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0" r:id="rId1"/>
  </p:sldMasterIdLst>
  <p:notesMasterIdLst>
    <p:notesMasterId r:id="rId42"/>
  </p:notesMasterIdLst>
  <p:handoutMasterIdLst>
    <p:handoutMasterId r:id="rId43"/>
  </p:handoutMasterIdLst>
  <p:sldIdLst>
    <p:sldId id="257" r:id="rId2"/>
    <p:sldId id="260" r:id="rId3"/>
    <p:sldId id="259" r:id="rId4"/>
    <p:sldId id="262" r:id="rId5"/>
    <p:sldId id="263" r:id="rId6"/>
    <p:sldId id="265" r:id="rId7"/>
    <p:sldId id="266" r:id="rId8"/>
    <p:sldId id="304"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9" r:id="rId30"/>
    <p:sldId id="290" r:id="rId31"/>
    <p:sldId id="291" r:id="rId32"/>
    <p:sldId id="292" r:id="rId33"/>
    <p:sldId id="293" r:id="rId34"/>
    <p:sldId id="294" r:id="rId35"/>
    <p:sldId id="295" r:id="rId36"/>
    <p:sldId id="296" r:id="rId37"/>
    <p:sldId id="297" r:id="rId38"/>
    <p:sldId id="300" r:id="rId39"/>
    <p:sldId id="301" r:id="rId40"/>
    <p:sldId id="30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41"/>
    <p:penClr>
      <a:srgbClr val="3366FF"/>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6" autoAdjust="0"/>
    <p:restoredTop sz="94729" autoAdjust="0"/>
  </p:normalViewPr>
  <p:slideViewPr>
    <p:cSldViewPr>
      <p:cViewPr varScale="1">
        <p:scale>
          <a:sx n="70" d="100"/>
          <a:sy n="70" d="100"/>
        </p:scale>
        <p:origin x="137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notesViewPr>
    <p:cSldViewPr>
      <p:cViewPr varScale="1">
        <p:scale>
          <a:sx n="70" d="100"/>
          <a:sy n="70" d="100"/>
        </p:scale>
        <p:origin x="-2814"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2265EFC-C664-4515-B57B-61704815AB12}" type="datetimeFigureOut">
              <a:rPr lang="en-US" smtClean="0"/>
              <a:pPr/>
              <a:t>2/11/2014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EC7C54-30D9-4CAB-9BF8-852532F76E0E}" type="slidenum">
              <a:rPr lang="en-US" smtClean="0"/>
              <a:pPr/>
              <a:t>‹#›</a:t>
            </a:fld>
            <a:endParaRPr lang="en-US"/>
          </a:p>
        </p:txBody>
      </p:sp>
    </p:spTree>
    <p:extLst>
      <p:ext uri="{BB962C8B-B14F-4D97-AF65-F5344CB8AC3E}">
        <p14:creationId xmlns:p14="http://schemas.microsoft.com/office/powerpoint/2010/main" val="26126075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8D588F-DBCB-4A20-ABA4-0AA3088C1F51}" type="datetimeFigureOut">
              <a:rPr lang="en-US" smtClean="0"/>
              <a:pPr/>
              <a:t>2/11/2014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296FC1-5B7C-4537-A447-7127273DC1D6}" type="slidenum">
              <a:rPr lang="en-US" smtClean="0"/>
              <a:pPr/>
              <a:t>‹#›</a:t>
            </a:fld>
            <a:endParaRPr lang="en-US"/>
          </a:p>
        </p:txBody>
      </p:sp>
    </p:spTree>
    <p:extLst>
      <p:ext uri="{BB962C8B-B14F-4D97-AF65-F5344CB8AC3E}">
        <p14:creationId xmlns:p14="http://schemas.microsoft.com/office/powerpoint/2010/main" val="2819940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296FC1-5B7C-4537-A447-7127273DC1D6}" type="slidenum">
              <a:rPr lang="en-US" smtClean="0"/>
              <a:pPr/>
              <a:t>1</a:t>
            </a:fld>
            <a:endParaRPr lang="en-US"/>
          </a:p>
        </p:txBody>
      </p:sp>
    </p:spTree>
    <p:extLst>
      <p:ext uri="{BB962C8B-B14F-4D97-AF65-F5344CB8AC3E}">
        <p14:creationId xmlns:p14="http://schemas.microsoft.com/office/powerpoint/2010/main" val="3996562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51830E-4138-4307-AE52-C6629BF9BDD1}" type="slidenum">
              <a:rPr lang="en-US"/>
              <a:pPr/>
              <a:t>12</a:t>
            </a:fld>
            <a:endParaRPr lang="en-US" dirty="0"/>
          </a:p>
        </p:txBody>
      </p:sp>
      <p:sp>
        <p:nvSpPr>
          <p:cNvPr id="689154" name="Rectangle 2"/>
          <p:cNvSpPr>
            <a:spLocks noGrp="1" noRot="1" noChangeAspect="1" noChangeArrowheads="1" noTextEdit="1"/>
          </p:cNvSpPr>
          <p:nvPr>
            <p:ph type="sldImg"/>
          </p:nvPr>
        </p:nvSpPr>
        <p:spPr>
          <a:ln/>
        </p:spPr>
      </p:sp>
      <p:sp>
        <p:nvSpPr>
          <p:cNvPr id="68915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197356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4E3395-08FE-4AD7-8B69-08967793E6B6}" type="slidenum">
              <a:rPr lang="en-US"/>
              <a:pPr/>
              <a:t>13</a:t>
            </a:fld>
            <a:endParaRPr lang="en-US" dirty="0"/>
          </a:p>
        </p:txBody>
      </p:sp>
      <p:sp>
        <p:nvSpPr>
          <p:cNvPr id="693250" name="Rectangle 2"/>
          <p:cNvSpPr>
            <a:spLocks noGrp="1" noRot="1" noChangeAspect="1" noChangeArrowheads="1" noTextEdit="1"/>
          </p:cNvSpPr>
          <p:nvPr>
            <p:ph type="sldImg"/>
          </p:nvPr>
        </p:nvSpPr>
        <p:spPr>
          <a:ln/>
        </p:spPr>
      </p:sp>
      <p:sp>
        <p:nvSpPr>
          <p:cNvPr id="69325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220520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8BB427-9F9F-41B8-A2FE-1C22166C730B}" type="slidenum">
              <a:rPr lang="en-US"/>
              <a:pPr/>
              <a:t>14</a:t>
            </a:fld>
            <a:endParaRPr lang="en-US" dirty="0"/>
          </a:p>
        </p:txBody>
      </p:sp>
      <p:sp>
        <p:nvSpPr>
          <p:cNvPr id="695298" name="Rectangle 2"/>
          <p:cNvSpPr>
            <a:spLocks noGrp="1" noRot="1" noChangeAspect="1" noChangeArrowheads="1" noTextEdit="1"/>
          </p:cNvSpPr>
          <p:nvPr>
            <p:ph type="sldImg"/>
          </p:nvPr>
        </p:nvSpPr>
        <p:spPr>
          <a:ln/>
        </p:spPr>
      </p:sp>
      <p:sp>
        <p:nvSpPr>
          <p:cNvPr id="69529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228133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50B262-C13F-4A84-BA0B-3413E7C23C51}" type="slidenum">
              <a:rPr lang="en-US"/>
              <a:pPr/>
              <a:t>15</a:t>
            </a:fld>
            <a:endParaRPr lang="en-US" dirty="0"/>
          </a:p>
        </p:txBody>
      </p:sp>
      <p:sp>
        <p:nvSpPr>
          <p:cNvPr id="697346" name="Rectangle 2"/>
          <p:cNvSpPr>
            <a:spLocks noGrp="1" noRot="1" noChangeAspect="1" noChangeArrowheads="1" noTextEdit="1"/>
          </p:cNvSpPr>
          <p:nvPr>
            <p:ph type="sldImg"/>
          </p:nvPr>
        </p:nvSpPr>
        <p:spPr>
          <a:ln/>
        </p:spPr>
      </p:sp>
      <p:sp>
        <p:nvSpPr>
          <p:cNvPr id="69734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196994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2BEA71-5810-4112-8108-250F0127405E}" type="slidenum">
              <a:rPr lang="en-US"/>
              <a:pPr/>
              <a:t>16</a:t>
            </a:fld>
            <a:endParaRPr lang="en-US" dirty="0"/>
          </a:p>
        </p:txBody>
      </p:sp>
      <p:sp>
        <p:nvSpPr>
          <p:cNvPr id="699394" name="Rectangle 2"/>
          <p:cNvSpPr>
            <a:spLocks noGrp="1" noRot="1" noChangeAspect="1" noChangeArrowheads="1" noTextEdit="1"/>
          </p:cNvSpPr>
          <p:nvPr>
            <p:ph type="sldImg"/>
          </p:nvPr>
        </p:nvSpPr>
        <p:spPr>
          <a:ln/>
        </p:spPr>
      </p:sp>
      <p:sp>
        <p:nvSpPr>
          <p:cNvPr id="69939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1276691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3A6051-78CB-4852-81F2-43ABD83E3168}" type="slidenum">
              <a:rPr lang="en-US"/>
              <a:pPr/>
              <a:t>17</a:t>
            </a:fld>
            <a:endParaRPr lang="en-US" dirty="0"/>
          </a:p>
        </p:txBody>
      </p:sp>
      <p:sp>
        <p:nvSpPr>
          <p:cNvPr id="701442" name="Rectangle 2"/>
          <p:cNvSpPr>
            <a:spLocks noGrp="1" noRot="1" noChangeAspect="1" noChangeArrowheads="1" noTextEdit="1"/>
          </p:cNvSpPr>
          <p:nvPr>
            <p:ph type="sldImg"/>
          </p:nvPr>
        </p:nvSpPr>
        <p:spPr>
          <a:ln/>
        </p:spPr>
      </p:sp>
      <p:sp>
        <p:nvSpPr>
          <p:cNvPr id="70144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1441058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278B68-F9FD-485E-8EAF-0AB09BB1EA7A}" type="slidenum">
              <a:rPr lang="en-US"/>
              <a:pPr/>
              <a:t>18</a:t>
            </a:fld>
            <a:endParaRPr lang="en-US"/>
          </a:p>
        </p:txBody>
      </p:sp>
      <p:sp>
        <p:nvSpPr>
          <p:cNvPr id="703490" name="Rectangle 2"/>
          <p:cNvSpPr>
            <a:spLocks noGrp="1" noRot="1" noChangeAspect="1" noChangeArrowheads="1" noTextEdit="1"/>
          </p:cNvSpPr>
          <p:nvPr>
            <p:ph type="sldImg"/>
          </p:nvPr>
        </p:nvSpPr>
        <p:spPr>
          <a:ln/>
        </p:spPr>
      </p:sp>
      <p:sp>
        <p:nvSpPr>
          <p:cNvPr id="7034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82767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AD49CE-6F11-4D86-9E25-429D00BC2599}" type="slidenum">
              <a:rPr lang="en-US"/>
              <a:pPr/>
              <a:t>19</a:t>
            </a:fld>
            <a:endParaRPr lang="en-US"/>
          </a:p>
        </p:txBody>
      </p:sp>
      <p:sp>
        <p:nvSpPr>
          <p:cNvPr id="705538" name="Rectangle 2"/>
          <p:cNvSpPr>
            <a:spLocks noGrp="1" noRot="1" noChangeAspect="1" noChangeArrowheads="1" noTextEdit="1"/>
          </p:cNvSpPr>
          <p:nvPr>
            <p:ph type="sldImg"/>
          </p:nvPr>
        </p:nvSpPr>
        <p:spPr>
          <a:ln/>
        </p:spPr>
      </p:sp>
      <p:sp>
        <p:nvSpPr>
          <p:cNvPr id="7055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5853773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052644-DE7B-4C41-A3D6-260A1CF7BAD1}" type="slidenum">
              <a:rPr lang="en-US"/>
              <a:pPr/>
              <a:t>20</a:t>
            </a:fld>
            <a:endParaRPr lang="en-US"/>
          </a:p>
        </p:txBody>
      </p:sp>
      <p:sp>
        <p:nvSpPr>
          <p:cNvPr id="707586" name="Rectangle 2"/>
          <p:cNvSpPr>
            <a:spLocks noGrp="1" noRot="1" noChangeAspect="1" noChangeArrowheads="1" noTextEdit="1"/>
          </p:cNvSpPr>
          <p:nvPr>
            <p:ph type="sldImg"/>
          </p:nvPr>
        </p:nvSpPr>
        <p:spPr>
          <a:ln/>
        </p:spPr>
      </p:sp>
      <p:sp>
        <p:nvSpPr>
          <p:cNvPr id="7075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424025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965C31-7305-4A3D-BD55-3AA134E47AE4}" type="slidenum">
              <a:rPr lang="en-US"/>
              <a:pPr/>
              <a:t>21</a:t>
            </a:fld>
            <a:endParaRPr lang="en-US"/>
          </a:p>
        </p:txBody>
      </p:sp>
      <p:sp>
        <p:nvSpPr>
          <p:cNvPr id="709634" name="Rectangle 2"/>
          <p:cNvSpPr>
            <a:spLocks noGrp="1" noRot="1" noChangeAspect="1" noChangeArrowheads="1" noTextEdit="1"/>
          </p:cNvSpPr>
          <p:nvPr>
            <p:ph type="sldImg"/>
          </p:nvPr>
        </p:nvSpPr>
        <p:spPr>
          <a:ln/>
        </p:spPr>
      </p:sp>
      <p:sp>
        <p:nvSpPr>
          <p:cNvPr id="7096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12035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66E41E-4A58-43B9-A58D-024595D323D7}" type="slidenum">
              <a:rPr lang="en-US"/>
              <a:pPr/>
              <a:t>4</a:t>
            </a:fld>
            <a:endParaRPr lang="en-US"/>
          </a:p>
        </p:txBody>
      </p:sp>
      <p:sp>
        <p:nvSpPr>
          <p:cNvPr id="672770" name="Rectangle 2"/>
          <p:cNvSpPr>
            <a:spLocks noGrp="1" noRot="1" noChangeAspect="1" noChangeArrowheads="1" noTextEdit="1"/>
          </p:cNvSpPr>
          <p:nvPr>
            <p:ph type="sldImg"/>
          </p:nvPr>
        </p:nvSpPr>
        <p:spPr>
          <a:ln/>
        </p:spPr>
      </p:sp>
      <p:sp>
        <p:nvSpPr>
          <p:cNvPr id="6727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380247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CED015-C484-45E0-A347-6FA429D583A4}" type="slidenum">
              <a:rPr lang="en-US"/>
              <a:pPr/>
              <a:t>22</a:t>
            </a:fld>
            <a:endParaRPr lang="en-US"/>
          </a:p>
        </p:txBody>
      </p:sp>
      <p:sp>
        <p:nvSpPr>
          <p:cNvPr id="711682" name="Rectangle 2"/>
          <p:cNvSpPr>
            <a:spLocks noGrp="1" noRot="1" noChangeAspect="1" noChangeArrowheads="1" noTextEdit="1"/>
          </p:cNvSpPr>
          <p:nvPr>
            <p:ph type="sldImg"/>
          </p:nvPr>
        </p:nvSpPr>
        <p:spPr>
          <a:ln/>
        </p:spPr>
      </p:sp>
      <p:sp>
        <p:nvSpPr>
          <p:cNvPr id="7116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019590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051249-6CB0-403E-A0BE-D6A317CE6299}" type="slidenum">
              <a:rPr lang="en-US"/>
              <a:pPr/>
              <a:t>23</a:t>
            </a:fld>
            <a:endParaRPr lang="en-US"/>
          </a:p>
        </p:txBody>
      </p:sp>
      <p:sp>
        <p:nvSpPr>
          <p:cNvPr id="713730" name="Rectangle 2"/>
          <p:cNvSpPr>
            <a:spLocks noGrp="1" noRot="1" noChangeAspect="1" noChangeArrowheads="1" noTextEdit="1"/>
          </p:cNvSpPr>
          <p:nvPr>
            <p:ph type="sldImg"/>
          </p:nvPr>
        </p:nvSpPr>
        <p:spPr>
          <a:ln/>
        </p:spPr>
      </p:sp>
      <p:sp>
        <p:nvSpPr>
          <p:cNvPr id="7137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26121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9D2B41-59B7-4D29-8C2F-A297933F71ED}" type="slidenum">
              <a:rPr lang="en-US"/>
              <a:pPr/>
              <a:t>24</a:t>
            </a:fld>
            <a:endParaRPr lang="en-US"/>
          </a:p>
        </p:txBody>
      </p:sp>
      <p:sp>
        <p:nvSpPr>
          <p:cNvPr id="715778" name="Rectangle 2"/>
          <p:cNvSpPr>
            <a:spLocks noGrp="1" noRot="1" noChangeAspect="1" noChangeArrowheads="1" noTextEdit="1"/>
          </p:cNvSpPr>
          <p:nvPr>
            <p:ph type="sldImg"/>
          </p:nvPr>
        </p:nvSpPr>
        <p:spPr>
          <a:ln/>
        </p:spPr>
      </p:sp>
      <p:sp>
        <p:nvSpPr>
          <p:cNvPr id="7157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878510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D76CE4-B1E9-4E6C-9041-EDC1785EC10F}" type="slidenum">
              <a:rPr lang="en-US"/>
              <a:pPr/>
              <a:t>25</a:t>
            </a:fld>
            <a:endParaRPr lang="en-US"/>
          </a:p>
        </p:txBody>
      </p:sp>
      <p:sp>
        <p:nvSpPr>
          <p:cNvPr id="717826" name="Rectangle 2"/>
          <p:cNvSpPr>
            <a:spLocks noGrp="1" noRot="1" noChangeAspect="1" noChangeArrowheads="1" noTextEdit="1"/>
          </p:cNvSpPr>
          <p:nvPr>
            <p:ph type="sldImg"/>
          </p:nvPr>
        </p:nvSpPr>
        <p:spPr>
          <a:ln/>
        </p:spPr>
      </p:sp>
      <p:sp>
        <p:nvSpPr>
          <p:cNvPr id="7178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169924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F1A8CF-02A8-4098-BBB2-B5C9F64EC0B9}" type="slidenum">
              <a:rPr lang="en-US"/>
              <a:pPr/>
              <a:t>26</a:t>
            </a:fld>
            <a:endParaRPr lang="en-US"/>
          </a:p>
        </p:txBody>
      </p:sp>
      <p:sp>
        <p:nvSpPr>
          <p:cNvPr id="719874" name="Rectangle 2"/>
          <p:cNvSpPr>
            <a:spLocks noGrp="1" noRot="1" noChangeAspect="1" noChangeArrowheads="1" noTextEdit="1"/>
          </p:cNvSpPr>
          <p:nvPr>
            <p:ph type="sldImg"/>
          </p:nvPr>
        </p:nvSpPr>
        <p:spPr>
          <a:ln/>
        </p:spPr>
      </p:sp>
      <p:sp>
        <p:nvSpPr>
          <p:cNvPr id="7198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030590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236BF7-CD11-4E7F-B2EB-565F4458E3BA}" type="slidenum">
              <a:rPr lang="en-US"/>
              <a:pPr/>
              <a:t>27</a:t>
            </a:fld>
            <a:endParaRPr lang="en-US"/>
          </a:p>
        </p:txBody>
      </p:sp>
      <p:sp>
        <p:nvSpPr>
          <p:cNvPr id="721922" name="Rectangle 2"/>
          <p:cNvSpPr>
            <a:spLocks noGrp="1" noRot="1" noChangeAspect="1" noChangeArrowheads="1" noTextEdit="1"/>
          </p:cNvSpPr>
          <p:nvPr>
            <p:ph type="sldImg"/>
          </p:nvPr>
        </p:nvSpPr>
        <p:spPr>
          <a:ln/>
        </p:spPr>
      </p:sp>
      <p:sp>
        <p:nvSpPr>
          <p:cNvPr id="7219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125214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40AC8A-58E6-481A-8034-BDAA5507097D}" type="slidenum">
              <a:rPr lang="en-US"/>
              <a:pPr/>
              <a:t>28</a:t>
            </a:fld>
            <a:endParaRPr lang="en-US"/>
          </a:p>
        </p:txBody>
      </p:sp>
      <p:sp>
        <p:nvSpPr>
          <p:cNvPr id="723970" name="Rectangle 2"/>
          <p:cNvSpPr>
            <a:spLocks noGrp="1" noRot="1" noChangeAspect="1" noChangeArrowheads="1" noTextEdit="1"/>
          </p:cNvSpPr>
          <p:nvPr>
            <p:ph type="sldImg"/>
          </p:nvPr>
        </p:nvSpPr>
        <p:spPr>
          <a:ln/>
        </p:spPr>
      </p:sp>
      <p:sp>
        <p:nvSpPr>
          <p:cNvPr id="7239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645263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E62447-952C-4017-96EA-FB9F52887491}" type="slidenum">
              <a:rPr lang="en-US"/>
              <a:pPr/>
              <a:t>29</a:t>
            </a:fld>
            <a:endParaRPr lang="en-US"/>
          </a:p>
        </p:txBody>
      </p:sp>
      <p:sp>
        <p:nvSpPr>
          <p:cNvPr id="726018" name="Rectangle 2"/>
          <p:cNvSpPr>
            <a:spLocks noGrp="1" noRot="1" noChangeAspect="1" noChangeArrowheads="1" noTextEdit="1"/>
          </p:cNvSpPr>
          <p:nvPr>
            <p:ph type="sldImg"/>
          </p:nvPr>
        </p:nvSpPr>
        <p:spPr>
          <a:ln/>
        </p:spPr>
      </p:sp>
      <p:sp>
        <p:nvSpPr>
          <p:cNvPr id="7260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612437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61A4CE-1641-4E8B-8E9E-CA7B5B819766}" type="slidenum">
              <a:rPr lang="en-US"/>
              <a:pPr/>
              <a:t>30</a:t>
            </a:fld>
            <a:endParaRPr lang="en-US"/>
          </a:p>
        </p:txBody>
      </p:sp>
      <p:sp>
        <p:nvSpPr>
          <p:cNvPr id="728066" name="Rectangle 2"/>
          <p:cNvSpPr>
            <a:spLocks noGrp="1" noRot="1" noChangeAspect="1" noChangeArrowheads="1" noTextEdit="1"/>
          </p:cNvSpPr>
          <p:nvPr>
            <p:ph type="sldImg"/>
          </p:nvPr>
        </p:nvSpPr>
        <p:spPr>
          <a:ln/>
        </p:spPr>
      </p:sp>
      <p:sp>
        <p:nvSpPr>
          <p:cNvPr id="7280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817115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D3EE97-9AB7-468D-9DE5-959FAC85AE41}" type="slidenum">
              <a:rPr lang="en-US"/>
              <a:pPr/>
              <a:t>31</a:t>
            </a:fld>
            <a:endParaRPr lang="en-US"/>
          </a:p>
        </p:txBody>
      </p:sp>
      <p:sp>
        <p:nvSpPr>
          <p:cNvPr id="730114" name="Rectangle 2"/>
          <p:cNvSpPr>
            <a:spLocks noGrp="1" noRot="1" noChangeAspect="1" noChangeArrowheads="1" noTextEdit="1"/>
          </p:cNvSpPr>
          <p:nvPr>
            <p:ph type="sldImg"/>
          </p:nvPr>
        </p:nvSpPr>
        <p:spPr>
          <a:ln/>
        </p:spPr>
      </p:sp>
      <p:sp>
        <p:nvSpPr>
          <p:cNvPr id="7301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52469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F9E909-FC8F-4F48-9DF4-A49864D98703}" type="slidenum">
              <a:rPr lang="en-US"/>
              <a:pPr/>
              <a:t>5</a:t>
            </a:fld>
            <a:endParaRPr lang="en-US"/>
          </a:p>
        </p:txBody>
      </p:sp>
      <p:sp>
        <p:nvSpPr>
          <p:cNvPr id="674818" name="Rectangle 2"/>
          <p:cNvSpPr>
            <a:spLocks noGrp="1" noRot="1" noChangeAspect="1" noChangeArrowheads="1" noTextEdit="1"/>
          </p:cNvSpPr>
          <p:nvPr>
            <p:ph type="sldImg"/>
          </p:nvPr>
        </p:nvSpPr>
        <p:spPr>
          <a:ln/>
        </p:spPr>
      </p:sp>
      <p:sp>
        <p:nvSpPr>
          <p:cNvPr id="6748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5649696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9613F1-D068-4600-A93E-F34D6E84D4C0}" type="slidenum">
              <a:rPr lang="en-US"/>
              <a:pPr/>
              <a:t>32</a:t>
            </a:fld>
            <a:endParaRPr lang="en-US"/>
          </a:p>
        </p:txBody>
      </p:sp>
      <p:sp>
        <p:nvSpPr>
          <p:cNvPr id="732162" name="Rectangle 2"/>
          <p:cNvSpPr>
            <a:spLocks noGrp="1" noRot="1" noChangeAspect="1" noChangeArrowheads="1" noTextEdit="1"/>
          </p:cNvSpPr>
          <p:nvPr>
            <p:ph type="sldImg"/>
          </p:nvPr>
        </p:nvSpPr>
        <p:spPr>
          <a:ln/>
        </p:spPr>
      </p:sp>
      <p:sp>
        <p:nvSpPr>
          <p:cNvPr id="7321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308295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5030FF-D5C7-4A54-9EE2-D36E91BB7AAA}" type="slidenum">
              <a:rPr lang="en-US"/>
              <a:pPr/>
              <a:t>33</a:t>
            </a:fld>
            <a:endParaRPr lang="en-US"/>
          </a:p>
        </p:txBody>
      </p:sp>
      <p:sp>
        <p:nvSpPr>
          <p:cNvPr id="734210" name="Rectangle 2"/>
          <p:cNvSpPr>
            <a:spLocks noGrp="1" noRot="1" noChangeAspect="1" noChangeArrowheads="1" noTextEdit="1"/>
          </p:cNvSpPr>
          <p:nvPr>
            <p:ph type="sldImg"/>
          </p:nvPr>
        </p:nvSpPr>
        <p:spPr>
          <a:ln/>
        </p:spPr>
      </p:sp>
      <p:sp>
        <p:nvSpPr>
          <p:cNvPr id="7342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080849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DD9856-A1D9-4BF8-9347-C9AC314FBDEF}" type="slidenum">
              <a:rPr lang="en-US"/>
              <a:pPr/>
              <a:t>34</a:t>
            </a:fld>
            <a:endParaRPr lang="en-US"/>
          </a:p>
        </p:txBody>
      </p:sp>
      <p:sp>
        <p:nvSpPr>
          <p:cNvPr id="736258" name="Rectangle 2"/>
          <p:cNvSpPr>
            <a:spLocks noGrp="1" noRot="1" noChangeAspect="1" noChangeArrowheads="1" noTextEdit="1"/>
          </p:cNvSpPr>
          <p:nvPr>
            <p:ph type="sldImg"/>
          </p:nvPr>
        </p:nvSpPr>
        <p:spPr>
          <a:ln/>
        </p:spPr>
      </p:sp>
      <p:sp>
        <p:nvSpPr>
          <p:cNvPr id="73625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6821449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C691AF-A143-456C-99FE-8EB463DD92B3}" type="slidenum">
              <a:rPr lang="en-US"/>
              <a:pPr/>
              <a:t>35</a:t>
            </a:fld>
            <a:endParaRPr lang="en-US"/>
          </a:p>
        </p:txBody>
      </p:sp>
      <p:sp>
        <p:nvSpPr>
          <p:cNvPr id="738306" name="Rectangle 2"/>
          <p:cNvSpPr>
            <a:spLocks noGrp="1" noRot="1" noChangeAspect="1" noChangeArrowheads="1" noTextEdit="1"/>
          </p:cNvSpPr>
          <p:nvPr>
            <p:ph type="sldImg"/>
          </p:nvPr>
        </p:nvSpPr>
        <p:spPr>
          <a:ln/>
        </p:spPr>
      </p:sp>
      <p:sp>
        <p:nvSpPr>
          <p:cNvPr id="7383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51865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8976A7-D480-42C8-AB48-F57D705F5860}" type="slidenum">
              <a:rPr lang="en-US"/>
              <a:pPr/>
              <a:t>36</a:t>
            </a:fld>
            <a:endParaRPr lang="en-US"/>
          </a:p>
        </p:txBody>
      </p:sp>
      <p:sp>
        <p:nvSpPr>
          <p:cNvPr id="740354" name="Rectangle 2"/>
          <p:cNvSpPr>
            <a:spLocks noGrp="1" noRot="1" noChangeAspect="1" noChangeArrowheads="1" noTextEdit="1"/>
          </p:cNvSpPr>
          <p:nvPr>
            <p:ph type="sldImg"/>
          </p:nvPr>
        </p:nvSpPr>
        <p:spPr>
          <a:ln/>
        </p:spPr>
      </p:sp>
      <p:sp>
        <p:nvSpPr>
          <p:cNvPr id="7403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246912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36FEA0-A248-41A0-B1FA-AE9C5513C5AF}" type="slidenum">
              <a:rPr lang="en-US"/>
              <a:pPr/>
              <a:t>37</a:t>
            </a:fld>
            <a:endParaRPr lang="en-US"/>
          </a:p>
        </p:txBody>
      </p:sp>
      <p:sp>
        <p:nvSpPr>
          <p:cNvPr id="742402" name="Rectangle 2"/>
          <p:cNvSpPr>
            <a:spLocks noGrp="1" noRot="1" noChangeAspect="1" noChangeArrowheads="1" noTextEdit="1"/>
          </p:cNvSpPr>
          <p:nvPr>
            <p:ph type="sldImg"/>
          </p:nvPr>
        </p:nvSpPr>
        <p:spPr>
          <a:ln/>
        </p:spPr>
      </p:sp>
      <p:sp>
        <p:nvSpPr>
          <p:cNvPr id="7424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910833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977904-36D0-49EF-9D50-29B4D8C75FCD}" type="slidenum">
              <a:rPr lang="en-US"/>
              <a:pPr/>
              <a:t>38</a:t>
            </a:fld>
            <a:endParaRPr lang="en-US"/>
          </a:p>
        </p:txBody>
      </p:sp>
      <p:sp>
        <p:nvSpPr>
          <p:cNvPr id="744450" name="Rectangle 2"/>
          <p:cNvSpPr>
            <a:spLocks noGrp="1" noRot="1" noChangeAspect="1" noChangeArrowheads="1" noTextEdit="1"/>
          </p:cNvSpPr>
          <p:nvPr>
            <p:ph type="sldImg"/>
          </p:nvPr>
        </p:nvSpPr>
        <p:spPr>
          <a:ln/>
        </p:spPr>
      </p:sp>
      <p:sp>
        <p:nvSpPr>
          <p:cNvPr id="7444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7530162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1B9080-FA7A-4798-A65B-C4DDEC0CF645}" type="slidenum">
              <a:rPr lang="en-US"/>
              <a:pPr/>
              <a:t>39</a:t>
            </a:fld>
            <a:endParaRPr lang="en-US"/>
          </a:p>
        </p:txBody>
      </p:sp>
      <p:sp>
        <p:nvSpPr>
          <p:cNvPr id="746498" name="Rectangle 2"/>
          <p:cNvSpPr>
            <a:spLocks noGrp="1" noRot="1" noChangeAspect="1" noChangeArrowheads="1" noTextEdit="1"/>
          </p:cNvSpPr>
          <p:nvPr>
            <p:ph type="sldImg"/>
          </p:nvPr>
        </p:nvSpPr>
        <p:spPr>
          <a:ln/>
        </p:spPr>
      </p:sp>
      <p:sp>
        <p:nvSpPr>
          <p:cNvPr id="7464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336265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C06DA0-3E81-4613-BEEE-8A1280FDB197}" type="slidenum">
              <a:rPr lang="en-US"/>
              <a:pPr/>
              <a:t>40</a:t>
            </a:fld>
            <a:endParaRPr lang="en-US"/>
          </a:p>
        </p:txBody>
      </p:sp>
      <p:sp>
        <p:nvSpPr>
          <p:cNvPr id="748546" name="Rectangle 2"/>
          <p:cNvSpPr>
            <a:spLocks noGrp="1" noRot="1" noChangeAspect="1" noChangeArrowheads="1" noTextEdit="1"/>
          </p:cNvSpPr>
          <p:nvPr>
            <p:ph type="sldImg"/>
          </p:nvPr>
        </p:nvSpPr>
        <p:spPr>
          <a:ln/>
        </p:spPr>
      </p:sp>
      <p:sp>
        <p:nvSpPr>
          <p:cNvPr id="7485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01038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FB81A2-CF33-4258-BF6E-8C4F3E94431F}" type="slidenum">
              <a:rPr lang="en-US"/>
              <a:pPr/>
              <a:t>6</a:t>
            </a:fld>
            <a:endParaRPr lang="en-US"/>
          </a:p>
        </p:txBody>
      </p:sp>
      <p:sp>
        <p:nvSpPr>
          <p:cNvPr id="676866" name="Rectangle 2"/>
          <p:cNvSpPr>
            <a:spLocks noGrp="1" noRot="1" noChangeAspect="1" noChangeArrowheads="1" noTextEdit="1"/>
          </p:cNvSpPr>
          <p:nvPr>
            <p:ph type="sldImg"/>
          </p:nvPr>
        </p:nvSpPr>
        <p:spPr>
          <a:ln/>
        </p:spPr>
      </p:sp>
      <p:sp>
        <p:nvSpPr>
          <p:cNvPr id="67686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732227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8613B5-C94A-43DB-86AD-EFD2C4A32FA6}" type="slidenum">
              <a:rPr lang="en-US"/>
              <a:pPr/>
              <a:t>7</a:t>
            </a:fld>
            <a:endParaRPr lang="en-US"/>
          </a:p>
        </p:txBody>
      </p:sp>
      <p:sp>
        <p:nvSpPr>
          <p:cNvPr id="678914" name="Rectangle 2"/>
          <p:cNvSpPr>
            <a:spLocks noGrp="1" noRot="1" noChangeAspect="1" noChangeArrowheads="1" noTextEdit="1"/>
          </p:cNvSpPr>
          <p:nvPr>
            <p:ph type="sldImg"/>
          </p:nvPr>
        </p:nvSpPr>
        <p:spPr>
          <a:ln/>
        </p:spPr>
      </p:sp>
      <p:sp>
        <p:nvSpPr>
          <p:cNvPr id="6789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42021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28EBD0-CB01-4341-9225-4D91ADCF912C}" type="slidenum">
              <a:rPr lang="en-US"/>
              <a:pPr/>
              <a:t>8</a:t>
            </a:fld>
            <a:endParaRPr lang="en-US"/>
          </a:p>
        </p:txBody>
      </p:sp>
      <p:sp>
        <p:nvSpPr>
          <p:cNvPr id="680962" name="Rectangle 2"/>
          <p:cNvSpPr>
            <a:spLocks noGrp="1" noRot="1" noChangeAspect="1" noChangeArrowheads="1" noTextEdit="1"/>
          </p:cNvSpPr>
          <p:nvPr>
            <p:ph type="sldImg"/>
          </p:nvPr>
        </p:nvSpPr>
        <p:spPr>
          <a:ln/>
        </p:spPr>
      </p:sp>
      <p:sp>
        <p:nvSpPr>
          <p:cNvPr id="6809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18486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28657B-C70E-4D20-AF1F-40F8A25CF792}" type="slidenum">
              <a:rPr lang="en-US"/>
              <a:pPr/>
              <a:t>9</a:t>
            </a:fld>
            <a:endParaRPr lang="en-US"/>
          </a:p>
        </p:txBody>
      </p:sp>
      <p:sp>
        <p:nvSpPr>
          <p:cNvPr id="683010" name="Rectangle 2"/>
          <p:cNvSpPr>
            <a:spLocks noGrp="1" noRot="1" noChangeAspect="1" noChangeArrowheads="1" noTextEdit="1"/>
          </p:cNvSpPr>
          <p:nvPr>
            <p:ph type="sldImg"/>
          </p:nvPr>
        </p:nvSpPr>
        <p:spPr>
          <a:ln/>
        </p:spPr>
      </p:sp>
      <p:sp>
        <p:nvSpPr>
          <p:cNvPr id="6830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74586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F7C5A3-C054-4311-B530-5B39CAC3A81D}" type="slidenum">
              <a:rPr lang="en-US"/>
              <a:pPr/>
              <a:t>10</a:t>
            </a:fld>
            <a:endParaRPr lang="en-US"/>
          </a:p>
        </p:txBody>
      </p:sp>
      <p:sp>
        <p:nvSpPr>
          <p:cNvPr id="685058" name="Rectangle 2"/>
          <p:cNvSpPr>
            <a:spLocks noGrp="1" noRot="1" noChangeAspect="1" noChangeArrowheads="1" noTextEdit="1"/>
          </p:cNvSpPr>
          <p:nvPr>
            <p:ph type="sldImg"/>
          </p:nvPr>
        </p:nvSpPr>
        <p:spPr>
          <a:ln/>
        </p:spPr>
      </p:sp>
      <p:sp>
        <p:nvSpPr>
          <p:cNvPr id="6850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38942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8E8B55-44B1-4D22-88BE-624665652357}" type="slidenum">
              <a:rPr lang="en-US"/>
              <a:pPr/>
              <a:t>11</a:t>
            </a:fld>
            <a:endParaRPr lang="en-US" dirty="0"/>
          </a:p>
        </p:txBody>
      </p:sp>
      <p:sp>
        <p:nvSpPr>
          <p:cNvPr id="687106" name="Rectangle 2"/>
          <p:cNvSpPr>
            <a:spLocks noGrp="1" noRot="1" noChangeAspect="1" noChangeArrowheads="1" noTextEdit="1"/>
          </p:cNvSpPr>
          <p:nvPr>
            <p:ph type="sldImg"/>
          </p:nvPr>
        </p:nvSpPr>
        <p:spPr>
          <a:ln/>
        </p:spPr>
      </p:sp>
      <p:sp>
        <p:nvSpPr>
          <p:cNvPr id="68710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5715809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t>www.Prozhe.com</a:t>
            </a: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7FCD7F9-2F2B-4C22-8281-D53F6F31F3AF}" type="slidenum">
              <a:rPr lang="en-US" smtClean="0"/>
              <a:pPr/>
              <a:t>‹#›</a:t>
            </a:fld>
            <a:endParaRPr lang="en-US"/>
          </a:p>
        </p:txBody>
      </p:sp>
    </p:spTree>
  </p:cSld>
  <p:clrMapOvr>
    <a:masterClrMapping/>
  </p:clrMapOvr>
  <p:transition spd="med" advClick="0" advTm="15000">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www.Prozhe.com</a:t>
            </a:r>
            <a:endParaRPr lang="en-US"/>
          </a:p>
        </p:txBody>
      </p:sp>
      <p:sp>
        <p:nvSpPr>
          <p:cNvPr id="6" name="Slide Number Placeholder 5"/>
          <p:cNvSpPr>
            <a:spLocks noGrp="1"/>
          </p:cNvSpPr>
          <p:nvPr>
            <p:ph type="sldNum" sz="quarter" idx="12"/>
          </p:nvPr>
        </p:nvSpPr>
        <p:spPr/>
        <p:txBody>
          <a:bodyPr/>
          <a:lstStyle>
            <a:extLst/>
          </a:lstStyle>
          <a:p>
            <a:fld id="{E80E2465-3EEE-4752-8F9D-8136DF500E21}" type="slidenum">
              <a:rPr lang="en-US" smtClean="0"/>
              <a:pPr/>
              <a:t>‹#›</a:t>
            </a:fld>
            <a:endParaRPr lang="en-US"/>
          </a:p>
        </p:txBody>
      </p:sp>
    </p:spTree>
  </p:cSld>
  <p:clrMapOvr>
    <a:masterClrMapping/>
  </p:clrMapOvr>
  <p:transition spd="med" advClick="0" advTm="15000">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www.Prozhe.com</a:t>
            </a:r>
            <a:endParaRPr lang="en-US"/>
          </a:p>
        </p:txBody>
      </p:sp>
      <p:sp>
        <p:nvSpPr>
          <p:cNvPr id="6" name="Slide Number Placeholder 5"/>
          <p:cNvSpPr>
            <a:spLocks noGrp="1"/>
          </p:cNvSpPr>
          <p:nvPr>
            <p:ph type="sldNum" sz="quarter" idx="12"/>
          </p:nvPr>
        </p:nvSpPr>
        <p:spPr/>
        <p:txBody>
          <a:bodyPr/>
          <a:lstStyle>
            <a:extLst/>
          </a:lstStyle>
          <a:p>
            <a:fld id="{E80E2465-3EEE-4752-8F9D-8136DF500E21}" type="slidenum">
              <a:rPr lang="en-US" smtClean="0"/>
              <a:pPr/>
              <a:t>‹#›</a:t>
            </a:fld>
            <a:endParaRPr lang="en-US"/>
          </a:p>
        </p:txBody>
      </p:sp>
    </p:spTree>
  </p:cSld>
  <p:clrMapOvr>
    <a:masterClrMapping/>
  </p:clrMapOvr>
  <p:transition spd="med" advClick="0" advTm="15000">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www.Prozhe.com</a:t>
            </a:r>
            <a:endParaRPr lang="en-US"/>
          </a:p>
        </p:txBody>
      </p:sp>
      <p:sp>
        <p:nvSpPr>
          <p:cNvPr id="6" name="Slide Number Placeholder 5"/>
          <p:cNvSpPr>
            <a:spLocks noGrp="1"/>
          </p:cNvSpPr>
          <p:nvPr>
            <p:ph type="sldNum" sz="quarter" idx="12"/>
          </p:nvPr>
        </p:nvSpPr>
        <p:spPr/>
        <p:txBody>
          <a:bodyPr/>
          <a:lstStyle>
            <a:extLst/>
          </a:lstStyle>
          <a:p>
            <a:fld id="{E80E2465-3EEE-4752-8F9D-8136DF500E21}"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med" advClick="0" advTm="15000">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www.Prozhe.com</a:t>
            </a:r>
            <a:endParaRPr lang="en-US"/>
          </a:p>
        </p:txBody>
      </p:sp>
      <p:sp>
        <p:nvSpPr>
          <p:cNvPr id="6" name="Slide Number Placeholder 5"/>
          <p:cNvSpPr>
            <a:spLocks noGrp="1"/>
          </p:cNvSpPr>
          <p:nvPr>
            <p:ph type="sldNum" sz="quarter" idx="12"/>
          </p:nvPr>
        </p:nvSpPr>
        <p:spPr/>
        <p:txBody>
          <a:bodyPr/>
          <a:lstStyle>
            <a:extLst/>
          </a:lstStyle>
          <a:p>
            <a:fld id="{E80E2465-3EEE-4752-8F9D-8136DF500E21}"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spd="med" advClick="0" advTm="15000">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www.Prozhe.com</a:t>
            </a:r>
            <a:endParaRPr lang="en-US"/>
          </a:p>
        </p:txBody>
      </p:sp>
      <p:sp>
        <p:nvSpPr>
          <p:cNvPr id="7" name="Slide Number Placeholder 6"/>
          <p:cNvSpPr>
            <a:spLocks noGrp="1"/>
          </p:cNvSpPr>
          <p:nvPr>
            <p:ph type="sldNum" sz="quarter" idx="12"/>
          </p:nvPr>
        </p:nvSpPr>
        <p:spPr/>
        <p:txBody>
          <a:bodyPr/>
          <a:lstStyle>
            <a:extLst/>
          </a:lstStyle>
          <a:p>
            <a:fld id="{E80E2465-3EEE-4752-8F9D-8136DF500E21}"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med" advClick="0" advTm="15000">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r>
              <a:rPr lang="en-US" smtClean="0"/>
              <a:t>www.Prozhe.com</a:t>
            </a:r>
            <a:endParaRPr lang="en-US"/>
          </a:p>
        </p:txBody>
      </p:sp>
      <p:sp>
        <p:nvSpPr>
          <p:cNvPr id="9" name="Slide Number Placeholder 8"/>
          <p:cNvSpPr>
            <a:spLocks noGrp="1"/>
          </p:cNvSpPr>
          <p:nvPr>
            <p:ph type="sldNum" sz="quarter" idx="12"/>
          </p:nvPr>
        </p:nvSpPr>
        <p:spPr/>
        <p:txBody>
          <a:bodyPr/>
          <a:lstStyle>
            <a:extLst/>
          </a:lstStyle>
          <a:p>
            <a:fld id="{E80E2465-3EEE-4752-8F9D-8136DF500E21}" type="slidenum">
              <a:rPr lang="en-US" smtClean="0"/>
              <a:pPr/>
              <a:t>‹#›</a:t>
            </a:fld>
            <a:endParaRPr lang="en-US"/>
          </a:p>
        </p:txBody>
      </p:sp>
    </p:spTree>
  </p:cSld>
  <p:clrMapOvr>
    <a:masterClrMapping/>
  </p:clrMapOvr>
  <p:transition spd="med" advClick="0" advTm="15000">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r>
              <a:rPr lang="en-US" smtClean="0"/>
              <a:t>www.Prozhe.com</a:t>
            </a:r>
            <a:endParaRPr lang="en-US"/>
          </a:p>
        </p:txBody>
      </p:sp>
      <p:sp>
        <p:nvSpPr>
          <p:cNvPr id="5" name="Slide Number Placeholder 4"/>
          <p:cNvSpPr>
            <a:spLocks noGrp="1"/>
          </p:cNvSpPr>
          <p:nvPr>
            <p:ph type="sldNum" sz="quarter" idx="12"/>
          </p:nvPr>
        </p:nvSpPr>
        <p:spPr/>
        <p:txBody>
          <a:bodyPr/>
          <a:lstStyle>
            <a:extLst/>
          </a:lstStyle>
          <a:p>
            <a:fld id="{E80E2465-3EEE-4752-8F9D-8136DF500E21}"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med" advClick="0" advTm="15000">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r>
              <a:rPr lang="en-US" smtClean="0"/>
              <a:t>www.Prozhe.com</a:t>
            </a:r>
            <a:endParaRPr lang="en-US"/>
          </a:p>
        </p:txBody>
      </p:sp>
      <p:sp>
        <p:nvSpPr>
          <p:cNvPr id="4" name="Slide Number Placeholder 3"/>
          <p:cNvSpPr>
            <a:spLocks noGrp="1"/>
          </p:cNvSpPr>
          <p:nvPr>
            <p:ph type="sldNum" sz="quarter" idx="12"/>
          </p:nvPr>
        </p:nvSpPr>
        <p:spPr/>
        <p:txBody>
          <a:bodyPr/>
          <a:lstStyle>
            <a:extLst/>
          </a:lstStyle>
          <a:p>
            <a:fld id="{E80E2465-3EEE-4752-8F9D-8136DF500E21}" type="slidenum">
              <a:rPr lang="en-US" smtClean="0"/>
              <a:pPr/>
              <a:t>‹#›</a:t>
            </a:fld>
            <a:endParaRPr lang="en-US"/>
          </a:p>
        </p:txBody>
      </p:sp>
    </p:spTree>
  </p:cSld>
  <p:clrMapOvr>
    <a:masterClrMapping/>
  </p:clrMapOvr>
  <p:transition spd="med" advClick="0" advTm="15000">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www.Prozhe.com</a:t>
            </a:r>
            <a:endParaRPr lang="en-US"/>
          </a:p>
        </p:txBody>
      </p:sp>
      <p:sp>
        <p:nvSpPr>
          <p:cNvPr id="7" name="Slide Number Placeholder 6"/>
          <p:cNvSpPr>
            <a:spLocks noGrp="1"/>
          </p:cNvSpPr>
          <p:nvPr>
            <p:ph type="sldNum" sz="quarter" idx="12"/>
          </p:nvPr>
        </p:nvSpPr>
        <p:spPr/>
        <p:txBody>
          <a:bodyPr/>
          <a:lstStyle>
            <a:extLst/>
          </a:lstStyle>
          <a:p>
            <a:fld id="{E80E2465-3EEE-4752-8F9D-8136DF500E21}" type="slidenum">
              <a:rPr lang="en-US" smtClean="0"/>
              <a:pPr/>
              <a:t>‹#›</a:t>
            </a:fld>
            <a:endParaRPr lang="en-US"/>
          </a:p>
        </p:txBody>
      </p:sp>
    </p:spTree>
  </p:cSld>
  <p:clrMapOvr>
    <a:masterClrMapping/>
  </p:clrMapOvr>
  <p:transition spd="med" advClick="0" advTm="15000">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US" smtClean="0"/>
              <a:t>www.Prozhe.com</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80E2465-3EEE-4752-8F9D-8136DF500E21}"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spd="med" advClick="0" advTm="15000">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t>www.Prozhe.com</a:t>
            </a: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80E2465-3EEE-4752-8F9D-8136DF500E2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transition spd="med" advClick="0" advTm="15000">
    <p:wedge/>
  </p:transition>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524000" y="3505200"/>
            <a:ext cx="6069290" cy="923330"/>
          </a:xfrm>
          <a:prstGeom prst="rect">
            <a:avLst/>
          </a:prstGeom>
          <a:noFill/>
        </p:spPr>
        <p:txBody>
          <a:bodyPr wrap="none" lIns="91440" tIns="45720" rIns="91440" bIns="45720">
            <a:prstTxWarp prst="textDoubleWave1">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چرخه یاخته ای تولید مثل</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3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5" name="Rectangle 3"/>
          <p:cNvSpPr>
            <a:spLocks noGrp="1" noChangeArrowheads="1"/>
          </p:cNvSpPr>
          <p:nvPr>
            <p:ph idx="1"/>
          </p:nvPr>
        </p:nvSpPr>
        <p:spPr>
          <a:xfrm>
            <a:off x="685800" y="914400"/>
            <a:ext cx="8001000" cy="4876800"/>
          </a:xfrm>
        </p:spPr>
        <p:txBody>
          <a:bodyPr/>
          <a:lstStyle/>
          <a:p>
            <a:pPr algn="just" rtl="1">
              <a:lnSpc>
                <a:spcPct val="90000"/>
              </a:lnSpc>
            </a:pPr>
            <a:r>
              <a:rPr lang="fa-IR" dirty="0"/>
              <a:t>تكامل يوكاريوتها باعث افزوده شدن چند عامل به روند تقسيم ياخته اي شده است.</a:t>
            </a:r>
          </a:p>
          <a:p>
            <a:pPr algn="just" rtl="1">
              <a:lnSpc>
                <a:spcPct val="90000"/>
              </a:lnSpc>
            </a:pPr>
            <a:r>
              <a:rPr lang="fa-IR" dirty="0"/>
              <a:t> ياخته هاي يوكاريوت از ياخته هاي پروكاريوت بسيار بزرگترند و داراي ژنوم با مقادير بسيار بيشتري </a:t>
            </a:r>
            <a:r>
              <a:rPr lang="en-US" dirty="0"/>
              <a:t>DNA</a:t>
            </a:r>
            <a:r>
              <a:rPr lang="ar-SA" dirty="0"/>
              <a:t> </a:t>
            </a:r>
            <a:r>
              <a:rPr lang="fa-IR" dirty="0"/>
              <a:t>هستند.</a:t>
            </a:r>
          </a:p>
          <a:p>
            <a:pPr algn="just" rtl="1">
              <a:lnSpc>
                <a:spcPct val="90000"/>
              </a:lnSpc>
            </a:pPr>
            <a:r>
              <a:rPr lang="fa-IR" dirty="0"/>
              <a:t> بر خلاف </a:t>
            </a:r>
            <a:r>
              <a:rPr lang="en-US" dirty="0"/>
              <a:t>DNA</a:t>
            </a:r>
            <a:r>
              <a:rPr lang="ar-SA" dirty="0"/>
              <a:t> </a:t>
            </a:r>
            <a:r>
              <a:rPr lang="fa-IR" dirty="0"/>
              <a:t>ي عريان پروكاريوتها، </a:t>
            </a:r>
            <a:r>
              <a:rPr lang="en-US" dirty="0"/>
              <a:t>DNA</a:t>
            </a:r>
            <a:r>
              <a:rPr lang="fa-IR" dirty="0"/>
              <a:t> در يوكاريوتها از هيستونها و پروتئينهاي ديگر پوشيده شده اند.</a:t>
            </a:r>
          </a:p>
          <a:p>
            <a:pPr algn="just" rtl="1">
              <a:lnSpc>
                <a:spcPct val="90000"/>
              </a:lnSpc>
            </a:pPr>
            <a:r>
              <a:rPr lang="fa-IR" dirty="0"/>
              <a:t> برخلاف ژنوم پروكاريوتها كه به صورت يك كروموزوم حلقوي منفرد است، ژنومهاي بيشتر يوكاريوتها به چندين كروموزوم متفاوت تقسيم شده اند. </a:t>
            </a:r>
            <a:endParaRPr lang="en-US" dirty="0"/>
          </a:p>
        </p:txBody>
      </p:sp>
      <p:sp>
        <p:nvSpPr>
          <p:cNvPr id="684034" name="Rectangle 2"/>
          <p:cNvSpPr>
            <a:spLocks noGrp="1" noChangeArrowheads="1"/>
          </p:cNvSpPr>
          <p:nvPr>
            <p:ph type="title"/>
          </p:nvPr>
        </p:nvSpPr>
        <p:spPr>
          <a:xfrm>
            <a:off x="457200" y="0"/>
            <a:ext cx="8229600" cy="990600"/>
          </a:xfrm>
        </p:spPr>
        <p:txBody>
          <a:bodyPr>
            <a:normAutofit/>
          </a:bodyPr>
          <a:lstStyle/>
          <a:p>
            <a:pPr algn="r"/>
            <a:r>
              <a:rPr lang="fa-IR" sz="4000" b="0" dirty="0" smtClean="0">
                <a:effectLst/>
              </a:rPr>
              <a:t>  تقسیم </a:t>
            </a:r>
            <a:r>
              <a:rPr lang="fa-IR" sz="4000" b="0" dirty="0">
                <a:effectLst/>
              </a:rPr>
              <a:t>یاخه در یوکاریوتها</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84035">
                                            <p:txEl>
                                              <p:pRg st="0" end="0"/>
                                            </p:txEl>
                                          </p:spTgt>
                                        </p:tgtEl>
                                        <p:attrNameLst>
                                          <p:attrName>style.visibility</p:attrName>
                                        </p:attrNameLst>
                                      </p:cBhvr>
                                      <p:to>
                                        <p:strVal val="visible"/>
                                      </p:to>
                                    </p:set>
                                    <p:animEffect transition="in" filter="fade">
                                      <p:cBhvr>
                                        <p:cTn id="7" dur="2000"/>
                                        <p:tgtEl>
                                          <p:spTgt spid="6840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84035">
                                            <p:txEl>
                                              <p:pRg st="1" end="1"/>
                                            </p:txEl>
                                          </p:spTgt>
                                        </p:tgtEl>
                                        <p:attrNameLst>
                                          <p:attrName>style.visibility</p:attrName>
                                        </p:attrNameLst>
                                      </p:cBhvr>
                                      <p:to>
                                        <p:strVal val="visible"/>
                                      </p:to>
                                    </p:set>
                                    <p:animEffect transition="in" filter="fade">
                                      <p:cBhvr>
                                        <p:cTn id="12" dur="2000"/>
                                        <p:tgtEl>
                                          <p:spTgt spid="6840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84035">
                                            <p:txEl>
                                              <p:pRg st="2" end="2"/>
                                            </p:txEl>
                                          </p:spTgt>
                                        </p:tgtEl>
                                        <p:attrNameLst>
                                          <p:attrName>style.visibility</p:attrName>
                                        </p:attrNameLst>
                                      </p:cBhvr>
                                      <p:to>
                                        <p:strVal val="visible"/>
                                      </p:to>
                                    </p:set>
                                    <p:animEffect transition="in" filter="fade">
                                      <p:cBhvr>
                                        <p:cTn id="17" dur="2000"/>
                                        <p:tgtEl>
                                          <p:spTgt spid="6840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84035">
                                            <p:txEl>
                                              <p:pRg st="3" end="3"/>
                                            </p:txEl>
                                          </p:spTgt>
                                        </p:tgtEl>
                                        <p:attrNameLst>
                                          <p:attrName>style.visibility</p:attrName>
                                        </p:attrNameLst>
                                      </p:cBhvr>
                                      <p:to>
                                        <p:strVal val="visible"/>
                                      </p:to>
                                    </p:set>
                                    <p:animEffect transition="in" filter="fade">
                                      <p:cBhvr>
                                        <p:cTn id="22" dur="2000"/>
                                        <p:tgtEl>
                                          <p:spTgt spid="6840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403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3" name="Rectangle 3"/>
          <p:cNvSpPr>
            <a:spLocks noGrp="1" noChangeArrowheads="1"/>
          </p:cNvSpPr>
          <p:nvPr>
            <p:ph idx="1"/>
          </p:nvPr>
        </p:nvSpPr>
        <p:spPr>
          <a:xfrm>
            <a:off x="457200" y="838200"/>
            <a:ext cx="8229600" cy="4678363"/>
          </a:xfrm>
        </p:spPr>
        <p:txBody>
          <a:bodyPr/>
          <a:lstStyle/>
          <a:p>
            <a:pPr algn="just" rtl="1">
              <a:lnSpc>
                <a:spcPct val="90000"/>
              </a:lnSpc>
            </a:pPr>
            <a:r>
              <a:rPr lang="fa-IR" dirty="0"/>
              <a:t>مرحله ميتوز تقسيم ياخته اي نسبت به جنبه هاي ديگر چرخه ياخته اي يوكاريوتها توجه بيشتري را به خود جلب كرده است. </a:t>
            </a:r>
          </a:p>
          <a:p>
            <a:pPr algn="just" rtl="1">
              <a:lnSpc>
                <a:spcPct val="90000"/>
              </a:lnSpc>
            </a:pPr>
            <a:r>
              <a:rPr lang="fa-IR" dirty="0"/>
              <a:t>ميتوز را به چهار مرحله پروفاز</a:t>
            </a:r>
            <a:r>
              <a:rPr lang="en-US" dirty="0"/>
              <a:t>(prophase) </a:t>
            </a:r>
            <a:r>
              <a:rPr lang="fa-IR" dirty="0"/>
              <a:t>، متافاز</a:t>
            </a:r>
            <a:r>
              <a:rPr lang="en-US" dirty="0"/>
              <a:t> metaphase)</a:t>
            </a:r>
            <a:r>
              <a:rPr lang="fa-IR" dirty="0"/>
              <a:t>) آنافاز (</a:t>
            </a:r>
            <a:r>
              <a:rPr lang="en-US" dirty="0"/>
              <a:t>(anaphase</a:t>
            </a:r>
            <a:r>
              <a:rPr lang="fa-IR" dirty="0"/>
              <a:t> و تلوفاز </a:t>
            </a:r>
            <a:r>
              <a:rPr lang="en-US" dirty="0"/>
              <a:t>(</a:t>
            </a:r>
            <a:r>
              <a:rPr lang="en-US" dirty="0" err="1"/>
              <a:t>telophase</a:t>
            </a:r>
            <a:r>
              <a:rPr lang="en-US" dirty="0"/>
              <a:t>)</a:t>
            </a:r>
            <a:r>
              <a:rPr lang="fa-IR" dirty="0"/>
              <a:t> تقسيم مي كنند. </a:t>
            </a:r>
            <a:endParaRPr lang="en-US" dirty="0"/>
          </a:p>
          <a:p>
            <a:pPr algn="just" rtl="1">
              <a:lnSpc>
                <a:spcPct val="90000"/>
              </a:lnSpc>
            </a:pPr>
            <a:r>
              <a:rPr lang="fa-IR" dirty="0"/>
              <a:t>اين گونه تقسيم بندي آسان به نظر مي رسد، اما روند تقسيم حقيقتاً پيوسته است و  مراحل تقسيم به آرامي از يك مرحله به مرحله ديگر وارد مي شود. </a:t>
            </a:r>
            <a:endParaRPr lang="en-US" dirty="0"/>
          </a:p>
        </p:txBody>
      </p:sp>
      <p:sp>
        <p:nvSpPr>
          <p:cNvPr id="686082" name="Rectangle 2"/>
          <p:cNvSpPr>
            <a:spLocks noGrp="1" noChangeArrowheads="1"/>
          </p:cNvSpPr>
          <p:nvPr>
            <p:ph type="title"/>
          </p:nvPr>
        </p:nvSpPr>
        <p:spPr>
          <a:xfrm>
            <a:off x="457200" y="0"/>
            <a:ext cx="8229600" cy="762000"/>
          </a:xfrm>
        </p:spPr>
        <p:txBody>
          <a:bodyPr>
            <a:normAutofit/>
          </a:bodyPr>
          <a:lstStyle/>
          <a:p>
            <a:pPr algn="r"/>
            <a:r>
              <a:rPr lang="fa-IR" sz="4000" b="0" dirty="0" smtClean="0">
                <a:effectLst/>
              </a:rPr>
              <a:t>  میتوز</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86083">
                                            <p:txEl>
                                              <p:pRg st="0" end="0"/>
                                            </p:txEl>
                                          </p:spTgt>
                                        </p:tgtEl>
                                        <p:attrNameLst>
                                          <p:attrName>style.visibility</p:attrName>
                                        </p:attrNameLst>
                                      </p:cBhvr>
                                      <p:to>
                                        <p:strVal val="visible"/>
                                      </p:to>
                                    </p:set>
                                    <p:animEffect transition="in" filter="fade">
                                      <p:cBhvr>
                                        <p:cTn id="7" dur="2000"/>
                                        <p:tgtEl>
                                          <p:spTgt spid="6860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86083">
                                            <p:txEl>
                                              <p:pRg st="1" end="1"/>
                                            </p:txEl>
                                          </p:spTgt>
                                        </p:tgtEl>
                                        <p:attrNameLst>
                                          <p:attrName>style.visibility</p:attrName>
                                        </p:attrNameLst>
                                      </p:cBhvr>
                                      <p:to>
                                        <p:strVal val="visible"/>
                                      </p:to>
                                    </p:set>
                                    <p:animEffect transition="in" filter="fade">
                                      <p:cBhvr>
                                        <p:cTn id="12" dur="2000"/>
                                        <p:tgtEl>
                                          <p:spTgt spid="6860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86083">
                                            <p:txEl>
                                              <p:pRg st="2" end="2"/>
                                            </p:txEl>
                                          </p:spTgt>
                                        </p:tgtEl>
                                        <p:attrNameLst>
                                          <p:attrName>style.visibility</p:attrName>
                                        </p:attrNameLst>
                                      </p:cBhvr>
                                      <p:to>
                                        <p:strVal val="visible"/>
                                      </p:to>
                                    </p:set>
                                    <p:animEffect transition="in" filter="fade">
                                      <p:cBhvr>
                                        <p:cTn id="17" dur="2000"/>
                                        <p:tgtEl>
                                          <p:spTgt spid="6860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08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8130" name="Picture 2" descr="703a_p"/>
          <p:cNvPicPr>
            <a:picLocks noChangeAspect="1" noChangeArrowheads="1"/>
          </p:cNvPicPr>
          <p:nvPr/>
        </p:nvPicPr>
        <p:blipFill>
          <a:blip r:embed="rId3"/>
          <a:srcRect/>
          <a:stretch>
            <a:fillRect/>
          </a:stretch>
        </p:blipFill>
        <p:spPr bwMode="auto">
          <a:xfrm>
            <a:off x="1050069" y="228600"/>
            <a:ext cx="7265255" cy="5791200"/>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2226" name="Picture 2" descr="703a_m"/>
          <p:cNvPicPr>
            <a:picLocks noChangeAspect="1" noChangeArrowheads="1"/>
          </p:cNvPicPr>
          <p:nvPr/>
        </p:nvPicPr>
        <p:blipFill>
          <a:blip r:embed="rId3"/>
          <a:srcRect/>
          <a:stretch>
            <a:fillRect/>
          </a:stretch>
        </p:blipFill>
        <p:spPr bwMode="auto">
          <a:xfrm>
            <a:off x="914400" y="304800"/>
            <a:ext cx="7372933" cy="5638800"/>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4274" name="Picture 2" descr="703a_a"/>
          <p:cNvPicPr>
            <a:picLocks noChangeAspect="1" noChangeArrowheads="1"/>
          </p:cNvPicPr>
          <p:nvPr/>
        </p:nvPicPr>
        <p:blipFill>
          <a:blip r:embed="rId3"/>
          <a:srcRect/>
          <a:stretch>
            <a:fillRect/>
          </a:stretch>
        </p:blipFill>
        <p:spPr bwMode="auto">
          <a:xfrm>
            <a:off x="1166913" y="228601"/>
            <a:ext cx="7365900" cy="5791200"/>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22" name="Picture 2" descr="703a_t"/>
          <p:cNvPicPr>
            <a:picLocks noChangeAspect="1" noChangeArrowheads="1"/>
          </p:cNvPicPr>
          <p:nvPr/>
        </p:nvPicPr>
        <p:blipFill>
          <a:blip r:embed="rId3"/>
          <a:srcRect/>
          <a:stretch>
            <a:fillRect/>
          </a:stretch>
        </p:blipFill>
        <p:spPr bwMode="auto">
          <a:xfrm>
            <a:off x="1143000" y="381001"/>
            <a:ext cx="7462838" cy="5642020"/>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8370" name="Picture 2" descr="703as"/>
          <p:cNvPicPr>
            <a:picLocks noChangeAspect="1" noChangeArrowheads="1"/>
          </p:cNvPicPr>
          <p:nvPr/>
        </p:nvPicPr>
        <p:blipFill>
          <a:blip r:embed="rId3"/>
          <a:srcRect/>
          <a:stretch>
            <a:fillRect/>
          </a:stretch>
        </p:blipFill>
        <p:spPr bwMode="auto">
          <a:xfrm>
            <a:off x="154381" y="304800"/>
            <a:ext cx="8857934" cy="5486400"/>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0418" name="Picture 2" descr="703a_pl"/>
          <p:cNvPicPr>
            <a:picLocks noChangeAspect="1" noChangeArrowheads="1"/>
          </p:cNvPicPr>
          <p:nvPr/>
        </p:nvPicPr>
        <p:blipFill>
          <a:blip r:embed="rId3"/>
          <a:srcRect/>
          <a:stretch>
            <a:fillRect/>
          </a:stretch>
        </p:blipFill>
        <p:spPr bwMode="auto">
          <a:xfrm>
            <a:off x="685800" y="304800"/>
            <a:ext cx="7773988" cy="5690582"/>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467" name="Rectangle 3"/>
          <p:cNvSpPr>
            <a:spLocks noGrp="1" noChangeArrowheads="1"/>
          </p:cNvSpPr>
          <p:nvPr>
            <p:ph idx="1"/>
          </p:nvPr>
        </p:nvSpPr>
        <p:spPr>
          <a:xfrm>
            <a:off x="457201" y="914400"/>
            <a:ext cx="8447088" cy="4876800"/>
          </a:xfrm>
        </p:spPr>
        <p:txBody>
          <a:bodyPr/>
          <a:lstStyle/>
          <a:p>
            <a:pPr algn="just" rtl="1"/>
            <a:r>
              <a:rPr lang="fa-IR" dirty="0"/>
              <a:t>تقريباً در همان هنگامي كه پديده هاي تلوفاز رخ مي دهند، تقسيم سيتوپلاسم نيز آغاز مي شود.</a:t>
            </a:r>
          </a:p>
          <a:p>
            <a:pPr algn="just" rtl="1"/>
            <a:r>
              <a:rPr lang="fa-IR" dirty="0"/>
              <a:t> تقسيم سيتوپلاسمي را سيتوكينز (</a:t>
            </a:r>
            <a:r>
              <a:rPr lang="en-US" dirty="0"/>
              <a:t>(</a:t>
            </a:r>
            <a:r>
              <a:rPr lang="en-US" dirty="0" err="1"/>
              <a:t>cytokinesis</a:t>
            </a:r>
            <a:r>
              <a:rPr lang="fa-IR" dirty="0"/>
              <a:t> گويند که بلافاصله پس از تقسيم هسته اي رخ مي دهد.</a:t>
            </a:r>
          </a:p>
          <a:p>
            <a:pPr algn="just" rtl="1"/>
            <a:r>
              <a:rPr lang="fa-IR" dirty="0"/>
              <a:t>سه نوع تقسيم سيتوپلاسمي ذکرشده است: ۱) تقسيم انقباضي، ۲) تشكيل نواحي جداگانه در سيتوپلاسم، ۳) تشكيل صفحه تقسيم در دوك.  </a:t>
            </a:r>
          </a:p>
          <a:p>
            <a:pPr algn="just" rtl="1"/>
            <a:r>
              <a:rPr lang="fa-IR" dirty="0"/>
              <a:t>در تقسيم سيتوپلاسمي دو مكانيسم عموميت دارند: يكي در جانوران و يوكاريوتهاي ديگري كه ديواره ياخته اي ندارند و ديگري در گياهان و جلبكهاي سبز معيني كه گياهان از آنها تكامل يافته اند.</a:t>
            </a:r>
            <a:endParaRPr lang="en-US" dirty="0"/>
          </a:p>
        </p:txBody>
      </p:sp>
      <p:sp>
        <p:nvSpPr>
          <p:cNvPr id="702466" name="Rectangle 2"/>
          <p:cNvSpPr>
            <a:spLocks noGrp="1" noChangeArrowheads="1"/>
          </p:cNvSpPr>
          <p:nvPr>
            <p:ph type="title"/>
          </p:nvPr>
        </p:nvSpPr>
        <p:spPr>
          <a:xfrm>
            <a:off x="457200" y="0"/>
            <a:ext cx="8229600" cy="981075"/>
          </a:xfrm>
        </p:spPr>
        <p:txBody>
          <a:bodyPr/>
          <a:lstStyle/>
          <a:p>
            <a:pPr algn="r"/>
            <a:r>
              <a:rPr lang="fa-IR" sz="4000" b="0" dirty="0" smtClean="0">
                <a:effectLst/>
              </a:rPr>
              <a:t> تقسیم </a:t>
            </a:r>
            <a:r>
              <a:rPr lang="fa-IR" sz="4000" b="0" dirty="0">
                <a:effectLst/>
              </a:rPr>
              <a:t>سیتوپلاسمی</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2467">
                                            <p:txEl>
                                              <p:pRg st="0" end="0"/>
                                            </p:txEl>
                                          </p:spTgt>
                                        </p:tgtEl>
                                        <p:attrNameLst>
                                          <p:attrName>style.visibility</p:attrName>
                                        </p:attrNameLst>
                                      </p:cBhvr>
                                      <p:to>
                                        <p:strVal val="visible"/>
                                      </p:to>
                                    </p:set>
                                    <p:animEffect transition="in" filter="fade">
                                      <p:cBhvr>
                                        <p:cTn id="7" dur="2000"/>
                                        <p:tgtEl>
                                          <p:spTgt spid="7024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2467">
                                            <p:txEl>
                                              <p:pRg st="1" end="1"/>
                                            </p:txEl>
                                          </p:spTgt>
                                        </p:tgtEl>
                                        <p:attrNameLst>
                                          <p:attrName>style.visibility</p:attrName>
                                        </p:attrNameLst>
                                      </p:cBhvr>
                                      <p:to>
                                        <p:strVal val="visible"/>
                                      </p:to>
                                    </p:set>
                                    <p:animEffect transition="in" filter="fade">
                                      <p:cBhvr>
                                        <p:cTn id="12" dur="2000"/>
                                        <p:tgtEl>
                                          <p:spTgt spid="7024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02467">
                                            <p:txEl>
                                              <p:pRg st="2" end="2"/>
                                            </p:txEl>
                                          </p:spTgt>
                                        </p:tgtEl>
                                        <p:attrNameLst>
                                          <p:attrName>style.visibility</p:attrName>
                                        </p:attrNameLst>
                                      </p:cBhvr>
                                      <p:to>
                                        <p:strVal val="visible"/>
                                      </p:to>
                                    </p:set>
                                    <p:animEffect transition="in" filter="fade">
                                      <p:cBhvr>
                                        <p:cTn id="17" dur="2000"/>
                                        <p:tgtEl>
                                          <p:spTgt spid="7024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02467">
                                            <p:txEl>
                                              <p:pRg st="3" end="3"/>
                                            </p:txEl>
                                          </p:spTgt>
                                        </p:tgtEl>
                                        <p:attrNameLst>
                                          <p:attrName>style.visibility</p:attrName>
                                        </p:attrNameLst>
                                      </p:cBhvr>
                                      <p:to>
                                        <p:strVal val="visible"/>
                                      </p:to>
                                    </p:set>
                                    <p:animEffect transition="in" filter="fade">
                                      <p:cBhvr>
                                        <p:cTn id="22" dur="2000"/>
                                        <p:tgtEl>
                                          <p:spTgt spid="7024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246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515" name="Rectangle 3"/>
          <p:cNvSpPr>
            <a:spLocks noGrp="1" noChangeArrowheads="1"/>
          </p:cNvSpPr>
          <p:nvPr>
            <p:ph idx="1"/>
          </p:nvPr>
        </p:nvSpPr>
        <p:spPr>
          <a:xfrm>
            <a:off x="457200" y="1066800"/>
            <a:ext cx="8458199" cy="4419601"/>
          </a:xfrm>
        </p:spPr>
        <p:txBody>
          <a:bodyPr/>
          <a:lstStyle/>
          <a:p>
            <a:pPr algn="just" rtl="1"/>
            <a:r>
              <a:rPr lang="fa-IR" dirty="0"/>
              <a:t>در ياخته هاي جانوري و همچنين در ياخته هاي همه يوكاريوتهاي ديگر كه فاقد غشاي ياخته اي هستند، در هم ريختن دوك پيش از آغاز تقسيم سيتوپلاسمي بندرت كامل مي شود. </a:t>
            </a:r>
          </a:p>
          <a:p>
            <a:pPr algn="just" rtl="1"/>
            <a:r>
              <a:rPr lang="fa-IR" dirty="0"/>
              <a:t>آرايش محور دوك، شكل گيري كمربندي از ريز لوله هاي اكتين را دورتادور پيرامون ياخته در استواي آن معين مي‌كند.</a:t>
            </a:r>
          </a:p>
          <a:p>
            <a:pPr algn="just" rtl="1"/>
            <a:r>
              <a:rPr lang="fa-IR" dirty="0"/>
              <a:t> تقسيم سيتوپلاسمي در اثر انقباض اين ريز لوله ها آغاز مي شود.</a:t>
            </a:r>
          </a:p>
          <a:p>
            <a:pPr algn="just" rtl="1"/>
            <a:r>
              <a:rPr lang="fa-IR" dirty="0"/>
              <a:t> داروهايي انقباض ريز لوله ها را از بين مي برند، همانند سيتوكالازين ب، که از انقباض جلوگيري مي كنند. </a:t>
            </a:r>
            <a:endParaRPr lang="en-US" dirty="0"/>
          </a:p>
        </p:txBody>
      </p:sp>
      <p:sp>
        <p:nvSpPr>
          <p:cNvPr id="704514" name="Rectangle 2"/>
          <p:cNvSpPr>
            <a:spLocks noGrp="1" noChangeArrowheads="1"/>
          </p:cNvSpPr>
          <p:nvPr>
            <p:ph type="title"/>
          </p:nvPr>
        </p:nvSpPr>
        <p:spPr>
          <a:xfrm>
            <a:off x="457200" y="152400"/>
            <a:ext cx="8229600" cy="990600"/>
          </a:xfrm>
        </p:spPr>
        <p:txBody>
          <a:bodyPr>
            <a:normAutofit/>
          </a:bodyPr>
          <a:lstStyle/>
          <a:p>
            <a:pPr algn="r"/>
            <a:r>
              <a:rPr lang="fa-IR" sz="4000" b="0" dirty="0" smtClean="0">
                <a:effectLst/>
              </a:rPr>
              <a:t> تقسیم </a:t>
            </a:r>
            <a:r>
              <a:rPr lang="fa-IR" sz="4000" b="0" dirty="0">
                <a:effectLst/>
              </a:rPr>
              <a:t>سیتوپلاسم در یاخته های جانوری</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4515">
                                            <p:txEl>
                                              <p:pRg st="0" end="0"/>
                                            </p:txEl>
                                          </p:spTgt>
                                        </p:tgtEl>
                                        <p:attrNameLst>
                                          <p:attrName>style.visibility</p:attrName>
                                        </p:attrNameLst>
                                      </p:cBhvr>
                                      <p:to>
                                        <p:strVal val="visible"/>
                                      </p:to>
                                    </p:set>
                                    <p:animEffect transition="in" filter="fade">
                                      <p:cBhvr>
                                        <p:cTn id="7" dur="2000"/>
                                        <p:tgtEl>
                                          <p:spTgt spid="7045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4515">
                                            <p:txEl>
                                              <p:pRg st="1" end="1"/>
                                            </p:txEl>
                                          </p:spTgt>
                                        </p:tgtEl>
                                        <p:attrNameLst>
                                          <p:attrName>style.visibility</p:attrName>
                                        </p:attrNameLst>
                                      </p:cBhvr>
                                      <p:to>
                                        <p:strVal val="visible"/>
                                      </p:to>
                                    </p:set>
                                    <p:animEffect transition="in" filter="fade">
                                      <p:cBhvr>
                                        <p:cTn id="12" dur="2000"/>
                                        <p:tgtEl>
                                          <p:spTgt spid="7045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04515">
                                            <p:txEl>
                                              <p:pRg st="2" end="2"/>
                                            </p:txEl>
                                          </p:spTgt>
                                        </p:tgtEl>
                                        <p:attrNameLst>
                                          <p:attrName>style.visibility</p:attrName>
                                        </p:attrNameLst>
                                      </p:cBhvr>
                                      <p:to>
                                        <p:strVal val="visible"/>
                                      </p:to>
                                    </p:set>
                                    <p:animEffect transition="in" filter="fade">
                                      <p:cBhvr>
                                        <p:cTn id="17" dur="2000"/>
                                        <p:tgtEl>
                                          <p:spTgt spid="7045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04515">
                                            <p:txEl>
                                              <p:pRg st="3" end="3"/>
                                            </p:txEl>
                                          </p:spTgt>
                                        </p:tgtEl>
                                        <p:attrNameLst>
                                          <p:attrName>style.visibility</p:attrName>
                                        </p:attrNameLst>
                                      </p:cBhvr>
                                      <p:to>
                                        <p:strVal val="visible"/>
                                      </p:to>
                                    </p:set>
                                    <p:animEffect transition="in" filter="fade">
                                      <p:cBhvr>
                                        <p:cTn id="22" dur="2000"/>
                                        <p:tgtEl>
                                          <p:spTgt spid="7045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451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5800" y="1219200"/>
            <a:ext cx="8001000" cy="3831818"/>
          </a:xfrm>
          <a:prstGeom prst="rect">
            <a:avLst/>
          </a:prstGeom>
        </p:spPr>
        <p:txBody>
          <a:bodyPr wrap="square">
            <a:spAutoFit/>
          </a:bodyPr>
          <a:lstStyle/>
          <a:p>
            <a:pPr algn="just" rtl="1"/>
            <a:r>
              <a:rPr lang="fa-IR" sz="2700" dirty="0" smtClean="0"/>
              <a:t>دوره زندگي يك ياخته از هنگام شكل گيري تا پايان تقسيم آن را چرخه ياخته اي یا (</a:t>
            </a:r>
            <a:r>
              <a:rPr lang="en-US" sz="2700" dirty="0" smtClean="0"/>
              <a:t>(cell cycle</a:t>
            </a:r>
            <a:r>
              <a:rPr lang="fa-IR" sz="2700" dirty="0" smtClean="0"/>
              <a:t> گويند. چرخه ياخته اي يعني زمان رشد ياخته كه طي آن هسته و سيتوپلاسم رشد مي كنند. اين چرخه نتيجه اي است از دو پديده متناوب و پياپي كه در زندگي ياخته رخ مي دهند. اين دو پديده عبارت اند از: </a:t>
            </a:r>
          </a:p>
          <a:p>
            <a:pPr algn="just" rtl="1"/>
            <a:r>
              <a:rPr lang="fa-IR" sz="2700" dirty="0" smtClean="0"/>
              <a:t>۱. دو برابر شدن همه مواد ياخته اي كه در مرحله ‌انترفاز انجام مي گيرد.</a:t>
            </a:r>
          </a:p>
          <a:p>
            <a:pPr algn="just" rtl="1"/>
            <a:r>
              <a:rPr lang="fa-IR" sz="2700" dirty="0" smtClean="0"/>
              <a:t>۲. تقسيم، يعني قسمت شدن اين مواد بين دو ياخته همسان (ياخته هاي دختر) كه همانند ياخته اوليه، يعني ياخته مادر هستند.</a:t>
            </a:r>
            <a:endParaRPr lang="en-US" sz="2700" dirty="0"/>
          </a:p>
        </p:txBody>
      </p:sp>
      <p:sp>
        <p:nvSpPr>
          <p:cNvPr id="4" name="Rectangle 3"/>
          <p:cNvSpPr/>
          <p:nvPr/>
        </p:nvSpPr>
        <p:spPr>
          <a:xfrm>
            <a:off x="4495800" y="152400"/>
            <a:ext cx="3886200" cy="707886"/>
          </a:xfrm>
          <a:prstGeom prst="rect">
            <a:avLst/>
          </a:prstGeom>
        </p:spPr>
        <p:txBody>
          <a:bodyPr wrap="square">
            <a:spAutoFit/>
          </a:bodyPr>
          <a:lstStyle/>
          <a:p>
            <a:pPr algn="r"/>
            <a:r>
              <a:rPr lang="fa-IR" sz="4000" dirty="0" smtClean="0"/>
              <a:t>چرخه یاخته ای</a:t>
            </a:r>
            <a:endParaRPr lang="en-US" sz="4000" dirty="0"/>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63" name="Rectangle 3"/>
          <p:cNvSpPr>
            <a:spLocks noGrp="1" noChangeArrowheads="1"/>
          </p:cNvSpPr>
          <p:nvPr>
            <p:ph idx="1"/>
          </p:nvPr>
        </p:nvSpPr>
        <p:spPr>
          <a:xfrm>
            <a:off x="381000" y="914400"/>
            <a:ext cx="8305800" cy="3810001"/>
          </a:xfrm>
        </p:spPr>
        <p:txBody>
          <a:bodyPr/>
          <a:lstStyle/>
          <a:p>
            <a:pPr algn="just" rtl="1"/>
            <a:r>
              <a:rPr lang="fa-IR" dirty="0"/>
              <a:t>ياخته هاي گياهي، به علت ديواره سختي كه دارند، در اثر انقباض ريز لوله تغيير شكل نمي دهند.</a:t>
            </a:r>
          </a:p>
          <a:p>
            <a:pPr algn="just" rtl="1"/>
            <a:r>
              <a:rPr lang="ar-SA" dirty="0"/>
              <a:t>تقسيم ياخته اي در گياهان متفاوت است. </a:t>
            </a:r>
            <a:endParaRPr lang="fa-IR" dirty="0"/>
          </a:p>
          <a:p>
            <a:pPr algn="just" rtl="1"/>
            <a:r>
              <a:rPr lang="ar-SA" dirty="0"/>
              <a:t>در گياهان، حبابچه (وزيكول) هاي توليد شده به وسيله دستگاه گلژي كه محتوي مواد ديواره غشاي ياخته اي اند، </a:t>
            </a:r>
            <a:r>
              <a:rPr lang="fa-IR" dirty="0"/>
              <a:t>با هم  در یک حبابچه متمرکز و ایجاد تیغه می کند.</a:t>
            </a:r>
          </a:p>
          <a:p>
            <a:pPr algn="just" rtl="1"/>
            <a:r>
              <a:rPr lang="ar-SA" dirty="0"/>
              <a:t>اين تيغه توسعه يافته را صفحه ياخته اي نامند </a:t>
            </a:r>
            <a:endParaRPr lang="en-US" dirty="0"/>
          </a:p>
        </p:txBody>
      </p:sp>
      <p:sp>
        <p:nvSpPr>
          <p:cNvPr id="706562" name="Rectangle 2"/>
          <p:cNvSpPr>
            <a:spLocks noGrp="1" noChangeArrowheads="1"/>
          </p:cNvSpPr>
          <p:nvPr>
            <p:ph type="title"/>
          </p:nvPr>
        </p:nvSpPr>
        <p:spPr>
          <a:xfrm>
            <a:off x="457200" y="0"/>
            <a:ext cx="8229600" cy="990600"/>
          </a:xfrm>
        </p:spPr>
        <p:txBody>
          <a:bodyPr>
            <a:normAutofit/>
          </a:bodyPr>
          <a:lstStyle/>
          <a:p>
            <a:pPr algn="r"/>
            <a:r>
              <a:rPr lang="fa-IR" sz="4000" b="0" dirty="0" smtClean="0">
                <a:effectLst/>
              </a:rPr>
              <a:t>  تقسیم </a:t>
            </a:r>
            <a:r>
              <a:rPr lang="fa-IR" sz="4000" b="0" dirty="0">
                <a:effectLst/>
              </a:rPr>
              <a:t>سیتوپلاسم در یاخته های گیاهی</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6563">
                                            <p:txEl>
                                              <p:pRg st="0" end="0"/>
                                            </p:txEl>
                                          </p:spTgt>
                                        </p:tgtEl>
                                        <p:attrNameLst>
                                          <p:attrName>style.visibility</p:attrName>
                                        </p:attrNameLst>
                                      </p:cBhvr>
                                      <p:to>
                                        <p:strVal val="visible"/>
                                      </p:to>
                                    </p:set>
                                    <p:animEffect transition="in" filter="fade">
                                      <p:cBhvr>
                                        <p:cTn id="7" dur="2000"/>
                                        <p:tgtEl>
                                          <p:spTgt spid="7065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6563">
                                            <p:txEl>
                                              <p:pRg st="1" end="1"/>
                                            </p:txEl>
                                          </p:spTgt>
                                        </p:tgtEl>
                                        <p:attrNameLst>
                                          <p:attrName>style.visibility</p:attrName>
                                        </p:attrNameLst>
                                      </p:cBhvr>
                                      <p:to>
                                        <p:strVal val="visible"/>
                                      </p:to>
                                    </p:set>
                                    <p:animEffect transition="in" filter="fade">
                                      <p:cBhvr>
                                        <p:cTn id="12" dur="2000"/>
                                        <p:tgtEl>
                                          <p:spTgt spid="7065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06563">
                                            <p:txEl>
                                              <p:pRg st="2" end="2"/>
                                            </p:txEl>
                                          </p:spTgt>
                                        </p:tgtEl>
                                        <p:attrNameLst>
                                          <p:attrName>style.visibility</p:attrName>
                                        </p:attrNameLst>
                                      </p:cBhvr>
                                      <p:to>
                                        <p:strVal val="visible"/>
                                      </p:to>
                                    </p:set>
                                    <p:animEffect transition="in" filter="fade">
                                      <p:cBhvr>
                                        <p:cTn id="17" dur="2000"/>
                                        <p:tgtEl>
                                          <p:spTgt spid="7065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06563">
                                            <p:txEl>
                                              <p:pRg st="3" end="3"/>
                                            </p:txEl>
                                          </p:spTgt>
                                        </p:tgtEl>
                                        <p:attrNameLst>
                                          <p:attrName>style.visibility</p:attrName>
                                        </p:attrNameLst>
                                      </p:cBhvr>
                                      <p:to>
                                        <p:strVal val="visible"/>
                                      </p:to>
                                    </p:set>
                                    <p:animEffect transition="in" filter="fade">
                                      <p:cBhvr>
                                        <p:cTn id="22" dur="2000"/>
                                        <p:tgtEl>
                                          <p:spTgt spid="7065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6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8610" name="Picture 2" descr="703d"/>
          <p:cNvPicPr>
            <a:picLocks noChangeAspect="1" noChangeArrowheads="1"/>
          </p:cNvPicPr>
          <p:nvPr/>
        </p:nvPicPr>
        <p:blipFill>
          <a:blip r:embed="rId3"/>
          <a:srcRect/>
          <a:stretch>
            <a:fillRect/>
          </a:stretch>
        </p:blipFill>
        <p:spPr bwMode="auto">
          <a:xfrm>
            <a:off x="0" y="1"/>
            <a:ext cx="4932363" cy="3200400"/>
          </a:xfrm>
          <a:prstGeom prst="rect">
            <a:avLst/>
          </a:prstGeom>
          <a:noFill/>
        </p:spPr>
      </p:pic>
      <p:sp>
        <p:nvSpPr>
          <p:cNvPr id="708611" name="Rectangle 3"/>
          <p:cNvSpPr>
            <a:spLocks noGrp="1" noChangeArrowheads="1"/>
          </p:cNvSpPr>
          <p:nvPr>
            <p:ph sz="half" idx="1"/>
          </p:nvPr>
        </p:nvSpPr>
        <p:spPr>
          <a:xfrm>
            <a:off x="5724525" y="381001"/>
            <a:ext cx="3419475" cy="3962400"/>
          </a:xfrm>
        </p:spPr>
        <p:txBody>
          <a:bodyPr>
            <a:normAutofit lnSpcReduction="10000"/>
          </a:bodyPr>
          <a:lstStyle/>
          <a:p>
            <a:pPr algn="r" rtl="1"/>
            <a:r>
              <a:rPr lang="fa-IR" dirty="0"/>
              <a:t>تقسیم در یاخته جانوری</a:t>
            </a:r>
          </a:p>
          <a:p>
            <a:pPr algn="r" rtl="1">
              <a:buFont typeface="Wingdings" pitchFamily="2" charset="2"/>
              <a:buNone/>
            </a:pPr>
            <a:endParaRPr lang="fa-IR" dirty="0"/>
          </a:p>
          <a:p>
            <a:pPr algn="r" rtl="1">
              <a:buFont typeface="Wingdings" pitchFamily="2" charset="2"/>
              <a:buNone/>
            </a:pPr>
            <a:endParaRPr lang="fa-IR" dirty="0"/>
          </a:p>
          <a:p>
            <a:pPr algn="r" rtl="1">
              <a:buFont typeface="Wingdings" pitchFamily="2" charset="2"/>
              <a:buNone/>
            </a:pPr>
            <a:endParaRPr lang="fa-IR" dirty="0"/>
          </a:p>
          <a:p>
            <a:pPr algn="r" rtl="1">
              <a:buFont typeface="Wingdings" pitchFamily="2" charset="2"/>
              <a:buNone/>
            </a:pPr>
            <a:endParaRPr lang="fa-IR" dirty="0"/>
          </a:p>
          <a:p>
            <a:pPr algn="r" rtl="1">
              <a:buFont typeface="Wingdings" pitchFamily="2" charset="2"/>
              <a:buNone/>
            </a:pPr>
            <a:endParaRPr lang="fa-IR" dirty="0"/>
          </a:p>
          <a:p>
            <a:pPr algn="r" rtl="1">
              <a:buFont typeface="Wingdings" pitchFamily="2" charset="2"/>
              <a:buNone/>
            </a:pPr>
            <a:endParaRPr lang="fa-IR" dirty="0"/>
          </a:p>
          <a:p>
            <a:pPr algn="r" rtl="1">
              <a:buFont typeface="Wingdings" pitchFamily="2" charset="2"/>
              <a:buNone/>
            </a:pPr>
            <a:endParaRPr lang="fa-IR" dirty="0"/>
          </a:p>
          <a:p>
            <a:pPr algn="r" rtl="1"/>
            <a:r>
              <a:rPr lang="fa-IR" dirty="0"/>
              <a:t>تقسیم در یاخته گیاهی</a:t>
            </a:r>
            <a:endParaRPr lang="en-US" dirty="0"/>
          </a:p>
        </p:txBody>
      </p:sp>
      <p:pic>
        <p:nvPicPr>
          <p:cNvPr id="708612" name="Picture 4" descr="703c"/>
          <p:cNvPicPr>
            <a:picLocks noChangeAspect="1" noChangeArrowheads="1"/>
          </p:cNvPicPr>
          <p:nvPr/>
        </p:nvPicPr>
        <p:blipFill>
          <a:blip r:embed="rId4"/>
          <a:srcRect/>
          <a:stretch>
            <a:fillRect/>
          </a:stretch>
        </p:blipFill>
        <p:spPr bwMode="auto">
          <a:xfrm>
            <a:off x="0" y="3505200"/>
            <a:ext cx="4932363" cy="3352800"/>
          </a:xfrm>
          <a:prstGeom prst="rect">
            <a:avLst/>
          </a:prstGeom>
          <a:noFill/>
        </p:spPr>
      </p:pic>
      <p:cxnSp>
        <p:nvCxnSpPr>
          <p:cNvPr id="6" name="Straight Connector 5"/>
          <p:cNvCxnSpPr/>
          <p:nvPr/>
        </p:nvCxnSpPr>
        <p:spPr>
          <a:xfrm>
            <a:off x="0" y="3429000"/>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659" name="Rectangle 3"/>
          <p:cNvSpPr>
            <a:spLocks noGrp="1" noChangeArrowheads="1"/>
          </p:cNvSpPr>
          <p:nvPr>
            <p:ph idx="1"/>
          </p:nvPr>
        </p:nvSpPr>
        <p:spPr>
          <a:xfrm>
            <a:off x="457200" y="1066800"/>
            <a:ext cx="8229600" cy="4191001"/>
          </a:xfrm>
        </p:spPr>
        <p:txBody>
          <a:bodyPr/>
          <a:lstStyle/>
          <a:p>
            <a:pPr algn="just" rtl="1"/>
            <a:r>
              <a:rPr lang="fa-IR" dirty="0"/>
              <a:t>توليد مثل جنسي (</a:t>
            </a:r>
            <a:r>
              <a:rPr lang="en-US" dirty="0"/>
              <a:t>sexual reproduction</a:t>
            </a:r>
            <a:r>
              <a:rPr lang="fa-IR" dirty="0"/>
              <a:t>) روند پيچيده اي است كه سبب توليد ياخته هاي جنسي نر و ماده مي شود.</a:t>
            </a:r>
          </a:p>
          <a:p>
            <a:pPr algn="just" rtl="1"/>
            <a:r>
              <a:rPr lang="fa-IR" dirty="0"/>
              <a:t> از اتحاد اين دو ياخته، ياخته تخم (</a:t>
            </a:r>
            <a:r>
              <a:rPr lang="en-US" dirty="0"/>
              <a:t>(zygote</a:t>
            </a:r>
            <a:r>
              <a:rPr lang="fa-IR" dirty="0"/>
              <a:t> به وجود مي آيد. توليد مثل جنسي باعث شكل گيري افرادي با تنوع ژنتيكي مي شود.</a:t>
            </a:r>
          </a:p>
          <a:p>
            <a:pPr algn="just" rtl="1"/>
            <a:r>
              <a:rPr lang="fa-IR" dirty="0"/>
              <a:t>موجودات تك ياخته اي از طريق تقسيم شكافتگي </a:t>
            </a:r>
            <a:r>
              <a:rPr lang="en-US" dirty="0"/>
              <a:t>fission)</a:t>
            </a:r>
            <a:r>
              <a:rPr lang="fa-IR" dirty="0"/>
              <a:t>) تكثير مي يابند. </a:t>
            </a:r>
            <a:endParaRPr lang="en-US" dirty="0"/>
          </a:p>
        </p:txBody>
      </p:sp>
      <p:sp>
        <p:nvSpPr>
          <p:cNvPr id="710658" name="Rectangle 2"/>
          <p:cNvSpPr>
            <a:spLocks noGrp="1" noChangeArrowheads="1"/>
          </p:cNvSpPr>
          <p:nvPr>
            <p:ph type="title"/>
          </p:nvPr>
        </p:nvSpPr>
        <p:spPr>
          <a:xfrm>
            <a:off x="457200" y="0"/>
            <a:ext cx="8229600" cy="1143000"/>
          </a:xfrm>
        </p:spPr>
        <p:txBody>
          <a:bodyPr>
            <a:normAutofit/>
          </a:bodyPr>
          <a:lstStyle/>
          <a:p>
            <a:pPr algn="r"/>
            <a:r>
              <a:rPr lang="fa-IR" sz="4000" b="0" dirty="0" smtClean="0">
                <a:effectLst/>
              </a:rPr>
              <a:t>  تولید </a:t>
            </a:r>
            <a:r>
              <a:rPr lang="fa-IR" sz="4000" b="0" dirty="0">
                <a:effectLst/>
              </a:rPr>
              <a:t>مثل جنسی در یاخته</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0659">
                                            <p:txEl>
                                              <p:pRg st="0" end="0"/>
                                            </p:txEl>
                                          </p:spTgt>
                                        </p:tgtEl>
                                        <p:attrNameLst>
                                          <p:attrName>style.visibility</p:attrName>
                                        </p:attrNameLst>
                                      </p:cBhvr>
                                      <p:to>
                                        <p:strVal val="visible"/>
                                      </p:to>
                                    </p:set>
                                    <p:animEffect transition="in" filter="fade">
                                      <p:cBhvr>
                                        <p:cTn id="7" dur="2000"/>
                                        <p:tgtEl>
                                          <p:spTgt spid="710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0659">
                                            <p:txEl>
                                              <p:pRg st="1" end="1"/>
                                            </p:txEl>
                                          </p:spTgt>
                                        </p:tgtEl>
                                        <p:attrNameLst>
                                          <p:attrName>style.visibility</p:attrName>
                                        </p:attrNameLst>
                                      </p:cBhvr>
                                      <p:to>
                                        <p:strVal val="visible"/>
                                      </p:to>
                                    </p:set>
                                    <p:animEffect transition="in" filter="fade">
                                      <p:cBhvr>
                                        <p:cTn id="12" dur="2000"/>
                                        <p:tgtEl>
                                          <p:spTgt spid="7106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0659">
                                            <p:txEl>
                                              <p:pRg st="2" end="2"/>
                                            </p:txEl>
                                          </p:spTgt>
                                        </p:tgtEl>
                                        <p:attrNameLst>
                                          <p:attrName>style.visibility</p:attrName>
                                        </p:attrNameLst>
                                      </p:cBhvr>
                                      <p:to>
                                        <p:strVal val="visible"/>
                                      </p:to>
                                    </p:set>
                                    <p:animEffect transition="in" filter="fade">
                                      <p:cBhvr>
                                        <p:cTn id="17" dur="2000"/>
                                        <p:tgtEl>
                                          <p:spTgt spid="7106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065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7" name="Rectangle 3"/>
          <p:cNvSpPr>
            <a:spLocks noGrp="1" noChangeArrowheads="1"/>
          </p:cNvSpPr>
          <p:nvPr>
            <p:ph idx="1"/>
          </p:nvPr>
        </p:nvSpPr>
        <p:spPr>
          <a:xfrm>
            <a:off x="457200" y="990600"/>
            <a:ext cx="8229600" cy="4800600"/>
          </a:xfrm>
        </p:spPr>
        <p:txBody>
          <a:bodyPr/>
          <a:lstStyle/>
          <a:p>
            <a:pPr algn="just" rtl="1">
              <a:lnSpc>
                <a:spcPct val="90000"/>
              </a:lnSpc>
            </a:pPr>
            <a:r>
              <a:rPr lang="fa-IR" dirty="0"/>
              <a:t>موجودات ميكروسكوپي معمولا" از طريق تقسيم (شكافتگي) تكثير مي يابند. </a:t>
            </a:r>
          </a:p>
          <a:p>
            <a:pPr algn="just" rtl="1">
              <a:lnSpc>
                <a:spcPct val="90000"/>
              </a:lnSpc>
            </a:pPr>
            <a:r>
              <a:rPr lang="fa-IR" dirty="0"/>
              <a:t>با اين وجود, در بسياري از باكتريها, توليد مثل جنسي در اثر تركيب دو فرد نر و ماده صورت مي گيرد. ياخته هاي نر و ماده به هم نزديك مي شوند و به وسيله پل باريكي به يكديگر متصل مي گردند.</a:t>
            </a:r>
          </a:p>
          <a:p>
            <a:pPr algn="just" rtl="1">
              <a:lnSpc>
                <a:spcPct val="90000"/>
              </a:lnSpc>
            </a:pPr>
            <a:r>
              <a:rPr lang="fa-IR" dirty="0"/>
              <a:t>پديده آميختگي در همه باكتريها رخ نمي دهد. </a:t>
            </a:r>
          </a:p>
          <a:p>
            <a:pPr algn="just" rtl="1">
              <a:lnSpc>
                <a:spcPct val="90000"/>
              </a:lnSpc>
            </a:pPr>
            <a:r>
              <a:rPr lang="fa-IR" dirty="0"/>
              <a:t>در ياخته باكتری اشریشیا کلی، باکتری حامل عامل لقاح    ( </a:t>
            </a:r>
            <a:r>
              <a:rPr lang="fa-IR" baseline="30000" dirty="0"/>
              <a:t>+</a:t>
            </a:r>
            <a:r>
              <a:rPr lang="en-US" dirty="0"/>
              <a:t>F</a:t>
            </a:r>
            <a:r>
              <a:rPr lang="ar-SA" dirty="0"/>
              <a:t> </a:t>
            </a:r>
            <a:r>
              <a:rPr lang="fa-IR" dirty="0"/>
              <a:t>) را</a:t>
            </a:r>
            <a:r>
              <a:rPr lang="en-US" dirty="0"/>
              <a:t> </a:t>
            </a:r>
            <a:r>
              <a:rPr lang="fa-IR" dirty="0"/>
              <a:t> فرد نر و فرد ديگر را كه فاقد آن است، فرد ماده </a:t>
            </a:r>
            <a:r>
              <a:rPr lang="en-US" dirty="0"/>
              <a:t>)</a:t>
            </a:r>
            <a:r>
              <a:rPr lang="fa-IR" dirty="0"/>
              <a:t> </a:t>
            </a:r>
            <a:r>
              <a:rPr lang="fa-IR" baseline="30000" dirty="0"/>
              <a:t>–</a:t>
            </a:r>
            <a:r>
              <a:rPr lang="en-US" dirty="0"/>
              <a:t>(F</a:t>
            </a:r>
            <a:r>
              <a:rPr lang="fa-IR" dirty="0"/>
              <a:t> گويند.  </a:t>
            </a:r>
            <a:endParaRPr lang="en-US" dirty="0"/>
          </a:p>
        </p:txBody>
      </p:sp>
      <p:sp>
        <p:nvSpPr>
          <p:cNvPr id="712706" name="Rectangle 2"/>
          <p:cNvSpPr>
            <a:spLocks noGrp="1" noChangeArrowheads="1"/>
          </p:cNvSpPr>
          <p:nvPr>
            <p:ph type="title"/>
          </p:nvPr>
        </p:nvSpPr>
        <p:spPr>
          <a:xfrm>
            <a:off x="457200" y="0"/>
            <a:ext cx="8229600" cy="1066800"/>
          </a:xfrm>
        </p:spPr>
        <p:txBody>
          <a:bodyPr>
            <a:normAutofit/>
          </a:bodyPr>
          <a:lstStyle/>
          <a:p>
            <a:pPr algn="r"/>
            <a:r>
              <a:rPr lang="fa-IR" sz="4000" b="0" dirty="0" smtClean="0">
                <a:effectLst/>
              </a:rPr>
              <a:t>  تولید </a:t>
            </a:r>
            <a:r>
              <a:rPr lang="fa-IR" sz="4000" b="0" dirty="0">
                <a:effectLst/>
              </a:rPr>
              <a:t>مثل جنسی در پروکاریوتها</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2707">
                                            <p:txEl>
                                              <p:pRg st="0" end="0"/>
                                            </p:txEl>
                                          </p:spTgt>
                                        </p:tgtEl>
                                        <p:attrNameLst>
                                          <p:attrName>style.visibility</p:attrName>
                                        </p:attrNameLst>
                                      </p:cBhvr>
                                      <p:to>
                                        <p:strVal val="visible"/>
                                      </p:to>
                                    </p:set>
                                    <p:animEffect transition="in" filter="fade">
                                      <p:cBhvr>
                                        <p:cTn id="7" dur="2000"/>
                                        <p:tgtEl>
                                          <p:spTgt spid="7127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2707">
                                            <p:txEl>
                                              <p:pRg st="1" end="1"/>
                                            </p:txEl>
                                          </p:spTgt>
                                        </p:tgtEl>
                                        <p:attrNameLst>
                                          <p:attrName>style.visibility</p:attrName>
                                        </p:attrNameLst>
                                      </p:cBhvr>
                                      <p:to>
                                        <p:strVal val="visible"/>
                                      </p:to>
                                    </p:set>
                                    <p:animEffect transition="in" filter="fade">
                                      <p:cBhvr>
                                        <p:cTn id="12" dur="2000"/>
                                        <p:tgtEl>
                                          <p:spTgt spid="7127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2707">
                                            <p:txEl>
                                              <p:pRg st="2" end="2"/>
                                            </p:txEl>
                                          </p:spTgt>
                                        </p:tgtEl>
                                        <p:attrNameLst>
                                          <p:attrName>style.visibility</p:attrName>
                                        </p:attrNameLst>
                                      </p:cBhvr>
                                      <p:to>
                                        <p:strVal val="visible"/>
                                      </p:to>
                                    </p:set>
                                    <p:animEffect transition="in" filter="fade">
                                      <p:cBhvr>
                                        <p:cTn id="17" dur="2000"/>
                                        <p:tgtEl>
                                          <p:spTgt spid="7127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2707">
                                            <p:txEl>
                                              <p:pRg st="3" end="3"/>
                                            </p:txEl>
                                          </p:spTgt>
                                        </p:tgtEl>
                                        <p:attrNameLst>
                                          <p:attrName>style.visibility</p:attrName>
                                        </p:attrNameLst>
                                      </p:cBhvr>
                                      <p:to>
                                        <p:strVal val="visible"/>
                                      </p:to>
                                    </p:set>
                                    <p:animEffect transition="in" filter="fade">
                                      <p:cBhvr>
                                        <p:cTn id="22" dur="2000"/>
                                        <p:tgtEl>
                                          <p:spTgt spid="7127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70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4754" name="Picture 2" descr="704b"/>
          <p:cNvPicPr>
            <a:picLocks noChangeAspect="1" noChangeArrowheads="1"/>
          </p:cNvPicPr>
          <p:nvPr/>
        </p:nvPicPr>
        <p:blipFill>
          <a:blip r:embed="rId3"/>
          <a:srcRect/>
          <a:stretch>
            <a:fillRect/>
          </a:stretch>
        </p:blipFill>
        <p:spPr bwMode="auto">
          <a:xfrm>
            <a:off x="1692275" y="152400"/>
            <a:ext cx="7223125" cy="6019800"/>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3" name="Rectangle 3"/>
          <p:cNvSpPr>
            <a:spLocks noGrp="1" noChangeArrowheads="1"/>
          </p:cNvSpPr>
          <p:nvPr>
            <p:ph idx="1"/>
          </p:nvPr>
        </p:nvSpPr>
        <p:spPr>
          <a:xfrm>
            <a:off x="468313" y="990600"/>
            <a:ext cx="8229600" cy="4876800"/>
          </a:xfrm>
        </p:spPr>
        <p:txBody>
          <a:bodyPr/>
          <a:lstStyle/>
          <a:p>
            <a:pPr algn="just" rtl="1">
              <a:lnSpc>
                <a:spcPct val="80000"/>
              </a:lnSpc>
            </a:pPr>
            <a:r>
              <a:rPr lang="fa-IR" dirty="0"/>
              <a:t>تركيب ماده ژنتيكي دو ياخته نر و ماده و ايجاد ياخته تخم را توليد مثل جنسي گويند. </a:t>
            </a:r>
          </a:p>
          <a:p>
            <a:pPr algn="just" rtl="1">
              <a:lnSpc>
                <a:spcPct val="80000"/>
              </a:lnSpc>
            </a:pPr>
            <a:r>
              <a:rPr lang="fa-IR" dirty="0"/>
              <a:t>نوع ابتدايي اين نوع توليد مثل را نخستين بار در كلاميدوموناس مشاهده كرده اند.</a:t>
            </a:r>
          </a:p>
          <a:p>
            <a:pPr algn="just" rtl="1">
              <a:lnSpc>
                <a:spcPct val="80000"/>
              </a:lnSpc>
            </a:pPr>
            <a:r>
              <a:rPr lang="fa-IR" dirty="0"/>
              <a:t> اين جلبك تك ياخته اي ممكن است 5 تا 6 بار تقسيم شود و 16 تا 36 گامت به وجود آورد كه همگي همسان اند و لذا جورگامت </a:t>
            </a:r>
            <a:r>
              <a:rPr lang="en-US" dirty="0"/>
              <a:t>(isogametes)</a:t>
            </a:r>
            <a:r>
              <a:rPr lang="fa-IR" dirty="0"/>
              <a:t> ناميده مي شوند. </a:t>
            </a:r>
          </a:p>
          <a:p>
            <a:pPr algn="just" rtl="1">
              <a:lnSpc>
                <a:spcPct val="80000"/>
              </a:lnSpc>
            </a:pPr>
            <a:r>
              <a:rPr lang="fa-IR" dirty="0"/>
              <a:t>در موجودات عاليتر، ياخته هاي توليد مثلي تخصص يافته اي به نام گامت وجود دارند </a:t>
            </a:r>
          </a:p>
          <a:p>
            <a:pPr algn="just" rtl="1">
              <a:lnSpc>
                <a:spcPct val="80000"/>
              </a:lnSpc>
            </a:pPr>
            <a:r>
              <a:rPr lang="fa-IR" dirty="0"/>
              <a:t>گامتي كه توسط فرد نر توليد مي شود, متحرك و اسپرم نام دارد, در حالي كه گامتهاي توليد شده توسط فرد ماده بي حركت و تخمك ناميده مي شوند. چون اين دو نوع گامت ناهمسان اند، لذا آنها را ناجورگامت (</a:t>
            </a:r>
            <a:r>
              <a:rPr lang="en-US" dirty="0"/>
              <a:t>(heterogametes</a:t>
            </a:r>
            <a:r>
              <a:rPr lang="fa-IR" dirty="0"/>
              <a:t> مي نامند. </a:t>
            </a:r>
            <a:endParaRPr lang="en-US" dirty="0"/>
          </a:p>
        </p:txBody>
      </p:sp>
      <p:sp>
        <p:nvSpPr>
          <p:cNvPr id="716802" name="Rectangle 2"/>
          <p:cNvSpPr>
            <a:spLocks noGrp="1" noChangeArrowheads="1"/>
          </p:cNvSpPr>
          <p:nvPr>
            <p:ph type="title"/>
          </p:nvPr>
        </p:nvSpPr>
        <p:spPr>
          <a:xfrm>
            <a:off x="468313" y="0"/>
            <a:ext cx="8229600" cy="838200"/>
          </a:xfrm>
        </p:spPr>
        <p:txBody>
          <a:bodyPr>
            <a:normAutofit/>
          </a:bodyPr>
          <a:lstStyle/>
          <a:p>
            <a:pPr algn="r"/>
            <a:r>
              <a:rPr lang="fa-IR" sz="4000" b="0" dirty="0" smtClean="0">
                <a:effectLst/>
              </a:rPr>
              <a:t>  تولید </a:t>
            </a:r>
            <a:r>
              <a:rPr lang="fa-IR" sz="4000" b="0" dirty="0">
                <a:effectLst/>
              </a:rPr>
              <a:t>جنسی در یوکاریوتها</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6803">
                                            <p:txEl>
                                              <p:pRg st="0" end="0"/>
                                            </p:txEl>
                                          </p:spTgt>
                                        </p:tgtEl>
                                        <p:attrNameLst>
                                          <p:attrName>style.visibility</p:attrName>
                                        </p:attrNameLst>
                                      </p:cBhvr>
                                      <p:to>
                                        <p:strVal val="visible"/>
                                      </p:to>
                                    </p:set>
                                    <p:animEffect transition="in" filter="fade">
                                      <p:cBhvr>
                                        <p:cTn id="7" dur="2000"/>
                                        <p:tgtEl>
                                          <p:spTgt spid="7168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6803">
                                            <p:txEl>
                                              <p:pRg st="1" end="1"/>
                                            </p:txEl>
                                          </p:spTgt>
                                        </p:tgtEl>
                                        <p:attrNameLst>
                                          <p:attrName>style.visibility</p:attrName>
                                        </p:attrNameLst>
                                      </p:cBhvr>
                                      <p:to>
                                        <p:strVal val="visible"/>
                                      </p:to>
                                    </p:set>
                                    <p:animEffect transition="in" filter="fade">
                                      <p:cBhvr>
                                        <p:cTn id="12" dur="2000"/>
                                        <p:tgtEl>
                                          <p:spTgt spid="7168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6803">
                                            <p:txEl>
                                              <p:pRg st="2" end="2"/>
                                            </p:txEl>
                                          </p:spTgt>
                                        </p:tgtEl>
                                        <p:attrNameLst>
                                          <p:attrName>style.visibility</p:attrName>
                                        </p:attrNameLst>
                                      </p:cBhvr>
                                      <p:to>
                                        <p:strVal val="visible"/>
                                      </p:to>
                                    </p:set>
                                    <p:animEffect transition="in" filter="fade">
                                      <p:cBhvr>
                                        <p:cTn id="17" dur="2000"/>
                                        <p:tgtEl>
                                          <p:spTgt spid="7168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6803">
                                            <p:txEl>
                                              <p:pRg st="3" end="3"/>
                                            </p:txEl>
                                          </p:spTgt>
                                        </p:tgtEl>
                                        <p:attrNameLst>
                                          <p:attrName>style.visibility</p:attrName>
                                        </p:attrNameLst>
                                      </p:cBhvr>
                                      <p:to>
                                        <p:strVal val="visible"/>
                                      </p:to>
                                    </p:set>
                                    <p:animEffect transition="in" filter="fade">
                                      <p:cBhvr>
                                        <p:cTn id="22" dur="2000"/>
                                        <p:tgtEl>
                                          <p:spTgt spid="71680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6803">
                                            <p:txEl>
                                              <p:pRg st="4" end="4"/>
                                            </p:txEl>
                                          </p:spTgt>
                                        </p:tgtEl>
                                        <p:attrNameLst>
                                          <p:attrName>style.visibility</p:attrName>
                                        </p:attrNameLst>
                                      </p:cBhvr>
                                      <p:to>
                                        <p:strVal val="visible"/>
                                      </p:to>
                                    </p:set>
                                    <p:animEffect transition="in" filter="fade">
                                      <p:cBhvr>
                                        <p:cTn id="27" dur="2000"/>
                                        <p:tgtEl>
                                          <p:spTgt spid="7168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0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51" name="Rectangle 3"/>
          <p:cNvSpPr>
            <a:spLocks noGrp="1" noChangeArrowheads="1"/>
          </p:cNvSpPr>
          <p:nvPr>
            <p:ph idx="1"/>
          </p:nvPr>
        </p:nvSpPr>
        <p:spPr>
          <a:xfrm>
            <a:off x="457200" y="914401"/>
            <a:ext cx="8229600" cy="4876800"/>
          </a:xfrm>
        </p:spPr>
        <p:txBody>
          <a:bodyPr/>
          <a:lstStyle/>
          <a:p>
            <a:pPr algn="just" rtl="1"/>
            <a:r>
              <a:rPr lang="fa-IR" dirty="0"/>
              <a:t>تعداد كروموزومها در ياخته هاي هر گونه ثابت است. </a:t>
            </a:r>
          </a:p>
          <a:p>
            <a:pPr algn="just" rtl="1">
              <a:lnSpc>
                <a:spcPct val="90000"/>
              </a:lnSpc>
            </a:pPr>
            <a:r>
              <a:rPr lang="fa-IR" dirty="0"/>
              <a:t>در توليد مثل جنسي، ياخته تخم هم بايد همان تعداد كروموزوم را داشته باشد.</a:t>
            </a:r>
          </a:p>
          <a:p>
            <a:pPr algn="just" rtl="1">
              <a:lnSpc>
                <a:spcPct val="90000"/>
              </a:lnSpc>
            </a:pPr>
            <a:r>
              <a:rPr lang="fa-IR" dirty="0"/>
              <a:t>پس بايد تعداد كروموزومهاي گامتها نصف تعداد كروموزومهاي ياخته تخم باشد تا از تركيب آنها يك ياخته ديپلوئيد حاصل شود.</a:t>
            </a:r>
          </a:p>
          <a:p>
            <a:pPr algn="just" rtl="1">
              <a:lnSpc>
                <a:spcPct val="90000"/>
              </a:lnSpc>
            </a:pPr>
            <a:r>
              <a:rPr lang="fa-IR" dirty="0"/>
              <a:t>تقسيم ميوز شامل دو بخش ميوزاول و دوم است. </a:t>
            </a:r>
            <a:endParaRPr lang="en-US" dirty="0"/>
          </a:p>
          <a:p>
            <a:pPr algn="just" rtl="1">
              <a:lnSpc>
                <a:spcPct val="90000"/>
              </a:lnSpc>
            </a:pPr>
            <a:r>
              <a:rPr lang="fa-IR" dirty="0"/>
              <a:t>ياخته اي كه در آن ميوز صورت مي گيرد ميوسيت </a:t>
            </a:r>
            <a:r>
              <a:rPr lang="en-US" dirty="0"/>
              <a:t>(</a:t>
            </a:r>
            <a:r>
              <a:rPr lang="en-US" dirty="0" err="1"/>
              <a:t>meiocyte</a:t>
            </a:r>
            <a:r>
              <a:rPr lang="en-US" dirty="0"/>
              <a:t>)</a:t>
            </a:r>
            <a:r>
              <a:rPr lang="fa-IR" dirty="0"/>
              <a:t> نام دارد كه در آن تغييرات هسته اي و سيتوپلاسمي به وسيله محيط غدد جنسي آغاز مي شود.</a:t>
            </a:r>
            <a:endParaRPr lang="fa-IR" dirty="0">
              <a:hlinkClick r:id="" action="ppaction://noaction"/>
            </a:endParaRPr>
          </a:p>
          <a:p>
            <a:pPr algn="just" rtl="1">
              <a:lnSpc>
                <a:spcPct val="90000"/>
              </a:lnSpc>
              <a:buFont typeface="Wingdings" pitchFamily="2" charset="2"/>
              <a:buNone/>
            </a:pPr>
            <a:r>
              <a:rPr lang="fa-IR" dirty="0">
                <a:hlinkClick r:id="" action="ppaction://noaction"/>
              </a:rPr>
              <a:t> </a:t>
            </a:r>
            <a:r>
              <a:rPr lang="fa-IR" dirty="0"/>
              <a:t> </a:t>
            </a:r>
            <a:endParaRPr lang="en-US" dirty="0"/>
          </a:p>
        </p:txBody>
      </p:sp>
      <p:sp>
        <p:nvSpPr>
          <p:cNvPr id="718850" name="Rectangle 2"/>
          <p:cNvSpPr>
            <a:spLocks noGrp="1" noChangeArrowheads="1"/>
          </p:cNvSpPr>
          <p:nvPr>
            <p:ph type="title"/>
          </p:nvPr>
        </p:nvSpPr>
        <p:spPr>
          <a:xfrm>
            <a:off x="457200" y="0"/>
            <a:ext cx="8229600" cy="838200"/>
          </a:xfrm>
        </p:spPr>
        <p:txBody>
          <a:bodyPr>
            <a:normAutofit/>
          </a:bodyPr>
          <a:lstStyle/>
          <a:p>
            <a:pPr algn="r"/>
            <a:r>
              <a:rPr lang="fa-IR" sz="4000" b="0" dirty="0" smtClean="0">
                <a:effectLst/>
              </a:rPr>
              <a:t>  میوز</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8851">
                                            <p:txEl>
                                              <p:pRg st="0" end="0"/>
                                            </p:txEl>
                                          </p:spTgt>
                                        </p:tgtEl>
                                        <p:attrNameLst>
                                          <p:attrName>style.visibility</p:attrName>
                                        </p:attrNameLst>
                                      </p:cBhvr>
                                      <p:to>
                                        <p:strVal val="visible"/>
                                      </p:to>
                                    </p:set>
                                    <p:animEffect transition="in" filter="fade">
                                      <p:cBhvr>
                                        <p:cTn id="7" dur="2000"/>
                                        <p:tgtEl>
                                          <p:spTgt spid="71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8851">
                                            <p:txEl>
                                              <p:pRg st="1" end="1"/>
                                            </p:txEl>
                                          </p:spTgt>
                                        </p:tgtEl>
                                        <p:attrNameLst>
                                          <p:attrName>style.visibility</p:attrName>
                                        </p:attrNameLst>
                                      </p:cBhvr>
                                      <p:to>
                                        <p:strVal val="visible"/>
                                      </p:to>
                                    </p:set>
                                    <p:animEffect transition="in" filter="fade">
                                      <p:cBhvr>
                                        <p:cTn id="12" dur="2000"/>
                                        <p:tgtEl>
                                          <p:spTgt spid="7188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8851">
                                            <p:txEl>
                                              <p:pRg st="2" end="2"/>
                                            </p:txEl>
                                          </p:spTgt>
                                        </p:tgtEl>
                                        <p:attrNameLst>
                                          <p:attrName>style.visibility</p:attrName>
                                        </p:attrNameLst>
                                      </p:cBhvr>
                                      <p:to>
                                        <p:strVal val="visible"/>
                                      </p:to>
                                    </p:set>
                                    <p:animEffect transition="in" filter="fade">
                                      <p:cBhvr>
                                        <p:cTn id="17" dur="2000"/>
                                        <p:tgtEl>
                                          <p:spTgt spid="7188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8851">
                                            <p:txEl>
                                              <p:pRg st="3" end="3"/>
                                            </p:txEl>
                                          </p:spTgt>
                                        </p:tgtEl>
                                        <p:attrNameLst>
                                          <p:attrName>style.visibility</p:attrName>
                                        </p:attrNameLst>
                                      </p:cBhvr>
                                      <p:to>
                                        <p:strVal val="visible"/>
                                      </p:to>
                                    </p:set>
                                    <p:animEffect transition="in" filter="fade">
                                      <p:cBhvr>
                                        <p:cTn id="22" dur="2000"/>
                                        <p:tgtEl>
                                          <p:spTgt spid="7188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8851">
                                            <p:txEl>
                                              <p:pRg st="4" end="4"/>
                                            </p:txEl>
                                          </p:spTgt>
                                        </p:tgtEl>
                                        <p:attrNameLst>
                                          <p:attrName>style.visibility</p:attrName>
                                        </p:attrNameLst>
                                      </p:cBhvr>
                                      <p:to>
                                        <p:strVal val="visible"/>
                                      </p:to>
                                    </p:set>
                                    <p:animEffect transition="in" filter="fade">
                                      <p:cBhvr>
                                        <p:cTn id="27" dur="2000"/>
                                        <p:tgtEl>
                                          <p:spTgt spid="71885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18851">
                                            <p:txEl>
                                              <p:pRg st="5" end="5"/>
                                            </p:txEl>
                                          </p:spTgt>
                                        </p:tgtEl>
                                        <p:attrNameLst>
                                          <p:attrName>style.visibility</p:attrName>
                                        </p:attrNameLst>
                                      </p:cBhvr>
                                      <p:to>
                                        <p:strVal val="visible"/>
                                      </p:to>
                                    </p:set>
                                    <p:animEffect transition="in" filter="fade">
                                      <p:cBhvr>
                                        <p:cTn id="32" dur="2000"/>
                                        <p:tgtEl>
                                          <p:spTgt spid="7188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85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899" name="Rectangle 3"/>
          <p:cNvSpPr>
            <a:spLocks noGrp="1" noChangeArrowheads="1"/>
          </p:cNvSpPr>
          <p:nvPr>
            <p:ph idx="1"/>
          </p:nvPr>
        </p:nvSpPr>
        <p:spPr>
          <a:xfrm>
            <a:off x="457200" y="914400"/>
            <a:ext cx="8229600" cy="4800600"/>
          </a:xfrm>
        </p:spPr>
        <p:txBody>
          <a:bodyPr/>
          <a:lstStyle/>
          <a:p>
            <a:pPr algn="just" rtl="1"/>
            <a:r>
              <a:rPr lang="fa-IR" dirty="0"/>
              <a:t>بخش اول ميوز همانند ميتوز خود شامل چهار مرحله است: </a:t>
            </a:r>
            <a:endParaRPr lang="fa-IR" b="1" dirty="0"/>
          </a:p>
          <a:p>
            <a:pPr algn="just" rtl="1">
              <a:lnSpc>
                <a:spcPct val="90000"/>
              </a:lnSpc>
            </a:pPr>
            <a:r>
              <a:rPr lang="fa-IR" dirty="0"/>
              <a:t>پروفاز</a:t>
            </a:r>
            <a:r>
              <a:rPr lang="fa-IR" i="1" dirty="0"/>
              <a:t> </a:t>
            </a:r>
            <a:r>
              <a:rPr lang="fa-IR" dirty="0"/>
              <a:t>اول مرحله پروفاز در ميوز اول روند پيچيده اي است كه بسيار كندتر از ميوز صورت مي گيرد و شامل پنج زير مرحله است:</a:t>
            </a:r>
          </a:p>
          <a:p>
            <a:pPr algn="just" rtl="1">
              <a:lnSpc>
                <a:spcPct val="90000"/>
              </a:lnSpc>
            </a:pPr>
            <a:r>
              <a:rPr lang="fa-IR" dirty="0"/>
              <a:t>الف) زير مرحله لپتوتن</a:t>
            </a:r>
            <a:r>
              <a:rPr lang="fa-IR" b="1" i="1" dirty="0"/>
              <a:t> </a:t>
            </a:r>
            <a:r>
              <a:rPr lang="fa-IR" dirty="0">
                <a:effectLst/>
              </a:rPr>
              <a:t>(</a:t>
            </a:r>
            <a:r>
              <a:rPr lang="en-US" dirty="0" err="1"/>
              <a:t>leptotene</a:t>
            </a:r>
            <a:r>
              <a:rPr lang="fa-IR" dirty="0"/>
              <a:t>) آغاز پروفاز با افزايش حجم هسته اي مشخص مي شود. </a:t>
            </a:r>
          </a:p>
          <a:p>
            <a:pPr algn="just" rtl="1">
              <a:lnSpc>
                <a:spcPct val="90000"/>
              </a:lnSpc>
            </a:pPr>
            <a:r>
              <a:rPr lang="fa-IR" dirty="0"/>
              <a:t>ب) زير مرحله زيگوتن</a:t>
            </a:r>
            <a:r>
              <a:rPr lang="fa-IR" b="1" dirty="0"/>
              <a:t> </a:t>
            </a:r>
            <a:r>
              <a:rPr lang="en-US" dirty="0"/>
              <a:t>(</a:t>
            </a:r>
            <a:r>
              <a:rPr lang="en-US" dirty="0" err="1"/>
              <a:t>zygotene</a:t>
            </a:r>
            <a:r>
              <a:rPr lang="en-US" dirty="0"/>
              <a:t>)</a:t>
            </a:r>
            <a:r>
              <a:rPr lang="fa-IR" dirty="0"/>
              <a:t> در اين مرحله كروموزومهاي همساخت بترتيب ويژه اي جفت مي شوند. اين روند را سيناپس </a:t>
            </a:r>
            <a:r>
              <a:rPr lang="en-US" dirty="0"/>
              <a:t>(</a:t>
            </a:r>
            <a:r>
              <a:rPr lang="en-US" dirty="0" err="1"/>
              <a:t>synapsis</a:t>
            </a:r>
            <a:r>
              <a:rPr lang="en-US" dirty="0"/>
              <a:t>)</a:t>
            </a:r>
            <a:r>
              <a:rPr lang="fa-IR" dirty="0"/>
              <a:t> گويند و جفت كروموزومهاي همساخت را بي والنت </a:t>
            </a:r>
            <a:r>
              <a:rPr lang="en-US" dirty="0"/>
              <a:t>(bivalent)</a:t>
            </a:r>
            <a:r>
              <a:rPr lang="fa-IR" dirty="0"/>
              <a:t> تتراد مي نامند.</a:t>
            </a:r>
            <a:endParaRPr lang="en-US" dirty="0"/>
          </a:p>
        </p:txBody>
      </p:sp>
      <p:sp>
        <p:nvSpPr>
          <p:cNvPr id="720898" name="Rectangle 2"/>
          <p:cNvSpPr>
            <a:spLocks noGrp="1" noChangeArrowheads="1"/>
          </p:cNvSpPr>
          <p:nvPr>
            <p:ph type="title"/>
          </p:nvPr>
        </p:nvSpPr>
        <p:spPr>
          <a:xfrm>
            <a:off x="457200" y="0"/>
            <a:ext cx="8229600" cy="1143000"/>
          </a:xfrm>
        </p:spPr>
        <p:txBody>
          <a:bodyPr>
            <a:normAutofit/>
          </a:bodyPr>
          <a:lstStyle/>
          <a:p>
            <a:pPr algn="r"/>
            <a:r>
              <a:rPr lang="fa-IR" sz="4000" b="0" dirty="0" smtClean="0">
                <a:effectLst/>
              </a:rPr>
              <a:t>  بخش </a:t>
            </a:r>
            <a:r>
              <a:rPr lang="fa-IR" sz="4000" b="0" dirty="0">
                <a:effectLst/>
              </a:rPr>
              <a:t>اول میوز</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20899">
                                            <p:txEl>
                                              <p:pRg st="0" end="0"/>
                                            </p:txEl>
                                          </p:spTgt>
                                        </p:tgtEl>
                                        <p:attrNameLst>
                                          <p:attrName>style.visibility</p:attrName>
                                        </p:attrNameLst>
                                      </p:cBhvr>
                                      <p:to>
                                        <p:strVal val="visible"/>
                                      </p:to>
                                    </p:set>
                                    <p:animEffect transition="in" filter="fade">
                                      <p:cBhvr>
                                        <p:cTn id="7" dur="2000"/>
                                        <p:tgtEl>
                                          <p:spTgt spid="7208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0899">
                                            <p:txEl>
                                              <p:pRg st="1" end="1"/>
                                            </p:txEl>
                                          </p:spTgt>
                                        </p:tgtEl>
                                        <p:attrNameLst>
                                          <p:attrName>style.visibility</p:attrName>
                                        </p:attrNameLst>
                                      </p:cBhvr>
                                      <p:to>
                                        <p:strVal val="visible"/>
                                      </p:to>
                                    </p:set>
                                    <p:animEffect transition="in" filter="fade">
                                      <p:cBhvr>
                                        <p:cTn id="12" dur="2000"/>
                                        <p:tgtEl>
                                          <p:spTgt spid="7208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20899">
                                            <p:txEl>
                                              <p:pRg st="2" end="2"/>
                                            </p:txEl>
                                          </p:spTgt>
                                        </p:tgtEl>
                                        <p:attrNameLst>
                                          <p:attrName>style.visibility</p:attrName>
                                        </p:attrNameLst>
                                      </p:cBhvr>
                                      <p:to>
                                        <p:strVal val="visible"/>
                                      </p:to>
                                    </p:set>
                                    <p:animEffect transition="in" filter="fade">
                                      <p:cBhvr>
                                        <p:cTn id="17" dur="2000"/>
                                        <p:tgtEl>
                                          <p:spTgt spid="7208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20899">
                                            <p:txEl>
                                              <p:pRg st="3" end="3"/>
                                            </p:txEl>
                                          </p:spTgt>
                                        </p:tgtEl>
                                        <p:attrNameLst>
                                          <p:attrName>style.visibility</p:attrName>
                                        </p:attrNameLst>
                                      </p:cBhvr>
                                      <p:to>
                                        <p:strVal val="visible"/>
                                      </p:to>
                                    </p:set>
                                    <p:animEffect transition="in" filter="fade">
                                      <p:cBhvr>
                                        <p:cTn id="22" dur="2000"/>
                                        <p:tgtEl>
                                          <p:spTgt spid="7208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0899"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6" name="Rectangle 2"/>
          <p:cNvSpPr>
            <a:spLocks noGrp="1" noChangeArrowheads="1"/>
          </p:cNvSpPr>
          <p:nvPr>
            <p:ph idx="1"/>
          </p:nvPr>
        </p:nvSpPr>
        <p:spPr>
          <a:xfrm>
            <a:off x="539750" y="304801"/>
            <a:ext cx="8229600" cy="5562600"/>
          </a:xfrm>
        </p:spPr>
        <p:txBody>
          <a:bodyPr/>
          <a:lstStyle/>
          <a:p>
            <a:pPr algn="just" rtl="1"/>
            <a:r>
              <a:rPr lang="fa-IR" dirty="0"/>
              <a:t>زيرمرحله پاكي تن (</a:t>
            </a:r>
            <a:r>
              <a:rPr lang="en-US" dirty="0"/>
              <a:t>(</a:t>
            </a:r>
            <a:r>
              <a:rPr lang="en-US" dirty="0" err="1"/>
              <a:t>pachytene</a:t>
            </a:r>
            <a:r>
              <a:rPr lang="fa-IR" dirty="0"/>
              <a:t> در اين مرحله, هستك از نظر اندازه رشد مي كند و كروموزومها كوتاهتر و ضخيمتر مي شوند. حال هر كدام يك تتراد هستند كه از دو كروموزوم همساخت يا 4 كروماتيد تشكيل شده اند. </a:t>
            </a:r>
          </a:p>
          <a:p>
            <a:pPr algn="just" rtl="1"/>
            <a:r>
              <a:rPr lang="fa-IR" dirty="0"/>
              <a:t>مهمترين رويداد در زيرمرحله پاكي تن, تشكيل كياسما به هنگام مبادله همساخت قطعاتي هر كروموزوم بين خود است. </a:t>
            </a:r>
          </a:p>
          <a:p>
            <a:pPr algn="just" rtl="1">
              <a:buFont typeface="Wingdings" pitchFamily="2" charset="2"/>
              <a:buNone/>
            </a:pPr>
            <a:r>
              <a:rPr lang="fa-IR" dirty="0"/>
              <a:t>   این تبادل قطعات را كراسينگ اور </a:t>
            </a:r>
            <a:r>
              <a:rPr lang="en-US" dirty="0"/>
              <a:t>(crossing-over)</a:t>
            </a:r>
            <a:r>
              <a:rPr lang="fa-IR" dirty="0"/>
              <a:t> یا تقاطع كروموزومي گويند.</a:t>
            </a:r>
          </a:p>
          <a:p>
            <a:pPr algn="just" rtl="1"/>
            <a:r>
              <a:rPr lang="fa-IR" dirty="0"/>
              <a:t>زيرمرحله ديپلوتن: در اين مرحله جدا شدن كروموزومها  آغاز مي شود. اما درنقاط تبادل صورت گرفته متصل به يكديگر باقي مي مانند. اين زيرمرحله حقيقتا" كياسما نام دارد و از نظر ژنتيكي داراي اهميت فراواني است  </a:t>
            </a:r>
            <a:endParaRPr lang="en-US" dirty="0"/>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22946">
                                            <p:txEl>
                                              <p:pRg st="0" end="0"/>
                                            </p:txEl>
                                          </p:spTgt>
                                        </p:tgtEl>
                                        <p:attrNameLst>
                                          <p:attrName>style.visibility</p:attrName>
                                        </p:attrNameLst>
                                      </p:cBhvr>
                                      <p:to>
                                        <p:strVal val="visible"/>
                                      </p:to>
                                    </p:set>
                                    <p:animEffect transition="in" filter="fade">
                                      <p:cBhvr>
                                        <p:cTn id="7" dur="2000"/>
                                        <p:tgtEl>
                                          <p:spTgt spid="7229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2946">
                                            <p:txEl>
                                              <p:pRg st="1" end="1"/>
                                            </p:txEl>
                                          </p:spTgt>
                                        </p:tgtEl>
                                        <p:attrNameLst>
                                          <p:attrName>style.visibility</p:attrName>
                                        </p:attrNameLst>
                                      </p:cBhvr>
                                      <p:to>
                                        <p:strVal val="visible"/>
                                      </p:to>
                                    </p:set>
                                    <p:animEffect transition="in" filter="fade">
                                      <p:cBhvr>
                                        <p:cTn id="12" dur="2000"/>
                                        <p:tgtEl>
                                          <p:spTgt spid="72294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22946">
                                            <p:txEl>
                                              <p:pRg st="2" end="2"/>
                                            </p:txEl>
                                          </p:spTgt>
                                        </p:tgtEl>
                                        <p:attrNameLst>
                                          <p:attrName>style.visibility</p:attrName>
                                        </p:attrNameLst>
                                      </p:cBhvr>
                                      <p:to>
                                        <p:strVal val="visible"/>
                                      </p:to>
                                    </p:set>
                                    <p:animEffect transition="in" filter="fade">
                                      <p:cBhvr>
                                        <p:cTn id="17" dur="2000"/>
                                        <p:tgtEl>
                                          <p:spTgt spid="72294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22946">
                                            <p:txEl>
                                              <p:pRg st="3" end="3"/>
                                            </p:txEl>
                                          </p:spTgt>
                                        </p:tgtEl>
                                        <p:attrNameLst>
                                          <p:attrName>style.visibility</p:attrName>
                                        </p:attrNameLst>
                                      </p:cBhvr>
                                      <p:to>
                                        <p:strVal val="visible"/>
                                      </p:to>
                                    </p:set>
                                    <p:animEffect transition="in" filter="fade">
                                      <p:cBhvr>
                                        <p:cTn id="22" dur="2000"/>
                                        <p:tgtEl>
                                          <p:spTgt spid="72294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294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4" name="Rectangle 2"/>
          <p:cNvSpPr>
            <a:spLocks noGrp="1" noChangeArrowheads="1"/>
          </p:cNvSpPr>
          <p:nvPr>
            <p:ph idx="1"/>
          </p:nvPr>
        </p:nvSpPr>
        <p:spPr>
          <a:xfrm>
            <a:off x="468313" y="304799"/>
            <a:ext cx="8229600" cy="5105401"/>
          </a:xfrm>
        </p:spPr>
        <p:txBody>
          <a:bodyPr/>
          <a:lstStyle/>
          <a:p>
            <a:pPr algn="just" rtl="1"/>
            <a:r>
              <a:rPr lang="fa-IR" dirty="0"/>
              <a:t>زيرمرحله دياكينز: </a:t>
            </a:r>
            <a:r>
              <a:rPr lang="en-US" dirty="0" err="1"/>
              <a:t>diakinesis</a:t>
            </a:r>
            <a:r>
              <a:rPr lang="en-US" dirty="0"/>
              <a:t>)</a:t>
            </a:r>
            <a:r>
              <a:rPr lang="fa-IR" dirty="0"/>
              <a:t>) در این مرحله كروموزومها كوتاهتر و ضخيمتر شده و كياسما ناپديد مي شود. </a:t>
            </a:r>
          </a:p>
          <a:p>
            <a:pPr algn="just" rtl="1">
              <a:buFont typeface="Wingdings" pitchFamily="2" charset="2"/>
              <a:buNone/>
            </a:pPr>
            <a:r>
              <a:rPr lang="fa-IR" dirty="0"/>
              <a:t>   كروموزومهاي همساخت از دو سو به سمت محيط هسته كشيده مي شوند، اما جدا شدن كامل كروماتيدها صورت نمي گيرد.</a:t>
            </a:r>
          </a:p>
          <a:p>
            <a:pPr algn="just" rtl="1"/>
            <a:r>
              <a:rPr lang="fa-IR" dirty="0"/>
              <a:t>متافاز اول: اين مرحله پس از دياكينز آغاز مي شود و همانند متافاز ميتوز است.  </a:t>
            </a:r>
            <a:endParaRPr lang="fa-IR" b="1" dirty="0"/>
          </a:p>
          <a:p>
            <a:pPr algn="just" rtl="1"/>
            <a:r>
              <a:rPr lang="fa-IR" dirty="0"/>
              <a:t>آنافاز اول: كروماتيدهاي خواهر از هر كروموزوم همساخت كه به وسيله سانترومر به يكديگر متصل اند, به قطبهاي مربوط به خود مي روند.  در مقايسه با آنافاز ميتوزهر كروموزوم در مرحله آنافاز ميوز از دو كروماتيد تشكيل شده است.</a:t>
            </a:r>
            <a:endParaRPr lang="fa-IR" b="1" dirty="0"/>
          </a:p>
          <a:p>
            <a:pPr algn="r" rtl="1"/>
            <a:endParaRPr lang="en-US" dirty="0"/>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24994">
                                            <p:txEl>
                                              <p:pRg st="0" end="0"/>
                                            </p:txEl>
                                          </p:spTgt>
                                        </p:tgtEl>
                                        <p:attrNameLst>
                                          <p:attrName>style.visibility</p:attrName>
                                        </p:attrNameLst>
                                      </p:cBhvr>
                                      <p:to>
                                        <p:strVal val="visible"/>
                                      </p:to>
                                    </p:set>
                                    <p:animEffect transition="in" filter="fade">
                                      <p:cBhvr>
                                        <p:cTn id="7" dur="2000"/>
                                        <p:tgtEl>
                                          <p:spTgt spid="7249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4994">
                                            <p:txEl>
                                              <p:pRg st="1" end="1"/>
                                            </p:txEl>
                                          </p:spTgt>
                                        </p:tgtEl>
                                        <p:attrNameLst>
                                          <p:attrName>style.visibility</p:attrName>
                                        </p:attrNameLst>
                                      </p:cBhvr>
                                      <p:to>
                                        <p:strVal val="visible"/>
                                      </p:to>
                                    </p:set>
                                    <p:animEffect transition="in" filter="fade">
                                      <p:cBhvr>
                                        <p:cTn id="12" dur="2000"/>
                                        <p:tgtEl>
                                          <p:spTgt spid="72499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24994">
                                            <p:txEl>
                                              <p:pRg st="2" end="2"/>
                                            </p:txEl>
                                          </p:spTgt>
                                        </p:tgtEl>
                                        <p:attrNameLst>
                                          <p:attrName>style.visibility</p:attrName>
                                        </p:attrNameLst>
                                      </p:cBhvr>
                                      <p:to>
                                        <p:strVal val="visible"/>
                                      </p:to>
                                    </p:set>
                                    <p:animEffect transition="in" filter="fade">
                                      <p:cBhvr>
                                        <p:cTn id="17" dur="2000"/>
                                        <p:tgtEl>
                                          <p:spTgt spid="72499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24994">
                                            <p:txEl>
                                              <p:pRg st="3" end="3"/>
                                            </p:txEl>
                                          </p:spTgt>
                                        </p:tgtEl>
                                        <p:attrNameLst>
                                          <p:attrName>style.visibility</p:attrName>
                                        </p:attrNameLst>
                                      </p:cBhvr>
                                      <p:to>
                                        <p:strVal val="visible"/>
                                      </p:to>
                                    </p:set>
                                    <p:animEffect transition="in" filter="fade">
                                      <p:cBhvr>
                                        <p:cTn id="22" dur="2000"/>
                                        <p:tgtEl>
                                          <p:spTgt spid="72499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499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152400"/>
            <a:ext cx="8229600" cy="914400"/>
          </a:xfrm>
          <a:prstGeom prst="rect">
            <a:avLst/>
          </a:prstGeom>
        </p:spPr>
        <p:txBody>
          <a:bodyPr>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fa-IR" sz="4000" i="0" u="none" strike="noStrike" kern="1200" cap="none" spc="0" normalizeH="0" baseline="0" noProof="0" dirty="0" smtClean="0">
                <a:ln>
                  <a:noFill/>
                </a:ln>
                <a:solidFill>
                  <a:schemeClr val="tx2"/>
                </a:solidFill>
                <a:uLnTx/>
                <a:uFillTx/>
                <a:latin typeface="+mj-lt"/>
                <a:ea typeface="+mj-ea"/>
                <a:cs typeface="+mj-cs"/>
              </a:rPr>
              <a:t>  چرخه یاخته ای </a:t>
            </a:r>
            <a:endParaRPr kumimoji="0" lang="en-US" sz="4000" i="0" u="none" strike="noStrike" kern="1200" cap="none" spc="0" normalizeH="0" baseline="0" noProof="0" dirty="0">
              <a:ln>
                <a:noFill/>
              </a:ln>
              <a:solidFill>
                <a:schemeClr val="tx2"/>
              </a:solidFill>
              <a:uLnTx/>
              <a:uFillTx/>
              <a:latin typeface="+mj-lt"/>
              <a:ea typeface="+mj-ea"/>
              <a:cs typeface="+mj-cs"/>
            </a:endParaRPr>
          </a:p>
        </p:txBody>
      </p:sp>
      <p:sp>
        <p:nvSpPr>
          <p:cNvPr id="5" name="Rectangle 3"/>
          <p:cNvSpPr txBox="1">
            <a:spLocks noChangeArrowheads="1"/>
          </p:cNvSpPr>
          <p:nvPr/>
        </p:nvSpPr>
        <p:spPr>
          <a:xfrm>
            <a:off x="457200" y="990600"/>
            <a:ext cx="8229600" cy="4572000"/>
          </a:xfrm>
          <a:prstGeom prst="rect">
            <a:avLst/>
          </a:prstGeom>
        </p:spPr>
        <p:txBody>
          <a:bodyPr>
            <a:normAutofit/>
          </a:bodyPr>
          <a:lstStyle/>
          <a:p>
            <a:pPr marL="365760" marR="0" lvl="0" indent="-256032" algn="just" defTabSz="914400" rtl="1" eaLnBrk="1" fontAlgn="auto" latinLnBrk="0" hangingPunct="1">
              <a:lnSpc>
                <a:spcPct val="90000"/>
              </a:lnSpc>
              <a:spcBef>
                <a:spcPts val="400"/>
              </a:spcBef>
              <a:spcAft>
                <a:spcPts val="0"/>
              </a:spcAft>
              <a:buClr>
                <a:schemeClr val="accent1"/>
              </a:buClr>
              <a:buSzPct val="68000"/>
              <a:buFont typeface="Wingdings 3"/>
              <a:buChar char=""/>
              <a:tabLst/>
              <a:defRPr/>
            </a:pPr>
            <a:r>
              <a:rPr kumimoji="0" lang="fa-IR" sz="2700" b="0" i="0" u="none" strike="noStrike" kern="1200" cap="none" spc="0" normalizeH="0" baseline="0" noProof="0" dirty="0" smtClean="0">
                <a:ln>
                  <a:noFill/>
                </a:ln>
                <a:solidFill>
                  <a:schemeClr val="tx1"/>
                </a:solidFill>
                <a:effectLst/>
                <a:uLnTx/>
                <a:uFillTx/>
                <a:latin typeface="+mn-lt"/>
                <a:ea typeface="+mn-ea"/>
                <a:cs typeface="+mn-cs"/>
              </a:rPr>
              <a:t>زندگي ياخته ها در دو مرحله متوالي به صورت يك چرخه، به نام چرخه ياخته اي، تكرار مي شود.</a:t>
            </a:r>
          </a:p>
          <a:p>
            <a:pPr marL="365760" marR="0" lvl="0" indent="-256032" algn="just" defTabSz="914400" rtl="1" eaLnBrk="1" fontAlgn="auto" latinLnBrk="0" hangingPunct="1">
              <a:spcBef>
                <a:spcPts val="400"/>
              </a:spcBef>
              <a:spcAft>
                <a:spcPts val="0"/>
              </a:spcAft>
              <a:buClr>
                <a:schemeClr val="accent1"/>
              </a:buClr>
              <a:buSzPct val="68000"/>
              <a:buFont typeface="Wingdings 3"/>
              <a:buChar char=""/>
              <a:tabLst/>
              <a:defRPr/>
            </a:pPr>
            <a:r>
              <a:rPr kumimoji="0" lang="fa-IR" sz="2700" b="0" i="0" u="none" strike="noStrike" kern="1200" cap="none" spc="0" normalizeH="0" baseline="0" noProof="0" dirty="0" smtClean="0">
                <a:ln>
                  <a:noFill/>
                </a:ln>
                <a:solidFill>
                  <a:schemeClr val="tx1"/>
                </a:solidFill>
                <a:effectLst/>
                <a:uLnTx/>
                <a:uFillTx/>
                <a:latin typeface="+mn-lt"/>
                <a:ea typeface="+mn-ea"/>
                <a:cs typeface="+mn-cs"/>
              </a:rPr>
              <a:t> تقسيم يا توليد مثل ياخته يكي از اين مراحل است. مسئله مهم در تقسيم ياخته، تقسيم مساوي ماده ژنتيكي بين دو ياخته دختر است. </a:t>
            </a:r>
          </a:p>
          <a:p>
            <a:pPr marL="365760" marR="0" lvl="0" indent="-256032" algn="just" defTabSz="914400" rtl="1" eaLnBrk="1" fontAlgn="auto" latinLnBrk="0" hangingPunct="1">
              <a:lnSpc>
                <a:spcPct val="90000"/>
              </a:lnSpc>
              <a:spcBef>
                <a:spcPts val="400"/>
              </a:spcBef>
              <a:spcAft>
                <a:spcPts val="0"/>
              </a:spcAft>
              <a:buClr>
                <a:schemeClr val="accent1"/>
              </a:buClr>
              <a:buSzPct val="68000"/>
              <a:buFont typeface="Wingdings 3"/>
              <a:buChar char=""/>
              <a:tabLst/>
              <a:defRPr/>
            </a:pPr>
            <a:r>
              <a:rPr kumimoji="0" lang="fa-IR" sz="2700" b="0" i="0" u="none" strike="noStrike" kern="1200" cap="none" spc="0" normalizeH="0" baseline="0" noProof="0" dirty="0" smtClean="0">
                <a:ln>
                  <a:noFill/>
                </a:ln>
                <a:solidFill>
                  <a:schemeClr val="tx1"/>
                </a:solidFill>
                <a:effectLst/>
                <a:uLnTx/>
                <a:uFillTx/>
                <a:latin typeface="+mn-lt"/>
                <a:ea typeface="+mn-ea"/>
                <a:cs typeface="+mn-cs"/>
              </a:rPr>
              <a:t>باكتريها اين مسئله را با همانندسازي </a:t>
            </a:r>
            <a:r>
              <a:rPr kumimoji="0" lang="en-US" sz="2700" b="0" i="0" u="none" strike="noStrike" kern="1200" cap="none" spc="0" normalizeH="0" baseline="0" noProof="0" dirty="0" smtClean="0">
                <a:ln>
                  <a:noFill/>
                </a:ln>
                <a:solidFill>
                  <a:schemeClr val="tx1"/>
                </a:solidFill>
                <a:effectLst/>
                <a:uLnTx/>
                <a:uFillTx/>
                <a:latin typeface="+mn-lt"/>
                <a:ea typeface="+mn-ea"/>
                <a:cs typeface="+mn-cs"/>
              </a:rPr>
              <a:t>DNA</a:t>
            </a:r>
            <a:r>
              <a:rPr kumimoji="0" lang="fa-IR" sz="2700" b="0" i="0" u="none" strike="noStrike" kern="1200" cap="none" spc="0" normalizeH="0" baseline="0" noProof="0" dirty="0" smtClean="0">
                <a:ln>
                  <a:noFill/>
                </a:ln>
                <a:solidFill>
                  <a:schemeClr val="tx1"/>
                </a:solidFill>
                <a:effectLst/>
                <a:uLnTx/>
                <a:uFillTx/>
                <a:latin typeface="+mn-lt"/>
                <a:ea typeface="+mn-ea"/>
                <a:cs typeface="+mn-cs"/>
              </a:rPr>
              <a:t> اي منفرد و تقسيم دوتايي ياخته حل كرده اند. </a:t>
            </a:r>
          </a:p>
          <a:p>
            <a:pPr marL="365760" marR="0" lvl="0" indent="-256032" algn="just" defTabSz="914400" rtl="1" eaLnBrk="1" fontAlgn="auto" latinLnBrk="0" hangingPunct="1">
              <a:lnSpc>
                <a:spcPct val="90000"/>
              </a:lnSpc>
              <a:spcBef>
                <a:spcPts val="400"/>
              </a:spcBef>
              <a:spcAft>
                <a:spcPts val="0"/>
              </a:spcAft>
              <a:buClr>
                <a:schemeClr val="accent1"/>
              </a:buClr>
              <a:buSzPct val="68000"/>
              <a:buFont typeface="Wingdings 3"/>
              <a:buChar char=""/>
              <a:tabLst/>
              <a:defRPr/>
            </a:pPr>
            <a:r>
              <a:rPr kumimoji="0" lang="fa-IR" sz="2700" b="0" i="0" u="none" strike="noStrike" kern="1200" cap="none" spc="0" normalizeH="0" baseline="0" noProof="0" dirty="0" smtClean="0">
                <a:ln>
                  <a:noFill/>
                </a:ln>
                <a:solidFill>
                  <a:schemeClr val="tx1"/>
                </a:solidFill>
                <a:effectLst/>
                <a:uLnTx/>
                <a:uFillTx/>
                <a:latin typeface="+mn-lt"/>
                <a:ea typeface="+mn-ea"/>
                <a:cs typeface="+mn-cs"/>
              </a:rPr>
              <a:t>يوكاريوتها، از لحاظ ساختار ژنوم پيچيده ترند و تقسيم ياخته اي پيچيده‌تري به نام ميتوز دارند. </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down)">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42" name="Rectangle 2"/>
          <p:cNvSpPr>
            <a:spLocks noGrp="1" noChangeArrowheads="1"/>
          </p:cNvSpPr>
          <p:nvPr>
            <p:ph idx="1"/>
          </p:nvPr>
        </p:nvSpPr>
        <p:spPr>
          <a:xfrm>
            <a:off x="457200" y="304801"/>
            <a:ext cx="8229600" cy="5486400"/>
          </a:xfrm>
        </p:spPr>
        <p:txBody>
          <a:bodyPr/>
          <a:lstStyle/>
          <a:p>
            <a:pPr algn="just" rtl="1">
              <a:lnSpc>
                <a:spcPct val="90000"/>
              </a:lnSpc>
            </a:pPr>
            <a:r>
              <a:rPr lang="fa-IR" dirty="0"/>
              <a:t>تلوفاز اول:</a:t>
            </a:r>
            <a:r>
              <a:rPr lang="fa-IR" b="1" i="1" dirty="0"/>
              <a:t> </a:t>
            </a:r>
            <a:r>
              <a:rPr lang="fa-IR" dirty="0"/>
              <a:t>در اين مرحله كوتاه پيچش كروماتيدها باز شده و كروماتيدها دراز مي شوند و تا مدتي در حالت فشردگي باقي مي مانند. غشاي هسته در اطراف هر گروه كروماتيد تشكيل مي گردد, و دو هسته مجزا به وجود مي آيند. </a:t>
            </a:r>
          </a:p>
          <a:p>
            <a:pPr algn="just" rtl="1">
              <a:lnSpc>
                <a:spcPct val="90000"/>
              </a:lnSpc>
              <a:buFont typeface="Wingdings" pitchFamily="2" charset="2"/>
              <a:buNone/>
            </a:pPr>
            <a:r>
              <a:rPr lang="fa-IR" dirty="0"/>
              <a:t>   بايد توجه داشت كه بين دو تقسيم ميوز، </a:t>
            </a:r>
            <a:r>
              <a:rPr lang="en-US" dirty="0"/>
              <a:t>DNA</a:t>
            </a:r>
            <a:r>
              <a:rPr lang="fa-IR" dirty="0"/>
              <a:t> ساخته نمي شود.</a:t>
            </a:r>
          </a:p>
          <a:p>
            <a:pPr algn="just" rtl="1"/>
            <a:r>
              <a:rPr lang="fa-IR" sz="4000" dirty="0"/>
              <a:t>بخش دوم میوز:</a:t>
            </a:r>
          </a:p>
          <a:p>
            <a:pPr algn="just" rtl="1"/>
            <a:r>
              <a:rPr lang="fa-IR" dirty="0"/>
              <a:t>اين تقسيم همانند ميتوز است، اما با اين تفاوت كه كروموزومها از دو كروماتيد تشكيل شده اند. </a:t>
            </a:r>
          </a:p>
          <a:p>
            <a:pPr algn="just" rtl="1">
              <a:lnSpc>
                <a:spcPct val="90000"/>
              </a:lnSpc>
            </a:pPr>
            <a:r>
              <a:rPr lang="fa-IR" dirty="0"/>
              <a:t>در اين نوع تقسيم, هر دو هسته خواهر از مراحل پروفاز, متافاز، آنافاز و تلوفاز دوم مي گذرند.   </a:t>
            </a:r>
          </a:p>
          <a:p>
            <a:pPr algn="just" rtl="1">
              <a:lnSpc>
                <a:spcPct val="90000"/>
              </a:lnSpc>
            </a:pPr>
            <a:endParaRPr lang="en-US" dirty="0"/>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27042">
                                            <p:txEl>
                                              <p:pRg st="0" end="0"/>
                                            </p:txEl>
                                          </p:spTgt>
                                        </p:tgtEl>
                                        <p:attrNameLst>
                                          <p:attrName>style.visibility</p:attrName>
                                        </p:attrNameLst>
                                      </p:cBhvr>
                                      <p:to>
                                        <p:strVal val="visible"/>
                                      </p:to>
                                    </p:set>
                                    <p:animEffect transition="in" filter="fade">
                                      <p:cBhvr>
                                        <p:cTn id="7" dur="2000"/>
                                        <p:tgtEl>
                                          <p:spTgt spid="7270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7042">
                                            <p:txEl>
                                              <p:pRg st="1" end="1"/>
                                            </p:txEl>
                                          </p:spTgt>
                                        </p:tgtEl>
                                        <p:attrNameLst>
                                          <p:attrName>style.visibility</p:attrName>
                                        </p:attrNameLst>
                                      </p:cBhvr>
                                      <p:to>
                                        <p:strVal val="visible"/>
                                      </p:to>
                                    </p:set>
                                    <p:animEffect transition="in" filter="fade">
                                      <p:cBhvr>
                                        <p:cTn id="12" dur="2000"/>
                                        <p:tgtEl>
                                          <p:spTgt spid="72704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27042">
                                            <p:txEl>
                                              <p:pRg st="2" end="2"/>
                                            </p:txEl>
                                          </p:spTgt>
                                        </p:tgtEl>
                                        <p:attrNameLst>
                                          <p:attrName>style.visibility</p:attrName>
                                        </p:attrNameLst>
                                      </p:cBhvr>
                                      <p:to>
                                        <p:strVal val="visible"/>
                                      </p:to>
                                    </p:set>
                                    <p:animEffect transition="in" filter="fade">
                                      <p:cBhvr>
                                        <p:cTn id="17" dur="2000"/>
                                        <p:tgtEl>
                                          <p:spTgt spid="72704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27042">
                                            <p:txEl>
                                              <p:pRg st="3" end="3"/>
                                            </p:txEl>
                                          </p:spTgt>
                                        </p:tgtEl>
                                        <p:attrNameLst>
                                          <p:attrName>style.visibility</p:attrName>
                                        </p:attrNameLst>
                                      </p:cBhvr>
                                      <p:to>
                                        <p:strVal val="visible"/>
                                      </p:to>
                                    </p:set>
                                    <p:animEffect transition="in" filter="fade">
                                      <p:cBhvr>
                                        <p:cTn id="22" dur="2000"/>
                                        <p:tgtEl>
                                          <p:spTgt spid="72704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27042">
                                            <p:txEl>
                                              <p:pRg st="4" end="4"/>
                                            </p:txEl>
                                          </p:spTgt>
                                        </p:tgtEl>
                                        <p:attrNameLst>
                                          <p:attrName>style.visibility</p:attrName>
                                        </p:attrNameLst>
                                      </p:cBhvr>
                                      <p:to>
                                        <p:strVal val="visible"/>
                                      </p:to>
                                    </p:set>
                                    <p:animEffect transition="in" filter="fade">
                                      <p:cBhvr>
                                        <p:cTn id="27" dur="2000"/>
                                        <p:tgtEl>
                                          <p:spTgt spid="72704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4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9090" name="Picture 2"/>
          <p:cNvPicPr>
            <a:picLocks noChangeAspect="1" noChangeArrowheads="1"/>
          </p:cNvPicPr>
          <p:nvPr/>
        </p:nvPicPr>
        <p:blipFill>
          <a:blip r:embed="rId3"/>
          <a:srcRect/>
          <a:stretch>
            <a:fillRect/>
          </a:stretch>
        </p:blipFill>
        <p:spPr bwMode="auto">
          <a:xfrm>
            <a:off x="762000" y="152399"/>
            <a:ext cx="8153400" cy="5791201"/>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39" name="Rectangle 3"/>
          <p:cNvSpPr>
            <a:spLocks noGrp="1" noChangeArrowheads="1"/>
          </p:cNvSpPr>
          <p:nvPr>
            <p:ph idx="1"/>
          </p:nvPr>
        </p:nvSpPr>
        <p:spPr>
          <a:xfrm>
            <a:off x="457200" y="914400"/>
            <a:ext cx="8229600" cy="4572000"/>
          </a:xfrm>
        </p:spPr>
        <p:txBody>
          <a:bodyPr/>
          <a:lstStyle/>
          <a:p>
            <a:pPr algn="just" rtl="1">
              <a:lnSpc>
                <a:spcPct val="90000"/>
              </a:lnSpc>
            </a:pPr>
            <a:r>
              <a:rPr lang="fa-IR" dirty="0"/>
              <a:t>در موجودات عاليتر، توليد مثل جنسي در اثر تركيب دو گامت نر و ماده حاصل از والدين صورت   مي گيرد. مكانيسم تشكيل اين گامتها را گامت زايي </a:t>
            </a:r>
            <a:r>
              <a:rPr lang="en-US" dirty="0"/>
              <a:t>(</a:t>
            </a:r>
            <a:r>
              <a:rPr lang="en-US" dirty="0" err="1"/>
              <a:t>gametogenesis</a:t>
            </a:r>
            <a:r>
              <a:rPr lang="en-US" dirty="0"/>
              <a:t>)</a:t>
            </a:r>
            <a:r>
              <a:rPr lang="fa-IR" dirty="0"/>
              <a:t> گويند.</a:t>
            </a:r>
          </a:p>
          <a:p>
            <a:pPr algn="just" rtl="1">
              <a:lnSpc>
                <a:spcPct val="90000"/>
              </a:lnSpc>
            </a:pPr>
            <a:r>
              <a:rPr lang="ar-SA" dirty="0"/>
              <a:t>گامتها از ياخته هايي به وجود مي آيند كه بافت پوششي غده هاي جنسي را تشكيل مي دهند </a:t>
            </a:r>
            <a:endParaRPr lang="fa-IR" dirty="0"/>
          </a:p>
          <a:p>
            <a:pPr algn="just" rtl="1">
              <a:lnSpc>
                <a:spcPct val="90000"/>
              </a:lnSpc>
            </a:pPr>
            <a:r>
              <a:rPr lang="fa-IR" dirty="0"/>
              <a:t>روندي كه طي آن غده جنسي نر گامت نر (اسپرم) را توليد مي كند، اسپرم زايي </a:t>
            </a:r>
            <a:r>
              <a:rPr lang="en-US" dirty="0"/>
              <a:t>(spermatogenesis)</a:t>
            </a:r>
            <a:r>
              <a:rPr lang="fa-IR" dirty="0"/>
              <a:t> و روند تشكيل گامتهاي ماده را تخمك زايي (</a:t>
            </a:r>
            <a:r>
              <a:rPr lang="en-US" dirty="0" err="1"/>
              <a:t>oogenesis</a:t>
            </a:r>
            <a:r>
              <a:rPr lang="fa-IR" dirty="0"/>
              <a:t>) گويند.  </a:t>
            </a:r>
            <a:endParaRPr lang="en-US" dirty="0"/>
          </a:p>
        </p:txBody>
      </p:sp>
      <p:sp>
        <p:nvSpPr>
          <p:cNvPr id="731138" name="Rectangle 2"/>
          <p:cNvSpPr>
            <a:spLocks noGrp="1" noChangeArrowheads="1"/>
          </p:cNvSpPr>
          <p:nvPr>
            <p:ph type="title"/>
          </p:nvPr>
        </p:nvSpPr>
        <p:spPr>
          <a:xfrm>
            <a:off x="457200" y="0"/>
            <a:ext cx="8229600" cy="914400"/>
          </a:xfrm>
        </p:spPr>
        <p:txBody>
          <a:bodyPr>
            <a:normAutofit/>
          </a:bodyPr>
          <a:lstStyle/>
          <a:p>
            <a:pPr algn="r"/>
            <a:r>
              <a:rPr lang="fa-IR" sz="4000" b="0" dirty="0" smtClean="0">
                <a:effectLst/>
              </a:rPr>
              <a:t>  گامت </a:t>
            </a:r>
            <a:r>
              <a:rPr lang="fa-IR" sz="4000" b="0" dirty="0">
                <a:effectLst/>
              </a:rPr>
              <a:t>زایی</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31139">
                                            <p:txEl>
                                              <p:pRg st="0" end="0"/>
                                            </p:txEl>
                                          </p:spTgt>
                                        </p:tgtEl>
                                        <p:attrNameLst>
                                          <p:attrName>style.visibility</p:attrName>
                                        </p:attrNameLst>
                                      </p:cBhvr>
                                      <p:to>
                                        <p:strVal val="visible"/>
                                      </p:to>
                                    </p:set>
                                    <p:animEffect transition="in" filter="fade">
                                      <p:cBhvr>
                                        <p:cTn id="7" dur="2000"/>
                                        <p:tgtEl>
                                          <p:spTgt spid="7311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31139">
                                            <p:txEl>
                                              <p:pRg st="1" end="1"/>
                                            </p:txEl>
                                          </p:spTgt>
                                        </p:tgtEl>
                                        <p:attrNameLst>
                                          <p:attrName>style.visibility</p:attrName>
                                        </p:attrNameLst>
                                      </p:cBhvr>
                                      <p:to>
                                        <p:strVal val="visible"/>
                                      </p:to>
                                    </p:set>
                                    <p:animEffect transition="in" filter="fade">
                                      <p:cBhvr>
                                        <p:cTn id="12" dur="2000"/>
                                        <p:tgtEl>
                                          <p:spTgt spid="7311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31139">
                                            <p:txEl>
                                              <p:pRg st="2" end="2"/>
                                            </p:txEl>
                                          </p:spTgt>
                                        </p:tgtEl>
                                        <p:attrNameLst>
                                          <p:attrName>style.visibility</p:attrName>
                                        </p:attrNameLst>
                                      </p:cBhvr>
                                      <p:to>
                                        <p:strVal val="visible"/>
                                      </p:to>
                                    </p:set>
                                    <p:animEffect transition="in" filter="fade">
                                      <p:cBhvr>
                                        <p:cTn id="17" dur="2000"/>
                                        <p:tgtEl>
                                          <p:spTgt spid="7311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113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7" name="Rectangle 3"/>
          <p:cNvSpPr>
            <a:spLocks noGrp="1" noChangeArrowheads="1"/>
          </p:cNvSpPr>
          <p:nvPr>
            <p:ph idx="1"/>
          </p:nvPr>
        </p:nvSpPr>
        <p:spPr>
          <a:xfrm>
            <a:off x="179388" y="990600"/>
            <a:ext cx="8713787" cy="4800600"/>
          </a:xfrm>
        </p:spPr>
        <p:txBody>
          <a:bodyPr/>
          <a:lstStyle/>
          <a:p>
            <a:pPr algn="just" rtl="1">
              <a:lnSpc>
                <a:spcPct val="80000"/>
              </a:lnSpc>
            </a:pPr>
            <a:r>
              <a:rPr lang="fa-IR" dirty="0"/>
              <a:t>ياخته هاي زاينده در غدد جنسي نر تكثير مي يابند و ياخته هاي مادر اسپرم يا اسپرماتوگوني </a:t>
            </a:r>
            <a:r>
              <a:rPr lang="en-US" dirty="0"/>
              <a:t>(</a:t>
            </a:r>
            <a:r>
              <a:rPr lang="en-US" dirty="0" err="1"/>
              <a:t>spermatogonium</a:t>
            </a:r>
            <a:r>
              <a:rPr lang="en-US" dirty="0"/>
              <a:t>)</a:t>
            </a:r>
            <a:r>
              <a:rPr lang="fa-IR" dirty="0"/>
              <a:t> را به وجود مي آورند. </a:t>
            </a:r>
            <a:endParaRPr lang="en-US" dirty="0"/>
          </a:p>
          <a:p>
            <a:pPr algn="just" rtl="1">
              <a:lnSpc>
                <a:spcPct val="80000"/>
              </a:lnSpc>
            </a:pPr>
            <a:r>
              <a:rPr lang="fa-IR" dirty="0"/>
              <a:t>اين ياخته ها به نوبه خود به روش ميتوز تكثير يافته و اسپرماتوسيت نوع اول </a:t>
            </a:r>
            <a:r>
              <a:rPr lang="en-US" dirty="0"/>
              <a:t>primary </a:t>
            </a:r>
            <a:r>
              <a:rPr lang="en-US" dirty="0" err="1"/>
              <a:t>spermatocyle</a:t>
            </a:r>
            <a:r>
              <a:rPr lang="en-US" dirty="0"/>
              <a:t>)</a:t>
            </a:r>
            <a:r>
              <a:rPr lang="fa-IR" dirty="0"/>
              <a:t>) را تشكيل مي دهند</a:t>
            </a:r>
            <a:r>
              <a:rPr lang="en-US" dirty="0"/>
              <a:t>.</a:t>
            </a:r>
          </a:p>
          <a:p>
            <a:pPr algn="just" rtl="1">
              <a:lnSpc>
                <a:spcPct val="80000"/>
              </a:lnSpc>
            </a:pPr>
            <a:r>
              <a:rPr lang="fa-IR" dirty="0"/>
              <a:t>اين ياخته ها نخستين تقسيم ميوز را انجام داده و اسپرماتوسيت نوع دوم ظاهر مي شود. این اسپرماتوسيت وارد دومين بخش تقسيم ميوز مي گردد. </a:t>
            </a:r>
          </a:p>
          <a:p>
            <a:pPr algn="just" rtl="1">
              <a:lnSpc>
                <a:spcPct val="80000"/>
              </a:lnSpc>
            </a:pPr>
            <a:r>
              <a:rPr lang="fa-IR" dirty="0"/>
              <a:t>در نتيجه از يك ياخته اسپرماتوسيت نوع اول، چهار ياخته اسپرماتيد </a:t>
            </a:r>
            <a:r>
              <a:rPr lang="en-US" dirty="0"/>
              <a:t>(</a:t>
            </a:r>
            <a:r>
              <a:rPr lang="en-US" dirty="0" err="1"/>
              <a:t>spermatid</a:t>
            </a:r>
            <a:r>
              <a:rPr lang="en-US" dirty="0"/>
              <a:t>)</a:t>
            </a:r>
            <a:r>
              <a:rPr lang="fa-IR" dirty="0"/>
              <a:t> به وجود مي آيند</a:t>
            </a:r>
            <a:r>
              <a:rPr lang="en-US" dirty="0"/>
              <a:t>.</a:t>
            </a:r>
            <a:r>
              <a:rPr lang="fa-IR" dirty="0"/>
              <a:t> </a:t>
            </a:r>
            <a:endParaRPr lang="en-US" dirty="0"/>
          </a:p>
          <a:p>
            <a:pPr algn="just" rtl="1">
              <a:lnSpc>
                <a:spcPct val="80000"/>
              </a:lnSpc>
            </a:pPr>
            <a:r>
              <a:rPr lang="fa-IR" dirty="0"/>
              <a:t>هر اسپرم هاپلوئيد است و به اسپرم </a:t>
            </a:r>
            <a:r>
              <a:rPr lang="en-US" dirty="0"/>
              <a:t>(sperm)</a:t>
            </a:r>
            <a:r>
              <a:rPr lang="fa-IR" dirty="0"/>
              <a:t> بالغ تبديل مي گردد .</a:t>
            </a:r>
            <a:r>
              <a:rPr lang="fa-IR" sz="2400" dirty="0"/>
              <a:t>  </a:t>
            </a:r>
            <a:endParaRPr lang="en-US" sz="2400" dirty="0"/>
          </a:p>
        </p:txBody>
      </p:sp>
      <p:sp>
        <p:nvSpPr>
          <p:cNvPr id="733186" name="Rectangle 2"/>
          <p:cNvSpPr>
            <a:spLocks noGrp="1" noChangeArrowheads="1"/>
          </p:cNvSpPr>
          <p:nvPr>
            <p:ph type="title"/>
          </p:nvPr>
        </p:nvSpPr>
        <p:spPr>
          <a:xfrm>
            <a:off x="468313" y="0"/>
            <a:ext cx="8229600" cy="914400"/>
          </a:xfrm>
        </p:spPr>
        <p:txBody>
          <a:bodyPr>
            <a:normAutofit/>
          </a:bodyPr>
          <a:lstStyle/>
          <a:p>
            <a:pPr algn="r"/>
            <a:r>
              <a:rPr lang="fa-IR" sz="4000" b="0" dirty="0" smtClean="0">
                <a:effectLst/>
              </a:rPr>
              <a:t> اسپرم </a:t>
            </a:r>
            <a:r>
              <a:rPr lang="fa-IR" sz="4000" b="0" dirty="0">
                <a:effectLst/>
              </a:rPr>
              <a:t>زایی</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33187">
                                            <p:txEl>
                                              <p:pRg st="0" end="0"/>
                                            </p:txEl>
                                          </p:spTgt>
                                        </p:tgtEl>
                                        <p:attrNameLst>
                                          <p:attrName>style.visibility</p:attrName>
                                        </p:attrNameLst>
                                      </p:cBhvr>
                                      <p:to>
                                        <p:strVal val="visible"/>
                                      </p:to>
                                    </p:set>
                                    <p:animEffect transition="in" filter="fade">
                                      <p:cBhvr>
                                        <p:cTn id="7" dur="2000"/>
                                        <p:tgtEl>
                                          <p:spTgt spid="7331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33187">
                                            <p:txEl>
                                              <p:pRg st="1" end="1"/>
                                            </p:txEl>
                                          </p:spTgt>
                                        </p:tgtEl>
                                        <p:attrNameLst>
                                          <p:attrName>style.visibility</p:attrName>
                                        </p:attrNameLst>
                                      </p:cBhvr>
                                      <p:to>
                                        <p:strVal val="visible"/>
                                      </p:to>
                                    </p:set>
                                    <p:animEffect transition="in" filter="fade">
                                      <p:cBhvr>
                                        <p:cTn id="12" dur="2000"/>
                                        <p:tgtEl>
                                          <p:spTgt spid="7331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33187">
                                            <p:txEl>
                                              <p:pRg st="2" end="2"/>
                                            </p:txEl>
                                          </p:spTgt>
                                        </p:tgtEl>
                                        <p:attrNameLst>
                                          <p:attrName>style.visibility</p:attrName>
                                        </p:attrNameLst>
                                      </p:cBhvr>
                                      <p:to>
                                        <p:strVal val="visible"/>
                                      </p:to>
                                    </p:set>
                                    <p:animEffect transition="in" filter="fade">
                                      <p:cBhvr>
                                        <p:cTn id="17" dur="2000"/>
                                        <p:tgtEl>
                                          <p:spTgt spid="7331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3187">
                                            <p:txEl>
                                              <p:pRg st="3" end="3"/>
                                            </p:txEl>
                                          </p:spTgt>
                                        </p:tgtEl>
                                        <p:attrNameLst>
                                          <p:attrName>style.visibility</p:attrName>
                                        </p:attrNameLst>
                                      </p:cBhvr>
                                      <p:to>
                                        <p:strVal val="visible"/>
                                      </p:to>
                                    </p:set>
                                    <p:animEffect transition="in" filter="fade">
                                      <p:cBhvr>
                                        <p:cTn id="22" dur="2000"/>
                                        <p:tgtEl>
                                          <p:spTgt spid="7331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33187">
                                            <p:txEl>
                                              <p:pRg st="4" end="4"/>
                                            </p:txEl>
                                          </p:spTgt>
                                        </p:tgtEl>
                                        <p:attrNameLst>
                                          <p:attrName>style.visibility</p:attrName>
                                        </p:attrNameLst>
                                      </p:cBhvr>
                                      <p:to>
                                        <p:strVal val="visible"/>
                                      </p:to>
                                    </p:set>
                                    <p:animEffect transition="in" filter="fade">
                                      <p:cBhvr>
                                        <p:cTn id="27" dur="2000"/>
                                        <p:tgtEl>
                                          <p:spTgt spid="7331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318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234" name="Rectangle 2"/>
          <p:cNvSpPr>
            <a:spLocks noGrp="1" noChangeArrowheads="1"/>
          </p:cNvSpPr>
          <p:nvPr>
            <p:ph type="title" idx="4294967295"/>
          </p:nvPr>
        </p:nvSpPr>
        <p:spPr>
          <a:xfrm>
            <a:off x="0" y="277813"/>
            <a:ext cx="8229600" cy="1139825"/>
          </a:xfrm>
        </p:spPr>
        <p:txBody>
          <a:bodyPr/>
          <a:lstStyle/>
          <a:p>
            <a:r>
              <a:rPr lang="en-US"/>
              <a:t> </a:t>
            </a:r>
            <a:r>
              <a:rPr lang="fa-IR"/>
              <a:t> </a:t>
            </a:r>
            <a:endParaRPr lang="en-US"/>
          </a:p>
        </p:txBody>
      </p:sp>
      <p:pic>
        <p:nvPicPr>
          <p:cNvPr id="735235" name="Picture 3" descr="706b"/>
          <p:cNvPicPr>
            <a:picLocks noChangeAspect="1" noChangeArrowheads="1"/>
          </p:cNvPicPr>
          <p:nvPr/>
        </p:nvPicPr>
        <p:blipFill>
          <a:blip r:embed="rId3"/>
          <a:srcRect/>
          <a:stretch>
            <a:fillRect/>
          </a:stretch>
        </p:blipFill>
        <p:spPr bwMode="auto">
          <a:xfrm>
            <a:off x="685800" y="152400"/>
            <a:ext cx="7848600" cy="5791200"/>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idx="1"/>
          </p:nvPr>
        </p:nvSpPr>
        <p:spPr>
          <a:xfrm>
            <a:off x="457200" y="990600"/>
            <a:ext cx="8229600" cy="4800600"/>
          </a:xfrm>
        </p:spPr>
        <p:txBody>
          <a:bodyPr/>
          <a:lstStyle/>
          <a:p>
            <a:pPr algn="just" rtl="1">
              <a:lnSpc>
                <a:spcPct val="90000"/>
              </a:lnSpc>
            </a:pPr>
            <a:r>
              <a:rPr lang="fa-IR" dirty="0"/>
              <a:t>در جانوران ياخته هاي زاينده اي كه تخمدان را مفروش ساخته اند، ائوگوني نام دارند.</a:t>
            </a:r>
          </a:p>
          <a:p>
            <a:pPr algn="just" rtl="1">
              <a:lnSpc>
                <a:spcPct val="90000"/>
              </a:lnSpc>
            </a:pPr>
            <a:r>
              <a:rPr lang="fa-IR" dirty="0"/>
              <a:t> اين ياخته ها طي چند تقسيم ميتوزي ايوسيت </a:t>
            </a:r>
            <a:r>
              <a:rPr lang="en-US" dirty="0" err="1"/>
              <a:t>oocyte</a:t>
            </a:r>
            <a:r>
              <a:rPr lang="en-US" dirty="0"/>
              <a:t>)</a:t>
            </a:r>
            <a:r>
              <a:rPr lang="fa-IR" dirty="0"/>
              <a:t>) را به وجود مي آورند. ايوگوني ياخته ديپلوئيد است.</a:t>
            </a:r>
          </a:p>
          <a:p>
            <a:pPr algn="just" rtl="1">
              <a:lnSpc>
                <a:spcPct val="90000"/>
              </a:lnSpc>
            </a:pPr>
            <a:r>
              <a:rPr lang="fa-IR" dirty="0"/>
              <a:t>در زمان بلوغ جنسي، يك ياخته ائوگوني به ائوسيت نخستين تبديل مي شود و رشد مي كند تا به اندازه نهايي ياخته تخمك برسد.</a:t>
            </a:r>
          </a:p>
          <a:p>
            <a:pPr algn="just" rtl="1">
              <a:lnSpc>
                <a:spcPct val="90000"/>
              </a:lnSpc>
            </a:pPr>
            <a:r>
              <a:rPr lang="fa-IR" dirty="0"/>
              <a:t> تفاوت اصلي اسپرم زايي و تخمك زايي: در اسپرم روند بلوغ و تمايز پس از تكميل تقسيمات ميتوزي رخ مي دهد، درحالي كه در ياخته تخمك، تمايز پيش از آغاز تقسيم ميوز صورت مي گيرد.  </a:t>
            </a:r>
            <a:endParaRPr lang="en-US" dirty="0"/>
          </a:p>
        </p:txBody>
      </p:sp>
      <p:sp>
        <p:nvSpPr>
          <p:cNvPr id="737282" name="Rectangle 2"/>
          <p:cNvSpPr>
            <a:spLocks noGrp="1" noChangeArrowheads="1"/>
          </p:cNvSpPr>
          <p:nvPr>
            <p:ph type="title"/>
          </p:nvPr>
        </p:nvSpPr>
        <p:spPr>
          <a:xfrm>
            <a:off x="457200" y="0"/>
            <a:ext cx="8229600" cy="1066800"/>
          </a:xfrm>
        </p:spPr>
        <p:txBody>
          <a:bodyPr>
            <a:normAutofit/>
          </a:bodyPr>
          <a:lstStyle/>
          <a:p>
            <a:pPr algn="r"/>
            <a:r>
              <a:rPr lang="fa-IR" sz="4000" b="0" dirty="0" smtClean="0">
                <a:effectLst/>
              </a:rPr>
              <a:t>  تخمک </a:t>
            </a:r>
            <a:r>
              <a:rPr lang="fa-IR" sz="4000" b="0" dirty="0">
                <a:effectLst/>
              </a:rPr>
              <a:t>زایی</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37283">
                                            <p:txEl>
                                              <p:pRg st="0" end="0"/>
                                            </p:txEl>
                                          </p:spTgt>
                                        </p:tgtEl>
                                        <p:attrNameLst>
                                          <p:attrName>style.visibility</p:attrName>
                                        </p:attrNameLst>
                                      </p:cBhvr>
                                      <p:to>
                                        <p:strVal val="visible"/>
                                      </p:to>
                                    </p:set>
                                    <p:animEffect transition="in" filter="fade">
                                      <p:cBhvr>
                                        <p:cTn id="7" dur="2000"/>
                                        <p:tgtEl>
                                          <p:spTgt spid="7372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37283">
                                            <p:txEl>
                                              <p:pRg st="1" end="1"/>
                                            </p:txEl>
                                          </p:spTgt>
                                        </p:tgtEl>
                                        <p:attrNameLst>
                                          <p:attrName>style.visibility</p:attrName>
                                        </p:attrNameLst>
                                      </p:cBhvr>
                                      <p:to>
                                        <p:strVal val="visible"/>
                                      </p:to>
                                    </p:set>
                                    <p:animEffect transition="in" filter="fade">
                                      <p:cBhvr>
                                        <p:cTn id="12" dur="2000"/>
                                        <p:tgtEl>
                                          <p:spTgt spid="7372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37283">
                                            <p:txEl>
                                              <p:pRg st="2" end="2"/>
                                            </p:txEl>
                                          </p:spTgt>
                                        </p:tgtEl>
                                        <p:attrNameLst>
                                          <p:attrName>style.visibility</p:attrName>
                                        </p:attrNameLst>
                                      </p:cBhvr>
                                      <p:to>
                                        <p:strVal val="visible"/>
                                      </p:to>
                                    </p:set>
                                    <p:animEffect transition="in" filter="fade">
                                      <p:cBhvr>
                                        <p:cTn id="17" dur="2000"/>
                                        <p:tgtEl>
                                          <p:spTgt spid="7372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7283">
                                            <p:txEl>
                                              <p:pRg st="3" end="3"/>
                                            </p:txEl>
                                          </p:spTgt>
                                        </p:tgtEl>
                                        <p:attrNameLst>
                                          <p:attrName>style.visibility</p:attrName>
                                        </p:attrNameLst>
                                      </p:cBhvr>
                                      <p:to>
                                        <p:strVal val="visible"/>
                                      </p:to>
                                    </p:set>
                                    <p:animEffect transition="in" filter="fade">
                                      <p:cBhvr>
                                        <p:cTn id="22" dur="2000"/>
                                        <p:tgtEl>
                                          <p:spTgt spid="7372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0" name="Rectangle 2"/>
          <p:cNvSpPr>
            <a:spLocks noGrp="1" noChangeArrowheads="1"/>
          </p:cNvSpPr>
          <p:nvPr>
            <p:ph idx="1"/>
          </p:nvPr>
        </p:nvSpPr>
        <p:spPr>
          <a:xfrm>
            <a:off x="457200" y="228601"/>
            <a:ext cx="8229600" cy="4876800"/>
          </a:xfrm>
        </p:spPr>
        <p:txBody>
          <a:bodyPr/>
          <a:lstStyle/>
          <a:p>
            <a:pPr algn="just" rtl="1"/>
            <a:r>
              <a:rPr lang="fa-IR" dirty="0"/>
              <a:t>رشد و بلوغ ائوسيت ها و اسپرماتوسيتها در مهره داران به وسيله هورمونها كنترل مي شود. رشد ائوسيت پيش ازتقسيم بلوغ (ميوز) از دو جهت اساسي است:</a:t>
            </a:r>
          </a:p>
          <a:p>
            <a:pPr algn="just" rtl="1"/>
            <a:r>
              <a:rPr lang="fa-IR" dirty="0"/>
              <a:t> 1) ائوسيت ناگزير است كه به حد معيني رشد كند تا نسبت مناسبي از سطح/ حجم را براي متابوليسم ياخته اي نگاه دارد.</a:t>
            </a:r>
          </a:p>
          <a:p>
            <a:pPr algn="just" rtl="1"/>
            <a:r>
              <a:rPr lang="fa-IR" dirty="0"/>
              <a:t> 2) رشد با جمع شدن مواد غذايي و بيشتر به شكل زرده همراه است. نسبت زرده/ سيتوپلاسم ممكن است در ياخته هاي مختلف تغيير كند اما سرانجام اين نسبت طرح تسهيم را مشخص مي سازد.</a:t>
            </a:r>
            <a:endParaRPr lang="en-US" dirty="0"/>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39330">
                                            <p:txEl>
                                              <p:pRg st="0" end="0"/>
                                            </p:txEl>
                                          </p:spTgt>
                                        </p:tgtEl>
                                        <p:attrNameLst>
                                          <p:attrName>style.visibility</p:attrName>
                                        </p:attrNameLst>
                                      </p:cBhvr>
                                      <p:to>
                                        <p:strVal val="visible"/>
                                      </p:to>
                                    </p:set>
                                    <p:animEffect transition="in" filter="fade">
                                      <p:cBhvr>
                                        <p:cTn id="7" dur="2000"/>
                                        <p:tgtEl>
                                          <p:spTgt spid="7393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39330">
                                            <p:txEl>
                                              <p:pRg st="1" end="1"/>
                                            </p:txEl>
                                          </p:spTgt>
                                        </p:tgtEl>
                                        <p:attrNameLst>
                                          <p:attrName>style.visibility</p:attrName>
                                        </p:attrNameLst>
                                      </p:cBhvr>
                                      <p:to>
                                        <p:strVal val="visible"/>
                                      </p:to>
                                    </p:set>
                                    <p:animEffect transition="in" filter="fade">
                                      <p:cBhvr>
                                        <p:cTn id="12" dur="2000"/>
                                        <p:tgtEl>
                                          <p:spTgt spid="7393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39330">
                                            <p:txEl>
                                              <p:pRg st="2" end="2"/>
                                            </p:txEl>
                                          </p:spTgt>
                                        </p:tgtEl>
                                        <p:attrNameLst>
                                          <p:attrName>style.visibility</p:attrName>
                                        </p:attrNameLst>
                                      </p:cBhvr>
                                      <p:to>
                                        <p:strVal val="visible"/>
                                      </p:to>
                                    </p:set>
                                    <p:animEffect transition="in" filter="fade">
                                      <p:cBhvr>
                                        <p:cTn id="17" dur="2000"/>
                                        <p:tgtEl>
                                          <p:spTgt spid="73933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9330"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1378" name="Picture 2" descr="706c"/>
          <p:cNvPicPr>
            <a:picLocks noChangeAspect="1" noChangeArrowheads="1"/>
          </p:cNvPicPr>
          <p:nvPr/>
        </p:nvPicPr>
        <p:blipFill>
          <a:blip r:embed="rId3"/>
          <a:srcRect/>
          <a:stretch>
            <a:fillRect/>
          </a:stretch>
        </p:blipFill>
        <p:spPr bwMode="auto">
          <a:xfrm>
            <a:off x="609600" y="304800"/>
            <a:ext cx="8229600" cy="5562600"/>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27" name="Rectangle 3"/>
          <p:cNvSpPr>
            <a:spLocks noGrp="1" noChangeArrowheads="1"/>
          </p:cNvSpPr>
          <p:nvPr>
            <p:ph idx="1"/>
          </p:nvPr>
        </p:nvSpPr>
        <p:spPr>
          <a:xfrm>
            <a:off x="152400" y="914399"/>
            <a:ext cx="8643938" cy="4724401"/>
          </a:xfrm>
        </p:spPr>
        <p:txBody>
          <a:bodyPr/>
          <a:lstStyle/>
          <a:p>
            <a:pPr algn="just" rtl="1"/>
            <a:r>
              <a:rPr lang="fa-IR" dirty="0"/>
              <a:t>لقاح سبب به وجود آمدن شرايط ديپلوئيدي و همچنين رويدادهايي مي گردد كه به تركيب هسته نر و ماده مي انجامد. </a:t>
            </a:r>
          </a:p>
          <a:p>
            <a:pPr algn="just" rtl="1"/>
            <a:r>
              <a:rPr lang="fa-IR" dirty="0"/>
              <a:t>اسپرمها از طريق جلب شيميايي به تخمكها متصل مي شوند. پوشش تخمك ازطريق يك سري واكنشهاي شيميايي به وسيله يك اسپرم سوراخ مي شود.</a:t>
            </a:r>
          </a:p>
          <a:p>
            <a:pPr algn="just" rtl="1"/>
            <a:r>
              <a:rPr lang="fa-IR" dirty="0"/>
              <a:t> پس از ورود سر اسپرم به درون تخمك، غشاي لقاحي در مدخل (محل ورود اسپرم) تشكيل مي شود. </a:t>
            </a:r>
          </a:p>
          <a:p>
            <a:pPr algn="just" rtl="1"/>
            <a:r>
              <a:rPr lang="fa-IR" dirty="0"/>
              <a:t>بلافاصله پس از لقاح، يك سري تغييرات متابوليسمي صورت مي گيرد. این شامل آزاد شدن يونهاي كلسيم، </a:t>
            </a:r>
            <a:r>
              <a:rPr lang="en-US" dirty="0"/>
              <a:t>(proteolysis)</a:t>
            </a:r>
            <a:r>
              <a:rPr lang="fa-IR" dirty="0"/>
              <a:t> یا  آنزيمهاي متلاشي كننده پروتئينها، سنتز كربوهيدراتها، </a:t>
            </a:r>
            <a:r>
              <a:rPr lang="en-US" dirty="0"/>
              <a:t>ATP</a:t>
            </a:r>
            <a:r>
              <a:rPr lang="fa-IR" dirty="0"/>
              <a:t> و تشكيل يك اسيد با طبيعت ناشناخته است. </a:t>
            </a:r>
            <a:r>
              <a:rPr lang="fa-IR" dirty="0" smtClean="0"/>
              <a:t> </a:t>
            </a:r>
            <a:endParaRPr lang="en-US" dirty="0"/>
          </a:p>
        </p:txBody>
      </p:sp>
      <p:sp>
        <p:nvSpPr>
          <p:cNvPr id="743426" name="Rectangle 2"/>
          <p:cNvSpPr>
            <a:spLocks noGrp="1" noChangeArrowheads="1"/>
          </p:cNvSpPr>
          <p:nvPr>
            <p:ph type="title"/>
          </p:nvPr>
        </p:nvSpPr>
        <p:spPr>
          <a:xfrm>
            <a:off x="539750" y="1"/>
            <a:ext cx="8229600" cy="990600"/>
          </a:xfrm>
        </p:spPr>
        <p:txBody>
          <a:bodyPr>
            <a:normAutofit/>
          </a:bodyPr>
          <a:lstStyle/>
          <a:p>
            <a:pPr algn="r"/>
            <a:r>
              <a:rPr lang="fa-IR" sz="4000" b="0" dirty="0" smtClean="0">
                <a:effectLst/>
              </a:rPr>
              <a:t>  لقاح</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43427">
                                            <p:txEl>
                                              <p:pRg st="0" end="0"/>
                                            </p:txEl>
                                          </p:spTgt>
                                        </p:tgtEl>
                                        <p:attrNameLst>
                                          <p:attrName>style.visibility</p:attrName>
                                        </p:attrNameLst>
                                      </p:cBhvr>
                                      <p:to>
                                        <p:strVal val="visible"/>
                                      </p:to>
                                    </p:set>
                                    <p:animEffect transition="in" filter="fade">
                                      <p:cBhvr>
                                        <p:cTn id="7" dur="2000"/>
                                        <p:tgtEl>
                                          <p:spTgt spid="7434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43427">
                                            <p:txEl>
                                              <p:pRg st="1" end="1"/>
                                            </p:txEl>
                                          </p:spTgt>
                                        </p:tgtEl>
                                        <p:attrNameLst>
                                          <p:attrName>style.visibility</p:attrName>
                                        </p:attrNameLst>
                                      </p:cBhvr>
                                      <p:to>
                                        <p:strVal val="visible"/>
                                      </p:to>
                                    </p:set>
                                    <p:animEffect transition="in" filter="fade">
                                      <p:cBhvr>
                                        <p:cTn id="12" dur="2000"/>
                                        <p:tgtEl>
                                          <p:spTgt spid="7434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43427">
                                            <p:txEl>
                                              <p:pRg st="2" end="2"/>
                                            </p:txEl>
                                          </p:spTgt>
                                        </p:tgtEl>
                                        <p:attrNameLst>
                                          <p:attrName>style.visibility</p:attrName>
                                        </p:attrNameLst>
                                      </p:cBhvr>
                                      <p:to>
                                        <p:strVal val="visible"/>
                                      </p:to>
                                    </p:set>
                                    <p:animEffect transition="in" filter="fade">
                                      <p:cBhvr>
                                        <p:cTn id="17" dur="2000"/>
                                        <p:tgtEl>
                                          <p:spTgt spid="7434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43427">
                                            <p:txEl>
                                              <p:pRg st="3" end="3"/>
                                            </p:txEl>
                                          </p:spTgt>
                                        </p:tgtEl>
                                        <p:attrNameLst>
                                          <p:attrName>style.visibility</p:attrName>
                                        </p:attrNameLst>
                                      </p:cBhvr>
                                      <p:to>
                                        <p:strVal val="visible"/>
                                      </p:to>
                                    </p:set>
                                    <p:animEffect transition="in" filter="fade">
                                      <p:cBhvr>
                                        <p:cTn id="22" dur="2000"/>
                                        <p:tgtEl>
                                          <p:spTgt spid="7434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342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5474" name="Picture 2" descr="707a"/>
          <p:cNvPicPr>
            <a:picLocks noChangeAspect="1" noChangeArrowheads="1"/>
          </p:cNvPicPr>
          <p:nvPr/>
        </p:nvPicPr>
        <p:blipFill>
          <a:blip r:embed="rId3"/>
          <a:srcRect/>
          <a:stretch>
            <a:fillRect/>
          </a:stretch>
        </p:blipFill>
        <p:spPr bwMode="auto">
          <a:xfrm>
            <a:off x="1219200" y="152400"/>
            <a:ext cx="7315200" cy="5943600"/>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747" name="Rectangle 3"/>
          <p:cNvSpPr>
            <a:spLocks noGrp="1" noChangeArrowheads="1"/>
          </p:cNvSpPr>
          <p:nvPr>
            <p:ph idx="1"/>
          </p:nvPr>
        </p:nvSpPr>
        <p:spPr>
          <a:xfrm>
            <a:off x="457200" y="1143000"/>
            <a:ext cx="8229600" cy="4191001"/>
          </a:xfrm>
        </p:spPr>
        <p:txBody>
          <a:bodyPr/>
          <a:lstStyle/>
          <a:p>
            <a:pPr algn="just" rtl="1"/>
            <a:r>
              <a:rPr lang="fa-IR" dirty="0"/>
              <a:t>روند زندگي ياخته در پروكاريوتها مي تواند به عنوان چرخه اي ساده مطرح شود.</a:t>
            </a:r>
          </a:p>
          <a:p>
            <a:pPr algn="just" rtl="1"/>
            <a:r>
              <a:rPr lang="fa-IR" dirty="0"/>
              <a:t> در چنين بياني مي‌توان مراحل متفاوت زندگي ياخته را با علايم نمادي نامگذاري كرد: </a:t>
            </a:r>
          </a:p>
          <a:p>
            <a:pPr algn="just" rtl="1">
              <a:lnSpc>
                <a:spcPct val="90000"/>
              </a:lnSpc>
            </a:pPr>
            <a:r>
              <a:rPr lang="fa-IR" dirty="0"/>
              <a:t>مرحله رشد با (</a:t>
            </a:r>
            <a:r>
              <a:rPr lang="en-US" dirty="0"/>
              <a:t>G</a:t>
            </a:r>
            <a:r>
              <a:rPr lang="ar-SA" dirty="0"/>
              <a:t> </a:t>
            </a:r>
            <a:r>
              <a:rPr lang="en-US" dirty="0"/>
              <a:t>(gap</a:t>
            </a:r>
            <a:r>
              <a:rPr lang="fa-IR" dirty="0"/>
              <a:t>، </a:t>
            </a:r>
          </a:p>
          <a:p>
            <a:pPr algn="just" rtl="1">
              <a:lnSpc>
                <a:spcPct val="90000"/>
              </a:lnSpc>
            </a:pPr>
            <a:r>
              <a:rPr lang="fa-IR" dirty="0"/>
              <a:t>مرحله اي كه ژنوم جديد ساخته مي شود با </a:t>
            </a:r>
            <a:r>
              <a:rPr lang="en-US" dirty="0"/>
              <a:t>S</a:t>
            </a:r>
            <a:r>
              <a:rPr lang="ar-SA" dirty="0"/>
              <a:t> </a:t>
            </a:r>
            <a:r>
              <a:rPr lang="en-US" dirty="0"/>
              <a:t>(synthesis)</a:t>
            </a:r>
            <a:endParaRPr lang="fa-IR" dirty="0"/>
          </a:p>
          <a:p>
            <a:pPr algn="just" rtl="1">
              <a:lnSpc>
                <a:spcPct val="90000"/>
              </a:lnSpc>
            </a:pPr>
            <a:r>
              <a:rPr lang="fa-IR" dirty="0"/>
              <a:t> مرحله تقسيم سيتوپلاسم با </a:t>
            </a:r>
            <a:r>
              <a:rPr lang="en-US" dirty="0"/>
              <a:t>C</a:t>
            </a:r>
            <a:r>
              <a:rPr lang="ar-SA" dirty="0"/>
              <a:t> </a:t>
            </a:r>
            <a:r>
              <a:rPr lang="fa-IR" dirty="0"/>
              <a:t>(</a:t>
            </a:r>
            <a:r>
              <a:rPr lang="en-US" dirty="0"/>
              <a:t>(</a:t>
            </a:r>
            <a:r>
              <a:rPr lang="en-US" dirty="0" err="1"/>
              <a:t>cytokinesis</a:t>
            </a:r>
            <a:r>
              <a:rPr lang="fa-IR" dirty="0"/>
              <a:t> علامت گذاري مي شود. </a:t>
            </a:r>
            <a:endParaRPr lang="en-US" dirty="0"/>
          </a:p>
        </p:txBody>
      </p:sp>
      <p:sp>
        <p:nvSpPr>
          <p:cNvPr id="671746" name="Rectangle 2"/>
          <p:cNvSpPr>
            <a:spLocks noGrp="1" noChangeArrowheads="1"/>
          </p:cNvSpPr>
          <p:nvPr>
            <p:ph type="title"/>
          </p:nvPr>
        </p:nvSpPr>
        <p:spPr>
          <a:xfrm>
            <a:off x="457200" y="0"/>
            <a:ext cx="8229600" cy="1143000"/>
          </a:xfrm>
        </p:spPr>
        <p:txBody>
          <a:bodyPr>
            <a:normAutofit/>
          </a:bodyPr>
          <a:lstStyle/>
          <a:p>
            <a:pPr algn="r"/>
            <a:r>
              <a:rPr lang="fa-IR" sz="4000" b="0" dirty="0" smtClean="0">
                <a:effectLst/>
              </a:rPr>
              <a:t> چرخۀ در پروکاریوتها</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1747">
                                            <p:txEl>
                                              <p:pRg st="0" end="0"/>
                                            </p:txEl>
                                          </p:spTgt>
                                        </p:tgtEl>
                                        <p:attrNameLst>
                                          <p:attrName>style.visibility</p:attrName>
                                        </p:attrNameLst>
                                      </p:cBhvr>
                                      <p:to>
                                        <p:strVal val="visible"/>
                                      </p:to>
                                    </p:set>
                                    <p:animEffect transition="in" filter="fade">
                                      <p:cBhvr>
                                        <p:cTn id="7" dur="2000"/>
                                        <p:tgtEl>
                                          <p:spTgt spid="671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71747">
                                            <p:txEl>
                                              <p:pRg st="1" end="1"/>
                                            </p:txEl>
                                          </p:spTgt>
                                        </p:tgtEl>
                                        <p:attrNameLst>
                                          <p:attrName>style.visibility</p:attrName>
                                        </p:attrNameLst>
                                      </p:cBhvr>
                                      <p:to>
                                        <p:strVal val="visible"/>
                                      </p:to>
                                    </p:set>
                                    <p:animEffect transition="in" filter="fade">
                                      <p:cBhvr>
                                        <p:cTn id="12" dur="2000"/>
                                        <p:tgtEl>
                                          <p:spTgt spid="6717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71747">
                                            <p:txEl>
                                              <p:pRg st="2" end="2"/>
                                            </p:txEl>
                                          </p:spTgt>
                                        </p:tgtEl>
                                        <p:attrNameLst>
                                          <p:attrName>style.visibility</p:attrName>
                                        </p:attrNameLst>
                                      </p:cBhvr>
                                      <p:to>
                                        <p:strVal val="visible"/>
                                      </p:to>
                                    </p:set>
                                    <p:animEffect transition="in" filter="fade">
                                      <p:cBhvr>
                                        <p:cTn id="17" dur="2000"/>
                                        <p:tgtEl>
                                          <p:spTgt spid="6717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71747">
                                            <p:txEl>
                                              <p:pRg st="3" end="3"/>
                                            </p:txEl>
                                          </p:spTgt>
                                        </p:tgtEl>
                                        <p:attrNameLst>
                                          <p:attrName>style.visibility</p:attrName>
                                        </p:attrNameLst>
                                      </p:cBhvr>
                                      <p:to>
                                        <p:strVal val="visible"/>
                                      </p:to>
                                    </p:set>
                                    <p:animEffect transition="in" filter="fade">
                                      <p:cBhvr>
                                        <p:cTn id="22" dur="2000"/>
                                        <p:tgtEl>
                                          <p:spTgt spid="6717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71747">
                                            <p:txEl>
                                              <p:pRg st="4" end="4"/>
                                            </p:txEl>
                                          </p:spTgt>
                                        </p:tgtEl>
                                        <p:attrNameLst>
                                          <p:attrName>style.visibility</p:attrName>
                                        </p:attrNameLst>
                                      </p:cBhvr>
                                      <p:to>
                                        <p:strVal val="visible"/>
                                      </p:to>
                                    </p:set>
                                    <p:animEffect transition="in" filter="fade">
                                      <p:cBhvr>
                                        <p:cTn id="27" dur="2000"/>
                                        <p:tgtEl>
                                          <p:spTgt spid="671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1747"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3" name="Rectangle 3"/>
          <p:cNvSpPr>
            <a:spLocks noGrp="1" noChangeArrowheads="1"/>
          </p:cNvSpPr>
          <p:nvPr>
            <p:ph idx="1"/>
          </p:nvPr>
        </p:nvSpPr>
        <p:spPr>
          <a:xfrm>
            <a:off x="533400" y="990600"/>
            <a:ext cx="8229600" cy="3886200"/>
          </a:xfrm>
        </p:spPr>
        <p:txBody>
          <a:bodyPr/>
          <a:lstStyle/>
          <a:p>
            <a:pPr algn="just" rtl="1">
              <a:lnSpc>
                <a:spcPct val="90000"/>
              </a:lnSpc>
            </a:pPr>
            <a:r>
              <a:rPr lang="fa-IR" dirty="0"/>
              <a:t>1. اپی زوم را تعریف کنید.</a:t>
            </a:r>
          </a:p>
          <a:p>
            <a:pPr algn="just" rtl="1">
              <a:lnSpc>
                <a:spcPct val="90000"/>
              </a:lnSpc>
            </a:pPr>
            <a:r>
              <a:rPr lang="fa-IR" dirty="0"/>
              <a:t>2. مراحل چرخۀ ای یاخته ای را نام ببرید.</a:t>
            </a:r>
          </a:p>
          <a:p>
            <a:pPr algn="just" rtl="1">
              <a:lnSpc>
                <a:spcPct val="90000"/>
              </a:lnSpc>
            </a:pPr>
            <a:r>
              <a:rPr lang="fa-IR" dirty="0"/>
              <a:t>3. سه نوع تقسیم سیتوپلاسمی را نام ببرید.</a:t>
            </a:r>
          </a:p>
          <a:p>
            <a:pPr algn="just" rtl="1">
              <a:lnSpc>
                <a:spcPct val="90000"/>
              </a:lnSpc>
            </a:pPr>
            <a:r>
              <a:rPr lang="fa-IR" dirty="0"/>
              <a:t>4. تقسیم سانترومر در چه مرحله ای از میتوز صورت می گیرد.</a:t>
            </a:r>
          </a:p>
          <a:p>
            <a:pPr algn="just" rtl="1">
              <a:lnSpc>
                <a:spcPct val="90000"/>
              </a:lnSpc>
            </a:pPr>
            <a:r>
              <a:rPr lang="fa-IR" dirty="0"/>
              <a:t>5. متافاز و آنافاز میتوز و میوز اول را با هم مقایسه کنید.</a:t>
            </a:r>
          </a:p>
          <a:p>
            <a:pPr algn="just" rtl="1">
              <a:lnSpc>
                <a:spcPct val="90000"/>
              </a:lnSpc>
            </a:pPr>
            <a:r>
              <a:rPr lang="fa-IR" dirty="0"/>
              <a:t>6. واژه های سیناپس، کیاسما و کراسینگ اور را تعریف کنید.</a:t>
            </a:r>
          </a:p>
          <a:p>
            <a:pPr algn="just" rtl="1">
              <a:lnSpc>
                <a:spcPct val="90000"/>
              </a:lnSpc>
            </a:pPr>
            <a:r>
              <a:rPr lang="fa-IR" dirty="0"/>
              <a:t>7. در باکتری اشریشیا کولی عامل </a:t>
            </a:r>
            <a:r>
              <a:rPr lang="en-US" dirty="0"/>
              <a:t>F</a:t>
            </a:r>
            <a:r>
              <a:rPr lang="fa-IR" dirty="0"/>
              <a:t> چیست و چه نقشی دارد؟</a:t>
            </a:r>
            <a:endParaRPr lang="en-US" dirty="0"/>
          </a:p>
        </p:txBody>
      </p:sp>
      <p:sp>
        <p:nvSpPr>
          <p:cNvPr id="747522" name="Rectangle 2"/>
          <p:cNvSpPr>
            <a:spLocks noGrp="1" noChangeArrowheads="1"/>
          </p:cNvSpPr>
          <p:nvPr>
            <p:ph type="title"/>
          </p:nvPr>
        </p:nvSpPr>
        <p:spPr>
          <a:xfrm>
            <a:off x="457200" y="0"/>
            <a:ext cx="8229600" cy="990600"/>
          </a:xfrm>
        </p:spPr>
        <p:txBody>
          <a:bodyPr>
            <a:normAutofit/>
          </a:bodyPr>
          <a:lstStyle/>
          <a:p>
            <a:pPr algn="r"/>
            <a:r>
              <a:rPr lang="fa-IR" sz="4000" b="0" dirty="0" smtClean="0">
                <a:effectLst/>
              </a:rPr>
              <a:t>  سوال</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47523">
                                            <p:txEl>
                                              <p:pRg st="0" end="0"/>
                                            </p:txEl>
                                          </p:spTgt>
                                        </p:tgtEl>
                                        <p:attrNameLst>
                                          <p:attrName>style.visibility</p:attrName>
                                        </p:attrNameLst>
                                      </p:cBhvr>
                                      <p:to>
                                        <p:strVal val="visible"/>
                                      </p:to>
                                    </p:set>
                                    <p:animEffect transition="in" filter="fade">
                                      <p:cBhvr>
                                        <p:cTn id="7" dur="2000"/>
                                        <p:tgtEl>
                                          <p:spTgt spid="7475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47523">
                                            <p:txEl>
                                              <p:pRg st="1" end="1"/>
                                            </p:txEl>
                                          </p:spTgt>
                                        </p:tgtEl>
                                        <p:attrNameLst>
                                          <p:attrName>style.visibility</p:attrName>
                                        </p:attrNameLst>
                                      </p:cBhvr>
                                      <p:to>
                                        <p:strVal val="visible"/>
                                      </p:to>
                                    </p:set>
                                    <p:animEffect transition="in" filter="fade">
                                      <p:cBhvr>
                                        <p:cTn id="12" dur="2000"/>
                                        <p:tgtEl>
                                          <p:spTgt spid="7475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47523">
                                            <p:txEl>
                                              <p:pRg st="2" end="2"/>
                                            </p:txEl>
                                          </p:spTgt>
                                        </p:tgtEl>
                                        <p:attrNameLst>
                                          <p:attrName>style.visibility</p:attrName>
                                        </p:attrNameLst>
                                      </p:cBhvr>
                                      <p:to>
                                        <p:strVal val="visible"/>
                                      </p:to>
                                    </p:set>
                                    <p:animEffect transition="in" filter="fade">
                                      <p:cBhvr>
                                        <p:cTn id="17" dur="2000"/>
                                        <p:tgtEl>
                                          <p:spTgt spid="7475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47523">
                                            <p:txEl>
                                              <p:pRg st="3" end="3"/>
                                            </p:txEl>
                                          </p:spTgt>
                                        </p:tgtEl>
                                        <p:attrNameLst>
                                          <p:attrName>style.visibility</p:attrName>
                                        </p:attrNameLst>
                                      </p:cBhvr>
                                      <p:to>
                                        <p:strVal val="visible"/>
                                      </p:to>
                                    </p:set>
                                    <p:animEffect transition="in" filter="fade">
                                      <p:cBhvr>
                                        <p:cTn id="22" dur="2000"/>
                                        <p:tgtEl>
                                          <p:spTgt spid="7475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47523">
                                            <p:txEl>
                                              <p:pRg st="4" end="4"/>
                                            </p:txEl>
                                          </p:spTgt>
                                        </p:tgtEl>
                                        <p:attrNameLst>
                                          <p:attrName>style.visibility</p:attrName>
                                        </p:attrNameLst>
                                      </p:cBhvr>
                                      <p:to>
                                        <p:strVal val="visible"/>
                                      </p:to>
                                    </p:set>
                                    <p:animEffect transition="in" filter="fade">
                                      <p:cBhvr>
                                        <p:cTn id="27" dur="2000"/>
                                        <p:tgtEl>
                                          <p:spTgt spid="7475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7523">
                                            <p:txEl>
                                              <p:pRg st="5" end="5"/>
                                            </p:txEl>
                                          </p:spTgt>
                                        </p:tgtEl>
                                        <p:attrNameLst>
                                          <p:attrName>style.visibility</p:attrName>
                                        </p:attrNameLst>
                                      </p:cBhvr>
                                      <p:to>
                                        <p:strVal val="visible"/>
                                      </p:to>
                                    </p:set>
                                    <p:animEffect transition="in" filter="fade">
                                      <p:cBhvr>
                                        <p:cTn id="32" dur="2000"/>
                                        <p:tgtEl>
                                          <p:spTgt spid="74752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47523">
                                            <p:txEl>
                                              <p:pRg st="6" end="6"/>
                                            </p:txEl>
                                          </p:spTgt>
                                        </p:tgtEl>
                                        <p:attrNameLst>
                                          <p:attrName>style.visibility</p:attrName>
                                        </p:attrNameLst>
                                      </p:cBhvr>
                                      <p:to>
                                        <p:strVal val="visible"/>
                                      </p:to>
                                    </p:set>
                                    <p:animEffect transition="in" filter="fade">
                                      <p:cBhvr>
                                        <p:cTn id="37" dur="2000"/>
                                        <p:tgtEl>
                                          <p:spTgt spid="7475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3794" name="Picture 2" descr="702b"/>
          <p:cNvPicPr>
            <a:picLocks noChangeAspect="1" noChangeArrowheads="1"/>
          </p:cNvPicPr>
          <p:nvPr/>
        </p:nvPicPr>
        <p:blipFill>
          <a:blip r:embed="rId3"/>
          <a:srcRect/>
          <a:stretch>
            <a:fillRect/>
          </a:stretch>
        </p:blipFill>
        <p:spPr bwMode="auto">
          <a:xfrm>
            <a:off x="685798" y="380999"/>
            <a:ext cx="8127199" cy="5486401"/>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3" name="Rectangle 3"/>
          <p:cNvSpPr>
            <a:spLocks noGrp="1" noChangeArrowheads="1"/>
          </p:cNvSpPr>
          <p:nvPr>
            <p:ph idx="1"/>
          </p:nvPr>
        </p:nvSpPr>
        <p:spPr>
          <a:xfrm>
            <a:off x="457200" y="1066799"/>
            <a:ext cx="8229600" cy="3962401"/>
          </a:xfrm>
        </p:spPr>
        <p:txBody>
          <a:bodyPr>
            <a:normAutofit/>
          </a:bodyPr>
          <a:lstStyle/>
          <a:p>
            <a:pPr algn="just" rtl="1"/>
            <a:r>
              <a:rPr lang="fa-IR" dirty="0"/>
              <a:t>روند تقسيم در باكتريها و بسياري از آغازيان ساده است.</a:t>
            </a:r>
          </a:p>
          <a:p>
            <a:pPr algn="just" rtl="1"/>
            <a:r>
              <a:rPr lang="fa-IR" dirty="0"/>
              <a:t>در باكتريها، اطلاعات ژنتيكي يا ژنوم، به صورت </a:t>
            </a:r>
            <a:r>
              <a:rPr lang="en-US" dirty="0"/>
              <a:t>DNA</a:t>
            </a:r>
            <a:r>
              <a:rPr lang="ar-SA" dirty="0"/>
              <a:t> </a:t>
            </a:r>
            <a:r>
              <a:rPr lang="fa-IR" dirty="0"/>
              <a:t>ي حلقوي دو رشته اي است كه به نقطه اي در سطح دروني غشاي ياخته چسبيده است. </a:t>
            </a:r>
          </a:p>
          <a:p>
            <a:pPr algn="just" rtl="1"/>
            <a:r>
              <a:rPr lang="fa-IR" dirty="0"/>
              <a:t>هنگامي كه رشد باكتري به اندازه ‌مناسبي رسيد، ياخته تقسيم مي شود (تقسيم دوتايي یا </a:t>
            </a:r>
            <a:r>
              <a:rPr lang="en-US" dirty="0"/>
              <a:t>(Binary fission</a:t>
            </a:r>
            <a:r>
              <a:rPr lang="fa-IR" dirty="0"/>
              <a:t> و ياخته مساوي يا تقريباً مساوي به وجود مي آيند. </a:t>
            </a:r>
          </a:p>
          <a:p>
            <a:pPr algn="just" rtl="1">
              <a:lnSpc>
                <a:spcPct val="200000"/>
              </a:lnSpc>
            </a:pPr>
            <a:endParaRPr lang="en-US" dirty="0"/>
          </a:p>
        </p:txBody>
      </p:sp>
      <p:sp>
        <p:nvSpPr>
          <p:cNvPr id="675842" name="Rectangle 2"/>
          <p:cNvSpPr>
            <a:spLocks noGrp="1" noChangeArrowheads="1"/>
          </p:cNvSpPr>
          <p:nvPr>
            <p:ph type="title"/>
          </p:nvPr>
        </p:nvSpPr>
        <p:spPr>
          <a:xfrm>
            <a:off x="457200" y="0"/>
            <a:ext cx="8077200" cy="1143000"/>
          </a:xfrm>
        </p:spPr>
        <p:txBody>
          <a:bodyPr>
            <a:normAutofit/>
          </a:bodyPr>
          <a:lstStyle/>
          <a:p>
            <a:pPr algn="r"/>
            <a:r>
              <a:rPr lang="fa-IR" sz="4000" b="0" dirty="0" smtClean="0">
                <a:effectLst/>
              </a:rPr>
              <a:t> تقسیم </a:t>
            </a:r>
            <a:r>
              <a:rPr lang="fa-IR" sz="4000" b="0" dirty="0">
                <a:effectLst/>
              </a:rPr>
              <a:t>یاخته در باکتری</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5843">
                                            <p:txEl>
                                              <p:pRg st="0" end="0"/>
                                            </p:txEl>
                                          </p:spTgt>
                                        </p:tgtEl>
                                        <p:attrNameLst>
                                          <p:attrName>style.visibility</p:attrName>
                                        </p:attrNameLst>
                                      </p:cBhvr>
                                      <p:to>
                                        <p:strVal val="visible"/>
                                      </p:to>
                                    </p:set>
                                    <p:animEffect transition="in" filter="fade">
                                      <p:cBhvr>
                                        <p:cTn id="7" dur="2000"/>
                                        <p:tgtEl>
                                          <p:spTgt spid="6758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75843">
                                            <p:txEl>
                                              <p:pRg st="1" end="1"/>
                                            </p:txEl>
                                          </p:spTgt>
                                        </p:tgtEl>
                                        <p:attrNameLst>
                                          <p:attrName>style.visibility</p:attrName>
                                        </p:attrNameLst>
                                      </p:cBhvr>
                                      <p:to>
                                        <p:strVal val="visible"/>
                                      </p:to>
                                    </p:set>
                                    <p:animEffect transition="in" filter="fade">
                                      <p:cBhvr>
                                        <p:cTn id="12" dur="2000"/>
                                        <p:tgtEl>
                                          <p:spTgt spid="6758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75843">
                                            <p:txEl>
                                              <p:pRg st="2" end="2"/>
                                            </p:txEl>
                                          </p:spTgt>
                                        </p:tgtEl>
                                        <p:attrNameLst>
                                          <p:attrName>style.visibility</p:attrName>
                                        </p:attrNameLst>
                                      </p:cBhvr>
                                      <p:to>
                                        <p:strVal val="visible"/>
                                      </p:to>
                                    </p:set>
                                    <p:animEffect transition="in" filter="fade">
                                      <p:cBhvr>
                                        <p:cTn id="17" dur="2000"/>
                                        <p:tgtEl>
                                          <p:spTgt spid="6758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4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7890" name="Picture 2" descr="702c1"/>
          <p:cNvPicPr>
            <a:picLocks noChangeAspect="1" noChangeArrowheads="1"/>
          </p:cNvPicPr>
          <p:nvPr/>
        </p:nvPicPr>
        <p:blipFill>
          <a:blip r:embed="rId3"/>
          <a:srcRect/>
          <a:stretch>
            <a:fillRect/>
          </a:stretch>
        </p:blipFill>
        <p:spPr bwMode="auto">
          <a:xfrm>
            <a:off x="1" y="0"/>
            <a:ext cx="5507182" cy="4038600"/>
          </a:xfrm>
          <a:prstGeom prst="rect">
            <a:avLst/>
          </a:prstGeom>
          <a:noFill/>
        </p:spPr>
      </p:pic>
      <p:pic>
        <p:nvPicPr>
          <p:cNvPr id="677891" name="Picture 3"/>
          <p:cNvPicPr>
            <a:picLocks noChangeAspect="1" noChangeArrowheads="1"/>
          </p:cNvPicPr>
          <p:nvPr/>
        </p:nvPicPr>
        <p:blipFill>
          <a:blip r:embed="rId4"/>
          <a:srcRect/>
          <a:stretch>
            <a:fillRect/>
          </a:stretch>
        </p:blipFill>
        <p:spPr bwMode="auto">
          <a:xfrm>
            <a:off x="5334000" y="2667000"/>
            <a:ext cx="3648075" cy="4010025"/>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9" name="Rectangle 3"/>
          <p:cNvSpPr>
            <a:spLocks noGrp="1" noChangeArrowheads="1"/>
          </p:cNvSpPr>
          <p:nvPr>
            <p:ph idx="1"/>
          </p:nvPr>
        </p:nvSpPr>
        <p:spPr>
          <a:xfrm>
            <a:off x="323850" y="1143001"/>
            <a:ext cx="8507413" cy="4495799"/>
          </a:xfrm>
        </p:spPr>
        <p:txBody>
          <a:bodyPr/>
          <a:lstStyle/>
          <a:p>
            <a:pPr algn="just" rtl="1">
              <a:lnSpc>
                <a:spcPct val="80000"/>
              </a:lnSpc>
            </a:pPr>
            <a:r>
              <a:rPr lang="fa-IR" dirty="0"/>
              <a:t>چرخه ياخته اي يك ياخته يوكاريوت شامل دو مرحله انترفاز و تقسيم است. </a:t>
            </a:r>
          </a:p>
          <a:p>
            <a:pPr algn="just" rtl="1">
              <a:lnSpc>
                <a:spcPct val="80000"/>
              </a:lnSpc>
            </a:pPr>
            <a:r>
              <a:rPr lang="fa-IR" dirty="0"/>
              <a:t>مرحله اي از روند تقسيم را كه در آن ياخته تقسيم نمي شود انترفاز (بين دو مرحلة تقسيم) ناميده‌اند، و در اين مرحله، ياخته خود را براي ورود به مرحلة ديگر تقسيم آماده مي كند. </a:t>
            </a:r>
          </a:p>
          <a:p>
            <a:pPr algn="just" rtl="1">
              <a:lnSpc>
                <a:spcPct val="80000"/>
              </a:lnSpc>
            </a:pPr>
            <a:r>
              <a:rPr lang="fa-IR" dirty="0"/>
              <a:t>مرحلة انترفاز شامل سه مرحله است: </a:t>
            </a:r>
          </a:p>
          <a:p>
            <a:pPr algn="just" rtl="1">
              <a:lnSpc>
                <a:spcPct val="80000"/>
              </a:lnSpc>
            </a:pPr>
            <a:r>
              <a:rPr lang="fa-IR" dirty="0"/>
              <a:t>مرحلة </a:t>
            </a:r>
            <a:r>
              <a:rPr lang="fa-IR" baseline="-25000" dirty="0"/>
              <a:t>۱</a:t>
            </a:r>
            <a:r>
              <a:rPr lang="en-US" dirty="0"/>
              <a:t>G</a:t>
            </a:r>
            <a:r>
              <a:rPr lang="fa-IR" dirty="0"/>
              <a:t> (مرحلة‌پيش از سنتز </a:t>
            </a:r>
            <a:r>
              <a:rPr lang="en-US" dirty="0"/>
              <a:t>DNA</a:t>
            </a:r>
            <a:r>
              <a:rPr lang="fa-IR" dirty="0"/>
              <a:t>)، </a:t>
            </a:r>
            <a:r>
              <a:rPr lang="en-US" dirty="0"/>
              <a:t>S</a:t>
            </a:r>
            <a:r>
              <a:rPr lang="fa-IR" dirty="0"/>
              <a:t> (مرحلة سنتز </a:t>
            </a:r>
            <a:r>
              <a:rPr lang="en-US" dirty="0"/>
              <a:t>DNA</a:t>
            </a:r>
            <a:r>
              <a:rPr lang="fa-IR" dirty="0"/>
              <a:t> )، و </a:t>
            </a:r>
            <a:r>
              <a:rPr lang="fa-IR" baseline="-25000" dirty="0"/>
              <a:t>۲</a:t>
            </a:r>
            <a:r>
              <a:rPr lang="en-US" dirty="0"/>
              <a:t>G</a:t>
            </a:r>
            <a:r>
              <a:rPr lang="fa-IR" dirty="0"/>
              <a:t> (زمان بعد از سنتز </a:t>
            </a:r>
            <a:r>
              <a:rPr lang="en-US" dirty="0"/>
              <a:t>DNA</a:t>
            </a:r>
            <a:r>
              <a:rPr lang="fa-IR" dirty="0"/>
              <a:t>).</a:t>
            </a:r>
            <a:endParaRPr lang="en-US" dirty="0"/>
          </a:p>
          <a:p>
            <a:pPr algn="just" rtl="1">
              <a:lnSpc>
                <a:spcPct val="80000"/>
              </a:lnSpc>
            </a:pPr>
            <a:r>
              <a:rPr lang="fa-IR" dirty="0"/>
              <a:t> در پايان تقسيم ميتوز، بعضي از ياخته ها چرخة ياخته اي را ترك مي كنند و هرگز به آن برنمي گردند، در حالي كه بعضي ديگر غيرفعال (آرام) مي شوند، و بعد از تحريك، دوباره به چرخه باز مي گردند (مرحلة </a:t>
            </a:r>
            <a:r>
              <a:rPr lang="en-US" dirty="0"/>
              <a:t>G</a:t>
            </a:r>
            <a:r>
              <a:rPr lang="en-US" baseline="-25000" dirty="0"/>
              <a:t>o</a:t>
            </a:r>
            <a:r>
              <a:rPr lang="fa-IR" dirty="0"/>
              <a:t>).</a:t>
            </a:r>
            <a:r>
              <a:rPr lang="fa-IR" sz="2800" dirty="0"/>
              <a:t> </a:t>
            </a:r>
            <a:endParaRPr lang="en-US" sz="2800" dirty="0"/>
          </a:p>
        </p:txBody>
      </p:sp>
      <p:sp>
        <p:nvSpPr>
          <p:cNvPr id="679938" name="Rectangle 2"/>
          <p:cNvSpPr>
            <a:spLocks noGrp="1" noChangeArrowheads="1"/>
          </p:cNvSpPr>
          <p:nvPr>
            <p:ph type="title"/>
          </p:nvPr>
        </p:nvSpPr>
        <p:spPr>
          <a:xfrm>
            <a:off x="533400" y="0"/>
            <a:ext cx="8229600" cy="1066800"/>
          </a:xfrm>
        </p:spPr>
        <p:txBody>
          <a:bodyPr>
            <a:normAutofit/>
          </a:bodyPr>
          <a:lstStyle/>
          <a:p>
            <a:pPr algn="r"/>
            <a:r>
              <a:rPr lang="fa-IR" sz="4000" b="0" dirty="0" smtClean="0">
                <a:effectLst/>
              </a:rPr>
              <a:t> چرخۀ </a:t>
            </a:r>
            <a:r>
              <a:rPr lang="fa-IR" sz="4000" b="0" dirty="0">
                <a:effectLst/>
              </a:rPr>
              <a:t>در یوکاریوتها</a:t>
            </a:r>
            <a:endParaRPr lang="en-US" sz="4000" b="0" dirty="0">
              <a:effectLst/>
            </a:endParaRPr>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9939">
                                            <p:txEl>
                                              <p:pRg st="0" end="0"/>
                                            </p:txEl>
                                          </p:spTgt>
                                        </p:tgtEl>
                                        <p:attrNameLst>
                                          <p:attrName>style.visibility</p:attrName>
                                        </p:attrNameLst>
                                      </p:cBhvr>
                                      <p:to>
                                        <p:strVal val="visible"/>
                                      </p:to>
                                    </p:set>
                                    <p:animEffect transition="in" filter="fade">
                                      <p:cBhvr>
                                        <p:cTn id="7" dur="2000"/>
                                        <p:tgtEl>
                                          <p:spTgt spid="67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79939">
                                            <p:txEl>
                                              <p:pRg st="1" end="1"/>
                                            </p:txEl>
                                          </p:spTgt>
                                        </p:tgtEl>
                                        <p:attrNameLst>
                                          <p:attrName>style.visibility</p:attrName>
                                        </p:attrNameLst>
                                      </p:cBhvr>
                                      <p:to>
                                        <p:strVal val="visible"/>
                                      </p:to>
                                    </p:set>
                                    <p:animEffect transition="in" filter="fade">
                                      <p:cBhvr>
                                        <p:cTn id="12" dur="2000"/>
                                        <p:tgtEl>
                                          <p:spTgt spid="679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79939">
                                            <p:txEl>
                                              <p:pRg st="2" end="2"/>
                                            </p:txEl>
                                          </p:spTgt>
                                        </p:tgtEl>
                                        <p:attrNameLst>
                                          <p:attrName>style.visibility</p:attrName>
                                        </p:attrNameLst>
                                      </p:cBhvr>
                                      <p:to>
                                        <p:strVal val="visible"/>
                                      </p:to>
                                    </p:set>
                                    <p:animEffect transition="in" filter="fade">
                                      <p:cBhvr>
                                        <p:cTn id="17" dur="2000"/>
                                        <p:tgtEl>
                                          <p:spTgt spid="6799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79939">
                                            <p:txEl>
                                              <p:pRg st="3" end="3"/>
                                            </p:txEl>
                                          </p:spTgt>
                                        </p:tgtEl>
                                        <p:attrNameLst>
                                          <p:attrName>style.visibility</p:attrName>
                                        </p:attrNameLst>
                                      </p:cBhvr>
                                      <p:to>
                                        <p:strVal val="visible"/>
                                      </p:to>
                                    </p:set>
                                    <p:animEffect transition="in" filter="fade">
                                      <p:cBhvr>
                                        <p:cTn id="22" dur="2000"/>
                                        <p:tgtEl>
                                          <p:spTgt spid="6799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79939">
                                            <p:txEl>
                                              <p:pRg st="4" end="4"/>
                                            </p:txEl>
                                          </p:spTgt>
                                        </p:tgtEl>
                                        <p:attrNameLst>
                                          <p:attrName>style.visibility</p:attrName>
                                        </p:attrNameLst>
                                      </p:cBhvr>
                                      <p:to>
                                        <p:strVal val="visible"/>
                                      </p:to>
                                    </p:set>
                                    <p:animEffect transition="in" filter="fade">
                                      <p:cBhvr>
                                        <p:cTn id="27" dur="2000"/>
                                        <p:tgtEl>
                                          <p:spTgt spid="6799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993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1986" name="Picture 2" descr="702d"/>
          <p:cNvPicPr>
            <a:picLocks noChangeAspect="1" noChangeArrowheads="1"/>
          </p:cNvPicPr>
          <p:nvPr/>
        </p:nvPicPr>
        <p:blipFill>
          <a:blip r:embed="rId3"/>
          <a:srcRect/>
          <a:stretch>
            <a:fillRect/>
          </a:stretch>
        </p:blipFill>
        <p:spPr bwMode="auto">
          <a:xfrm>
            <a:off x="1095602" y="304801"/>
            <a:ext cx="7364186" cy="5715000"/>
          </a:xfrm>
          <a:prstGeom prst="rect">
            <a:avLst/>
          </a:prstGeom>
          <a:noFill/>
        </p:spPr>
      </p:pic>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spd="med" advClick="0" advTm="15000">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636</TotalTime>
  <Words>2271</Words>
  <Application>Microsoft Office PowerPoint</Application>
  <PresentationFormat>On-screen Show (4:3)</PresentationFormat>
  <Paragraphs>209</Paragraphs>
  <Slides>40</Slides>
  <Notes>38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Calibri</vt:lpstr>
      <vt:lpstr>Lucida Sans Unicode</vt:lpstr>
      <vt:lpstr>Verdana</vt:lpstr>
      <vt:lpstr>Wingdings</vt:lpstr>
      <vt:lpstr>Wingdings 2</vt:lpstr>
      <vt:lpstr>Wingdings 3</vt:lpstr>
      <vt:lpstr>Concourse</vt:lpstr>
      <vt:lpstr>PowerPoint Presentation</vt:lpstr>
      <vt:lpstr>PowerPoint Presentation</vt:lpstr>
      <vt:lpstr>PowerPoint Presentation</vt:lpstr>
      <vt:lpstr> چرخۀ در پروکاریوتها</vt:lpstr>
      <vt:lpstr>PowerPoint Presentation</vt:lpstr>
      <vt:lpstr> تقسیم یاخته در باکتری</vt:lpstr>
      <vt:lpstr>PowerPoint Presentation</vt:lpstr>
      <vt:lpstr> چرخۀ در یوکاریوتها</vt:lpstr>
      <vt:lpstr>PowerPoint Presentation</vt:lpstr>
      <vt:lpstr>  تقسیم یاخه در یوکاریوتها</vt:lpstr>
      <vt:lpstr>  میتوز</vt:lpstr>
      <vt:lpstr>PowerPoint Presentation</vt:lpstr>
      <vt:lpstr>PowerPoint Presentation</vt:lpstr>
      <vt:lpstr>PowerPoint Presentation</vt:lpstr>
      <vt:lpstr>PowerPoint Presentation</vt:lpstr>
      <vt:lpstr>PowerPoint Presentation</vt:lpstr>
      <vt:lpstr>PowerPoint Presentation</vt:lpstr>
      <vt:lpstr> تقسیم سیتوپلاسمی</vt:lpstr>
      <vt:lpstr> تقسیم سیتوپلاسم در یاخته های جانوری</vt:lpstr>
      <vt:lpstr>  تقسیم سیتوپلاسم در یاخته های گیاهی</vt:lpstr>
      <vt:lpstr>PowerPoint Presentation</vt:lpstr>
      <vt:lpstr>  تولید مثل جنسی در یاخته</vt:lpstr>
      <vt:lpstr>  تولید مثل جنسی در پروکاریوتها</vt:lpstr>
      <vt:lpstr>PowerPoint Presentation</vt:lpstr>
      <vt:lpstr>  تولید جنسی در یوکاریوتها</vt:lpstr>
      <vt:lpstr>  میوز</vt:lpstr>
      <vt:lpstr>  بخش اول میوز</vt:lpstr>
      <vt:lpstr>PowerPoint Presentation</vt:lpstr>
      <vt:lpstr>PowerPoint Presentation</vt:lpstr>
      <vt:lpstr>PowerPoint Presentation</vt:lpstr>
      <vt:lpstr>PowerPoint Presentation</vt:lpstr>
      <vt:lpstr>  گامت زایی</vt:lpstr>
      <vt:lpstr> اسپرم زایی</vt:lpstr>
      <vt:lpstr>  </vt:lpstr>
      <vt:lpstr>  تخمک زایی</vt:lpstr>
      <vt:lpstr>PowerPoint Presentation</vt:lpstr>
      <vt:lpstr>PowerPoint Presentation</vt:lpstr>
      <vt:lpstr>  لقاح</vt:lpstr>
      <vt:lpstr>PowerPoint Presentation</vt:lpstr>
      <vt:lpstr>  سوال</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Selol Va Molekol(Haj Hoseyni)</dc:title>
  <dc:creator>Dr.R.H.Hosseini</dc:creator>
  <dc:description>فصل یازدهم_x000d_
</dc:description>
  <cp:lastModifiedBy>Peyman</cp:lastModifiedBy>
  <cp:revision>104</cp:revision>
  <dcterms:created xsi:type="dcterms:W3CDTF">2006-09-14T16:23:38Z</dcterms:created>
  <dcterms:modified xsi:type="dcterms:W3CDTF">2014-02-10T21:38:21Z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Selol Va Molekol(Haj Hoseyni)</vt:lpwstr>
  </property>
  <property fmtid="{D5CDD505-2E9C-101B-9397-08002B2CF9AE}" pid="3" name="SlideDescription">
    <vt:lpwstr>فصل یازدهم_x000d_
</vt:lpwstr>
  </property>
</Properties>
</file>