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1" r:id="rId1"/>
  </p:sldMasterIdLst>
  <p:notesMasterIdLst>
    <p:notesMasterId r:id="rId11"/>
  </p:notesMasterIdLst>
  <p:sldIdLst>
    <p:sldId id="256" r:id="rId2"/>
    <p:sldId id="257" r:id="rId3"/>
    <p:sldId id="264" r:id="rId4"/>
    <p:sldId id="258" r:id="rId5"/>
    <p:sldId id="259" r:id="rId6"/>
    <p:sldId id="260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45" autoAdjust="0"/>
    <p:restoredTop sz="94660"/>
  </p:normalViewPr>
  <p:slideViewPr>
    <p:cSldViewPr snapToGrid="0">
      <p:cViewPr varScale="1">
        <p:scale>
          <a:sx n="74" d="100"/>
          <a:sy n="74" d="100"/>
        </p:scale>
        <p:origin x="49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25E65DE7-E226-4ED2-994D-5F984763404E}" type="datetimeFigureOut">
              <a:rPr lang="fa-IR" smtClean="0"/>
              <a:t>08/27/1437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966F2E3B-F280-4936-A561-75E05FD7CED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9507538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6F2E3B-F280-4936-A561-75E05FD7CEDF}" type="slidenum">
              <a:rPr lang="fa-IR" smtClean="0"/>
              <a:t>1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3189216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6F2E3B-F280-4936-A561-75E05FD7CEDF}" type="slidenum">
              <a:rPr lang="fa-IR" smtClean="0"/>
              <a:t>2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3017222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6F2E3B-F280-4936-A561-75E05FD7CEDF}" type="slidenum">
              <a:rPr lang="fa-IR" smtClean="0"/>
              <a:t>3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4126215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6F2E3B-F280-4936-A561-75E05FD7CEDF}" type="slidenum">
              <a:rPr lang="fa-IR" smtClean="0"/>
              <a:t>4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4972600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6F2E3B-F280-4936-A561-75E05FD7CEDF}" type="slidenum">
              <a:rPr lang="fa-IR" smtClean="0"/>
              <a:t>5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1310194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6F2E3B-F280-4936-A561-75E05FD7CEDF}" type="slidenum">
              <a:rPr lang="fa-IR" smtClean="0"/>
              <a:t>6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2463290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6F2E3B-F280-4936-A561-75E05FD7CEDF}" type="slidenum">
              <a:rPr lang="fa-IR" smtClean="0"/>
              <a:t>7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2478730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6F2E3B-F280-4936-A561-75E05FD7CEDF}" type="slidenum">
              <a:rPr lang="fa-IR" smtClean="0"/>
              <a:t>8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8756103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6F2E3B-F280-4936-A561-75E05FD7CEDF}" type="slidenum">
              <a:rPr lang="fa-IR" smtClean="0"/>
              <a:t>9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7934651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76279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E9462EF3-3C4F-43EE-ACEE-D4B806740EA3}" type="datetimeFigureOut">
              <a:rPr lang="en-US" smtClean="0"/>
              <a:pPr/>
              <a:t>6/3/2016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63575" y="3226820"/>
            <a:ext cx="3859795" cy="304801"/>
          </a:xfrm>
        </p:spPr>
        <p:txBody>
          <a:bodyPr anchor="b"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7739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5945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2683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43B39-165A-4B68-AA5C-581F5336313C}" type="datetimeFigureOut">
              <a:rPr lang="en-US" smtClean="0"/>
              <a:t>6/3/2016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267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C8C57-33F9-4259-AC4F-0E3F5BEC9B94}" type="datetimeFigureOut">
              <a:rPr lang="en-US" smtClean="0"/>
              <a:t>6/3/2016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82079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1" name="TextBox 10"/>
          <p:cNvSpPr txBox="1"/>
          <p:nvPr/>
        </p:nvSpPr>
        <p:spPr bwMode="gray">
          <a:xfrm>
            <a:off x="898295" y="603589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705137" y="261378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705034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86515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14393"/>
            <a:ext cx="8825659" cy="1012664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8772B-8FA2-401F-A0A1-A59855EDBC3E}" type="datetimeFigureOut">
              <a:rPr lang="en-US" smtClean="0"/>
              <a:t>6/3/2016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51506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2404477"/>
            <a:ext cx="8825659" cy="178870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8587" y="5024967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D5BDE-5A90-4611-82E9-0FC5746D30C5}" type="datetimeFigureOut">
              <a:rPr lang="en-US" smtClean="0"/>
              <a:t>6/3/2016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2940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09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87261"/>
            <a:ext cx="3129168" cy="28397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10999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87261"/>
            <a:ext cx="3145380" cy="28397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1" y="2603500"/>
            <a:ext cx="315744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87261"/>
            <a:ext cx="3161029" cy="283979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A17D-0BEA-4E76-A7FC-F7C188BC48D1}" type="datetimeFigureOut">
              <a:rPr lang="en-US" smtClean="0"/>
              <a:t>6/3/2016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98987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20744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1246"/>
            <a:ext cx="2691242" cy="158376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20745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5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42840"/>
            <a:ext cx="2691242" cy="155217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7"/>
            <a:ext cx="3050438" cy="92140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5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18992"/>
            <a:ext cx="2691242" cy="1576018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09107"/>
            <a:ext cx="3054127" cy="89634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9AC7D-18CA-4236-82B9-D75EB1D66EAE}" type="datetimeFigureOut">
              <a:rPr lang="en-US" smtClean="0"/>
              <a:t>6/3/2016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0461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8300E-C023-45CD-A0BE-EDB7A8C6EA8B}" type="datetimeFigureOut">
              <a:rPr lang="en-US" smtClean="0"/>
              <a:t>6/3/2016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05001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97430"/>
            <a:ext cx="1409965" cy="4729626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97429"/>
            <a:ext cx="6247546" cy="47296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20EAD-E369-4933-8469-ED7764B56A1B}" type="datetimeFigureOut">
              <a:rPr lang="en-US" smtClean="0"/>
              <a:t>6/3/2016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6992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C0EF2-9919-473B-8215-8616BAF10692}" type="datetimeFigureOut">
              <a:rPr lang="en-US" smtClean="0"/>
              <a:t>6/3/2016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2391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4"/>
            <a:ext cx="4351023" cy="2283823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472EB-AC54-4713-BFC2-BEB621108C63}" type="datetimeFigureOut">
              <a:rPr lang="en-US" smtClean="0"/>
              <a:t>6/3/2016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0848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1368" y="2603500"/>
            <a:ext cx="4828744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1" y="2603500"/>
            <a:ext cx="4825159" cy="3377705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55A0C-791E-4545-B787-F98AD45CD761}" type="datetimeFigureOut">
              <a:rPr lang="en-US" smtClean="0"/>
              <a:t>6/3/2016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3424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36063"/>
            <a:ext cx="48251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212326"/>
            <a:ext cx="4825158" cy="280747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1" y="2603499"/>
            <a:ext cx="4825160" cy="60882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212327"/>
            <a:ext cx="4825159" cy="280747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36B77-F4F4-4427-AC4F-9A623798AD82}" type="datetimeFigureOut">
              <a:rPr lang="en-US" smtClean="0"/>
              <a:t>6/3/2016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5182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E790C-34EB-4565-8437-CACF4CDB7822}" type="datetimeFigureOut">
              <a:rPr lang="en-US" smtClean="0"/>
              <a:t>6/3/2016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3017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A4C11-22B8-4A4E-8126-B3AF6B948A8E}" type="datetimeFigureOut">
              <a:rPr lang="en-US" smtClean="0"/>
              <a:t>6/3/2016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6442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D06B6-C816-4861-964D-15A98395707D}" type="datetimeFigureOut">
              <a:rPr lang="en-US" smtClean="0"/>
              <a:t>6/3/2016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0026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2" y="1143000"/>
            <a:ext cx="3227192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1A8AB-EA7C-4B1B-9D73-E2551851FABE}" type="datetimeFigureOut">
              <a:rPr lang="en-US" smtClean="0"/>
              <a:t>6/3/2016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9415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Oval 4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9" name="Oval 3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Oval 3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9" name="Oval 48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9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407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90786BE5-D2A3-4BF0-8B30-D7403E61B3DC}" type="datetimeFigureOut">
              <a:rPr lang="en-US" smtClean="0"/>
              <a:t>6/3/2016</a:t>
            </a:fld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5250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4" r:id="rId13"/>
    <p:sldLayoutId id="2147483685" r:id="rId14"/>
    <p:sldLayoutId id="2147483686" r:id="rId15"/>
    <p:sldLayoutId id="2147483687" r:id="rId16"/>
    <p:sldLayoutId id="2147483688" r:id="rId17"/>
  </p:sldLayoutIdLst>
  <p:hf sldNum="0" hdr="0" ftr="0" dt="0"/>
  <p:txStyles>
    <p:titleStyle>
      <a:lvl1pPr algn="l" defTabSz="457200" rtl="1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66297" y="955283"/>
            <a:ext cx="8825658" cy="861420"/>
          </a:xfrm>
        </p:spPr>
        <p:txBody>
          <a:bodyPr>
            <a:normAutofit/>
          </a:bodyPr>
          <a:lstStyle/>
          <a:p>
            <a:pPr algn="ctr"/>
            <a:r>
              <a:rPr lang="fa-IR" sz="4400" dirty="0" smtClean="0"/>
              <a:t>بسمه تعالی</a:t>
            </a:r>
            <a:endParaRPr lang="fa-IR" sz="4400" dirty="0"/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004184" y="2877425"/>
            <a:ext cx="10554789" cy="168776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b="0" i="0" kern="1200" cap="all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a-IR" sz="4400" dirty="0" smtClean="0">
                <a:solidFill>
                  <a:schemeClr val="bg1"/>
                </a:solidFill>
              </a:rPr>
              <a:t>آشنایی با شی گرایی و نحوه ی تعریف کلاس در زبان </a:t>
            </a:r>
            <a:r>
              <a:rPr lang="en-US" sz="4400" dirty="0" smtClean="0">
                <a:solidFill>
                  <a:schemeClr val="bg1"/>
                </a:solidFill>
              </a:rPr>
              <a:t>c#</a:t>
            </a:r>
            <a:endParaRPr lang="fa-IR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80407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7360" y="818597"/>
            <a:ext cx="8825659" cy="706964"/>
          </a:xfrm>
        </p:spPr>
        <p:txBody>
          <a:bodyPr/>
          <a:lstStyle/>
          <a:p>
            <a:pPr algn="r"/>
            <a:r>
              <a:rPr lang="fa-IR" dirty="0" smtClean="0"/>
              <a:t>آشنایی با زبان </a:t>
            </a:r>
            <a:r>
              <a:rPr lang="en-US" dirty="0" smtClean="0"/>
              <a:t>C#</a:t>
            </a:r>
            <a:endParaRPr lang="fa-IR" dirty="0"/>
          </a:p>
        </p:txBody>
      </p:sp>
      <p:sp>
        <p:nvSpPr>
          <p:cNvPr id="5" name="Title 1"/>
          <p:cNvSpPr txBox="1">
            <a:spLocks/>
          </p:cNvSpPr>
          <p:nvPr/>
        </p:nvSpPr>
        <p:spPr bwMode="gray">
          <a:xfrm>
            <a:off x="488964" y="2003890"/>
            <a:ext cx="11355831" cy="256617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b="0" i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fa-IR" sz="2000" dirty="0" smtClean="0">
                <a:solidFill>
                  <a:sysClr val="windowText" lastClr="000000"/>
                </a:solidFill>
                <a:cs typeface="B Nazanin" panose="00000400000000000000" pitchFamily="2" charset="-78"/>
              </a:rPr>
              <a:t>سی شارب یک زبان برنامه نویسی شی گرا است که توسط شرکت ماکروسافت ساخته شده وترکیبی از قابلیت های خوب </a:t>
            </a:r>
            <a:r>
              <a:rPr lang="en-US" sz="2000" dirty="0" smtClean="0">
                <a:solidFill>
                  <a:sysClr val="windowText" lastClr="000000"/>
                </a:solidFill>
                <a:cs typeface="B Nazanin" panose="00000400000000000000" pitchFamily="2" charset="-78"/>
              </a:rPr>
              <a:t>C++</a:t>
            </a:r>
            <a:r>
              <a:rPr lang="fa-IR" sz="2000" dirty="0" smtClean="0">
                <a:solidFill>
                  <a:sysClr val="windowText" lastClr="000000"/>
                </a:solidFill>
                <a:cs typeface="B Nazanin" panose="00000400000000000000" pitchFamily="2" charset="-78"/>
              </a:rPr>
              <a:t>و</a:t>
            </a:r>
            <a:r>
              <a:rPr lang="en-US" sz="2000" dirty="0" smtClean="0">
                <a:solidFill>
                  <a:sysClr val="windowText" lastClr="000000"/>
                </a:solidFill>
                <a:cs typeface="B Nazanin" panose="00000400000000000000" pitchFamily="2" charset="-78"/>
              </a:rPr>
              <a:t>Java</a:t>
            </a:r>
            <a:r>
              <a:rPr lang="fa-IR" sz="2000" dirty="0" smtClean="0">
                <a:solidFill>
                  <a:sysClr val="windowText" lastClr="000000"/>
                </a:solidFill>
                <a:cs typeface="B Nazanin" panose="00000400000000000000" pitchFamily="2" charset="-78"/>
              </a:rPr>
              <a:t> است .</a:t>
            </a:r>
          </a:p>
          <a:p>
            <a:pPr algn="r"/>
            <a:r>
              <a:rPr lang="fa-IR" sz="2000" dirty="0" smtClean="0">
                <a:solidFill>
                  <a:sysClr val="windowText" lastClr="000000"/>
                </a:solidFill>
                <a:cs typeface="B Nazanin" panose="00000400000000000000" pitchFamily="2" charset="-78"/>
              </a:rPr>
              <a:t>ازسی شارب برای ساخت برنامه های تحت ویندوز ، تحت وب، برنامه های موبایل استفاده کرد جاوا بر خلاف زبان </a:t>
            </a:r>
            <a:r>
              <a:rPr lang="en-US" sz="2000" dirty="0" smtClean="0">
                <a:solidFill>
                  <a:sysClr val="windowText" lastClr="000000"/>
                </a:solidFill>
                <a:cs typeface="B Nazanin" panose="00000400000000000000" pitchFamily="2" charset="-78"/>
              </a:rPr>
              <a:t>c#</a:t>
            </a:r>
            <a:r>
              <a:rPr lang="fa-IR" sz="2000" dirty="0" smtClean="0">
                <a:solidFill>
                  <a:sysClr val="windowText" lastClr="000000"/>
                </a:solidFill>
                <a:cs typeface="B Nazanin" panose="00000400000000000000" pitchFamily="2" charset="-78"/>
              </a:rPr>
              <a:t> متن باز بودن آن است   توجه داشته باشیم که زبان </a:t>
            </a:r>
            <a:r>
              <a:rPr lang="en-US" sz="2000" dirty="0" smtClean="0">
                <a:solidFill>
                  <a:sysClr val="windowText" lastClr="000000"/>
                </a:solidFill>
                <a:cs typeface="B Nazanin" panose="00000400000000000000" pitchFamily="2" charset="-78"/>
              </a:rPr>
              <a:t>c#</a:t>
            </a:r>
            <a:r>
              <a:rPr lang="fa-IR" sz="2000" dirty="0" smtClean="0">
                <a:solidFill>
                  <a:sysClr val="windowText" lastClr="000000"/>
                </a:solidFill>
                <a:cs typeface="B Nazanin" panose="00000400000000000000" pitchFamily="2" charset="-78"/>
              </a:rPr>
              <a:t>مانند زبان های </a:t>
            </a:r>
            <a:r>
              <a:rPr lang="en-US" sz="2000" dirty="0" smtClean="0">
                <a:solidFill>
                  <a:sysClr val="windowText" lastClr="000000"/>
                </a:solidFill>
                <a:cs typeface="B Nazanin" panose="00000400000000000000" pitchFamily="2" charset="-78"/>
              </a:rPr>
              <a:t>c,c++,java</a:t>
            </a:r>
            <a:r>
              <a:rPr lang="fa-IR" sz="2000" dirty="0" smtClean="0">
                <a:solidFill>
                  <a:sysClr val="windowText" lastClr="000000"/>
                </a:solidFill>
                <a:cs typeface="B Nazanin" panose="00000400000000000000" pitchFamily="2" charset="-78"/>
              </a:rPr>
              <a:t>نسبت به حروف کوچک و بزرگ حساس است مانند </a:t>
            </a:r>
            <a:r>
              <a:rPr lang="en-US" sz="2000" dirty="0" smtClean="0">
                <a:solidFill>
                  <a:sysClr val="windowText" lastClr="000000"/>
                </a:solidFill>
                <a:cs typeface="B Nazanin" panose="00000400000000000000" pitchFamily="2" charset="-78"/>
              </a:rPr>
              <a:t>static ,void</a:t>
            </a:r>
            <a:r>
              <a:rPr lang="fa-IR" sz="2000" dirty="0" smtClean="0">
                <a:solidFill>
                  <a:sysClr val="windowText" lastClr="000000"/>
                </a:solidFill>
                <a:cs typeface="B Nazanin" panose="00000400000000000000" pitchFamily="2" charset="-78"/>
              </a:rPr>
              <a:t> باید با حروف کوچک و حروف اول </a:t>
            </a:r>
            <a:r>
              <a:rPr lang="en-US" sz="2000" dirty="0" smtClean="0">
                <a:solidFill>
                  <a:sysClr val="windowText" lastClr="000000"/>
                </a:solidFill>
                <a:cs typeface="B Nazanin" panose="00000400000000000000" pitchFamily="2" charset="-78"/>
              </a:rPr>
              <a:t>Main</a:t>
            </a:r>
            <a:r>
              <a:rPr lang="fa-IR" sz="2000" dirty="0" smtClean="0">
                <a:solidFill>
                  <a:sysClr val="windowText" lastClr="000000"/>
                </a:solidFill>
                <a:cs typeface="B Nazanin" panose="00000400000000000000" pitchFamily="2" charset="-78"/>
              </a:rPr>
              <a:t>باید بزرگ باشد0</a:t>
            </a:r>
          </a:p>
          <a:p>
            <a:pPr algn="r"/>
            <a:r>
              <a:rPr lang="fa-IR" sz="2000" dirty="0" smtClean="0">
                <a:solidFill>
                  <a:sysClr val="windowText" lastClr="000000"/>
                </a:solidFill>
                <a:cs typeface="B Nazanin" panose="00000400000000000000" pitchFamily="2" charset="-78"/>
              </a:rPr>
              <a:t>الگوی یک برنامه ی ساده به زبان </a:t>
            </a:r>
            <a:r>
              <a:rPr lang="en-US" sz="2000" dirty="0" smtClean="0">
                <a:solidFill>
                  <a:sysClr val="windowText" lastClr="000000"/>
                </a:solidFill>
                <a:cs typeface="B Nazanin" panose="00000400000000000000" pitchFamily="2" charset="-78"/>
              </a:rPr>
              <a:t>c#</a:t>
            </a:r>
            <a:r>
              <a:rPr lang="fa-IR" sz="2000" dirty="0" smtClean="0">
                <a:solidFill>
                  <a:sysClr val="windowText" lastClr="000000"/>
                </a:solidFill>
                <a:cs typeface="B Nazanin" panose="00000400000000000000" pitchFamily="2" charset="-78"/>
              </a:rPr>
              <a:t>                                  </a:t>
            </a:r>
            <a:endParaRPr lang="fa-IR" sz="2000" dirty="0">
              <a:solidFill>
                <a:sysClr val="windowText" lastClr="000000"/>
              </a:solidFill>
              <a:cs typeface="B Nazanin" panose="00000400000000000000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83749" y="3639592"/>
            <a:ext cx="6492240" cy="267765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Class </a:t>
            </a:r>
            <a:r>
              <a:rPr lang="fa-IR" sz="2400" dirty="0" smtClean="0">
                <a:solidFill>
                  <a:srgbClr val="FF0000"/>
                </a:solidFill>
              </a:rPr>
              <a:t>یک نام دلخواه</a:t>
            </a:r>
          </a:p>
          <a:p>
            <a:r>
              <a:rPr lang="fa-IR" sz="2400" dirty="0" smtClean="0">
                <a:solidFill>
                  <a:srgbClr val="FF0000"/>
                </a:solidFill>
              </a:rPr>
              <a:t>}</a:t>
            </a:r>
          </a:p>
          <a:p>
            <a:r>
              <a:rPr lang="fa-IR" sz="2400" dirty="0">
                <a:solidFill>
                  <a:srgbClr val="FF0000"/>
                </a:solidFill>
              </a:rPr>
              <a:t> </a:t>
            </a:r>
            <a:r>
              <a:rPr lang="fa-IR" sz="2400" dirty="0" smtClean="0">
                <a:solidFill>
                  <a:srgbClr val="FF0000"/>
                </a:solidFill>
              </a:rPr>
              <a:t>  </a:t>
            </a:r>
            <a:r>
              <a:rPr lang="en-US" sz="2400" dirty="0" smtClean="0">
                <a:solidFill>
                  <a:srgbClr val="FF0000"/>
                </a:solidFill>
              </a:rPr>
              <a:t>static</a:t>
            </a:r>
            <a:r>
              <a:rPr lang="fa-IR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 void Main()</a:t>
            </a:r>
          </a:p>
          <a:p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		{</a:t>
            </a:r>
          </a:p>
          <a:p>
            <a:r>
              <a:rPr lang="en-US" sz="2400" dirty="0">
                <a:solidFill>
                  <a:srgbClr val="FF0000"/>
                </a:solidFill>
              </a:rPr>
              <a:t>	</a:t>
            </a:r>
            <a:r>
              <a:rPr lang="en-US" sz="2400" dirty="0" smtClean="0">
                <a:solidFill>
                  <a:srgbClr val="FF0000"/>
                </a:solidFill>
              </a:rPr>
              <a:t>	</a:t>
            </a:r>
            <a:r>
              <a:rPr lang="fa-IR" sz="2400" dirty="0" smtClean="0">
                <a:solidFill>
                  <a:srgbClr val="FF0000"/>
                </a:solidFill>
              </a:rPr>
              <a:t>دستورات مربوط به انجام یک کار  </a:t>
            </a:r>
          </a:p>
          <a:p>
            <a:r>
              <a:rPr lang="fa-IR" sz="2400" dirty="0">
                <a:solidFill>
                  <a:srgbClr val="FF0000"/>
                </a:solidFill>
              </a:rPr>
              <a:t>	</a:t>
            </a:r>
            <a:r>
              <a:rPr lang="fa-IR" sz="2400" dirty="0" smtClean="0">
                <a:solidFill>
                  <a:srgbClr val="FF0000"/>
                </a:solidFill>
              </a:rPr>
              <a:t>	{</a:t>
            </a:r>
          </a:p>
          <a:p>
            <a:r>
              <a:rPr lang="fa-IR" sz="2400" dirty="0">
                <a:solidFill>
                  <a:srgbClr val="FF0000"/>
                </a:solidFill>
              </a:rPr>
              <a:t>{</a:t>
            </a:r>
          </a:p>
        </p:txBody>
      </p:sp>
      <p:sp>
        <p:nvSpPr>
          <p:cNvPr id="9" name="Action Button: Forward or Next 8">
            <a:hlinkClick r:id="rId3" action="ppaction://hlinksldjump" highlightClick="1"/>
          </p:cNvPr>
          <p:cNvSpPr/>
          <p:nvPr/>
        </p:nvSpPr>
        <p:spPr>
          <a:xfrm>
            <a:off x="11844795" y="6055587"/>
            <a:ext cx="343438" cy="663262"/>
          </a:xfrm>
          <a:prstGeom prst="actionButtonForwardNex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2331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7561" y="3696558"/>
            <a:ext cx="10793206" cy="2811280"/>
          </a:xfrm>
        </p:spPr>
        <p:txBody>
          <a:bodyPr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Static void main()     </a:t>
            </a:r>
            <a:r>
              <a:rPr lang="en-US" sz="2800" dirty="0">
                <a:solidFill>
                  <a:schemeClr val="tx1"/>
                </a:solidFill>
              </a:rPr>
              <a:t/>
            </a:r>
            <a:br>
              <a:rPr lang="en-US" sz="2800" dirty="0">
                <a:solidFill>
                  <a:schemeClr val="tx1"/>
                </a:solidFill>
              </a:rPr>
            </a:br>
            <a:r>
              <a:rPr lang="en-US" sz="2800" dirty="0" smtClean="0">
                <a:solidFill>
                  <a:schemeClr val="tx1"/>
                </a:solidFill>
              </a:rPr>
              <a:t/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en-US" sz="2800" dirty="0" smtClean="0">
                <a:solidFill>
                  <a:schemeClr val="tx1"/>
                </a:solidFill>
              </a:rPr>
              <a:t>main</a:t>
            </a:r>
            <a:r>
              <a:rPr lang="fa-IR" sz="2800" dirty="0" smtClean="0">
                <a:solidFill>
                  <a:schemeClr val="tx1"/>
                </a:solidFill>
              </a:rPr>
              <a:t> بدنه ی اجرایی برنامه است هر دستوری که در این قسمت نوشته شود به وسیله ی کامپیوتر اجرا می شود </a:t>
            </a:r>
            <a:endParaRPr lang="fa-IR" sz="28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19114" y="894080"/>
            <a:ext cx="8110966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fa-IR" sz="4400" dirty="0" smtClean="0">
                <a:solidFill>
                  <a:schemeClr val="bg1"/>
                </a:solidFill>
              </a:rPr>
              <a:t>کار </a:t>
            </a:r>
            <a:r>
              <a:rPr lang="en-US" sz="4400" dirty="0" smtClean="0">
                <a:solidFill>
                  <a:schemeClr val="bg1"/>
                </a:solidFill>
              </a:rPr>
              <a:t>main</a:t>
            </a:r>
            <a:r>
              <a:rPr lang="fa-IR" sz="4400" dirty="0" smtClean="0">
                <a:solidFill>
                  <a:schemeClr val="bg1"/>
                </a:solidFill>
              </a:rPr>
              <a:t> در قطعه کد زیر چیست؟</a:t>
            </a:r>
            <a:endParaRPr lang="fa-IR" sz="4400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46467" y="2244782"/>
            <a:ext cx="6096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Class </a:t>
            </a:r>
            <a:r>
              <a:rPr lang="fa-IR" dirty="0">
                <a:solidFill>
                  <a:srgbClr val="FF0000"/>
                </a:solidFill>
              </a:rPr>
              <a:t>یک نام دلخواه</a:t>
            </a:r>
          </a:p>
          <a:p>
            <a:r>
              <a:rPr lang="fa-IR" dirty="0">
                <a:solidFill>
                  <a:srgbClr val="FF0000"/>
                </a:solidFill>
              </a:rPr>
              <a:t>}</a:t>
            </a:r>
          </a:p>
          <a:p>
            <a:r>
              <a:rPr lang="fa-IR" b="1" dirty="0">
                <a:solidFill>
                  <a:srgbClr val="FF0000"/>
                </a:solidFill>
              </a:rPr>
              <a:t>   </a:t>
            </a:r>
            <a:r>
              <a:rPr lang="en-US" b="1" dirty="0">
                <a:solidFill>
                  <a:srgbClr val="FF0000"/>
                </a:solidFill>
              </a:rPr>
              <a:t>static</a:t>
            </a:r>
            <a:r>
              <a:rPr lang="fa-IR" b="1" dirty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rgbClr val="FF0000"/>
                </a:solidFill>
              </a:rPr>
              <a:t> void Main()</a:t>
            </a:r>
          </a:p>
          <a:p>
            <a:r>
              <a:rPr lang="en-US" dirty="0">
                <a:solidFill>
                  <a:srgbClr val="FF0000"/>
                </a:solidFill>
              </a:rPr>
              <a:t> 		{</a:t>
            </a:r>
          </a:p>
          <a:p>
            <a:r>
              <a:rPr lang="en-US" dirty="0">
                <a:solidFill>
                  <a:srgbClr val="FF0000"/>
                </a:solidFill>
              </a:rPr>
              <a:t>		</a:t>
            </a:r>
            <a:r>
              <a:rPr lang="fa-IR" dirty="0">
                <a:solidFill>
                  <a:srgbClr val="FF0000"/>
                </a:solidFill>
              </a:rPr>
              <a:t>دستورات مربوط به انجام یک کار  </a:t>
            </a:r>
          </a:p>
          <a:p>
            <a:r>
              <a:rPr lang="fa-IR" dirty="0">
                <a:solidFill>
                  <a:srgbClr val="FF0000"/>
                </a:solidFill>
              </a:rPr>
              <a:t>		{</a:t>
            </a:r>
          </a:p>
          <a:p>
            <a:r>
              <a:rPr lang="fa-IR" dirty="0">
                <a:solidFill>
                  <a:srgbClr val="FF0000"/>
                </a:solidFill>
              </a:rPr>
              <a:t>{</a:t>
            </a:r>
          </a:p>
        </p:txBody>
      </p:sp>
    </p:spTree>
    <p:extLst>
      <p:ext uri="{BB962C8B-B14F-4D97-AF65-F5344CB8AC3E}">
        <p14:creationId xmlns:p14="http://schemas.microsoft.com/office/powerpoint/2010/main" val="58217245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0391" y="637767"/>
            <a:ext cx="9593912" cy="1023082"/>
          </a:xfrm>
        </p:spPr>
        <p:txBody>
          <a:bodyPr/>
          <a:lstStyle/>
          <a:p>
            <a:pPr algn="r"/>
            <a:r>
              <a:rPr lang="fa-IR" dirty="0" smtClean="0"/>
              <a:t>شی گرایی (</a:t>
            </a:r>
            <a:r>
              <a:rPr lang="en-US" dirty="0" smtClean="0"/>
              <a:t>(oop</a:t>
            </a:r>
            <a:r>
              <a:rPr lang="fa-IR" dirty="0" smtClean="0"/>
              <a:t/>
            </a:r>
            <a:br>
              <a:rPr lang="fa-IR" dirty="0" smtClean="0"/>
            </a:br>
            <a:r>
              <a:rPr lang="fa-IR" sz="2400" dirty="0"/>
              <a:t> </a:t>
            </a:r>
            <a:r>
              <a:rPr lang="fa-IR" sz="2400" dirty="0" smtClean="0"/>
              <a:t>                      </a:t>
            </a:r>
            <a:r>
              <a:rPr lang="fa-IR" sz="2800" dirty="0" smtClean="0"/>
              <a:t>  </a:t>
            </a:r>
            <a:r>
              <a:rPr lang="en-US" sz="3200" dirty="0" smtClean="0"/>
              <a:t>object  oriented programming</a:t>
            </a:r>
            <a:endParaRPr lang="fa-IR" sz="4000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gray">
          <a:xfrm>
            <a:off x="326571" y="3657600"/>
            <a:ext cx="11207931" cy="100770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b="0" i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fa-IR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شی گرایی</a:t>
            </a:r>
          </a:p>
          <a:p>
            <a:pPr algn="r"/>
            <a:r>
              <a:rPr lang="fa-IR" sz="3200" dirty="0" smtClean="0">
                <a:solidFill>
                  <a:schemeClr val="tx1"/>
                </a:solidFill>
                <a:cs typeface="B Nazanin" panose="00000400000000000000" pitchFamily="2" charset="-78"/>
              </a:rPr>
              <a:t>شامل کلاسها وساخت اشیا مانند ساخت اشیای در دنیای واقعی است  </a:t>
            </a:r>
          </a:p>
          <a:p>
            <a:pPr algn="r"/>
            <a:r>
              <a:rPr lang="fa-IR" sz="3200" dirty="0" smtClean="0">
                <a:solidFill>
                  <a:schemeClr val="tx1"/>
                </a:solidFill>
                <a:cs typeface="B Nazanin" panose="00000400000000000000" pitchFamily="2" charset="-78"/>
              </a:rPr>
              <a:t>برنامه نویسی شی گرا یک روش جدید در برنامه نویسی است که بوسیله ی برنامه نویسان مورد استفاده قرار می گیرد و به آنها کمک می کند. سی شارب نیز یک برنامه شی گراست و هر چیز در سی شارب یک شی است</a:t>
            </a:r>
            <a:endParaRPr lang="fa-IR" sz="3200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1770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sz="5400" dirty="0" smtClean="0"/>
              <a:t>کلاس </a:t>
            </a:r>
            <a:r>
              <a:rPr lang="en-US" sz="5400" dirty="0" smtClean="0"/>
              <a:t>class</a:t>
            </a:r>
            <a:endParaRPr lang="fa-IR" sz="5400" dirty="0"/>
          </a:p>
        </p:txBody>
      </p:sp>
      <p:sp>
        <p:nvSpPr>
          <p:cNvPr id="3" name="Title 1"/>
          <p:cNvSpPr txBox="1">
            <a:spLocks/>
          </p:cNvSpPr>
          <p:nvPr/>
        </p:nvSpPr>
        <p:spPr bwMode="gray">
          <a:xfrm>
            <a:off x="1154954" y="2423160"/>
            <a:ext cx="10811193" cy="19659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b="0" i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fa-IR" dirty="0" smtClean="0">
                <a:solidFill>
                  <a:schemeClr val="tx1"/>
                </a:solidFill>
              </a:rPr>
              <a:t>کلاس یک مفهوم اساسی در برنامه نویسی شی گرا است ، کلاس به عنوان یک قالب یا الگویی می باشد که در آن داده هایی تعریف می شود </a:t>
            </a:r>
          </a:p>
          <a:p>
            <a:pPr algn="r"/>
            <a:r>
              <a:rPr lang="fa-IR" dirty="0" smtClean="0">
                <a:solidFill>
                  <a:schemeClr val="tx1"/>
                </a:solidFill>
              </a:rPr>
              <a:t>نحوه ی تعریف کلاس </a:t>
            </a:r>
            <a:endParaRPr lang="fa-IR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57030" y="3858607"/>
            <a:ext cx="5303520" cy="255454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Class </a:t>
            </a:r>
            <a:r>
              <a:rPr lang="fa-IR" sz="3200" dirty="0" smtClean="0">
                <a:solidFill>
                  <a:srgbClr val="FF0000"/>
                </a:solidFill>
              </a:rPr>
              <a:t>نام کلاس </a:t>
            </a:r>
            <a:endParaRPr lang="en-US" sz="3200" dirty="0" smtClean="0">
              <a:solidFill>
                <a:srgbClr val="FF0000"/>
              </a:solidFill>
            </a:endParaRPr>
          </a:p>
          <a:p>
            <a:r>
              <a:rPr lang="en-US" sz="3200" dirty="0" smtClean="0">
                <a:solidFill>
                  <a:srgbClr val="FF0000"/>
                </a:solidFill>
              </a:rPr>
              <a:t>{</a:t>
            </a:r>
          </a:p>
          <a:p>
            <a:r>
              <a:rPr lang="en-US" sz="3200" dirty="0">
                <a:solidFill>
                  <a:srgbClr val="FF0000"/>
                </a:solidFill>
              </a:rPr>
              <a:t>	</a:t>
            </a:r>
            <a:r>
              <a:rPr lang="fa-IR" sz="3200" dirty="0" smtClean="0">
                <a:solidFill>
                  <a:srgbClr val="FF0000"/>
                </a:solidFill>
              </a:rPr>
              <a:t>تعریف داده ها و</a:t>
            </a:r>
          </a:p>
          <a:p>
            <a:r>
              <a:rPr lang="fa-IR" sz="3200" dirty="0">
                <a:solidFill>
                  <a:srgbClr val="FF0000"/>
                </a:solidFill>
              </a:rPr>
              <a:t> </a:t>
            </a:r>
            <a:r>
              <a:rPr lang="fa-IR" sz="3200" dirty="0" smtClean="0">
                <a:solidFill>
                  <a:srgbClr val="FF0000"/>
                </a:solidFill>
              </a:rPr>
              <a:t>      	عملیات بر روی انها </a:t>
            </a:r>
          </a:p>
          <a:p>
            <a:r>
              <a:rPr lang="fa-IR" sz="3200" dirty="0">
                <a:solidFill>
                  <a:srgbClr val="FF0000"/>
                </a:solidFill>
              </a:rPr>
              <a:t>{</a:t>
            </a:r>
            <a:endParaRPr lang="fa-IR" sz="32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457145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sz="3200" dirty="0" smtClean="0"/>
              <a:t>برنامه ای برای نشان دادن یک پیام خوش امد گویی  </a:t>
            </a:r>
            <a:endParaRPr lang="fa-IR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1452134" y="2400300"/>
            <a:ext cx="9543526" cy="267765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dirty="0" smtClean="0"/>
              <a:t>Class  welcome to csharp</a:t>
            </a:r>
          </a:p>
          <a:p>
            <a:r>
              <a:rPr lang="en-US" sz="2400" dirty="0" smtClean="0"/>
              <a:t>{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static void main()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	{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			system.console.writeline(“welcome to c#!”);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	}</a:t>
            </a:r>
          </a:p>
          <a:p>
            <a:r>
              <a:rPr lang="en-US" sz="2400" dirty="0"/>
              <a:t>}</a:t>
            </a:r>
          </a:p>
        </p:txBody>
      </p:sp>
      <p:sp>
        <p:nvSpPr>
          <p:cNvPr id="5" name="Action Button: Back or Previous 4">
            <a:hlinkClick r:id="rId3" action="ppaction://hlinksldjump" highlightClick="1"/>
          </p:cNvPr>
          <p:cNvSpPr/>
          <p:nvPr/>
        </p:nvSpPr>
        <p:spPr>
          <a:xfrm>
            <a:off x="11552350" y="6316263"/>
            <a:ext cx="510862" cy="425827"/>
          </a:xfrm>
          <a:prstGeom prst="actionButtonBackPrevious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 sz="1400"/>
          </a:p>
        </p:txBody>
      </p:sp>
      <p:sp>
        <p:nvSpPr>
          <p:cNvPr id="3" name="Action Button: Forward or Next 2">
            <a:hlinkClick r:id="" action="ppaction://hlinkshowjump?jump=nextslide" highlightClick="1"/>
          </p:cNvPr>
          <p:cNvSpPr/>
          <p:nvPr/>
        </p:nvSpPr>
        <p:spPr>
          <a:xfrm>
            <a:off x="0" y="6432173"/>
            <a:ext cx="538015" cy="425827"/>
          </a:xfrm>
          <a:prstGeom prst="actionButtonForwardNex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37907806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sz="4400" b="1" dirty="0" smtClean="0"/>
              <a:t>برنامه ای برای نمایش دو پیام بر روی صفحه </a:t>
            </a:r>
            <a:endParaRPr lang="fa-IR" sz="4400" b="1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gray">
          <a:xfrm>
            <a:off x="1444514" y="2311900"/>
            <a:ext cx="8761413" cy="40203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b="0" i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400" dirty="0" smtClean="0">
                <a:solidFill>
                  <a:schemeClr val="tx1"/>
                </a:solidFill>
              </a:rPr>
              <a:t>Class welcome to csharp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{</a:t>
            </a:r>
          </a:p>
          <a:p>
            <a:r>
              <a:rPr lang="en-US" sz="2400" dirty="0">
                <a:solidFill>
                  <a:schemeClr val="tx1"/>
                </a:solidFill>
              </a:rPr>
              <a:t>	</a:t>
            </a:r>
            <a:r>
              <a:rPr lang="en-US" sz="2400" dirty="0" smtClean="0">
                <a:solidFill>
                  <a:schemeClr val="tx1"/>
                </a:solidFill>
              </a:rPr>
              <a:t>	    static void main()</a:t>
            </a:r>
          </a:p>
          <a:p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     { </a:t>
            </a:r>
          </a:p>
          <a:p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        system.console.writeline(“welcome to c#!”);</a:t>
            </a:r>
          </a:p>
          <a:p>
            <a:endParaRPr lang="en-US" sz="2400" dirty="0" smtClean="0">
              <a:solidFill>
                <a:schemeClr val="tx1"/>
              </a:solidFill>
            </a:endParaRPr>
          </a:p>
          <a:p>
            <a:r>
              <a:rPr lang="en-US" sz="2400" dirty="0" smtClean="0">
                <a:solidFill>
                  <a:schemeClr val="tx1"/>
                </a:solidFill>
              </a:rPr>
              <a:t>         system.console.writeline();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“this is my firs program”)</a:t>
            </a:r>
            <a:r>
              <a:rPr lang="fa-IR" sz="2400" dirty="0" smtClean="0">
                <a:solidFill>
                  <a:schemeClr val="tx1"/>
                </a:solidFill>
              </a:rPr>
              <a:t>)</a:t>
            </a:r>
            <a:r>
              <a:rPr lang="en-US" sz="2400" dirty="0" smtClean="0">
                <a:solidFill>
                  <a:schemeClr val="tx1"/>
                </a:solidFill>
              </a:rPr>
              <a:t>         system.console.wirteline</a:t>
            </a:r>
            <a:endParaRPr lang="en-US" sz="2400" dirty="0">
              <a:solidFill>
                <a:schemeClr val="tx1"/>
              </a:solidFill>
            </a:endParaRPr>
          </a:p>
          <a:p>
            <a:r>
              <a:rPr lang="en-US" sz="2400" dirty="0" smtClean="0">
                <a:solidFill>
                  <a:schemeClr val="tx1"/>
                </a:solidFill>
              </a:rPr>
              <a:t>      }</a:t>
            </a:r>
          </a:p>
          <a:p>
            <a:r>
              <a:rPr lang="en-US" sz="2400" dirty="0">
                <a:solidFill>
                  <a:schemeClr val="tx1"/>
                </a:solidFill>
              </a:rPr>
              <a:t>}</a:t>
            </a:r>
            <a:endParaRPr lang="en-US" sz="24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75520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10659" y="2483365"/>
            <a:ext cx="3502421" cy="370961"/>
          </a:xfrm>
        </p:spPr>
        <p:txBody>
          <a:bodyPr/>
          <a:lstStyle/>
          <a:p>
            <a:pPr algn="r" rtl="0"/>
            <a:r>
              <a:rPr lang="fa-IR" sz="2400" dirty="0" smtClean="0">
                <a:solidFill>
                  <a:schemeClr val="tx1"/>
                </a:solidFill>
              </a:rPr>
              <a:t>خط سوم یک دستور اجرایی است </a:t>
            </a:r>
            <a:br>
              <a:rPr lang="fa-IR" sz="2400" dirty="0" smtClean="0">
                <a:solidFill>
                  <a:schemeClr val="tx1"/>
                </a:solidFill>
              </a:rPr>
            </a:br>
            <a:endParaRPr lang="fa-IR" sz="2400" dirty="0">
              <a:solidFill>
                <a:schemeClr val="tx1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 bwMode="gray">
          <a:xfrm>
            <a:off x="878083" y="2304605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b="0" i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rtl="0"/>
            <a:r>
              <a:rPr lang="en-US" sz="2400" dirty="0" smtClean="0">
                <a:solidFill>
                  <a:schemeClr val="tx1"/>
                </a:solidFill>
              </a:rPr>
              <a:t>System.console.writeline();</a:t>
            </a:r>
            <a:endParaRPr lang="fa-IR" sz="2400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1561" y="3211845"/>
            <a:ext cx="11954256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fa-IR" sz="2400" b="1" dirty="0" smtClean="0"/>
              <a:t>در این خط از متد</a:t>
            </a:r>
            <a:r>
              <a:rPr lang="en-US" sz="2400" b="1" dirty="0" smtClean="0"/>
              <a:t>writeline()</a:t>
            </a:r>
            <a:r>
              <a:rPr lang="fa-IR" sz="2400" b="1" dirty="0" smtClean="0"/>
              <a:t>استفاده شده است با این تفاوت که داخل پارانتز خالی است و اجرای این دستور سبب می شود که یک خط خالی ایجاد شود دستور آخر پیم </a:t>
            </a:r>
            <a:r>
              <a:rPr lang="en-US" sz="2400" b="1" dirty="0" smtClean="0"/>
              <a:t>this is my firs program</a:t>
            </a:r>
            <a:r>
              <a:rPr lang="fa-IR" sz="2400" b="1" dirty="0" smtClean="0"/>
              <a:t> را روی صفحه نمایش نشان   می دهد   </a:t>
            </a:r>
            <a:endParaRPr lang="fa-IR" sz="2400" b="1" dirty="0"/>
          </a:p>
        </p:txBody>
      </p:sp>
      <p:sp>
        <p:nvSpPr>
          <p:cNvPr id="5" name="Title 1"/>
          <p:cNvSpPr txBox="1">
            <a:spLocks/>
          </p:cNvSpPr>
          <p:nvPr/>
        </p:nvSpPr>
        <p:spPr bwMode="gray">
          <a:xfrm>
            <a:off x="1444514" y="4769694"/>
            <a:ext cx="8761413" cy="156252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b="0" i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1400" dirty="0" smtClean="0">
                <a:solidFill>
                  <a:schemeClr val="tx1"/>
                </a:solidFill>
              </a:rPr>
              <a:t>Class welcome to csharp</a:t>
            </a:r>
          </a:p>
          <a:p>
            <a:r>
              <a:rPr lang="en-US" sz="1400" dirty="0" smtClean="0">
                <a:solidFill>
                  <a:schemeClr val="tx1"/>
                </a:solidFill>
              </a:rPr>
              <a:t>{</a:t>
            </a:r>
          </a:p>
          <a:p>
            <a:r>
              <a:rPr lang="en-US" sz="1400" dirty="0">
                <a:solidFill>
                  <a:schemeClr val="tx1"/>
                </a:solidFill>
              </a:rPr>
              <a:t>	</a:t>
            </a:r>
            <a:r>
              <a:rPr lang="en-US" sz="1400" dirty="0" smtClean="0">
                <a:solidFill>
                  <a:schemeClr val="tx1"/>
                </a:solidFill>
              </a:rPr>
              <a:t>	    static void main()</a:t>
            </a:r>
          </a:p>
          <a:p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     { </a:t>
            </a:r>
          </a:p>
          <a:p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        system.console.writeline(“welcome to c#!”);</a:t>
            </a:r>
          </a:p>
          <a:p>
            <a:endParaRPr lang="en-US" sz="1400" dirty="0" smtClean="0">
              <a:solidFill>
                <a:schemeClr val="tx1"/>
              </a:solidFill>
            </a:endParaRPr>
          </a:p>
          <a:p>
            <a:r>
              <a:rPr lang="en-US" sz="1400" b="1" dirty="0" smtClean="0">
                <a:solidFill>
                  <a:srgbClr val="FF0000"/>
                </a:solidFill>
              </a:rPr>
              <a:t>         system.console.writeline();</a:t>
            </a:r>
          </a:p>
          <a:p>
            <a:r>
              <a:rPr lang="en-US" sz="1400" dirty="0" smtClean="0">
                <a:solidFill>
                  <a:schemeClr val="tx1"/>
                </a:solidFill>
              </a:rPr>
              <a:t>“this is my firs program”)</a:t>
            </a:r>
            <a:r>
              <a:rPr lang="fa-IR" sz="1400" dirty="0" smtClean="0">
                <a:solidFill>
                  <a:schemeClr val="tx1"/>
                </a:solidFill>
              </a:rPr>
              <a:t>)</a:t>
            </a:r>
            <a:r>
              <a:rPr lang="en-US" sz="1400" dirty="0" smtClean="0">
                <a:solidFill>
                  <a:schemeClr val="tx1"/>
                </a:solidFill>
              </a:rPr>
              <a:t>         system.console.wirteline</a:t>
            </a:r>
            <a:endParaRPr lang="en-US" sz="1400" dirty="0">
              <a:solidFill>
                <a:schemeClr val="tx1"/>
              </a:solidFill>
            </a:endParaRPr>
          </a:p>
          <a:p>
            <a:r>
              <a:rPr lang="en-US" sz="1400" dirty="0" smtClean="0">
                <a:solidFill>
                  <a:schemeClr val="tx1"/>
                </a:solidFill>
              </a:rPr>
              <a:t>      }</a:t>
            </a:r>
          </a:p>
          <a:p>
            <a:r>
              <a:rPr lang="en-US" sz="1400" dirty="0">
                <a:solidFill>
                  <a:schemeClr val="tx1"/>
                </a:solidFill>
              </a:rPr>
              <a:t>}</a:t>
            </a:r>
            <a:endParaRPr lang="en-US" sz="14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871604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321112"/>
            <a:ext cx="8761413" cy="3416300"/>
          </a:xfrm>
        </p:spPr>
        <p:txBody>
          <a:bodyPr>
            <a:noAutofit/>
          </a:bodyPr>
          <a:lstStyle/>
          <a:p>
            <a:pPr algn="ctr"/>
            <a:r>
              <a:rPr lang="en-US" sz="4800" dirty="0" smtClean="0"/>
              <a:t>The End</a:t>
            </a:r>
            <a:endParaRPr lang="fa-IR" sz="4800" dirty="0" smtClean="0"/>
          </a:p>
          <a:p>
            <a:pPr algn="ctr"/>
            <a:endParaRPr lang="en-US" sz="4800" dirty="0"/>
          </a:p>
          <a:p>
            <a:pPr algn="ctr"/>
            <a:endParaRPr lang="fa-IR" sz="4800" dirty="0"/>
          </a:p>
        </p:txBody>
      </p:sp>
    </p:spTree>
    <p:extLst>
      <p:ext uri="{BB962C8B-B14F-4D97-AF65-F5344CB8AC3E}">
        <p14:creationId xmlns:p14="http://schemas.microsoft.com/office/powerpoint/2010/main" val="3845171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F1C4790-FE3C-4020-8CA7-00621DA7BBB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254</TotalTime>
  <Words>351</Words>
  <Application>Microsoft Office PowerPoint</Application>
  <PresentationFormat>Widescreen</PresentationFormat>
  <Paragraphs>76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B Nazanin</vt:lpstr>
      <vt:lpstr>Calibri</vt:lpstr>
      <vt:lpstr>Century Gothic</vt:lpstr>
      <vt:lpstr>Times New Roman</vt:lpstr>
      <vt:lpstr>Wingdings 3</vt:lpstr>
      <vt:lpstr>Ion Boardroom</vt:lpstr>
      <vt:lpstr>PowerPoint Presentation</vt:lpstr>
      <vt:lpstr>آشنایی با زبان C#</vt:lpstr>
      <vt:lpstr>Static void main()       main بدنه ی اجرایی برنامه است هر دستوری که در این قسمت نوشته شود به وسیله ی کامپیوتر اجرا می شود </vt:lpstr>
      <vt:lpstr>شی گرایی ((oop                          object  oriented programming</vt:lpstr>
      <vt:lpstr>کلاس class</vt:lpstr>
      <vt:lpstr>برنامه ای برای نشان دادن یک پیام خوش امد گویی  </vt:lpstr>
      <vt:lpstr>برنامه ای برای نمایش دو پیام بر روی صفحه </vt:lpstr>
      <vt:lpstr>خط سوم یک دستور اجرایی است  </vt:lpstr>
      <vt:lpstr>PowerPoint Presentation</vt:lpstr>
    </vt:vector>
  </TitlesOfParts>
  <Company>Moorche 30 DVDs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MRT www.Win2Farsi.com</dc:creator>
  <cp:lastModifiedBy>afi</cp:lastModifiedBy>
  <cp:revision>28</cp:revision>
  <dcterms:created xsi:type="dcterms:W3CDTF">2015-11-11T07:24:37Z</dcterms:created>
  <dcterms:modified xsi:type="dcterms:W3CDTF">2016-06-03T16:39:00Z</dcterms:modified>
</cp:coreProperties>
</file>