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6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4518C42-1E86-4D51-BE5F-CAA774B837D6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644C0A1-0207-432F-A195-E39970CF929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8C42-1E86-4D51-BE5F-CAA774B837D6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C0A1-0207-432F-A195-E39970CF929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8C42-1E86-4D51-BE5F-CAA774B837D6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C0A1-0207-432F-A195-E39970CF929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518C42-1E86-4D51-BE5F-CAA774B837D6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44C0A1-0207-432F-A195-E39970CF929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4518C42-1E86-4D51-BE5F-CAA774B837D6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644C0A1-0207-432F-A195-E39970CF929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8C42-1E86-4D51-BE5F-CAA774B837D6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C0A1-0207-432F-A195-E39970CF929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8C42-1E86-4D51-BE5F-CAA774B837D6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C0A1-0207-432F-A195-E39970CF929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518C42-1E86-4D51-BE5F-CAA774B837D6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44C0A1-0207-432F-A195-E39970CF929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8C42-1E86-4D51-BE5F-CAA774B837D6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C0A1-0207-432F-A195-E39970CF929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518C42-1E86-4D51-BE5F-CAA774B837D6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44C0A1-0207-432F-A195-E39970CF929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518C42-1E86-4D51-BE5F-CAA774B837D6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44C0A1-0207-432F-A195-E39970CF929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518C42-1E86-4D51-BE5F-CAA774B837D6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44C0A1-0207-432F-A195-E39970CF9298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o-veg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08637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192" y="1500174"/>
            <a:ext cx="8229600" cy="1857388"/>
          </a:xfrm>
        </p:spPr>
        <p:txBody>
          <a:bodyPr>
            <a:normAutofit/>
          </a:bodyPr>
          <a:lstStyle/>
          <a:p>
            <a:r>
              <a:rPr lang="fa-IR" sz="6600" b="1" dirty="0" smtClean="0">
                <a:solidFill>
                  <a:schemeClr val="accent3">
                    <a:lumMod val="50000"/>
                  </a:schemeClr>
                </a:solidFill>
              </a:rPr>
              <a:t>رژیم گیاه خواری</a:t>
            </a:r>
            <a:endParaRPr lang="fa-IR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3717032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 smtClean="0"/>
              <a:t>حانیه شجاعی،ندا مقیسه </a:t>
            </a:r>
          </a:p>
          <a:p>
            <a:r>
              <a:rPr lang="fa-IR" sz="2400" b="1" dirty="0" smtClean="0"/>
              <a:t>بهاره جبارزاده ،سمیه موحدی تبار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6000" dirty="0" smtClean="0">
                <a:solidFill>
                  <a:srgbClr val="00B050"/>
                </a:solidFill>
              </a:rPr>
              <a:t>فولات</a:t>
            </a:r>
            <a:endParaRPr lang="fa-IR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در افراد گیاه خوار به دلیل مصرف زیاد میوه و سبزیجات سطح خونی فولات نسبت به افراد همه چیز خوار ببشتر است,در افرادی که سطح خونی فولات  بالا و دریافت </a:t>
            </a:r>
            <a:r>
              <a:rPr lang="fa-IR" dirty="0" smtClean="0"/>
              <a:t>ویتامین</a:t>
            </a:r>
            <a:r>
              <a:rPr lang="en-US" dirty="0" smtClean="0"/>
              <a:t>B12 </a:t>
            </a:r>
            <a:r>
              <a:rPr lang="fa-IR" dirty="0" smtClean="0"/>
              <a:t>کم </a:t>
            </a:r>
            <a:r>
              <a:rPr lang="fa-IR" dirty="0" smtClean="0"/>
              <a:t>است, به دلیل آنکه فولات بروز کم خونی مگالوبلاستیک را به تاخیر </a:t>
            </a:r>
            <a:r>
              <a:rPr lang="fa-IR" dirty="0" smtClean="0"/>
              <a:t>می </a:t>
            </a:r>
            <a:r>
              <a:rPr lang="fa-IR" dirty="0" smtClean="0"/>
              <a:t>اندازد و کمبود پیشرفته </a:t>
            </a:r>
            <a:r>
              <a:rPr lang="fa-IR" dirty="0" smtClean="0"/>
              <a:t>ویتامین</a:t>
            </a:r>
            <a:r>
              <a:rPr lang="en-US" dirty="0" smtClean="0"/>
              <a:t>B12</a:t>
            </a:r>
            <a:r>
              <a:rPr lang="fa-IR" dirty="0" smtClean="0"/>
              <a:t> را </a:t>
            </a:r>
            <a:r>
              <a:rPr lang="fa-IR" dirty="0" smtClean="0"/>
              <a:t>باعوارض عصبی تغییر ناپذیر پنهان </a:t>
            </a:r>
            <a:r>
              <a:rPr lang="fa-IR" dirty="0" smtClean="0"/>
              <a:t>می نماید,بسیار </a:t>
            </a:r>
            <a:r>
              <a:rPr lang="fa-IR" dirty="0" smtClean="0"/>
              <a:t>نگران کننده است.</a:t>
            </a:r>
            <a:endParaRPr lang="fa-IR" dirty="0"/>
          </a:p>
        </p:txBody>
      </p:sp>
      <p:pic>
        <p:nvPicPr>
          <p:cNvPr id="4" name="Picture 3" descr="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929066"/>
            <a:ext cx="6929454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00B050"/>
                </a:solidFill>
              </a:rPr>
              <a:t>ویتامین </a:t>
            </a:r>
            <a:r>
              <a:rPr lang="en-US" sz="3600" dirty="0" smtClean="0">
                <a:solidFill>
                  <a:srgbClr val="00B050"/>
                </a:solidFill>
              </a:rPr>
              <a:t>b12</a:t>
            </a:r>
            <a:endParaRPr lang="fa-IR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   </a:t>
            </a:r>
            <a:r>
              <a:rPr lang="fa-IR" dirty="0" smtClean="0"/>
              <a:t>از آنجا که این ویتامین فقط در منابع </a:t>
            </a:r>
            <a:r>
              <a:rPr lang="fa-IR" dirty="0"/>
              <a:t>ح</a:t>
            </a:r>
            <a:r>
              <a:rPr lang="fa-IR" dirty="0" smtClean="0"/>
              <a:t>یوانی </a:t>
            </a:r>
            <a:r>
              <a:rPr lang="fa-IR" dirty="0" smtClean="0"/>
              <a:t>یافت </a:t>
            </a:r>
            <a:r>
              <a:rPr lang="fa-IR" dirty="0" smtClean="0"/>
              <a:t>می </a:t>
            </a:r>
            <a:r>
              <a:rPr lang="fa-IR" dirty="0" smtClean="0"/>
              <a:t>شود لذا افرادی که فقط از مواد کیاهی تغذیه می کنند نظیر </a:t>
            </a:r>
            <a:r>
              <a:rPr lang="en-US" dirty="0" smtClean="0"/>
              <a:t>vegan</a:t>
            </a:r>
            <a:r>
              <a:rPr lang="fa-IR" dirty="0" smtClean="0"/>
              <a:t>ها </a:t>
            </a:r>
            <a:r>
              <a:rPr lang="fa-IR" dirty="0" smtClean="0"/>
              <a:t>در معرض خطر کمبود این </a:t>
            </a:r>
            <a:r>
              <a:rPr lang="fa-IR" dirty="0" smtClean="0"/>
              <a:t>ویتامین </a:t>
            </a:r>
            <a:r>
              <a:rPr lang="fa-IR" dirty="0" smtClean="0"/>
              <a:t>قرار دارند مگر آنکه مکمل این </a:t>
            </a:r>
            <a:r>
              <a:rPr lang="fa-IR" dirty="0" smtClean="0"/>
              <a:t>ویتامین </a:t>
            </a:r>
            <a:r>
              <a:rPr lang="fa-IR" dirty="0" smtClean="0"/>
              <a:t>را دریافت کنند.سطح این ویتامین  در سرم افرادی که رژیم </a:t>
            </a:r>
            <a:r>
              <a:rPr lang="en-US" dirty="0" smtClean="0"/>
              <a:t>vegan</a:t>
            </a:r>
            <a:r>
              <a:rPr lang="fa-IR" dirty="0" smtClean="0"/>
              <a:t>دارند </a:t>
            </a:r>
            <a:r>
              <a:rPr lang="fa-IR" dirty="0" smtClean="0"/>
              <a:t>کمتر از افراد همه چیز خوار است و سطح این ویتامین در سرم افرادی که رژیم </a:t>
            </a:r>
            <a:r>
              <a:rPr lang="en-US" dirty="0" smtClean="0"/>
              <a:t>  </a:t>
            </a:r>
            <a:r>
              <a:rPr lang="en-US" dirty="0" err="1" smtClean="0"/>
              <a:t>lov</a:t>
            </a:r>
            <a:r>
              <a:rPr lang="fa-IR" dirty="0" smtClean="0"/>
              <a:t>دارند </a:t>
            </a:r>
            <a:r>
              <a:rPr lang="fa-IR" dirty="0" smtClean="0"/>
              <a:t>در حد متوسط است.</a:t>
            </a:r>
            <a:endParaRPr lang="fa-IR" dirty="0"/>
          </a:p>
        </p:txBody>
      </p:sp>
      <p:pic>
        <p:nvPicPr>
          <p:cNvPr id="4" name="Picture 3" descr="b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4143380"/>
            <a:ext cx="3667124" cy="2566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6000" dirty="0" smtClean="0">
                <a:solidFill>
                  <a:srgbClr val="00B050"/>
                </a:solidFill>
              </a:rPr>
              <a:t>کلسیم</a:t>
            </a:r>
            <a:endParaRPr lang="fa-IR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  دریافت کلسیم در میان </a:t>
            </a:r>
            <a:r>
              <a:rPr lang="en-US" dirty="0" err="1" smtClean="0"/>
              <a:t>lov</a:t>
            </a:r>
            <a:r>
              <a:rPr lang="fa-IR" dirty="0" smtClean="0"/>
              <a:t>مشابه </a:t>
            </a:r>
            <a:r>
              <a:rPr lang="fa-IR" dirty="0" smtClean="0"/>
              <a:t>افراد همه چیز خوار است.</a:t>
            </a:r>
            <a:endParaRPr lang="en-US" dirty="0" smtClean="0"/>
          </a:p>
          <a:p>
            <a:pPr>
              <a:buNone/>
            </a:pPr>
            <a:r>
              <a:rPr lang="fa-IR" dirty="0" smtClean="0"/>
              <a:t>در حالیکه دریافت کلسیم در افرادی با رژیم وگان کمتر است,همواره با دریافت کلسیم کمتر وگان </a:t>
            </a:r>
            <a:r>
              <a:rPr lang="fa-IR" dirty="0"/>
              <a:t>ه</a:t>
            </a:r>
            <a:r>
              <a:rPr lang="fa-IR" dirty="0" smtClean="0"/>
              <a:t>ا ویتامین</a:t>
            </a:r>
            <a:r>
              <a:rPr lang="en-US" dirty="0" smtClean="0"/>
              <a:t>D</a:t>
            </a:r>
            <a:r>
              <a:rPr lang="fa-IR" dirty="0" smtClean="0"/>
              <a:t> </a:t>
            </a:r>
            <a:r>
              <a:rPr lang="fa-IR" dirty="0" smtClean="0"/>
              <a:t>کمتری هم دریافت می کنند.</a:t>
            </a:r>
            <a:endParaRPr lang="fa-IR" dirty="0"/>
          </a:p>
        </p:txBody>
      </p:sp>
      <p:pic>
        <p:nvPicPr>
          <p:cNvPr id="4" name="Picture 3" descr="aaa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3177619"/>
            <a:ext cx="3214710" cy="3608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3-152-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802"/>
            <a:ext cx="4357686" cy="4429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92899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zinc</a:t>
            </a:r>
            <a:endParaRPr lang="fa-IR" sz="4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43240" y="1600200"/>
            <a:ext cx="4781560" cy="4873752"/>
          </a:xfrm>
        </p:spPr>
        <p:txBody>
          <a:bodyPr/>
          <a:lstStyle/>
          <a:p>
            <a:pPr algn="ctr">
              <a:buNone/>
            </a:pPr>
            <a:r>
              <a:rPr lang="fa-IR" dirty="0" smtClean="0">
                <a:solidFill>
                  <a:schemeClr val="tx2"/>
                </a:solidFill>
              </a:rPr>
              <a:t>این ماده در فرآورده های لبنی و تخم مرغ وجود دارد امااگر این مواد را مصرف </a:t>
            </a:r>
          </a:p>
          <a:p>
            <a:pPr algn="ctr">
              <a:buNone/>
            </a:pPr>
            <a:r>
              <a:rPr lang="fa-IR" dirty="0" smtClean="0">
                <a:solidFill>
                  <a:schemeClr val="tx2"/>
                </a:solidFill>
              </a:rPr>
              <a:t>نمی کنند باید مواد دارای سبوس و آجیل و توفو و...مصرف کنند</a:t>
            </a:r>
            <a:endParaRPr lang="fa-I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00B050"/>
                </a:solidFill>
              </a:rPr>
              <a:t>رژیم گیاه خواری در دوران های مختلف زندگی 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endParaRPr lang="fa-IR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71934" y="1600200"/>
            <a:ext cx="464347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b="1" dirty="0" smtClean="0">
                <a:solidFill>
                  <a:srgbClr val="00B050"/>
                </a:solidFill>
              </a:rPr>
              <a:t>بارداری و شیردهی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fa-IR" dirty="0" smtClean="0"/>
              <a:t>رژیم </a:t>
            </a:r>
            <a:r>
              <a:rPr lang="en-US" dirty="0" err="1" smtClean="0"/>
              <a:t>lov</a:t>
            </a:r>
            <a:r>
              <a:rPr lang="fa-IR" dirty="0" smtClean="0"/>
              <a:t>حمایت </a:t>
            </a:r>
            <a:r>
              <a:rPr lang="fa-IR" dirty="0" smtClean="0"/>
              <a:t>تغذیه  کافی رادر این دوران فراهم می کند ولی رژیم های وگان و ماکروبیوتیک,باید  توجه خاصی به تامین  برخی موادمغذی ضروری شود مثل </a:t>
            </a:r>
            <a:r>
              <a:rPr lang="fa-IR" dirty="0" smtClean="0"/>
              <a:t>آهن,ویتامین</a:t>
            </a:r>
            <a:r>
              <a:rPr lang="en-US" dirty="0" smtClean="0"/>
              <a:t>B12</a:t>
            </a:r>
            <a:r>
              <a:rPr lang="fa-IR" dirty="0" smtClean="0"/>
              <a:t>,کلسیم,ویتامین </a:t>
            </a:r>
            <a:r>
              <a:rPr lang="en-US" dirty="0"/>
              <a:t>D</a:t>
            </a:r>
            <a:r>
              <a:rPr lang="fa-IR" dirty="0" smtClean="0"/>
              <a:t>و </a:t>
            </a:r>
            <a:r>
              <a:rPr lang="fa-IR" dirty="0" smtClean="0"/>
              <a:t>تامین انرژی.</a:t>
            </a:r>
            <a:endParaRPr lang="en-US" dirty="0" smtClean="0"/>
          </a:p>
          <a:p>
            <a:pPr algn="ctr">
              <a:buNone/>
            </a:pPr>
            <a:r>
              <a:rPr lang="fa-IR" dirty="0" smtClean="0"/>
              <a:t>سطح کم فریتین سرم با افزایش خطر نارس بودن و وزن </a:t>
            </a:r>
            <a:r>
              <a:rPr lang="fa-IR" dirty="0"/>
              <a:t>ه</a:t>
            </a:r>
            <a:r>
              <a:rPr lang="fa-IR" dirty="0" smtClean="0"/>
              <a:t>م </a:t>
            </a:r>
            <a:r>
              <a:rPr lang="fa-IR" dirty="0" smtClean="0"/>
              <a:t>زمان تولد نوزاد همراه است.لذا دریافت مقادیر کافی آهن توسط زنان گیاه خوارباردار و شیر ده توصیه می شود. </a:t>
            </a:r>
            <a:endParaRPr lang="en-US" dirty="0" smtClean="0"/>
          </a:p>
          <a:p>
            <a:pPr algn="ctr">
              <a:buNone/>
            </a:pPr>
            <a:endParaRPr lang="fa-IR" dirty="0"/>
          </a:p>
        </p:txBody>
      </p:sp>
      <p:pic>
        <p:nvPicPr>
          <p:cNvPr id="4" name="Picture 3" descr="bard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071678"/>
            <a:ext cx="4000528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</a:rPr>
              <a:t>بارداری و شیردهی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86050" y="1500174"/>
            <a:ext cx="5572164" cy="5143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a-IR" dirty="0" smtClean="0"/>
              <a:t>سطح ویتامبن </a:t>
            </a:r>
            <a:r>
              <a:rPr lang="en-US" dirty="0" smtClean="0"/>
              <a:t>B12</a:t>
            </a:r>
            <a:r>
              <a:rPr lang="fa-IR" dirty="0" smtClean="0"/>
              <a:t>نوزادان </a:t>
            </a:r>
            <a:r>
              <a:rPr lang="fa-IR" dirty="0" smtClean="0"/>
              <a:t>مادر گیاهخوار </a:t>
            </a:r>
            <a:r>
              <a:rPr lang="fa-IR" dirty="0" smtClean="0"/>
              <a:t>(</a:t>
            </a:r>
            <a:r>
              <a:rPr lang="en-US" dirty="0" err="1" smtClean="0"/>
              <a:t>vagan</a:t>
            </a:r>
            <a:r>
              <a:rPr lang="fa-IR" dirty="0" smtClean="0"/>
              <a:t>) </a:t>
            </a:r>
            <a:r>
              <a:rPr lang="fa-IR" dirty="0" smtClean="0"/>
              <a:t>کم است.</a:t>
            </a:r>
            <a:endParaRPr lang="en-US" dirty="0" smtClean="0"/>
          </a:p>
          <a:p>
            <a:pPr>
              <a:buNone/>
            </a:pPr>
            <a:r>
              <a:rPr lang="fa-IR" dirty="0" smtClean="0"/>
              <a:t>   تمامی نوزادان  شیرمادر خواری که مادران آن ها گیاهخواراند,به دلیل  ذخایر کاهش یافته در بدو تولد و مقادیر کم در شیر,در معرض خطر بالای کمبود ویتامین </a:t>
            </a:r>
            <a:r>
              <a:rPr lang="en-US" dirty="0" smtClean="0"/>
              <a:t>B12</a:t>
            </a:r>
            <a:r>
              <a:rPr lang="fa-IR" dirty="0" smtClean="0"/>
              <a:t>قرار </a:t>
            </a:r>
            <a:r>
              <a:rPr lang="fa-IR" dirty="0" smtClean="0"/>
              <a:t>دارند. </a:t>
            </a:r>
            <a:endParaRPr lang="en-US" dirty="0" smtClean="0"/>
          </a:p>
          <a:p>
            <a:pPr>
              <a:buNone/>
            </a:pPr>
            <a:r>
              <a:rPr lang="fa-IR" dirty="0" smtClean="0"/>
              <a:t>   سطح کم ویتامین </a:t>
            </a:r>
            <a:r>
              <a:rPr lang="en-US" dirty="0" smtClean="0"/>
              <a:t>D</a:t>
            </a:r>
            <a:r>
              <a:rPr lang="fa-IR" dirty="0" smtClean="0"/>
              <a:t>ودریافت </a:t>
            </a:r>
            <a:r>
              <a:rPr lang="fa-IR" dirty="0" smtClean="0"/>
              <a:t>کم کلسیم در زنان گیاه خوار شیر ده دیده می شود.</a:t>
            </a:r>
            <a:endParaRPr lang="en-US" dirty="0" smtClean="0"/>
          </a:p>
          <a:p>
            <a:pPr>
              <a:buNone/>
            </a:pPr>
            <a:r>
              <a:rPr lang="fa-IR" dirty="0" smtClean="0"/>
              <a:t>  عدم دریافت کافی کلسیم در این دوران,با خطر کاهش توده استخوانی مادر همراه است.</a:t>
            </a:r>
            <a:endParaRPr lang="en-US" dirty="0" smtClean="0"/>
          </a:p>
          <a:p>
            <a:pPr>
              <a:buNone/>
            </a:pPr>
            <a:r>
              <a:rPr lang="fa-IR" dirty="0" smtClean="0"/>
              <a:t>اسید های چرب ضروری و مشتقات آن ها نقش مهمی در رشد و نمو جنین به خصوص شبکیه چشم و سیستم اعصاب مرکزی و </a:t>
            </a:r>
            <a:r>
              <a:rPr lang="fa-IR" dirty="0" smtClean="0"/>
              <a:t>زای</a:t>
            </a:r>
            <a:r>
              <a:rPr lang="fa-IR" dirty="0"/>
              <a:t>م</a:t>
            </a:r>
            <a:r>
              <a:rPr lang="fa-IR" dirty="0" smtClean="0"/>
              <a:t>ان </a:t>
            </a:r>
            <a:r>
              <a:rPr lang="fa-IR" dirty="0" smtClean="0"/>
              <a:t>ایفا می کنند.</a:t>
            </a:r>
            <a:endParaRPr lang="en-US" dirty="0" smtClean="0"/>
          </a:p>
          <a:p>
            <a:pPr>
              <a:buNone/>
            </a:pPr>
            <a:endParaRPr lang="fa-IR" dirty="0"/>
          </a:p>
        </p:txBody>
      </p:sp>
      <p:pic>
        <p:nvPicPr>
          <p:cNvPr id="4" name="Picture 3" descr="bard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2714624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</a:rPr>
              <a:t>بارداری و شیردهی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43174" y="1600200"/>
            <a:ext cx="5281626" cy="4873752"/>
          </a:xfrm>
        </p:spPr>
        <p:txBody>
          <a:bodyPr/>
          <a:lstStyle/>
          <a:p>
            <a:r>
              <a:rPr lang="fa-IR" dirty="0" smtClean="0"/>
              <a:t>دوکزا هگزانوییک اسیددر ماهی وبه </a:t>
            </a:r>
            <a:r>
              <a:rPr lang="fa-IR" dirty="0" smtClean="0"/>
              <a:t>مقدارکم </a:t>
            </a:r>
            <a:r>
              <a:rPr lang="fa-IR" dirty="0" smtClean="0"/>
              <a:t>در تخم مرغ وجود دارد و غذاهای گیاهی فاقد این  اسید چرب ضروری هستند,در قبال سطح کم دوکزا,رژیم گیاه خواران </a:t>
            </a:r>
            <a:r>
              <a:rPr lang="fa-IR" dirty="0" smtClean="0"/>
              <a:t>حاوی</a:t>
            </a:r>
            <a:r>
              <a:rPr lang="en-US" dirty="0" smtClean="0"/>
              <a:t> </a:t>
            </a:r>
            <a:r>
              <a:rPr lang="fa-IR" dirty="0" smtClean="0"/>
              <a:t>مقادیر </a:t>
            </a:r>
            <a:r>
              <a:rPr lang="fa-IR" dirty="0" smtClean="0"/>
              <a:t>بالا از </a:t>
            </a:r>
            <a:r>
              <a:rPr lang="fa-IR" dirty="0"/>
              <a:t>ل</a:t>
            </a:r>
            <a:r>
              <a:rPr lang="fa-IR" dirty="0" smtClean="0"/>
              <a:t>ینولییک </a:t>
            </a:r>
            <a:r>
              <a:rPr lang="fa-IR" dirty="0" smtClean="0"/>
              <a:t>اسید است.دوکزا می تواند در بدن از </a:t>
            </a:r>
            <a:r>
              <a:rPr lang="fa-IR" dirty="0" smtClean="0"/>
              <a:t>لینو</a:t>
            </a:r>
            <a:r>
              <a:rPr lang="fa-IR" dirty="0" smtClean="0"/>
              <a:t>لیی</a:t>
            </a:r>
            <a:r>
              <a:rPr lang="fa-IR" dirty="0" smtClean="0"/>
              <a:t>ک </a:t>
            </a:r>
            <a:r>
              <a:rPr lang="fa-IR" dirty="0" smtClean="0"/>
              <a:t>اسید سنتز شود اما مقادیر بالای لینولییک اسیداین  فرایند را مهارمی کند</a:t>
            </a:r>
            <a:endParaRPr lang="en-US" dirty="0" smtClean="0"/>
          </a:p>
          <a:p>
            <a:r>
              <a:rPr lang="fa-IR" dirty="0" smtClean="0"/>
              <a:t>لذا توصیه می شود که گیاهخواران سویا یا روغن کانولارابه منظور تسهیل سنتز دوکزا هگزانوییک اسید در بدن,مصرف کنند.</a:t>
            </a:r>
            <a:endParaRPr lang="en-US" dirty="0" smtClean="0"/>
          </a:p>
          <a:p>
            <a:r>
              <a:rPr lang="fa-IR" dirty="0" smtClean="0"/>
              <a:t>هم چنین تجویز مکمل ویتامین </a:t>
            </a:r>
            <a:r>
              <a:rPr lang="en-US" dirty="0" smtClean="0"/>
              <a:t>B12</a:t>
            </a:r>
            <a:r>
              <a:rPr lang="fa-IR" dirty="0" smtClean="0"/>
              <a:t>در </a:t>
            </a:r>
            <a:r>
              <a:rPr lang="fa-IR" dirty="0" smtClean="0"/>
              <a:t>دوران بارداری در گیاه خواران ضروری است. </a:t>
            </a:r>
            <a:endParaRPr lang="en-US" dirty="0" smtClean="0"/>
          </a:p>
          <a:p>
            <a:endParaRPr lang="fa-IR" dirty="0"/>
          </a:p>
        </p:txBody>
      </p:sp>
      <p:pic>
        <p:nvPicPr>
          <p:cNvPr id="4" name="Picture 3" descr="bard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2143116"/>
            <a:ext cx="2643174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fa-IR" sz="4000" dirty="0" smtClean="0">
                <a:solidFill>
                  <a:srgbClr val="00B050"/>
                </a:solidFill>
              </a:rPr>
              <a:t>نوزادی و کودکی </a:t>
            </a:r>
            <a:r>
              <a:rPr lang="en-US" sz="4000" dirty="0" smtClean="0">
                <a:solidFill>
                  <a:srgbClr val="00B050"/>
                </a:solidFill>
              </a:rPr>
              <a:t/>
            </a:r>
            <a:br>
              <a:rPr lang="en-US" sz="4000" dirty="0" smtClean="0">
                <a:solidFill>
                  <a:srgbClr val="00B050"/>
                </a:solidFill>
              </a:rPr>
            </a:br>
            <a:endParaRPr lang="fa-IR" sz="4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سرعت رشد در </a:t>
            </a:r>
            <a:r>
              <a:rPr lang="fa-IR" dirty="0" smtClean="0"/>
              <a:t>کودکان</a:t>
            </a:r>
            <a:r>
              <a:rPr lang="en-US" dirty="0" err="1" smtClean="0"/>
              <a:t>lov</a:t>
            </a:r>
            <a:r>
              <a:rPr lang="fa-IR" dirty="0" smtClean="0"/>
              <a:t>,همانندکودکان </a:t>
            </a:r>
            <a:r>
              <a:rPr lang="fa-IR" dirty="0" smtClean="0"/>
              <a:t>همه چیز خوار است بدون  آنکه کمبودی در آن ها دیده شود.</a:t>
            </a:r>
            <a:endParaRPr lang="en-US" dirty="0" smtClean="0"/>
          </a:p>
          <a:p>
            <a:r>
              <a:rPr lang="fa-IR" dirty="0" smtClean="0"/>
              <a:t>در حالی که کودکان وگان,کم وزنهستند,سرعت رشد آن ها در محدوده طبیعی است و برگشت رشد آن ها در حدود ده سالگی روی می دهد.رشد کم آنها,مرتبط با حجم بالا و کالری کم رژیم گیاهخواری همراه با کوچک بودن حجم معده کودک است. دریافت مقادیر متوسطی از محصولات لبنی,رشد وکودکان </a:t>
            </a:r>
            <a:r>
              <a:rPr lang="en-US" dirty="0" smtClean="0"/>
              <a:t>vegan</a:t>
            </a:r>
            <a:r>
              <a:rPr lang="fa-IR" dirty="0" smtClean="0"/>
              <a:t>را </a:t>
            </a:r>
            <a:r>
              <a:rPr lang="fa-IR" dirty="0" smtClean="0"/>
              <a:t>بهبود می بخشد</a:t>
            </a:r>
            <a:endParaRPr lang="fa-IR" dirty="0"/>
          </a:p>
        </p:txBody>
      </p:sp>
      <p:pic>
        <p:nvPicPr>
          <p:cNvPr id="4" name="Picture 3" descr="baby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000504"/>
            <a:ext cx="2571744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نوجوانی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7567642" cy="4873752"/>
          </a:xfrm>
        </p:spPr>
        <p:txBody>
          <a:bodyPr/>
          <a:lstStyle/>
          <a:p>
            <a:r>
              <a:rPr lang="fa-IR" dirty="0" smtClean="0"/>
              <a:t>در نوجوانان </a:t>
            </a:r>
            <a:r>
              <a:rPr lang="fa-IR" dirty="0" smtClean="0"/>
              <a:t>گیاه</a:t>
            </a:r>
            <a:r>
              <a:rPr lang="en-US" dirty="0" smtClean="0"/>
              <a:t> </a:t>
            </a:r>
            <a:r>
              <a:rPr lang="fa-IR" dirty="0" smtClean="0"/>
              <a:t>خ</a:t>
            </a:r>
            <a:r>
              <a:rPr lang="fa-IR" dirty="0"/>
              <a:t>و</a:t>
            </a:r>
            <a:r>
              <a:rPr lang="fa-IR" dirty="0" smtClean="0"/>
              <a:t>ار </a:t>
            </a:r>
            <a:r>
              <a:rPr lang="fa-IR" dirty="0" smtClean="0"/>
              <a:t>کمبود آهن وروی دیده شده است.</a:t>
            </a:r>
            <a:endParaRPr lang="en-US" dirty="0" smtClean="0"/>
          </a:p>
          <a:p>
            <a:r>
              <a:rPr lang="fa-IR" dirty="0" smtClean="0"/>
              <a:t>قد زنان گیاهخوار </a:t>
            </a:r>
            <a:r>
              <a:rPr lang="en-US" dirty="0" err="1" smtClean="0"/>
              <a:t>lov</a:t>
            </a:r>
            <a:r>
              <a:rPr lang="fa-IR" dirty="0" smtClean="0"/>
              <a:t>قبل </a:t>
            </a:r>
            <a:r>
              <a:rPr lang="fa-IR" dirty="0" smtClean="0"/>
              <a:t>از بلوغ کوتاه تر از افراد همه چیز خوار بپده است.اما آنها پس از </a:t>
            </a:r>
            <a:r>
              <a:rPr lang="fa-IR" dirty="0" smtClean="0"/>
              <a:t>بلوغ</a:t>
            </a:r>
            <a:r>
              <a:rPr lang="en-US" dirty="0" smtClean="0"/>
              <a:t> </a:t>
            </a:r>
            <a:r>
              <a:rPr lang="fa-IR" dirty="0" smtClean="0"/>
              <a:t>نسبت </a:t>
            </a:r>
            <a:r>
              <a:rPr lang="fa-IR" dirty="0" smtClean="0"/>
              <a:t>به همه چیزخواران,دارای قد بلندتری بودند. </a:t>
            </a:r>
            <a:endParaRPr lang="en-US" dirty="0" smtClean="0"/>
          </a:p>
          <a:p>
            <a:r>
              <a:rPr lang="fa-IR" dirty="0" smtClean="0"/>
              <a:t>به نظر می رسد این تاخیر در بلوغ فیزیکی با کاهش ابتلا به خطر سرطان سینه در بزرگسالی در ارتباط است</a:t>
            </a:r>
            <a:endParaRPr lang="fa-IR" dirty="0"/>
          </a:p>
        </p:txBody>
      </p:sp>
      <p:pic>
        <p:nvPicPr>
          <p:cNvPr id="5" name="Picture 4" descr="29887-197bf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357694"/>
            <a:ext cx="7143800" cy="2119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chemeClr val="bg2">
                    <a:lumMod val="10000"/>
                  </a:schemeClr>
                </a:solidFill>
              </a:rPr>
              <a:t>بزرگسالی و سالمندی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fa-I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ممکن است در این دوران رژیم گیاهخواری برای کاهش وزن ،کاهش خطر بیماری های مزمن و نوعی رژیم درمانی برای کنترل بیماری مورد استفاده قرارگیرد. </a:t>
            </a:r>
            <a:endParaRPr lang="en-US" dirty="0" smtClean="0"/>
          </a:p>
          <a:p>
            <a:pPr>
              <a:buNone/>
            </a:pPr>
            <a:r>
              <a:rPr lang="fa-IR" dirty="0" smtClean="0"/>
              <a:t>عمدتا زنان سالمند گیاهخوار در معرض خطر بالای کمبود ویتامین </a:t>
            </a:r>
            <a:r>
              <a:rPr lang="en-US" dirty="0" smtClean="0"/>
              <a:t>D</a:t>
            </a:r>
            <a:r>
              <a:rPr lang="fa-IR" dirty="0" smtClean="0"/>
              <a:t>قرار دارند. </a:t>
            </a:r>
            <a:endParaRPr lang="en-US" dirty="0" smtClean="0"/>
          </a:p>
          <a:p>
            <a:pPr>
              <a:buNone/>
            </a:pPr>
            <a:r>
              <a:rPr lang="fa-IR" dirty="0" smtClean="0"/>
              <a:t>در دوران سالمندی به دلیل اختلال در جذب ،کمبود ویتامین </a:t>
            </a:r>
            <a:r>
              <a:rPr lang="en-US" dirty="0" smtClean="0"/>
              <a:t>B12</a:t>
            </a:r>
            <a:r>
              <a:rPr lang="fa-IR" dirty="0" smtClean="0"/>
              <a:t>در گیاهخواران و همه چیز خواران بسار متداول است. </a:t>
            </a:r>
            <a:endParaRPr lang="en-US" dirty="0" smtClean="0"/>
          </a:p>
          <a:p>
            <a:pPr>
              <a:buNone/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30190"/>
            <a:ext cx="3672408" cy="2527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4139_1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0161"/>
            <a:ext cx="5572132" cy="3726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40" y="188640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fa-IR" sz="4000" dirty="0" smtClean="0"/>
              <a:t>هدف از گیاه خواری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a-IR" dirty="0" smtClean="0"/>
              <a:t>هدف  </a:t>
            </a:r>
            <a:r>
              <a:rPr lang="fa-IR" dirty="0"/>
              <a:t>اصلی در رژیم گیاه </a:t>
            </a:r>
            <a:r>
              <a:rPr lang="fa-IR" dirty="0" smtClean="0"/>
              <a:t>خواری کاهش   </a:t>
            </a:r>
            <a:r>
              <a:rPr lang="fa-IR" dirty="0"/>
              <a:t>وزن نیست بلکه تغییر در سبک زندگی و عادات غذایی است.</a:t>
            </a:r>
            <a:endParaRPr lang="en-US" dirty="0"/>
          </a:p>
          <a:p>
            <a:r>
              <a:rPr lang="fa-IR" dirty="0"/>
              <a:t>چرا افراد گیاه خوار می شوند </a:t>
            </a:r>
            <a:endParaRPr lang="en-US" dirty="0"/>
          </a:p>
          <a:p>
            <a:r>
              <a:rPr lang="fa-IR" dirty="0"/>
              <a:t>دلایل اعتقادی</a:t>
            </a:r>
            <a:endParaRPr lang="en-US" dirty="0"/>
          </a:p>
          <a:p>
            <a:r>
              <a:rPr lang="fa-IR" dirty="0"/>
              <a:t>اقتصادی</a:t>
            </a:r>
            <a:endParaRPr lang="en-US" dirty="0"/>
          </a:p>
          <a:p>
            <a:r>
              <a:rPr lang="fa-IR" dirty="0"/>
              <a:t>سلامتی</a:t>
            </a:r>
            <a:endParaRPr lang="en-US" dirty="0"/>
          </a:p>
          <a:p>
            <a:r>
              <a:rPr lang="fa-IR" dirty="0"/>
              <a:t>احترام به حیات حیوانات </a:t>
            </a:r>
            <a:endParaRPr lang="en-US" dirty="0"/>
          </a:p>
          <a:p>
            <a:r>
              <a:rPr lang="fa-IR" dirty="0"/>
              <a:t>و....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chemeClr val="bg2">
                    <a:lumMod val="10000"/>
                  </a:schemeClr>
                </a:solidFill>
              </a:rPr>
              <a:t>فواید رژیم گیاهخواری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fa-I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fa-IR" dirty="0" smtClean="0"/>
              <a:t>ارتباط رژیم گیاهخواری با کاهش خطر بروز چندین بیماری مزمن به خوبی </a:t>
            </a:r>
            <a:r>
              <a:rPr lang="fa-IR" dirty="0"/>
              <a:t>ش</a:t>
            </a:r>
            <a:r>
              <a:rPr lang="fa-IR" dirty="0" smtClean="0"/>
              <a:t>ناخته </a:t>
            </a:r>
            <a:r>
              <a:rPr lang="fa-IR" dirty="0" smtClean="0"/>
              <a:t>شده است .</a:t>
            </a:r>
            <a:endParaRPr lang="en-US" dirty="0" smtClean="0"/>
          </a:p>
          <a:p>
            <a:pPr>
              <a:buNone/>
            </a:pPr>
            <a:r>
              <a:rPr lang="fa-IR" dirty="0"/>
              <a:t>ب</a:t>
            </a:r>
            <a:r>
              <a:rPr lang="fa-IR" dirty="0" smtClean="0"/>
              <a:t>ه </a:t>
            </a:r>
            <a:r>
              <a:rPr lang="fa-IR" dirty="0" smtClean="0"/>
              <a:t>دلیل مصرف بالای میوه ،سبزیجات </a:t>
            </a:r>
            <a:r>
              <a:rPr lang="fa-IR" dirty="0" smtClean="0"/>
              <a:t>واسید </a:t>
            </a:r>
            <a:r>
              <a:rPr lang="fa-IR" dirty="0" smtClean="0"/>
              <a:t>های چرب با چند پیوند دوگانه و دریافت کم اسیدهای چرب اشباع ،کلسترول و الکل  میزان مرگ ومیر بسیار کمتر از افراد همه چیز خوار است. </a:t>
            </a:r>
            <a:endParaRPr lang="en-US" dirty="0" smtClean="0"/>
          </a:p>
          <a:p>
            <a:pPr>
              <a:buNone/>
            </a:pPr>
            <a:r>
              <a:rPr lang="fa-IR" dirty="0" smtClean="0"/>
              <a:t>این افراد دارای </a:t>
            </a:r>
            <a:r>
              <a:rPr lang="en-US" dirty="0" smtClean="0"/>
              <a:t>BMI</a:t>
            </a:r>
            <a:r>
              <a:rPr lang="fa-IR" dirty="0" smtClean="0"/>
              <a:t>کمتری هستند و ممکن </a:t>
            </a:r>
            <a:r>
              <a:rPr lang="fa-IR" dirty="0" smtClean="0"/>
              <a:t>است </a:t>
            </a:r>
            <a:r>
              <a:rPr lang="fa-IR" dirty="0" smtClean="0"/>
              <a:t>نسبت به همه چیز خواران بیشتر ورزش </a:t>
            </a:r>
            <a:r>
              <a:rPr lang="fa-IR" dirty="0" smtClean="0"/>
              <a:t>کنند.</a:t>
            </a:r>
            <a:endParaRPr lang="en-US" dirty="0" smtClean="0"/>
          </a:p>
          <a:p>
            <a:pPr>
              <a:buNone/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3" y="4699839"/>
            <a:ext cx="2322777" cy="2145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573" y="188640"/>
            <a:ext cx="2145093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solidFill>
                  <a:schemeClr val="bg2">
                    <a:lumMod val="10000"/>
                  </a:schemeClr>
                </a:solidFill>
              </a:rPr>
              <a:t>دیگر فواید رژیم گیاه خواری:</a:t>
            </a:r>
            <a:br>
              <a:rPr lang="fa-IR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fa-I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مصرف غذاهای غنی از فیتوکمیکال </a:t>
            </a:r>
          </a:p>
          <a:p>
            <a:r>
              <a:rPr lang="fa-IR" dirty="0" smtClean="0"/>
              <a:t>کاهش وزن </a:t>
            </a:r>
          </a:p>
          <a:p>
            <a:r>
              <a:rPr lang="fa-IR" dirty="0" smtClean="0"/>
              <a:t>کاهش ابتلا به بیماری قلبی و عروقی</a:t>
            </a:r>
          </a:p>
          <a:p>
            <a:r>
              <a:rPr lang="fa-IR" dirty="0" smtClean="0"/>
              <a:t>کاهش سکته های مغذی </a:t>
            </a:r>
          </a:p>
          <a:p>
            <a:r>
              <a:rPr lang="fa-IR" dirty="0" smtClean="0"/>
              <a:t>کاهش ابتلا به سنگ کلیه و صفرا </a:t>
            </a:r>
          </a:p>
          <a:p>
            <a:r>
              <a:rPr lang="fa-IR" dirty="0" smtClean="0"/>
              <a:t>کاهش ابتلا به سرطان کولون و ریه و پستان </a:t>
            </a:r>
          </a:p>
          <a:p>
            <a:r>
              <a:rPr lang="fa-IR" dirty="0" smtClean="0"/>
              <a:t>کاهش ابتلا به دیابت نوع 2</a:t>
            </a:r>
          </a:p>
          <a:p>
            <a:r>
              <a:rPr lang="fa-IR" dirty="0" smtClean="0"/>
              <a:t>کاهش ابتلا به فشار خون</a:t>
            </a:r>
          </a:p>
          <a:p>
            <a:r>
              <a:rPr lang="fa-IR" dirty="0" smtClean="0"/>
              <a:t>کاهش ابتلا به </a:t>
            </a:r>
            <a:r>
              <a:rPr lang="fa-IR" dirty="0" smtClean="0"/>
              <a:t>یبوست</a:t>
            </a:r>
          </a:p>
          <a:p>
            <a:r>
              <a:rPr lang="fa-IR" dirty="0" smtClean="0"/>
              <a:t>کاهش ابتلا به آتریت روماتوئید </a:t>
            </a:r>
            <a:r>
              <a:rPr lang="fa-IR" dirty="0" smtClean="0"/>
              <a:t> </a:t>
            </a: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408" y="83569"/>
            <a:ext cx="3528392" cy="1143000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chemeClr val="bg2">
                    <a:lumMod val="10000"/>
                  </a:schemeClr>
                </a:solidFill>
              </a:rPr>
              <a:t>بیماری های قلبی و عروقی</a:t>
            </a:r>
            <a:endParaRPr lang="fa-I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2608" y="2204864"/>
            <a:ext cx="7467600" cy="4873752"/>
          </a:xfrm>
        </p:spPr>
        <p:txBody>
          <a:bodyPr/>
          <a:lstStyle/>
          <a:p>
            <a:r>
              <a:rPr lang="fa-IR" dirty="0" smtClean="0"/>
              <a:t>در گیاه خواران به دلیل پایین بودن میزان لیپید خون و فشار خون </a:t>
            </a:r>
            <a:r>
              <a:rPr lang="en-US" dirty="0" smtClean="0"/>
              <a:t>CHD</a:t>
            </a:r>
            <a:r>
              <a:rPr lang="fa-IR" dirty="0" smtClean="0"/>
              <a:t>و مرگ ناشی از آن پایین است</a:t>
            </a:r>
            <a:r>
              <a:rPr lang="fa-IR" dirty="0" smtClean="0"/>
              <a:t>.</a:t>
            </a:r>
            <a:endParaRPr lang="fa-IR" dirty="0" smtClean="0"/>
          </a:p>
          <a:p>
            <a:r>
              <a:rPr lang="fa-IR" dirty="0" smtClean="0"/>
              <a:t>خطر مرگ ناشی از </a:t>
            </a:r>
            <a:r>
              <a:rPr lang="en-US" dirty="0" smtClean="0"/>
              <a:t>CHD</a:t>
            </a:r>
            <a:r>
              <a:rPr lang="fa-IR" dirty="0" smtClean="0"/>
              <a:t> در مردان مصرف کننده گوشت قرمز دو برابر افراد گیاه خوار </a:t>
            </a:r>
            <a:r>
              <a:rPr lang="fa-IR" dirty="0" smtClean="0"/>
              <a:t>است. </a:t>
            </a:r>
          </a:p>
          <a:p>
            <a:endParaRPr lang="fa-IR" dirty="0" smtClean="0"/>
          </a:p>
          <a:p>
            <a:pPr>
              <a:buNone/>
            </a:pPr>
            <a:r>
              <a:rPr lang="fa-IR" sz="3600" b="1" dirty="0" smtClean="0">
                <a:solidFill>
                  <a:schemeClr val="bg2">
                    <a:lumMod val="10000"/>
                  </a:schemeClr>
                </a:solidFill>
              </a:rPr>
              <a:t>فشار خون بالا</a:t>
            </a:r>
          </a:p>
          <a:p>
            <a:pPr>
              <a:buNone/>
            </a:pPr>
            <a:r>
              <a:rPr lang="fa-IR" dirty="0" smtClean="0">
                <a:solidFill>
                  <a:schemeClr val="bg2">
                    <a:lumMod val="10000"/>
                  </a:schemeClr>
                </a:solidFill>
              </a:rPr>
              <a:t>هایپر تانسیون در افراد گیاه خوار بسیار کمتر </a:t>
            </a:r>
            <a:r>
              <a:rPr lang="fa-IR" dirty="0" smtClean="0">
                <a:solidFill>
                  <a:schemeClr val="bg2">
                    <a:lumMod val="10000"/>
                  </a:schemeClr>
                </a:solidFill>
              </a:rPr>
              <a:t>از </a:t>
            </a:r>
            <a:r>
              <a:rPr lang="fa-IR" dirty="0" smtClean="0">
                <a:solidFill>
                  <a:schemeClr val="bg2">
                    <a:lumMod val="10000"/>
                  </a:schemeClr>
                </a:solidFill>
              </a:rPr>
              <a:t>افراد همه چیز خوار </a:t>
            </a:r>
            <a:r>
              <a:rPr lang="fa-IR" dirty="0" smtClean="0">
                <a:solidFill>
                  <a:schemeClr val="bg2">
                    <a:lumMod val="10000"/>
                  </a:schemeClr>
                </a:solidFill>
              </a:rPr>
              <a:t>است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dirty="0" smtClean="0">
                <a:solidFill>
                  <a:schemeClr val="bg2">
                    <a:lumMod val="10000"/>
                  </a:schemeClr>
                </a:solidFill>
              </a:rPr>
              <a:t>و </a:t>
            </a:r>
            <a:r>
              <a:rPr lang="fa-IR" dirty="0" smtClean="0">
                <a:solidFill>
                  <a:schemeClr val="bg2">
                    <a:lumMod val="10000"/>
                  </a:schemeClr>
                </a:solidFill>
              </a:rPr>
              <a:t>علت آن در لیپید پایین و کالری کم دریافتی در آن ها است </a:t>
            </a:r>
            <a:r>
              <a:rPr lang="fa-IR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fa-IR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1456"/>
            <a:ext cx="2573635" cy="19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b="1" dirty="0" smtClean="0">
                <a:solidFill>
                  <a:schemeClr val="bg2">
                    <a:lumMod val="10000"/>
                  </a:schemeClr>
                </a:solidFill>
              </a:rPr>
              <a:t>سرطان</a:t>
            </a:r>
            <a:endParaRPr lang="fa-I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a-IR" dirty="0" smtClean="0"/>
              <a:t>در این افراد خطر بروز سرطان معده به دلیل مصرف مکرر میوه جات کاهش می یابد</a:t>
            </a:r>
            <a:r>
              <a:rPr lang="fa-I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/>
              <a:t> </a:t>
            </a:r>
            <a:r>
              <a:rPr lang="fa-IR" dirty="0" smtClean="0"/>
              <a:t>مصرف مقادیر بالا از کشمش،خرما و سایر میوه های خشک شده،لوبیا و گوجه فرنگی خطر بروز سرطان پروستات و پانکرانس را کاهش </a:t>
            </a:r>
            <a:r>
              <a:rPr lang="fa-IR" dirty="0" smtClean="0"/>
              <a:t>می دهد</a:t>
            </a:r>
            <a:r>
              <a:rPr lang="fa-I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/>
              <a:t>مصرف مقادیر بالا از فیبر و لوبیا بیش از دو بار در هفته خطر بروز سرطان </a:t>
            </a:r>
            <a:r>
              <a:rPr lang="fa-IR" dirty="0" smtClean="0"/>
              <a:t>کولون </a:t>
            </a:r>
            <a:r>
              <a:rPr lang="fa-IR" dirty="0" smtClean="0"/>
              <a:t>را کاهش </a:t>
            </a:r>
            <a:r>
              <a:rPr lang="fa-IR" dirty="0" smtClean="0"/>
              <a:t>می دهد.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/>
              <a:t>استفاده </a:t>
            </a:r>
            <a:r>
              <a:rPr lang="fa-IR" dirty="0" smtClean="0"/>
              <a:t>از ویتامین </a:t>
            </a:r>
            <a:r>
              <a:rPr lang="en-US" dirty="0" smtClean="0"/>
              <a:t>C ,E</a:t>
            </a:r>
            <a:r>
              <a:rPr lang="fa-IR" dirty="0" smtClean="0"/>
              <a:t> و بتا کاروتن که نقش آنتی اکسیدانی دارند،عدم استعمال دخانیات یا نوشیدن الکل ابتلا به سرطان ریه را کاهش میدهد.</a:t>
            </a:r>
          </a:p>
          <a:p>
            <a:pPr>
              <a:buFont typeface="Wingdings" panose="05000000000000000000" pitchFamily="2" charset="2"/>
              <a:buChar char="ü"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b="1" dirty="0" smtClean="0">
                <a:solidFill>
                  <a:schemeClr val="bg2">
                    <a:lumMod val="10000"/>
                  </a:schemeClr>
                </a:solidFill>
              </a:rPr>
              <a:t>دیابت</a:t>
            </a:r>
            <a:endParaRPr lang="fa-I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2795" y="1971547"/>
            <a:ext cx="7467600" cy="4873752"/>
          </a:xfrm>
        </p:spPr>
        <p:txBody>
          <a:bodyPr/>
          <a:lstStyle/>
          <a:p>
            <a:r>
              <a:rPr lang="fa-IR" dirty="0" smtClean="0"/>
              <a:t>دیابت در افراد گیاه خوار نسبت به افراد همه چیز خوار کمتر است و مرگ ناشی از دیابت در مردان همه چیز خوار 1.5 برابر گیاه خواران است.</a:t>
            </a:r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68960"/>
            <a:ext cx="4947161" cy="3941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b="1" dirty="0" smtClean="0">
                <a:solidFill>
                  <a:schemeClr val="bg2">
                    <a:lumMod val="10000"/>
                  </a:schemeClr>
                </a:solidFill>
              </a:rPr>
              <a:t>فواید </a:t>
            </a:r>
            <a:r>
              <a:rPr lang="fa-IR" sz="4000" b="1" dirty="0" smtClean="0">
                <a:solidFill>
                  <a:schemeClr val="bg2">
                    <a:lumMod val="10000"/>
                  </a:schemeClr>
                </a:solidFill>
              </a:rPr>
              <a:t>رژیم</a:t>
            </a:r>
            <a:r>
              <a:rPr lang="fa-IR" sz="3200" b="1" dirty="0" smtClean="0">
                <a:solidFill>
                  <a:schemeClr val="bg2">
                    <a:lumMod val="10000"/>
                  </a:schemeClr>
                </a:solidFill>
              </a:rPr>
              <a:t> گیاه خواری در درمان بیماری ها</a:t>
            </a:r>
            <a:endParaRPr lang="fa-IR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2016260"/>
            <a:ext cx="7467600" cy="4873752"/>
          </a:xfrm>
        </p:spPr>
        <p:txBody>
          <a:bodyPr/>
          <a:lstStyle/>
          <a:p>
            <a:r>
              <a:rPr lang="fa-IR" dirty="0" smtClean="0"/>
              <a:t>درمان بیماری های قلبی و عروقی </a:t>
            </a:r>
          </a:p>
          <a:p>
            <a:r>
              <a:rPr lang="fa-IR" dirty="0" smtClean="0"/>
              <a:t>بیماری های کلیوی </a:t>
            </a:r>
          </a:p>
          <a:p>
            <a:r>
              <a:rPr lang="fa-IR" dirty="0" smtClean="0"/>
              <a:t>آرتریت روماتوئید</a:t>
            </a:r>
          </a:p>
          <a:p>
            <a:r>
              <a:rPr lang="fa-IR" dirty="0" smtClean="0"/>
              <a:t>سرطان ها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chemeClr val="bg2">
                    <a:lumMod val="10000"/>
                  </a:schemeClr>
                </a:solidFill>
              </a:rPr>
              <a:t>پاسخ فیزیولوژیک به رژیم های گیاه خواری </a:t>
            </a:r>
            <a:endParaRPr lang="fa-IR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873752"/>
          </a:xfrm>
        </p:spPr>
        <p:txBody>
          <a:bodyPr/>
          <a:lstStyle/>
          <a:p>
            <a:r>
              <a:rPr lang="fa-IR" dirty="0" smtClean="0"/>
              <a:t>میزان متابولیسم استراحت و غلظت نوراپی نفرین پلاسما در افراد گیاه خوار بیشتر از همه چیزخواران است.</a:t>
            </a:r>
          </a:p>
          <a:p>
            <a:r>
              <a:rPr lang="fa-IR" dirty="0" smtClean="0"/>
              <a:t>غلظت اسیدهای صفراوی در مدفوع گیاه خواران کمتر از افراد غیر گیاه خوار است،نسبت اسیدهای صفراوی اولیه به ثانویه در گیاه خواران بالاتر بوده و غلظت داکسی کولیک اسید در آب مدفوع آن ها کمتر است (داکسی کولیک اسید یک عامل موثر در بروز سرطان کلون و غلظت آن تحت تاثیر رژیم غذایی است)</a:t>
            </a:r>
          </a:p>
          <a:p>
            <a:r>
              <a:rPr lang="fa-IR" dirty="0" smtClean="0"/>
              <a:t>تغییر رژیم غذایی از یک رژیم پر چرب غنی از گوشت و فقیر از فیبر به رژیم گیاه خواری فقیر از چربی و غنی از فیبر،منجر به کاهش رادیکال های هیدروکسیل در مدفوع </a:t>
            </a:r>
            <a:r>
              <a:rPr lang="fa-IR" dirty="0" smtClean="0"/>
              <a:t>می شود.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b="1" dirty="0" smtClean="0">
                <a:solidFill>
                  <a:schemeClr val="tx1"/>
                </a:solidFill>
              </a:rPr>
              <a:t>آنتی اکسیدان ها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مصرف زیاد ویتامین های </a:t>
            </a:r>
            <a:r>
              <a:rPr lang="en-US" dirty="0" smtClean="0"/>
              <a:t>E,C</a:t>
            </a:r>
            <a:r>
              <a:rPr lang="fa-IR" dirty="0" smtClean="0"/>
              <a:t>وبتاکاروتن ها باعث جلوگیری از ابتلا به بیماری های مزمن می شود 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7" y="2891482"/>
            <a:ext cx="5020043" cy="37650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303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b="1" dirty="0" smtClean="0">
                <a:solidFill>
                  <a:schemeClr val="bg2">
                    <a:lumMod val="10000"/>
                  </a:schemeClr>
                </a:solidFill>
              </a:rPr>
              <a:t>اثرات هورمونی </a:t>
            </a:r>
            <a:endParaRPr lang="fa-IR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اثرات بیولوژیک پروتئین سویا در رژیم گیاه خواران قبل از یائسگی باعث تغییرات ایجاد شده در دوران قائدگی شده که منجر به کاهش خطر بروز سرطان سینه در این افراد </a:t>
            </a:r>
            <a:r>
              <a:rPr lang="fa-IR" dirty="0" smtClean="0"/>
              <a:t>می شود</a:t>
            </a:r>
            <a:r>
              <a:rPr lang="fa-IR" dirty="0" smtClean="0"/>
              <a:t>.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fa-IR" sz="3600" dirty="0" smtClean="0">
                <a:solidFill>
                  <a:schemeClr val="bg2">
                    <a:lumMod val="10000"/>
                  </a:schemeClr>
                </a:solidFill>
              </a:rPr>
              <a:t>به طور کلی در گیاه خواران باید رژیم غذایی</a:t>
            </a:r>
          </a:p>
          <a:p>
            <a:pPr algn="just">
              <a:buNone/>
            </a:pPr>
            <a:r>
              <a:rPr lang="fa-IR" sz="3600" dirty="0" smtClean="0">
                <a:solidFill>
                  <a:schemeClr val="bg2">
                    <a:lumMod val="10000"/>
                  </a:schemeClr>
                </a:solidFill>
              </a:rPr>
              <a:t> متعادل از نظر دریافت پروتیئین کالری </a:t>
            </a:r>
          </a:p>
          <a:p>
            <a:pPr algn="just">
              <a:buNone/>
            </a:pPr>
            <a:r>
              <a:rPr lang="fa-IR" sz="3600" dirty="0" smtClean="0">
                <a:solidFill>
                  <a:schemeClr val="bg2">
                    <a:lumMod val="10000"/>
                  </a:schemeClr>
                </a:solidFill>
              </a:rPr>
              <a:t>،اهن،کلسیم و ریبوفلاوین داشته </a:t>
            </a:r>
            <a:r>
              <a:rPr lang="fa-IR" sz="3600" dirty="0" smtClean="0">
                <a:solidFill>
                  <a:schemeClr val="bg2">
                    <a:lumMod val="10000"/>
                  </a:schemeClr>
                </a:solidFill>
              </a:rPr>
              <a:t>باشند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fa-IR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nährung-Verwirrung-1024x7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14480" y="2132856"/>
            <a:ext cx="5715040" cy="5268931"/>
          </a:xfrm>
        </p:spPr>
        <p:txBody>
          <a:bodyPr/>
          <a:lstStyle/>
          <a:p>
            <a:r>
              <a:rPr lang="fa-IR" dirty="0"/>
              <a:t>اساس  رژیم گیاه خواری </a:t>
            </a:r>
            <a:r>
              <a:rPr lang="fa-IR" dirty="0" smtClean="0"/>
              <a:t>بر </a:t>
            </a:r>
            <a:r>
              <a:rPr lang="fa-IR" dirty="0"/>
              <a:t>غلات، </a:t>
            </a:r>
            <a:r>
              <a:rPr lang="fa-IR" dirty="0" smtClean="0"/>
              <a:t>میوه جات,سبزیجات,حبوبات </a:t>
            </a:r>
            <a:r>
              <a:rPr lang="fa-IR" dirty="0"/>
              <a:t>و میوه های مغز دار مثل (گردو,فندق  وپسته)است.</a:t>
            </a:r>
            <a:endParaRPr lang="en-US" dirty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4(3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4759339"/>
            <a:ext cx="3130544" cy="2098661"/>
          </a:xfrm>
          <a:prstGeom prst="rect">
            <a:avLst/>
          </a:prstGeom>
        </p:spPr>
      </p:pic>
      <p:pic>
        <p:nvPicPr>
          <p:cNvPr id="5" name="Picture 4" descr="vegetarian-die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86116" cy="2464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انواع رژیم گیاه خواری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728" y="1643050"/>
            <a:ext cx="7300906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dirty="0" smtClean="0">
                <a:solidFill>
                  <a:schemeClr val="accent3">
                    <a:lumMod val="50000"/>
                  </a:schemeClr>
                </a:solidFill>
              </a:rPr>
              <a:t>Lacto-vegeterian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a-IR" dirty="0"/>
              <a:t>در این رژیم علاوه بر منابع گیاهی از فراورده های لبنی هم استفاده می شود</a:t>
            </a:r>
            <a:endParaRPr lang="en-US" dirty="0"/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Ovo-vegeterian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a-IR" dirty="0"/>
              <a:t>علاوه بر منابع گیاهی از تخم مرغ هم استفاده می شود</a:t>
            </a:r>
            <a:endParaRPr lang="en-US" dirty="0"/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Lacto-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Ovo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vegeterian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a-IR" dirty="0"/>
              <a:t>راحت ترین و متداول ترین نوع رژیم است که در آن  از منابع گیاهی,شیر و فراورده های لبنی وتخم مرغ هم استفاده می شود</a:t>
            </a:r>
            <a:r>
              <a:rPr lang="fa-IR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-4(3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-24"/>
            <a:ext cx="3201982" cy="2146552"/>
          </a:xfrm>
          <a:prstGeom prst="rect">
            <a:avLst/>
          </a:prstGeom>
        </p:spPr>
      </p:pic>
      <p:pic>
        <p:nvPicPr>
          <p:cNvPr id="6" name="Picture 5" descr="Sayur dan Buah 5 Kali Sehari Bantu Perbaiki Kehidupan Cin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2819" y="-71461"/>
            <a:ext cx="2322651" cy="2143140"/>
          </a:xfrm>
          <a:prstGeom prst="rect">
            <a:avLst/>
          </a:prstGeom>
        </p:spPr>
      </p:pic>
      <p:pic>
        <p:nvPicPr>
          <p:cNvPr id="5" name="Picture 4" descr="vegetarian-diet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8660" y="4563679"/>
            <a:ext cx="3059106" cy="2294330"/>
          </a:xfrm>
          <a:prstGeom prst="rect">
            <a:avLst/>
          </a:prstGeom>
        </p:spPr>
      </p:pic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450" y="4643446"/>
            <a:ext cx="2495550" cy="1990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رژیم گیاه خواری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Macrobiotic-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vegeterian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fa-IR" dirty="0" smtClean="0"/>
              <a:t>فقط از سبزیجات و غلات و حبوبلت استفاده می کنند,که دارای ده سطح است و ممکن است در آن ماهی هم دیده شود.</a:t>
            </a:r>
            <a:endParaRPr lang="en-US" dirty="0" smtClean="0"/>
          </a:p>
          <a:p>
            <a:pPr algn="ctr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Semi-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vegeterian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fa-IR" dirty="0" smtClean="0"/>
              <a:t>نیمه گیاه خوارند یعنی فقط گوشت قرمز را از برنامه غذایی خود حذف میکنند ولی  سایر گوشت ها ومنابع حیوانی را مصرف می کنند.</a:t>
            </a:r>
            <a:endParaRPr lang="en-US" dirty="0" smtClean="0"/>
          </a:p>
          <a:p>
            <a:pPr algn="ctr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Vegan</a:t>
            </a:r>
          </a:p>
          <a:p>
            <a:pPr algn="ctr">
              <a:buNone/>
            </a:pPr>
            <a:r>
              <a:rPr lang="fa-IR" dirty="0" smtClean="0"/>
              <a:t>گیاه خوار مطلق اند  که هر نوع فراورده حیوانی نظیر شیر وتخم مرغ و عسل و...مصرف نمی کنند.</a:t>
            </a:r>
            <a:endParaRPr lang="en-US" dirty="0" smtClean="0"/>
          </a:p>
          <a:p>
            <a:pPr algn="ctr">
              <a:buNone/>
            </a:pPr>
            <a:r>
              <a:rPr lang="en-US" b="1" dirty="0" err="1" smtClean="0"/>
              <a:t>Pesco-vegeterian</a:t>
            </a:r>
            <a:endParaRPr lang="en-US" b="1" dirty="0" smtClean="0"/>
          </a:p>
          <a:p>
            <a:pPr algn="ctr">
              <a:buNone/>
            </a:pPr>
            <a:r>
              <a:rPr lang="fa-IR" dirty="0" smtClean="0"/>
              <a:t>این رژیم شامل مصرف منابع گیاهی و ماهی است </a:t>
            </a:r>
            <a:endParaRPr lang="en-US" dirty="0" smtClean="0"/>
          </a:p>
          <a:p>
            <a:pPr algn="ctr">
              <a:buNone/>
            </a:pP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Pollo-vegeterian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fa-IR" dirty="0" smtClean="0"/>
              <a:t>مصرف منابع گیاهی و مرغ</a:t>
            </a:r>
          </a:p>
          <a:p>
            <a:pPr algn="ctr"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انواع رژیم گیاه خواری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3608" y="1417638"/>
            <a:ext cx="7467600" cy="48737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Fruiterian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fa-IR" dirty="0"/>
              <a:t>فقط از میوه های تازه و خشک شده,انواع مغزها,عسل و روغن زیتون استفاده می کنند.</a:t>
            </a:r>
            <a:endParaRPr lang="en-US" dirty="0"/>
          </a:p>
          <a:p>
            <a:pPr algn="just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Raw-vegan</a:t>
            </a:r>
          </a:p>
          <a:p>
            <a:pPr algn="just">
              <a:buNone/>
            </a:pPr>
            <a:r>
              <a:rPr lang="fa-IR" dirty="0"/>
              <a:t>این افراد خام گیاه خوار مطلق اند.(یامواد غذایی خام مصرف شوند یا بخار پز با حرارت زیر چهل درجه)</a:t>
            </a:r>
            <a:endParaRPr lang="en-US" dirty="0"/>
          </a:p>
          <a:p>
            <a:pPr algn="just">
              <a:buNone/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Flextrian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-vegan</a:t>
            </a:r>
          </a:p>
          <a:p>
            <a:pPr algn="just">
              <a:buNone/>
            </a:pPr>
            <a:r>
              <a:rPr lang="fa-IR" dirty="0"/>
              <a:t>این افراد هفته ای یکبار گوشت می خورند.</a:t>
            </a:r>
            <a:endParaRPr lang="en-US" dirty="0"/>
          </a:p>
          <a:p>
            <a:pPr algn="just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Living-food</a:t>
            </a:r>
          </a:p>
          <a:p>
            <a:pPr algn="just">
              <a:buNone/>
            </a:pPr>
            <a:r>
              <a:rPr lang="fa-IR" dirty="0"/>
              <a:t>خام گیاه خوار اصلی,یعنی هر ماده </a:t>
            </a:r>
            <a:r>
              <a:rPr lang="fa-IR" dirty="0" smtClean="0"/>
              <a:t>خوراکی</a:t>
            </a:r>
          </a:p>
          <a:p>
            <a:pPr algn="just">
              <a:buNone/>
            </a:pPr>
            <a:r>
              <a:rPr lang="fa-IR" dirty="0" smtClean="0"/>
              <a:t> </a:t>
            </a:r>
            <a:r>
              <a:rPr lang="fa-IR" dirty="0"/>
              <a:t>که انسان یا حیوان درتولید آن نقش داشته </a:t>
            </a:r>
            <a:r>
              <a:rPr lang="fa-IR" dirty="0" smtClean="0"/>
              <a:t>باشد</a:t>
            </a:r>
          </a:p>
          <a:p>
            <a:pPr algn="just">
              <a:buNone/>
            </a:pPr>
            <a:r>
              <a:rPr lang="fa-IR" dirty="0" smtClean="0"/>
              <a:t> </a:t>
            </a:r>
            <a:r>
              <a:rPr lang="fa-IR" dirty="0"/>
              <a:t>مصرف نمی شود.مثلعسل,کنسرو,...</a:t>
            </a:r>
          </a:p>
        </p:txBody>
      </p:sp>
      <p:pic>
        <p:nvPicPr>
          <p:cNvPr id="4" name="Picture 3" descr="گیاهخوار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86082" cy="2026241"/>
          </a:xfrm>
          <a:prstGeom prst="rect">
            <a:avLst/>
          </a:prstGeom>
        </p:spPr>
      </p:pic>
      <p:pic>
        <p:nvPicPr>
          <p:cNvPr id="5" name="Picture 4" descr="گیاه‌خوار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4752"/>
            <a:ext cx="3857620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>
                <a:solidFill>
                  <a:schemeClr val="accent3">
                    <a:lumMod val="50000"/>
                  </a:schemeClr>
                </a:solidFill>
              </a:rPr>
              <a:t>رژیم گیاه خواری در چه افردای شایع است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endParaRPr lang="fa-I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a-IR" dirty="0"/>
              <a:t>در افراد مبتلا به بی اشتهایی عصبی  حتی اگر قبل از این بیماری  گیاه خوار تبوده اند پس از این بیماری تمایل بیشتری به این نوع رژیم ها پیدا می کنند.</a:t>
            </a:r>
            <a:endParaRPr lang="en-US" dirty="0"/>
          </a:p>
          <a:p>
            <a:pPr>
              <a:buNone/>
            </a:pPr>
            <a:r>
              <a:rPr lang="fa-IR" dirty="0"/>
              <a:t> </a:t>
            </a:r>
            <a:endParaRPr lang="en-US" dirty="0"/>
          </a:p>
          <a:p>
            <a:pPr>
              <a:buNone/>
            </a:pPr>
            <a:r>
              <a:rPr lang="fa-IR" dirty="0"/>
              <a:t>افراد ی که رژیم گیاه خواری دارند چون عمدتا از میوه و سبزی استفاده می کنند و ورزش می کنندنسبت به افراد همه  چیز خوار وزن کمتری </a:t>
            </a:r>
            <a:r>
              <a:rPr lang="fa-IR" dirty="0" smtClean="0"/>
              <a:t>دارند.</a:t>
            </a:r>
            <a:endParaRPr lang="en-US" dirty="0"/>
          </a:p>
          <a:p>
            <a:pPr>
              <a:buNone/>
            </a:pPr>
            <a:endParaRPr lang="fa-IR" dirty="0"/>
          </a:p>
        </p:txBody>
      </p:sp>
      <p:pic>
        <p:nvPicPr>
          <p:cNvPr id="4" name="Picture 3" descr="گیاه-خوار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429132"/>
            <a:ext cx="7143800" cy="2149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786322"/>
            <a:ext cx="2552700" cy="1790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044079"/>
            <a:ext cx="7901014" cy="518809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 </a:t>
            </a:r>
            <a:r>
              <a:rPr lang="fa-IR" b="1" dirty="0" smtClean="0">
                <a:solidFill>
                  <a:srgbClr val="00B050"/>
                </a:solidFill>
              </a:rPr>
              <a:t>پروتئین</a:t>
            </a: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fa-IR" dirty="0" smtClean="0"/>
              <a:t>    غذاهای گیاهی فاقد برخی  اسید آمینه های ضروری است مثلا  لیزین در غلات و متیونین در حبوبات,از این رو کیفیت غذاهای گیاهی از نظر </a:t>
            </a:r>
            <a:r>
              <a:rPr lang="fa-IR" dirty="0" smtClean="0"/>
              <a:t>پروتیین </a:t>
            </a:r>
            <a:r>
              <a:rPr lang="fa-IR" dirty="0" smtClean="0"/>
              <a:t>کمتر از غذاهای با منشا حیوانی است.</a:t>
            </a:r>
            <a:endParaRPr lang="en-US" dirty="0" smtClean="0"/>
          </a:p>
          <a:p>
            <a:pPr>
              <a:buNone/>
            </a:pPr>
            <a:r>
              <a:rPr lang="fa-IR" dirty="0" smtClean="0"/>
              <a:t>   البته  امروزه مشخص شده که مصرفمواد غذاهای گیاهی متنوع در طول روز, اسید های آمینه کافی برای بدن را تامین می کند.</a:t>
            </a:r>
            <a:endParaRPr lang="en-US" dirty="0" smtClean="0"/>
          </a:p>
          <a:p>
            <a:pPr>
              <a:buNone/>
            </a:pPr>
            <a:r>
              <a:rPr lang="fa-IR" dirty="0" smtClean="0"/>
              <a:t>    هم چنین  هضم پروتیین های گیاهی نسبت به قابلیت هضم پروتیین </a:t>
            </a:r>
            <a:r>
              <a:rPr lang="fa-IR" dirty="0" smtClean="0"/>
              <a:t>های حیوانی </a:t>
            </a:r>
            <a:r>
              <a:rPr lang="fa-IR" dirty="0" smtClean="0"/>
              <a:t>کمتر است.</a:t>
            </a:r>
          </a:p>
          <a:p>
            <a:pPr>
              <a:buNone/>
            </a:pPr>
            <a:r>
              <a:rPr lang="fa-IR" dirty="0" smtClean="0"/>
              <a:t>    مصرف مقادیر کمتر از پروتیین های حیوانی  مفید است زیرا احتمالا دفع کلسیم از ادرارو پیشرفت بیماری های کلیه را کاهش می دهد.</a:t>
            </a:r>
            <a:endParaRPr lang="en-US" dirty="0" smtClean="0"/>
          </a:p>
          <a:p>
            <a:pPr>
              <a:buNone/>
            </a:pPr>
            <a:r>
              <a:rPr lang="fa-IR" dirty="0" smtClean="0"/>
              <a:t>  همواره ده درصد از از انرژی دریافتی رژیم  گیاه خواران از پروتیین ها تامین می شود.</a:t>
            </a:r>
            <a:endParaRPr lang="fa-IR" dirty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31466" y="274638"/>
            <a:ext cx="60933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مواد مغذی در رژیم گیاه خواری </a:t>
            </a:r>
            <a:endParaRPr kumimoji="0" lang="fa-IR" sz="4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6600" dirty="0" smtClean="0">
                <a:solidFill>
                  <a:srgbClr val="00B050"/>
                </a:solidFill>
              </a:rPr>
              <a:t>آهن</a:t>
            </a:r>
            <a:endParaRPr lang="fa-IR" sz="6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7472386" cy="4830902"/>
          </a:xfrm>
        </p:spPr>
        <p:txBody>
          <a:bodyPr/>
          <a:lstStyle/>
          <a:p>
            <a:pPr>
              <a:buNone/>
            </a:pPr>
            <a:r>
              <a:rPr lang="fa-IR" dirty="0" smtClean="0"/>
              <a:t>جذب آهن غیر هم در غذاهای گیاهی کمتر از جذب آهن هم است,البته به دلیل مصرف  زیاد مواد حاوی  ویتامین </a:t>
            </a:r>
            <a:r>
              <a:rPr lang="en-US" dirty="0" smtClean="0"/>
              <a:t>C</a:t>
            </a:r>
            <a:r>
              <a:rPr lang="fa-IR" dirty="0" smtClean="0"/>
              <a:t>جذب </a:t>
            </a:r>
            <a:r>
              <a:rPr lang="fa-IR" dirty="0" smtClean="0"/>
              <a:t>آهن افزایش پیدا می کند.</a:t>
            </a:r>
            <a:endParaRPr lang="en-US" dirty="0" smtClean="0"/>
          </a:p>
          <a:p>
            <a:pPr>
              <a:buNone/>
            </a:pPr>
            <a:r>
              <a:rPr lang="fa-IR" dirty="0" smtClean="0"/>
              <a:t>برخی از مطالعات </a:t>
            </a:r>
            <a:r>
              <a:rPr lang="fa-IR" dirty="0" smtClean="0"/>
              <a:t>بیا</a:t>
            </a:r>
            <a:r>
              <a:rPr lang="fa-IR" dirty="0" smtClean="0"/>
              <a:t>ن </a:t>
            </a:r>
            <a:r>
              <a:rPr lang="fa-IR" dirty="0" smtClean="0"/>
              <a:t>می </a:t>
            </a:r>
            <a:r>
              <a:rPr lang="fa-IR" dirty="0" smtClean="0"/>
              <a:t>کنند,افرادی که در طولانی مدت از </a:t>
            </a:r>
            <a:r>
              <a:rPr lang="fa-IR" dirty="0" smtClean="0"/>
              <a:t>رژیم</a:t>
            </a:r>
            <a:r>
              <a:rPr lang="en-US" dirty="0" err="1" smtClean="0"/>
              <a:t>lov</a:t>
            </a:r>
            <a:r>
              <a:rPr lang="en-US" dirty="0" smtClean="0"/>
              <a:t> </a:t>
            </a:r>
            <a:r>
              <a:rPr lang="fa-IR" dirty="0" smtClean="0"/>
              <a:t>استفاده </a:t>
            </a:r>
            <a:r>
              <a:rPr lang="fa-IR" dirty="0" smtClean="0"/>
              <a:t>می کنند,حتی با دریافت مقدار فیبر بیشتر,وضعیت آهن آن ها تفاوتی با افراد همه چیز خوار ندارد.با وجود آنکه </a:t>
            </a:r>
            <a:r>
              <a:rPr lang="fa-IR" dirty="0" smtClean="0"/>
              <a:t>گیاه</a:t>
            </a:r>
            <a:r>
              <a:rPr lang="en-US" dirty="0" smtClean="0"/>
              <a:t> </a:t>
            </a:r>
            <a:r>
              <a:rPr lang="fa-IR" dirty="0" smtClean="0"/>
              <a:t>خواران </a:t>
            </a:r>
            <a:r>
              <a:rPr lang="fa-IR" dirty="0" smtClean="0"/>
              <a:t>آهن بیشتری را دریافت می کنند, ولی باز هم سطح فریتین سرم در آن ها نسبت به افراد همه چیز خوار کمتر است.</a:t>
            </a:r>
            <a:endParaRPr lang="en-US" dirty="0" smtClean="0"/>
          </a:p>
          <a:p>
            <a:pPr>
              <a:buNone/>
            </a:pPr>
            <a:r>
              <a:rPr lang="fa-IR" dirty="0" smtClean="0"/>
              <a:t>به نظر می رسد دریافت مقادیر بالای آهن ار رژیم های </a:t>
            </a:r>
            <a:r>
              <a:rPr lang="fa-IR" dirty="0" smtClean="0"/>
              <a:t>گیاه</a:t>
            </a:r>
            <a:r>
              <a:rPr lang="en-US" dirty="0" smtClean="0"/>
              <a:t> </a:t>
            </a:r>
            <a:r>
              <a:rPr lang="fa-IR" dirty="0" smtClean="0"/>
              <a:t>خواری </a:t>
            </a:r>
            <a:r>
              <a:rPr lang="fa-IR" dirty="0" smtClean="0"/>
              <a:t>که به </a:t>
            </a:r>
            <a:r>
              <a:rPr lang="fa-IR" dirty="0" smtClean="0"/>
              <a:t>خوبی </a:t>
            </a:r>
            <a:r>
              <a:rPr lang="fa-IR" dirty="0" smtClean="0"/>
              <a:t>طراحی شده اند همواره </a:t>
            </a:r>
            <a:r>
              <a:rPr lang="fa-IR" dirty="0" smtClean="0"/>
              <a:t>به </a:t>
            </a:r>
            <a:r>
              <a:rPr lang="fa-IR" dirty="0" smtClean="0"/>
              <a:t>دریافت </a:t>
            </a:r>
            <a:r>
              <a:rPr lang="fa-IR" dirty="0" smtClean="0"/>
              <a:t>میوه,سبزیجات حاوی </a:t>
            </a:r>
            <a:r>
              <a:rPr lang="fa-IR" dirty="0" smtClean="0"/>
              <a:t>ویتامین</a:t>
            </a:r>
            <a:r>
              <a:rPr lang="en-US" dirty="0" smtClean="0"/>
              <a:t>c</a:t>
            </a:r>
            <a:r>
              <a:rPr lang="fa-IR" dirty="0" smtClean="0"/>
              <a:t>,در </a:t>
            </a:r>
            <a:r>
              <a:rPr lang="fa-IR" dirty="0" smtClean="0"/>
              <a:t>پیشگیری </a:t>
            </a:r>
            <a:r>
              <a:rPr lang="fa-IR" dirty="0" smtClean="0"/>
              <a:t>از </a:t>
            </a:r>
            <a:r>
              <a:rPr lang="fa-IR" dirty="0" smtClean="0"/>
              <a:t>کمبود آهن موثر باشد. </a:t>
            </a:r>
            <a:endParaRPr lang="en-US" dirty="0" smtClean="0"/>
          </a:p>
          <a:p>
            <a:pPr>
              <a:buNone/>
            </a:pPr>
            <a:endParaRPr lang="fa-IR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325" y="0"/>
            <a:ext cx="2733675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182</TotalTime>
  <Words>1598</Words>
  <Application>Microsoft Office PowerPoint</Application>
  <PresentationFormat>On-screen Show (4:3)</PresentationFormat>
  <Paragraphs>135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رژیم گیاه خواری</vt:lpstr>
      <vt:lpstr>هدف از گیاه خواری</vt:lpstr>
      <vt:lpstr>PowerPoint Presentation</vt:lpstr>
      <vt:lpstr>انواع رژیم گیاه خواری</vt:lpstr>
      <vt:lpstr>انواع رژیم گیاه خواری</vt:lpstr>
      <vt:lpstr>انواع رژیم گیاه خواری</vt:lpstr>
      <vt:lpstr>رژیم گیاه خواری در چه افردای شایع است </vt:lpstr>
      <vt:lpstr>مواد مغذی در رژیم گیاه خواری </vt:lpstr>
      <vt:lpstr>آهن</vt:lpstr>
      <vt:lpstr>فولات</vt:lpstr>
      <vt:lpstr>ویتامین b12</vt:lpstr>
      <vt:lpstr>کلسیم</vt:lpstr>
      <vt:lpstr>zinc</vt:lpstr>
      <vt:lpstr>رژیم گیاه خواری در دوران های مختلف زندگی  </vt:lpstr>
      <vt:lpstr>بارداری و شیردهی </vt:lpstr>
      <vt:lpstr>بارداری و شیردهی </vt:lpstr>
      <vt:lpstr>نوزادی و کودکی  </vt:lpstr>
      <vt:lpstr>نوجوانی  </vt:lpstr>
      <vt:lpstr>بزرگسالی و سالمندی  </vt:lpstr>
      <vt:lpstr>فواید رژیم گیاهخواری  </vt:lpstr>
      <vt:lpstr>دیگر فواید رژیم گیاه خواری: </vt:lpstr>
      <vt:lpstr>بیماری های قلبی و عروقی</vt:lpstr>
      <vt:lpstr>سرطان</vt:lpstr>
      <vt:lpstr>دیابت</vt:lpstr>
      <vt:lpstr>فواید رژیم گیاه خواری در درمان بیماری ها</vt:lpstr>
      <vt:lpstr>پاسخ فیزیولوژیک به رژیم های گیاه خواری </vt:lpstr>
      <vt:lpstr>آنتی اکسیدان ها </vt:lpstr>
      <vt:lpstr>اثرات هورمونی 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گیاه خواری</dc:title>
  <dc:creator>N</dc:creator>
  <cp:lastModifiedBy>class-221</cp:lastModifiedBy>
  <cp:revision>41</cp:revision>
  <dcterms:created xsi:type="dcterms:W3CDTF">2017-05-12T18:53:00Z</dcterms:created>
  <dcterms:modified xsi:type="dcterms:W3CDTF">2017-05-17T03:53:04Z</dcterms:modified>
</cp:coreProperties>
</file>