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350" r:id="rId3"/>
    <p:sldId id="268" r:id="rId4"/>
    <p:sldId id="269" r:id="rId5"/>
    <p:sldId id="270" r:id="rId6"/>
    <p:sldId id="271" r:id="rId7"/>
    <p:sldId id="272" r:id="rId8"/>
    <p:sldId id="273" r:id="rId9"/>
    <p:sldId id="274" r:id="rId10"/>
    <p:sldId id="327" r:id="rId11"/>
    <p:sldId id="275" r:id="rId12"/>
    <p:sldId id="351" r:id="rId13"/>
    <p:sldId id="363" r:id="rId14"/>
    <p:sldId id="276" r:id="rId15"/>
    <p:sldId id="277"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5" r:id="rId32"/>
    <p:sldId id="296" r:id="rId33"/>
    <p:sldId id="297" r:id="rId34"/>
    <p:sldId id="298" r:id="rId35"/>
    <p:sldId id="364" r:id="rId36"/>
    <p:sldId id="365" r:id="rId37"/>
    <p:sldId id="300" r:id="rId38"/>
    <p:sldId id="301" r:id="rId39"/>
    <p:sldId id="348" r:id="rId40"/>
    <p:sldId id="302" r:id="rId41"/>
    <p:sldId id="303" r:id="rId42"/>
    <p:sldId id="329" r:id="rId43"/>
    <p:sldId id="304" r:id="rId44"/>
    <p:sldId id="330" r:id="rId45"/>
    <p:sldId id="305" r:id="rId46"/>
    <p:sldId id="331"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47" r:id="rId60"/>
    <p:sldId id="352" r:id="rId61"/>
    <p:sldId id="355" r:id="rId62"/>
    <p:sldId id="356" r:id="rId63"/>
    <p:sldId id="353" r:id="rId64"/>
    <p:sldId id="354" r:id="rId65"/>
    <p:sldId id="357" r:id="rId66"/>
    <p:sldId id="322" r:id="rId67"/>
    <p:sldId id="358" r:id="rId68"/>
    <p:sldId id="336" r:id="rId69"/>
    <p:sldId id="359" r:id="rId70"/>
    <p:sldId id="323" r:id="rId71"/>
    <p:sldId id="360" r:id="rId72"/>
    <p:sldId id="325" r:id="rId73"/>
    <p:sldId id="340" r:id="rId74"/>
    <p:sldId id="361" r:id="rId75"/>
    <p:sldId id="362" r:id="rId76"/>
    <p:sldId id="339"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lm7m7jX1S4KqD/BbJ0LkUg==" hashData="HG3rJ0pMCqn6GRNmwNn4VmKe0Vc="/>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4660"/>
  </p:normalViewPr>
  <p:slideViewPr>
    <p:cSldViewPr>
      <p:cViewPr>
        <p:scale>
          <a:sx n="40" d="100"/>
          <a:sy n="40" d="100"/>
        </p:scale>
        <p:origin x="-134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E78A2-E5E2-4629-BE94-4F6780FF15A4}" type="datetimeFigureOut">
              <a:rPr lang="en-US" smtClean="0"/>
              <a:t>11/21/2015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A2B7A2-0AD3-4966-BFFF-0ABC5B92674C}" type="slidenum">
              <a:rPr lang="en-US" smtClean="0"/>
              <a:t>‹#›</a:t>
            </a:fld>
            <a:endParaRPr lang="en-US"/>
          </a:p>
        </p:txBody>
      </p:sp>
    </p:spTree>
    <p:extLst>
      <p:ext uri="{BB962C8B-B14F-4D97-AF65-F5344CB8AC3E}">
        <p14:creationId xmlns:p14="http://schemas.microsoft.com/office/powerpoint/2010/main" val="409353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2B7A2-0AD3-4966-BFFF-0ABC5B92674C}" type="slidenum">
              <a:rPr lang="en-US" smtClean="0"/>
              <a:t>14</a:t>
            </a:fld>
            <a:endParaRPr lang="en-US"/>
          </a:p>
        </p:txBody>
      </p:sp>
    </p:spTree>
    <p:extLst>
      <p:ext uri="{BB962C8B-B14F-4D97-AF65-F5344CB8AC3E}">
        <p14:creationId xmlns:p14="http://schemas.microsoft.com/office/powerpoint/2010/main" val="553427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EA503C-7692-4B4E-BCDE-DD8F6FEACF5C}" type="datetimeFigureOut">
              <a:rPr lang="en-US" smtClean="0"/>
              <a:t>11/21/2015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364303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A503C-7692-4B4E-BCDE-DD8F6FEACF5C}" type="datetimeFigureOut">
              <a:rPr lang="en-US" smtClean="0"/>
              <a:t>11/21/2015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297004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A503C-7692-4B4E-BCDE-DD8F6FEACF5C}" type="datetimeFigureOut">
              <a:rPr lang="en-US" smtClean="0"/>
              <a:t>11/21/2015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271689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A503C-7692-4B4E-BCDE-DD8F6FEACF5C}" type="datetimeFigureOut">
              <a:rPr lang="en-US" smtClean="0"/>
              <a:t>11/21/2015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36775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EA503C-7692-4B4E-BCDE-DD8F6FEACF5C}" type="datetimeFigureOut">
              <a:rPr lang="en-US" smtClean="0"/>
              <a:t>11/21/2015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7733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EA503C-7692-4B4E-BCDE-DD8F6FEACF5C}" type="datetimeFigureOut">
              <a:rPr lang="en-US" smtClean="0"/>
              <a:t>11/21/2015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379064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EA503C-7692-4B4E-BCDE-DD8F6FEACF5C}" type="datetimeFigureOut">
              <a:rPr lang="en-US" smtClean="0"/>
              <a:t>11/21/2015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160781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EA503C-7692-4B4E-BCDE-DD8F6FEACF5C}" type="datetimeFigureOut">
              <a:rPr lang="en-US" smtClean="0"/>
              <a:t>11/21/2015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74747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A503C-7692-4B4E-BCDE-DD8F6FEACF5C}" type="datetimeFigureOut">
              <a:rPr lang="en-US" smtClean="0"/>
              <a:t>11/21/2015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312564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A503C-7692-4B4E-BCDE-DD8F6FEACF5C}" type="datetimeFigureOut">
              <a:rPr lang="en-US" smtClean="0"/>
              <a:t>11/21/2015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234748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EA503C-7692-4B4E-BCDE-DD8F6FEACF5C}" type="datetimeFigureOut">
              <a:rPr lang="en-US" smtClean="0"/>
              <a:t>11/21/2015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A1415-1E51-442B-AA2E-F6D7F6080DE6}" type="slidenum">
              <a:rPr lang="en-US" smtClean="0"/>
              <a:t>‹#›</a:t>
            </a:fld>
            <a:endParaRPr lang="en-US"/>
          </a:p>
        </p:txBody>
      </p:sp>
    </p:spTree>
    <p:extLst>
      <p:ext uri="{BB962C8B-B14F-4D97-AF65-F5344CB8AC3E}">
        <p14:creationId xmlns:p14="http://schemas.microsoft.com/office/powerpoint/2010/main" val="96050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A503C-7692-4B4E-BCDE-DD8F6FEACF5C}" type="datetimeFigureOut">
              <a:rPr lang="en-US" smtClean="0"/>
              <a:t>11/21/2015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1415-1E51-442B-AA2E-F6D7F6080DE6}" type="slidenum">
              <a:rPr lang="en-US" smtClean="0"/>
              <a:t>‹#›</a:t>
            </a:fld>
            <a:endParaRPr lang="en-US"/>
          </a:p>
        </p:txBody>
      </p:sp>
    </p:spTree>
    <p:extLst>
      <p:ext uri="{BB962C8B-B14F-4D97-AF65-F5344CB8AC3E}">
        <p14:creationId xmlns:p14="http://schemas.microsoft.com/office/powerpoint/2010/main" val="385867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mtClean="0"/>
              <a:t>تئوری ماساژ ورزشی</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9400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مدل جامع ورزشکار </a:t>
            </a:r>
            <a:endParaRPr lang="en-US" dirty="0"/>
          </a:p>
        </p:txBody>
      </p:sp>
      <p:sp>
        <p:nvSpPr>
          <p:cNvPr id="3" name="Content Placeholder 2"/>
          <p:cNvSpPr>
            <a:spLocks noGrp="1"/>
          </p:cNvSpPr>
          <p:nvPr>
            <p:ph idx="1"/>
          </p:nvPr>
        </p:nvSpPr>
        <p:spPr/>
        <p:txBody>
          <a:bodyPr/>
          <a:lstStyle/>
          <a:p>
            <a:pPr algn="r" rtl="1"/>
            <a:r>
              <a:rPr lang="fa-IR" dirty="0" smtClean="0"/>
              <a:t>بعد جسمی </a:t>
            </a:r>
            <a:endParaRPr lang="en-US" dirty="0" smtClean="0"/>
          </a:p>
          <a:p>
            <a:pPr algn="r" rtl="1"/>
            <a:endParaRPr lang="en-US" dirty="0"/>
          </a:p>
          <a:p>
            <a:pPr algn="r" rtl="1"/>
            <a:r>
              <a:rPr lang="fa-IR" dirty="0" smtClean="0"/>
              <a:t>بعد روحی </a:t>
            </a:r>
            <a:endParaRPr lang="en-US" dirty="0" smtClean="0"/>
          </a:p>
          <a:p>
            <a:pPr algn="r" rtl="1"/>
            <a:endParaRPr lang="en-US" dirty="0"/>
          </a:p>
          <a:p>
            <a:pPr algn="r" rtl="1"/>
            <a:r>
              <a:rPr lang="fa-IR" dirty="0" smtClean="0"/>
              <a:t>بعد هیجانی </a:t>
            </a:r>
            <a:endParaRPr lang="en-US" dirty="0" smtClean="0"/>
          </a:p>
          <a:p>
            <a:pPr algn="r" rtl="1"/>
            <a:endParaRPr lang="en-US" dirty="0"/>
          </a:p>
          <a:p>
            <a:pPr algn="r" rtl="1"/>
            <a:r>
              <a:rPr lang="fa-IR" dirty="0" smtClean="0"/>
              <a:t>بعد اجتماعی </a:t>
            </a:r>
            <a:r>
              <a:rPr lang="en-US" dirty="0" smtClean="0"/>
              <a:t> </a:t>
            </a:r>
            <a:endParaRPr lang="en-US" dirty="0"/>
          </a:p>
        </p:txBody>
      </p:sp>
    </p:spTree>
    <p:extLst>
      <p:ext uri="{BB962C8B-B14F-4D97-AF65-F5344CB8AC3E}">
        <p14:creationId xmlns:p14="http://schemas.microsoft.com/office/powerpoint/2010/main" val="1732018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solidFill>
                  <a:schemeClr val="tx1"/>
                </a:solidFill>
                <a:cs typeface="B Zar" pitchFamily="2" charset="-78"/>
              </a:rPr>
              <a:t>آماده سازی دست</a:t>
            </a:r>
            <a:endParaRPr lang="en-US" sz="4000" dirty="0">
              <a:solidFill>
                <a:schemeClr val="tx1"/>
              </a:solidFill>
              <a:cs typeface="B Zar" pitchFamily="2" charset="-78"/>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r" rtl="1"/>
            <a:r>
              <a:rPr lang="fa-IR" sz="2400" dirty="0" smtClean="0">
                <a:cs typeface="B Zar" pitchFamily="2" charset="-78"/>
              </a:rPr>
              <a:t>وضعیت دست</a:t>
            </a:r>
          </a:p>
          <a:p>
            <a:pPr lvl="1" algn="r" rtl="1"/>
            <a:r>
              <a:rPr lang="fa-IR" sz="2400" dirty="0" smtClean="0">
                <a:cs typeface="B Zar" pitchFamily="2" charset="-78"/>
              </a:rPr>
              <a:t>دست باید قبل و بعد از ماساژ شسته شود.</a:t>
            </a:r>
          </a:p>
          <a:p>
            <a:pPr lvl="1" algn="r" rtl="1"/>
            <a:r>
              <a:rPr lang="fa-IR" sz="2400" dirty="0" smtClean="0">
                <a:cs typeface="B Zar" pitchFamily="2" charset="-78"/>
              </a:rPr>
              <a:t>ناخن ها می باید کوتاه باشد.</a:t>
            </a:r>
          </a:p>
          <a:p>
            <a:pPr lvl="1" algn="r" rtl="1"/>
            <a:r>
              <a:rPr lang="fa-IR" sz="2400" dirty="0" smtClean="0">
                <a:cs typeface="B Zar" pitchFamily="2" charset="-78"/>
              </a:rPr>
              <a:t>انگشتر، ساعت، دستبند و دیگر اشیا می باید قبل از ماساژ باز شود.</a:t>
            </a:r>
          </a:p>
          <a:p>
            <a:pPr lvl="1" algn="r" rtl="1"/>
            <a:r>
              <a:rPr lang="fa-IR" sz="2400" dirty="0" smtClean="0">
                <a:cs typeface="B Zar" pitchFamily="2" charset="-78"/>
              </a:rPr>
              <a:t>کف دست می باید نرم، خشک، گرم، فاقد پینه، قارچ و دیگر مشکلات پوستی باشد.</a:t>
            </a:r>
          </a:p>
          <a:p>
            <a:pPr algn="r" rtl="1"/>
            <a:r>
              <a:rPr lang="fa-IR" sz="2400" dirty="0" smtClean="0">
                <a:cs typeface="B Zar" pitchFamily="2" charset="-78"/>
              </a:rPr>
              <a:t>نواحی دست که در ماساژ از آن استفاده می شود </a:t>
            </a:r>
          </a:p>
          <a:p>
            <a:pPr marL="0" indent="0" algn="r" rtl="1">
              <a:buNone/>
            </a:pPr>
            <a:r>
              <a:rPr lang="fa-IR" sz="2400" dirty="0">
                <a:cs typeface="B Zar" pitchFamily="2" charset="-78"/>
              </a:rPr>
              <a:t> </a:t>
            </a:r>
            <a:r>
              <a:rPr lang="fa-IR" sz="2400" dirty="0" smtClean="0">
                <a:cs typeface="B Zar" pitchFamily="2" charset="-78"/>
              </a:rPr>
              <a:t>      در شکل روبرو نشان داده شده</a:t>
            </a:r>
            <a:endParaRPr lang="en-US" sz="2400" dirty="0">
              <a:cs typeface="B Zar" pitchFamily="2" charset="-78"/>
            </a:endParaRPr>
          </a:p>
        </p:txBody>
      </p:sp>
      <p:pic>
        <p:nvPicPr>
          <p:cNvPr id="3074" name="Picture 2" descr="D:\Work-shop\Sport Massage\Photo\149.jpg"/>
          <p:cNvPicPr>
            <a:picLocks noChangeAspect="1" noChangeArrowheads="1"/>
          </p:cNvPicPr>
          <p:nvPr/>
        </p:nvPicPr>
        <p:blipFill>
          <a:blip r:embed="rId2" cstate="print"/>
          <a:srcRect r="2905"/>
          <a:stretch>
            <a:fillRect/>
          </a:stretch>
        </p:blipFill>
        <p:spPr bwMode="auto">
          <a:xfrm>
            <a:off x="533400" y="4191000"/>
            <a:ext cx="2971800" cy="2371725"/>
          </a:xfrm>
          <a:prstGeom prst="rect">
            <a:avLst/>
          </a:prstGeom>
          <a:noFill/>
        </p:spPr>
      </p:pic>
    </p:spTree>
    <p:extLst>
      <p:ext uri="{BB962C8B-B14F-4D97-AF65-F5344CB8AC3E}">
        <p14:creationId xmlns:p14="http://schemas.microsoft.com/office/powerpoint/2010/main" val="1113699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روشهای دست گذاری </a:t>
            </a:r>
            <a:endParaRPr lang="en-US" dirty="0"/>
          </a:p>
        </p:txBody>
      </p:sp>
      <p:sp>
        <p:nvSpPr>
          <p:cNvPr id="3" name="Content Placeholder 2"/>
          <p:cNvSpPr>
            <a:spLocks noGrp="1"/>
          </p:cNvSpPr>
          <p:nvPr>
            <p:ph idx="1"/>
          </p:nvPr>
        </p:nvSpPr>
        <p:spPr/>
        <p:txBody>
          <a:bodyPr/>
          <a:lstStyle/>
          <a:p>
            <a:pPr algn="r" rtl="1"/>
            <a:r>
              <a:rPr lang="fa-IR" dirty="0" smtClean="0"/>
              <a:t>یک انگشت </a:t>
            </a:r>
          </a:p>
          <a:p>
            <a:pPr algn="r" rtl="1"/>
            <a:r>
              <a:rPr lang="fa-IR" dirty="0" smtClean="0"/>
              <a:t>دو انگشت روی هم</a:t>
            </a:r>
          </a:p>
          <a:p>
            <a:pPr algn="r" rtl="1"/>
            <a:r>
              <a:rPr lang="fa-IR" dirty="0" smtClean="0"/>
              <a:t>چند انگشت </a:t>
            </a:r>
          </a:p>
          <a:p>
            <a:pPr algn="r" rtl="1"/>
            <a:r>
              <a:rPr lang="fa-IR" dirty="0" smtClean="0"/>
              <a:t>چند انگشت روی هم </a:t>
            </a:r>
          </a:p>
          <a:p>
            <a:pPr algn="r" rtl="1"/>
            <a:r>
              <a:rPr lang="fa-IR" dirty="0" smtClean="0"/>
              <a:t>کل کف دست </a:t>
            </a:r>
          </a:p>
          <a:p>
            <a:pPr algn="r" rtl="1"/>
            <a:r>
              <a:rPr lang="fa-IR" dirty="0" smtClean="0"/>
              <a:t>کل کف دست روی هم</a:t>
            </a:r>
          </a:p>
          <a:p>
            <a:pPr algn="r" rtl="1"/>
            <a:r>
              <a:rPr lang="fa-IR" dirty="0" smtClean="0"/>
              <a:t>ناکل   </a:t>
            </a:r>
          </a:p>
          <a:p>
            <a:pPr algn="r" rtl="1"/>
            <a:endParaRPr lang="en-US" dirty="0"/>
          </a:p>
        </p:txBody>
      </p:sp>
    </p:spTree>
    <p:extLst>
      <p:ext uri="{BB962C8B-B14F-4D97-AF65-F5344CB8AC3E}">
        <p14:creationId xmlns:p14="http://schemas.microsoft.com/office/powerpoint/2010/main" val="398367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762000"/>
          </a:xfrm>
        </p:spPr>
        <p:txBody>
          <a:bodyPr/>
          <a:lstStyle/>
          <a:p>
            <a:r>
              <a:rPr lang="en-US" dirty="0" smtClean="0"/>
              <a:t>Hand and Finger placement</a:t>
            </a:r>
            <a:endParaRPr lang="en-US" dirty="0"/>
          </a:p>
        </p:txBody>
      </p:sp>
      <p:sp>
        <p:nvSpPr>
          <p:cNvPr id="3" name="Content Placeholder 2"/>
          <p:cNvSpPr>
            <a:spLocks noGrp="1"/>
          </p:cNvSpPr>
          <p:nvPr>
            <p:ph idx="1"/>
          </p:nvPr>
        </p:nvSpPr>
        <p:spPr>
          <a:xfrm>
            <a:off x="381000" y="990600"/>
            <a:ext cx="8305800" cy="5334000"/>
          </a:xfrm>
        </p:spPr>
        <p:txBody>
          <a:bodyPr>
            <a:normAutofit lnSpcReduction="10000"/>
          </a:bodyPr>
          <a:lstStyle/>
          <a:p>
            <a:r>
              <a:rPr lang="en-US" dirty="0" smtClean="0">
                <a:solidFill>
                  <a:schemeClr val="bg1"/>
                </a:solidFill>
              </a:rPr>
              <a:t>Single-digit placement </a:t>
            </a:r>
            <a:r>
              <a:rPr lang="en-US" dirty="0" smtClean="0"/>
              <a:t>(tip or pad of finger or thumb), </a:t>
            </a:r>
            <a:r>
              <a:rPr lang="en-US" dirty="0" err="1" smtClean="0"/>
              <a:t>tendinous</a:t>
            </a:r>
            <a:r>
              <a:rPr lang="en-US" dirty="0" smtClean="0"/>
              <a:t> attachment(tennis elbow)</a:t>
            </a:r>
          </a:p>
          <a:p>
            <a:r>
              <a:rPr lang="en-US" dirty="0" smtClean="0">
                <a:solidFill>
                  <a:schemeClr val="bg1"/>
                </a:solidFill>
              </a:rPr>
              <a:t>Single-digit overlay </a:t>
            </a:r>
            <a:r>
              <a:rPr lang="en-US" dirty="0" smtClean="0"/>
              <a:t>(more pressure)</a:t>
            </a:r>
          </a:p>
          <a:p>
            <a:r>
              <a:rPr lang="en-US" dirty="0" smtClean="0">
                <a:solidFill>
                  <a:schemeClr val="bg1"/>
                </a:solidFill>
              </a:rPr>
              <a:t>Multiple-digit </a:t>
            </a:r>
            <a:r>
              <a:rPr lang="en-US" dirty="0" smtClean="0">
                <a:solidFill>
                  <a:schemeClr val="bg1"/>
                </a:solidFill>
              </a:rPr>
              <a:t>placement </a:t>
            </a:r>
            <a:r>
              <a:rPr lang="en-US" dirty="0" smtClean="0"/>
              <a:t>(several fingers or both thumb), longer portion of m.(neck)</a:t>
            </a:r>
          </a:p>
          <a:p>
            <a:r>
              <a:rPr lang="en-US" dirty="0" smtClean="0">
                <a:solidFill>
                  <a:schemeClr val="bg1"/>
                </a:solidFill>
              </a:rPr>
              <a:t>Multiple-digit overlay</a:t>
            </a:r>
          </a:p>
          <a:p>
            <a:r>
              <a:rPr lang="en-US" dirty="0" smtClean="0">
                <a:solidFill>
                  <a:schemeClr val="bg1"/>
                </a:solidFill>
              </a:rPr>
              <a:t>Full-palmar placement </a:t>
            </a:r>
            <a:r>
              <a:rPr lang="en-US" dirty="0" smtClean="0"/>
              <a:t>(move bodily fluid)</a:t>
            </a:r>
          </a:p>
          <a:p>
            <a:r>
              <a:rPr lang="en-US" dirty="0" smtClean="0">
                <a:solidFill>
                  <a:schemeClr val="bg1"/>
                </a:solidFill>
              </a:rPr>
              <a:t>Full-palmar overlay</a:t>
            </a:r>
          </a:p>
          <a:p>
            <a:r>
              <a:rPr lang="en-US" dirty="0" smtClean="0">
                <a:solidFill>
                  <a:schemeClr val="bg1"/>
                </a:solidFill>
              </a:rPr>
              <a:t>Knuckle placement</a:t>
            </a:r>
            <a:r>
              <a:rPr lang="en-US" dirty="0" smtClean="0"/>
              <a:t> (dorsal surface of PIP, loose fist)</a:t>
            </a:r>
            <a:endParaRPr lang="en-US" dirty="0"/>
          </a:p>
        </p:txBody>
      </p:sp>
    </p:spTree>
    <p:extLst>
      <p:ext uri="{BB962C8B-B14F-4D97-AF65-F5344CB8AC3E}">
        <p14:creationId xmlns:p14="http://schemas.microsoft.com/office/powerpoint/2010/main" val="2500565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solidFill>
                  <a:schemeClr val="tx1"/>
                </a:solidFill>
                <a:cs typeface="+mn-cs"/>
              </a:rPr>
              <a:t>دسته بندی تکنیک ها</a:t>
            </a:r>
            <a:endParaRPr lang="en-US" sz="4000" dirty="0">
              <a:solidFill>
                <a:schemeClr val="tx1"/>
              </a:solidFill>
              <a:cs typeface="+mn-cs"/>
            </a:endParaRPr>
          </a:p>
        </p:txBody>
      </p:sp>
      <p:sp>
        <p:nvSpPr>
          <p:cNvPr id="3" name="Content Placeholder 2"/>
          <p:cNvSpPr>
            <a:spLocks noGrp="1"/>
          </p:cNvSpPr>
          <p:nvPr>
            <p:ph sz="quarter" idx="4294967295"/>
          </p:nvPr>
        </p:nvSpPr>
        <p:spPr>
          <a:xfrm>
            <a:off x="609600" y="1752600"/>
            <a:ext cx="7924800" cy="4038600"/>
          </a:xfrm>
          <a:prstGeom prst="rect">
            <a:avLst/>
          </a:prstGeom>
        </p:spPr>
        <p:txBody>
          <a:bodyPr>
            <a:normAutofit/>
          </a:bodyPr>
          <a:lstStyle/>
          <a:p>
            <a:r>
              <a:rPr lang="en-US" sz="2400" b="1" dirty="0" smtClean="0">
                <a:solidFill>
                  <a:schemeClr val="bg1"/>
                </a:solidFill>
              </a:rPr>
              <a:t>Stroke</a:t>
            </a:r>
            <a:r>
              <a:rPr lang="fa-IR" sz="2400" b="1" dirty="0" smtClean="0">
                <a:solidFill>
                  <a:schemeClr val="bg1"/>
                </a:solidFill>
              </a:rPr>
              <a:t> </a:t>
            </a:r>
            <a:r>
              <a:rPr lang="en-US" sz="2400" b="1" dirty="0" smtClean="0">
                <a:solidFill>
                  <a:schemeClr val="bg1"/>
                </a:solidFill>
              </a:rPr>
              <a:t>(Effleurage)</a:t>
            </a:r>
            <a:r>
              <a:rPr lang="en-US" sz="2400" b="1" dirty="0" smtClean="0"/>
              <a:t> </a:t>
            </a:r>
          </a:p>
          <a:p>
            <a:r>
              <a:rPr lang="en-US" sz="2400" b="1" dirty="0" smtClean="0">
                <a:solidFill>
                  <a:schemeClr val="bg1"/>
                </a:solidFill>
              </a:rPr>
              <a:t>Friction</a:t>
            </a:r>
          </a:p>
          <a:p>
            <a:r>
              <a:rPr lang="en-US" sz="2400" b="1" dirty="0" smtClean="0"/>
              <a:t>Compression</a:t>
            </a:r>
          </a:p>
          <a:p>
            <a:r>
              <a:rPr lang="en-US" sz="2400" b="1" dirty="0" err="1" smtClean="0">
                <a:solidFill>
                  <a:schemeClr val="bg1"/>
                </a:solidFill>
              </a:rPr>
              <a:t>Petrissage</a:t>
            </a:r>
            <a:r>
              <a:rPr lang="en-US" sz="2400" b="1" dirty="0" smtClean="0">
                <a:solidFill>
                  <a:schemeClr val="bg1"/>
                </a:solidFill>
              </a:rPr>
              <a:t> (Kneading)</a:t>
            </a:r>
          </a:p>
          <a:p>
            <a:pPr algn="l"/>
            <a:r>
              <a:rPr lang="en-US" sz="2400" b="1" dirty="0" smtClean="0">
                <a:solidFill>
                  <a:schemeClr val="bg1"/>
                </a:solidFill>
              </a:rPr>
              <a:t>Vibration</a:t>
            </a:r>
          </a:p>
          <a:p>
            <a:pPr algn="l"/>
            <a:r>
              <a:rPr lang="en-US" sz="2400" b="1" dirty="0" smtClean="0"/>
              <a:t>Shaking/ Jostling</a:t>
            </a:r>
          </a:p>
          <a:p>
            <a:r>
              <a:rPr lang="en-US" sz="2400" b="1" dirty="0" err="1" smtClean="0">
                <a:solidFill>
                  <a:schemeClr val="bg1"/>
                </a:solidFill>
              </a:rPr>
              <a:t>Tapotement</a:t>
            </a:r>
            <a:r>
              <a:rPr lang="en-US" sz="2400" b="1" dirty="0" smtClean="0">
                <a:solidFill>
                  <a:schemeClr val="bg1"/>
                </a:solidFill>
              </a:rPr>
              <a:t>/ Percussion</a:t>
            </a:r>
          </a:p>
          <a:p>
            <a:r>
              <a:rPr lang="en-US" sz="2400" b="1" dirty="0" smtClean="0"/>
              <a:t>Approximation/Distraction</a:t>
            </a:r>
            <a:endParaRPr lang="en-US" sz="2400" b="1" dirty="0"/>
          </a:p>
        </p:txBody>
      </p:sp>
    </p:spTree>
    <p:extLst>
      <p:ext uri="{BB962C8B-B14F-4D97-AF65-F5344CB8AC3E}">
        <p14:creationId xmlns:p14="http://schemas.microsoft.com/office/powerpoint/2010/main" val="39517316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cs typeface="+mn-cs"/>
              </a:rPr>
              <a:t>Stroke</a:t>
            </a:r>
            <a:r>
              <a:rPr lang="en-US" sz="4000" dirty="0">
                <a:solidFill>
                  <a:schemeClr val="bg1"/>
                </a:solidFill>
              </a:rPr>
              <a:t> (Effleurage)</a:t>
            </a:r>
            <a:r>
              <a:rPr lang="fa-IR" sz="4000" dirty="0">
                <a:solidFill>
                  <a:schemeClr val="bg1"/>
                </a:solidFill>
              </a:rPr>
              <a:t> </a:t>
            </a:r>
            <a:r>
              <a:rPr lang="en-US" sz="4000" dirty="0" smtClean="0">
                <a:solidFill>
                  <a:schemeClr val="bg1"/>
                </a:solidFill>
              </a:rPr>
              <a:t> Technique </a:t>
            </a:r>
            <a:endParaRPr lang="en-US" sz="4000" dirty="0">
              <a:solidFill>
                <a:schemeClr val="bg1"/>
              </a:solidFill>
              <a:cs typeface="+mn-cs"/>
            </a:endParaRPr>
          </a:p>
        </p:txBody>
      </p:sp>
      <p:sp>
        <p:nvSpPr>
          <p:cNvPr id="3" name="Content Placeholder 2"/>
          <p:cNvSpPr>
            <a:spLocks noGrp="1"/>
          </p:cNvSpPr>
          <p:nvPr>
            <p:ph sz="quarter" idx="4294967295"/>
          </p:nvPr>
        </p:nvSpPr>
        <p:spPr>
          <a:xfrm>
            <a:off x="685800" y="1676400"/>
            <a:ext cx="4724400" cy="4114800"/>
          </a:xfrm>
          <a:prstGeom prst="rect">
            <a:avLst/>
          </a:prstGeom>
        </p:spPr>
        <p:txBody>
          <a:bodyPr>
            <a:noAutofit/>
          </a:bodyPr>
          <a:lstStyle/>
          <a:p>
            <a:pPr algn="just" rtl="1">
              <a:buNone/>
            </a:pPr>
            <a:r>
              <a:rPr lang="fa-IR" sz="2000" dirty="0" smtClean="0"/>
              <a:t>با اینکه کلمه </a:t>
            </a:r>
            <a:r>
              <a:rPr lang="en-US" sz="2000" dirty="0" smtClean="0"/>
              <a:t>Effleurage</a:t>
            </a:r>
            <a:r>
              <a:rPr lang="fa-IR" sz="2000" dirty="0" smtClean="0"/>
              <a:t> از نظر لغوی معادل </a:t>
            </a:r>
            <a:r>
              <a:rPr lang="en-US" sz="2000" dirty="0" smtClean="0"/>
              <a:t>Stroke</a:t>
            </a:r>
            <a:r>
              <a:rPr lang="fa-IR" sz="2000" dirty="0" smtClean="0"/>
              <a:t> است ولی زمانی اطلاق می شود که هدفمان دفع مایع میان بافتی، تورم و جریان لنف باشد.</a:t>
            </a:r>
          </a:p>
          <a:p>
            <a:pPr algn="just" rtl="1">
              <a:buNone/>
            </a:pPr>
            <a:r>
              <a:rPr lang="fa-IR" sz="2000" dirty="0" smtClean="0"/>
              <a:t>در این زمان دست یا دستان می باید فرم اندام را به خود گرفته، جهت حرکت به سمت گره های لنفاوی مجاور، سرعت اجرا کم و فشار متوسط تا زیاد باشد.</a:t>
            </a:r>
          </a:p>
          <a:p>
            <a:pPr algn="just" rtl="1">
              <a:buNone/>
            </a:pPr>
            <a:r>
              <a:rPr lang="fa-IR" sz="2000" dirty="0" smtClean="0"/>
              <a:t>نکته: در افراد پر مو انجام </a:t>
            </a:r>
            <a:r>
              <a:rPr lang="en-US" sz="2000" dirty="0" smtClean="0"/>
              <a:t>Stroke</a:t>
            </a:r>
            <a:r>
              <a:rPr lang="fa-IR" sz="2000" dirty="0" smtClean="0"/>
              <a:t> سبب کشیدگی مو و التهاب ریشه آن می شود. در این موارد از تکنیک های دیگر که سبب کشیدگی مو نمی شود استفاده کرد.</a:t>
            </a:r>
          </a:p>
          <a:p>
            <a:pPr algn="just" rtl="1"/>
            <a:endParaRPr lang="en-US" sz="2000" dirty="0"/>
          </a:p>
        </p:txBody>
      </p:sp>
      <p:sp>
        <p:nvSpPr>
          <p:cNvPr id="4" name="Rounded Rectangle 3"/>
          <p:cNvSpPr/>
          <p:nvPr/>
        </p:nvSpPr>
        <p:spPr>
          <a:xfrm>
            <a:off x="5638800" y="1676400"/>
            <a:ext cx="2971800" cy="1676400"/>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buNone/>
            </a:pPr>
            <a:r>
              <a:rPr lang="fa-IR" sz="2000" dirty="0">
                <a:solidFill>
                  <a:schemeClr val="tx1"/>
                </a:solidFill>
              </a:rPr>
              <a:t>کلمه </a:t>
            </a:r>
            <a:r>
              <a:rPr lang="en-US" sz="2000" dirty="0">
                <a:solidFill>
                  <a:schemeClr val="tx1"/>
                </a:solidFill>
              </a:rPr>
              <a:t>Stroke</a:t>
            </a:r>
            <a:r>
              <a:rPr lang="fa-IR" sz="2000" dirty="0">
                <a:solidFill>
                  <a:schemeClr val="tx1"/>
                </a:solidFill>
              </a:rPr>
              <a:t> به </a:t>
            </a:r>
            <a:r>
              <a:rPr lang="fa-IR" sz="2000" dirty="0" smtClean="0">
                <a:solidFill>
                  <a:schemeClr val="tx1"/>
                </a:solidFill>
              </a:rPr>
              <a:t>معنی </a:t>
            </a:r>
            <a:r>
              <a:rPr lang="fa-IR" sz="2000" dirty="0">
                <a:solidFill>
                  <a:schemeClr val="tx1"/>
                </a:solidFill>
              </a:rPr>
              <a:t>“ کشیدن دست ” است. کلمه </a:t>
            </a:r>
            <a:r>
              <a:rPr lang="en-US" sz="2000" dirty="0">
                <a:solidFill>
                  <a:schemeClr val="tx1"/>
                </a:solidFill>
              </a:rPr>
              <a:t>Effleurage</a:t>
            </a:r>
            <a:r>
              <a:rPr lang="fa-IR" sz="2000" dirty="0">
                <a:solidFill>
                  <a:schemeClr val="tx1"/>
                </a:solidFill>
              </a:rPr>
              <a:t> معادل فرانسوی کلمه </a:t>
            </a:r>
            <a:r>
              <a:rPr lang="en-US" sz="2000" dirty="0">
                <a:solidFill>
                  <a:schemeClr val="tx1"/>
                </a:solidFill>
              </a:rPr>
              <a:t>Stroke</a:t>
            </a:r>
            <a:r>
              <a:rPr lang="fa-IR" sz="2000" dirty="0">
                <a:solidFill>
                  <a:schemeClr val="tx1"/>
                </a:solidFill>
              </a:rPr>
              <a:t> است.</a:t>
            </a:r>
          </a:p>
        </p:txBody>
      </p:sp>
    </p:spTree>
    <p:extLst>
      <p:ext uri="{BB962C8B-B14F-4D97-AF65-F5344CB8AC3E}">
        <p14:creationId xmlns:p14="http://schemas.microsoft.com/office/powerpoint/2010/main" val="161434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400" u="sng" dirty="0" smtClean="0">
                <a:solidFill>
                  <a:schemeClr val="tx1"/>
                </a:solidFill>
              </a:rPr>
              <a:t>تاثیرات </a:t>
            </a:r>
            <a:r>
              <a:rPr lang="en-US" sz="4400" u="sng" dirty="0" smtClean="0">
                <a:solidFill>
                  <a:schemeClr val="tx1"/>
                </a:solidFill>
                <a:cs typeface="B Zar" pitchFamily="2" charset="-78"/>
              </a:rPr>
              <a:t>Stroke</a:t>
            </a:r>
            <a:endParaRPr lang="fa-IR" sz="4400" dirty="0">
              <a:solidFill>
                <a:schemeClr val="tx1"/>
              </a:solidFill>
              <a:cs typeface="B Zar" pitchFamily="2" charset="-78"/>
            </a:endParaRPr>
          </a:p>
        </p:txBody>
      </p:sp>
      <p:sp>
        <p:nvSpPr>
          <p:cNvPr id="3" name="Content Placeholder 2"/>
          <p:cNvSpPr>
            <a:spLocks noGrp="1"/>
          </p:cNvSpPr>
          <p:nvPr>
            <p:ph sz="quarter" idx="4294967295"/>
          </p:nvPr>
        </p:nvSpPr>
        <p:spPr>
          <a:xfrm>
            <a:off x="457200" y="1447800"/>
            <a:ext cx="8229600" cy="4861560"/>
          </a:xfrm>
          <a:prstGeom prst="rect">
            <a:avLst/>
          </a:prstGeom>
        </p:spPr>
        <p:txBody>
          <a:bodyPr>
            <a:noAutofit/>
          </a:bodyPr>
          <a:lstStyle/>
          <a:p>
            <a:pPr algn="r" rtl="1"/>
            <a:r>
              <a:rPr lang="fa-IR" sz="2200" dirty="0" smtClean="0"/>
              <a:t>پخش کردن مدیا روی بدن</a:t>
            </a:r>
          </a:p>
          <a:p>
            <a:pPr algn="r" rtl="1"/>
            <a:r>
              <a:rPr lang="fa-IR" sz="2200" dirty="0" smtClean="0"/>
              <a:t>آماده سازی بدن فرد ماساژ گیرنده با دست ماساژور</a:t>
            </a:r>
          </a:p>
          <a:p>
            <a:pPr algn="r" rtl="1"/>
            <a:r>
              <a:rPr lang="fa-IR" sz="2200" dirty="0" smtClean="0"/>
              <a:t>کمک به دفع مایع میان بافتی، تورم و جریان لنف</a:t>
            </a:r>
          </a:p>
          <a:p>
            <a:pPr algn="r" rtl="1"/>
            <a:r>
              <a:rPr lang="fa-IR" sz="2200" dirty="0" smtClean="0"/>
              <a:t>کمک به بازگشت وریدی، تسهیل جریان سرخرگی و کمک به ترمیم</a:t>
            </a:r>
          </a:p>
          <a:p>
            <a:pPr algn="r" rtl="1"/>
            <a:r>
              <a:rPr lang="fa-IR" sz="2200" dirty="0" smtClean="0"/>
              <a:t>تحرک پوست، بافت های زیر جلدی و رفع چسبندگی ها</a:t>
            </a:r>
          </a:p>
          <a:p>
            <a:pPr algn="r" rtl="1"/>
            <a:r>
              <a:rPr lang="fa-IR" sz="2200" dirty="0" smtClean="0"/>
              <a:t>اگر با ریتم آهسته و فشار کم اعمال شود تاثیرات ریلکسیشن و رفع اسپاسم عضلات (</a:t>
            </a:r>
            <a:r>
              <a:rPr lang="en-US" sz="2200" dirty="0" smtClean="0"/>
              <a:t>Spasm</a:t>
            </a:r>
            <a:r>
              <a:rPr lang="fa-IR" sz="2200" dirty="0" smtClean="0"/>
              <a:t>) دارد.</a:t>
            </a:r>
          </a:p>
          <a:p>
            <a:pPr algn="r" rtl="1"/>
            <a:r>
              <a:rPr lang="fa-IR" sz="2200" dirty="0" smtClean="0"/>
              <a:t>اگر با ریتم سریع و فشار زیاد اعمال شود تاثیرات تحریکی (</a:t>
            </a:r>
            <a:r>
              <a:rPr lang="en-US" sz="2200" dirty="0" smtClean="0"/>
              <a:t>Stimulating</a:t>
            </a:r>
            <a:r>
              <a:rPr lang="fa-IR" sz="2200" dirty="0" smtClean="0"/>
              <a:t>) دارد.</a:t>
            </a:r>
          </a:p>
          <a:p>
            <a:pPr algn="r" rtl="1"/>
            <a:r>
              <a:rPr lang="fa-IR" sz="2200" dirty="0" smtClean="0"/>
              <a:t>کاهش درد</a:t>
            </a:r>
          </a:p>
        </p:txBody>
      </p:sp>
    </p:spTree>
    <p:extLst>
      <p:ext uri="{BB962C8B-B14F-4D97-AF65-F5344CB8AC3E}">
        <p14:creationId xmlns:p14="http://schemas.microsoft.com/office/powerpoint/2010/main" val="4157032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pPr algn="r"/>
            <a:r>
              <a:rPr lang="en-US" dirty="0" smtClean="0">
                <a:solidFill>
                  <a:schemeClr val="tx1"/>
                </a:solidFill>
              </a:rPr>
              <a:t>T- Stroke</a:t>
            </a:r>
            <a:endParaRPr lang="fa-IR" dirty="0">
              <a:solidFill>
                <a:schemeClr val="tx1"/>
              </a:solidFill>
            </a:endParaRPr>
          </a:p>
        </p:txBody>
      </p:sp>
      <p:grpSp>
        <p:nvGrpSpPr>
          <p:cNvPr id="12" name="Group 11"/>
          <p:cNvGrpSpPr/>
          <p:nvPr/>
        </p:nvGrpSpPr>
        <p:grpSpPr>
          <a:xfrm>
            <a:off x="59343" y="76200"/>
            <a:ext cx="8932257" cy="6553200"/>
            <a:chOff x="59343" y="76200"/>
            <a:chExt cx="8932257" cy="6553200"/>
          </a:xfrm>
        </p:grpSpPr>
        <p:grpSp>
          <p:nvGrpSpPr>
            <p:cNvPr id="9" name="Group 8"/>
            <p:cNvGrpSpPr/>
            <p:nvPr/>
          </p:nvGrpSpPr>
          <p:grpSpPr>
            <a:xfrm>
              <a:off x="136525" y="76200"/>
              <a:ext cx="4530221" cy="3200400"/>
              <a:chOff x="136525" y="76200"/>
              <a:chExt cx="4530221" cy="3200400"/>
            </a:xfrm>
          </p:grpSpPr>
          <p:pic>
            <p:nvPicPr>
              <p:cNvPr id="1027" name="Picture 3" descr="D:\Work-shop\Sport Massage\Photo\46.jpg"/>
              <p:cNvPicPr>
                <a:picLocks noChangeAspect="1" noChangeArrowheads="1"/>
              </p:cNvPicPr>
              <p:nvPr/>
            </p:nvPicPr>
            <p:blipFill>
              <a:blip r:embed="rId2"/>
              <a:srcRect/>
              <a:stretch>
                <a:fillRect/>
              </a:stretch>
            </p:blipFill>
            <p:spPr bwMode="auto">
              <a:xfrm>
                <a:off x="136525" y="76200"/>
                <a:ext cx="4530221" cy="3200400"/>
              </a:xfrm>
              <a:prstGeom prst="rect">
                <a:avLst/>
              </a:prstGeom>
              <a:noFill/>
            </p:spPr>
          </p:pic>
          <p:sp>
            <p:nvSpPr>
              <p:cNvPr id="6" name="Flowchart: Connector 5"/>
              <p:cNvSpPr/>
              <p:nvPr/>
            </p:nvSpPr>
            <p:spPr>
              <a:xfrm>
                <a:off x="457200" y="1143000"/>
                <a:ext cx="5334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t>1</a:t>
                </a:r>
                <a:endParaRPr lang="fa-IR" b="1" dirty="0"/>
              </a:p>
            </p:txBody>
          </p:sp>
        </p:grpSp>
        <p:grpSp>
          <p:nvGrpSpPr>
            <p:cNvPr id="11" name="Group 10"/>
            <p:cNvGrpSpPr/>
            <p:nvPr/>
          </p:nvGrpSpPr>
          <p:grpSpPr>
            <a:xfrm>
              <a:off x="59343" y="3317875"/>
              <a:ext cx="8932257" cy="3311525"/>
              <a:chOff x="59343" y="3317875"/>
              <a:chExt cx="8932257" cy="3311525"/>
            </a:xfrm>
          </p:grpSpPr>
          <p:grpSp>
            <p:nvGrpSpPr>
              <p:cNvPr id="10" name="Group 9"/>
              <p:cNvGrpSpPr/>
              <p:nvPr/>
            </p:nvGrpSpPr>
            <p:grpSpPr>
              <a:xfrm>
                <a:off x="59343" y="3317875"/>
                <a:ext cx="8932257" cy="3311525"/>
                <a:chOff x="59343" y="3317875"/>
                <a:chExt cx="8932257" cy="3311525"/>
              </a:xfrm>
            </p:grpSpPr>
            <p:pic>
              <p:nvPicPr>
                <p:cNvPr id="1026" name="Picture 2" descr="D:\Work-shop\Sport Massage\Photo\47.jpg"/>
                <p:cNvPicPr>
                  <a:picLocks noChangeAspect="1" noChangeArrowheads="1"/>
                </p:cNvPicPr>
                <p:nvPr/>
              </p:nvPicPr>
              <p:blipFill>
                <a:blip r:embed="rId3"/>
                <a:srcRect/>
                <a:stretch>
                  <a:fillRect/>
                </a:stretch>
              </p:blipFill>
              <p:spPr bwMode="auto">
                <a:xfrm flipH="1">
                  <a:off x="59343" y="3317875"/>
                  <a:ext cx="8932257" cy="3311525"/>
                </a:xfrm>
                <a:prstGeom prst="rect">
                  <a:avLst/>
                </a:prstGeom>
                <a:noFill/>
              </p:spPr>
            </p:pic>
            <p:sp>
              <p:nvSpPr>
                <p:cNvPr id="7" name="Flowchart: Connector 6"/>
                <p:cNvSpPr/>
                <p:nvPr/>
              </p:nvSpPr>
              <p:spPr>
                <a:xfrm>
                  <a:off x="304800" y="5410200"/>
                  <a:ext cx="5334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t>2</a:t>
                  </a:r>
                  <a:endParaRPr lang="fa-IR" b="1" dirty="0"/>
                </a:p>
              </p:txBody>
            </p:sp>
          </p:grpSp>
          <p:sp>
            <p:nvSpPr>
              <p:cNvPr id="8" name="Flowchart: Connector 7"/>
              <p:cNvSpPr/>
              <p:nvPr/>
            </p:nvSpPr>
            <p:spPr>
              <a:xfrm>
                <a:off x="4953000" y="5410200"/>
                <a:ext cx="5334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t>3</a:t>
                </a:r>
                <a:endParaRPr lang="fa-IR" b="1" dirty="0"/>
              </a:p>
            </p:txBody>
          </p:sp>
        </p:grpSp>
      </p:grpSp>
    </p:spTree>
    <p:extLst>
      <p:ext uri="{BB962C8B-B14F-4D97-AF65-F5344CB8AC3E}">
        <p14:creationId xmlns:p14="http://schemas.microsoft.com/office/powerpoint/2010/main" val="625648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92500" lnSpcReduction="10000"/>
          </a:bodyPr>
          <a:lstStyle/>
          <a:p>
            <a:pPr algn="just" rtl="1"/>
            <a:r>
              <a:rPr lang="fa-IR" sz="2400" dirty="0" smtClean="0">
                <a:latin typeface="Arial" pitchFamily="34" charset="0"/>
                <a:cs typeface="Arial" pitchFamily="34" charset="0"/>
              </a:rPr>
              <a:t>کاربرد: این تکنیک بر روی مناطق وسیع مثل جلو و پشت تنه کاربرد دارد.</a:t>
            </a:r>
          </a:p>
          <a:p>
            <a:pPr algn="just" rtl="1"/>
            <a:r>
              <a:rPr lang="fa-IR" sz="2400" dirty="0" smtClean="0">
                <a:latin typeface="Arial" pitchFamily="34" charset="0"/>
                <a:cs typeface="Arial" pitchFamily="34" charset="0"/>
              </a:rPr>
              <a:t>نیروی لازم برای انجام تکنیک: نیروی لازم برای انجام تکنیک با </a:t>
            </a:r>
            <a:r>
              <a:rPr lang="fa-IR" sz="2400" dirty="0">
                <a:latin typeface="Arial" pitchFamily="34" charset="0"/>
                <a:cs typeface="Arial" pitchFamily="34" charset="0"/>
              </a:rPr>
              <a:t>انتقال </a:t>
            </a:r>
            <a:r>
              <a:rPr lang="fa-IR" sz="2400" dirty="0" smtClean="0">
                <a:latin typeface="Arial" pitchFamily="34" charset="0"/>
                <a:cs typeface="Arial" pitchFamily="34" charset="0"/>
              </a:rPr>
              <a:t>وزن </a:t>
            </a:r>
            <a:r>
              <a:rPr lang="fa-IR" sz="2400" dirty="0">
                <a:latin typeface="Arial" pitchFamily="34" charset="0"/>
                <a:cs typeface="Arial" pitchFamily="34" charset="0"/>
              </a:rPr>
              <a:t>از پای عقب به پای جلو و خم کردن زانو</a:t>
            </a:r>
            <a:r>
              <a:rPr lang="fa-IR" sz="2400" dirty="0" smtClean="0">
                <a:latin typeface="Arial" pitchFamily="34" charset="0"/>
                <a:cs typeface="Arial" pitchFamily="34" charset="0"/>
              </a:rPr>
              <a:t> تامین می شود.</a:t>
            </a:r>
          </a:p>
          <a:p>
            <a:pPr algn="just" rtl="1"/>
            <a:r>
              <a:rPr lang="fa-IR" sz="2400" dirty="0" smtClean="0">
                <a:latin typeface="Arial" pitchFamily="34" charset="0"/>
                <a:cs typeface="Arial" pitchFamily="34" charset="0"/>
              </a:rPr>
              <a:t>نحوه انجام: جهت انجام این تکنیک در ابتدا دست ها به حالت عادی روی پشت و در ناحیه پایینی کمر قرار می گیرد. باید توجه داشت که دست کاملا ریلکس روی بدن قرار گیرد و فرم بدن را به خود بگیرد. سپس ماساژور دست ها را به موازات ستون فقرات تا قاعده گردن پیش می برد. در قاعده گردن دست ها به صورت عرضی به طرف شانه ها کشیده شده و سپس به آرامی در حالی که انگشتان دست ها بسته است از پهلو ها به سمت نقطه شروع بر می گردد.</a:t>
            </a:r>
          </a:p>
          <a:p>
            <a:pPr algn="just" rtl="1"/>
            <a:r>
              <a:rPr lang="fa-IR" sz="2400" dirty="0" smtClean="0">
                <a:latin typeface="Arial" pitchFamily="34" charset="0"/>
                <a:cs typeface="Arial" pitchFamily="34" charset="0"/>
              </a:rPr>
              <a:t>جهت: در این تکنیک تنها در مسیر رفت فشار اعمال می شود و در برگشت تنها دست بافت را لمس می کند.</a:t>
            </a:r>
          </a:p>
          <a:p>
            <a:pPr algn="just" rtl="1"/>
            <a:r>
              <a:rPr lang="fa-IR" sz="2400" dirty="0">
                <a:latin typeface="Arial" pitchFamily="34" charset="0"/>
                <a:cs typeface="Arial" pitchFamily="34" charset="0"/>
              </a:rPr>
              <a:t>هر تکنیک نیمی از مسیر تکنیک قبل را پوشش می دهد</a:t>
            </a:r>
            <a:r>
              <a:rPr lang="fa-IR" sz="2400" dirty="0" smtClean="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832623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1"/>
                </a:solidFill>
              </a:rPr>
              <a:t>Fan Stroke</a:t>
            </a:r>
            <a:endParaRPr lang="fa-IR" dirty="0">
              <a:solidFill>
                <a:schemeClr val="tx1"/>
              </a:solidFill>
            </a:endParaRPr>
          </a:p>
        </p:txBody>
      </p:sp>
      <p:pic>
        <p:nvPicPr>
          <p:cNvPr id="2050" name="Picture 2" descr="D:\Work-shop\Sport Massage\Photo\15.jpg"/>
          <p:cNvPicPr>
            <a:picLocks noChangeAspect="1" noChangeArrowheads="1"/>
          </p:cNvPicPr>
          <p:nvPr/>
        </p:nvPicPr>
        <p:blipFill>
          <a:blip r:embed="rId2" cstate="print"/>
          <a:srcRect b="10815"/>
          <a:stretch>
            <a:fillRect/>
          </a:stretch>
        </p:blipFill>
        <p:spPr bwMode="auto">
          <a:xfrm>
            <a:off x="1170842" y="2057400"/>
            <a:ext cx="6601558" cy="3886200"/>
          </a:xfrm>
          <a:prstGeom prst="rect">
            <a:avLst/>
          </a:prstGeom>
          <a:noFill/>
        </p:spPr>
      </p:pic>
    </p:spTree>
    <p:extLst>
      <p:ext uri="{BB962C8B-B14F-4D97-AF65-F5344CB8AC3E}">
        <p14:creationId xmlns:p14="http://schemas.microsoft.com/office/powerpoint/2010/main" val="332264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ارزیابی </a:t>
            </a:r>
            <a:r>
              <a:rPr lang="en-US" dirty="0" smtClean="0"/>
              <a:t> </a:t>
            </a:r>
            <a:endParaRPr lang="fa-IR" dirty="0"/>
          </a:p>
        </p:txBody>
      </p:sp>
      <p:sp>
        <p:nvSpPr>
          <p:cNvPr id="3" name="Content Placeholder 2"/>
          <p:cNvSpPr>
            <a:spLocks noGrp="1"/>
          </p:cNvSpPr>
          <p:nvPr>
            <p:ph idx="1"/>
          </p:nvPr>
        </p:nvSpPr>
        <p:spPr/>
        <p:txBody>
          <a:bodyPr/>
          <a:lstStyle/>
          <a:p>
            <a:pPr algn="r" rtl="1"/>
            <a:r>
              <a:rPr lang="fa-IR" dirty="0" smtClean="0"/>
              <a:t>ارزیابی ذهنی </a:t>
            </a:r>
          </a:p>
          <a:p>
            <a:pPr algn="r" rtl="1"/>
            <a:endParaRPr lang="fa-IR" dirty="0"/>
          </a:p>
          <a:p>
            <a:pPr algn="r" rtl="1"/>
            <a:r>
              <a:rPr lang="fa-IR" dirty="0" smtClean="0"/>
              <a:t>ارزیابی عینی </a:t>
            </a:r>
            <a:endParaRPr lang="en-US" dirty="0"/>
          </a:p>
          <a:p>
            <a:endParaRPr lang="en-US" dirty="0"/>
          </a:p>
          <a:p>
            <a:pPr algn="r" rtl="1"/>
            <a:r>
              <a:rPr lang="fa-IR" dirty="0" smtClean="0"/>
              <a:t>اعمال تکنیک مناسب ماساژ</a:t>
            </a:r>
            <a:endParaRPr lang="en-US" dirty="0" smtClean="0"/>
          </a:p>
          <a:p>
            <a:endParaRPr lang="en-US" dirty="0"/>
          </a:p>
          <a:p>
            <a:pPr algn="r" rtl="1"/>
            <a:r>
              <a:rPr lang="fa-IR" dirty="0" smtClean="0"/>
              <a:t>برنامه ریزی (کوتاه مدت، بلند مدت)</a:t>
            </a:r>
            <a:endParaRPr lang="fa-IR" dirty="0"/>
          </a:p>
        </p:txBody>
      </p:sp>
    </p:spTree>
    <p:extLst>
      <p:ext uri="{BB962C8B-B14F-4D97-AF65-F5344CB8AC3E}">
        <p14:creationId xmlns:p14="http://schemas.microsoft.com/office/powerpoint/2010/main" val="3957096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92500" lnSpcReduction="10000"/>
          </a:bodyPr>
          <a:lstStyle/>
          <a:p>
            <a:pPr algn="just" rtl="1"/>
            <a:r>
              <a:rPr lang="fa-IR" sz="2400" dirty="0" smtClean="0">
                <a:latin typeface="Arial" pitchFamily="34" charset="0"/>
                <a:cs typeface="Arial" pitchFamily="34" charset="0"/>
              </a:rPr>
              <a:t>کاربرد: این تکنیک بر روی مناطق وسیع مثل جلو و پشت تنه کاربرد دارد.</a:t>
            </a:r>
          </a:p>
          <a:p>
            <a:pPr algn="just" rtl="1"/>
            <a:r>
              <a:rPr lang="fa-IR" sz="2400" dirty="0" smtClean="0">
                <a:latin typeface="Arial" pitchFamily="34" charset="0"/>
                <a:cs typeface="Arial" pitchFamily="34" charset="0"/>
              </a:rPr>
              <a:t>نیروی لازم برای انجام تکنیک: نیروی لازم برای انجام تکنیک با </a:t>
            </a:r>
            <a:r>
              <a:rPr lang="fa-IR" sz="2400" dirty="0">
                <a:latin typeface="Arial" pitchFamily="34" charset="0"/>
                <a:cs typeface="Arial" pitchFamily="34" charset="0"/>
              </a:rPr>
              <a:t>انتقال </a:t>
            </a:r>
            <a:r>
              <a:rPr lang="fa-IR" sz="2400" dirty="0" smtClean="0">
                <a:latin typeface="Arial" pitchFamily="34" charset="0"/>
                <a:cs typeface="Arial" pitchFamily="34" charset="0"/>
              </a:rPr>
              <a:t>وزن </a:t>
            </a:r>
            <a:r>
              <a:rPr lang="fa-IR" sz="2400" dirty="0">
                <a:latin typeface="Arial" pitchFamily="34" charset="0"/>
                <a:cs typeface="Arial" pitchFamily="34" charset="0"/>
              </a:rPr>
              <a:t>از پای عقب به پای جلو و خم کردن زانو</a:t>
            </a:r>
            <a:r>
              <a:rPr lang="fa-IR" sz="2400" dirty="0" smtClean="0">
                <a:latin typeface="Arial" pitchFamily="34" charset="0"/>
                <a:cs typeface="Arial" pitchFamily="34" charset="0"/>
              </a:rPr>
              <a:t> تامین می شود.</a:t>
            </a:r>
          </a:p>
          <a:p>
            <a:pPr algn="just" rtl="1"/>
            <a:r>
              <a:rPr lang="fa-IR" sz="2400" dirty="0" smtClean="0">
                <a:latin typeface="Arial" pitchFamily="34" charset="0"/>
                <a:cs typeface="Arial" pitchFamily="34" charset="0"/>
              </a:rPr>
              <a:t>نحوه انجام: </a:t>
            </a:r>
            <a:r>
              <a:rPr lang="fa-IR" sz="2400" dirty="0">
                <a:latin typeface="Arial" pitchFamily="34" charset="0"/>
                <a:cs typeface="Arial" pitchFamily="34" charset="0"/>
              </a:rPr>
              <a:t>جهت انجام این تکنیک در ابتدا دست </a:t>
            </a:r>
            <a:r>
              <a:rPr lang="fa-IR" sz="2400" dirty="0" smtClean="0">
                <a:latin typeface="Arial" pitchFamily="34" charset="0"/>
                <a:cs typeface="Arial" pitchFamily="34" charset="0"/>
              </a:rPr>
              <a:t>ها </a:t>
            </a:r>
            <a:r>
              <a:rPr lang="fa-IR" sz="2400" dirty="0">
                <a:latin typeface="Arial" pitchFamily="34" charset="0"/>
                <a:cs typeface="Arial" pitchFamily="34" charset="0"/>
              </a:rPr>
              <a:t>به حالت عادی روی پشت و در ناحیه پایینی کمرقرار می گیرد. </a:t>
            </a:r>
            <a:r>
              <a:rPr lang="fa-IR" sz="2400" dirty="0" smtClean="0">
                <a:latin typeface="Arial" pitchFamily="34" charset="0"/>
                <a:cs typeface="Arial" pitchFamily="34" charset="0"/>
              </a:rPr>
              <a:t>باید توجه داشت که دست کاملا ریلکس روی بدن قرار گیرد و فرم بدن را به خود بگیرد. سپس ماساژور دست ها را به موازات ستون فقرات تا روی کتف ها پیش می برد در حالی که به تدریج انگشتان باز می شوند تا سطح وسیع تری را دربرگیرد در انتها ماساژور شست و انگشتان را بسته و از پهلو ها به سمت نقطه شروع بر می گردد.</a:t>
            </a:r>
          </a:p>
          <a:p>
            <a:pPr algn="just" rtl="1"/>
            <a:r>
              <a:rPr lang="fa-IR" sz="2400" dirty="0" smtClean="0">
                <a:latin typeface="Arial" pitchFamily="34" charset="0"/>
                <a:cs typeface="Arial" pitchFamily="34" charset="0"/>
              </a:rPr>
              <a:t>جهت: در این تکنیک تنها در مسیر رفت فشار اعمال می شود و در برگشت تنها دست بافت را لمس می کند. </a:t>
            </a:r>
          </a:p>
          <a:p>
            <a:pPr algn="just" rtl="1"/>
            <a:r>
              <a:rPr lang="fa-IR" sz="2400" dirty="0" smtClean="0">
                <a:latin typeface="Arial" pitchFamily="34" charset="0"/>
                <a:cs typeface="Arial" pitchFamily="34" charset="0"/>
              </a:rPr>
              <a:t>هر تکنیک نیمی از مسیر تکنیک قبل را پوشش می دهد.</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298283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 Stroke</a:t>
            </a:r>
            <a:endParaRPr lang="en-US"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92500" lnSpcReduction="10000"/>
          </a:bodyPr>
          <a:lstStyle/>
          <a:p>
            <a:pPr marL="137160" indent="0" algn="just" rtl="1">
              <a:buNone/>
            </a:pPr>
            <a:r>
              <a:rPr lang="fa-IR" sz="2400" dirty="0"/>
              <a:t> </a:t>
            </a:r>
            <a:endParaRPr lang="fa-IR" sz="2400" dirty="0" smtClean="0"/>
          </a:p>
          <a:p>
            <a:pPr marL="137160" indent="0" algn="just" rtl="1">
              <a:buNone/>
            </a:pPr>
            <a:r>
              <a:rPr lang="fa-IR" sz="2400" dirty="0" smtClean="0"/>
              <a:t>کاربرد: این تکنیک جهت انجام ماساژ بر روی اندام ها و کناره های تنه مناسب است. با توجه به وضعیت دست و احاطه کردن اندام </a:t>
            </a:r>
            <a:r>
              <a:rPr lang="fa-IR" sz="2400" dirty="0"/>
              <a:t>این تکنیک جهت انجام تخلیه لنفاوی و رفع تورم مناسب است</a:t>
            </a:r>
            <a:r>
              <a:rPr lang="fa-IR" sz="2400" dirty="0" smtClean="0"/>
              <a:t>.</a:t>
            </a:r>
          </a:p>
          <a:p>
            <a:pPr marL="137160" indent="0" algn="just" rtl="1">
              <a:buNone/>
            </a:pPr>
            <a:r>
              <a:rPr lang="fa-IR" sz="2400" dirty="0">
                <a:latin typeface="Arial" pitchFamily="34" charset="0"/>
                <a:cs typeface="Arial" pitchFamily="34" charset="0"/>
              </a:rPr>
              <a:t>نیروی لازم برای انجام تکنیک: نیروی لازم برای انجام تکنیک با انتقال وزن از پای عقب به پای جلو و خم کردن زانو تامین می شود.</a:t>
            </a:r>
          </a:p>
          <a:p>
            <a:pPr marL="137160" indent="0" algn="just" rtl="1">
              <a:buNone/>
            </a:pPr>
            <a:r>
              <a:rPr lang="fa-IR" sz="2400" dirty="0" smtClean="0"/>
              <a:t>نحوه انجام: در این تکنیک شست با بقیه انگشتان زاویه 90 درجه تشکیل داده و شکل </a:t>
            </a:r>
            <a:r>
              <a:rPr lang="en-US" sz="2400" dirty="0" smtClean="0"/>
              <a:t>V</a:t>
            </a:r>
            <a:r>
              <a:rPr lang="fa-IR" sz="2400" dirty="0" smtClean="0"/>
              <a:t> را ایجاد می کند. این تکنیک با وب اول ( فضای بین شست و انگشت اشاره ) انجام می شود.</a:t>
            </a:r>
          </a:p>
          <a:p>
            <a:pPr algn="just" rtl="1"/>
            <a:r>
              <a:rPr lang="fa-IR" sz="2400" dirty="0" smtClean="0">
                <a:latin typeface="Arial" pitchFamily="34" charset="0"/>
                <a:cs typeface="Arial" pitchFamily="34" charset="0"/>
              </a:rPr>
              <a:t>جهت</a:t>
            </a:r>
            <a:r>
              <a:rPr lang="fa-IR" sz="2400" dirty="0">
                <a:latin typeface="Arial" pitchFamily="34" charset="0"/>
                <a:cs typeface="Arial" pitchFamily="34" charset="0"/>
              </a:rPr>
              <a:t>: در این تکنیک تنها در مسیر رفت فشار اعمال می شود و در برگشت تنها دست بافت را لمس می کند. </a:t>
            </a:r>
          </a:p>
          <a:p>
            <a:pPr algn="just" rtl="1"/>
            <a:r>
              <a:rPr lang="fa-IR" sz="2400" dirty="0">
                <a:latin typeface="Arial" pitchFamily="34" charset="0"/>
                <a:cs typeface="Arial" pitchFamily="34" charset="0"/>
              </a:rPr>
              <a:t>هر تکنیک نیمی از مسیر تکنیک قبل را پوشش می دهد</a:t>
            </a:r>
            <a:r>
              <a:rPr lang="fa-IR" sz="2400" dirty="0" smtClean="0">
                <a:latin typeface="Arial" pitchFamily="34" charset="0"/>
                <a:cs typeface="Arial" pitchFamily="34" charset="0"/>
              </a:rPr>
              <a: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880244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err="1" smtClean="0">
                <a:solidFill>
                  <a:schemeClr val="tx1"/>
                </a:solidFill>
              </a:rPr>
              <a:t>Criss</a:t>
            </a:r>
            <a:r>
              <a:rPr lang="en-US" dirty="0" smtClean="0">
                <a:solidFill>
                  <a:schemeClr val="tx1"/>
                </a:solidFill>
              </a:rPr>
              <a:t>- Cross</a:t>
            </a:r>
            <a:endParaRPr lang="fa-IR" dirty="0">
              <a:solidFill>
                <a:schemeClr val="tx1"/>
              </a:solidFill>
            </a:endParaRPr>
          </a:p>
        </p:txBody>
      </p:sp>
      <p:pic>
        <p:nvPicPr>
          <p:cNvPr id="3074" name="Picture 2" descr="D:\Work-shop\Sport Massage\Photo\21.jpg"/>
          <p:cNvPicPr>
            <a:picLocks noChangeAspect="1" noChangeArrowheads="1"/>
          </p:cNvPicPr>
          <p:nvPr/>
        </p:nvPicPr>
        <p:blipFill>
          <a:blip r:embed="rId2"/>
          <a:srcRect r="51851"/>
          <a:stretch>
            <a:fillRect/>
          </a:stretch>
        </p:blipFill>
        <p:spPr bwMode="auto">
          <a:xfrm>
            <a:off x="4800600" y="2057400"/>
            <a:ext cx="3657601" cy="3124200"/>
          </a:xfrm>
          <a:prstGeom prst="rect">
            <a:avLst/>
          </a:prstGeom>
          <a:noFill/>
        </p:spPr>
      </p:pic>
      <p:pic>
        <p:nvPicPr>
          <p:cNvPr id="3075" name="Picture 3" descr="D:\Work-shop\Sport Massage\Photo\55.jpg"/>
          <p:cNvPicPr>
            <a:picLocks noChangeAspect="1" noChangeArrowheads="1"/>
          </p:cNvPicPr>
          <p:nvPr/>
        </p:nvPicPr>
        <p:blipFill>
          <a:blip r:embed="rId3" cstate="print"/>
          <a:srcRect/>
          <a:stretch>
            <a:fillRect/>
          </a:stretch>
        </p:blipFill>
        <p:spPr bwMode="auto">
          <a:xfrm>
            <a:off x="533400" y="2051050"/>
            <a:ext cx="4148137" cy="2292350"/>
          </a:xfrm>
          <a:prstGeom prst="rect">
            <a:avLst/>
          </a:prstGeom>
          <a:noFill/>
        </p:spPr>
      </p:pic>
    </p:spTree>
    <p:extLst>
      <p:ext uri="{BB962C8B-B14F-4D97-AF65-F5344CB8AC3E}">
        <p14:creationId xmlns:p14="http://schemas.microsoft.com/office/powerpoint/2010/main" val="1725822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92500" lnSpcReduction="10000"/>
          </a:bodyPr>
          <a:lstStyle/>
          <a:p>
            <a:pPr algn="just" rtl="1"/>
            <a:r>
              <a:rPr lang="fa-IR" sz="2400" dirty="0" smtClean="0">
                <a:latin typeface="Arial" pitchFamily="34" charset="0"/>
                <a:cs typeface="Arial" pitchFamily="34" charset="0"/>
              </a:rPr>
              <a:t>کاربرد: این تکنیک بر روی پشت و جهت بهبود تحرک پوست از فاسیای زیر جلدی کاربرد دارد.</a:t>
            </a:r>
          </a:p>
          <a:p>
            <a:pPr algn="just" rtl="1"/>
            <a:r>
              <a:rPr lang="fa-IR" sz="2400" dirty="0" smtClean="0">
                <a:latin typeface="Arial" pitchFamily="34" charset="0"/>
                <a:cs typeface="Arial" pitchFamily="34" charset="0"/>
              </a:rPr>
              <a:t>نحوه انجام: این تکنیک به صورت عرضی بر روی تنه انجام می شود بر انجام این تکنیک ماساژور رو به تخت ایستاده و پا هایش در یک خط قرار می گیرد. ماساژور کف دست ها را به صورت ریلکس پشت تنه قرار داده به طوری که فرم تنه را به خود بگیرد. سپس درمانگر دست ها را به صورت عرضی و در خلاف هم روی تنه به </a:t>
            </a:r>
            <a:r>
              <a:rPr lang="fa-IR" sz="2400" smtClean="0">
                <a:latin typeface="Arial" pitchFamily="34" charset="0"/>
                <a:cs typeface="Arial" pitchFamily="34" charset="0"/>
              </a:rPr>
              <a:t>سمت پ</a:t>
            </a:r>
            <a:r>
              <a:rPr lang="fa-IR" sz="2400" dirty="0" smtClean="0">
                <a:latin typeface="Arial" pitchFamily="34" charset="0"/>
                <a:cs typeface="Arial" pitchFamily="34" charset="0"/>
              </a:rPr>
              <a:t>ه</a:t>
            </a:r>
            <a:r>
              <a:rPr lang="fa-IR" sz="2400" smtClean="0">
                <a:latin typeface="Arial" pitchFamily="34" charset="0"/>
                <a:cs typeface="Arial" pitchFamily="34" charset="0"/>
              </a:rPr>
              <a:t>لو </a:t>
            </a:r>
            <a:r>
              <a:rPr lang="fa-IR" sz="2400" dirty="0" smtClean="0">
                <a:latin typeface="Arial" pitchFamily="34" charset="0"/>
                <a:cs typeface="Arial" pitchFamily="34" charset="0"/>
              </a:rPr>
              <a:t>ها می کشد.</a:t>
            </a:r>
          </a:p>
          <a:p>
            <a:pPr algn="just" rtl="1"/>
            <a:r>
              <a:rPr lang="fa-IR" sz="2400" dirty="0" smtClean="0">
                <a:latin typeface="Arial" pitchFamily="34" charset="0"/>
                <a:cs typeface="Arial" pitchFamily="34" charset="0"/>
              </a:rPr>
              <a:t>نیروی لازم جهت انجام تکنیک: </a:t>
            </a:r>
            <a:r>
              <a:rPr lang="fa-IR" sz="2400" dirty="0">
                <a:latin typeface="Arial" pitchFamily="34" charset="0"/>
                <a:cs typeface="Arial" pitchFamily="34" charset="0"/>
              </a:rPr>
              <a:t>نیروی لازم جهت انجام </a:t>
            </a:r>
            <a:r>
              <a:rPr lang="fa-IR" sz="2400" dirty="0" smtClean="0">
                <a:latin typeface="Arial" pitchFamily="34" charset="0"/>
                <a:cs typeface="Arial" pitchFamily="34" charset="0"/>
              </a:rPr>
              <a:t>این تکنیک از خم کردن زانو ها تامین می شود. به این صورت که با خم کردن زانو دست همان سمت را به سمت جلو حرکت دهید.</a:t>
            </a:r>
          </a:p>
          <a:p>
            <a:pPr algn="just" rtl="1"/>
            <a:r>
              <a:rPr lang="fa-IR" sz="2400" dirty="0" smtClean="0">
                <a:latin typeface="Arial" pitchFamily="34" charset="0"/>
                <a:cs typeface="Arial" pitchFamily="34" charset="0"/>
              </a:rPr>
              <a:t>جهت: این تکنیک به صورت رفت و برگشت انجام می شود و میزان فشار در رفت و برگشت یکسان است.</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747973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Knuckle  Stroke</a:t>
            </a:r>
            <a:endParaRPr lang="fa-IR" dirty="0">
              <a:solidFill>
                <a:schemeClr val="tx1"/>
              </a:solidFill>
            </a:endParaRPr>
          </a:p>
        </p:txBody>
      </p:sp>
      <p:pic>
        <p:nvPicPr>
          <p:cNvPr id="2051" name="Picture 3" descr="D:\Work-shop\Massage\Photo\Knuckle stroke.jpg"/>
          <p:cNvPicPr>
            <a:picLocks noChangeAspect="1" noChangeArrowheads="1"/>
          </p:cNvPicPr>
          <p:nvPr/>
        </p:nvPicPr>
        <p:blipFill>
          <a:blip r:embed="rId2"/>
          <a:srcRect/>
          <a:stretch>
            <a:fillRect/>
          </a:stretch>
        </p:blipFill>
        <p:spPr bwMode="auto">
          <a:xfrm>
            <a:off x="381000" y="1905000"/>
            <a:ext cx="4191000" cy="3571907"/>
          </a:xfrm>
          <a:prstGeom prst="rect">
            <a:avLst/>
          </a:prstGeom>
          <a:noFill/>
        </p:spPr>
      </p:pic>
      <p:sp>
        <p:nvSpPr>
          <p:cNvPr id="5" name="Rounded Rectangle 4"/>
          <p:cNvSpPr/>
          <p:nvPr/>
        </p:nvSpPr>
        <p:spPr>
          <a:xfrm>
            <a:off x="4953000" y="2057399"/>
            <a:ext cx="3733800" cy="1633553"/>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buNone/>
            </a:pPr>
            <a:r>
              <a:rPr lang="fa-IR" sz="2400" dirty="0"/>
              <a:t>به </a:t>
            </a:r>
            <a:r>
              <a:rPr lang="fa-IR" sz="2400" dirty="0" smtClean="0"/>
              <a:t>برجستگی هایی </a:t>
            </a:r>
            <a:r>
              <a:rPr lang="fa-IR" sz="2400" dirty="0"/>
              <a:t>که در پشت دست هنگام مشت کردن دست ظاهر می شود </a:t>
            </a:r>
            <a:r>
              <a:rPr lang="en-US" sz="2400" dirty="0"/>
              <a:t>Knuckle</a:t>
            </a:r>
            <a:r>
              <a:rPr lang="fa-IR" sz="2400" dirty="0"/>
              <a:t> گفته می شود. </a:t>
            </a:r>
            <a:endParaRPr lang="en-US" sz="2400" dirty="0"/>
          </a:p>
        </p:txBody>
      </p:sp>
    </p:spTree>
    <p:extLst>
      <p:ext uri="{BB962C8B-B14F-4D97-AF65-F5344CB8AC3E}">
        <p14:creationId xmlns:p14="http://schemas.microsoft.com/office/powerpoint/2010/main" val="925830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487362"/>
          </a:xfrm>
        </p:spPr>
        <p:txBody>
          <a:bodyPr>
            <a:normAutofit fontScale="90000"/>
          </a:bodyPr>
          <a:lstStyle/>
          <a:p>
            <a:endParaRPr lang="en-US"/>
          </a:p>
        </p:txBody>
      </p:sp>
      <p:sp>
        <p:nvSpPr>
          <p:cNvPr id="3" name="Content Placeholder 2"/>
          <p:cNvSpPr>
            <a:spLocks noGrp="1"/>
          </p:cNvSpPr>
          <p:nvPr>
            <p:ph sz="quarter" idx="4294967295"/>
          </p:nvPr>
        </p:nvSpPr>
        <p:spPr>
          <a:xfrm>
            <a:off x="609600" y="1143000"/>
            <a:ext cx="7924800" cy="4572000"/>
          </a:xfrm>
          <a:prstGeom prst="rect">
            <a:avLst/>
          </a:prstGeom>
        </p:spPr>
        <p:txBody>
          <a:bodyPr>
            <a:normAutofit fontScale="92500" lnSpcReduction="10000"/>
          </a:bodyPr>
          <a:lstStyle/>
          <a:p>
            <a:pPr algn="just" rtl="1"/>
            <a:r>
              <a:rPr lang="fa-IR" sz="2400" dirty="0" smtClean="0">
                <a:latin typeface="Arial" pitchFamily="34" charset="0"/>
                <a:cs typeface="Arial" pitchFamily="34" charset="0"/>
              </a:rPr>
              <a:t>کاربرد: میزان فشار در این تکنیک از دیگر تکنیک ها ی این گروه بیشتر است. این تکنیک روی قسمت هایی که دارای حجم عضلانی قابل توجه هستند انجام می شود. انجام این تکنیک روی قسمت هایی که استخوان ها سطحی می باشند ممنوع است.</a:t>
            </a:r>
          </a:p>
          <a:p>
            <a:pPr algn="just" rtl="1"/>
            <a:r>
              <a:rPr lang="fa-IR" sz="2400" dirty="0">
                <a:latin typeface="Arial" pitchFamily="34" charset="0"/>
                <a:cs typeface="Arial" pitchFamily="34" charset="0"/>
              </a:rPr>
              <a:t>نیروی لازم برای انجام تکنیک: نیروی لازم برای انجام تکنیک با انتقال وزن از پای عقب به پای جلو و خم کردن زانو تامین می شود.</a:t>
            </a:r>
          </a:p>
          <a:p>
            <a:pPr algn="just" rtl="1"/>
            <a:r>
              <a:rPr lang="fa-IR" sz="2400" dirty="0" smtClean="0">
                <a:latin typeface="Arial" pitchFamily="34" charset="0"/>
                <a:cs typeface="Arial" pitchFamily="34" charset="0"/>
              </a:rPr>
              <a:t>نحوه انجام: این تکنیک به صورت تکی یا دو دست قابل اجرا است. </a:t>
            </a:r>
            <a:r>
              <a:rPr lang="fa-IR" sz="2400" dirty="0"/>
              <a:t>برای اجرای این </a:t>
            </a:r>
            <a:r>
              <a:rPr lang="fa-IR" sz="2400" dirty="0" smtClean="0"/>
              <a:t>تکنیک در حالی که مچ در وضعیت عملکردی (45 درجه اکستنشن) قرار دارد </a:t>
            </a:r>
            <a:r>
              <a:rPr lang="fa-IR" sz="2400" dirty="0"/>
              <a:t>انگشتان را از بند اول خم </a:t>
            </a:r>
            <a:r>
              <a:rPr lang="fa-IR" sz="2400" dirty="0" smtClean="0"/>
              <a:t>کرده در حالی که دوم و سوم صاف می باشند. </a:t>
            </a:r>
            <a:r>
              <a:rPr lang="fa-IR" sz="2400" dirty="0"/>
              <a:t>تکنیک </a:t>
            </a:r>
            <a:r>
              <a:rPr lang="fa-IR" sz="2400" dirty="0" smtClean="0"/>
              <a:t> </a:t>
            </a:r>
            <a:r>
              <a:rPr lang="fa-IR" sz="2400" dirty="0"/>
              <a:t>با کشیدن </a:t>
            </a:r>
            <a:r>
              <a:rPr lang="fa-IR" sz="2400" dirty="0" smtClean="0"/>
              <a:t>مفصل بین بند اول و دوم (</a:t>
            </a:r>
            <a:r>
              <a:rPr lang="en-US" sz="2400" dirty="0" smtClean="0"/>
              <a:t>PIP</a:t>
            </a:r>
            <a:r>
              <a:rPr lang="fa-IR" sz="2400" dirty="0" smtClean="0"/>
              <a:t>) و </a:t>
            </a:r>
            <a:r>
              <a:rPr lang="fa-IR" sz="2400" dirty="0"/>
              <a:t>رویه پشتی بند </a:t>
            </a:r>
            <a:r>
              <a:rPr lang="fa-IR" sz="2400" dirty="0" smtClean="0"/>
              <a:t>دوم و سوم </a:t>
            </a:r>
            <a:r>
              <a:rPr lang="fa-IR" sz="2400" dirty="0"/>
              <a:t>اجرا می گردد</a:t>
            </a:r>
            <a:r>
              <a:rPr lang="fa-IR" sz="2400" dirty="0" smtClean="0"/>
              <a:t>. باید توجه داشت حین انجام تکنیک مچ دست خم نشود تا از آسیب دیدگی مچ جلو گیری شود. در انتهای حرکت دست از روی بدن برداشت و در نقطه شروع قرار می گیرد.</a:t>
            </a:r>
          </a:p>
        </p:txBody>
      </p:sp>
    </p:spTree>
    <p:extLst>
      <p:ext uri="{BB962C8B-B14F-4D97-AF65-F5344CB8AC3E}">
        <p14:creationId xmlns:p14="http://schemas.microsoft.com/office/powerpoint/2010/main" val="2550467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Ironing</a:t>
            </a:r>
            <a:endParaRPr lang="fa-IR"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r" rtl="1">
              <a:buNone/>
            </a:pPr>
            <a:r>
              <a:rPr lang="fa-IR" sz="2400" dirty="0" smtClean="0"/>
              <a:t>در سبک هاوایی (</a:t>
            </a:r>
            <a:r>
              <a:rPr lang="en-US" sz="2400" dirty="0" err="1" smtClean="0"/>
              <a:t>Lomi</a:t>
            </a:r>
            <a:r>
              <a:rPr lang="en-US" sz="2400" dirty="0" smtClean="0"/>
              <a:t> </a:t>
            </a:r>
            <a:r>
              <a:rPr lang="en-US" sz="2400" dirty="0" err="1" smtClean="0"/>
              <a:t>Lomi</a:t>
            </a:r>
            <a:r>
              <a:rPr lang="fa-IR" sz="2400" dirty="0" smtClean="0"/>
              <a:t>) به ماساژی که به ساعد انجام می شود </a:t>
            </a:r>
            <a:r>
              <a:rPr lang="en-US" sz="2400" dirty="0" smtClean="0"/>
              <a:t>Ironing</a:t>
            </a:r>
            <a:r>
              <a:rPr lang="fa-IR" sz="2400" dirty="0" smtClean="0"/>
              <a:t> به معنی اتو کشیدن می گویند.</a:t>
            </a:r>
            <a:endParaRPr lang="fa-IR" sz="2400" dirty="0"/>
          </a:p>
        </p:txBody>
      </p:sp>
      <p:pic>
        <p:nvPicPr>
          <p:cNvPr id="3074" name="Picture 2" descr="D:\Work-shop\Massage\Photo\23.jpg"/>
          <p:cNvPicPr>
            <a:picLocks noChangeAspect="1" noChangeArrowheads="1"/>
          </p:cNvPicPr>
          <p:nvPr/>
        </p:nvPicPr>
        <p:blipFill>
          <a:blip r:embed="rId2" cstate="print"/>
          <a:srcRect/>
          <a:stretch>
            <a:fillRect/>
          </a:stretch>
        </p:blipFill>
        <p:spPr bwMode="auto">
          <a:xfrm>
            <a:off x="914400" y="2819400"/>
            <a:ext cx="5068887" cy="2773363"/>
          </a:xfrm>
          <a:prstGeom prst="rect">
            <a:avLst/>
          </a:prstGeom>
          <a:noFill/>
        </p:spPr>
      </p:pic>
    </p:spTree>
    <p:extLst>
      <p:ext uri="{BB962C8B-B14F-4D97-AF65-F5344CB8AC3E}">
        <p14:creationId xmlns:p14="http://schemas.microsoft.com/office/powerpoint/2010/main" val="327765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p:txBody>
          <a:bodyPr/>
          <a:lstStyle/>
          <a:p>
            <a:r>
              <a:rPr lang="fa-IR" dirty="0" smtClean="0">
                <a:solidFill>
                  <a:schemeClr val="tx1"/>
                </a:solidFill>
              </a:rPr>
              <a:t> </a:t>
            </a:r>
            <a:r>
              <a:rPr lang="en-US" dirty="0" smtClean="0">
                <a:solidFill>
                  <a:schemeClr val="tx1"/>
                </a:solidFill>
              </a:rPr>
              <a:t>Thousand hand</a:t>
            </a:r>
            <a:endParaRPr lang="fa-IR" dirty="0" smtClean="0">
              <a:solidFill>
                <a:schemeClr val="tx1"/>
              </a:solidFill>
            </a:endParaRPr>
          </a:p>
        </p:txBody>
      </p:sp>
      <p:sp>
        <p:nvSpPr>
          <p:cNvPr id="4" name="Content Placeholder 3"/>
          <p:cNvSpPr>
            <a:spLocks noGrp="1"/>
          </p:cNvSpPr>
          <p:nvPr>
            <p:ph sz="quarter" idx="4294967295"/>
          </p:nvPr>
        </p:nvSpPr>
        <p:spPr>
          <a:xfrm>
            <a:off x="4800600" y="1600200"/>
            <a:ext cx="3965448" cy="4495800"/>
          </a:xfrm>
          <a:prstGeom prst="rect">
            <a:avLst/>
          </a:prstGeom>
        </p:spPr>
        <p:txBody>
          <a:bodyPr>
            <a:normAutofit/>
          </a:bodyPr>
          <a:lstStyle/>
          <a:p>
            <a:pPr algn="just" rtl="1">
              <a:buNone/>
            </a:pPr>
            <a:r>
              <a:rPr lang="fa-IR" sz="2400" dirty="0" smtClean="0"/>
              <a:t>این تکنیک با حرکات متناوب دو دست اجرا می شود. در عین واحد یک دست با بدن در تماس است. ابتدا یک دست روی بافت قرار می گیرد و به سمت بدن ماساژور کشیده می شود و از روی بافت بلند شده سپس دست دیگر روی بافت قرار می گیرد و همین مراحل را تکرار می کند. </a:t>
            </a:r>
            <a:endParaRPr lang="fa-IR" sz="2400" dirty="0"/>
          </a:p>
        </p:txBody>
      </p:sp>
      <p:pic>
        <p:nvPicPr>
          <p:cNvPr id="32771" name="Picture 3" descr="D:\Work-shop\Sport Massage\Photo\169.jpg"/>
          <p:cNvPicPr>
            <a:picLocks noChangeAspect="1" noChangeArrowheads="1"/>
          </p:cNvPicPr>
          <p:nvPr/>
        </p:nvPicPr>
        <p:blipFill rotWithShape="1">
          <a:blip r:embed="rId2"/>
          <a:srcRect l="48517" t="64402" r="1164" b="3843"/>
          <a:stretch/>
        </p:blipFill>
        <p:spPr bwMode="auto">
          <a:xfrm>
            <a:off x="501041" y="1949116"/>
            <a:ext cx="4008329" cy="3086347"/>
          </a:xfrm>
          <a:prstGeom prst="rect">
            <a:avLst/>
          </a:prstGeom>
          <a:noFill/>
          <a:ln w="9525">
            <a:noFill/>
            <a:miter lim="800000"/>
            <a:headEnd/>
            <a:tailEnd/>
          </a:ln>
        </p:spPr>
      </p:pic>
    </p:spTree>
    <p:extLst>
      <p:ext uri="{BB962C8B-B14F-4D97-AF65-F5344CB8AC3E}">
        <p14:creationId xmlns:p14="http://schemas.microsoft.com/office/powerpoint/2010/main" val="46160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944562"/>
          </a:xfrm>
        </p:spPr>
        <p:txBody>
          <a:bodyPr>
            <a:normAutofit/>
          </a:bodyPr>
          <a:lstStyle/>
          <a:p>
            <a:pPr algn="l"/>
            <a:r>
              <a:rPr lang="en-US" dirty="0" smtClean="0">
                <a:solidFill>
                  <a:schemeClr val="bg1"/>
                </a:solidFill>
              </a:rPr>
              <a:t>Friction Technique </a:t>
            </a:r>
            <a:endParaRPr lang="fa-IR" dirty="0">
              <a:solidFill>
                <a:schemeClr val="bg1"/>
              </a:solidFill>
            </a:endParaRPr>
          </a:p>
        </p:txBody>
      </p:sp>
      <p:sp>
        <p:nvSpPr>
          <p:cNvPr id="3" name="Content Placeholder 2"/>
          <p:cNvSpPr>
            <a:spLocks noGrp="1"/>
          </p:cNvSpPr>
          <p:nvPr>
            <p:ph sz="quarter" idx="4294967295"/>
          </p:nvPr>
        </p:nvSpPr>
        <p:spPr>
          <a:xfrm>
            <a:off x="609600" y="1371600"/>
            <a:ext cx="7924800" cy="4114800"/>
          </a:xfrm>
          <a:prstGeom prst="rect">
            <a:avLst/>
          </a:prstGeom>
        </p:spPr>
        <p:txBody>
          <a:bodyPr>
            <a:noAutofit/>
          </a:bodyPr>
          <a:lstStyle/>
          <a:p>
            <a:pPr marL="548640" lvl="1" indent="-411480" algn="just" rtl="1">
              <a:buClr>
                <a:schemeClr val="tx1">
                  <a:shade val="95000"/>
                </a:schemeClr>
              </a:buClr>
              <a:buSzPct val="65000"/>
              <a:buNone/>
            </a:pPr>
            <a:r>
              <a:rPr lang="fa-IR" sz="2400" dirty="0" smtClean="0"/>
              <a:t>کلمه </a:t>
            </a:r>
            <a:r>
              <a:rPr lang="en-US" sz="2400" dirty="0" smtClean="0"/>
              <a:t>Friction</a:t>
            </a:r>
            <a:r>
              <a:rPr lang="fa-IR" sz="2400" dirty="0" smtClean="0"/>
              <a:t> به معنی ساییدن است. این تکنیک در موارد وجود چسبندگی در تاندون، لیگامان و عضله کاربرد دارد.</a:t>
            </a:r>
          </a:p>
          <a:p>
            <a:pPr marL="548640" lvl="1" indent="-411480" algn="just" rtl="1">
              <a:buClr>
                <a:schemeClr val="tx1">
                  <a:shade val="95000"/>
                </a:schemeClr>
              </a:buClr>
              <a:buSzPct val="65000"/>
              <a:buNone/>
            </a:pPr>
            <a:r>
              <a:rPr lang="fa-IR" sz="2400" dirty="0" smtClean="0"/>
              <a:t>در این تکنیک پد شست یا دیگر انگشتان روی بافت فشرده شده تا به عمق نفوذ کرده و به بافت هدف که تاندون، لیگامان و عضله است برسد. سپس انگشت به صورت عرضی (</a:t>
            </a:r>
            <a:r>
              <a:rPr lang="en-US" sz="2400" dirty="0" smtClean="0"/>
              <a:t>Transverse</a:t>
            </a:r>
            <a:r>
              <a:rPr lang="fa-IR" sz="2400" dirty="0" smtClean="0"/>
              <a:t>) یا دایره ای شکل (</a:t>
            </a:r>
            <a:r>
              <a:rPr lang="en-US" sz="2400" dirty="0" smtClean="0"/>
              <a:t>Circular</a:t>
            </a:r>
            <a:r>
              <a:rPr lang="fa-IR" sz="2400" dirty="0" smtClean="0"/>
              <a:t>) روی بافت حرکت می کند.</a:t>
            </a:r>
          </a:p>
          <a:p>
            <a:pPr marL="548640" lvl="1" indent="-411480" algn="just" rtl="1">
              <a:buClr>
                <a:schemeClr val="tx1">
                  <a:shade val="95000"/>
                </a:schemeClr>
              </a:buClr>
              <a:buSzPct val="65000"/>
              <a:buNone/>
            </a:pPr>
            <a:r>
              <a:rPr lang="fa-IR" sz="2400" dirty="0" smtClean="0"/>
              <a:t>جهت اجرای تکنیک </a:t>
            </a:r>
            <a:r>
              <a:rPr lang="en-US" sz="2400" dirty="0" smtClean="0"/>
              <a:t>Transverse Friction</a:t>
            </a:r>
            <a:r>
              <a:rPr lang="fa-IR" sz="2400" dirty="0" smtClean="0"/>
              <a:t> پد شست یا دیگر انگشتان روی بافت قرار گرفته با اعمال فشار به بافت نفوذ کرده تا به ناحیه دچار چسبندگی رسیده سپس در جهت عمود بر راستای بافت حرکت می کند. در این تکنیک دست و پوست به صورت یکپارچه با بافت حرکت می کند.</a:t>
            </a:r>
          </a:p>
        </p:txBody>
      </p:sp>
    </p:spTree>
    <p:extLst>
      <p:ext uri="{BB962C8B-B14F-4D97-AF65-F5344CB8AC3E}">
        <p14:creationId xmlns:p14="http://schemas.microsoft.com/office/powerpoint/2010/main" val="2702822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0"/>
            <a:ext cx="8229600" cy="381000"/>
          </a:xfrm>
        </p:spPr>
        <p:txBody>
          <a:bodyPr>
            <a:noAutofit/>
          </a:bodyPr>
          <a:lstStyle/>
          <a:p>
            <a:pPr algn="r"/>
            <a:r>
              <a:rPr lang="fa-IR" sz="2000" dirty="0" smtClean="0"/>
              <a:t>ادامه</a:t>
            </a:r>
            <a:endParaRPr lang="en-US" sz="2800" dirty="0"/>
          </a:p>
        </p:txBody>
      </p:sp>
      <p:sp>
        <p:nvSpPr>
          <p:cNvPr id="3" name="Content Placeholder 2"/>
          <p:cNvSpPr>
            <a:spLocks noGrp="1"/>
          </p:cNvSpPr>
          <p:nvPr>
            <p:ph sz="quarter" idx="4294967295"/>
          </p:nvPr>
        </p:nvSpPr>
        <p:spPr>
          <a:xfrm>
            <a:off x="457200" y="914400"/>
            <a:ext cx="8229600" cy="5394960"/>
          </a:xfrm>
          <a:prstGeom prst="rect">
            <a:avLst/>
          </a:prstGeom>
        </p:spPr>
        <p:txBody>
          <a:bodyPr>
            <a:normAutofit/>
          </a:bodyPr>
          <a:lstStyle/>
          <a:p>
            <a:pPr marL="548640" lvl="1" indent="-411480" algn="just" rtl="1">
              <a:buClr>
                <a:schemeClr val="tx1">
                  <a:shade val="95000"/>
                </a:schemeClr>
              </a:buClr>
              <a:buSzPct val="65000"/>
              <a:buNone/>
            </a:pPr>
            <a:r>
              <a:rPr lang="fa-IR" sz="2400" dirty="0" smtClean="0"/>
              <a:t>تکنیک </a:t>
            </a:r>
            <a:r>
              <a:rPr lang="en-US" sz="2400" dirty="0" smtClean="0"/>
              <a:t>Circular Friction</a:t>
            </a:r>
            <a:r>
              <a:rPr lang="fa-IR" sz="2400" dirty="0" smtClean="0"/>
              <a:t> مشابه تکنیک </a:t>
            </a:r>
            <a:r>
              <a:rPr lang="en-US" sz="2400" dirty="0" smtClean="0"/>
              <a:t>Transverse Friction</a:t>
            </a:r>
            <a:r>
              <a:rPr lang="fa-IR" sz="2400" dirty="0" smtClean="0"/>
              <a:t> است فقط حرکت دست به صورت دایره ای شکل است.</a:t>
            </a:r>
          </a:p>
          <a:p>
            <a:pPr marL="548640" lvl="1" indent="-411480" algn="just" rtl="1">
              <a:buClr>
                <a:schemeClr val="tx1">
                  <a:shade val="95000"/>
                </a:schemeClr>
              </a:buClr>
              <a:buSzPct val="65000"/>
              <a:buNone/>
            </a:pPr>
            <a:r>
              <a:rPr lang="fa-IR" sz="2400" dirty="0" smtClean="0"/>
              <a:t>در تکنیک </a:t>
            </a:r>
            <a:r>
              <a:rPr lang="en-US" sz="2400" dirty="0" smtClean="0"/>
              <a:t>Friction</a:t>
            </a:r>
            <a:r>
              <a:rPr lang="fa-IR" sz="2400" dirty="0" smtClean="0"/>
              <a:t> از مدیا استفاده نمی شود.</a:t>
            </a:r>
          </a:p>
          <a:p>
            <a:pPr marL="548640" lvl="1" indent="-411480" algn="just" rtl="1">
              <a:buClr>
                <a:schemeClr val="tx1">
                  <a:shade val="95000"/>
                </a:schemeClr>
              </a:buClr>
              <a:buSzPct val="65000"/>
              <a:buNone/>
            </a:pPr>
            <a:r>
              <a:rPr lang="fa-IR" sz="2400" dirty="0" smtClean="0"/>
              <a:t>اجرای این تکنیک در </a:t>
            </a:r>
            <a:r>
              <a:rPr lang="fa-IR" sz="2400" b="1" u="sng" dirty="0" smtClean="0"/>
              <a:t>آسیب های حاد ممنوع است.</a:t>
            </a:r>
          </a:p>
          <a:p>
            <a:pPr marL="548640" lvl="1" indent="-411480" algn="just" rtl="1">
              <a:buClr>
                <a:schemeClr val="tx1">
                  <a:shade val="95000"/>
                </a:schemeClr>
              </a:buClr>
              <a:buSzPct val="65000"/>
              <a:buNone/>
            </a:pPr>
            <a:endParaRPr lang="fa-IR" sz="2400" dirty="0" smtClean="0"/>
          </a:p>
          <a:p>
            <a:pPr marL="548640" lvl="1" indent="-411480" algn="just" rtl="1">
              <a:buClr>
                <a:schemeClr val="tx1">
                  <a:shade val="95000"/>
                </a:schemeClr>
              </a:buClr>
              <a:buSzPct val="65000"/>
              <a:buNone/>
            </a:pPr>
            <a:r>
              <a:rPr lang="fa-IR" sz="2400" b="1" u="sng" dirty="0" smtClean="0"/>
              <a:t>اثرات </a:t>
            </a:r>
            <a:r>
              <a:rPr lang="en-US" sz="2400" b="1" u="sng" dirty="0" smtClean="0"/>
              <a:t>Friction</a:t>
            </a:r>
            <a:endParaRPr lang="fa-IR" sz="2400" b="1" u="sng" dirty="0" smtClean="0"/>
          </a:p>
          <a:p>
            <a:pPr algn="just" rtl="1"/>
            <a:r>
              <a:rPr lang="fa-IR" sz="2400" dirty="0" smtClean="0"/>
              <a:t>بهبود تحرک بافت و رفع چسبندگی</a:t>
            </a:r>
          </a:p>
          <a:p>
            <a:pPr algn="just" rtl="1"/>
            <a:endParaRPr lang="fa-IR" sz="2400" dirty="0"/>
          </a:p>
        </p:txBody>
      </p:sp>
    </p:spTree>
    <p:extLst>
      <p:ext uri="{BB962C8B-B14F-4D97-AF65-F5344CB8AC3E}">
        <p14:creationId xmlns:p14="http://schemas.microsoft.com/office/powerpoint/2010/main" val="2280782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868362"/>
          </a:xfrm>
        </p:spPr>
        <p:txBody>
          <a:bodyPr/>
          <a:lstStyle/>
          <a:p>
            <a:pPr algn="r"/>
            <a:r>
              <a:rPr lang="fa-IR" dirty="0" smtClean="0">
                <a:solidFill>
                  <a:schemeClr val="tx1"/>
                </a:solidFill>
                <a:latin typeface="Arial" pitchFamily="34" charset="0"/>
                <a:cs typeface="+mn-cs"/>
              </a:rPr>
              <a:t>ارزیابی قبل از انجام ماساژ</a:t>
            </a:r>
            <a:endParaRPr lang="en-US" dirty="0">
              <a:solidFill>
                <a:schemeClr val="tx1"/>
              </a:solidFill>
              <a:latin typeface="Arial" pitchFamily="34" charset="0"/>
              <a:cs typeface="+mn-cs"/>
            </a:endParaRPr>
          </a:p>
        </p:txBody>
      </p:sp>
      <p:sp>
        <p:nvSpPr>
          <p:cNvPr id="5" name="Content Placeholder 4"/>
          <p:cNvSpPr>
            <a:spLocks noGrp="1"/>
          </p:cNvSpPr>
          <p:nvPr>
            <p:ph sz="quarter" idx="4294967295"/>
          </p:nvPr>
        </p:nvSpPr>
        <p:spPr>
          <a:xfrm>
            <a:off x="609600" y="1600200"/>
            <a:ext cx="7924800" cy="4114800"/>
          </a:xfrm>
          <a:prstGeom prst="rect">
            <a:avLst/>
          </a:prstGeom>
        </p:spPr>
        <p:txBody>
          <a:bodyPr>
            <a:normAutofit/>
          </a:bodyPr>
          <a:lstStyle/>
          <a:p>
            <a:pPr algn="just" rtl="1">
              <a:buNone/>
            </a:pPr>
            <a:r>
              <a:rPr lang="fa-IR" sz="2400" dirty="0" smtClean="0"/>
              <a:t>قبل از شروع ماساژ لازم است که ماساژور ارزیابی جهت بررسی وضعیت فرد، مشکلات وی و موارد ممنوعیت ماساژ انجام دهد. این ارزیابی از طریق پرسش از فرد و مشاهده بافت انجام می شود.</a:t>
            </a:r>
          </a:p>
          <a:p>
            <a:pPr algn="just" rtl="1">
              <a:buNone/>
            </a:pPr>
            <a:r>
              <a:rPr lang="fa-IR" sz="2400" b="1" dirty="0" smtClean="0"/>
              <a:t> پرسش ها:</a:t>
            </a:r>
          </a:p>
          <a:p>
            <a:pPr algn="just" rtl="1"/>
            <a:r>
              <a:rPr lang="fa-IR" sz="2400" dirty="0" smtClean="0"/>
              <a:t>وجود آسیب یا درد: </a:t>
            </a:r>
          </a:p>
          <a:p>
            <a:pPr algn="just" rtl="1">
              <a:buNone/>
            </a:pPr>
            <a:r>
              <a:rPr lang="fa-IR" sz="2400" dirty="0" smtClean="0"/>
              <a:t>کدام ناحیه و کدام ساختار آسیب دیده، آسیب دیدگی چه زمانی رخ داده، جهت درمان آسیب چه اقداماتی انجام شده، اکنون بافت آسیب دیده در چه شرایطی است؟ </a:t>
            </a:r>
          </a:p>
          <a:p>
            <a:pPr algn="just" rtl="1"/>
            <a:endParaRPr lang="fa-IR" sz="2400" dirty="0" smtClean="0"/>
          </a:p>
          <a:p>
            <a:pPr algn="just" rtl="1">
              <a:buNone/>
            </a:pPr>
            <a:endParaRPr lang="fa-IR" sz="2400" dirty="0" smtClean="0"/>
          </a:p>
        </p:txBody>
      </p:sp>
    </p:spTree>
    <p:extLst>
      <p:ext uri="{BB962C8B-B14F-4D97-AF65-F5344CB8AC3E}">
        <p14:creationId xmlns:p14="http://schemas.microsoft.com/office/powerpoint/2010/main" val="1510512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cs typeface="+mn-cs"/>
              </a:rPr>
              <a:t>Kneading (</a:t>
            </a:r>
            <a:r>
              <a:rPr lang="en-US" sz="4000" dirty="0" err="1" smtClean="0">
                <a:solidFill>
                  <a:schemeClr val="bg1"/>
                </a:solidFill>
                <a:cs typeface="+mn-cs"/>
              </a:rPr>
              <a:t>Petrissage</a:t>
            </a:r>
            <a:r>
              <a:rPr lang="en-US" sz="4000" dirty="0" smtClean="0">
                <a:solidFill>
                  <a:schemeClr val="bg1"/>
                </a:solidFill>
                <a:cs typeface="+mn-cs"/>
              </a:rPr>
              <a:t>) Technique</a:t>
            </a:r>
            <a:endParaRPr lang="en-US" sz="4000" dirty="0">
              <a:solidFill>
                <a:schemeClr val="bg1"/>
              </a:solidFill>
              <a:cs typeface="+mn-cs"/>
            </a:endParaRPr>
          </a:p>
        </p:txBody>
      </p:sp>
      <p:sp>
        <p:nvSpPr>
          <p:cNvPr id="3" name="Content Placeholder 2"/>
          <p:cNvSpPr>
            <a:spLocks noGrp="1"/>
          </p:cNvSpPr>
          <p:nvPr>
            <p:ph sz="quarter" idx="4294967295"/>
          </p:nvPr>
        </p:nvSpPr>
        <p:spPr>
          <a:xfrm>
            <a:off x="609600" y="1600200"/>
            <a:ext cx="4495800" cy="4114800"/>
          </a:xfrm>
          <a:prstGeom prst="rect">
            <a:avLst/>
          </a:prstGeom>
        </p:spPr>
        <p:txBody>
          <a:bodyPr>
            <a:normAutofit/>
          </a:bodyPr>
          <a:lstStyle/>
          <a:p>
            <a:pPr algn="just" rtl="1">
              <a:buNone/>
            </a:pPr>
            <a:r>
              <a:rPr lang="fa-IR" sz="2400" dirty="0" smtClean="0"/>
              <a:t>این دسته شامل تکنیک هایی است که بافت را با حرکات </a:t>
            </a:r>
            <a:r>
              <a:rPr lang="en-US" sz="2400" dirty="0" smtClean="0"/>
              <a:t>Kneading</a:t>
            </a:r>
            <a:r>
              <a:rPr lang="fa-IR" sz="2400" dirty="0" smtClean="0"/>
              <a:t> مانند (ورزدادن) دستکاری می کند. این تکنیک شامل فشردن،بلند کردن و رها کردن عضله بصورت ریتمیک و متناوب است.</a:t>
            </a:r>
          </a:p>
          <a:p>
            <a:pPr algn="just" rtl="1">
              <a:buNone/>
            </a:pPr>
            <a:r>
              <a:rPr lang="fa-IR" sz="2400" dirty="0" smtClean="0"/>
              <a:t>انواع تکنیک های این گروه:</a:t>
            </a:r>
            <a:endParaRPr lang="en-US" sz="2400" dirty="0" smtClean="0"/>
          </a:p>
          <a:p>
            <a:pPr algn="just" rtl="1"/>
            <a:r>
              <a:rPr lang="en-US" sz="2400" dirty="0" smtClean="0"/>
              <a:t>Picking up</a:t>
            </a:r>
          </a:p>
          <a:p>
            <a:pPr algn="just" rtl="1"/>
            <a:r>
              <a:rPr lang="en-US" sz="2400" dirty="0" smtClean="0"/>
              <a:t>Rolling</a:t>
            </a:r>
            <a:endParaRPr lang="en-US" sz="3600" dirty="0"/>
          </a:p>
        </p:txBody>
      </p:sp>
      <p:sp>
        <p:nvSpPr>
          <p:cNvPr id="4" name="Rounded Rectangle 3"/>
          <p:cNvSpPr/>
          <p:nvPr/>
        </p:nvSpPr>
        <p:spPr>
          <a:xfrm>
            <a:off x="5410200" y="1600200"/>
            <a:ext cx="3200400" cy="1447800"/>
          </a:xfrm>
          <a:prstGeom prst="roundRect">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en-US" sz="2400" dirty="0" err="1"/>
              <a:t>Petrissage</a:t>
            </a:r>
            <a:r>
              <a:rPr lang="fa-IR" sz="2400" dirty="0"/>
              <a:t> کلمه ای فرانسوی و به معنی ورزدادن است. معادل انگلیسی این لغت </a:t>
            </a:r>
            <a:r>
              <a:rPr lang="en-US" sz="2400" dirty="0"/>
              <a:t>“Kneading”</a:t>
            </a:r>
            <a:r>
              <a:rPr lang="fa-IR" sz="2400" dirty="0"/>
              <a:t> است.</a:t>
            </a:r>
            <a:endParaRPr lang="en-US" sz="2400" dirty="0"/>
          </a:p>
        </p:txBody>
      </p:sp>
    </p:spTree>
    <p:extLst>
      <p:ext uri="{BB962C8B-B14F-4D97-AF65-F5344CB8AC3E}">
        <p14:creationId xmlns:p14="http://schemas.microsoft.com/office/powerpoint/2010/main" val="15562410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Picking</a:t>
            </a:r>
            <a:r>
              <a:rPr lang="fa-IR" dirty="0" smtClean="0">
                <a:solidFill>
                  <a:schemeClr val="tx1"/>
                </a:solidFill>
              </a:rPr>
              <a:t> </a:t>
            </a:r>
            <a:r>
              <a:rPr lang="en-US" dirty="0" smtClean="0">
                <a:solidFill>
                  <a:schemeClr val="tx1"/>
                </a:solidFill>
              </a:rPr>
              <a:t> Up</a:t>
            </a:r>
            <a:endParaRPr lang="fa-IR"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pPr algn="just" rtl="1">
              <a:buNone/>
            </a:pPr>
            <a:r>
              <a:rPr lang="fa-IR" sz="2400" dirty="0" smtClean="0"/>
              <a:t>انگشت شست و اشاره به صورت </a:t>
            </a:r>
            <a:r>
              <a:rPr lang="en-US" sz="2400" dirty="0" smtClean="0"/>
              <a:t>C</a:t>
            </a:r>
            <a:r>
              <a:rPr lang="fa-IR" sz="2400" dirty="0" smtClean="0"/>
              <a:t> روی بدن قرار گرفته و با نزدیک شدن انگشت شست و اشاره به سمت هم عضله یا عضلات را گرفته و از بستر بلند کرده سپس رها می کند. این مراحل به صورت دایره وار در راستای فیبرهای عضله انجام می شود.</a:t>
            </a:r>
          </a:p>
          <a:p>
            <a:pPr algn="just">
              <a:buNone/>
            </a:pPr>
            <a:endParaRPr lang="fa-IR" dirty="0" smtClean="0"/>
          </a:p>
          <a:p>
            <a:pPr algn="just"/>
            <a:endParaRPr lang="fa-IR" dirty="0"/>
          </a:p>
        </p:txBody>
      </p:sp>
      <p:grpSp>
        <p:nvGrpSpPr>
          <p:cNvPr id="4" name="Group 3"/>
          <p:cNvGrpSpPr/>
          <p:nvPr/>
        </p:nvGrpSpPr>
        <p:grpSpPr>
          <a:xfrm>
            <a:off x="696296" y="3276600"/>
            <a:ext cx="7533304" cy="2819400"/>
            <a:chOff x="696296" y="2057400"/>
            <a:chExt cx="7533304" cy="2819400"/>
          </a:xfrm>
        </p:grpSpPr>
        <p:pic>
          <p:nvPicPr>
            <p:cNvPr id="5" name="Picture 2" descr="D:\Work-shop\Sport Massage\Photo\28.jpg"/>
            <p:cNvPicPr>
              <a:picLocks noChangeAspect="1" noChangeArrowheads="1"/>
            </p:cNvPicPr>
            <p:nvPr/>
          </p:nvPicPr>
          <p:blipFill>
            <a:blip r:embed="rId2"/>
            <a:srcRect/>
            <a:stretch>
              <a:fillRect/>
            </a:stretch>
          </p:blipFill>
          <p:spPr bwMode="auto">
            <a:xfrm>
              <a:off x="696296" y="2057400"/>
              <a:ext cx="7533304" cy="2819400"/>
            </a:xfrm>
            <a:prstGeom prst="rect">
              <a:avLst/>
            </a:prstGeom>
            <a:noFill/>
          </p:spPr>
        </p:pic>
        <p:grpSp>
          <p:nvGrpSpPr>
            <p:cNvPr id="6" name="Group 6"/>
            <p:cNvGrpSpPr/>
            <p:nvPr/>
          </p:nvGrpSpPr>
          <p:grpSpPr>
            <a:xfrm>
              <a:off x="2286000" y="2057400"/>
              <a:ext cx="4267200" cy="457200"/>
              <a:chOff x="2286000" y="2057400"/>
              <a:chExt cx="4267200" cy="457200"/>
            </a:xfrm>
          </p:grpSpPr>
          <p:sp>
            <p:nvSpPr>
              <p:cNvPr id="7" name="Flowchart: Connector 6"/>
              <p:cNvSpPr/>
              <p:nvPr/>
            </p:nvSpPr>
            <p:spPr>
              <a:xfrm>
                <a:off x="2286000" y="20574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t>1</a:t>
                </a:r>
                <a:endParaRPr lang="fa-IR" b="1" dirty="0"/>
              </a:p>
            </p:txBody>
          </p:sp>
          <p:sp>
            <p:nvSpPr>
              <p:cNvPr id="8" name="Flowchart: Connector 7"/>
              <p:cNvSpPr/>
              <p:nvPr/>
            </p:nvSpPr>
            <p:spPr>
              <a:xfrm>
                <a:off x="6096000" y="20574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t>2</a:t>
                </a:r>
                <a:endParaRPr lang="fa-IR" b="1" dirty="0"/>
              </a:p>
            </p:txBody>
          </p:sp>
        </p:grpSp>
      </p:grpSp>
    </p:spTree>
    <p:extLst>
      <p:ext uri="{BB962C8B-B14F-4D97-AF65-F5344CB8AC3E}">
        <p14:creationId xmlns:p14="http://schemas.microsoft.com/office/powerpoint/2010/main" val="4098720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Rolling</a:t>
            </a:r>
            <a:endParaRPr lang="fa-IR" dirty="0">
              <a:solidFill>
                <a:schemeClr val="tx1"/>
              </a:solidFill>
            </a:endParaRPr>
          </a:p>
        </p:txBody>
      </p:sp>
      <p:pic>
        <p:nvPicPr>
          <p:cNvPr id="8194" name="Picture 2" descr="D:\Work-shop\Sport Massage\Photo\30.jpg"/>
          <p:cNvPicPr>
            <a:picLocks noChangeAspect="1" noChangeArrowheads="1"/>
          </p:cNvPicPr>
          <p:nvPr/>
        </p:nvPicPr>
        <p:blipFill>
          <a:blip r:embed="rId2" cstate="print"/>
          <a:srcRect/>
          <a:stretch>
            <a:fillRect/>
          </a:stretch>
        </p:blipFill>
        <p:spPr bwMode="auto">
          <a:xfrm>
            <a:off x="685800" y="2157413"/>
            <a:ext cx="4144963" cy="1576387"/>
          </a:xfrm>
          <a:prstGeom prst="rect">
            <a:avLst/>
          </a:prstGeom>
          <a:noFill/>
        </p:spPr>
      </p:pic>
      <p:pic>
        <p:nvPicPr>
          <p:cNvPr id="8195" name="Picture 3" descr="D:\Work-shop\Sport Massage\Photo\31.jpg"/>
          <p:cNvPicPr>
            <a:picLocks noChangeAspect="1" noChangeArrowheads="1"/>
          </p:cNvPicPr>
          <p:nvPr/>
        </p:nvPicPr>
        <p:blipFill>
          <a:blip r:embed="rId3" cstate="print"/>
          <a:srcRect b="5617"/>
          <a:stretch>
            <a:fillRect/>
          </a:stretch>
        </p:blipFill>
        <p:spPr bwMode="auto">
          <a:xfrm>
            <a:off x="5257800" y="1066800"/>
            <a:ext cx="3379135" cy="4419600"/>
          </a:xfrm>
          <a:prstGeom prst="rect">
            <a:avLst/>
          </a:prstGeom>
          <a:noFill/>
        </p:spPr>
      </p:pic>
    </p:spTree>
    <p:extLst>
      <p:ext uri="{BB962C8B-B14F-4D97-AF65-F5344CB8AC3E}">
        <p14:creationId xmlns:p14="http://schemas.microsoft.com/office/powerpoint/2010/main" val="3667646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chemeClr val="tx1"/>
                </a:solidFill>
              </a:rPr>
              <a:t>اثرات تکنیک های </a:t>
            </a:r>
            <a:r>
              <a:rPr lang="en-US" dirty="0" err="1" smtClean="0">
                <a:solidFill>
                  <a:schemeClr val="tx1"/>
                </a:solidFill>
              </a:rPr>
              <a:t>Petrissage</a:t>
            </a:r>
            <a:endParaRPr lang="fa-IR"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endParaRPr lang="fa-IR" sz="2400" dirty="0" smtClean="0"/>
          </a:p>
          <a:p>
            <a:pPr algn="just" rtl="1"/>
            <a:r>
              <a:rPr lang="fa-IR" sz="2400" dirty="0" smtClean="0"/>
              <a:t>بهبود تحرک پوست، بافت های زیر جلدی و عضلات</a:t>
            </a:r>
          </a:p>
          <a:p>
            <a:pPr algn="just" rtl="1"/>
            <a:r>
              <a:rPr lang="fa-IR" sz="2400" dirty="0" smtClean="0"/>
              <a:t>رفع گرفتگی و اسپاسم عضلات</a:t>
            </a:r>
          </a:p>
          <a:p>
            <a:pPr algn="just" rtl="1"/>
            <a:r>
              <a:rPr lang="fa-IR" sz="2400" dirty="0" smtClean="0"/>
              <a:t>طی مرحله فشردن بافت وریدهای بافت تخلیه و با برداشتن فشار خون وارد عروق می شود. به این طریق سبب بهبود خون رسانی پوست و عضلات می شود.</a:t>
            </a:r>
          </a:p>
          <a:p>
            <a:pPr algn="just" rtl="1"/>
            <a:endParaRPr lang="fa-IR" sz="2400" dirty="0"/>
          </a:p>
        </p:txBody>
      </p:sp>
    </p:spTree>
    <p:extLst>
      <p:ext uri="{BB962C8B-B14F-4D97-AF65-F5344CB8AC3E}">
        <p14:creationId xmlns:p14="http://schemas.microsoft.com/office/powerpoint/2010/main" val="363011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1"/>
            <a:r>
              <a:rPr lang="fa-IR" sz="4000" dirty="0" smtClean="0">
                <a:solidFill>
                  <a:schemeClr val="tx1"/>
                </a:solidFill>
              </a:rPr>
              <a:t> </a:t>
            </a:r>
            <a:r>
              <a:rPr lang="en-US" sz="4000" dirty="0" smtClean="0">
                <a:solidFill>
                  <a:schemeClr val="bg1"/>
                </a:solidFill>
              </a:rPr>
              <a:t>Compression Technique </a:t>
            </a:r>
            <a:endParaRPr lang="en-US" sz="4000" dirty="0">
              <a:solidFill>
                <a:schemeClr val="bg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buNone/>
            </a:pPr>
            <a:r>
              <a:rPr lang="fa-IR" sz="2400" dirty="0" smtClean="0"/>
              <a:t>تکنیک های </a:t>
            </a:r>
            <a:r>
              <a:rPr lang="en-US" sz="2400" dirty="0" smtClean="0"/>
              <a:t>Compression</a:t>
            </a:r>
            <a:r>
              <a:rPr lang="fa-IR" sz="2400" dirty="0" smtClean="0"/>
              <a:t> با اعمال وزن بالا تنه ماساژور از طریق کف دست، مشت یا ساعد بر بافت انجام می شود. این تکنیک روی بالک عضلات انجام می شود.</a:t>
            </a:r>
          </a:p>
          <a:p>
            <a:pPr algn="just" rtl="1">
              <a:buNone/>
            </a:pPr>
            <a:endParaRPr lang="fa-IR" sz="2400" dirty="0" smtClean="0"/>
          </a:p>
          <a:p>
            <a:pPr algn="just" rtl="1">
              <a:buNone/>
            </a:pPr>
            <a:r>
              <a:rPr lang="fa-IR" sz="2400" b="1" u="sng" dirty="0" smtClean="0"/>
              <a:t>اهداف تکنیک های </a:t>
            </a:r>
            <a:r>
              <a:rPr lang="en-US" sz="2400" b="1" u="sng" dirty="0" smtClean="0"/>
              <a:t>Compression</a:t>
            </a:r>
            <a:r>
              <a:rPr lang="fa-IR" sz="2400" b="1" u="sng" dirty="0" smtClean="0"/>
              <a:t>:</a:t>
            </a:r>
          </a:p>
          <a:p>
            <a:pPr algn="just" rtl="1"/>
            <a:r>
              <a:rPr lang="fa-IR" sz="2400" dirty="0" smtClean="0"/>
              <a:t>بهبود جریان خون</a:t>
            </a:r>
          </a:p>
          <a:p>
            <a:pPr algn="just" rtl="1"/>
            <a:r>
              <a:rPr lang="fa-IR" sz="2400" dirty="0" smtClean="0"/>
              <a:t>تخلیه گره های لنفاوی</a:t>
            </a:r>
          </a:p>
          <a:p>
            <a:pPr algn="just" rtl="1"/>
            <a:r>
              <a:rPr lang="fa-IR" sz="2400" dirty="0" smtClean="0"/>
              <a:t>ریلکس شدن عضلات</a:t>
            </a:r>
          </a:p>
          <a:p>
            <a:pPr algn="just" rtl="1">
              <a:buNone/>
            </a:pPr>
            <a:endParaRPr lang="en-US" sz="2400" dirty="0" smtClean="0"/>
          </a:p>
          <a:p>
            <a:pPr algn="just" rtl="1">
              <a:lnSpc>
                <a:spcPct val="150000"/>
              </a:lnSpc>
              <a:buNone/>
            </a:pPr>
            <a:endParaRPr lang="en-US" sz="2400" dirty="0"/>
          </a:p>
        </p:txBody>
      </p:sp>
    </p:spTree>
    <p:extLst>
      <p:ext uri="{BB962C8B-B14F-4D97-AF65-F5344CB8AC3E}">
        <p14:creationId xmlns:p14="http://schemas.microsoft.com/office/powerpoint/2010/main" val="4179845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تکنیکهای کامپرشن </a:t>
            </a:r>
            <a:endParaRPr lang="en-US"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ایستا </a:t>
            </a:r>
          </a:p>
          <a:p>
            <a:pPr algn="r" rtl="1"/>
            <a:r>
              <a:rPr lang="fa-IR" dirty="0" smtClean="0"/>
              <a:t>چرخشی</a:t>
            </a:r>
          </a:p>
          <a:p>
            <a:pPr algn="r" rtl="1"/>
            <a:r>
              <a:rPr lang="fa-IR" dirty="0" smtClean="0"/>
              <a:t>لوله ای</a:t>
            </a:r>
          </a:p>
          <a:p>
            <a:pPr algn="r" rtl="1"/>
            <a:r>
              <a:rPr lang="fa-IR" dirty="0" smtClean="0"/>
              <a:t>با کف دست</a:t>
            </a:r>
          </a:p>
          <a:p>
            <a:pPr algn="r" rtl="1"/>
            <a:r>
              <a:rPr lang="fa-IR" dirty="0" smtClean="0"/>
              <a:t>با انگشتان </a:t>
            </a:r>
            <a:endParaRPr lang="en-US" dirty="0"/>
          </a:p>
        </p:txBody>
      </p:sp>
    </p:spTree>
    <p:extLst>
      <p:ext uri="{BB962C8B-B14F-4D97-AF65-F5344CB8AC3E}">
        <p14:creationId xmlns:p14="http://schemas.microsoft.com/office/powerpoint/2010/main" val="360334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smtClean="0">
                <a:solidFill>
                  <a:schemeClr val="tx1"/>
                </a:solidFill>
                <a:cs typeface="+mn-cs"/>
              </a:rPr>
              <a:t>انواع</a:t>
            </a:r>
            <a:r>
              <a:rPr lang="fa-IR" sz="4000" dirty="0" smtClean="0">
                <a:solidFill>
                  <a:schemeClr val="bg1"/>
                </a:solidFill>
                <a:cs typeface="+mn-cs"/>
              </a:rPr>
              <a:t> </a:t>
            </a:r>
            <a:r>
              <a:rPr lang="fa-IR" sz="4000" dirty="0" smtClean="0">
                <a:solidFill>
                  <a:schemeClr val="tx1"/>
                </a:solidFill>
                <a:cs typeface="+mn-cs"/>
              </a:rPr>
              <a:t>تکنیک های </a:t>
            </a:r>
            <a:r>
              <a:rPr lang="en-US" sz="4000" dirty="0" smtClean="0">
                <a:solidFill>
                  <a:schemeClr val="tx1"/>
                </a:solidFill>
                <a:cs typeface="+mn-cs"/>
              </a:rPr>
              <a:t>Compression</a:t>
            </a:r>
            <a:endParaRPr lang="fa-IR" sz="2800" dirty="0">
              <a:cs typeface="+mn-cs"/>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lnSpcReduction="10000"/>
          </a:bodyPr>
          <a:lstStyle/>
          <a:p>
            <a:pPr>
              <a:lnSpc>
                <a:spcPct val="150000"/>
              </a:lnSpc>
            </a:pPr>
            <a:r>
              <a:rPr lang="en-US" sz="3200" dirty="0" smtClean="0"/>
              <a:t>Static</a:t>
            </a:r>
          </a:p>
          <a:p>
            <a:pPr>
              <a:lnSpc>
                <a:spcPct val="150000"/>
              </a:lnSpc>
            </a:pPr>
            <a:r>
              <a:rPr lang="en-US" sz="3200" dirty="0" smtClean="0"/>
              <a:t>Circular</a:t>
            </a:r>
          </a:p>
          <a:p>
            <a:pPr>
              <a:lnSpc>
                <a:spcPct val="150000"/>
              </a:lnSpc>
            </a:pPr>
            <a:r>
              <a:rPr lang="en-US" dirty="0" smtClean="0"/>
              <a:t>Rolling compression</a:t>
            </a:r>
            <a:endParaRPr lang="en-US" sz="3200" dirty="0" smtClean="0"/>
          </a:p>
          <a:p>
            <a:pPr>
              <a:lnSpc>
                <a:spcPct val="150000"/>
              </a:lnSpc>
            </a:pPr>
            <a:r>
              <a:rPr lang="en-US" dirty="0" smtClean="0"/>
              <a:t>Palmar compression</a:t>
            </a:r>
          </a:p>
          <a:p>
            <a:pPr>
              <a:lnSpc>
                <a:spcPct val="150000"/>
              </a:lnSpc>
            </a:pPr>
            <a:r>
              <a:rPr lang="en-US" sz="3200" dirty="0" smtClean="0"/>
              <a:t>Digital compression </a:t>
            </a:r>
          </a:p>
        </p:txBody>
      </p:sp>
    </p:spTree>
    <p:extLst>
      <p:ext uri="{BB962C8B-B14F-4D97-AF65-F5344CB8AC3E}">
        <p14:creationId xmlns:p14="http://schemas.microsoft.com/office/powerpoint/2010/main" val="542525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Static</a:t>
            </a:r>
            <a:r>
              <a:rPr lang="en-US" dirty="0" smtClean="0">
                <a:solidFill>
                  <a:schemeClr val="tx1"/>
                </a:solidFill>
              </a:rPr>
              <a:t> Compression</a:t>
            </a:r>
            <a:endParaRPr lang="fa-IR"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buNone/>
            </a:pPr>
            <a:endParaRPr lang="fa-IR" sz="2400" dirty="0" smtClean="0"/>
          </a:p>
          <a:p>
            <a:pPr algn="just" rtl="1">
              <a:buNone/>
            </a:pPr>
            <a:r>
              <a:rPr lang="fa-IR" sz="2400" dirty="0" smtClean="0"/>
              <a:t>در این تکنیک کف دست یا مشت یا ساعد با بافت تماس پیدا کرده ماساژور وزن بالا تنه را اعمال کرده و بر می دارد. سپس همین مراحل روی محل مجاور انجام می شود.</a:t>
            </a:r>
            <a:endParaRPr lang="fa-IR" sz="2400" dirty="0"/>
          </a:p>
        </p:txBody>
      </p:sp>
    </p:spTree>
    <p:extLst>
      <p:ext uri="{BB962C8B-B14F-4D97-AF65-F5344CB8AC3E}">
        <p14:creationId xmlns:p14="http://schemas.microsoft.com/office/powerpoint/2010/main" val="1640593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Circular</a:t>
            </a:r>
            <a:r>
              <a:rPr lang="en-US" sz="3600" dirty="0" smtClean="0">
                <a:solidFill>
                  <a:schemeClr val="tx1"/>
                </a:solidFill>
              </a:rPr>
              <a:t> </a:t>
            </a:r>
            <a:r>
              <a:rPr lang="fa-IR" sz="3200" dirty="0" smtClean="0">
                <a:solidFill>
                  <a:schemeClr val="tx1"/>
                </a:solidFill>
              </a:rPr>
              <a:t> </a:t>
            </a:r>
            <a:r>
              <a:rPr lang="en-US" sz="3200" dirty="0" smtClean="0">
                <a:solidFill>
                  <a:schemeClr val="tx1"/>
                </a:solidFill>
              </a:rPr>
              <a:t>Compression</a:t>
            </a:r>
            <a:endParaRPr lang="fa-IR" sz="3200"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buNone/>
            </a:pPr>
            <a:r>
              <a:rPr lang="fa-IR" sz="2400" dirty="0" smtClean="0"/>
              <a:t>در این تکنیک معمولا دست مشت شده و سطح پشتی بند اول روی پوست قرار گرفته، ضمن انجام حرکات دایره ماساژور وزن بالا تنه را روی دستان می اندازد. در این تکنیک دو دست می تواند با هم تکنیک را انجام دهند یا یک دست دیگری را ساپورت کند. این تکنیک با ساعد نیز قابل اجرا است.</a:t>
            </a:r>
            <a:endParaRPr lang="fa-IR" sz="2400" dirty="0"/>
          </a:p>
        </p:txBody>
      </p:sp>
    </p:spTree>
    <p:extLst>
      <p:ext uri="{BB962C8B-B14F-4D97-AF65-F5344CB8AC3E}">
        <p14:creationId xmlns:p14="http://schemas.microsoft.com/office/powerpoint/2010/main" val="2019210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a:xfrm>
            <a:off x="612775" y="228600"/>
            <a:ext cx="8153400" cy="990600"/>
          </a:xfrm>
        </p:spPr>
        <p:txBody>
          <a:bodyPr>
            <a:normAutofit/>
          </a:bodyPr>
          <a:lstStyle/>
          <a:p>
            <a:pPr algn="r"/>
            <a:r>
              <a:rPr lang="fa-IR" sz="4400" dirty="0" smtClean="0">
                <a:solidFill>
                  <a:schemeClr val="tx1"/>
                </a:solidFill>
              </a:rPr>
              <a:t>تخليه گره هاي لنفاوي</a:t>
            </a:r>
          </a:p>
        </p:txBody>
      </p:sp>
      <p:sp>
        <p:nvSpPr>
          <p:cNvPr id="52227" name="Rectangle 3"/>
          <p:cNvSpPr>
            <a:spLocks noGrp="1" noChangeArrowheads="1"/>
          </p:cNvSpPr>
          <p:nvPr>
            <p:ph sz="quarter" idx="4294967295"/>
          </p:nvPr>
        </p:nvSpPr>
        <p:spPr>
          <a:xfrm>
            <a:off x="4191000" y="1600200"/>
            <a:ext cx="4575174" cy="4267200"/>
          </a:xfrm>
          <a:prstGeom prst="rect">
            <a:avLst/>
          </a:prstGeom>
        </p:spPr>
        <p:txBody>
          <a:bodyPr>
            <a:noAutofit/>
          </a:bodyPr>
          <a:lstStyle/>
          <a:p>
            <a:pPr marL="319088" lvl="2" indent="-319088" algn="just" rtl="1">
              <a:lnSpc>
                <a:spcPct val="150000"/>
              </a:lnSpc>
              <a:spcBef>
                <a:spcPts val="700"/>
              </a:spcBef>
              <a:buSzPct val="60000"/>
              <a:buNone/>
            </a:pPr>
            <a:r>
              <a:rPr lang="fa-IR" sz="2000" dirty="0" smtClean="0"/>
              <a:t>مسیر های انجام تخلیه لنفاوی در شکل روبرو نشان داده شده است. جهت تخلیه بهتر لنف بعد از انجام چند تكرار در جهت گره های لنفاوی، گره هاي لنفاوي ناحيه را تخليه كرد. جهت تخلیه گروه های لنفاوی کف دست را روی ناحیه گذارده و به صورت متناوب بر ناحیه تکنیک </a:t>
            </a:r>
            <a:r>
              <a:rPr lang="en-US" sz="2000" dirty="0" smtClean="0"/>
              <a:t>Compression</a:t>
            </a:r>
            <a:r>
              <a:rPr lang="fa-IR" sz="2000" dirty="0" smtClean="0"/>
              <a:t> را اجرا کرده یا تکنیک </a:t>
            </a:r>
            <a:r>
              <a:rPr lang="en-US" sz="2000" dirty="0" smtClean="0"/>
              <a:t>Circular Compression</a:t>
            </a:r>
            <a:r>
              <a:rPr lang="fa-IR" sz="2000" dirty="0" smtClean="0"/>
              <a:t> را انجام می دهیم.</a:t>
            </a:r>
            <a:endParaRPr lang="en-US" sz="2000" dirty="0" smtClean="0"/>
          </a:p>
        </p:txBody>
      </p:sp>
      <p:pic>
        <p:nvPicPr>
          <p:cNvPr id="2" name="Picture 2"/>
          <p:cNvPicPr>
            <a:picLocks noChangeAspect="1" noChangeArrowheads="1"/>
          </p:cNvPicPr>
          <p:nvPr/>
        </p:nvPicPr>
        <p:blipFill>
          <a:blip r:embed="rId2"/>
          <a:srcRect l="35451" t="17809" r="29766" b="14233"/>
          <a:stretch>
            <a:fillRect/>
          </a:stretch>
        </p:blipFill>
        <p:spPr bwMode="auto">
          <a:xfrm>
            <a:off x="152400" y="1600200"/>
            <a:ext cx="3962400" cy="4343400"/>
          </a:xfrm>
          <a:prstGeom prst="rect">
            <a:avLst/>
          </a:prstGeom>
          <a:noFill/>
          <a:ln w="9525">
            <a:noFill/>
            <a:miter lim="800000"/>
            <a:headEnd/>
            <a:tailEnd/>
          </a:ln>
          <a:effectLst/>
        </p:spPr>
      </p:pic>
    </p:spTree>
    <p:extLst>
      <p:ext uri="{BB962C8B-B14F-4D97-AF65-F5344CB8AC3E}">
        <p14:creationId xmlns:p14="http://schemas.microsoft.com/office/powerpoint/2010/main" val="801226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381000"/>
          </a:xfrm>
        </p:spPr>
        <p:txBody>
          <a:bodyPr>
            <a:normAutofit fontScale="90000"/>
          </a:bodyPr>
          <a:lstStyle/>
          <a:p>
            <a:pPr algn="r"/>
            <a:r>
              <a:rPr lang="fa-IR" sz="2000" dirty="0" smtClean="0"/>
              <a:t>ادامه</a:t>
            </a:r>
            <a:endParaRPr lang="en-US" sz="2000" dirty="0"/>
          </a:p>
        </p:txBody>
      </p:sp>
      <p:sp>
        <p:nvSpPr>
          <p:cNvPr id="3" name="Content Placeholder 2"/>
          <p:cNvSpPr>
            <a:spLocks noGrp="1"/>
          </p:cNvSpPr>
          <p:nvPr>
            <p:ph sz="quarter" idx="4294967295"/>
          </p:nvPr>
        </p:nvSpPr>
        <p:spPr>
          <a:xfrm>
            <a:off x="609600" y="1295400"/>
            <a:ext cx="7924800" cy="4114800"/>
          </a:xfrm>
          <a:prstGeom prst="rect">
            <a:avLst/>
          </a:prstGeom>
        </p:spPr>
        <p:txBody>
          <a:bodyPr>
            <a:normAutofit/>
          </a:bodyPr>
          <a:lstStyle/>
          <a:p>
            <a:pPr algn="just" rtl="1"/>
            <a:r>
              <a:rPr lang="fa-IR" sz="2400" dirty="0" smtClean="0"/>
              <a:t>مشکلات قلبی: </a:t>
            </a:r>
          </a:p>
          <a:p>
            <a:pPr algn="just" rtl="1">
              <a:buNone/>
            </a:pPr>
            <a:r>
              <a:rPr lang="fa-IR" sz="2400" dirty="0" smtClean="0"/>
              <a:t>آیا فرد از مشکلات قلبی رنج می برد، آیا فرد مشکلات احتقانی قلب دارد، آیا فرد آریتمی قلبی دارد، آیا فرد جراحی قلب انجام داده است، آیا فرد فشار خون بالا دارد.</a:t>
            </a:r>
          </a:p>
          <a:p>
            <a:pPr algn="just" rtl="1"/>
            <a:r>
              <a:rPr lang="fa-IR" sz="2400" dirty="0" smtClean="0"/>
              <a:t>مشکلات عروقی:</a:t>
            </a:r>
          </a:p>
          <a:p>
            <a:pPr algn="just" rtl="1">
              <a:buNone/>
            </a:pPr>
            <a:r>
              <a:rPr lang="fa-IR" sz="2400" dirty="0" smtClean="0"/>
              <a:t>واریس، ضعف جداره عروق، احتمال وجود لخته در جدار عروق</a:t>
            </a:r>
          </a:p>
          <a:p>
            <a:pPr algn="just" rtl="1"/>
            <a:r>
              <a:rPr lang="fa-IR" sz="2400" dirty="0" smtClean="0"/>
              <a:t>مشکلات ریوی:</a:t>
            </a:r>
          </a:p>
          <a:p>
            <a:pPr algn="just" rtl="1">
              <a:buNone/>
            </a:pPr>
            <a:r>
              <a:rPr lang="fa-IR" sz="2400" dirty="0" smtClean="0"/>
              <a:t>سل، آمفیزم، تومور، آمبولی و تنگی نفس</a:t>
            </a:r>
          </a:p>
          <a:p>
            <a:pPr algn="just" rtl="1">
              <a:buNone/>
            </a:pPr>
            <a:endParaRPr lang="fa-IR" sz="2400" dirty="0" smtClean="0"/>
          </a:p>
          <a:p>
            <a:pPr algn="just"/>
            <a:endParaRPr lang="en-US" sz="2400" dirty="0"/>
          </a:p>
        </p:txBody>
      </p:sp>
    </p:spTree>
    <p:extLst>
      <p:ext uri="{BB962C8B-B14F-4D97-AF65-F5344CB8AC3E}">
        <p14:creationId xmlns:p14="http://schemas.microsoft.com/office/powerpoint/2010/main" val="2858542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solidFill>
                  <a:schemeClr val="tx1"/>
                </a:solidFill>
              </a:rPr>
              <a:t>Rolling</a:t>
            </a:r>
            <a:r>
              <a:rPr lang="en-US" sz="3200" dirty="0" smtClean="0">
                <a:solidFill>
                  <a:schemeClr val="tx1"/>
                </a:solidFill>
              </a:rPr>
              <a:t> </a:t>
            </a:r>
            <a:r>
              <a:rPr lang="fa-IR" sz="3200" dirty="0" smtClean="0">
                <a:solidFill>
                  <a:schemeClr val="tx1"/>
                </a:solidFill>
              </a:rPr>
              <a:t> </a:t>
            </a:r>
            <a:r>
              <a:rPr lang="en-US" sz="3200" dirty="0" smtClean="0">
                <a:solidFill>
                  <a:schemeClr val="tx1"/>
                </a:solidFill>
              </a:rPr>
              <a:t>Compression</a:t>
            </a:r>
            <a:endParaRPr lang="fa-IR" sz="3200" dirty="0">
              <a:solidFill>
                <a:schemeClr val="tx1"/>
              </a:solidFill>
            </a:endParaRPr>
          </a:p>
        </p:txBody>
      </p:sp>
      <p:sp>
        <p:nvSpPr>
          <p:cNvPr id="7" name="Content Placeholder 6"/>
          <p:cNvSpPr>
            <a:spLocks noGrp="1"/>
          </p:cNvSpPr>
          <p:nvPr>
            <p:ph sz="quarter" idx="4294967295"/>
          </p:nvPr>
        </p:nvSpPr>
        <p:spPr>
          <a:xfrm>
            <a:off x="4343400" y="1767840"/>
            <a:ext cx="4343400" cy="3480883"/>
          </a:xfrm>
          <a:prstGeom prst="rect">
            <a:avLst/>
          </a:prstGeom>
        </p:spPr>
        <p:txBody>
          <a:bodyPr>
            <a:normAutofit/>
          </a:bodyPr>
          <a:lstStyle/>
          <a:p>
            <a:pPr algn="just" rtl="1">
              <a:buNone/>
            </a:pPr>
            <a:r>
              <a:rPr lang="fa-IR" sz="2400" dirty="0" smtClean="0"/>
              <a:t>در این تکنیک معمولا دست مشت شده و سطح پشتی بند اول روی پوست قرار گرفته، ماساژور ضمن اعمال وزن بالا تنه روی دستان  بافت را رو به جلو رول (لوله) می کند. در این تکنیک دو دست می تواند با هم تکنیک را انجام دهند یا یک دست دیگری را ساپورت کند.</a:t>
            </a:r>
          </a:p>
          <a:p>
            <a:pPr algn="just" rtl="1">
              <a:buNone/>
            </a:pPr>
            <a:endParaRPr lang="fa-IR" sz="2400" dirty="0"/>
          </a:p>
        </p:txBody>
      </p:sp>
      <p:grpSp>
        <p:nvGrpSpPr>
          <p:cNvPr id="6" name="Group 5"/>
          <p:cNvGrpSpPr/>
          <p:nvPr/>
        </p:nvGrpSpPr>
        <p:grpSpPr>
          <a:xfrm>
            <a:off x="381000" y="1905000"/>
            <a:ext cx="3913187" cy="3343723"/>
            <a:chOff x="685800" y="2209800"/>
            <a:chExt cx="3913187" cy="3343723"/>
          </a:xfrm>
        </p:grpSpPr>
        <p:pic>
          <p:nvPicPr>
            <p:cNvPr id="13315" name="Picture 3" descr="D:\Work-shop\Sport Massage\Photo\168.jpg"/>
            <p:cNvPicPr>
              <a:picLocks noChangeAspect="1" noChangeArrowheads="1"/>
            </p:cNvPicPr>
            <p:nvPr/>
          </p:nvPicPr>
          <p:blipFill>
            <a:blip r:embed="rId2"/>
            <a:srcRect r="51484"/>
            <a:stretch>
              <a:fillRect/>
            </a:stretch>
          </p:blipFill>
          <p:spPr bwMode="auto">
            <a:xfrm>
              <a:off x="685800" y="2209800"/>
              <a:ext cx="3913187" cy="3343723"/>
            </a:xfrm>
            <a:prstGeom prst="rect">
              <a:avLst/>
            </a:prstGeom>
            <a:noFill/>
          </p:spPr>
        </p:pic>
        <p:sp>
          <p:nvSpPr>
            <p:cNvPr id="5" name="Curved Up Arrow 4"/>
            <p:cNvSpPr/>
            <p:nvPr/>
          </p:nvSpPr>
          <p:spPr>
            <a:xfrm>
              <a:off x="2590800" y="4495800"/>
              <a:ext cx="381000" cy="457200"/>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grpSp>
    </p:spTree>
    <p:extLst>
      <p:ext uri="{BB962C8B-B14F-4D97-AF65-F5344CB8AC3E}">
        <p14:creationId xmlns:p14="http://schemas.microsoft.com/office/powerpoint/2010/main" val="1745083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914400"/>
          </a:xfrm>
        </p:spPr>
        <p:txBody>
          <a:bodyPr>
            <a:normAutofit fontScale="90000"/>
          </a:bodyPr>
          <a:lstStyle/>
          <a:p>
            <a:pPr algn="ctr"/>
            <a:r>
              <a:rPr lang="en-US" dirty="0" smtClean="0">
                <a:solidFill>
                  <a:schemeClr val="tx1"/>
                </a:solidFill>
              </a:rPr>
              <a:t/>
            </a:r>
            <a:br>
              <a:rPr lang="en-US" dirty="0" smtClean="0">
                <a:solidFill>
                  <a:schemeClr val="tx1"/>
                </a:solidFill>
              </a:rPr>
            </a:br>
            <a:r>
              <a:rPr lang="en-US" dirty="0" smtClean="0">
                <a:solidFill>
                  <a:schemeClr val="bg1"/>
                </a:solidFill>
              </a:rPr>
              <a:t>Percussion(</a:t>
            </a:r>
            <a:r>
              <a:rPr lang="en-US" dirty="0" err="1" smtClean="0">
                <a:solidFill>
                  <a:schemeClr val="bg1"/>
                </a:solidFill>
              </a:rPr>
              <a:t>Tapotement</a:t>
            </a:r>
            <a:r>
              <a:rPr lang="en-US" dirty="0" smtClean="0">
                <a:solidFill>
                  <a:schemeClr val="bg1"/>
                </a:solidFill>
              </a:rPr>
              <a:t>) Technique</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3" name="Content Placeholder 2"/>
          <p:cNvSpPr>
            <a:spLocks noGrp="1"/>
          </p:cNvSpPr>
          <p:nvPr>
            <p:ph sz="quarter" idx="4294967295"/>
          </p:nvPr>
        </p:nvSpPr>
        <p:spPr>
          <a:xfrm>
            <a:off x="609600" y="1295400"/>
            <a:ext cx="3810000" cy="4114800"/>
          </a:xfrm>
          <a:prstGeom prst="rect">
            <a:avLst/>
          </a:prstGeom>
        </p:spPr>
        <p:txBody>
          <a:bodyPr>
            <a:noAutofit/>
          </a:bodyPr>
          <a:lstStyle/>
          <a:p>
            <a:pPr rtl="1">
              <a:buNone/>
            </a:pPr>
            <a:r>
              <a:rPr lang="en-US" sz="2400" b="1" u="sng" dirty="0" err="1" smtClean="0"/>
              <a:t>Tapotement</a:t>
            </a:r>
            <a:endParaRPr lang="fa-IR" sz="2400" b="1" u="sng" dirty="0" smtClean="0"/>
          </a:p>
          <a:p>
            <a:pPr algn="l"/>
            <a:r>
              <a:rPr lang="en-US" sz="2400" dirty="0" smtClean="0"/>
              <a:t>Beating</a:t>
            </a:r>
          </a:p>
          <a:p>
            <a:r>
              <a:rPr lang="en-US" sz="2400" dirty="0" smtClean="0"/>
              <a:t>Cupping</a:t>
            </a:r>
          </a:p>
          <a:p>
            <a:pPr algn="l"/>
            <a:r>
              <a:rPr lang="en-US" sz="2400" dirty="0" smtClean="0"/>
              <a:t>Slapping</a:t>
            </a:r>
          </a:p>
          <a:p>
            <a:pPr algn="l"/>
            <a:r>
              <a:rPr lang="en-US" sz="2400" dirty="0" smtClean="0"/>
              <a:t>Hacking</a:t>
            </a:r>
          </a:p>
          <a:p>
            <a:pPr algn="l"/>
            <a:r>
              <a:rPr lang="en-US" sz="2400" dirty="0" smtClean="0"/>
              <a:t>Tapping</a:t>
            </a:r>
          </a:p>
          <a:p>
            <a:pPr algn="l"/>
            <a:r>
              <a:rPr lang="en-US" sz="2400" dirty="0" err="1" smtClean="0"/>
              <a:t>Pincement</a:t>
            </a:r>
            <a:endParaRPr lang="fa-IR" sz="2400" dirty="0" smtClean="0"/>
          </a:p>
        </p:txBody>
      </p:sp>
      <p:sp>
        <p:nvSpPr>
          <p:cNvPr id="4" name="Rounded Rectangle 3"/>
          <p:cNvSpPr/>
          <p:nvPr/>
        </p:nvSpPr>
        <p:spPr>
          <a:xfrm>
            <a:off x="4953000" y="1676400"/>
            <a:ext cx="3657600" cy="1981200"/>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buNone/>
            </a:pPr>
            <a:r>
              <a:rPr lang="en-US" sz="2600" dirty="0" err="1">
                <a:solidFill>
                  <a:schemeClr val="tx1"/>
                </a:solidFill>
              </a:rPr>
              <a:t>Tapotement</a:t>
            </a:r>
            <a:r>
              <a:rPr lang="fa-IR" sz="2600" dirty="0">
                <a:solidFill>
                  <a:schemeClr val="tx1"/>
                </a:solidFill>
              </a:rPr>
              <a:t> واژه ای فرانسوی و معادل کلمه انگلیسی </a:t>
            </a:r>
            <a:r>
              <a:rPr lang="en-US" sz="2600" dirty="0">
                <a:solidFill>
                  <a:schemeClr val="tx1"/>
                </a:solidFill>
              </a:rPr>
              <a:t>Drum</a:t>
            </a:r>
            <a:r>
              <a:rPr lang="fa-IR" sz="2600" dirty="0">
                <a:solidFill>
                  <a:schemeClr val="tx1"/>
                </a:solidFill>
              </a:rPr>
              <a:t> به معنی طبل زدن است.</a:t>
            </a:r>
            <a:endParaRPr lang="en-US" sz="2600" dirty="0">
              <a:solidFill>
                <a:schemeClr val="tx1"/>
              </a:solidFill>
            </a:endParaRPr>
          </a:p>
        </p:txBody>
      </p:sp>
    </p:spTree>
    <p:extLst>
      <p:ext uri="{BB962C8B-B14F-4D97-AF65-F5344CB8AC3E}">
        <p14:creationId xmlns:p14="http://schemas.microsoft.com/office/powerpoint/2010/main" val="1253467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Beating </a:t>
            </a:r>
            <a:endParaRPr lang="en-US" dirty="0"/>
          </a:p>
        </p:txBody>
      </p:sp>
      <p:sp>
        <p:nvSpPr>
          <p:cNvPr id="3" name="Content Placeholder 2"/>
          <p:cNvSpPr>
            <a:spLocks noGrp="1"/>
          </p:cNvSpPr>
          <p:nvPr>
            <p:ph idx="1"/>
          </p:nvPr>
        </p:nvSpPr>
        <p:spPr/>
        <p:txBody>
          <a:bodyPr/>
          <a:lstStyle/>
          <a:p>
            <a:endParaRPr lang="en-US" dirty="0" smtClean="0"/>
          </a:p>
          <a:p>
            <a:r>
              <a:rPr lang="en-US" dirty="0" smtClean="0"/>
              <a:t>Hands in lightly closed fist</a:t>
            </a:r>
          </a:p>
          <a:p>
            <a:endParaRPr lang="en-US" dirty="0" smtClean="0"/>
          </a:p>
          <a:p>
            <a:r>
              <a:rPr lang="en-US" dirty="0" err="1" smtClean="0"/>
              <a:t>Hypothenar</a:t>
            </a:r>
            <a:r>
              <a:rPr lang="en-US" dirty="0" smtClean="0"/>
              <a:t> and small finger as striking surface</a:t>
            </a:r>
          </a:p>
          <a:p>
            <a:endParaRPr lang="en-US" dirty="0" smtClean="0"/>
          </a:p>
          <a:p>
            <a:r>
              <a:rPr lang="en-US" dirty="0" smtClean="0"/>
              <a:t>Wrist is loose </a:t>
            </a:r>
            <a:endParaRPr lang="en-US" dirty="0"/>
          </a:p>
        </p:txBody>
      </p:sp>
    </p:spTree>
    <p:extLst>
      <p:ext uri="{BB962C8B-B14F-4D97-AF65-F5344CB8AC3E}">
        <p14:creationId xmlns:p14="http://schemas.microsoft.com/office/powerpoint/2010/main" val="9691696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Cupping </a:t>
            </a:r>
            <a:r>
              <a:rPr lang="fa-IR" sz="3200" dirty="0" smtClean="0"/>
              <a:t> </a:t>
            </a:r>
            <a:r>
              <a:rPr lang="en-US" sz="3200" dirty="0" smtClean="0"/>
              <a:t>(Clapping)</a:t>
            </a:r>
            <a:endParaRPr lang="fa-IR" sz="3200" dirty="0">
              <a:solidFill>
                <a:schemeClr val="tx1"/>
              </a:solidFill>
            </a:endParaRPr>
          </a:p>
        </p:txBody>
      </p:sp>
      <p:sp>
        <p:nvSpPr>
          <p:cNvPr id="3" name="Content Placeholder 2"/>
          <p:cNvSpPr>
            <a:spLocks noGrp="1"/>
          </p:cNvSpPr>
          <p:nvPr>
            <p:ph sz="quarter" idx="4294967295"/>
          </p:nvPr>
        </p:nvSpPr>
        <p:spPr>
          <a:xfrm>
            <a:off x="533400" y="1600200"/>
            <a:ext cx="8229600" cy="4709160"/>
          </a:xfrm>
          <a:prstGeom prst="rect">
            <a:avLst/>
          </a:prstGeom>
        </p:spPr>
        <p:txBody>
          <a:bodyPr>
            <a:normAutofit/>
          </a:bodyPr>
          <a:lstStyle/>
          <a:p>
            <a:pPr algn="just" rtl="1">
              <a:buNone/>
            </a:pPr>
            <a:r>
              <a:rPr lang="fa-IR" sz="2400" dirty="0" smtClean="0"/>
              <a:t>این تکنیک تنها در وضعیت دست با </a:t>
            </a:r>
            <a:r>
              <a:rPr lang="en-US" sz="2400" dirty="0" smtClean="0"/>
              <a:t>Beating</a:t>
            </a:r>
            <a:r>
              <a:rPr lang="fa-IR" sz="2400" dirty="0" smtClean="0"/>
              <a:t> متفاوت است. بقیه تکنیک مانند </a:t>
            </a:r>
            <a:r>
              <a:rPr lang="en-US" sz="2400" dirty="0" smtClean="0"/>
              <a:t>Beating</a:t>
            </a:r>
            <a:r>
              <a:rPr lang="fa-IR" sz="2400" dirty="0" smtClean="0"/>
              <a:t> است. کف دست گود شده تا به شکل </a:t>
            </a:r>
            <a:r>
              <a:rPr lang="en-US" sz="2400" dirty="0" smtClean="0"/>
              <a:t>Cup</a:t>
            </a:r>
            <a:r>
              <a:rPr lang="fa-IR" sz="2400" dirty="0" smtClean="0"/>
              <a:t> درآید. این تکنیک با یک یا دو دست قابل اجراست. با حرکت آرنج و چرخش ساعد، کف دست ها به صورت متناوب بر بدن برخورد</a:t>
            </a:r>
            <a:endParaRPr lang="en-US" sz="2400" dirty="0" smtClean="0"/>
          </a:p>
          <a:p>
            <a:pPr algn="just" rtl="1">
              <a:buNone/>
            </a:pPr>
            <a:r>
              <a:rPr lang="en-US" sz="2400" dirty="0"/>
              <a:t> </a:t>
            </a:r>
            <a:r>
              <a:rPr lang="en-US" sz="2400" dirty="0" smtClean="0"/>
              <a:t>  </a:t>
            </a:r>
            <a:r>
              <a:rPr lang="fa-IR" sz="2400" dirty="0" smtClean="0"/>
              <a:t> می کند.</a:t>
            </a:r>
          </a:p>
        </p:txBody>
      </p:sp>
      <p:pic>
        <p:nvPicPr>
          <p:cNvPr id="10242" name="Picture 2" descr="D:\Work-shop\Sport Massage\Photo\35.jpg"/>
          <p:cNvPicPr>
            <a:picLocks noChangeAspect="1" noChangeArrowheads="1"/>
          </p:cNvPicPr>
          <p:nvPr/>
        </p:nvPicPr>
        <p:blipFill rotWithShape="1">
          <a:blip r:embed="rId2"/>
          <a:srcRect t="58241" r="55992"/>
          <a:stretch/>
        </p:blipFill>
        <p:spPr bwMode="auto">
          <a:xfrm>
            <a:off x="381000" y="2839452"/>
            <a:ext cx="4466954" cy="2799347"/>
          </a:xfrm>
          <a:prstGeom prst="rect">
            <a:avLst/>
          </a:prstGeom>
          <a:noFill/>
        </p:spPr>
      </p:pic>
    </p:spTree>
    <p:extLst>
      <p:ext uri="{BB962C8B-B14F-4D97-AF65-F5344CB8AC3E}">
        <p14:creationId xmlns:p14="http://schemas.microsoft.com/office/powerpoint/2010/main" val="2499423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Slapping </a:t>
            </a:r>
            <a:endParaRPr lang="en-US" dirty="0"/>
          </a:p>
        </p:txBody>
      </p:sp>
      <p:sp>
        <p:nvSpPr>
          <p:cNvPr id="3" name="Content Placeholder 2"/>
          <p:cNvSpPr>
            <a:spLocks noGrp="1"/>
          </p:cNvSpPr>
          <p:nvPr>
            <p:ph idx="1"/>
          </p:nvPr>
        </p:nvSpPr>
        <p:spPr/>
        <p:txBody>
          <a:bodyPr/>
          <a:lstStyle/>
          <a:p>
            <a:r>
              <a:rPr lang="en-US" dirty="0" smtClean="0"/>
              <a:t>Hands are held with the palms toward the body part</a:t>
            </a:r>
          </a:p>
          <a:p>
            <a:endParaRPr lang="en-US" dirty="0"/>
          </a:p>
          <a:p>
            <a:r>
              <a:rPr lang="en-US" dirty="0" smtClean="0"/>
              <a:t>Either the entire palmar surface or just the pads of fingers</a:t>
            </a:r>
          </a:p>
          <a:p>
            <a:endParaRPr lang="en-US" dirty="0"/>
          </a:p>
          <a:p>
            <a:r>
              <a:rPr lang="en-US" dirty="0" smtClean="0"/>
              <a:t>Light slap </a:t>
            </a:r>
            <a:endParaRPr lang="en-US" dirty="0"/>
          </a:p>
        </p:txBody>
      </p:sp>
    </p:spTree>
    <p:extLst>
      <p:ext uri="{BB962C8B-B14F-4D97-AF65-F5344CB8AC3E}">
        <p14:creationId xmlns:p14="http://schemas.microsoft.com/office/powerpoint/2010/main" val="1093151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solidFill>
                  <a:schemeClr val="tx1"/>
                </a:solidFill>
              </a:rPr>
              <a:t>Hacking</a:t>
            </a:r>
            <a:endParaRPr lang="fa-IR" sz="3200" dirty="0">
              <a:solidFill>
                <a:schemeClr val="tx1"/>
              </a:solidFill>
            </a:endParaRPr>
          </a:p>
        </p:txBody>
      </p:sp>
      <p:pic>
        <p:nvPicPr>
          <p:cNvPr id="9218" name="Picture 2" descr="D:\Work-shop\Sport Massage\Photo\34.jpg"/>
          <p:cNvPicPr>
            <a:picLocks noChangeAspect="1" noChangeArrowheads="1"/>
          </p:cNvPicPr>
          <p:nvPr/>
        </p:nvPicPr>
        <p:blipFill>
          <a:blip r:embed="rId2"/>
          <a:srcRect/>
          <a:stretch>
            <a:fillRect/>
          </a:stretch>
        </p:blipFill>
        <p:spPr bwMode="auto">
          <a:xfrm>
            <a:off x="1143000" y="1752600"/>
            <a:ext cx="6934200" cy="4869754"/>
          </a:xfrm>
          <a:prstGeom prst="rect">
            <a:avLst/>
          </a:prstGeom>
          <a:noFill/>
        </p:spPr>
      </p:pic>
    </p:spTree>
    <p:extLst>
      <p:ext uri="{BB962C8B-B14F-4D97-AF65-F5344CB8AC3E}">
        <p14:creationId xmlns:p14="http://schemas.microsoft.com/office/powerpoint/2010/main" val="579502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Tapping </a:t>
            </a:r>
            <a:endParaRPr lang="en-US" dirty="0"/>
          </a:p>
        </p:txBody>
      </p:sp>
      <p:sp>
        <p:nvSpPr>
          <p:cNvPr id="3" name="Content Placeholder 2"/>
          <p:cNvSpPr>
            <a:spLocks noGrp="1"/>
          </p:cNvSpPr>
          <p:nvPr>
            <p:ph idx="1"/>
          </p:nvPr>
        </p:nvSpPr>
        <p:spPr/>
        <p:txBody>
          <a:bodyPr/>
          <a:lstStyle/>
          <a:p>
            <a:r>
              <a:rPr lang="en-US" dirty="0" smtClean="0"/>
              <a:t>Fingertips or pads of the fingers</a:t>
            </a:r>
          </a:p>
          <a:p>
            <a:endParaRPr lang="en-US" dirty="0"/>
          </a:p>
          <a:p>
            <a:r>
              <a:rPr lang="en-US" dirty="0" smtClean="0"/>
              <a:t>Lightly tap </a:t>
            </a:r>
          </a:p>
          <a:p>
            <a:endParaRPr lang="en-US" dirty="0"/>
          </a:p>
          <a:p>
            <a:r>
              <a:rPr lang="en-US" dirty="0" smtClean="0"/>
              <a:t>Most delicate of the percussion varieties </a:t>
            </a:r>
          </a:p>
          <a:p>
            <a:endParaRPr lang="en-US" dirty="0"/>
          </a:p>
          <a:p>
            <a:r>
              <a:rPr lang="en-US" dirty="0" smtClean="0"/>
              <a:t>Face , head and chest</a:t>
            </a:r>
            <a:endParaRPr lang="en-US" dirty="0"/>
          </a:p>
        </p:txBody>
      </p:sp>
    </p:spTree>
    <p:extLst>
      <p:ext uri="{BB962C8B-B14F-4D97-AF65-F5344CB8AC3E}">
        <p14:creationId xmlns:p14="http://schemas.microsoft.com/office/powerpoint/2010/main" val="412608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err="1" smtClean="0">
                <a:solidFill>
                  <a:schemeClr val="tx1"/>
                </a:solidFill>
              </a:rPr>
              <a:t>Pincement</a:t>
            </a:r>
            <a:endParaRPr lang="fa-IR" dirty="0">
              <a:solidFill>
                <a:schemeClr val="tx1"/>
              </a:solidFill>
            </a:endParaRPr>
          </a:p>
        </p:txBody>
      </p:sp>
      <p:sp>
        <p:nvSpPr>
          <p:cNvPr id="3" name="Content Placeholder 2"/>
          <p:cNvSpPr>
            <a:spLocks noGrp="1"/>
          </p:cNvSpPr>
          <p:nvPr>
            <p:ph sz="quarter" idx="4294967295"/>
          </p:nvPr>
        </p:nvSpPr>
        <p:spPr>
          <a:xfrm>
            <a:off x="4876800" y="1828800"/>
            <a:ext cx="3810000" cy="4251960"/>
          </a:xfrm>
          <a:prstGeom prst="rect">
            <a:avLst/>
          </a:prstGeom>
        </p:spPr>
        <p:txBody>
          <a:bodyPr>
            <a:normAutofit/>
          </a:bodyPr>
          <a:lstStyle/>
          <a:p>
            <a:pPr algn="just" rtl="1">
              <a:buNone/>
            </a:pPr>
            <a:r>
              <a:rPr lang="fa-IR" sz="2400" dirty="0" smtClean="0"/>
              <a:t>این تکنیک با یک یا دو دست قابل اجراست. در این تکنیک پوست و بافت های زیر جلدی به صورت متناوب بین انگشت شست و انگشت اشاره و بزرگ گرفته، از بستر بلند شده سپس رها می شود.</a:t>
            </a:r>
          </a:p>
          <a:p>
            <a:pPr algn="just" rtl="1">
              <a:buNone/>
            </a:pPr>
            <a:r>
              <a:rPr lang="fa-IR" sz="2400" dirty="0"/>
              <a:t>این تکنیک </a:t>
            </a:r>
            <a:r>
              <a:rPr lang="fa-IR" sz="2400" dirty="0" smtClean="0"/>
              <a:t>(با سرعت نسبتا بالا) بر </a:t>
            </a:r>
            <a:r>
              <a:rPr lang="fa-IR" sz="2400" dirty="0"/>
              <a:t>روی نواحی کوچک و نواحی که بالک عضلانی کم دارند مثل صورت، پشت گردن و ساعد انجام می شود.</a:t>
            </a:r>
            <a:endParaRPr lang="en-US" sz="2400" dirty="0"/>
          </a:p>
          <a:p>
            <a:pPr algn="just" rtl="1">
              <a:buNone/>
            </a:pPr>
            <a:endParaRPr lang="fa-IR" sz="2400" dirty="0" smtClean="0"/>
          </a:p>
        </p:txBody>
      </p:sp>
      <p:pic>
        <p:nvPicPr>
          <p:cNvPr id="12290" name="Picture 2" descr="D:\Work-shop\Sport Massage\Photo\35.jpg"/>
          <p:cNvPicPr>
            <a:picLocks noChangeAspect="1" noChangeArrowheads="1"/>
          </p:cNvPicPr>
          <p:nvPr/>
        </p:nvPicPr>
        <p:blipFill>
          <a:blip r:embed="rId2"/>
          <a:srcRect l="55431" b="56900"/>
          <a:stretch>
            <a:fillRect/>
          </a:stretch>
        </p:blipFill>
        <p:spPr bwMode="auto">
          <a:xfrm>
            <a:off x="304800" y="1981200"/>
            <a:ext cx="4419600" cy="2822602"/>
          </a:xfrm>
          <a:prstGeom prst="rect">
            <a:avLst/>
          </a:prstGeom>
          <a:noFill/>
        </p:spPr>
      </p:pic>
    </p:spTree>
    <p:extLst>
      <p:ext uri="{BB962C8B-B14F-4D97-AF65-F5344CB8AC3E}">
        <p14:creationId xmlns:p14="http://schemas.microsoft.com/office/powerpoint/2010/main" val="3806184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3600" b="1" dirty="0" smtClean="0">
                <a:solidFill>
                  <a:schemeClr val="tx1"/>
                </a:solidFill>
              </a:rPr>
              <a:t>اثرات تکنیک های </a:t>
            </a:r>
            <a:r>
              <a:rPr lang="en-US" sz="3600" b="1" dirty="0" err="1" smtClean="0">
                <a:solidFill>
                  <a:schemeClr val="tx1"/>
                </a:solidFill>
              </a:rPr>
              <a:t>Tapotement</a:t>
            </a:r>
            <a:endParaRPr lang="fa-IR" sz="3600" b="1"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r>
              <a:rPr lang="fa-IR" sz="2400" dirty="0" smtClean="0"/>
              <a:t>تکنیک </a:t>
            </a:r>
            <a:r>
              <a:rPr lang="en-US" sz="2400" dirty="0" smtClean="0"/>
              <a:t>Cupping</a:t>
            </a:r>
            <a:r>
              <a:rPr lang="fa-IR" sz="2400" dirty="0" smtClean="0"/>
              <a:t> روی قفسه سینه سبب کنده شدن ترشحات می شود.</a:t>
            </a:r>
          </a:p>
          <a:p>
            <a:pPr algn="just" rtl="1"/>
            <a:r>
              <a:rPr lang="fa-IR" sz="2400" dirty="0" smtClean="0"/>
              <a:t>این تکنیک ها سبب تحریک رفلکس آکسونی (</a:t>
            </a:r>
            <a:r>
              <a:rPr lang="en-US" sz="2400" dirty="0" smtClean="0"/>
              <a:t>Axon Reflex</a:t>
            </a:r>
            <a:r>
              <a:rPr lang="fa-IR" sz="2400" dirty="0" smtClean="0"/>
              <a:t>) و در نتیجه آن در ابتدا منقبض شدن عضلات جدار عروق، انقباض عروق (</a:t>
            </a:r>
            <a:r>
              <a:rPr lang="en-US" sz="2400" dirty="0" smtClean="0"/>
              <a:t>Vasoconstriction</a:t>
            </a:r>
            <a:r>
              <a:rPr lang="fa-IR" sz="2400" dirty="0" smtClean="0"/>
              <a:t>) و کاهش خون رسانی و سپس شل شدن این عضلات، اتساع عروق (</a:t>
            </a:r>
            <a:r>
              <a:rPr lang="en-US" sz="2400" dirty="0" smtClean="0"/>
              <a:t>Vasodilatation</a:t>
            </a:r>
            <a:r>
              <a:rPr lang="fa-IR" sz="2400" dirty="0" smtClean="0"/>
              <a:t>) و افزایش خون رسانی می شوند.</a:t>
            </a:r>
          </a:p>
          <a:p>
            <a:pPr algn="just" rtl="1"/>
            <a:r>
              <a:rPr lang="fa-IR" sz="2400" dirty="0" smtClean="0"/>
              <a:t>انجام این تکنیک ها روی عضلات سبب تحریک </a:t>
            </a:r>
            <a:r>
              <a:rPr lang="en-US" sz="2400" dirty="0" smtClean="0"/>
              <a:t>Stretch Reflex</a:t>
            </a:r>
            <a:r>
              <a:rPr lang="fa-IR" sz="2400" dirty="0" smtClean="0"/>
              <a:t> و افزایش تون عضلات می شود.</a:t>
            </a:r>
            <a:endParaRPr lang="fa-IR" sz="2400" dirty="0"/>
          </a:p>
        </p:txBody>
      </p:sp>
    </p:spTree>
    <p:extLst>
      <p:ext uri="{BB962C8B-B14F-4D97-AF65-F5344CB8AC3E}">
        <p14:creationId xmlns:p14="http://schemas.microsoft.com/office/powerpoint/2010/main" val="2779940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b="1" dirty="0" smtClean="0">
                <a:solidFill>
                  <a:schemeClr val="tx1"/>
                </a:solidFill>
              </a:rPr>
              <a:t>موارد عدم استفاده تکنیک های </a:t>
            </a:r>
            <a:r>
              <a:rPr lang="en-US" sz="3200" b="1" dirty="0" err="1" smtClean="0">
                <a:solidFill>
                  <a:schemeClr val="tx1"/>
                </a:solidFill>
              </a:rPr>
              <a:t>Tapotement</a:t>
            </a:r>
            <a:r>
              <a:rPr lang="fa-IR" sz="3200" b="1" dirty="0" smtClean="0">
                <a:solidFill>
                  <a:schemeClr val="tx1"/>
                </a:solidFill>
              </a:rPr>
              <a:t/>
            </a:r>
            <a:br>
              <a:rPr lang="fa-IR" sz="3200" b="1" dirty="0" smtClean="0">
                <a:solidFill>
                  <a:schemeClr val="tx1"/>
                </a:solidFill>
              </a:rPr>
            </a:br>
            <a:endParaRPr lang="fa-IR" sz="3200" b="1"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r>
              <a:rPr lang="fa-IR" sz="2400" dirty="0" smtClean="0"/>
              <a:t>در افرادی که شکستگی دنده دارند اعمال تکنیک ها </a:t>
            </a:r>
            <a:r>
              <a:rPr lang="fa-IR" sz="2400" b="1" u="sng" dirty="0" smtClean="0"/>
              <a:t>روی قفسه سینه ممنوع است.</a:t>
            </a:r>
            <a:endParaRPr lang="fa-IR" sz="2400" dirty="0" smtClean="0"/>
          </a:p>
          <a:p>
            <a:pPr algn="just" rtl="1"/>
            <a:r>
              <a:rPr lang="fa-IR" sz="2400" dirty="0" smtClean="0"/>
              <a:t>در افرادی که مشکلات قلبی دارند اعمال تکنیک ها </a:t>
            </a:r>
            <a:r>
              <a:rPr lang="fa-IR" sz="2400" b="1" u="sng" dirty="0" smtClean="0"/>
              <a:t>روی قفسه سینه ممنوع است.</a:t>
            </a:r>
          </a:p>
          <a:p>
            <a:pPr algn="just" rtl="1"/>
            <a:r>
              <a:rPr lang="fa-IR" sz="2400" dirty="0" smtClean="0"/>
              <a:t>در افراد مبتلا به آمبولی ریوی اعمال تکنیک ها بر قفسه سینه سبب بسته شدن عروق ریوی می شود. بنابراین اعمال تکنیک ها </a:t>
            </a:r>
            <a:r>
              <a:rPr lang="fa-IR" sz="2400" b="1" u="sng" dirty="0" smtClean="0"/>
              <a:t>روی قفسه سینه ممنوع است.</a:t>
            </a:r>
          </a:p>
          <a:p>
            <a:pPr algn="just" rtl="1"/>
            <a:r>
              <a:rPr lang="fa-IR" sz="2400" dirty="0" smtClean="0"/>
              <a:t>در افراد دچار سرطان، سل ریوی و آمفیزم اعمال تکنیک ها </a:t>
            </a:r>
            <a:r>
              <a:rPr lang="fa-IR" sz="2400" b="1" u="sng" dirty="0" smtClean="0"/>
              <a:t>روی قفسه سینه ممنوع است.</a:t>
            </a:r>
            <a:endParaRPr lang="fa-IR" sz="2400" dirty="0"/>
          </a:p>
        </p:txBody>
      </p:sp>
    </p:spTree>
    <p:extLst>
      <p:ext uri="{BB962C8B-B14F-4D97-AF65-F5344CB8AC3E}">
        <p14:creationId xmlns:p14="http://schemas.microsoft.com/office/powerpoint/2010/main" val="960699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0"/>
            <a:ext cx="8229600" cy="381000"/>
          </a:xfrm>
        </p:spPr>
        <p:txBody>
          <a:bodyPr>
            <a:normAutofit fontScale="90000"/>
          </a:bodyPr>
          <a:lstStyle/>
          <a:p>
            <a:pPr algn="r"/>
            <a:r>
              <a:rPr lang="fa-IR" sz="2000" dirty="0" smtClean="0"/>
              <a:t>ادامه</a:t>
            </a:r>
            <a:endParaRPr lang="en-US" sz="2000"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r>
              <a:rPr lang="fa-IR" sz="2400" dirty="0" smtClean="0"/>
              <a:t>اختلالات سیستم عصبی</a:t>
            </a:r>
          </a:p>
          <a:p>
            <a:pPr algn="just" rtl="1">
              <a:buNone/>
            </a:pPr>
            <a:r>
              <a:rPr lang="fa-IR" sz="2400" dirty="0" smtClean="0"/>
              <a:t>مشکلات سیستم عصبی مرکزی (سکته مغزی، آسیب های مغزی و نخاعی و آسیب های مغز قبل یا حین تولد)، اختلالات سیستم عصبی محیطی (آسیب اعصاب)</a:t>
            </a:r>
          </a:p>
          <a:p>
            <a:pPr algn="just" rtl="1"/>
            <a:r>
              <a:rPr lang="fa-IR" sz="2400" dirty="0" smtClean="0"/>
              <a:t>تومور</a:t>
            </a:r>
          </a:p>
          <a:p>
            <a:pPr algn="just" rtl="1"/>
            <a:r>
              <a:rPr lang="fa-IR" sz="2400" dirty="0" smtClean="0"/>
              <a:t>هموفیلی</a:t>
            </a:r>
          </a:p>
          <a:p>
            <a:pPr algn="just" rtl="1"/>
            <a:r>
              <a:rPr lang="fa-IR" sz="2400" dirty="0" smtClean="0"/>
              <a:t>پوکی استخوان</a:t>
            </a:r>
            <a:endParaRPr lang="en-US" sz="2400" dirty="0" smtClean="0"/>
          </a:p>
        </p:txBody>
      </p:sp>
    </p:spTree>
    <p:extLst>
      <p:ext uri="{BB962C8B-B14F-4D97-AF65-F5344CB8AC3E}">
        <p14:creationId xmlns:p14="http://schemas.microsoft.com/office/powerpoint/2010/main" val="1990153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0"/>
            <a:ext cx="8229600" cy="381000"/>
          </a:xfrm>
        </p:spPr>
        <p:txBody>
          <a:bodyPr>
            <a:noAutofit/>
          </a:bodyPr>
          <a:lstStyle/>
          <a:p>
            <a:pPr algn="r"/>
            <a:r>
              <a:rPr lang="fa-IR" sz="2000" dirty="0" smtClean="0"/>
              <a:t>ادامه</a:t>
            </a:r>
            <a:endParaRPr lang="en-US" sz="2800" dirty="0"/>
          </a:p>
        </p:txBody>
      </p:sp>
      <p:sp>
        <p:nvSpPr>
          <p:cNvPr id="3" name="Content Placeholder 2"/>
          <p:cNvSpPr>
            <a:spLocks noGrp="1"/>
          </p:cNvSpPr>
          <p:nvPr>
            <p:ph sz="quarter" idx="4294967295"/>
          </p:nvPr>
        </p:nvSpPr>
        <p:spPr>
          <a:xfrm>
            <a:off x="457200" y="990600"/>
            <a:ext cx="8229600" cy="5318760"/>
          </a:xfrm>
          <a:prstGeom prst="rect">
            <a:avLst/>
          </a:prstGeom>
        </p:spPr>
        <p:txBody>
          <a:bodyPr>
            <a:normAutofit/>
          </a:bodyPr>
          <a:lstStyle/>
          <a:p>
            <a:pPr algn="just" rtl="1"/>
            <a:r>
              <a:rPr lang="fa-IR" sz="2400" dirty="0" smtClean="0"/>
              <a:t>در افرادی که فشار خون متغیر دارند اعمال تکنیک ها </a:t>
            </a:r>
            <a:r>
              <a:rPr lang="fa-IR" sz="2400" b="1" u="sng" dirty="0" smtClean="0"/>
              <a:t>روی قفسه سینه ممنوع است.</a:t>
            </a:r>
          </a:p>
          <a:p>
            <a:pPr algn="just" rtl="1"/>
            <a:r>
              <a:rPr lang="fa-IR" sz="2400" dirty="0" smtClean="0"/>
              <a:t>در افرادی که دچار پوکی استخوان هستند اعمال </a:t>
            </a:r>
            <a:r>
              <a:rPr lang="en-US" sz="2400" dirty="0" smtClean="0"/>
              <a:t> Clapping</a:t>
            </a:r>
            <a:r>
              <a:rPr lang="fa-IR" sz="2400" b="1" u="sng" dirty="0" smtClean="0"/>
              <a:t>روی قفسه سینه ممنوع است.</a:t>
            </a:r>
          </a:p>
          <a:p>
            <a:pPr algn="just" rtl="1"/>
            <a:r>
              <a:rPr lang="fa-IR" sz="2400" dirty="0" smtClean="0"/>
              <a:t>در آسیب های حاد یا بافت ترمیمی تازه شکل گرفته</a:t>
            </a:r>
          </a:p>
          <a:p>
            <a:pPr algn="just" rtl="1"/>
            <a:r>
              <a:rPr lang="fa-IR" sz="2400" dirty="0" smtClean="0"/>
              <a:t>روی قسمت های دچار </a:t>
            </a:r>
            <a:r>
              <a:rPr lang="en-US" sz="2400" dirty="0" smtClean="0"/>
              <a:t>Spasticity</a:t>
            </a:r>
            <a:endParaRPr lang="fa-IR" sz="2400" dirty="0"/>
          </a:p>
        </p:txBody>
      </p:sp>
    </p:spTree>
    <p:extLst>
      <p:ext uri="{BB962C8B-B14F-4D97-AF65-F5344CB8AC3E}">
        <p14:creationId xmlns:p14="http://schemas.microsoft.com/office/powerpoint/2010/main" val="24486052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274638"/>
            <a:ext cx="8153400" cy="715962"/>
          </a:xfrm>
        </p:spPr>
        <p:txBody>
          <a:bodyPr>
            <a:normAutofit fontScale="90000"/>
          </a:bodyPr>
          <a:lstStyle/>
          <a:p>
            <a:pPr algn="l"/>
            <a:r>
              <a:rPr lang="en-US" dirty="0" smtClean="0">
                <a:solidFill>
                  <a:schemeClr val="tx1"/>
                </a:solidFill>
              </a:rPr>
              <a:t/>
            </a:r>
            <a:br>
              <a:rPr lang="en-US" dirty="0" smtClean="0">
                <a:solidFill>
                  <a:schemeClr val="tx1"/>
                </a:solidFill>
              </a:rPr>
            </a:br>
            <a:r>
              <a:rPr lang="en-US" dirty="0" smtClean="0">
                <a:solidFill>
                  <a:schemeClr val="bg1"/>
                </a:solidFill>
              </a:rPr>
              <a:t>Vibration Technique </a:t>
            </a:r>
            <a:r>
              <a:rPr lang="fa-IR" dirty="0" smtClean="0">
                <a:solidFill>
                  <a:schemeClr val="tx1"/>
                </a:solidFill>
              </a:rPr>
              <a:t/>
            </a:r>
            <a:br>
              <a:rPr lang="fa-IR" dirty="0" smtClean="0">
                <a:solidFill>
                  <a:schemeClr val="tx1"/>
                </a:solidFill>
              </a:rPr>
            </a:br>
            <a:endParaRPr lang="fa-IR" dirty="0">
              <a:solidFill>
                <a:schemeClr val="tx1"/>
              </a:solidFill>
            </a:endParaRPr>
          </a:p>
        </p:txBody>
      </p:sp>
      <p:sp>
        <p:nvSpPr>
          <p:cNvPr id="3" name="Content Placeholder 2"/>
          <p:cNvSpPr>
            <a:spLocks noGrp="1"/>
          </p:cNvSpPr>
          <p:nvPr>
            <p:ph sz="quarter" idx="4294967295"/>
          </p:nvPr>
        </p:nvSpPr>
        <p:spPr>
          <a:xfrm>
            <a:off x="4114800" y="1295400"/>
            <a:ext cx="4572000" cy="4709160"/>
          </a:xfrm>
          <a:prstGeom prst="rect">
            <a:avLst/>
          </a:prstGeom>
        </p:spPr>
        <p:txBody>
          <a:bodyPr>
            <a:normAutofit/>
          </a:bodyPr>
          <a:lstStyle/>
          <a:p>
            <a:pPr algn="just" rtl="1">
              <a:buNone/>
            </a:pPr>
            <a:r>
              <a:rPr lang="fa-IR" sz="2400" dirty="0" smtClean="0"/>
              <a:t>حرکت لرزشی است که توسط دست به صورت عمود بر بافت بر آن وارد می شود. بیشترین کاربرد این تکنیک روی قفسه سینه حین بازدم جهت کنده شدن ترشحات است. ریتم این تکنیک زیاد و میزان فشار کم است.</a:t>
            </a:r>
            <a:endParaRPr lang="fa-IR" sz="2400" dirty="0"/>
          </a:p>
        </p:txBody>
      </p:sp>
      <p:grpSp>
        <p:nvGrpSpPr>
          <p:cNvPr id="2" name="Group 1"/>
          <p:cNvGrpSpPr/>
          <p:nvPr/>
        </p:nvGrpSpPr>
        <p:grpSpPr>
          <a:xfrm>
            <a:off x="0" y="1447800"/>
            <a:ext cx="6934199" cy="4856750"/>
            <a:chOff x="0" y="1696450"/>
            <a:chExt cx="6934199" cy="4856750"/>
          </a:xfrm>
        </p:grpSpPr>
        <p:grpSp>
          <p:nvGrpSpPr>
            <p:cNvPr id="6" name="Group 5"/>
            <p:cNvGrpSpPr/>
            <p:nvPr/>
          </p:nvGrpSpPr>
          <p:grpSpPr>
            <a:xfrm>
              <a:off x="4190999" y="3962400"/>
              <a:ext cx="2743200" cy="2590800"/>
              <a:chOff x="914400" y="2371262"/>
              <a:chExt cx="3048000" cy="2851942"/>
            </a:xfrm>
          </p:grpSpPr>
          <p:pic>
            <p:nvPicPr>
              <p:cNvPr id="15362" name="Picture 2" descr="D:\Work-shop\Sport Massage\Photo\38.jpg"/>
              <p:cNvPicPr>
                <a:picLocks noChangeAspect="1" noChangeArrowheads="1"/>
              </p:cNvPicPr>
              <p:nvPr/>
            </p:nvPicPr>
            <p:blipFill>
              <a:blip r:embed="rId2" cstate="print"/>
              <a:srcRect t="7692"/>
              <a:stretch>
                <a:fillRect/>
              </a:stretch>
            </p:blipFill>
            <p:spPr bwMode="auto">
              <a:xfrm>
                <a:off x="914400" y="2371262"/>
                <a:ext cx="3048000" cy="2851942"/>
              </a:xfrm>
              <a:prstGeom prst="rect">
                <a:avLst/>
              </a:prstGeom>
              <a:noFill/>
            </p:spPr>
          </p:pic>
          <p:sp>
            <p:nvSpPr>
              <p:cNvPr id="5" name="Up-Down Arrow 4"/>
              <p:cNvSpPr/>
              <p:nvPr/>
            </p:nvSpPr>
            <p:spPr>
              <a:xfrm>
                <a:off x="3124200" y="4724400"/>
                <a:ext cx="228600" cy="38100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grpSp>
          <p:nvGrpSpPr>
            <p:cNvPr id="9" name="Group 8"/>
            <p:cNvGrpSpPr/>
            <p:nvPr/>
          </p:nvGrpSpPr>
          <p:grpSpPr>
            <a:xfrm>
              <a:off x="0" y="1696450"/>
              <a:ext cx="3962400" cy="4856750"/>
              <a:chOff x="1" y="2057812"/>
              <a:chExt cx="3962400" cy="4856750"/>
            </a:xfrm>
          </p:grpSpPr>
          <p:pic>
            <p:nvPicPr>
              <p:cNvPr id="5122" name="Picture 2" descr="D:\Work-shop\Massage\Photo\39.jpg"/>
              <p:cNvPicPr>
                <a:picLocks noChangeAspect="1" noChangeArrowheads="1"/>
              </p:cNvPicPr>
              <p:nvPr/>
            </p:nvPicPr>
            <p:blipFill>
              <a:blip r:embed="rId3" cstate="print"/>
              <a:srcRect l="6581" b="5533"/>
              <a:stretch>
                <a:fillRect/>
              </a:stretch>
            </p:blipFill>
            <p:spPr bwMode="auto">
              <a:xfrm>
                <a:off x="1" y="2057812"/>
                <a:ext cx="3962400" cy="4856750"/>
              </a:xfrm>
              <a:prstGeom prst="rect">
                <a:avLst/>
              </a:prstGeom>
              <a:noFill/>
            </p:spPr>
          </p:pic>
          <p:sp>
            <p:nvSpPr>
              <p:cNvPr id="8" name="Up-Down Arrow 7"/>
              <p:cNvSpPr/>
              <p:nvPr/>
            </p:nvSpPr>
            <p:spPr>
              <a:xfrm>
                <a:off x="2057400" y="6019800"/>
                <a:ext cx="228600" cy="45720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grpSp>
    </p:spTree>
    <p:extLst>
      <p:ext uri="{BB962C8B-B14F-4D97-AF65-F5344CB8AC3E}">
        <p14:creationId xmlns:p14="http://schemas.microsoft.com/office/powerpoint/2010/main" val="1471489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1981200"/>
            <a:ext cx="4922519" cy="3209925"/>
            <a:chOff x="838200" y="2286000"/>
            <a:chExt cx="4922519" cy="3209925"/>
          </a:xfrm>
        </p:grpSpPr>
        <p:pic>
          <p:nvPicPr>
            <p:cNvPr id="16387" name="Picture 3" descr="D:\Work-shop\Sport Massage\Photo\37.jpg"/>
            <p:cNvPicPr>
              <a:picLocks noChangeAspect="1" noChangeArrowheads="1"/>
            </p:cNvPicPr>
            <p:nvPr/>
          </p:nvPicPr>
          <p:blipFill>
            <a:blip r:embed="rId2"/>
            <a:srcRect l="51497" b="76593"/>
            <a:stretch>
              <a:fillRect/>
            </a:stretch>
          </p:blipFill>
          <p:spPr bwMode="auto">
            <a:xfrm>
              <a:off x="838200" y="2286000"/>
              <a:ext cx="4922519" cy="3209925"/>
            </a:xfrm>
            <a:prstGeom prst="rect">
              <a:avLst/>
            </a:prstGeom>
            <a:noFill/>
          </p:spPr>
        </p:pic>
        <p:sp>
          <p:nvSpPr>
            <p:cNvPr id="4" name="Up-Down Arrow 3"/>
            <p:cNvSpPr/>
            <p:nvPr/>
          </p:nvSpPr>
          <p:spPr>
            <a:xfrm rot="10800000">
              <a:off x="2362200" y="3200400"/>
              <a:ext cx="228600" cy="60960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1"/>
              <a:endParaRPr lang="fa-IR"/>
            </a:p>
          </p:txBody>
        </p:sp>
      </p:grpSp>
      <p:sp>
        <p:nvSpPr>
          <p:cNvPr id="7" name="Title 6"/>
          <p:cNvSpPr>
            <a:spLocks noGrp="1"/>
          </p:cNvSpPr>
          <p:nvPr>
            <p:ph type="title"/>
          </p:nvPr>
        </p:nvSpPr>
        <p:spPr>
          <a:xfrm>
            <a:off x="304800" y="381000"/>
            <a:ext cx="7924800" cy="1143000"/>
          </a:xfrm>
        </p:spPr>
        <p:txBody>
          <a:bodyPr>
            <a:normAutofit/>
          </a:bodyPr>
          <a:lstStyle/>
          <a:p>
            <a:pPr algn="l"/>
            <a:r>
              <a:rPr lang="en-US" sz="3600" dirty="0" smtClean="0">
                <a:solidFill>
                  <a:schemeClr val="tx1"/>
                </a:solidFill>
              </a:rPr>
              <a:t> </a:t>
            </a:r>
            <a:r>
              <a:rPr lang="en-US" sz="3600" dirty="0" smtClean="0">
                <a:solidFill>
                  <a:schemeClr val="bg1"/>
                </a:solidFill>
              </a:rPr>
              <a:t>Shaking Technique</a:t>
            </a:r>
            <a:endParaRPr lang="fa-IR" dirty="0">
              <a:solidFill>
                <a:schemeClr val="bg1"/>
              </a:solidFill>
            </a:endParaRPr>
          </a:p>
        </p:txBody>
      </p:sp>
      <p:sp>
        <p:nvSpPr>
          <p:cNvPr id="3" name="Content Placeholder 2"/>
          <p:cNvSpPr>
            <a:spLocks noGrp="1"/>
          </p:cNvSpPr>
          <p:nvPr>
            <p:ph sz="quarter" idx="4294967295"/>
          </p:nvPr>
        </p:nvSpPr>
        <p:spPr>
          <a:xfrm>
            <a:off x="5074918" y="1828800"/>
            <a:ext cx="3611881" cy="4480560"/>
          </a:xfrm>
          <a:prstGeom prst="rect">
            <a:avLst/>
          </a:prstGeom>
        </p:spPr>
        <p:txBody>
          <a:bodyPr>
            <a:noAutofit/>
          </a:bodyPr>
          <a:lstStyle/>
          <a:p>
            <a:pPr algn="just" rtl="1">
              <a:buNone/>
            </a:pPr>
            <a:r>
              <a:rPr lang="fa-IR" sz="2000" dirty="0" smtClean="0"/>
              <a:t>این تکنیک به دو صورت قابل اجراست:</a:t>
            </a:r>
          </a:p>
          <a:p>
            <a:pPr algn="just" rtl="1"/>
            <a:r>
              <a:rPr lang="fa-IR" sz="2000" dirty="0" smtClean="0"/>
              <a:t>گرفتن انتهای اندام و لرزاندن </a:t>
            </a:r>
          </a:p>
          <a:p>
            <a:pPr marL="0" indent="0" algn="just" rtl="1">
              <a:buNone/>
            </a:pPr>
            <a:r>
              <a:rPr lang="fa-IR" sz="2000" dirty="0" smtClean="0"/>
              <a:t>    آن به بالا و پایین</a:t>
            </a:r>
          </a:p>
          <a:p>
            <a:pPr algn="just" rtl="1"/>
            <a:r>
              <a:rPr lang="fa-IR" sz="2000" dirty="0" smtClean="0"/>
              <a:t>گذاردن دست روی عضله و </a:t>
            </a:r>
          </a:p>
          <a:p>
            <a:pPr marL="0" indent="0" algn="just" rtl="1">
              <a:buNone/>
            </a:pPr>
            <a:r>
              <a:rPr lang="fa-IR" sz="2000" dirty="0" smtClean="0"/>
              <a:t>    لرزاندن آن به طرفین. در این</a:t>
            </a:r>
          </a:p>
          <a:p>
            <a:pPr marL="0" indent="0" algn="just" rtl="1">
              <a:buNone/>
            </a:pPr>
            <a:r>
              <a:rPr lang="fa-IR" sz="2000" dirty="0" smtClean="0"/>
              <a:t>    حالت عضله باید در طولی </a:t>
            </a:r>
          </a:p>
          <a:p>
            <a:pPr marL="0" indent="0" algn="just" rtl="1">
              <a:buNone/>
            </a:pPr>
            <a:r>
              <a:rPr lang="fa-IR" sz="2000" dirty="0" smtClean="0"/>
              <a:t>    کم تر از وضعیت استراحتش</a:t>
            </a:r>
          </a:p>
          <a:p>
            <a:pPr marL="0" indent="0" algn="just" rtl="1">
              <a:buNone/>
            </a:pPr>
            <a:r>
              <a:rPr lang="fa-IR" sz="2000" dirty="0" smtClean="0"/>
              <a:t>    باشد. این تکنیک گاه </a:t>
            </a:r>
            <a:r>
              <a:rPr lang="en-US" sz="2000" dirty="0" smtClean="0"/>
              <a:t>Jostling</a:t>
            </a:r>
            <a:r>
              <a:rPr lang="fa-IR" sz="2000" dirty="0" smtClean="0"/>
              <a:t> </a:t>
            </a:r>
          </a:p>
          <a:p>
            <a:pPr marL="0" indent="0" algn="just" rtl="1">
              <a:buNone/>
            </a:pPr>
            <a:r>
              <a:rPr lang="fa-IR" sz="2000" dirty="0" smtClean="0"/>
              <a:t>    نیز نامیده می شود.</a:t>
            </a:r>
            <a:endParaRPr lang="fa-IR" sz="2000" dirty="0"/>
          </a:p>
        </p:txBody>
      </p:sp>
    </p:spTree>
    <p:extLst>
      <p:ext uri="{BB962C8B-B14F-4D97-AF65-F5344CB8AC3E}">
        <p14:creationId xmlns:p14="http://schemas.microsoft.com/office/powerpoint/2010/main" val="1018931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smtClean="0">
                <a:solidFill>
                  <a:schemeClr val="tx1"/>
                </a:solidFill>
              </a:rPr>
              <a:t>موارد عدم استفاده تکنیک های </a:t>
            </a:r>
            <a:r>
              <a:rPr lang="en-US" dirty="0" smtClean="0">
                <a:solidFill>
                  <a:schemeClr val="tx1"/>
                </a:solidFill>
              </a:rPr>
              <a:t>Vibration</a:t>
            </a:r>
            <a:r>
              <a:rPr lang="fa-IR" dirty="0" smtClean="0">
                <a:solidFill>
                  <a:schemeClr val="tx1"/>
                </a:solidFill>
              </a:rPr>
              <a:t> و </a:t>
            </a:r>
            <a:r>
              <a:rPr lang="en-US" dirty="0" smtClean="0">
                <a:solidFill>
                  <a:schemeClr val="tx1"/>
                </a:solidFill>
              </a:rPr>
              <a:t>Shaking</a:t>
            </a:r>
            <a:endParaRPr lang="fa-IR" dirty="0">
              <a:solidFill>
                <a:schemeClr val="tx1"/>
              </a:solidFill>
            </a:endParaRPr>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just" rtl="1"/>
            <a:r>
              <a:rPr lang="fa-IR" sz="2400" dirty="0" smtClean="0"/>
              <a:t>در افرادی که شکستگی دنده دارند اعمال تکنیک ها </a:t>
            </a:r>
            <a:r>
              <a:rPr lang="fa-IR" sz="2400" b="1" u="sng" dirty="0" smtClean="0"/>
              <a:t>روی قفسه سینه ممنوع است.</a:t>
            </a:r>
            <a:endParaRPr lang="fa-IR" sz="2400" dirty="0" smtClean="0"/>
          </a:p>
          <a:p>
            <a:pPr algn="just" rtl="1"/>
            <a:r>
              <a:rPr lang="fa-IR" sz="2400" dirty="0" smtClean="0"/>
              <a:t>در افرادی که مشکلات قلبی دارند اعمال تکنیک ها </a:t>
            </a:r>
            <a:r>
              <a:rPr lang="fa-IR" sz="2400" b="1" u="sng" dirty="0" smtClean="0"/>
              <a:t>روی قفسه سینه ممنوع است.</a:t>
            </a:r>
          </a:p>
          <a:p>
            <a:pPr algn="just" rtl="1"/>
            <a:r>
              <a:rPr lang="fa-IR" sz="2400" dirty="0" smtClean="0"/>
              <a:t>در افراد مبتلا به آمبولی ریوی اعمال تکنیک ها بر قفسه سینه سبب بسته شدن عروق ریوی می شود. بنابراین اعمال تکنیک ها </a:t>
            </a:r>
            <a:r>
              <a:rPr lang="fa-IR" sz="2400" b="1" u="sng" dirty="0" smtClean="0"/>
              <a:t>روی قفسه سینه ممنوع است.</a:t>
            </a:r>
          </a:p>
          <a:p>
            <a:pPr algn="just" rtl="1"/>
            <a:r>
              <a:rPr lang="fa-IR" sz="2400" dirty="0" smtClean="0"/>
              <a:t>در افراد دچار سرطان، سل ریوی و آمفیزم اعمال تکنیک ها </a:t>
            </a:r>
            <a:r>
              <a:rPr lang="fa-IR" sz="2400" b="1" u="sng" dirty="0" smtClean="0"/>
              <a:t>روی قفسه سینه ممنوع است.</a:t>
            </a:r>
            <a:endParaRPr lang="fa-IR" sz="2400" dirty="0"/>
          </a:p>
        </p:txBody>
      </p:sp>
    </p:spTree>
    <p:extLst>
      <p:ext uri="{BB962C8B-B14F-4D97-AF65-F5344CB8AC3E}">
        <p14:creationId xmlns:p14="http://schemas.microsoft.com/office/powerpoint/2010/main" val="15672073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0"/>
            <a:ext cx="8229600" cy="381000"/>
          </a:xfrm>
        </p:spPr>
        <p:txBody>
          <a:bodyPr>
            <a:noAutofit/>
          </a:bodyPr>
          <a:lstStyle/>
          <a:p>
            <a:pPr algn="r"/>
            <a:r>
              <a:rPr lang="fa-IR" sz="2000" dirty="0" smtClean="0"/>
              <a:t>ادامه</a:t>
            </a:r>
            <a:endParaRPr lang="en-US" sz="2800" dirty="0"/>
          </a:p>
        </p:txBody>
      </p:sp>
      <p:sp>
        <p:nvSpPr>
          <p:cNvPr id="3" name="Content Placeholder 2"/>
          <p:cNvSpPr>
            <a:spLocks noGrp="1"/>
          </p:cNvSpPr>
          <p:nvPr>
            <p:ph sz="quarter" idx="4294967295"/>
          </p:nvPr>
        </p:nvSpPr>
        <p:spPr>
          <a:xfrm>
            <a:off x="457200" y="990600"/>
            <a:ext cx="8229600" cy="5318760"/>
          </a:xfrm>
          <a:prstGeom prst="rect">
            <a:avLst/>
          </a:prstGeom>
        </p:spPr>
        <p:txBody>
          <a:bodyPr>
            <a:normAutofit/>
          </a:bodyPr>
          <a:lstStyle/>
          <a:p>
            <a:pPr algn="just" rtl="1"/>
            <a:r>
              <a:rPr lang="fa-IR" sz="2400" dirty="0" smtClean="0"/>
              <a:t>در افرادی که فشار خون متغیر دارند اعمال تکنیک ها </a:t>
            </a:r>
            <a:r>
              <a:rPr lang="fa-IR" sz="2400" b="1" u="sng" dirty="0" smtClean="0"/>
              <a:t>روی قفسه سینه ممنوع است.</a:t>
            </a:r>
          </a:p>
          <a:p>
            <a:pPr algn="just" rtl="1"/>
            <a:r>
              <a:rPr lang="fa-IR" sz="2400" dirty="0" smtClean="0"/>
              <a:t>در افرادی که دچار پوکی استخوان هستند اعمال تکنیک ها </a:t>
            </a:r>
            <a:r>
              <a:rPr lang="fa-IR" sz="2400" b="1" u="sng" dirty="0" smtClean="0"/>
              <a:t>روی قفسه سینه ممنوع است.</a:t>
            </a:r>
          </a:p>
          <a:p>
            <a:pPr algn="just" rtl="1"/>
            <a:r>
              <a:rPr lang="fa-IR" sz="2400" dirty="0" smtClean="0"/>
              <a:t>روی قسمت های دچار </a:t>
            </a:r>
            <a:r>
              <a:rPr lang="en-US" sz="2400" dirty="0" smtClean="0"/>
              <a:t>Spasticity</a:t>
            </a:r>
            <a:r>
              <a:rPr lang="fa-IR" sz="2400" dirty="0" smtClean="0"/>
              <a:t> اعمال </a:t>
            </a:r>
            <a:r>
              <a:rPr lang="en-US" sz="2400" dirty="0" smtClean="0"/>
              <a:t>Vibration</a:t>
            </a:r>
            <a:r>
              <a:rPr lang="fa-IR" sz="2400" dirty="0" smtClean="0"/>
              <a:t> ممنوع می باشد. اعمال </a:t>
            </a:r>
            <a:r>
              <a:rPr lang="en-US" sz="2400" dirty="0" smtClean="0"/>
              <a:t>Shaking</a:t>
            </a:r>
            <a:r>
              <a:rPr lang="fa-IR" sz="2400" dirty="0" smtClean="0"/>
              <a:t> با سرعت زیاد نیز ممنوع است.</a:t>
            </a:r>
            <a:endParaRPr lang="fa-IR" sz="2400" dirty="0"/>
          </a:p>
        </p:txBody>
      </p:sp>
    </p:spTree>
    <p:extLst>
      <p:ext uri="{BB962C8B-B14F-4D97-AF65-F5344CB8AC3E}">
        <p14:creationId xmlns:p14="http://schemas.microsoft.com/office/powerpoint/2010/main" val="32136434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100" y="242453"/>
            <a:ext cx="7583488" cy="457469"/>
          </a:xfrm>
        </p:spPr>
        <p:txBody>
          <a:bodyPr>
            <a:normAutofit fontScale="90000"/>
          </a:bodyPr>
          <a:lstStyle/>
          <a:p>
            <a:pPr algn="r"/>
            <a:r>
              <a:rPr lang="en-US" sz="2700" dirty="0" smtClean="0">
                <a:solidFill>
                  <a:srgbClr val="103154"/>
                </a:solidFill>
              </a:rPr>
              <a:t>                                                                                                          Review</a:t>
            </a:r>
            <a:endParaRPr lang="en-US" dirty="0">
              <a:solidFill>
                <a:srgbClr val="103154"/>
              </a:solidFill>
            </a:endParaRPr>
          </a:p>
        </p:txBody>
      </p:sp>
      <p:sp>
        <p:nvSpPr>
          <p:cNvPr id="3" name="Content Placeholder 2"/>
          <p:cNvSpPr>
            <a:spLocks noGrp="1"/>
          </p:cNvSpPr>
          <p:nvPr>
            <p:ph idx="1"/>
          </p:nvPr>
        </p:nvSpPr>
        <p:spPr/>
        <p:txBody>
          <a:bodyPr/>
          <a:lstStyle/>
          <a:p>
            <a:pPr marL="0" indent="0" algn="r">
              <a:buNone/>
            </a:pPr>
            <a:r>
              <a:rPr lang="ar-IQ" sz="2400" dirty="0" smtClean="0">
                <a:solidFill>
                  <a:srgbClr val="103154"/>
                </a:solidFill>
              </a:rPr>
              <a:t>سبک کلاسیک سه پارامتر اصلی دارد که با توجه به </a:t>
            </a:r>
            <a:r>
              <a:rPr lang="ar-IQ" sz="2800" b="1" u="sng" dirty="0" smtClean="0">
                <a:solidFill>
                  <a:srgbClr val="103154"/>
                </a:solidFill>
              </a:rPr>
              <a:t>هدف از اجرای ماساژ </a:t>
            </a:r>
            <a:r>
              <a:rPr lang="ar-IQ" sz="2400" dirty="0" smtClean="0">
                <a:solidFill>
                  <a:srgbClr val="103154"/>
                </a:solidFill>
              </a:rPr>
              <a:t>آن ها را انتخاب می کنیم.</a:t>
            </a:r>
            <a:endParaRPr lang="en-US" sz="2400" dirty="0" smtClean="0">
              <a:solidFill>
                <a:srgbClr val="103154"/>
              </a:solidFill>
            </a:endParaRPr>
          </a:p>
          <a:p>
            <a:pPr algn="r" rtl="1"/>
            <a:r>
              <a:rPr lang="ar-IQ" sz="2400" dirty="0" smtClean="0">
                <a:solidFill>
                  <a:srgbClr val="103154"/>
                </a:solidFill>
              </a:rPr>
              <a:t>سرعت </a:t>
            </a:r>
          </a:p>
          <a:p>
            <a:pPr algn="r" rtl="1"/>
            <a:r>
              <a:rPr lang="ar-IQ" sz="2400" dirty="0" smtClean="0">
                <a:solidFill>
                  <a:srgbClr val="103154"/>
                </a:solidFill>
              </a:rPr>
              <a:t>فشار</a:t>
            </a:r>
          </a:p>
          <a:p>
            <a:pPr algn="r" rtl="1"/>
            <a:r>
              <a:rPr lang="ar-IQ" sz="2400" dirty="0" smtClean="0">
                <a:solidFill>
                  <a:srgbClr val="103154"/>
                </a:solidFill>
              </a:rPr>
              <a:t>جهت</a:t>
            </a:r>
            <a:endParaRPr lang="en-US" sz="2400" dirty="0" smtClean="0">
              <a:solidFill>
                <a:srgbClr val="103154"/>
              </a:solidFill>
            </a:endParaRPr>
          </a:p>
          <a:p>
            <a:pPr algn="r"/>
            <a:endParaRPr lang="ar-IQ" dirty="0" smtClean="0">
              <a:solidFill>
                <a:srgbClr val="103154"/>
              </a:solidFill>
            </a:endParaRPr>
          </a:p>
          <a:p>
            <a:pPr marL="0" indent="0">
              <a:buNone/>
            </a:pPr>
            <a:endParaRPr lang="en-US" dirty="0">
              <a:solidFill>
                <a:srgbClr val="103154"/>
              </a:solidFill>
            </a:endParaRPr>
          </a:p>
        </p:txBody>
      </p:sp>
      <p:sp>
        <p:nvSpPr>
          <p:cNvPr id="4" name="Title 1"/>
          <p:cNvSpPr txBox="1">
            <a:spLocks/>
          </p:cNvSpPr>
          <p:nvPr/>
        </p:nvSpPr>
        <p:spPr>
          <a:xfrm>
            <a:off x="562409" y="699922"/>
            <a:ext cx="7583488" cy="69707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dirty="0" smtClean="0">
                <a:solidFill>
                  <a:srgbClr val="103154"/>
                </a:solidFill>
              </a:rPr>
              <a:t>Massage Parameters</a:t>
            </a:r>
            <a:endParaRPr lang="en-US" dirty="0">
              <a:solidFill>
                <a:srgbClr val="103154"/>
              </a:solidFill>
            </a:endParaRPr>
          </a:p>
        </p:txBody>
      </p:sp>
    </p:spTree>
    <p:extLst>
      <p:ext uri="{BB962C8B-B14F-4D97-AF65-F5344CB8AC3E}">
        <p14:creationId xmlns:p14="http://schemas.microsoft.com/office/powerpoint/2010/main" val="32813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dissolv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7583488" cy="404089"/>
          </a:xfrm>
        </p:spPr>
        <p:txBody>
          <a:bodyPr>
            <a:normAutofit fontScale="90000"/>
          </a:bodyPr>
          <a:lstStyle/>
          <a:p>
            <a:pPr algn="r"/>
            <a:r>
              <a:rPr lang="en-US" sz="2700" dirty="0" smtClean="0">
                <a:solidFill>
                  <a:srgbClr val="103154"/>
                </a:solidFill>
              </a:rPr>
              <a:t>                                                                                                          Review</a:t>
            </a:r>
            <a:endParaRPr lang="en-US" dirty="0">
              <a:solidFill>
                <a:srgbClr val="103154"/>
              </a:solidFill>
            </a:endParaRPr>
          </a:p>
        </p:txBody>
      </p:sp>
      <p:sp>
        <p:nvSpPr>
          <p:cNvPr id="8" name="Text Placeholder 7"/>
          <p:cNvSpPr>
            <a:spLocks noGrp="1"/>
          </p:cNvSpPr>
          <p:nvPr>
            <p:ph type="body" idx="1"/>
          </p:nvPr>
        </p:nvSpPr>
        <p:spPr>
          <a:solidFill>
            <a:schemeClr val="accent4">
              <a:lumMod val="20000"/>
              <a:lumOff val="80000"/>
            </a:schemeClr>
          </a:solidFill>
        </p:spPr>
        <p:txBody>
          <a:bodyPr/>
          <a:lstStyle/>
          <a:p>
            <a:pPr algn="r" rtl="1"/>
            <a:r>
              <a:rPr lang="ar-IQ" sz="3200" b="1" dirty="0" smtClean="0">
                <a:solidFill>
                  <a:srgbClr val="103154"/>
                </a:solidFill>
              </a:rPr>
              <a:t>آهسته</a:t>
            </a:r>
          </a:p>
        </p:txBody>
      </p:sp>
      <p:sp>
        <p:nvSpPr>
          <p:cNvPr id="3" name="Content Placeholder 2"/>
          <p:cNvSpPr>
            <a:spLocks noGrp="1"/>
          </p:cNvSpPr>
          <p:nvPr>
            <p:ph sz="half" idx="2"/>
          </p:nvPr>
        </p:nvSpPr>
        <p:spPr>
          <a:solidFill>
            <a:schemeClr val="accent4">
              <a:lumMod val="20000"/>
              <a:lumOff val="80000"/>
            </a:schemeClr>
          </a:solidFill>
        </p:spPr>
        <p:txBody>
          <a:bodyPr/>
          <a:lstStyle/>
          <a:p>
            <a:pPr algn="r" rtl="1"/>
            <a:r>
              <a:rPr lang="ar-IQ" sz="2400" b="1" dirty="0" smtClean="0">
                <a:solidFill>
                  <a:srgbClr val="103154"/>
                </a:solidFill>
              </a:rPr>
              <a:t>مهار سیستم عصبی - عضلانی</a:t>
            </a:r>
            <a:endParaRPr lang="en-US" sz="2400" b="1" dirty="0" smtClean="0">
              <a:solidFill>
                <a:srgbClr val="103154"/>
              </a:solidFill>
            </a:endParaRPr>
          </a:p>
          <a:p>
            <a:pPr algn="r" rtl="1"/>
            <a:r>
              <a:rPr lang="ar-IQ" sz="2400" b="1" dirty="0" smtClean="0">
                <a:solidFill>
                  <a:srgbClr val="103154"/>
                </a:solidFill>
              </a:rPr>
              <a:t>رفع چسبندگی های مایوفاشیال</a:t>
            </a:r>
            <a:endParaRPr lang="en-US" sz="2400" b="1" dirty="0" smtClean="0">
              <a:solidFill>
                <a:srgbClr val="103154"/>
              </a:solidFill>
            </a:endParaRPr>
          </a:p>
          <a:p>
            <a:pPr algn="r" rtl="1"/>
            <a:r>
              <a:rPr lang="ar-IQ" sz="2400" b="1" dirty="0" smtClean="0">
                <a:solidFill>
                  <a:srgbClr val="103154"/>
                </a:solidFill>
              </a:rPr>
              <a:t>ماساژ </a:t>
            </a:r>
            <a:r>
              <a:rPr lang="en-US" sz="2400" b="1" dirty="0" smtClean="0">
                <a:solidFill>
                  <a:srgbClr val="103154"/>
                </a:solidFill>
              </a:rPr>
              <a:t>Relaxation</a:t>
            </a:r>
          </a:p>
          <a:p>
            <a:pPr algn="r" rtl="1"/>
            <a:r>
              <a:rPr lang="ar-IQ" sz="2400" b="1" dirty="0" smtClean="0">
                <a:solidFill>
                  <a:srgbClr val="103154"/>
                </a:solidFill>
              </a:rPr>
              <a:t>تخلیه لنفاوی</a:t>
            </a:r>
            <a:endParaRPr lang="en-US" sz="2400" b="1" dirty="0" smtClean="0">
              <a:solidFill>
                <a:srgbClr val="103154"/>
              </a:solidFill>
            </a:endParaRPr>
          </a:p>
          <a:p>
            <a:pPr marL="0" indent="0">
              <a:buNone/>
            </a:pPr>
            <a:endParaRPr lang="en-US" sz="2400" b="1" dirty="0">
              <a:solidFill>
                <a:srgbClr val="103154"/>
              </a:solidFill>
            </a:endParaRPr>
          </a:p>
        </p:txBody>
      </p:sp>
      <p:sp>
        <p:nvSpPr>
          <p:cNvPr id="9" name="Text Placeholder 8"/>
          <p:cNvSpPr>
            <a:spLocks noGrp="1"/>
          </p:cNvSpPr>
          <p:nvPr>
            <p:ph type="body" sz="quarter" idx="3"/>
          </p:nvPr>
        </p:nvSpPr>
        <p:spPr>
          <a:solidFill>
            <a:schemeClr val="accent4">
              <a:lumMod val="20000"/>
              <a:lumOff val="80000"/>
            </a:schemeClr>
          </a:solidFill>
        </p:spPr>
        <p:txBody>
          <a:bodyPr/>
          <a:lstStyle/>
          <a:p>
            <a:pPr algn="r" rtl="1"/>
            <a:r>
              <a:rPr lang="ar-IQ" sz="3200" b="1" dirty="0" smtClean="0">
                <a:solidFill>
                  <a:srgbClr val="103154"/>
                </a:solidFill>
              </a:rPr>
              <a:t>سریع</a:t>
            </a:r>
            <a:endParaRPr lang="en-US" sz="3200" b="1" dirty="0">
              <a:solidFill>
                <a:srgbClr val="103154"/>
              </a:solidFill>
            </a:endParaRPr>
          </a:p>
        </p:txBody>
      </p:sp>
      <p:sp>
        <p:nvSpPr>
          <p:cNvPr id="10" name="Content Placeholder 9"/>
          <p:cNvSpPr>
            <a:spLocks noGrp="1"/>
          </p:cNvSpPr>
          <p:nvPr>
            <p:ph sz="quarter" idx="4"/>
          </p:nvPr>
        </p:nvSpPr>
        <p:spPr>
          <a:solidFill>
            <a:schemeClr val="accent4">
              <a:lumMod val="20000"/>
              <a:lumOff val="80000"/>
            </a:schemeClr>
          </a:solidFill>
        </p:spPr>
        <p:txBody>
          <a:bodyPr/>
          <a:lstStyle/>
          <a:p>
            <a:pPr algn="r" rtl="1"/>
            <a:r>
              <a:rPr lang="ar-IQ" sz="2400" b="1" dirty="0" smtClean="0">
                <a:solidFill>
                  <a:srgbClr val="103154"/>
                </a:solidFill>
              </a:rPr>
              <a:t>تحریک سیستم عصبی - عضلانی</a:t>
            </a:r>
            <a:endParaRPr lang="en-US" sz="2400" b="1" dirty="0">
              <a:solidFill>
                <a:srgbClr val="103154"/>
              </a:solidFill>
            </a:endParaRPr>
          </a:p>
          <a:p>
            <a:endParaRPr lang="en-US" sz="2400" b="1" dirty="0">
              <a:solidFill>
                <a:srgbClr val="103154"/>
              </a:solidFill>
            </a:endParaRPr>
          </a:p>
        </p:txBody>
      </p:sp>
      <p:sp>
        <p:nvSpPr>
          <p:cNvPr id="4" name="Title 1"/>
          <p:cNvSpPr txBox="1">
            <a:spLocks/>
          </p:cNvSpPr>
          <p:nvPr/>
        </p:nvSpPr>
        <p:spPr>
          <a:xfrm>
            <a:off x="562409" y="699922"/>
            <a:ext cx="7583488" cy="69707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endParaRPr lang="en-US" dirty="0">
              <a:solidFill>
                <a:srgbClr val="103154"/>
              </a:solidFill>
            </a:endParaRPr>
          </a:p>
        </p:txBody>
      </p:sp>
      <p:sp>
        <p:nvSpPr>
          <p:cNvPr id="7" name="TextBox 6"/>
          <p:cNvSpPr txBox="1"/>
          <p:nvPr/>
        </p:nvSpPr>
        <p:spPr>
          <a:xfrm>
            <a:off x="562409" y="699922"/>
            <a:ext cx="7583488" cy="584776"/>
          </a:xfrm>
          <a:prstGeom prst="rect">
            <a:avLst/>
          </a:prstGeom>
          <a:noFill/>
        </p:spPr>
        <p:txBody>
          <a:bodyPr wrap="square" rtlCol="0">
            <a:spAutoFit/>
          </a:bodyPr>
          <a:lstStyle/>
          <a:p>
            <a:r>
              <a:rPr lang="en-US" sz="3200" dirty="0" smtClean="0">
                <a:solidFill>
                  <a:srgbClr val="103154"/>
                </a:solidFill>
              </a:rPr>
              <a:t>Selecting Massage Rhythm</a:t>
            </a:r>
            <a:endParaRPr lang="en-US" sz="3200" dirty="0">
              <a:solidFill>
                <a:srgbClr val="103154"/>
              </a:solidFill>
            </a:endParaRPr>
          </a:p>
        </p:txBody>
      </p:sp>
    </p:spTree>
    <p:extLst>
      <p:ext uri="{BB962C8B-B14F-4D97-AF65-F5344CB8AC3E}">
        <p14:creationId xmlns:p14="http://schemas.microsoft.com/office/powerpoint/2010/main" val="131446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dissolv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dissolv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dissolv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dissolv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dissolv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animEffect transition="in" filter="dissolve">
                                      <p:cBhvr>
                                        <p:cTn id="42" dur="500"/>
                                        <p:tgtEl>
                                          <p:spTgt spid="9">
                                            <p:bg/>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dissolv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
                                            <p:bg/>
                                          </p:spTgt>
                                        </p:tgtEl>
                                        <p:attrNameLst>
                                          <p:attrName>style.visibility</p:attrName>
                                        </p:attrNameLst>
                                      </p:cBhvr>
                                      <p:to>
                                        <p:strVal val="visible"/>
                                      </p:to>
                                    </p:set>
                                    <p:animEffect transition="in" filter="dissolve">
                                      <p:cBhvr>
                                        <p:cTn id="52" dur="500"/>
                                        <p:tgtEl>
                                          <p:spTgt spid="10">
                                            <p:bg/>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3" grpId="0" build="p" animBg="1"/>
      <p:bldP spid="9" grpId="0" build="p" animBg="1"/>
      <p:bldP spid="10"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726" y="242451"/>
            <a:ext cx="7583488" cy="499301"/>
          </a:xfrm>
        </p:spPr>
        <p:txBody>
          <a:bodyPr>
            <a:normAutofit fontScale="90000"/>
          </a:bodyPr>
          <a:lstStyle/>
          <a:p>
            <a:pPr algn="r"/>
            <a:r>
              <a:rPr lang="en-US" sz="2700" dirty="0" smtClean="0">
                <a:solidFill>
                  <a:srgbClr val="103154"/>
                </a:solidFill>
              </a:rPr>
              <a:t>                                                                                                          Review</a:t>
            </a:r>
            <a:endParaRPr lang="en-US" dirty="0">
              <a:solidFill>
                <a:srgbClr val="103154"/>
              </a:solidFill>
            </a:endParaRPr>
          </a:p>
        </p:txBody>
      </p:sp>
      <p:sp>
        <p:nvSpPr>
          <p:cNvPr id="3" name="Content Placeholder 2"/>
          <p:cNvSpPr>
            <a:spLocks noGrp="1"/>
          </p:cNvSpPr>
          <p:nvPr>
            <p:ph sz="half" idx="1"/>
          </p:nvPr>
        </p:nvSpPr>
        <p:spPr>
          <a:solidFill>
            <a:srgbClr val="FFDFBF"/>
          </a:solidFill>
        </p:spPr>
        <p:txBody>
          <a:bodyPr>
            <a:normAutofit/>
          </a:bodyPr>
          <a:lstStyle/>
          <a:p>
            <a:pPr algn="r" rtl="1"/>
            <a:r>
              <a:rPr lang="ar-IQ" sz="2400" dirty="0" smtClean="0">
                <a:solidFill>
                  <a:srgbClr val="103154"/>
                </a:solidFill>
              </a:rPr>
              <a:t>در موارد چسبندگی شدید مایوفاشیال در جلسات اول تکنیک های پر فشار مثل </a:t>
            </a:r>
            <a:r>
              <a:rPr lang="en-US" sz="2400" dirty="0" smtClean="0">
                <a:solidFill>
                  <a:srgbClr val="103154"/>
                </a:solidFill>
              </a:rPr>
              <a:t> Rolling </a:t>
            </a:r>
            <a:r>
              <a:rPr lang="ar-IQ" sz="2400" dirty="0" smtClean="0">
                <a:solidFill>
                  <a:srgbClr val="103154"/>
                </a:solidFill>
              </a:rPr>
              <a:t>اجرا نشود.</a:t>
            </a:r>
          </a:p>
          <a:p>
            <a:pPr algn="r" rtl="1"/>
            <a:r>
              <a:rPr lang="ar-IQ" sz="2400" dirty="0" smtClean="0">
                <a:solidFill>
                  <a:srgbClr val="103154"/>
                </a:solidFill>
              </a:rPr>
              <a:t>در دوره نقاهت پس از آسیب در جلسات اول تکنیک های پر فشار مثل </a:t>
            </a:r>
            <a:r>
              <a:rPr lang="en-US" sz="2400" dirty="0" smtClean="0">
                <a:solidFill>
                  <a:srgbClr val="103154"/>
                </a:solidFill>
              </a:rPr>
              <a:t>Compression , </a:t>
            </a:r>
            <a:r>
              <a:rPr lang="en-US" sz="2400" dirty="0" err="1" smtClean="0">
                <a:solidFill>
                  <a:srgbClr val="103154"/>
                </a:solidFill>
              </a:rPr>
              <a:t>Petrissage</a:t>
            </a:r>
            <a:r>
              <a:rPr lang="en-US" sz="2400" dirty="0" smtClean="0">
                <a:solidFill>
                  <a:srgbClr val="103154"/>
                </a:solidFill>
              </a:rPr>
              <a:t> </a:t>
            </a:r>
            <a:r>
              <a:rPr lang="ar-IQ" sz="2400" dirty="0" smtClean="0">
                <a:solidFill>
                  <a:srgbClr val="103154"/>
                </a:solidFill>
              </a:rPr>
              <a:t>اجرا نشود.</a:t>
            </a:r>
            <a:endParaRPr lang="en-US" sz="2400" dirty="0">
              <a:solidFill>
                <a:srgbClr val="103154"/>
              </a:solidFill>
            </a:endParaRPr>
          </a:p>
        </p:txBody>
      </p:sp>
      <p:sp>
        <p:nvSpPr>
          <p:cNvPr id="9" name="Text Placeholder 8"/>
          <p:cNvSpPr>
            <a:spLocks noGrp="1"/>
          </p:cNvSpPr>
          <p:nvPr>
            <p:ph sz="half" idx="2"/>
          </p:nvPr>
        </p:nvSpPr>
        <p:spPr>
          <a:solidFill>
            <a:srgbClr val="FFDFBF"/>
          </a:solidFill>
        </p:spPr>
        <p:txBody>
          <a:bodyPr>
            <a:normAutofit/>
          </a:bodyPr>
          <a:lstStyle/>
          <a:p>
            <a:pPr algn="r" rtl="1"/>
            <a:r>
              <a:rPr lang="ar-IQ" sz="2400" dirty="0">
                <a:solidFill>
                  <a:srgbClr val="103154"/>
                </a:solidFill>
              </a:rPr>
              <a:t>موقعیت بافت هدف</a:t>
            </a:r>
            <a:endParaRPr lang="en-US" sz="2400" dirty="0">
              <a:solidFill>
                <a:srgbClr val="103154"/>
              </a:solidFill>
            </a:endParaRPr>
          </a:p>
          <a:p>
            <a:pPr algn="r" rtl="1"/>
            <a:r>
              <a:rPr lang="ar-IQ" sz="2400" dirty="0">
                <a:solidFill>
                  <a:srgbClr val="103154"/>
                </a:solidFill>
              </a:rPr>
              <a:t>به طور کلی ماساژ با فشار کم شروع می شود سپس تکنیک های پر فشار اجرا شده و در پایان جلسه ماساژ با تکنیک های کم فشار خاتمه می یابد.</a:t>
            </a:r>
          </a:p>
          <a:p>
            <a:pPr algn="r" rtl="1"/>
            <a:r>
              <a:rPr lang="ar-IQ" sz="2400" dirty="0">
                <a:solidFill>
                  <a:srgbClr val="103154"/>
                </a:solidFill>
              </a:rPr>
              <a:t>توده عضلات فرد ماساژ گیرنده</a:t>
            </a:r>
          </a:p>
          <a:p>
            <a:pPr algn="r" rtl="1"/>
            <a:r>
              <a:rPr lang="ar-IQ" sz="2400" dirty="0">
                <a:solidFill>
                  <a:srgbClr val="103154"/>
                </a:solidFill>
              </a:rPr>
              <a:t>تحمل فرد ماساژ گیرنده</a:t>
            </a:r>
          </a:p>
          <a:p>
            <a:pPr algn="r"/>
            <a:endParaRPr lang="en-US" sz="2400" dirty="0">
              <a:solidFill>
                <a:srgbClr val="103154"/>
              </a:solidFill>
            </a:endParaRPr>
          </a:p>
        </p:txBody>
      </p:sp>
      <p:sp>
        <p:nvSpPr>
          <p:cNvPr id="4" name="Title 1"/>
          <p:cNvSpPr txBox="1">
            <a:spLocks/>
          </p:cNvSpPr>
          <p:nvPr/>
        </p:nvSpPr>
        <p:spPr>
          <a:xfrm>
            <a:off x="562409" y="699922"/>
            <a:ext cx="7583488" cy="69707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endParaRPr lang="en-US" dirty="0">
              <a:solidFill>
                <a:srgbClr val="103154"/>
              </a:solidFill>
            </a:endParaRPr>
          </a:p>
        </p:txBody>
      </p:sp>
      <p:sp>
        <p:nvSpPr>
          <p:cNvPr id="7" name="TextBox 6"/>
          <p:cNvSpPr txBox="1"/>
          <p:nvPr/>
        </p:nvSpPr>
        <p:spPr>
          <a:xfrm>
            <a:off x="562409" y="699922"/>
            <a:ext cx="7583488" cy="584776"/>
          </a:xfrm>
          <a:prstGeom prst="rect">
            <a:avLst/>
          </a:prstGeom>
          <a:noFill/>
        </p:spPr>
        <p:txBody>
          <a:bodyPr wrap="square" rtlCol="0">
            <a:spAutoFit/>
          </a:bodyPr>
          <a:lstStyle/>
          <a:p>
            <a:r>
              <a:rPr lang="en-US" sz="3200" dirty="0" smtClean="0">
                <a:solidFill>
                  <a:srgbClr val="103154"/>
                </a:solidFill>
              </a:rPr>
              <a:t>Selecting Massage Pressure</a:t>
            </a:r>
            <a:endParaRPr lang="en-US" sz="3200" dirty="0">
              <a:solidFill>
                <a:srgbClr val="103154"/>
              </a:solidFill>
            </a:endParaRPr>
          </a:p>
        </p:txBody>
      </p:sp>
    </p:spTree>
    <p:extLst>
      <p:ext uri="{BB962C8B-B14F-4D97-AF65-F5344CB8AC3E}">
        <p14:creationId xmlns:p14="http://schemas.microsoft.com/office/powerpoint/2010/main" val="27584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7583488" cy="404089"/>
          </a:xfrm>
        </p:spPr>
        <p:txBody>
          <a:bodyPr>
            <a:normAutofit fontScale="90000"/>
          </a:bodyPr>
          <a:lstStyle/>
          <a:p>
            <a:pPr algn="r"/>
            <a:r>
              <a:rPr lang="en-US" sz="2700" dirty="0" smtClean="0">
                <a:solidFill>
                  <a:srgbClr val="103154"/>
                </a:solidFill>
              </a:rPr>
              <a:t>                                                                                                          Review</a:t>
            </a:r>
            <a:endParaRPr lang="en-US" dirty="0">
              <a:solidFill>
                <a:srgbClr val="103154"/>
              </a:solidFill>
            </a:endParaRPr>
          </a:p>
        </p:txBody>
      </p:sp>
      <p:sp>
        <p:nvSpPr>
          <p:cNvPr id="8" name="Text Placeholder 7"/>
          <p:cNvSpPr>
            <a:spLocks noGrp="1"/>
          </p:cNvSpPr>
          <p:nvPr>
            <p:ph type="body" idx="1"/>
          </p:nvPr>
        </p:nvSpPr>
        <p:spPr>
          <a:solidFill>
            <a:srgbClr val="FCEFD0"/>
          </a:solidFill>
        </p:spPr>
        <p:txBody>
          <a:bodyPr/>
          <a:lstStyle/>
          <a:p>
            <a:pPr algn="r" rtl="1"/>
            <a:r>
              <a:rPr lang="ar-IQ" dirty="0" smtClean="0">
                <a:solidFill>
                  <a:srgbClr val="103154"/>
                </a:solidFill>
              </a:rPr>
              <a:t>تخلیه لنفاوی</a:t>
            </a:r>
            <a:endParaRPr lang="en-US" dirty="0">
              <a:solidFill>
                <a:srgbClr val="103154"/>
              </a:solidFill>
            </a:endParaRPr>
          </a:p>
        </p:txBody>
      </p:sp>
      <p:sp>
        <p:nvSpPr>
          <p:cNvPr id="3" name="Content Placeholder 2"/>
          <p:cNvSpPr>
            <a:spLocks noGrp="1"/>
          </p:cNvSpPr>
          <p:nvPr>
            <p:ph sz="half" idx="2"/>
          </p:nvPr>
        </p:nvSpPr>
        <p:spPr>
          <a:solidFill>
            <a:schemeClr val="accent2">
              <a:lumMod val="20000"/>
              <a:lumOff val="80000"/>
            </a:schemeClr>
          </a:solidFill>
        </p:spPr>
        <p:txBody>
          <a:bodyPr/>
          <a:lstStyle/>
          <a:p>
            <a:pPr marL="0" indent="0" algn="r">
              <a:buNone/>
            </a:pPr>
            <a:r>
              <a:rPr lang="ar-IQ" dirty="0" smtClean="0">
                <a:solidFill>
                  <a:srgbClr val="103154"/>
                </a:solidFill>
              </a:rPr>
              <a:t>تکنیک ها به سمت گره های لنفاوی اجرا شود.</a:t>
            </a:r>
            <a:endParaRPr lang="en-US" dirty="0" smtClean="0">
              <a:solidFill>
                <a:srgbClr val="103154"/>
              </a:solidFill>
            </a:endParaRPr>
          </a:p>
          <a:p>
            <a:pPr marL="0" indent="0">
              <a:buNone/>
            </a:pPr>
            <a:endParaRPr lang="en-US" dirty="0">
              <a:solidFill>
                <a:srgbClr val="103154"/>
              </a:solidFill>
            </a:endParaRPr>
          </a:p>
        </p:txBody>
      </p:sp>
      <p:sp>
        <p:nvSpPr>
          <p:cNvPr id="9" name="Text Placeholder 8"/>
          <p:cNvSpPr>
            <a:spLocks noGrp="1"/>
          </p:cNvSpPr>
          <p:nvPr>
            <p:ph type="body" sz="quarter" idx="3"/>
          </p:nvPr>
        </p:nvSpPr>
        <p:spPr>
          <a:solidFill>
            <a:srgbClr val="FCEFD0"/>
          </a:solidFill>
        </p:spPr>
        <p:txBody>
          <a:bodyPr/>
          <a:lstStyle/>
          <a:p>
            <a:pPr algn="r" rtl="1"/>
            <a:r>
              <a:rPr lang="ar-IQ" dirty="0" smtClean="0">
                <a:solidFill>
                  <a:srgbClr val="103154"/>
                </a:solidFill>
              </a:rPr>
              <a:t>رفع چسبندگی مایوفاشیال</a:t>
            </a:r>
            <a:endParaRPr lang="en-US" dirty="0">
              <a:solidFill>
                <a:srgbClr val="103154"/>
              </a:solidFill>
            </a:endParaRPr>
          </a:p>
        </p:txBody>
      </p:sp>
      <p:sp>
        <p:nvSpPr>
          <p:cNvPr id="10" name="Content Placeholder 9"/>
          <p:cNvSpPr>
            <a:spLocks noGrp="1"/>
          </p:cNvSpPr>
          <p:nvPr>
            <p:ph sz="quarter" idx="4"/>
          </p:nvPr>
        </p:nvSpPr>
        <p:spPr>
          <a:solidFill>
            <a:srgbClr val="FCEFD0"/>
          </a:solidFill>
        </p:spPr>
        <p:txBody>
          <a:bodyPr>
            <a:normAutofit/>
          </a:bodyPr>
          <a:lstStyle/>
          <a:p>
            <a:pPr marL="0" indent="0" algn="r" rtl="1">
              <a:buNone/>
            </a:pPr>
            <a:r>
              <a:rPr lang="en-US" dirty="0" smtClean="0">
                <a:solidFill>
                  <a:srgbClr val="103154"/>
                </a:solidFill>
              </a:rPr>
              <a:t>    </a:t>
            </a:r>
            <a:r>
              <a:rPr lang="ar-IQ" dirty="0" smtClean="0">
                <a:solidFill>
                  <a:srgbClr val="103154"/>
                </a:solidFill>
              </a:rPr>
              <a:t>برخی تکنیک ها مثل </a:t>
            </a:r>
            <a:r>
              <a:rPr lang="en-US" dirty="0" smtClean="0">
                <a:solidFill>
                  <a:srgbClr val="103154"/>
                </a:solidFill>
              </a:rPr>
              <a:t>Knuckle stroke   </a:t>
            </a:r>
            <a:r>
              <a:rPr lang="ar-IQ" dirty="0" smtClean="0">
                <a:solidFill>
                  <a:srgbClr val="103154"/>
                </a:solidFill>
              </a:rPr>
              <a:t> در جهت الیاف عضلات اجرا می شود.</a:t>
            </a:r>
            <a:endParaRPr lang="en-US" dirty="0" smtClean="0">
              <a:solidFill>
                <a:srgbClr val="103154"/>
              </a:solidFill>
            </a:endParaRPr>
          </a:p>
          <a:p>
            <a:pPr algn="r" rtl="1"/>
            <a:r>
              <a:rPr lang="ar-IQ" dirty="0" smtClean="0">
                <a:solidFill>
                  <a:srgbClr val="103154"/>
                </a:solidFill>
              </a:rPr>
              <a:t>برخی تکنیک ها مثل </a:t>
            </a:r>
            <a:r>
              <a:rPr lang="en-US" dirty="0" smtClean="0">
                <a:solidFill>
                  <a:srgbClr val="103154"/>
                </a:solidFill>
              </a:rPr>
              <a:t>cross fiber</a:t>
            </a:r>
            <a:r>
              <a:rPr lang="ar-IQ" dirty="0" smtClean="0">
                <a:solidFill>
                  <a:srgbClr val="103154"/>
                </a:solidFill>
              </a:rPr>
              <a:t> و </a:t>
            </a:r>
            <a:r>
              <a:rPr lang="en-US" dirty="0" err="1" smtClean="0">
                <a:solidFill>
                  <a:srgbClr val="103154"/>
                </a:solidFill>
              </a:rPr>
              <a:t>Petrissage</a:t>
            </a:r>
            <a:r>
              <a:rPr lang="ar-IQ" dirty="0" smtClean="0">
                <a:solidFill>
                  <a:srgbClr val="103154"/>
                </a:solidFill>
              </a:rPr>
              <a:t> عمود برالی</a:t>
            </a:r>
            <a:r>
              <a:rPr lang="fa-IR" dirty="0" smtClean="0">
                <a:solidFill>
                  <a:srgbClr val="103154"/>
                </a:solidFill>
              </a:rPr>
              <a:t>ا</a:t>
            </a:r>
            <a:r>
              <a:rPr lang="ar-IQ" dirty="0" smtClean="0">
                <a:solidFill>
                  <a:srgbClr val="103154"/>
                </a:solidFill>
              </a:rPr>
              <a:t>ف عضلات انجام می شود.</a:t>
            </a:r>
            <a:endParaRPr lang="en-US" dirty="0">
              <a:solidFill>
                <a:srgbClr val="103154"/>
              </a:solidFill>
            </a:endParaRPr>
          </a:p>
          <a:p>
            <a:endParaRPr lang="en-US" dirty="0">
              <a:solidFill>
                <a:srgbClr val="103154"/>
              </a:solidFill>
            </a:endParaRPr>
          </a:p>
        </p:txBody>
      </p:sp>
      <p:sp>
        <p:nvSpPr>
          <p:cNvPr id="4" name="Title 1"/>
          <p:cNvSpPr txBox="1">
            <a:spLocks/>
          </p:cNvSpPr>
          <p:nvPr/>
        </p:nvSpPr>
        <p:spPr>
          <a:xfrm>
            <a:off x="562409" y="699922"/>
            <a:ext cx="7583488" cy="697078"/>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endParaRPr lang="en-US" dirty="0">
              <a:solidFill>
                <a:srgbClr val="103154"/>
              </a:solidFill>
            </a:endParaRPr>
          </a:p>
        </p:txBody>
      </p:sp>
      <p:sp>
        <p:nvSpPr>
          <p:cNvPr id="7" name="TextBox 6"/>
          <p:cNvSpPr txBox="1"/>
          <p:nvPr/>
        </p:nvSpPr>
        <p:spPr>
          <a:xfrm>
            <a:off x="562409" y="699922"/>
            <a:ext cx="7583488" cy="584776"/>
          </a:xfrm>
          <a:prstGeom prst="rect">
            <a:avLst/>
          </a:prstGeom>
          <a:noFill/>
        </p:spPr>
        <p:txBody>
          <a:bodyPr wrap="square" rtlCol="0">
            <a:spAutoFit/>
          </a:bodyPr>
          <a:lstStyle/>
          <a:p>
            <a:r>
              <a:rPr lang="en-US" sz="3200" dirty="0" smtClean="0">
                <a:solidFill>
                  <a:srgbClr val="103154"/>
                </a:solidFill>
              </a:rPr>
              <a:t>Selecting Massage Direction</a:t>
            </a:r>
            <a:endParaRPr lang="en-US" sz="3200" dirty="0">
              <a:solidFill>
                <a:srgbClr val="103154"/>
              </a:solidFill>
            </a:endParaRPr>
          </a:p>
        </p:txBody>
      </p:sp>
    </p:spTree>
    <p:extLst>
      <p:ext uri="{BB962C8B-B14F-4D97-AF65-F5344CB8AC3E}">
        <p14:creationId xmlns:p14="http://schemas.microsoft.com/office/powerpoint/2010/main" val="51234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1949824"/>
            <a:ext cx="7256173" cy="1894812"/>
          </a:xfrm>
          <a:solidFill>
            <a:srgbClr val="FFDFBF"/>
          </a:solidFill>
        </p:spPr>
        <p:txBody>
          <a:bodyPr>
            <a:normAutofit/>
          </a:bodyPr>
          <a:lstStyle/>
          <a:p>
            <a:pPr marL="0" indent="0" algn="r">
              <a:buNone/>
            </a:pPr>
            <a:r>
              <a:rPr lang="ar-IQ" sz="2800" b="1" dirty="0" smtClean="0">
                <a:solidFill>
                  <a:srgbClr val="103154"/>
                </a:solidFill>
              </a:rPr>
              <a:t>ماساژ </a:t>
            </a:r>
            <a:r>
              <a:rPr lang="ar-IQ" sz="2800" b="1" dirty="0">
                <a:solidFill>
                  <a:srgbClr val="103154"/>
                </a:solidFill>
              </a:rPr>
              <a:t>ورزشی</a:t>
            </a:r>
            <a:endParaRPr lang="ar-IQ" sz="2800" b="1" dirty="0" smtClean="0">
              <a:solidFill>
                <a:srgbClr val="103154"/>
              </a:solidFill>
            </a:endParaRPr>
          </a:p>
          <a:p>
            <a:pPr marL="0" indent="0" algn="r">
              <a:buNone/>
            </a:pPr>
            <a:r>
              <a:rPr lang="ar-IQ" sz="2400" dirty="0" smtClean="0">
                <a:solidFill>
                  <a:srgbClr val="103154"/>
                </a:solidFill>
              </a:rPr>
              <a:t>اجرای پروتوکل های مختلف ماساژ در فصل آماده سازی یا مراحل مختلف مسابقه</a:t>
            </a:r>
            <a:r>
              <a:rPr lang="fa-IR" sz="2400" dirty="0" smtClean="0">
                <a:solidFill>
                  <a:srgbClr val="103154"/>
                </a:solidFill>
              </a:rPr>
              <a:t>،</a:t>
            </a:r>
            <a:r>
              <a:rPr lang="ar-IQ" sz="2400" dirty="0" smtClean="0">
                <a:solidFill>
                  <a:srgbClr val="103154"/>
                </a:solidFill>
              </a:rPr>
              <a:t> با توجه به نیاز ورزشکار</a:t>
            </a:r>
            <a:endParaRPr lang="en-US" sz="2400" dirty="0" smtClean="0">
              <a:solidFill>
                <a:srgbClr val="103154"/>
              </a:solidFill>
            </a:endParaRPr>
          </a:p>
          <a:p>
            <a:pPr algn="just"/>
            <a:endParaRPr lang="en-US" b="1" u="sng" dirty="0"/>
          </a:p>
        </p:txBody>
      </p:sp>
    </p:spTree>
    <p:extLst>
      <p:ext uri="{BB962C8B-B14F-4D97-AF65-F5344CB8AC3E}">
        <p14:creationId xmlns:p14="http://schemas.microsoft.com/office/powerpoint/2010/main" val="7480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0"/>
            <a:ext cx="8229600" cy="381000"/>
          </a:xfrm>
        </p:spPr>
        <p:txBody>
          <a:bodyPr>
            <a:normAutofit fontScale="90000"/>
          </a:bodyPr>
          <a:lstStyle/>
          <a:p>
            <a:pPr algn="r"/>
            <a:r>
              <a:rPr lang="fa-IR" sz="2000" dirty="0" smtClean="0"/>
              <a:t>ادامه</a:t>
            </a:r>
            <a:endParaRPr lang="en-US" sz="2000" dirty="0"/>
          </a:p>
        </p:txBody>
      </p:sp>
      <p:sp>
        <p:nvSpPr>
          <p:cNvPr id="3" name="Content Placeholder 2"/>
          <p:cNvSpPr>
            <a:spLocks noGrp="1"/>
          </p:cNvSpPr>
          <p:nvPr>
            <p:ph sz="quarter" idx="4294967295"/>
          </p:nvPr>
        </p:nvSpPr>
        <p:spPr>
          <a:xfrm>
            <a:off x="457200" y="990600"/>
            <a:ext cx="8229600" cy="5318760"/>
          </a:xfrm>
          <a:prstGeom prst="rect">
            <a:avLst/>
          </a:prstGeom>
        </p:spPr>
        <p:txBody>
          <a:bodyPr>
            <a:noAutofit/>
          </a:bodyPr>
          <a:lstStyle/>
          <a:p>
            <a:pPr algn="r" rtl="1">
              <a:buNone/>
            </a:pPr>
            <a:r>
              <a:rPr lang="fa-IR" sz="2400" b="1" dirty="0" smtClean="0"/>
              <a:t> مشاهدات:</a:t>
            </a:r>
          </a:p>
          <a:p>
            <a:pPr algn="r" rtl="1">
              <a:buNone/>
            </a:pPr>
            <a:r>
              <a:rPr lang="fa-IR" sz="2400" dirty="0" smtClean="0"/>
              <a:t>جهت انجام مشاهده، بدن یا ناحیه ای که ماساژ روی آن انجام می شود باید بدون پوشش باشد. از طریق مشاهده بدن فرد میتوان به یافته هایی دست یافت:</a:t>
            </a:r>
          </a:p>
          <a:p>
            <a:pPr algn="r" rtl="1"/>
            <a:r>
              <a:rPr lang="fa-IR" sz="2400" dirty="0" smtClean="0"/>
              <a:t>وضعیت پوست ناحیه</a:t>
            </a:r>
          </a:p>
          <a:p>
            <a:pPr lvl="1" algn="r" rtl="1"/>
            <a:r>
              <a:rPr lang="fa-IR" sz="2400" dirty="0" smtClean="0"/>
              <a:t>وجود زخم باز</a:t>
            </a:r>
          </a:p>
          <a:p>
            <a:pPr lvl="1" algn="r" rtl="1"/>
            <a:r>
              <a:rPr lang="fa-IR" sz="2400" dirty="0" smtClean="0"/>
              <a:t>بیماری های پوست</a:t>
            </a:r>
          </a:p>
          <a:p>
            <a:pPr lvl="1" algn="r" rtl="1"/>
            <a:r>
              <a:rPr lang="fa-IR" sz="2400" dirty="0" smtClean="0"/>
              <a:t>چسبندگی پوست و فاسیای زیر پوست</a:t>
            </a:r>
          </a:p>
          <a:p>
            <a:pPr lvl="1" algn="r" rtl="1"/>
            <a:r>
              <a:rPr lang="fa-IR" sz="2400" dirty="0" smtClean="0"/>
              <a:t>خون ریزی زیر پوست که در موارد پارگی عضله، تاندون و لیگامان دیده می شود.</a:t>
            </a:r>
          </a:p>
        </p:txBody>
      </p:sp>
    </p:spTree>
    <p:extLst>
      <p:ext uri="{BB962C8B-B14F-4D97-AF65-F5344CB8AC3E}">
        <p14:creationId xmlns:p14="http://schemas.microsoft.com/office/powerpoint/2010/main" val="14426625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هدف ماساژ ورزشی چیست؟</a:t>
            </a:r>
            <a:endParaRPr lang="en-US" dirty="0"/>
          </a:p>
        </p:txBody>
      </p:sp>
      <p:sp>
        <p:nvSpPr>
          <p:cNvPr id="3" name="Content Placeholder 2"/>
          <p:cNvSpPr>
            <a:spLocks noGrp="1"/>
          </p:cNvSpPr>
          <p:nvPr>
            <p:ph idx="1"/>
          </p:nvPr>
        </p:nvSpPr>
        <p:spPr/>
        <p:txBody>
          <a:bodyPr/>
          <a:lstStyle/>
          <a:p>
            <a:pPr algn="r" rtl="1"/>
            <a:r>
              <a:rPr lang="fa-IR" dirty="0" smtClean="0"/>
              <a:t>درمان بافت نرم  شامل </a:t>
            </a:r>
          </a:p>
          <a:p>
            <a:pPr algn="r" rtl="1"/>
            <a:r>
              <a:rPr lang="fa-IR" dirty="0" smtClean="0"/>
              <a:t>عضله </a:t>
            </a:r>
          </a:p>
          <a:p>
            <a:pPr algn="r" rtl="1"/>
            <a:r>
              <a:rPr lang="fa-IR" dirty="0" smtClean="0"/>
              <a:t>تاندون </a:t>
            </a:r>
          </a:p>
          <a:p>
            <a:pPr algn="r" rtl="1"/>
            <a:r>
              <a:rPr lang="fa-IR" dirty="0" smtClean="0"/>
              <a:t>رباط </a:t>
            </a:r>
          </a:p>
          <a:p>
            <a:pPr algn="r" rtl="1"/>
            <a:endParaRPr lang="fa-IR" dirty="0"/>
          </a:p>
          <a:p>
            <a:pPr algn="r" rtl="1"/>
            <a:endParaRPr lang="en-US" dirty="0"/>
          </a:p>
        </p:txBody>
      </p:sp>
    </p:spTree>
    <p:extLst>
      <p:ext uri="{BB962C8B-B14F-4D97-AF65-F5344CB8AC3E}">
        <p14:creationId xmlns:p14="http://schemas.microsoft.com/office/powerpoint/2010/main" val="398572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ماساژ ورزشی چه کمکی به ورزشکار می کند؟</a:t>
            </a:r>
            <a:endParaRPr lang="en-US"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طول عضله را به حالت نرمال بر می گرداند</a:t>
            </a:r>
          </a:p>
          <a:p>
            <a:pPr algn="r" rtl="1"/>
            <a:r>
              <a:rPr lang="fa-IR" dirty="0" smtClean="0"/>
              <a:t>وضعیت عضله را بهبود می بخشد</a:t>
            </a:r>
          </a:p>
          <a:p>
            <a:pPr algn="r" rtl="1"/>
            <a:r>
              <a:rPr lang="fa-IR" dirty="0" smtClean="0"/>
              <a:t>به کاهش درد کمک می کند</a:t>
            </a:r>
          </a:p>
          <a:p>
            <a:pPr algn="r" rtl="1"/>
            <a:r>
              <a:rPr lang="fa-IR" dirty="0" smtClean="0"/>
              <a:t>آزردگی تاخیری عضلانی (</a:t>
            </a:r>
            <a:r>
              <a:rPr lang="en-US" dirty="0" smtClean="0"/>
              <a:t>DOMS</a:t>
            </a:r>
            <a:r>
              <a:rPr lang="fa-IR" dirty="0" smtClean="0"/>
              <a:t>) را کاهش می دهد</a:t>
            </a:r>
          </a:p>
          <a:p>
            <a:pPr algn="r" rtl="1"/>
            <a:r>
              <a:rPr lang="fa-IR" dirty="0" smtClean="0"/>
              <a:t>به درمان برخی اختلالات مزمن ناشی از ورزش کمک  می کند </a:t>
            </a:r>
          </a:p>
          <a:p>
            <a:pPr algn="r" rtl="1"/>
            <a:endParaRPr lang="fa-IR" dirty="0" smtClean="0"/>
          </a:p>
          <a:p>
            <a:pPr algn="r" rtl="1"/>
            <a:endParaRPr lang="en-US" dirty="0"/>
          </a:p>
        </p:txBody>
      </p:sp>
    </p:spTree>
    <p:extLst>
      <p:ext uri="{BB962C8B-B14F-4D97-AF65-F5344CB8AC3E}">
        <p14:creationId xmlns:p14="http://schemas.microsoft.com/office/powerpoint/2010/main" val="31115796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3200" b="1" dirty="0" smtClean="0"/>
              <a:t> </a:t>
            </a:r>
            <a:r>
              <a:rPr lang="fa-IR" sz="3200" b="1" dirty="0" smtClean="0"/>
              <a:t>چرا از تکنیک </a:t>
            </a:r>
            <a:r>
              <a:rPr lang="fa-IR" sz="3200" b="1" dirty="0" smtClean="0"/>
              <a:t>های سبک </a:t>
            </a:r>
            <a:r>
              <a:rPr lang="fa-IR" sz="3200" b="1" dirty="0" smtClean="0"/>
              <a:t>سوئدی در ماساژ ورزشی استفاده می شود؟</a:t>
            </a:r>
            <a:endParaRPr lang="en-US" sz="3200" b="1"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pPr algn="r" rtl="1"/>
            <a:endParaRPr lang="fa-IR" sz="2400" dirty="0" smtClean="0"/>
          </a:p>
          <a:p>
            <a:pPr algn="r" rtl="1"/>
            <a:r>
              <a:rPr lang="fa-IR" sz="2400" dirty="0" smtClean="0"/>
              <a:t>پر </a:t>
            </a:r>
            <a:r>
              <a:rPr lang="fa-IR" sz="2400" dirty="0" smtClean="0"/>
              <a:t>کاربرد ترین سبک ماساژ</a:t>
            </a:r>
          </a:p>
          <a:p>
            <a:pPr algn="r" rtl="1"/>
            <a:r>
              <a:rPr lang="fa-IR" sz="2400" dirty="0" smtClean="0"/>
              <a:t>دارا بودن پشتوانه علمی</a:t>
            </a:r>
          </a:p>
          <a:p>
            <a:pPr algn="r" rtl="1"/>
            <a:r>
              <a:rPr lang="fa-IR" sz="2400" dirty="0" smtClean="0"/>
              <a:t>تنوع و تعدد تکنیک</a:t>
            </a:r>
          </a:p>
          <a:p>
            <a:pPr algn="r" rtl="1"/>
            <a:r>
              <a:rPr lang="fa-IR" sz="2400" dirty="0" smtClean="0"/>
              <a:t>امکان تغییر پارامترهای ماساژ با توجه به هدف</a:t>
            </a:r>
          </a:p>
          <a:p>
            <a:pPr algn="r" rtl="1"/>
            <a:r>
              <a:rPr lang="fa-IR" sz="2400" dirty="0" smtClean="0"/>
              <a:t>کاربرد های مختلف : درمانی ، ریلکسیشن ، ورزشی</a:t>
            </a:r>
            <a:endParaRPr lang="en-US" sz="2400" dirty="0"/>
          </a:p>
        </p:txBody>
      </p:sp>
    </p:spTree>
    <p:extLst>
      <p:ext uri="{BB962C8B-B14F-4D97-AF65-F5344CB8AC3E}">
        <p14:creationId xmlns:p14="http://schemas.microsoft.com/office/powerpoint/2010/main" val="27967746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مراحل ماساژ ورزشی </a:t>
            </a:r>
            <a:endParaRPr lang="en-US" dirty="0"/>
          </a:p>
        </p:txBody>
      </p:sp>
      <p:sp>
        <p:nvSpPr>
          <p:cNvPr id="3" name="Content Placeholder 2"/>
          <p:cNvSpPr>
            <a:spLocks noGrp="1"/>
          </p:cNvSpPr>
          <p:nvPr>
            <p:ph idx="1"/>
          </p:nvPr>
        </p:nvSpPr>
        <p:spPr/>
        <p:txBody>
          <a:bodyPr/>
          <a:lstStyle/>
          <a:p>
            <a:pPr algn="r" rtl="1"/>
            <a:r>
              <a:rPr lang="fa-IR" dirty="0" smtClean="0"/>
              <a:t>مسابقه یا تمرین </a:t>
            </a:r>
          </a:p>
          <a:p>
            <a:pPr marL="0" indent="0" algn="r" rtl="1">
              <a:buNone/>
            </a:pPr>
            <a:r>
              <a:rPr lang="fa-IR" dirty="0"/>
              <a:t> </a:t>
            </a:r>
            <a:r>
              <a:rPr lang="fa-IR" dirty="0" smtClean="0"/>
              <a:t>                قبل ، بین ، بعد</a:t>
            </a:r>
          </a:p>
          <a:p>
            <a:pPr algn="r" rtl="1"/>
            <a:r>
              <a:rPr lang="fa-IR" dirty="0" smtClean="0"/>
              <a:t> درمانی </a:t>
            </a:r>
          </a:p>
          <a:p>
            <a:pPr algn="r" rtl="1"/>
            <a:r>
              <a:rPr lang="fa-IR" dirty="0" smtClean="0"/>
              <a:t>ریکاوری </a:t>
            </a:r>
          </a:p>
          <a:p>
            <a:pPr algn="r" rtl="1"/>
            <a:r>
              <a:rPr lang="fa-IR" dirty="0" smtClean="0"/>
              <a:t>آرام سازی </a:t>
            </a:r>
          </a:p>
          <a:p>
            <a:pPr algn="r" rtl="1"/>
            <a:r>
              <a:rPr lang="fa-IR" dirty="0" smtClean="0"/>
              <a:t>نگهدارنده </a:t>
            </a:r>
            <a:endParaRPr lang="en-US" dirty="0"/>
          </a:p>
        </p:txBody>
      </p:sp>
    </p:spTree>
    <p:extLst>
      <p:ext uri="{BB962C8B-B14F-4D97-AF65-F5344CB8AC3E}">
        <p14:creationId xmlns:p14="http://schemas.microsoft.com/office/powerpoint/2010/main" val="9757270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smtClean="0">
                <a:solidFill>
                  <a:srgbClr val="103154"/>
                </a:solidFill>
              </a:rPr>
              <a:t>مراحل ماساژ ورزشی</a:t>
            </a:r>
            <a:endParaRPr lang="en-US" dirty="0">
              <a:solidFill>
                <a:srgbClr val="103154"/>
              </a:solidFill>
            </a:endParaRPr>
          </a:p>
        </p:txBody>
      </p:sp>
      <p:sp>
        <p:nvSpPr>
          <p:cNvPr id="3" name="Content Placeholder 2"/>
          <p:cNvSpPr>
            <a:spLocks noGrp="1"/>
          </p:cNvSpPr>
          <p:nvPr>
            <p:ph idx="1"/>
          </p:nvPr>
        </p:nvSpPr>
        <p:spPr>
          <a:xfrm>
            <a:off x="762000" y="1879198"/>
            <a:ext cx="5564909" cy="4369202"/>
          </a:xfrm>
          <a:solidFill>
            <a:srgbClr val="FFE5CC"/>
          </a:solidFill>
        </p:spPr>
        <p:txBody>
          <a:bodyPr>
            <a:normAutofit fontScale="92500" lnSpcReduction="10000"/>
          </a:bodyPr>
          <a:lstStyle/>
          <a:p>
            <a:pPr marL="0" indent="0">
              <a:buNone/>
            </a:pPr>
            <a:r>
              <a:rPr lang="en-US" dirty="0" smtClean="0">
                <a:solidFill>
                  <a:srgbClr val="103154"/>
                </a:solidFill>
              </a:rPr>
              <a:t> </a:t>
            </a:r>
          </a:p>
          <a:p>
            <a:r>
              <a:rPr lang="en-US" dirty="0" smtClean="0">
                <a:solidFill>
                  <a:srgbClr val="103154"/>
                </a:solidFill>
              </a:rPr>
              <a:t>Athletic Events: </a:t>
            </a:r>
            <a:endParaRPr lang="ar-IQ" dirty="0" smtClean="0">
              <a:solidFill>
                <a:srgbClr val="103154"/>
              </a:solidFill>
            </a:endParaRPr>
          </a:p>
          <a:p>
            <a:pPr lvl="1"/>
            <a:r>
              <a:rPr lang="en-US" dirty="0" smtClean="0">
                <a:solidFill>
                  <a:srgbClr val="103154"/>
                </a:solidFill>
              </a:rPr>
              <a:t>Pre Event</a:t>
            </a:r>
          </a:p>
          <a:p>
            <a:pPr lvl="1"/>
            <a:r>
              <a:rPr lang="en-US" dirty="0" err="1" smtClean="0">
                <a:solidFill>
                  <a:srgbClr val="103154"/>
                </a:solidFill>
              </a:rPr>
              <a:t>Interevent</a:t>
            </a:r>
            <a:r>
              <a:rPr lang="en-US" dirty="0" smtClean="0">
                <a:solidFill>
                  <a:srgbClr val="103154"/>
                </a:solidFill>
              </a:rPr>
              <a:t> (competition)</a:t>
            </a:r>
          </a:p>
          <a:p>
            <a:pPr lvl="1"/>
            <a:r>
              <a:rPr lang="en-US" dirty="0" smtClean="0">
                <a:solidFill>
                  <a:srgbClr val="103154"/>
                </a:solidFill>
              </a:rPr>
              <a:t>Post Event</a:t>
            </a:r>
          </a:p>
          <a:p>
            <a:r>
              <a:rPr lang="en-US" dirty="0" smtClean="0">
                <a:solidFill>
                  <a:srgbClr val="103154"/>
                </a:solidFill>
              </a:rPr>
              <a:t>Remedial</a:t>
            </a:r>
          </a:p>
          <a:p>
            <a:r>
              <a:rPr lang="en-US" dirty="0" smtClean="0">
                <a:solidFill>
                  <a:srgbClr val="103154"/>
                </a:solidFill>
              </a:rPr>
              <a:t>Recovery </a:t>
            </a:r>
            <a:endParaRPr lang="en-US" dirty="0" smtClean="0">
              <a:solidFill>
                <a:srgbClr val="103154"/>
              </a:solidFill>
            </a:endParaRPr>
          </a:p>
          <a:p>
            <a:r>
              <a:rPr lang="en-US" dirty="0" smtClean="0">
                <a:solidFill>
                  <a:srgbClr val="103154"/>
                </a:solidFill>
              </a:rPr>
              <a:t>Relaxation </a:t>
            </a:r>
            <a:endParaRPr lang="en-US" dirty="0" smtClean="0">
              <a:solidFill>
                <a:srgbClr val="103154"/>
              </a:solidFill>
            </a:endParaRPr>
          </a:p>
          <a:p>
            <a:r>
              <a:rPr lang="en-US" dirty="0">
                <a:solidFill>
                  <a:srgbClr val="103154"/>
                </a:solidFill>
              </a:rPr>
              <a:t>Maintenance</a:t>
            </a:r>
            <a:endParaRPr lang="en-US" dirty="0" smtClean="0">
              <a:solidFill>
                <a:srgbClr val="103154"/>
              </a:solidFill>
            </a:endParaRPr>
          </a:p>
          <a:p>
            <a:endParaRPr lang="en-US" dirty="0" smtClean="0">
              <a:solidFill>
                <a:srgbClr val="103154"/>
              </a:solidFill>
            </a:endParaRPr>
          </a:p>
        </p:txBody>
      </p:sp>
    </p:spTree>
    <p:extLst>
      <p:ext uri="{BB962C8B-B14F-4D97-AF65-F5344CB8AC3E}">
        <p14:creationId xmlns:p14="http://schemas.microsoft.com/office/powerpoint/2010/main" val="11452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dissolv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dissolv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7200" cy="868362"/>
          </a:xfrm>
        </p:spPr>
        <p:txBody>
          <a:bodyPr/>
          <a:lstStyle/>
          <a:p>
            <a:r>
              <a:rPr lang="fa-IR" dirty="0" smtClean="0"/>
              <a:t>ماساژ قبل از مسابقه </a:t>
            </a:r>
            <a:endParaRPr lang="en-US" dirty="0"/>
          </a:p>
        </p:txBody>
      </p:sp>
      <p:sp>
        <p:nvSpPr>
          <p:cNvPr id="3" name="Content Placeholder 2"/>
          <p:cNvSpPr>
            <a:spLocks noGrp="1"/>
          </p:cNvSpPr>
          <p:nvPr>
            <p:ph idx="1"/>
          </p:nvPr>
        </p:nvSpPr>
        <p:spPr>
          <a:xfrm>
            <a:off x="304800" y="1219200"/>
            <a:ext cx="8382000" cy="5410200"/>
          </a:xfrm>
        </p:spPr>
        <p:txBody>
          <a:bodyPr>
            <a:normAutofit/>
          </a:bodyPr>
          <a:lstStyle/>
          <a:p>
            <a:pPr algn="r" rtl="1"/>
            <a:r>
              <a:rPr lang="fa-IR" dirty="0" smtClean="0"/>
              <a:t>چه موقع انجام می شود؟</a:t>
            </a:r>
          </a:p>
          <a:p>
            <a:pPr algn="r" rtl="1"/>
            <a:r>
              <a:rPr lang="fa-IR" dirty="0" smtClean="0"/>
              <a:t>مدتش چقدر است؟</a:t>
            </a:r>
          </a:p>
          <a:p>
            <a:pPr algn="r" rtl="1"/>
            <a:r>
              <a:rPr lang="fa-IR" dirty="0" smtClean="0"/>
              <a:t>ماساژ با هدف گرم کردن </a:t>
            </a:r>
          </a:p>
          <a:p>
            <a:pPr algn="r" rtl="1"/>
            <a:r>
              <a:rPr lang="fa-IR" dirty="0" smtClean="0"/>
              <a:t>ماساژ با هدف افزایش عملکرد</a:t>
            </a:r>
          </a:p>
          <a:p>
            <a:pPr algn="r" rtl="1"/>
            <a:r>
              <a:rPr lang="fa-IR" dirty="0" smtClean="0"/>
              <a:t>ریتم سریع </a:t>
            </a:r>
          </a:p>
          <a:p>
            <a:pPr algn="r" rtl="1"/>
            <a:r>
              <a:rPr lang="fa-IR" dirty="0" smtClean="0"/>
              <a:t>نباید ایجاد درد کند  </a:t>
            </a:r>
          </a:p>
          <a:p>
            <a:pPr algn="r" rtl="1"/>
            <a:r>
              <a:rPr lang="fa-IR" dirty="0" smtClean="0"/>
              <a:t>تمرکز روی عضلاتی که در آن ورزش بیشتر بکار می روند</a:t>
            </a:r>
          </a:p>
          <a:p>
            <a:pPr algn="r" rtl="1"/>
            <a:r>
              <a:rPr lang="fa-IR" dirty="0" smtClean="0"/>
              <a:t>آمادگی روحی ورزشکار </a:t>
            </a:r>
          </a:p>
          <a:p>
            <a:pPr algn="r" rtl="1"/>
            <a:endParaRPr lang="en-US" dirty="0"/>
          </a:p>
        </p:txBody>
      </p:sp>
    </p:spTree>
    <p:extLst>
      <p:ext uri="{BB962C8B-B14F-4D97-AF65-F5344CB8AC3E}">
        <p14:creationId xmlns:p14="http://schemas.microsoft.com/office/powerpoint/2010/main" val="3137535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103154"/>
                </a:solidFill>
              </a:rPr>
              <a:t>Pre Event Massage</a:t>
            </a:r>
            <a:endParaRPr lang="en-US" b="1" dirty="0">
              <a:solidFill>
                <a:srgbClr val="103154"/>
              </a:solidFill>
            </a:endParaRPr>
          </a:p>
        </p:txBody>
      </p:sp>
      <p:sp>
        <p:nvSpPr>
          <p:cNvPr id="5" name="Text Placeholder 4"/>
          <p:cNvSpPr>
            <a:spLocks noGrp="1"/>
          </p:cNvSpPr>
          <p:nvPr>
            <p:ph type="body" idx="1"/>
          </p:nvPr>
        </p:nvSpPr>
        <p:spPr>
          <a:xfrm>
            <a:off x="2295959" y="1629866"/>
            <a:ext cx="6251719" cy="445119"/>
          </a:xfrm>
        </p:spPr>
        <p:txBody>
          <a:bodyPr/>
          <a:lstStyle/>
          <a:p>
            <a:pPr algn="r"/>
            <a:r>
              <a:rPr lang="ar-IQ" sz="2000" b="1" dirty="0" smtClean="0">
                <a:solidFill>
                  <a:srgbClr val="103154"/>
                </a:solidFill>
              </a:rPr>
              <a:t>زمان: قبل از گرم کردن ورزشکار</a:t>
            </a:r>
            <a:endParaRPr lang="en-US" sz="2000" b="1" dirty="0">
              <a:solidFill>
                <a:srgbClr val="103154"/>
              </a:solidFill>
            </a:endParaRPr>
          </a:p>
        </p:txBody>
      </p:sp>
      <p:sp>
        <p:nvSpPr>
          <p:cNvPr id="6" name="Content Placeholder 5"/>
          <p:cNvSpPr>
            <a:spLocks noGrp="1"/>
          </p:cNvSpPr>
          <p:nvPr>
            <p:ph sz="half" idx="2"/>
          </p:nvPr>
        </p:nvSpPr>
        <p:spPr>
          <a:xfrm>
            <a:off x="4705350" y="2297545"/>
            <a:ext cx="3657600" cy="3902363"/>
          </a:xfrm>
        </p:spPr>
        <p:txBody>
          <a:bodyPr>
            <a:normAutofit/>
          </a:bodyPr>
          <a:lstStyle/>
          <a:p>
            <a:pPr marL="0" indent="0" algn="r">
              <a:buNone/>
            </a:pPr>
            <a:r>
              <a:rPr lang="ar-IQ" b="1" dirty="0" smtClean="0">
                <a:solidFill>
                  <a:srgbClr val="103154"/>
                </a:solidFill>
              </a:rPr>
              <a:t>هدف:</a:t>
            </a:r>
            <a:endParaRPr lang="en-US" b="1" dirty="0" smtClean="0">
              <a:solidFill>
                <a:srgbClr val="103154"/>
              </a:solidFill>
            </a:endParaRPr>
          </a:p>
          <a:p>
            <a:pPr algn="r" rtl="1"/>
            <a:r>
              <a:rPr lang="ar-IQ" b="1" dirty="0" smtClean="0">
                <a:solidFill>
                  <a:srgbClr val="103154"/>
                </a:solidFill>
              </a:rPr>
              <a:t>افزایش دمای بافت</a:t>
            </a:r>
            <a:endParaRPr lang="en-US" b="1" dirty="0" smtClean="0">
              <a:solidFill>
                <a:srgbClr val="103154"/>
              </a:solidFill>
            </a:endParaRPr>
          </a:p>
          <a:p>
            <a:pPr algn="r" rtl="1"/>
            <a:r>
              <a:rPr lang="ar-IQ" b="1" dirty="0" smtClean="0">
                <a:solidFill>
                  <a:srgbClr val="103154"/>
                </a:solidFill>
              </a:rPr>
              <a:t>افزایش جریان خون</a:t>
            </a:r>
            <a:endParaRPr lang="en-US" b="1" dirty="0" smtClean="0">
              <a:solidFill>
                <a:srgbClr val="103154"/>
              </a:solidFill>
            </a:endParaRPr>
          </a:p>
          <a:p>
            <a:pPr algn="r" rtl="1"/>
            <a:r>
              <a:rPr lang="ar-IQ" b="1" dirty="0" smtClean="0">
                <a:solidFill>
                  <a:srgbClr val="103154"/>
                </a:solidFill>
              </a:rPr>
              <a:t>افزایش انعطاف پذیری بافت ها</a:t>
            </a:r>
            <a:endParaRPr lang="en-US" b="1" dirty="0" smtClean="0">
              <a:solidFill>
                <a:srgbClr val="103154"/>
              </a:solidFill>
            </a:endParaRPr>
          </a:p>
          <a:p>
            <a:pPr algn="r" rtl="1"/>
            <a:r>
              <a:rPr lang="ar-IQ" b="1" dirty="0" smtClean="0">
                <a:solidFill>
                  <a:srgbClr val="103154"/>
                </a:solidFill>
              </a:rPr>
              <a:t>تحریک سیتم عصبی - عضلانی</a:t>
            </a:r>
            <a:endParaRPr lang="en-US" b="1" dirty="0" smtClean="0">
              <a:solidFill>
                <a:srgbClr val="103154"/>
              </a:solidFill>
            </a:endParaRPr>
          </a:p>
          <a:p>
            <a:pPr marL="0" indent="0" algn="r">
              <a:buNone/>
            </a:pPr>
            <a:r>
              <a:rPr lang="ar-IQ" b="1" dirty="0" smtClean="0">
                <a:solidFill>
                  <a:srgbClr val="103154"/>
                </a:solidFill>
              </a:rPr>
              <a:t>پارامترها:</a:t>
            </a:r>
            <a:endParaRPr lang="en-US" b="1" dirty="0">
              <a:solidFill>
                <a:srgbClr val="103154"/>
              </a:solidFill>
            </a:endParaRPr>
          </a:p>
          <a:p>
            <a:pPr algn="r" rtl="1"/>
            <a:r>
              <a:rPr lang="ar-IQ" b="1" dirty="0" smtClean="0">
                <a:solidFill>
                  <a:srgbClr val="103154"/>
                </a:solidFill>
              </a:rPr>
              <a:t>سرعت و فشار </a:t>
            </a:r>
            <a:endParaRPr lang="en-US" b="1" dirty="0">
              <a:solidFill>
                <a:srgbClr val="103154"/>
              </a:solidFill>
            </a:endParaRPr>
          </a:p>
        </p:txBody>
      </p:sp>
      <p:sp>
        <p:nvSpPr>
          <p:cNvPr id="8" name="Content Placeholder 7"/>
          <p:cNvSpPr>
            <a:spLocks noGrp="1"/>
          </p:cNvSpPr>
          <p:nvPr>
            <p:ph sz="quarter" idx="4"/>
          </p:nvPr>
        </p:nvSpPr>
        <p:spPr>
          <a:xfrm>
            <a:off x="779463" y="2286000"/>
            <a:ext cx="3657600" cy="3902363"/>
          </a:xfrm>
          <a:solidFill>
            <a:schemeClr val="accent1">
              <a:lumMod val="20000"/>
              <a:lumOff val="80000"/>
            </a:schemeClr>
          </a:solidFill>
        </p:spPr>
        <p:txBody>
          <a:bodyPr/>
          <a:lstStyle/>
          <a:p>
            <a:pPr marL="0" indent="0">
              <a:buNone/>
            </a:pPr>
            <a:r>
              <a:rPr lang="en-US" b="1" dirty="0" smtClean="0">
                <a:solidFill>
                  <a:srgbClr val="103154"/>
                </a:solidFill>
              </a:rPr>
              <a:t>Techniques:</a:t>
            </a:r>
          </a:p>
          <a:p>
            <a:r>
              <a:rPr lang="en-US" b="1" dirty="0" smtClean="0">
                <a:solidFill>
                  <a:srgbClr val="103154"/>
                </a:solidFill>
              </a:rPr>
              <a:t>Compression </a:t>
            </a:r>
          </a:p>
          <a:p>
            <a:r>
              <a:rPr lang="en-US" b="1" dirty="0" smtClean="0">
                <a:solidFill>
                  <a:srgbClr val="103154"/>
                </a:solidFill>
              </a:rPr>
              <a:t>Direct pressure</a:t>
            </a:r>
          </a:p>
          <a:p>
            <a:r>
              <a:rPr lang="en-US" b="1" dirty="0" smtClean="0">
                <a:solidFill>
                  <a:srgbClr val="103154"/>
                </a:solidFill>
              </a:rPr>
              <a:t>Friction </a:t>
            </a:r>
          </a:p>
          <a:p>
            <a:r>
              <a:rPr lang="en-US" b="1" dirty="0" smtClean="0">
                <a:solidFill>
                  <a:srgbClr val="103154"/>
                </a:solidFill>
              </a:rPr>
              <a:t>Lifting   </a:t>
            </a:r>
          </a:p>
          <a:p>
            <a:r>
              <a:rPr lang="en-US" b="1" dirty="0" smtClean="0">
                <a:solidFill>
                  <a:srgbClr val="103154"/>
                </a:solidFill>
              </a:rPr>
              <a:t>Percussion </a:t>
            </a:r>
          </a:p>
          <a:p>
            <a:r>
              <a:rPr lang="en-US" b="1" dirty="0" smtClean="0">
                <a:solidFill>
                  <a:srgbClr val="103154"/>
                </a:solidFill>
              </a:rPr>
              <a:t>Fast stretching </a:t>
            </a:r>
          </a:p>
          <a:p>
            <a:endParaRPr lang="en-US" b="1" dirty="0" smtClean="0">
              <a:solidFill>
                <a:srgbClr val="103154"/>
              </a:solidFill>
            </a:endParaRPr>
          </a:p>
        </p:txBody>
      </p:sp>
    </p:spTree>
    <p:extLst>
      <p:ext uri="{BB962C8B-B14F-4D97-AF65-F5344CB8AC3E}">
        <p14:creationId xmlns:p14="http://schemas.microsoft.com/office/powerpoint/2010/main" val="100260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dissolv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dissolv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bg/>
                                          </p:spTgt>
                                        </p:tgtEl>
                                        <p:attrNameLst>
                                          <p:attrName>style.visibility</p:attrName>
                                        </p:attrNameLst>
                                      </p:cBhvr>
                                      <p:to>
                                        <p:strVal val="visible"/>
                                      </p:to>
                                    </p:set>
                                    <p:animEffect transition="in" filter="dissolve">
                                      <p:cBhvr>
                                        <p:cTn id="47" dur="500"/>
                                        <p:tgtEl>
                                          <p:spTgt spid="8">
                                            <p:bg/>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dissolv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dissolv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dissolv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dissolv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dissolve">
                                      <p:cBhvr>
                                        <p:cTn id="72" dur="500"/>
                                        <p:tgtEl>
                                          <p:spTgt spid="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
                                            <p:txEl>
                                              <p:pRg st="5" end="5"/>
                                            </p:txEl>
                                          </p:spTgt>
                                        </p:tgtEl>
                                        <p:attrNameLst>
                                          <p:attrName>style.visibility</p:attrName>
                                        </p:attrNameLst>
                                      </p:cBhvr>
                                      <p:to>
                                        <p:strVal val="visible"/>
                                      </p:to>
                                    </p:set>
                                    <p:animEffect transition="in" filter="dissolve">
                                      <p:cBhvr>
                                        <p:cTn id="77" dur="500"/>
                                        <p:tgtEl>
                                          <p:spTgt spid="8">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8">
                                            <p:txEl>
                                              <p:pRg st="6" end="6"/>
                                            </p:txEl>
                                          </p:spTgt>
                                        </p:tgtEl>
                                        <p:attrNameLst>
                                          <p:attrName>style.visibility</p:attrName>
                                        </p:attrNameLst>
                                      </p:cBhvr>
                                      <p:to>
                                        <p:strVal val="visible"/>
                                      </p:to>
                                    </p:set>
                                    <p:animEffect transition="in" filter="dissolve">
                                      <p:cBhvr>
                                        <p:cTn id="8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ماساژ بین مسابقه </a:t>
            </a:r>
            <a:endParaRPr lang="en-US" dirty="0"/>
          </a:p>
        </p:txBody>
      </p:sp>
      <p:sp>
        <p:nvSpPr>
          <p:cNvPr id="3" name="Content Placeholder 2"/>
          <p:cNvSpPr>
            <a:spLocks noGrp="1"/>
          </p:cNvSpPr>
          <p:nvPr>
            <p:ph idx="1"/>
          </p:nvPr>
        </p:nvSpPr>
        <p:spPr/>
        <p:txBody>
          <a:bodyPr/>
          <a:lstStyle/>
          <a:p>
            <a:pPr algn="r" rtl="1"/>
            <a:r>
              <a:rPr lang="fa-IR" dirty="0" smtClean="0"/>
              <a:t>زمان کمتر</a:t>
            </a:r>
          </a:p>
          <a:p>
            <a:pPr algn="r" rtl="1"/>
            <a:r>
              <a:rPr lang="fa-IR" dirty="0" smtClean="0"/>
              <a:t>در زمانهای خیلی کوتاه (مثل زمان استراحت در کشتی یا تکواندو)  تکنیک های ساده </a:t>
            </a:r>
          </a:p>
          <a:p>
            <a:pPr algn="r" rtl="1"/>
            <a:r>
              <a:rPr lang="fa-IR" dirty="0" smtClean="0"/>
              <a:t>تمرکز روی عضلاتی که بیشتر بکار رفتند </a:t>
            </a:r>
          </a:p>
          <a:p>
            <a:pPr algn="r" rtl="1"/>
            <a:r>
              <a:rPr lang="fa-IR" dirty="0" smtClean="0"/>
              <a:t>تمرکز روی قسمتهایی که در مسابقه قبل بیشتر تحت فشار بودند </a:t>
            </a:r>
          </a:p>
          <a:p>
            <a:pPr algn="r" rtl="1"/>
            <a:r>
              <a:rPr lang="fa-IR" dirty="0" smtClean="0"/>
              <a:t>توجه به آمادگی روحی فرد برای ادامه مسابقه یا مسابقه بعدی </a:t>
            </a:r>
          </a:p>
          <a:p>
            <a:pPr algn="r" rtl="1"/>
            <a:endParaRPr lang="en-US" dirty="0"/>
          </a:p>
        </p:txBody>
      </p:sp>
    </p:spTree>
    <p:extLst>
      <p:ext uri="{BB962C8B-B14F-4D97-AF65-F5344CB8AC3E}">
        <p14:creationId xmlns:p14="http://schemas.microsoft.com/office/powerpoint/2010/main" val="14674784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103154"/>
                </a:solidFill>
              </a:rPr>
              <a:t>Inter Event  Massage</a:t>
            </a:r>
            <a:endParaRPr lang="en-US" b="1" dirty="0">
              <a:solidFill>
                <a:srgbClr val="103154"/>
              </a:solidFill>
            </a:endParaRPr>
          </a:p>
        </p:txBody>
      </p:sp>
      <p:sp>
        <p:nvSpPr>
          <p:cNvPr id="5" name="Text Placeholder 4"/>
          <p:cNvSpPr>
            <a:spLocks noGrp="1"/>
          </p:cNvSpPr>
          <p:nvPr>
            <p:ph type="body" idx="1"/>
          </p:nvPr>
        </p:nvSpPr>
        <p:spPr>
          <a:xfrm>
            <a:off x="762000" y="1600200"/>
            <a:ext cx="6251719" cy="445119"/>
          </a:xfrm>
        </p:spPr>
        <p:txBody>
          <a:bodyPr>
            <a:normAutofit fontScale="92500"/>
          </a:bodyPr>
          <a:lstStyle/>
          <a:p>
            <a:pPr algn="r"/>
            <a:r>
              <a:rPr lang="en-US" sz="2000" b="1" dirty="0" smtClean="0">
                <a:solidFill>
                  <a:srgbClr val="103154"/>
                </a:solidFill>
              </a:rPr>
              <a:t>Recovering from one performance &amp; preparing for next one</a:t>
            </a:r>
            <a:endParaRPr lang="en-US" sz="2000" b="1" dirty="0">
              <a:solidFill>
                <a:srgbClr val="103154"/>
              </a:solidFill>
            </a:endParaRPr>
          </a:p>
        </p:txBody>
      </p:sp>
      <p:sp>
        <p:nvSpPr>
          <p:cNvPr id="6" name="Content Placeholder 5"/>
          <p:cNvSpPr>
            <a:spLocks noGrp="1"/>
          </p:cNvSpPr>
          <p:nvPr>
            <p:ph sz="half" idx="2"/>
          </p:nvPr>
        </p:nvSpPr>
        <p:spPr>
          <a:xfrm>
            <a:off x="4722813" y="2297545"/>
            <a:ext cx="3657600" cy="3902363"/>
          </a:xfrm>
        </p:spPr>
        <p:txBody>
          <a:bodyPr>
            <a:normAutofit/>
          </a:bodyPr>
          <a:lstStyle/>
          <a:p>
            <a:pPr marL="0" indent="0" algn="r">
              <a:buNone/>
            </a:pPr>
            <a:r>
              <a:rPr lang="ar-IQ" b="1" dirty="0" smtClean="0">
                <a:solidFill>
                  <a:srgbClr val="103154"/>
                </a:solidFill>
              </a:rPr>
              <a:t>اهداف:</a:t>
            </a:r>
            <a:endParaRPr lang="en-US" b="1" dirty="0" smtClean="0">
              <a:solidFill>
                <a:srgbClr val="103154"/>
              </a:solidFill>
            </a:endParaRPr>
          </a:p>
          <a:p>
            <a:pPr algn="r" rtl="1"/>
            <a:r>
              <a:rPr lang="ar-IQ" b="1" dirty="0" smtClean="0">
                <a:solidFill>
                  <a:srgbClr val="103154"/>
                </a:solidFill>
              </a:rPr>
              <a:t>کمک به رفع خستگی ورزشکار</a:t>
            </a:r>
            <a:endParaRPr lang="en-US" b="1" dirty="0" smtClean="0">
              <a:solidFill>
                <a:srgbClr val="103154"/>
              </a:solidFill>
            </a:endParaRPr>
          </a:p>
          <a:p>
            <a:pPr algn="r" rtl="1"/>
            <a:r>
              <a:rPr lang="ar-IQ" b="1" dirty="0" smtClean="0">
                <a:solidFill>
                  <a:srgbClr val="103154"/>
                </a:solidFill>
              </a:rPr>
              <a:t>حفظ تحریک پذیری سیستم عصبی - عضلانی</a:t>
            </a:r>
            <a:endParaRPr lang="en-US" b="1" dirty="0" smtClean="0">
              <a:solidFill>
                <a:srgbClr val="103154"/>
              </a:solidFill>
            </a:endParaRPr>
          </a:p>
          <a:p>
            <a:pPr marL="0" indent="0" algn="r">
              <a:buNone/>
            </a:pPr>
            <a:r>
              <a:rPr lang="ar-IQ" b="1" dirty="0" smtClean="0">
                <a:solidFill>
                  <a:srgbClr val="103154"/>
                </a:solidFill>
              </a:rPr>
              <a:t>پارامترها</a:t>
            </a:r>
            <a:endParaRPr lang="en-US" b="1" dirty="0">
              <a:solidFill>
                <a:srgbClr val="103154"/>
              </a:solidFill>
            </a:endParaRPr>
          </a:p>
          <a:p>
            <a:pPr algn="r" rtl="1"/>
            <a:r>
              <a:rPr lang="ar-IQ" b="1" dirty="0" smtClean="0">
                <a:solidFill>
                  <a:srgbClr val="103154"/>
                </a:solidFill>
              </a:rPr>
              <a:t>سرعت: بالا</a:t>
            </a:r>
            <a:endParaRPr lang="en-US" b="1" dirty="0" smtClean="0">
              <a:solidFill>
                <a:srgbClr val="103154"/>
              </a:solidFill>
            </a:endParaRPr>
          </a:p>
          <a:p>
            <a:pPr algn="r" rtl="1"/>
            <a:r>
              <a:rPr lang="ar-IQ" b="1" dirty="0" smtClean="0">
                <a:solidFill>
                  <a:srgbClr val="103154"/>
                </a:solidFill>
              </a:rPr>
              <a:t>جهت: به سمت گره های لنفاوی</a:t>
            </a:r>
            <a:endParaRPr lang="en-US" b="1" dirty="0" smtClean="0">
              <a:solidFill>
                <a:srgbClr val="103154"/>
              </a:solidFill>
            </a:endParaRPr>
          </a:p>
        </p:txBody>
      </p:sp>
      <p:sp>
        <p:nvSpPr>
          <p:cNvPr id="8" name="Content Placeholder 7"/>
          <p:cNvSpPr>
            <a:spLocks noGrp="1"/>
          </p:cNvSpPr>
          <p:nvPr>
            <p:ph sz="quarter" idx="4"/>
          </p:nvPr>
        </p:nvSpPr>
        <p:spPr>
          <a:xfrm>
            <a:off x="779463" y="2274448"/>
            <a:ext cx="3657600" cy="3902363"/>
          </a:xfrm>
          <a:solidFill>
            <a:schemeClr val="accent1">
              <a:lumMod val="20000"/>
              <a:lumOff val="80000"/>
            </a:schemeClr>
          </a:solidFill>
        </p:spPr>
        <p:txBody>
          <a:bodyPr/>
          <a:lstStyle/>
          <a:p>
            <a:pPr marL="0" indent="0">
              <a:buNone/>
            </a:pPr>
            <a:r>
              <a:rPr lang="en-US" b="1" dirty="0" smtClean="0">
                <a:solidFill>
                  <a:srgbClr val="103154"/>
                </a:solidFill>
              </a:rPr>
              <a:t>Techniques:</a:t>
            </a:r>
          </a:p>
          <a:p>
            <a:r>
              <a:rPr lang="en-US" b="1" dirty="0" smtClean="0">
                <a:solidFill>
                  <a:srgbClr val="103154"/>
                </a:solidFill>
              </a:rPr>
              <a:t>Effleurage/ Kneading</a:t>
            </a:r>
          </a:p>
          <a:p>
            <a:r>
              <a:rPr lang="en-US" b="1" dirty="0" smtClean="0">
                <a:solidFill>
                  <a:srgbClr val="103154"/>
                </a:solidFill>
              </a:rPr>
              <a:t>Shaking</a:t>
            </a:r>
          </a:p>
          <a:p>
            <a:r>
              <a:rPr lang="en-US" b="1" dirty="0" err="1" smtClean="0">
                <a:solidFill>
                  <a:srgbClr val="103154"/>
                </a:solidFill>
              </a:rPr>
              <a:t>Tapotement</a:t>
            </a:r>
            <a:endParaRPr lang="en-US" b="1" dirty="0">
              <a:solidFill>
                <a:srgbClr val="103154"/>
              </a:solidFill>
            </a:endParaRPr>
          </a:p>
        </p:txBody>
      </p:sp>
    </p:spTree>
    <p:extLst>
      <p:ext uri="{BB962C8B-B14F-4D97-AF65-F5344CB8AC3E}">
        <p14:creationId xmlns:p14="http://schemas.microsoft.com/office/powerpoint/2010/main" val="175073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dissolv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dissolve">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dissolv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dissolv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dissolve">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dissolve">
                                      <p:cBhvr>
                                        <p:cTn id="6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ماساژ بعد از مسابقه </a:t>
            </a:r>
            <a:endParaRPr lang="en-US" dirty="0"/>
          </a:p>
        </p:txBody>
      </p:sp>
      <p:sp>
        <p:nvSpPr>
          <p:cNvPr id="3" name="Content Placeholder 2"/>
          <p:cNvSpPr>
            <a:spLocks noGrp="1"/>
          </p:cNvSpPr>
          <p:nvPr>
            <p:ph idx="1"/>
          </p:nvPr>
        </p:nvSpPr>
        <p:spPr/>
        <p:txBody>
          <a:bodyPr/>
          <a:lstStyle/>
          <a:p>
            <a:pPr algn="r" rtl="1"/>
            <a:r>
              <a:rPr lang="fa-IR" dirty="0" smtClean="0"/>
              <a:t>از ساعات اولیه بعد از مسابقه با هدف بهبود شرایط جسمی و روحی ورزشکار</a:t>
            </a:r>
          </a:p>
          <a:p>
            <a:pPr algn="r" rtl="1"/>
            <a:r>
              <a:rPr lang="fa-IR" dirty="0" smtClean="0"/>
              <a:t>اگر آسیبی حین ماساژ مشخص شد ارجاع به پزشک و فیزیوتراپیست </a:t>
            </a:r>
          </a:p>
          <a:p>
            <a:pPr algn="r" rtl="1"/>
            <a:r>
              <a:rPr lang="fa-IR" dirty="0" smtClean="0"/>
              <a:t>در رختکن زمانش کمتر است( 10 تا 15 دقیقه) فشارش هم ملایم تر است، با گذشت ساعاتی از مسابقه زمانش بیشتر می شود (30 تا 90 دقیقه)</a:t>
            </a:r>
          </a:p>
          <a:p>
            <a:pPr algn="r" rtl="1"/>
            <a:r>
              <a:rPr lang="fa-IR" dirty="0" smtClean="0"/>
              <a:t>توجه ویژه به عضلاتی که بیشتر تحت فشار بوده اند </a:t>
            </a:r>
            <a:endParaRPr lang="en-US" dirty="0"/>
          </a:p>
        </p:txBody>
      </p:sp>
    </p:spTree>
    <p:extLst>
      <p:ext uri="{BB962C8B-B14F-4D97-AF65-F5344CB8AC3E}">
        <p14:creationId xmlns:p14="http://schemas.microsoft.com/office/powerpoint/2010/main" val="2203161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9600" y="1600200"/>
            <a:ext cx="7924800" cy="4114800"/>
          </a:xfrm>
          <a:prstGeom prst="rect">
            <a:avLst/>
          </a:prstGeom>
        </p:spPr>
        <p:txBody>
          <a:bodyPr/>
          <a:lstStyle/>
          <a:p>
            <a:pPr algn="r" rtl="1"/>
            <a:r>
              <a:rPr lang="fa-IR" sz="2400" dirty="0"/>
              <a:t>آسیب های عضلانی</a:t>
            </a:r>
          </a:p>
          <a:p>
            <a:pPr algn="r" rtl="1"/>
            <a:r>
              <a:rPr lang="fa-IR" sz="2400" dirty="0"/>
              <a:t>جمع شدگی قسمتی از عضله که نشانه پارگی در عضله است.</a:t>
            </a:r>
          </a:p>
          <a:p>
            <a:pPr algn="r" rtl="1"/>
            <a:r>
              <a:rPr lang="fa-IR" sz="2400" dirty="0"/>
              <a:t>ورم که نشانه وجود آسیب است.</a:t>
            </a:r>
          </a:p>
          <a:p>
            <a:endParaRPr lang="en-US" dirty="0"/>
          </a:p>
        </p:txBody>
      </p:sp>
      <p:sp>
        <p:nvSpPr>
          <p:cNvPr id="4" name="Title 1"/>
          <p:cNvSpPr>
            <a:spLocks noGrp="1"/>
          </p:cNvSpPr>
          <p:nvPr>
            <p:ph type="title"/>
          </p:nvPr>
        </p:nvSpPr>
        <p:spPr>
          <a:xfrm>
            <a:off x="914400" y="0"/>
            <a:ext cx="8229600" cy="381000"/>
          </a:xfrm>
        </p:spPr>
        <p:txBody>
          <a:bodyPr>
            <a:normAutofit fontScale="90000"/>
          </a:bodyPr>
          <a:lstStyle/>
          <a:p>
            <a:pPr algn="r"/>
            <a:r>
              <a:rPr lang="fa-IR" sz="2000" dirty="0" smtClean="0"/>
              <a:t>ادامه</a:t>
            </a:r>
            <a:endParaRPr lang="en-US" sz="2000" dirty="0"/>
          </a:p>
        </p:txBody>
      </p:sp>
    </p:spTree>
    <p:extLst>
      <p:ext uri="{BB962C8B-B14F-4D97-AF65-F5344CB8AC3E}">
        <p14:creationId xmlns:p14="http://schemas.microsoft.com/office/powerpoint/2010/main" val="36213829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103154"/>
                </a:solidFill>
              </a:rPr>
              <a:t>Post Event Massage</a:t>
            </a:r>
            <a:endParaRPr lang="en-US" b="1" dirty="0">
              <a:solidFill>
                <a:srgbClr val="103154"/>
              </a:solidFill>
            </a:endParaRPr>
          </a:p>
        </p:txBody>
      </p:sp>
      <p:sp>
        <p:nvSpPr>
          <p:cNvPr id="5" name="Text Placeholder 4"/>
          <p:cNvSpPr>
            <a:spLocks noGrp="1"/>
          </p:cNvSpPr>
          <p:nvPr>
            <p:ph type="body" idx="1"/>
          </p:nvPr>
        </p:nvSpPr>
        <p:spPr>
          <a:xfrm>
            <a:off x="2141772" y="1667706"/>
            <a:ext cx="6251719" cy="445119"/>
          </a:xfrm>
        </p:spPr>
        <p:txBody>
          <a:bodyPr/>
          <a:lstStyle/>
          <a:p>
            <a:pPr algn="r"/>
            <a:r>
              <a:rPr lang="ar-IQ" sz="2000" b="1" dirty="0" smtClean="0">
                <a:solidFill>
                  <a:srgbClr val="103154"/>
                </a:solidFill>
              </a:rPr>
              <a:t>زمان: پس از سرد کردن ورزشکار</a:t>
            </a:r>
            <a:endParaRPr lang="en-US" sz="2000" b="1" dirty="0">
              <a:solidFill>
                <a:srgbClr val="103154"/>
              </a:solidFill>
            </a:endParaRPr>
          </a:p>
        </p:txBody>
      </p:sp>
      <p:sp>
        <p:nvSpPr>
          <p:cNvPr id="6" name="Content Placeholder 5"/>
          <p:cNvSpPr>
            <a:spLocks noGrp="1"/>
          </p:cNvSpPr>
          <p:nvPr>
            <p:ph sz="half" idx="2"/>
          </p:nvPr>
        </p:nvSpPr>
        <p:spPr>
          <a:xfrm>
            <a:off x="4774136" y="2262909"/>
            <a:ext cx="3657600" cy="4283357"/>
          </a:xfrm>
        </p:spPr>
        <p:txBody>
          <a:bodyPr>
            <a:noAutofit/>
          </a:bodyPr>
          <a:lstStyle/>
          <a:p>
            <a:pPr marL="0" indent="0" algn="r">
              <a:lnSpc>
                <a:spcPct val="80000"/>
              </a:lnSpc>
              <a:buNone/>
            </a:pPr>
            <a:r>
              <a:rPr lang="ar-IQ" sz="1800" b="1" dirty="0" smtClean="0">
                <a:solidFill>
                  <a:srgbClr val="103154"/>
                </a:solidFill>
              </a:rPr>
              <a:t>اهداف:</a:t>
            </a:r>
            <a:endParaRPr lang="en-US" sz="1800" b="1" dirty="0" smtClean="0">
              <a:solidFill>
                <a:srgbClr val="103154"/>
              </a:solidFill>
            </a:endParaRPr>
          </a:p>
          <a:p>
            <a:pPr algn="r" rtl="1">
              <a:lnSpc>
                <a:spcPct val="80000"/>
              </a:lnSpc>
            </a:pPr>
            <a:r>
              <a:rPr lang="ar-IQ" sz="1800" b="1" dirty="0" smtClean="0">
                <a:solidFill>
                  <a:srgbClr val="103154"/>
                </a:solidFill>
              </a:rPr>
              <a:t>کمک به تخلیه اسید لاکتیک</a:t>
            </a:r>
            <a:endParaRPr lang="en-US" sz="1800" b="1" dirty="0">
              <a:solidFill>
                <a:srgbClr val="103154"/>
              </a:solidFill>
            </a:endParaRPr>
          </a:p>
          <a:p>
            <a:pPr algn="r" rtl="1"/>
            <a:r>
              <a:rPr lang="ar-IQ" sz="1800" b="1" dirty="0">
                <a:solidFill>
                  <a:srgbClr val="103154"/>
                </a:solidFill>
              </a:rPr>
              <a:t>تسهیل جایگزینی ذخایر انرژی عضله</a:t>
            </a:r>
            <a:endParaRPr lang="en-US" sz="1800" b="1" dirty="0">
              <a:solidFill>
                <a:srgbClr val="103154"/>
              </a:solidFill>
            </a:endParaRPr>
          </a:p>
          <a:p>
            <a:pPr algn="r" rtl="1"/>
            <a:r>
              <a:rPr lang="ar-IQ" sz="1800" b="1" dirty="0">
                <a:solidFill>
                  <a:srgbClr val="103154"/>
                </a:solidFill>
              </a:rPr>
              <a:t>رفع گرفتگی </a:t>
            </a:r>
            <a:r>
              <a:rPr lang="ar-IQ" sz="1800" b="1" dirty="0" smtClean="0">
                <a:solidFill>
                  <a:srgbClr val="103154"/>
                </a:solidFill>
              </a:rPr>
              <a:t>عضلات</a:t>
            </a:r>
          </a:p>
          <a:p>
            <a:pPr algn="r" rtl="1"/>
            <a:r>
              <a:rPr lang="ar-IQ" sz="1800" b="1" dirty="0" smtClean="0">
                <a:solidFill>
                  <a:srgbClr val="103154"/>
                </a:solidFill>
              </a:rPr>
              <a:t>کاهش علائم </a:t>
            </a:r>
            <a:r>
              <a:rPr lang="en-US" sz="1800" b="1" dirty="0" smtClean="0">
                <a:solidFill>
                  <a:srgbClr val="103154"/>
                </a:solidFill>
              </a:rPr>
              <a:t>DOMS</a:t>
            </a:r>
            <a:endParaRPr lang="en-US" sz="1800" b="1" dirty="0">
              <a:solidFill>
                <a:srgbClr val="103154"/>
              </a:solidFill>
            </a:endParaRPr>
          </a:p>
          <a:p>
            <a:pPr marL="0" indent="0" algn="r">
              <a:buNone/>
            </a:pPr>
            <a:r>
              <a:rPr lang="ar-IQ" sz="1800" b="1" dirty="0">
                <a:solidFill>
                  <a:srgbClr val="103154"/>
                </a:solidFill>
              </a:rPr>
              <a:t>پارامتر ها:</a:t>
            </a:r>
            <a:endParaRPr lang="en-US" sz="1800" b="1" dirty="0">
              <a:solidFill>
                <a:srgbClr val="103154"/>
              </a:solidFill>
            </a:endParaRPr>
          </a:p>
          <a:p>
            <a:pPr algn="r" rtl="1"/>
            <a:r>
              <a:rPr lang="ar-IQ" sz="1800" b="1" dirty="0">
                <a:solidFill>
                  <a:srgbClr val="103154"/>
                </a:solidFill>
              </a:rPr>
              <a:t>سرعت: آهسته</a:t>
            </a:r>
            <a:endParaRPr lang="en-US" sz="1800" b="1" dirty="0">
              <a:solidFill>
                <a:srgbClr val="103154"/>
              </a:solidFill>
            </a:endParaRPr>
          </a:p>
          <a:p>
            <a:pPr algn="r" rtl="1"/>
            <a:r>
              <a:rPr lang="ar-IQ" sz="1800" b="1" dirty="0" smtClean="0">
                <a:solidFill>
                  <a:srgbClr val="103154"/>
                </a:solidFill>
              </a:rPr>
              <a:t>فشار</a:t>
            </a:r>
            <a:endParaRPr lang="en-US" sz="1800" b="1" dirty="0">
              <a:solidFill>
                <a:srgbClr val="103154"/>
              </a:solidFill>
            </a:endParaRPr>
          </a:p>
        </p:txBody>
      </p:sp>
      <p:sp>
        <p:nvSpPr>
          <p:cNvPr id="8" name="Content Placeholder 7"/>
          <p:cNvSpPr>
            <a:spLocks noGrp="1"/>
          </p:cNvSpPr>
          <p:nvPr>
            <p:ph sz="quarter" idx="4"/>
          </p:nvPr>
        </p:nvSpPr>
        <p:spPr>
          <a:xfrm>
            <a:off x="999260" y="3717630"/>
            <a:ext cx="3657600" cy="2632364"/>
          </a:xfrm>
          <a:solidFill>
            <a:schemeClr val="accent1">
              <a:lumMod val="20000"/>
              <a:lumOff val="80000"/>
            </a:schemeClr>
          </a:solidFill>
        </p:spPr>
        <p:txBody>
          <a:bodyPr>
            <a:normAutofit/>
          </a:bodyPr>
          <a:lstStyle/>
          <a:p>
            <a:pPr marL="0" indent="0">
              <a:buNone/>
            </a:pPr>
            <a:r>
              <a:rPr lang="en-US" sz="1800" b="1" dirty="0" smtClean="0">
                <a:solidFill>
                  <a:srgbClr val="103154"/>
                </a:solidFill>
              </a:rPr>
              <a:t>Techniques:</a:t>
            </a:r>
          </a:p>
          <a:p>
            <a:r>
              <a:rPr lang="en-US" sz="1800" b="1" dirty="0" smtClean="0">
                <a:solidFill>
                  <a:srgbClr val="103154"/>
                </a:solidFill>
              </a:rPr>
              <a:t>Strokes</a:t>
            </a:r>
            <a:endParaRPr lang="en-US" sz="1800" b="1" dirty="0">
              <a:solidFill>
                <a:srgbClr val="103154"/>
              </a:solidFill>
            </a:endParaRPr>
          </a:p>
          <a:p>
            <a:r>
              <a:rPr lang="en-US" sz="1800" b="1" dirty="0">
                <a:solidFill>
                  <a:srgbClr val="103154"/>
                </a:solidFill>
              </a:rPr>
              <a:t>Compression</a:t>
            </a:r>
          </a:p>
          <a:p>
            <a:r>
              <a:rPr lang="en-US" sz="1800" b="1" dirty="0" smtClean="0">
                <a:solidFill>
                  <a:srgbClr val="103154"/>
                </a:solidFill>
              </a:rPr>
              <a:t>Kneading </a:t>
            </a:r>
            <a:endParaRPr lang="en-US" sz="1800" b="1" dirty="0">
              <a:solidFill>
                <a:srgbClr val="103154"/>
              </a:solidFill>
            </a:endParaRPr>
          </a:p>
          <a:p>
            <a:r>
              <a:rPr lang="en-US" sz="1800" b="1" dirty="0" smtClean="0">
                <a:solidFill>
                  <a:srgbClr val="103154"/>
                </a:solidFill>
              </a:rPr>
              <a:t> Shaking</a:t>
            </a:r>
          </a:p>
          <a:p>
            <a:r>
              <a:rPr lang="en-US" sz="1800" b="1" dirty="0" smtClean="0">
                <a:solidFill>
                  <a:srgbClr val="103154"/>
                </a:solidFill>
              </a:rPr>
              <a:t>Static stretching </a:t>
            </a:r>
          </a:p>
          <a:p>
            <a:endParaRPr lang="en-US" sz="1800" b="1" dirty="0">
              <a:solidFill>
                <a:srgbClr val="103154"/>
              </a:solidFill>
            </a:endParaRPr>
          </a:p>
        </p:txBody>
      </p:sp>
      <p:sp>
        <p:nvSpPr>
          <p:cNvPr id="13" name="Content Placeholder 5"/>
          <p:cNvSpPr txBox="1">
            <a:spLocks/>
          </p:cNvSpPr>
          <p:nvPr/>
        </p:nvSpPr>
        <p:spPr>
          <a:xfrm>
            <a:off x="999260" y="1824189"/>
            <a:ext cx="3657600" cy="1893441"/>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0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600" kern="120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600" kern="120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600" kern="120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600" kern="1200">
                <a:solidFill>
                  <a:schemeClr val="bg1"/>
                </a:solidFill>
                <a:latin typeface="+mn-lt"/>
                <a:ea typeface="+mn-ea"/>
                <a:cs typeface="+mn-cs"/>
              </a:defRPr>
            </a:lvl9pPr>
          </a:lstStyle>
          <a:p>
            <a:pPr marL="0" indent="0" algn="r">
              <a:lnSpc>
                <a:spcPct val="80000"/>
              </a:lnSpc>
              <a:buNone/>
            </a:pPr>
            <a:endParaRPr lang="en-US" sz="1800" b="1" dirty="0" smtClean="0">
              <a:solidFill>
                <a:srgbClr val="103154"/>
              </a:solidFill>
            </a:endParaRPr>
          </a:p>
          <a:p>
            <a:pPr marL="0" indent="0" algn="r">
              <a:buNone/>
            </a:pPr>
            <a:r>
              <a:rPr lang="ar-IQ" b="1" dirty="0" smtClean="0">
                <a:solidFill>
                  <a:srgbClr val="103154"/>
                </a:solidFill>
              </a:rPr>
              <a:t>۱- افلوراژ به سمت گره های لنفاوی</a:t>
            </a:r>
          </a:p>
          <a:p>
            <a:pPr marL="0" indent="0" algn="r">
              <a:buNone/>
            </a:pPr>
            <a:r>
              <a:rPr lang="ar-IQ" b="1" dirty="0" smtClean="0">
                <a:solidFill>
                  <a:srgbClr val="103154"/>
                </a:solidFill>
              </a:rPr>
              <a:t>۲- بقیه تکنیک ها با توجه به جهت الیاف عضلات</a:t>
            </a:r>
          </a:p>
        </p:txBody>
      </p:sp>
    </p:spTree>
    <p:extLst>
      <p:ext uri="{BB962C8B-B14F-4D97-AF65-F5344CB8AC3E}">
        <p14:creationId xmlns:p14="http://schemas.microsoft.com/office/powerpoint/2010/main" val="2438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ماساژ با هدف درمان </a:t>
            </a:r>
            <a:endParaRPr lang="en-US" dirty="0"/>
          </a:p>
        </p:txBody>
      </p:sp>
      <p:sp>
        <p:nvSpPr>
          <p:cNvPr id="3" name="Content Placeholder 2"/>
          <p:cNvSpPr>
            <a:spLocks noGrp="1"/>
          </p:cNvSpPr>
          <p:nvPr>
            <p:ph idx="1"/>
          </p:nvPr>
        </p:nvSpPr>
        <p:spPr/>
        <p:txBody>
          <a:bodyPr>
            <a:normAutofit lnSpcReduction="10000"/>
          </a:bodyPr>
          <a:lstStyle/>
          <a:p>
            <a:pPr algn="r" rtl="1"/>
            <a:r>
              <a:rPr lang="fa-IR" dirty="0" smtClean="0"/>
              <a:t>کاهش انعطاف پذیری عضله </a:t>
            </a:r>
          </a:p>
          <a:p>
            <a:pPr algn="r" rtl="1"/>
            <a:r>
              <a:rPr lang="fa-IR" dirty="0" smtClean="0"/>
              <a:t>آزردگی عضلانی </a:t>
            </a:r>
          </a:p>
          <a:p>
            <a:pPr algn="r" rtl="1"/>
            <a:r>
              <a:rPr lang="fa-IR" dirty="0" smtClean="0"/>
              <a:t>نقاط ماشه ای </a:t>
            </a:r>
          </a:p>
          <a:p>
            <a:pPr algn="r" rtl="1"/>
            <a:r>
              <a:rPr lang="fa-IR" dirty="0" smtClean="0"/>
              <a:t>ادم (خیز)</a:t>
            </a:r>
          </a:p>
          <a:p>
            <a:pPr algn="r" rtl="1"/>
            <a:r>
              <a:rPr lang="fa-IR" dirty="0" smtClean="0"/>
              <a:t>التهاب تاندون (وتر)</a:t>
            </a:r>
          </a:p>
          <a:p>
            <a:pPr algn="r" rtl="1"/>
            <a:r>
              <a:rPr lang="fa-IR" dirty="0" smtClean="0"/>
              <a:t>التهاب غلاف تاندون </a:t>
            </a:r>
          </a:p>
          <a:p>
            <a:pPr algn="r" rtl="1"/>
            <a:r>
              <a:rPr lang="fa-IR" dirty="0" smtClean="0"/>
              <a:t>کشیدگی رباط و تاندون </a:t>
            </a:r>
          </a:p>
          <a:p>
            <a:pPr algn="r" rtl="1"/>
            <a:r>
              <a:rPr lang="fa-IR" dirty="0" smtClean="0"/>
              <a:t>استرس </a:t>
            </a:r>
            <a:endParaRPr lang="en-US" dirty="0"/>
          </a:p>
        </p:txBody>
      </p:sp>
    </p:spTree>
    <p:extLst>
      <p:ext uri="{BB962C8B-B14F-4D97-AF65-F5344CB8AC3E}">
        <p14:creationId xmlns:p14="http://schemas.microsoft.com/office/powerpoint/2010/main" val="3896458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rgbClr val="103154"/>
                </a:solidFill>
              </a:rPr>
              <a:t>Remedial</a:t>
            </a:r>
            <a:endParaRPr lang="en-US" b="1" dirty="0">
              <a:solidFill>
                <a:srgbClr val="103154"/>
              </a:solidFill>
            </a:endParaRPr>
          </a:p>
        </p:txBody>
      </p:sp>
      <p:sp>
        <p:nvSpPr>
          <p:cNvPr id="5" name="Text Placeholder 4"/>
          <p:cNvSpPr>
            <a:spLocks noGrp="1"/>
          </p:cNvSpPr>
          <p:nvPr>
            <p:ph type="body" idx="1"/>
          </p:nvPr>
        </p:nvSpPr>
        <p:spPr>
          <a:xfrm>
            <a:off x="525462" y="1676400"/>
            <a:ext cx="6251719" cy="445119"/>
          </a:xfrm>
        </p:spPr>
        <p:txBody>
          <a:bodyPr/>
          <a:lstStyle/>
          <a:p>
            <a:r>
              <a:rPr lang="en-US" sz="2000" b="1" dirty="0" smtClean="0">
                <a:solidFill>
                  <a:srgbClr val="103154"/>
                </a:solidFill>
              </a:rPr>
              <a:t>Last :5-15 or 30 m </a:t>
            </a:r>
            <a:endParaRPr lang="en-US" sz="2000" b="1" dirty="0">
              <a:solidFill>
                <a:srgbClr val="103154"/>
              </a:solidFill>
            </a:endParaRPr>
          </a:p>
        </p:txBody>
      </p:sp>
      <p:sp>
        <p:nvSpPr>
          <p:cNvPr id="6" name="Content Placeholder 5"/>
          <p:cNvSpPr>
            <a:spLocks noGrp="1"/>
          </p:cNvSpPr>
          <p:nvPr>
            <p:ph sz="half" idx="2"/>
          </p:nvPr>
        </p:nvSpPr>
        <p:spPr>
          <a:xfrm>
            <a:off x="4705350" y="2286007"/>
            <a:ext cx="3657600" cy="3902363"/>
          </a:xfrm>
        </p:spPr>
        <p:txBody>
          <a:bodyPr>
            <a:normAutofit/>
          </a:bodyPr>
          <a:lstStyle/>
          <a:p>
            <a:pPr marL="0" indent="0" algn="r">
              <a:buNone/>
            </a:pPr>
            <a:r>
              <a:rPr lang="ar-IQ" b="1" dirty="0" smtClean="0">
                <a:solidFill>
                  <a:srgbClr val="103154"/>
                </a:solidFill>
              </a:rPr>
              <a:t>اهداف:</a:t>
            </a:r>
            <a:endParaRPr lang="en-US" b="1" dirty="0" smtClean="0">
              <a:solidFill>
                <a:srgbClr val="103154"/>
              </a:solidFill>
            </a:endParaRPr>
          </a:p>
          <a:p>
            <a:pPr algn="r" rtl="1"/>
            <a:r>
              <a:rPr lang="ar-IQ" b="1" dirty="0" smtClean="0">
                <a:solidFill>
                  <a:srgbClr val="103154"/>
                </a:solidFill>
              </a:rPr>
              <a:t>مهار سیستم عصبی - عضلانی</a:t>
            </a:r>
            <a:endParaRPr lang="en-US" b="1" dirty="0" smtClean="0">
              <a:solidFill>
                <a:srgbClr val="103154"/>
              </a:solidFill>
            </a:endParaRPr>
          </a:p>
          <a:p>
            <a:pPr algn="r" rtl="1"/>
            <a:r>
              <a:rPr lang="ar-IQ" b="1" dirty="0" smtClean="0">
                <a:solidFill>
                  <a:srgbClr val="103154"/>
                </a:solidFill>
              </a:rPr>
              <a:t>رفع چسبندگی مایوفاشیال</a:t>
            </a:r>
            <a:endParaRPr lang="en-US" b="1" dirty="0" smtClean="0">
              <a:solidFill>
                <a:srgbClr val="103154"/>
              </a:solidFill>
            </a:endParaRPr>
          </a:p>
          <a:p>
            <a:pPr marL="0" indent="0" algn="r">
              <a:buNone/>
            </a:pPr>
            <a:r>
              <a:rPr lang="ar-IQ" b="1" dirty="0" smtClean="0">
                <a:solidFill>
                  <a:srgbClr val="103154"/>
                </a:solidFill>
              </a:rPr>
              <a:t>پارامترها:</a:t>
            </a:r>
            <a:endParaRPr lang="en-US" b="1" dirty="0">
              <a:solidFill>
                <a:srgbClr val="103154"/>
              </a:solidFill>
            </a:endParaRPr>
          </a:p>
          <a:p>
            <a:pPr algn="r" rtl="1"/>
            <a:r>
              <a:rPr lang="ar-IQ" b="1" dirty="0" smtClean="0">
                <a:solidFill>
                  <a:srgbClr val="103154"/>
                </a:solidFill>
              </a:rPr>
              <a:t>سرعت: آهسته</a:t>
            </a:r>
            <a:endParaRPr lang="en-US" b="1" dirty="0" smtClean="0">
              <a:solidFill>
                <a:srgbClr val="103154"/>
              </a:solidFill>
            </a:endParaRPr>
          </a:p>
          <a:p>
            <a:pPr algn="r" rtl="1"/>
            <a:r>
              <a:rPr lang="ar-IQ" b="1" dirty="0" smtClean="0">
                <a:solidFill>
                  <a:srgbClr val="103154"/>
                </a:solidFill>
              </a:rPr>
              <a:t>فشار </a:t>
            </a:r>
            <a:endParaRPr lang="en-US" b="1" dirty="0">
              <a:solidFill>
                <a:srgbClr val="103154"/>
              </a:solidFill>
            </a:endParaRPr>
          </a:p>
        </p:txBody>
      </p:sp>
      <p:sp>
        <p:nvSpPr>
          <p:cNvPr id="7" name="Content Placeholder 7"/>
          <p:cNvSpPr>
            <a:spLocks noGrp="1"/>
          </p:cNvSpPr>
          <p:nvPr>
            <p:ph sz="quarter" idx="4"/>
          </p:nvPr>
        </p:nvSpPr>
        <p:spPr>
          <a:xfrm>
            <a:off x="779463" y="2286007"/>
            <a:ext cx="3657600" cy="3417449"/>
          </a:xfrm>
          <a:solidFill>
            <a:schemeClr val="accent1">
              <a:lumMod val="20000"/>
              <a:lumOff val="80000"/>
            </a:schemeClr>
          </a:solidFill>
        </p:spPr>
        <p:txBody>
          <a:bodyPr>
            <a:normAutofit/>
          </a:bodyPr>
          <a:lstStyle/>
          <a:p>
            <a:pPr marL="0" indent="0">
              <a:buNone/>
            </a:pPr>
            <a:r>
              <a:rPr lang="en-US" sz="1800" b="1" dirty="0" smtClean="0">
                <a:solidFill>
                  <a:srgbClr val="103154"/>
                </a:solidFill>
              </a:rPr>
              <a:t>Techniques:</a:t>
            </a:r>
          </a:p>
          <a:p>
            <a:r>
              <a:rPr lang="en-US" sz="1800" b="1" dirty="0" smtClean="0">
                <a:solidFill>
                  <a:srgbClr val="103154"/>
                </a:solidFill>
              </a:rPr>
              <a:t>Stroke</a:t>
            </a:r>
            <a:endParaRPr lang="en-US" sz="1800" b="1" dirty="0">
              <a:solidFill>
                <a:srgbClr val="103154"/>
              </a:solidFill>
            </a:endParaRPr>
          </a:p>
          <a:p>
            <a:r>
              <a:rPr lang="en-US" sz="1800" b="1" dirty="0">
                <a:solidFill>
                  <a:srgbClr val="103154"/>
                </a:solidFill>
              </a:rPr>
              <a:t>Compression</a:t>
            </a:r>
          </a:p>
          <a:p>
            <a:r>
              <a:rPr lang="en-US" sz="1800" b="1" dirty="0" err="1" smtClean="0">
                <a:solidFill>
                  <a:srgbClr val="103154"/>
                </a:solidFill>
              </a:rPr>
              <a:t>Petrissage</a:t>
            </a:r>
            <a:endParaRPr lang="en-US" sz="1800" b="1" dirty="0" smtClean="0">
              <a:solidFill>
                <a:srgbClr val="103154"/>
              </a:solidFill>
            </a:endParaRPr>
          </a:p>
          <a:p>
            <a:r>
              <a:rPr lang="en-US" sz="1800" b="1" dirty="0" smtClean="0">
                <a:solidFill>
                  <a:srgbClr val="103154"/>
                </a:solidFill>
              </a:rPr>
              <a:t>Stretching </a:t>
            </a:r>
          </a:p>
          <a:p>
            <a:r>
              <a:rPr lang="en-US" sz="1800" b="1" dirty="0" err="1" smtClean="0">
                <a:solidFill>
                  <a:srgbClr val="103154"/>
                </a:solidFill>
              </a:rPr>
              <a:t>Myofascial</a:t>
            </a:r>
            <a:r>
              <a:rPr lang="en-US" sz="1800" b="1" dirty="0" smtClean="0">
                <a:solidFill>
                  <a:srgbClr val="103154"/>
                </a:solidFill>
              </a:rPr>
              <a:t> release  </a:t>
            </a:r>
          </a:p>
          <a:p>
            <a:r>
              <a:rPr lang="en-US" sz="1800" b="1" dirty="0" err="1" smtClean="0">
                <a:solidFill>
                  <a:srgbClr val="103154"/>
                </a:solidFill>
              </a:rPr>
              <a:t>Accupressure</a:t>
            </a:r>
            <a:r>
              <a:rPr lang="en-US" sz="1800" b="1" dirty="0" smtClean="0">
                <a:solidFill>
                  <a:srgbClr val="103154"/>
                </a:solidFill>
              </a:rPr>
              <a:t> </a:t>
            </a:r>
            <a:endParaRPr lang="en-US" sz="1800" b="1" dirty="0">
              <a:solidFill>
                <a:srgbClr val="103154"/>
              </a:solidFill>
            </a:endParaRPr>
          </a:p>
          <a:p>
            <a:endParaRPr lang="en-US" sz="1800" b="1" dirty="0">
              <a:solidFill>
                <a:srgbClr val="103154"/>
              </a:solidFill>
            </a:endParaRPr>
          </a:p>
        </p:txBody>
      </p:sp>
    </p:spTree>
    <p:extLst>
      <p:ext uri="{BB962C8B-B14F-4D97-AF65-F5344CB8AC3E}">
        <p14:creationId xmlns:p14="http://schemas.microsoft.com/office/powerpoint/2010/main" val="37654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dissolv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bg/>
                                          </p:spTgt>
                                        </p:tgtEl>
                                        <p:attrNameLst>
                                          <p:attrName>style.visibility</p:attrName>
                                        </p:attrNameLst>
                                      </p:cBhvr>
                                      <p:to>
                                        <p:strVal val="visible"/>
                                      </p:to>
                                    </p:set>
                                    <p:animEffect transition="in" filter="dissolve">
                                      <p:cBhvr>
                                        <p:cTn id="42" dur="500"/>
                                        <p:tgtEl>
                                          <p:spTgt spid="7">
                                            <p:bg/>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dissolv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dissolve">
                                      <p:cBhvr>
                                        <p:cTn id="52" dur="5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dissolve">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dissolve">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dissolve">
                                      <p:cBhvr>
                                        <p:cTn id="67" dur="500"/>
                                        <p:tgtEl>
                                          <p:spTgt spid="7">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dissolve">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dissolve">
                                      <p:cBhvr>
                                        <p:cTn id="7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103154"/>
                </a:solidFill>
              </a:rPr>
              <a:t> </a:t>
            </a:r>
            <a:r>
              <a:rPr lang="fa-IR" b="1" dirty="0" smtClean="0">
                <a:solidFill>
                  <a:srgbClr val="103154"/>
                </a:solidFill>
              </a:rPr>
              <a:t>ماساژ ریکاوری </a:t>
            </a:r>
            <a:endParaRPr lang="en-US" b="1" dirty="0">
              <a:solidFill>
                <a:srgbClr val="103154"/>
              </a:solidFill>
            </a:endParaRPr>
          </a:p>
        </p:txBody>
      </p:sp>
      <p:sp>
        <p:nvSpPr>
          <p:cNvPr id="5" name="Text Placeholder 4"/>
          <p:cNvSpPr>
            <a:spLocks noGrp="1"/>
          </p:cNvSpPr>
          <p:nvPr>
            <p:ph type="body" idx="1"/>
          </p:nvPr>
        </p:nvSpPr>
        <p:spPr>
          <a:xfrm>
            <a:off x="2111231" y="1629866"/>
            <a:ext cx="6251719" cy="445119"/>
          </a:xfrm>
        </p:spPr>
        <p:txBody>
          <a:bodyPr>
            <a:normAutofit lnSpcReduction="10000"/>
          </a:bodyPr>
          <a:lstStyle/>
          <a:p>
            <a:pPr algn="r"/>
            <a:endParaRPr lang="en-US" sz="2400" b="1" dirty="0">
              <a:solidFill>
                <a:srgbClr val="103154"/>
              </a:solidFill>
            </a:endParaRPr>
          </a:p>
        </p:txBody>
      </p:sp>
      <p:sp>
        <p:nvSpPr>
          <p:cNvPr id="6" name="Content Placeholder 5"/>
          <p:cNvSpPr>
            <a:spLocks noGrp="1"/>
          </p:cNvSpPr>
          <p:nvPr>
            <p:ph sz="half" idx="2"/>
          </p:nvPr>
        </p:nvSpPr>
        <p:spPr>
          <a:xfrm>
            <a:off x="4890078" y="2389909"/>
            <a:ext cx="3657600" cy="3902363"/>
          </a:xfrm>
        </p:spPr>
        <p:txBody>
          <a:bodyPr>
            <a:normAutofit/>
          </a:bodyPr>
          <a:lstStyle/>
          <a:p>
            <a:pPr marL="0" indent="0" algn="r">
              <a:buNone/>
            </a:pPr>
            <a:r>
              <a:rPr lang="ar-IQ" b="1" dirty="0" smtClean="0">
                <a:solidFill>
                  <a:srgbClr val="103154"/>
                </a:solidFill>
              </a:rPr>
              <a:t>هدف:</a:t>
            </a:r>
            <a:endParaRPr lang="en-US" b="1" dirty="0" smtClean="0">
              <a:solidFill>
                <a:srgbClr val="103154"/>
              </a:solidFill>
            </a:endParaRPr>
          </a:p>
          <a:p>
            <a:pPr algn="r" rtl="1"/>
            <a:r>
              <a:rPr lang="fa-IR" b="1" dirty="0" smtClean="0">
                <a:solidFill>
                  <a:srgbClr val="103154"/>
                </a:solidFill>
              </a:rPr>
              <a:t>بهبود گردش خون</a:t>
            </a:r>
          </a:p>
          <a:p>
            <a:pPr algn="r" rtl="1"/>
            <a:r>
              <a:rPr lang="ar-IQ" b="1" dirty="0" smtClean="0">
                <a:solidFill>
                  <a:srgbClr val="103154"/>
                </a:solidFill>
              </a:rPr>
              <a:t>کمک به بازگشت لنفاوی</a:t>
            </a:r>
            <a:endParaRPr lang="en-US" b="1" dirty="0" smtClean="0">
              <a:solidFill>
                <a:srgbClr val="103154"/>
              </a:solidFill>
            </a:endParaRPr>
          </a:p>
          <a:p>
            <a:pPr algn="r" rtl="1"/>
            <a:r>
              <a:rPr lang="ar-IQ" b="1" dirty="0" smtClean="0">
                <a:solidFill>
                  <a:srgbClr val="103154"/>
                </a:solidFill>
              </a:rPr>
              <a:t>رفع گرفتگی عضلات</a:t>
            </a:r>
            <a:r>
              <a:rPr lang="fa-IR" b="1" dirty="0" smtClean="0">
                <a:solidFill>
                  <a:srgbClr val="103154"/>
                </a:solidFill>
              </a:rPr>
              <a:t>،ایجاد آرامش عضلانی و عمومی</a:t>
            </a:r>
            <a:endParaRPr lang="en-US" b="1" dirty="0" smtClean="0">
              <a:solidFill>
                <a:srgbClr val="103154"/>
              </a:solidFill>
            </a:endParaRPr>
          </a:p>
          <a:p>
            <a:pPr marL="0" indent="0" algn="r">
              <a:buNone/>
            </a:pPr>
            <a:r>
              <a:rPr lang="ar-IQ" b="1" dirty="0" smtClean="0">
                <a:solidFill>
                  <a:srgbClr val="103154"/>
                </a:solidFill>
              </a:rPr>
              <a:t>پارامتر ها:</a:t>
            </a:r>
            <a:endParaRPr lang="en-US" b="1" dirty="0">
              <a:solidFill>
                <a:srgbClr val="103154"/>
              </a:solidFill>
            </a:endParaRPr>
          </a:p>
          <a:p>
            <a:pPr algn="r" rtl="1"/>
            <a:r>
              <a:rPr lang="ar-IQ" b="1" dirty="0" smtClean="0">
                <a:solidFill>
                  <a:srgbClr val="103154"/>
                </a:solidFill>
              </a:rPr>
              <a:t>سرعت: آهسته</a:t>
            </a:r>
            <a:endParaRPr lang="en-US" b="1" dirty="0">
              <a:solidFill>
                <a:srgbClr val="103154"/>
              </a:solidFill>
            </a:endParaRPr>
          </a:p>
          <a:p>
            <a:pPr algn="r" rtl="1"/>
            <a:r>
              <a:rPr lang="ar-IQ" b="1" dirty="0" smtClean="0">
                <a:solidFill>
                  <a:srgbClr val="103154"/>
                </a:solidFill>
              </a:rPr>
              <a:t>فشار</a:t>
            </a:r>
            <a:endParaRPr lang="en-US" b="1" dirty="0">
              <a:solidFill>
                <a:srgbClr val="103154"/>
              </a:solidFill>
            </a:endParaRPr>
          </a:p>
          <a:p>
            <a:pPr marL="0" indent="0" algn="r">
              <a:buNone/>
            </a:pPr>
            <a:endParaRPr lang="en-US" b="1" dirty="0">
              <a:solidFill>
                <a:srgbClr val="103154"/>
              </a:solidFill>
            </a:endParaRPr>
          </a:p>
        </p:txBody>
      </p:sp>
      <p:sp>
        <p:nvSpPr>
          <p:cNvPr id="8" name="Content Placeholder 7"/>
          <p:cNvSpPr>
            <a:spLocks noGrp="1"/>
          </p:cNvSpPr>
          <p:nvPr>
            <p:ph sz="quarter" idx="4"/>
          </p:nvPr>
        </p:nvSpPr>
        <p:spPr>
          <a:xfrm>
            <a:off x="779463" y="2205183"/>
            <a:ext cx="3657600" cy="3902363"/>
          </a:xfrm>
          <a:solidFill>
            <a:schemeClr val="accent1">
              <a:lumMod val="20000"/>
              <a:lumOff val="80000"/>
            </a:schemeClr>
          </a:solidFill>
        </p:spPr>
        <p:txBody>
          <a:bodyPr/>
          <a:lstStyle/>
          <a:p>
            <a:pPr marL="0" indent="0">
              <a:buNone/>
            </a:pPr>
            <a:r>
              <a:rPr lang="en-US" b="1" dirty="0" smtClean="0">
                <a:solidFill>
                  <a:srgbClr val="103154"/>
                </a:solidFill>
              </a:rPr>
              <a:t>Techniques:</a:t>
            </a:r>
          </a:p>
          <a:p>
            <a:r>
              <a:rPr lang="en-US" b="1" dirty="0" smtClean="0">
                <a:solidFill>
                  <a:srgbClr val="103154"/>
                </a:solidFill>
              </a:rPr>
              <a:t>Effleurage</a:t>
            </a:r>
          </a:p>
          <a:p>
            <a:r>
              <a:rPr lang="en-US" b="1" dirty="0" smtClean="0">
                <a:solidFill>
                  <a:srgbClr val="103154"/>
                </a:solidFill>
              </a:rPr>
              <a:t>Compression</a:t>
            </a:r>
          </a:p>
          <a:p>
            <a:r>
              <a:rPr lang="en-US" b="1" dirty="0" smtClean="0">
                <a:solidFill>
                  <a:srgbClr val="103154"/>
                </a:solidFill>
              </a:rPr>
              <a:t>Kneading </a:t>
            </a:r>
          </a:p>
          <a:p>
            <a:r>
              <a:rPr lang="en-US" b="1" dirty="0" smtClean="0">
                <a:solidFill>
                  <a:srgbClr val="103154"/>
                </a:solidFill>
              </a:rPr>
              <a:t>Skin rolling/ Shaking</a:t>
            </a:r>
          </a:p>
          <a:p>
            <a:r>
              <a:rPr lang="en-US" b="1" dirty="0" smtClean="0">
                <a:solidFill>
                  <a:srgbClr val="103154"/>
                </a:solidFill>
              </a:rPr>
              <a:t>Stretching </a:t>
            </a:r>
            <a:endParaRPr lang="en-US" b="1" dirty="0">
              <a:solidFill>
                <a:srgbClr val="103154"/>
              </a:solidFill>
            </a:endParaRPr>
          </a:p>
        </p:txBody>
      </p:sp>
    </p:spTree>
    <p:extLst>
      <p:ext uri="{BB962C8B-B14F-4D97-AF65-F5344CB8AC3E}">
        <p14:creationId xmlns:p14="http://schemas.microsoft.com/office/powerpoint/2010/main" val="121272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dissolv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dissolv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bg/>
                                          </p:spTgt>
                                        </p:tgtEl>
                                        <p:attrNameLst>
                                          <p:attrName>style.visibility</p:attrName>
                                        </p:attrNameLst>
                                      </p:cBhvr>
                                      <p:to>
                                        <p:strVal val="visible"/>
                                      </p:to>
                                    </p:set>
                                    <p:animEffect transition="in" filter="dissolve">
                                      <p:cBhvr>
                                        <p:cTn id="47" dur="500"/>
                                        <p:tgtEl>
                                          <p:spTgt spid="8">
                                            <p:bg/>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dissolv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dissolv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dissolv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dissolv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dissolve">
                                      <p:cBhvr>
                                        <p:cTn id="72" dur="500"/>
                                        <p:tgtEl>
                                          <p:spTgt spid="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
                                            <p:txEl>
                                              <p:pRg st="5" end="5"/>
                                            </p:txEl>
                                          </p:spTgt>
                                        </p:tgtEl>
                                        <p:attrNameLst>
                                          <p:attrName>style.visibility</p:attrName>
                                        </p:attrNameLst>
                                      </p:cBhvr>
                                      <p:to>
                                        <p:strVal val="visible"/>
                                      </p:to>
                                    </p:set>
                                    <p:animEffect transition="in" filter="dissolve">
                                      <p:cBhvr>
                                        <p:cTn id="7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ماساژ ریکاوری </a:t>
            </a:r>
            <a:endParaRPr lang="en-US"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بسته به شرایط ممکن است  نیم تا یک ساعت طول بکشد</a:t>
            </a:r>
          </a:p>
          <a:p>
            <a:pPr algn="r" rtl="1"/>
            <a:r>
              <a:rPr lang="fa-IR" dirty="0" smtClean="0"/>
              <a:t>تمرکز بیشتر روی عضلاتی که بیشتر تحت فشار بودند </a:t>
            </a:r>
          </a:p>
          <a:p>
            <a:pPr algn="r" rtl="1"/>
            <a:r>
              <a:rPr lang="fa-IR" dirty="0" smtClean="0"/>
              <a:t>در کنار ماساژ می توان از </a:t>
            </a:r>
            <a:r>
              <a:rPr lang="fa-IR" dirty="0"/>
              <a:t>تنفس های عمیق </a:t>
            </a:r>
            <a:r>
              <a:rPr lang="fa-IR" dirty="0" smtClean="0"/>
              <a:t>، سونا </a:t>
            </a:r>
            <a:r>
              <a:rPr lang="fa-IR" dirty="0"/>
              <a:t>و</a:t>
            </a:r>
            <a:r>
              <a:rPr lang="fa-IR" dirty="0" smtClean="0"/>
              <a:t> دوش آب گرم استفاده کرد</a:t>
            </a:r>
          </a:p>
          <a:p>
            <a:pPr algn="r" rtl="1"/>
            <a:r>
              <a:rPr lang="fa-IR" dirty="0" smtClean="0"/>
              <a:t>می تواند توسط مربی، هم تیمی و یا اعضای خانواده هم انجام شود</a:t>
            </a:r>
            <a:endParaRPr lang="en-US" dirty="0"/>
          </a:p>
        </p:txBody>
      </p:sp>
    </p:spTree>
    <p:extLst>
      <p:ext uri="{BB962C8B-B14F-4D97-AF65-F5344CB8AC3E}">
        <p14:creationId xmlns:p14="http://schemas.microsoft.com/office/powerpoint/2010/main" val="37037733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ماساژ نگهدارنده </a:t>
            </a:r>
            <a:endParaRPr lang="en-US" dirty="0"/>
          </a:p>
        </p:txBody>
      </p:sp>
      <p:sp>
        <p:nvSpPr>
          <p:cNvPr id="3" name="Content Placeholder 2"/>
          <p:cNvSpPr>
            <a:spLocks noGrp="1"/>
          </p:cNvSpPr>
          <p:nvPr>
            <p:ph idx="1"/>
          </p:nvPr>
        </p:nvSpPr>
        <p:spPr/>
        <p:txBody>
          <a:bodyPr/>
          <a:lstStyle/>
          <a:p>
            <a:pPr algn="r" rtl="1"/>
            <a:r>
              <a:rPr lang="fa-IR" dirty="0" smtClean="0"/>
              <a:t>ماساژ در فواصل زمانی منظم بصورت بخشی از برنامه تمرینی ورزشکار </a:t>
            </a:r>
          </a:p>
          <a:p>
            <a:pPr algn="r" rtl="1"/>
            <a:r>
              <a:rPr lang="fa-IR" dirty="0" smtClean="0"/>
              <a:t>هدف:  کمک به ورزشکار تا وضعیت ایده آل بدنی خود را حفظ کند</a:t>
            </a:r>
          </a:p>
          <a:p>
            <a:pPr algn="r" rtl="1"/>
            <a:r>
              <a:rPr lang="fa-IR" dirty="0" smtClean="0"/>
              <a:t>ماساژ نگهدارنده شامل ماساژ ریکاوری بصورت کلی و ماساژ درمانی در قسمتهای آسیب دیده می باشد</a:t>
            </a:r>
          </a:p>
          <a:p>
            <a:pPr algn="r" rtl="1"/>
            <a:r>
              <a:rPr lang="fa-IR" dirty="0" smtClean="0"/>
              <a:t>با توجه به نوع ورزش تمرکز بیشتر روی عضلات درگیر مثلا در دونده ها اندام تحتانی، در شناگران اندام فوقانی </a:t>
            </a:r>
            <a:endParaRPr lang="en-US" dirty="0"/>
          </a:p>
        </p:txBody>
      </p:sp>
    </p:spTree>
    <p:extLst>
      <p:ext uri="{BB962C8B-B14F-4D97-AF65-F5344CB8AC3E}">
        <p14:creationId xmlns:p14="http://schemas.microsoft.com/office/powerpoint/2010/main" val="1422637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Relaxing muscle cramp</a:t>
            </a:r>
            <a:endParaRPr lang="en-US" dirty="0"/>
          </a:p>
        </p:txBody>
      </p:sp>
      <p:sp>
        <p:nvSpPr>
          <p:cNvPr id="8" name="Content Placeholder 7"/>
          <p:cNvSpPr>
            <a:spLocks noGrp="1"/>
          </p:cNvSpPr>
          <p:nvPr>
            <p:ph idx="1"/>
          </p:nvPr>
        </p:nvSpPr>
        <p:spPr/>
        <p:txBody>
          <a:bodyPr/>
          <a:lstStyle/>
          <a:p>
            <a:endParaRPr lang="en-US" dirty="0" smtClean="0"/>
          </a:p>
          <a:p>
            <a:r>
              <a:rPr lang="en-US" dirty="0" smtClean="0"/>
              <a:t>Direct </a:t>
            </a:r>
            <a:r>
              <a:rPr lang="en-US" dirty="0" smtClean="0"/>
              <a:t>compression , sustained pressure  with full hand, fist , forearm or knee </a:t>
            </a:r>
          </a:p>
          <a:p>
            <a:r>
              <a:rPr lang="en-US" dirty="0" smtClean="0"/>
              <a:t>Mild stretch </a:t>
            </a:r>
          </a:p>
          <a:p>
            <a:r>
              <a:rPr lang="en-US" dirty="0" smtClean="0"/>
              <a:t>Approximation 7-10 s (then mild static stretch)</a:t>
            </a:r>
          </a:p>
          <a:p>
            <a:r>
              <a:rPr lang="en-US" dirty="0" smtClean="0"/>
              <a:t>Ice </a:t>
            </a:r>
            <a:endParaRPr lang="en-US" dirty="0"/>
          </a:p>
        </p:txBody>
      </p:sp>
    </p:spTree>
    <p:extLst>
      <p:ext uri="{BB962C8B-B14F-4D97-AF65-F5344CB8AC3E}">
        <p14:creationId xmlns:p14="http://schemas.microsoft.com/office/powerpoint/2010/main" val="114751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0" y="1724008"/>
            <a:ext cx="8915400" cy="4905392"/>
            <a:chOff x="0" y="1724008"/>
            <a:chExt cx="8915400" cy="4905392"/>
          </a:xfrm>
        </p:grpSpPr>
        <p:pic>
          <p:nvPicPr>
            <p:cNvPr id="2050" name="Picture 2" descr="D:\Work-shop\Manual medicine\Photo\ant-post view.jpg"/>
            <p:cNvPicPr>
              <a:picLocks noChangeAspect="1" noChangeArrowheads="1"/>
            </p:cNvPicPr>
            <p:nvPr/>
          </p:nvPicPr>
          <p:blipFill>
            <a:blip r:embed="rId2"/>
            <a:srcRect/>
            <a:stretch>
              <a:fillRect/>
            </a:stretch>
          </p:blipFill>
          <p:spPr bwMode="auto">
            <a:xfrm>
              <a:off x="1357313" y="1724008"/>
              <a:ext cx="6491287" cy="4905392"/>
            </a:xfrm>
            <a:prstGeom prst="rect">
              <a:avLst/>
            </a:prstGeom>
            <a:noFill/>
          </p:spPr>
        </p:pic>
        <p:sp>
          <p:nvSpPr>
            <p:cNvPr id="5" name="Left Arrow Callout 4"/>
            <p:cNvSpPr/>
            <p:nvPr/>
          </p:nvSpPr>
          <p:spPr>
            <a:xfrm>
              <a:off x="2819400" y="1905000"/>
              <a:ext cx="1828800" cy="609600"/>
            </a:xfrm>
            <a:prstGeom prst="leftArrowCallout">
              <a:avLst>
                <a:gd name="adj1" fmla="val 25000"/>
                <a:gd name="adj2" fmla="val 25000"/>
                <a:gd name="adj3" fmla="val 25000"/>
                <a:gd name="adj4" fmla="val 75274"/>
              </a:avLst>
            </a:prstGeom>
            <a:solidFill>
              <a:srgbClr val="0070C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000" dirty="0" smtClean="0">
                  <a:solidFill>
                    <a:schemeClr val="tx1"/>
                  </a:solidFill>
                </a:rPr>
                <a:t>وضعیت سر</a:t>
              </a:r>
              <a:endParaRPr lang="fa-IR" sz="2000" dirty="0">
                <a:solidFill>
                  <a:schemeClr val="tx1"/>
                </a:solidFill>
              </a:endParaRPr>
            </a:p>
          </p:txBody>
        </p:sp>
        <p:sp>
          <p:nvSpPr>
            <p:cNvPr id="6" name="Left Arrow Callout 5"/>
            <p:cNvSpPr/>
            <p:nvPr/>
          </p:nvSpPr>
          <p:spPr>
            <a:xfrm flipH="1">
              <a:off x="0" y="2362200"/>
              <a:ext cx="1828800" cy="914400"/>
            </a:xfrm>
            <a:prstGeom prst="leftArrowCallout">
              <a:avLst>
                <a:gd name="adj1" fmla="val 25000"/>
                <a:gd name="adj2" fmla="val 25000"/>
                <a:gd name="adj3" fmla="val 25000"/>
                <a:gd name="adj4" fmla="val 75274"/>
              </a:avLst>
            </a:prstGeom>
            <a:solidFill>
              <a:srgbClr val="0070C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000" dirty="0" smtClean="0">
                  <a:solidFill>
                    <a:schemeClr val="tx1"/>
                  </a:solidFill>
                </a:rPr>
                <a:t>راستای شانه ها</a:t>
              </a:r>
              <a:endParaRPr lang="fa-IR" sz="2000" dirty="0">
                <a:solidFill>
                  <a:schemeClr val="tx1"/>
                </a:solidFill>
              </a:endParaRPr>
            </a:p>
          </p:txBody>
        </p:sp>
        <p:sp>
          <p:nvSpPr>
            <p:cNvPr id="8" name="Left Arrow Callout 7"/>
            <p:cNvSpPr/>
            <p:nvPr/>
          </p:nvSpPr>
          <p:spPr>
            <a:xfrm flipH="1">
              <a:off x="0" y="4648200"/>
              <a:ext cx="2057400" cy="990600"/>
            </a:xfrm>
            <a:prstGeom prst="leftArrowCallout">
              <a:avLst>
                <a:gd name="adj1" fmla="val 25000"/>
                <a:gd name="adj2" fmla="val 25000"/>
                <a:gd name="adj3" fmla="val 25000"/>
                <a:gd name="adj4" fmla="val 75274"/>
              </a:avLst>
            </a:prstGeom>
            <a:solidFill>
              <a:srgbClr val="0070C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000" dirty="0" smtClean="0">
                  <a:solidFill>
                    <a:schemeClr val="tx1"/>
                  </a:solidFill>
                </a:rPr>
                <a:t> وضعیت کشکک و زانو ها</a:t>
              </a:r>
              <a:endParaRPr lang="fa-IR" sz="2000" dirty="0">
                <a:solidFill>
                  <a:schemeClr val="tx1"/>
                </a:solidFill>
              </a:endParaRPr>
            </a:p>
          </p:txBody>
        </p:sp>
        <p:sp>
          <p:nvSpPr>
            <p:cNvPr id="9" name="Left Arrow Callout 8"/>
            <p:cNvSpPr/>
            <p:nvPr/>
          </p:nvSpPr>
          <p:spPr>
            <a:xfrm>
              <a:off x="6781800" y="2743200"/>
              <a:ext cx="2133600" cy="990600"/>
            </a:xfrm>
            <a:prstGeom prst="leftArrowCallout">
              <a:avLst>
                <a:gd name="adj1" fmla="val 25000"/>
                <a:gd name="adj2" fmla="val 25000"/>
                <a:gd name="adj3" fmla="val 25000"/>
                <a:gd name="adj4" fmla="val 64090"/>
              </a:avLst>
            </a:prstGeom>
            <a:solidFill>
              <a:srgbClr val="0070C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000" dirty="0" smtClean="0">
                  <a:solidFill>
                    <a:schemeClr val="tx1"/>
                  </a:solidFill>
                </a:rPr>
                <a:t>قوس ستون فقرات</a:t>
              </a:r>
              <a:endParaRPr lang="fa-IR" sz="2000" dirty="0">
                <a:solidFill>
                  <a:schemeClr val="tx1"/>
                </a:solidFill>
              </a:endParaRPr>
            </a:p>
          </p:txBody>
        </p:sp>
        <p:sp>
          <p:nvSpPr>
            <p:cNvPr id="10" name="Left Arrow Callout 9"/>
            <p:cNvSpPr/>
            <p:nvPr/>
          </p:nvSpPr>
          <p:spPr>
            <a:xfrm flipH="1">
              <a:off x="4267200" y="6019800"/>
              <a:ext cx="1600200" cy="609600"/>
            </a:xfrm>
            <a:prstGeom prst="leftArrowCallout">
              <a:avLst>
                <a:gd name="adj1" fmla="val 25000"/>
                <a:gd name="adj2" fmla="val 25000"/>
                <a:gd name="adj3" fmla="val 25000"/>
                <a:gd name="adj4" fmla="val 77353"/>
              </a:avLst>
            </a:prstGeom>
            <a:solidFill>
              <a:srgbClr val="0070C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sz="2000" dirty="0" smtClean="0">
                  <a:solidFill>
                    <a:schemeClr val="tx1"/>
                  </a:solidFill>
                </a:rPr>
                <a:t>قوس کف پا</a:t>
              </a:r>
              <a:endParaRPr lang="fa-IR" sz="2000" dirty="0">
                <a:solidFill>
                  <a:schemeClr val="tx1"/>
                </a:solidFill>
              </a:endParaRPr>
            </a:p>
          </p:txBody>
        </p:sp>
      </p:grpSp>
      <p:sp>
        <p:nvSpPr>
          <p:cNvPr id="12" name="Content Placeholder 2"/>
          <p:cNvSpPr>
            <a:spLocks noGrp="1"/>
          </p:cNvSpPr>
          <p:nvPr>
            <p:ph sz="quarter" idx="4294967295"/>
          </p:nvPr>
        </p:nvSpPr>
        <p:spPr>
          <a:xfrm>
            <a:off x="457200" y="762000"/>
            <a:ext cx="8229600" cy="762000"/>
          </a:xfrm>
          <a:prstGeom prst="rect">
            <a:avLst/>
          </a:prstGeom>
        </p:spPr>
        <p:txBody>
          <a:bodyPr>
            <a:normAutofit/>
          </a:bodyPr>
          <a:lstStyle/>
          <a:p>
            <a:pPr marL="0" indent="0" algn="r">
              <a:buNone/>
            </a:pPr>
            <a:r>
              <a:rPr lang="fa-IR" sz="2400" dirty="0" smtClean="0"/>
              <a:t>بررسی راستای بدن</a:t>
            </a:r>
          </a:p>
        </p:txBody>
      </p:sp>
    </p:spTree>
    <p:extLst>
      <p:ext uri="{BB962C8B-B14F-4D97-AF65-F5344CB8AC3E}">
        <p14:creationId xmlns:p14="http://schemas.microsoft.com/office/powerpoint/2010/main" val="2549114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967585" y="463062"/>
            <a:ext cx="5098215" cy="5237035"/>
            <a:chOff x="1600199" y="1600200"/>
            <a:chExt cx="4789232" cy="4779835"/>
          </a:xfrm>
        </p:grpSpPr>
        <p:pic>
          <p:nvPicPr>
            <p:cNvPr id="3074" name="Picture 2" descr="D:\Work-shop\Manual medicine\Photo\Lat view.jpg"/>
            <p:cNvPicPr>
              <a:picLocks noChangeAspect="1" noChangeArrowheads="1"/>
            </p:cNvPicPr>
            <p:nvPr/>
          </p:nvPicPr>
          <p:blipFill>
            <a:blip r:embed="rId2"/>
            <a:srcRect/>
            <a:stretch>
              <a:fillRect/>
            </a:stretch>
          </p:blipFill>
          <p:spPr bwMode="auto">
            <a:xfrm>
              <a:off x="2819400" y="1600200"/>
              <a:ext cx="2605087" cy="4779835"/>
            </a:xfrm>
            <a:prstGeom prst="rect">
              <a:avLst/>
            </a:prstGeom>
            <a:noFill/>
          </p:spPr>
        </p:pic>
        <p:sp>
          <p:nvSpPr>
            <p:cNvPr id="8" name="Left Arrow Callout 7"/>
            <p:cNvSpPr/>
            <p:nvPr/>
          </p:nvSpPr>
          <p:spPr>
            <a:xfrm flipH="1">
              <a:off x="1600199" y="2362200"/>
              <a:ext cx="2057400" cy="533400"/>
            </a:xfrm>
            <a:prstGeom prst="leftArrowCallout">
              <a:avLst>
                <a:gd name="adj1" fmla="val 25000"/>
                <a:gd name="adj2" fmla="val 25000"/>
                <a:gd name="adj3" fmla="val 25000"/>
                <a:gd name="adj4" fmla="val 8415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fa-IR" dirty="0">
                <a:solidFill>
                  <a:schemeClr val="tx1"/>
                </a:solidFill>
              </a:endParaRPr>
            </a:p>
          </p:txBody>
        </p:sp>
        <p:sp>
          <p:nvSpPr>
            <p:cNvPr id="9" name="Left Arrow Callout 8"/>
            <p:cNvSpPr/>
            <p:nvPr/>
          </p:nvSpPr>
          <p:spPr>
            <a:xfrm flipH="1">
              <a:off x="1676400" y="3124200"/>
              <a:ext cx="1905000" cy="609600"/>
            </a:xfrm>
            <a:prstGeom prst="leftArrowCallout">
              <a:avLst>
                <a:gd name="adj1" fmla="val 25000"/>
                <a:gd name="adj2" fmla="val 25000"/>
                <a:gd name="adj3" fmla="val 25000"/>
                <a:gd name="adj4" fmla="val 8415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dirty="0" smtClean="0">
                  <a:solidFill>
                    <a:schemeClr val="tx1"/>
                  </a:solidFill>
                </a:rPr>
                <a:t>قوس ستون فقرات</a:t>
              </a:r>
              <a:endParaRPr lang="fa-IR" dirty="0">
                <a:solidFill>
                  <a:schemeClr val="tx1"/>
                </a:solidFill>
              </a:endParaRPr>
            </a:p>
          </p:txBody>
        </p:sp>
        <p:sp>
          <p:nvSpPr>
            <p:cNvPr id="10" name="Left Arrow Callout 9"/>
            <p:cNvSpPr/>
            <p:nvPr/>
          </p:nvSpPr>
          <p:spPr>
            <a:xfrm>
              <a:off x="4343400" y="4648200"/>
              <a:ext cx="1981200" cy="685800"/>
            </a:xfrm>
            <a:prstGeom prst="leftArrowCallout">
              <a:avLst>
                <a:gd name="adj1" fmla="val 25000"/>
                <a:gd name="adj2" fmla="val 25000"/>
                <a:gd name="adj3" fmla="val 25000"/>
                <a:gd name="adj4" fmla="val 8415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dirty="0" smtClean="0">
                  <a:solidFill>
                    <a:schemeClr val="tx1"/>
                  </a:solidFill>
                </a:rPr>
                <a:t>وضعیت زانو ها</a:t>
              </a:r>
              <a:endParaRPr lang="fa-IR" dirty="0">
                <a:solidFill>
                  <a:schemeClr val="tx1"/>
                </a:solidFill>
              </a:endParaRPr>
            </a:p>
          </p:txBody>
        </p:sp>
        <p:sp>
          <p:nvSpPr>
            <p:cNvPr id="12" name="Left Arrow Callout 11"/>
            <p:cNvSpPr/>
            <p:nvPr/>
          </p:nvSpPr>
          <p:spPr>
            <a:xfrm>
              <a:off x="4636831" y="1828800"/>
              <a:ext cx="1752600" cy="800100"/>
            </a:xfrm>
            <a:prstGeom prst="leftArrowCallout">
              <a:avLst>
                <a:gd name="adj1" fmla="val 25000"/>
                <a:gd name="adj2" fmla="val 25000"/>
                <a:gd name="adj3" fmla="val 25000"/>
                <a:gd name="adj4" fmla="val 8415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fa-IR" dirty="0">
                  <a:solidFill>
                    <a:schemeClr val="tx1"/>
                  </a:solidFill>
                </a:rPr>
                <a:t>وضعیت سر و </a:t>
              </a:r>
              <a:r>
                <a:rPr lang="fa-IR" dirty="0" smtClean="0">
                  <a:solidFill>
                    <a:schemeClr val="tx1"/>
                  </a:solidFill>
                </a:rPr>
                <a:t>گردن</a:t>
              </a:r>
              <a:endParaRPr lang="fa-IR" dirty="0">
                <a:solidFill>
                  <a:schemeClr val="tx1"/>
                </a:solidFill>
              </a:endParaRPr>
            </a:p>
          </p:txBody>
        </p:sp>
      </p:grpSp>
      <p:sp>
        <p:nvSpPr>
          <p:cNvPr id="14" name="Title 1"/>
          <p:cNvSpPr>
            <a:spLocks noGrp="1"/>
          </p:cNvSpPr>
          <p:nvPr>
            <p:ph type="title"/>
          </p:nvPr>
        </p:nvSpPr>
        <p:spPr>
          <a:xfrm>
            <a:off x="990600" y="0"/>
            <a:ext cx="8153400" cy="304800"/>
          </a:xfrm>
        </p:spPr>
        <p:txBody>
          <a:bodyPr>
            <a:normAutofit fontScale="90000"/>
          </a:bodyPr>
          <a:lstStyle/>
          <a:p>
            <a:pPr algn="r"/>
            <a:r>
              <a:rPr lang="fa-IR" sz="2200" dirty="0" smtClean="0">
                <a:solidFill>
                  <a:schemeClr val="tx1"/>
                </a:solidFill>
              </a:rPr>
              <a:t>ادامه</a:t>
            </a:r>
            <a:endParaRPr lang="en-US" dirty="0">
              <a:solidFill>
                <a:schemeClr val="tx1"/>
              </a:solidFill>
            </a:endParaRPr>
          </a:p>
        </p:txBody>
      </p:sp>
      <p:sp>
        <p:nvSpPr>
          <p:cNvPr id="3" name="Rectangle 2"/>
          <p:cNvSpPr/>
          <p:nvPr/>
        </p:nvSpPr>
        <p:spPr>
          <a:xfrm>
            <a:off x="2358774" y="1405493"/>
            <a:ext cx="1407757" cy="369332"/>
          </a:xfrm>
          <a:prstGeom prst="rect">
            <a:avLst/>
          </a:prstGeom>
        </p:spPr>
        <p:txBody>
          <a:bodyPr wrap="none">
            <a:spAutoFit/>
          </a:bodyPr>
          <a:lstStyle/>
          <a:p>
            <a:pPr algn="r" rtl="1"/>
            <a:r>
              <a:rPr lang="fa-IR" dirty="0"/>
              <a:t>وضعیت کتف ها</a:t>
            </a:r>
          </a:p>
        </p:txBody>
      </p:sp>
    </p:spTree>
    <p:extLst>
      <p:ext uri="{BB962C8B-B14F-4D97-AF65-F5344CB8AC3E}">
        <p14:creationId xmlns:p14="http://schemas.microsoft.com/office/powerpoint/2010/main" val="2547400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TotalTime>
  <Words>3931</Words>
  <Application>Microsoft Office PowerPoint</Application>
  <PresentationFormat>On-screen Show (4:3)</PresentationFormat>
  <Paragraphs>460</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تئوری ماساژ ورزشی</vt:lpstr>
      <vt:lpstr>ارزیابی  </vt:lpstr>
      <vt:lpstr>ارزیابی قبل از انجام ماساژ</vt:lpstr>
      <vt:lpstr>ادامه</vt:lpstr>
      <vt:lpstr>ادامه</vt:lpstr>
      <vt:lpstr>ادامه</vt:lpstr>
      <vt:lpstr>ادامه</vt:lpstr>
      <vt:lpstr>PowerPoint Presentation</vt:lpstr>
      <vt:lpstr>ادامه</vt:lpstr>
      <vt:lpstr>مدل جامع ورزشکار </vt:lpstr>
      <vt:lpstr>آماده سازی دست</vt:lpstr>
      <vt:lpstr>روشهای دست گذاری </vt:lpstr>
      <vt:lpstr>Hand and Finger placement</vt:lpstr>
      <vt:lpstr>دسته بندی تکنیک ها</vt:lpstr>
      <vt:lpstr>Stroke (Effleurage)  Technique </vt:lpstr>
      <vt:lpstr>تاثیرات Stroke</vt:lpstr>
      <vt:lpstr>T- Stroke</vt:lpstr>
      <vt:lpstr>PowerPoint Presentation</vt:lpstr>
      <vt:lpstr>Fan Stroke</vt:lpstr>
      <vt:lpstr>PowerPoint Presentation</vt:lpstr>
      <vt:lpstr>V- Stroke</vt:lpstr>
      <vt:lpstr>Criss- Cross</vt:lpstr>
      <vt:lpstr>PowerPoint Presentation</vt:lpstr>
      <vt:lpstr>Knuckle  Stroke</vt:lpstr>
      <vt:lpstr>PowerPoint Presentation</vt:lpstr>
      <vt:lpstr>Ironing</vt:lpstr>
      <vt:lpstr> Thousand hand</vt:lpstr>
      <vt:lpstr>Friction Technique </vt:lpstr>
      <vt:lpstr>ادامه</vt:lpstr>
      <vt:lpstr>Kneading (Petrissage) Technique</vt:lpstr>
      <vt:lpstr>Picking  Up</vt:lpstr>
      <vt:lpstr>Rolling</vt:lpstr>
      <vt:lpstr>اثرات تکنیک های Petrissage</vt:lpstr>
      <vt:lpstr> Compression Technique </vt:lpstr>
      <vt:lpstr>انواع تکنیکهای کامپرشن </vt:lpstr>
      <vt:lpstr>انواع تکنیک های Compression</vt:lpstr>
      <vt:lpstr>Static Compression</vt:lpstr>
      <vt:lpstr>Circular  Compression</vt:lpstr>
      <vt:lpstr>تخليه گره هاي لنفاوي</vt:lpstr>
      <vt:lpstr>Rolling  Compression</vt:lpstr>
      <vt:lpstr> Percussion(Tapotement) Technique </vt:lpstr>
      <vt:lpstr>Beating </vt:lpstr>
      <vt:lpstr>Cupping  (Clapping)</vt:lpstr>
      <vt:lpstr>Slapping </vt:lpstr>
      <vt:lpstr>Hacking</vt:lpstr>
      <vt:lpstr>Tapping </vt:lpstr>
      <vt:lpstr>Pincement</vt:lpstr>
      <vt:lpstr>اثرات تکنیک های Tapotement</vt:lpstr>
      <vt:lpstr>موارد عدم استفاده تکنیک های Tapotement </vt:lpstr>
      <vt:lpstr>ادامه</vt:lpstr>
      <vt:lpstr> Vibration Technique  </vt:lpstr>
      <vt:lpstr> Shaking Technique</vt:lpstr>
      <vt:lpstr>موارد عدم استفاده تکنیک های Vibration و Shaking</vt:lpstr>
      <vt:lpstr>ادامه</vt:lpstr>
      <vt:lpstr>                                                                                                          Review</vt:lpstr>
      <vt:lpstr>                                                                                                          Review</vt:lpstr>
      <vt:lpstr>                                                                                                          Review</vt:lpstr>
      <vt:lpstr>                                                                                                          Review</vt:lpstr>
      <vt:lpstr>PowerPoint Presentation</vt:lpstr>
      <vt:lpstr>هدف ماساژ ورزشی چیست؟</vt:lpstr>
      <vt:lpstr>ماساژ ورزشی چه کمکی به ورزشکار می کند؟</vt:lpstr>
      <vt:lpstr> چرا از تکنیک های سبک سوئدی در ماساژ ورزشی استفاده می شود؟</vt:lpstr>
      <vt:lpstr>مراحل ماساژ ورزشی </vt:lpstr>
      <vt:lpstr>مراحل ماساژ ورزشی</vt:lpstr>
      <vt:lpstr>ماساژ قبل از مسابقه </vt:lpstr>
      <vt:lpstr>Pre Event Massage</vt:lpstr>
      <vt:lpstr>ماساژ بین مسابقه </vt:lpstr>
      <vt:lpstr>Inter Event  Massage</vt:lpstr>
      <vt:lpstr>ماساژ بعد از مسابقه </vt:lpstr>
      <vt:lpstr>Post Event Massage</vt:lpstr>
      <vt:lpstr>ماساژ با هدف درمان </vt:lpstr>
      <vt:lpstr>Remedial</vt:lpstr>
      <vt:lpstr> ماساژ ریکاوری </vt:lpstr>
      <vt:lpstr>ماساژ ریکاوری </vt:lpstr>
      <vt:lpstr>ماساژ نگهدارنده </vt:lpstr>
      <vt:lpstr>Relaxing muscle cramp</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تئوری ماساژ ورزشی</dc:title>
  <dc:creator>Asus</dc:creator>
  <cp:lastModifiedBy>Asus</cp:lastModifiedBy>
  <cp:revision>54</cp:revision>
  <dcterms:created xsi:type="dcterms:W3CDTF">2014-08-04T15:22:56Z</dcterms:created>
  <dcterms:modified xsi:type="dcterms:W3CDTF">2015-11-21T17:28:46Z</dcterms:modified>
</cp:coreProperties>
</file>