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9" r:id="rId3"/>
    <p:sldId id="265" r:id="rId4"/>
    <p:sldId id="266" r:id="rId5"/>
    <p:sldId id="261" r:id="rId6"/>
    <p:sldId id="274" r:id="rId7"/>
    <p:sldId id="262" r:id="rId8"/>
    <p:sldId id="263" r:id="rId9"/>
    <p:sldId id="264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2" autoAdjust="0"/>
    <p:restoredTop sz="94306" autoAdjust="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762AAA-1B1E-4E9B-A3FF-55E0432F6A55}" type="datetimeFigureOut">
              <a:rPr lang="en-US" smtClean="0"/>
              <a:t>5/14/2016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5B237E-BA93-442F-9859-A296F915185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en-US" sz="9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99" y="-180243"/>
            <a:ext cx="9372600" cy="719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46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762000"/>
            <a:ext cx="8264770" cy="1295400"/>
          </a:xfrm>
        </p:spPr>
        <p:txBody>
          <a:bodyPr>
            <a:noAutofit/>
          </a:bodyPr>
          <a:lstStyle/>
          <a:p>
            <a:pPr algn="r"/>
            <a:r>
              <a:rPr lang="fa-IR" sz="4000" dirty="0">
                <a:solidFill>
                  <a:schemeClr val="tx1"/>
                </a:solidFill>
                <a:cs typeface="B Zar" pitchFamily="2" charset="-78"/>
              </a:rPr>
              <a:t>روشهایی براي مسير يابي در شبكه هاي </a:t>
            </a:r>
            <a:r>
              <a:rPr lang="fa-IR" sz="4000" dirty="0" smtClean="0">
                <a:solidFill>
                  <a:schemeClr val="tx1"/>
                </a:solidFill>
                <a:cs typeface="B Zar" pitchFamily="2" charset="-78"/>
              </a:rPr>
              <a:t>موردی</a:t>
            </a: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B Zar" pitchFamily="2" charset="-78"/>
              </a:rPr>
              <a:t/>
            </a:r>
            <a:b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B Zar" pitchFamily="2" charset="-78"/>
              </a:rPr>
            </a:br>
            <a:endParaRPr lang="en-US" sz="4000" b="1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15200" cy="3255498"/>
          </a:xfrm>
        </p:spPr>
        <p:txBody>
          <a:bodyPr/>
          <a:lstStyle/>
          <a:p>
            <a:pPr marL="457200" indent="-457200" algn="r" rtl="1">
              <a:buSzPct val="80000"/>
              <a:buFont typeface="+mj-lt"/>
              <a:buAutoNum type="arabicParenR"/>
              <a:defRPr/>
            </a:pPr>
            <a:r>
              <a:rPr lang="fa-IR" b="1" dirty="0" smtClean="0">
                <a:cs typeface="B Koodak" pitchFamily="2" charset="-78"/>
              </a:rPr>
              <a:t>مسير </a:t>
            </a:r>
            <a:r>
              <a:rPr lang="fa-IR" b="1" dirty="0">
                <a:cs typeface="B Koodak" pitchFamily="2" charset="-78"/>
              </a:rPr>
              <a:t>يابي </a:t>
            </a:r>
            <a:r>
              <a:rPr lang="fa-IR" b="1" dirty="0" smtClean="0">
                <a:cs typeface="B Koodak" pitchFamily="2" charset="-78"/>
              </a:rPr>
              <a:t>غیرفعال </a:t>
            </a:r>
            <a:r>
              <a:rPr lang="fa-IR" b="1" dirty="0">
                <a:cs typeface="B Koodak" pitchFamily="2" charset="-78"/>
              </a:rPr>
              <a:t>( </a:t>
            </a:r>
            <a:r>
              <a:rPr lang="fa-IR" b="1" dirty="0" smtClean="0">
                <a:cs typeface="B Koodak" pitchFamily="2" charset="-78"/>
              </a:rPr>
              <a:t>برمبنای تقاضا)</a:t>
            </a:r>
            <a:endParaRPr lang="fa-IR" b="1" dirty="0">
              <a:cs typeface="B Koodak" pitchFamily="2" charset="-78"/>
            </a:endParaRPr>
          </a:p>
          <a:p>
            <a:pPr marL="457200" indent="-457200" algn="r" rtl="1">
              <a:buSzPct val="80000"/>
              <a:buFont typeface="+mj-lt"/>
              <a:buAutoNum type="arabicParenR"/>
            </a:pPr>
            <a:r>
              <a:rPr lang="ar-SA" sz="2400" dirty="0" smtClean="0"/>
              <a:t> </a:t>
            </a:r>
            <a:r>
              <a:rPr lang="ar-SA" b="1" dirty="0" smtClean="0">
                <a:cs typeface="B Koodak" pitchFamily="2" charset="-78"/>
              </a:rPr>
              <a:t>مسير</a:t>
            </a:r>
            <a:r>
              <a:rPr lang="ar-SA" b="1" dirty="0" smtClean="0"/>
              <a:t> </a:t>
            </a:r>
            <a:r>
              <a:rPr lang="ar-SA" b="1" dirty="0">
                <a:cs typeface="B Koodak" pitchFamily="2" charset="-78"/>
              </a:rPr>
              <a:t>يابي</a:t>
            </a:r>
            <a:r>
              <a:rPr lang="ar-SA" b="1" dirty="0"/>
              <a:t> </a:t>
            </a:r>
            <a:r>
              <a:rPr lang="ar-SA" b="1" dirty="0">
                <a:cs typeface="B Koodak" pitchFamily="2" charset="-78"/>
              </a:rPr>
              <a:t>فعال</a:t>
            </a:r>
            <a:endParaRPr lang="fa-IR" sz="2400" b="1" dirty="0">
              <a:cs typeface="B Koodak" pitchFamily="2" charset="-78"/>
            </a:endParaRPr>
          </a:p>
          <a:p>
            <a:pPr marL="514350" indent="-514350" algn="r" rtl="1">
              <a:buSzPct val="80000"/>
              <a:buFont typeface="+mj-lt"/>
              <a:buAutoNum type="arabicParenR"/>
            </a:pPr>
            <a:r>
              <a:rPr lang="fa-IR" b="1" dirty="0" smtClean="0">
                <a:cs typeface="B Koodak" pitchFamily="2" charset="-78"/>
              </a:rPr>
              <a:t>مسير </a:t>
            </a:r>
            <a:r>
              <a:rPr lang="fa-IR" b="1" dirty="0">
                <a:cs typeface="B Koodak" pitchFamily="2" charset="-78"/>
              </a:rPr>
              <a:t>يابي ترکیبی ( بر اساس خوشه بندي)</a:t>
            </a:r>
          </a:p>
          <a:p>
            <a:pPr marL="514350" indent="-514350" algn="r">
              <a:buSzPct val="80000"/>
              <a:buFont typeface="+mj-lt"/>
              <a:buAutoNum type="arabicParenR"/>
            </a:pPr>
            <a:endParaRPr lang="en-US" dirty="0"/>
          </a:p>
        </p:txBody>
      </p:sp>
      <p:pic>
        <p:nvPicPr>
          <p:cNvPr id="1026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7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tx1"/>
                </a:solidFill>
                <a:effectLst/>
                <a:cs typeface="+mn-cs"/>
              </a:rPr>
              <a:t>پروتکل </a:t>
            </a:r>
            <a:r>
              <a:rPr lang="en-US" sz="3200" dirty="0" smtClean="0">
                <a:solidFill>
                  <a:schemeClr val="tx1"/>
                </a:solidFill>
                <a:effectLst/>
                <a:cs typeface="+mn-cs"/>
              </a:rPr>
              <a:t>AODV</a:t>
            </a:r>
            <a:endParaRPr lang="en-US" sz="3200" dirty="0">
              <a:solidFill>
                <a:schemeClr val="tx1"/>
              </a:solidFill>
              <a:effectLst/>
              <a:cs typeface="+mn-cs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0" y="1524001"/>
            <a:ext cx="6553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Low" rtl="1">
              <a:buFont typeface="Wingdings" pitchFamily="2" charset="2"/>
              <a:buChar char="§"/>
            </a:pPr>
            <a:r>
              <a:rPr lang="fa-IR" sz="2400" dirty="0" smtClean="0">
                <a:cs typeface="B Koodak" pitchFamily="2" charset="-78"/>
              </a:rPr>
              <a:t>يك پروتكل برمبناي تقاضا است.</a:t>
            </a:r>
          </a:p>
          <a:p>
            <a:pPr marL="285750" indent="-285750" algn="justLow" rtl="1">
              <a:buFont typeface="Wingdings" pitchFamily="2" charset="2"/>
              <a:buChar char="§"/>
            </a:pPr>
            <a:r>
              <a:rPr lang="fa-IR" sz="2400" dirty="0" smtClean="0">
                <a:cs typeface="B Koodak" pitchFamily="2" charset="-78"/>
              </a:rPr>
              <a:t> در </a:t>
            </a:r>
            <a:r>
              <a:rPr lang="en-US" sz="2400" dirty="0" smtClean="0">
                <a:cs typeface="B Koodak" pitchFamily="2" charset="-78"/>
              </a:rPr>
              <a:t>AODV</a:t>
            </a:r>
            <a:r>
              <a:rPr lang="fa-IR" sz="2400" dirty="0" smtClean="0">
                <a:cs typeface="B Koodak" pitchFamily="2" charset="-78"/>
              </a:rPr>
              <a:t> زماني مسيريابي انجام مي شود كه گره مبدا بخواهد ارتباط برقرار كند و مسير را نگه مي دارد.</a:t>
            </a:r>
          </a:p>
          <a:p>
            <a:pPr marL="285750" indent="-285750" algn="justLow" rtl="1">
              <a:buFont typeface="Wingdings" pitchFamily="2" charset="2"/>
              <a:buChar char="§"/>
            </a:pPr>
            <a:endParaRPr lang="fa-IR" sz="2400" dirty="0" smtClean="0">
              <a:cs typeface="B Koodak" pitchFamily="2" charset="-78"/>
            </a:endParaRPr>
          </a:p>
          <a:p>
            <a:pPr marL="285750" indent="-285750" algn="justLow" rtl="1">
              <a:buFont typeface="Wingdings" pitchFamily="2" charset="2"/>
              <a:buChar char="§"/>
            </a:pPr>
            <a:r>
              <a:rPr lang="fa-IR" sz="2400" dirty="0" smtClean="0">
                <a:cs typeface="B Koodak" pitchFamily="2" charset="-78"/>
              </a:rPr>
              <a:t>هر گره همچنين يك شماره ترتيب را نگه مي دارد كه هر وقت گره اطلاعات مسير يابي خود را بروز مي كند ، افزايش مي يابد.</a:t>
            </a:r>
          </a:p>
          <a:p>
            <a:pPr marL="285750" indent="-285750" algn="justLow" rtl="1">
              <a:buFont typeface="Wingdings" pitchFamily="2" charset="2"/>
              <a:buChar char="§"/>
            </a:pPr>
            <a:endParaRPr lang="fa-IR" sz="2400" dirty="0" smtClean="0">
              <a:cs typeface="B Koodak" pitchFamily="2" charset="-78"/>
            </a:endParaRPr>
          </a:p>
          <a:p>
            <a:pPr marL="285750" indent="-285750" algn="justLow" rtl="1">
              <a:buFont typeface="Wingdings" pitchFamily="2" charset="2"/>
              <a:buChar char="§"/>
            </a:pPr>
            <a:r>
              <a:rPr lang="fa-IR" sz="2400" dirty="0" smtClean="0">
                <a:cs typeface="B Koodak" pitchFamily="2" charset="-78"/>
              </a:rPr>
              <a:t> كشف مسير بر مبناي پيام درخواست مسير و پيام جواب مسير است. </a:t>
            </a:r>
          </a:p>
          <a:p>
            <a:pPr marL="457200" indent="-457200" algn="justLow" rtl="1">
              <a:buFont typeface="Wingdings" pitchFamily="2" charset="2"/>
              <a:buChar char="§"/>
            </a:pPr>
            <a:endParaRPr lang="en-US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2743200"/>
            <a:ext cx="2341563" cy="351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0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a-IR" sz="2400" dirty="0" smtClean="0">
                <a:solidFill>
                  <a:schemeClr val="tx1"/>
                </a:solidFill>
                <a:effectLst/>
                <a:cs typeface="+mn-cs"/>
              </a:rPr>
              <a:t/>
            </a:r>
            <a:br>
              <a:rPr lang="fa-IR" sz="2400" dirty="0" smtClean="0">
                <a:solidFill>
                  <a:schemeClr val="tx1"/>
                </a:solidFill>
                <a:effectLst/>
                <a:cs typeface="+mn-cs"/>
              </a:rPr>
            </a:br>
            <a:r>
              <a:rPr lang="fa-IR" sz="2400" dirty="0">
                <a:solidFill>
                  <a:schemeClr val="tx1"/>
                </a:solidFill>
                <a:effectLst/>
                <a:cs typeface="+mn-cs"/>
              </a:rPr>
              <a:t/>
            </a:r>
            <a:br>
              <a:rPr lang="fa-IR" sz="2400" dirty="0">
                <a:solidFill>
                  <a:schemeClr val="tx1"/>
                </a:solidFill>
                <a:effectLst/>
                <a:cs typeface="+mn-cs"/>
              </a:rPr>
            </a:br>
            <a:r>
              <a:rPr lang="fa-IR" sz="2400" dirty="0" smtClean="0">
                <a:solidFill>
                  <a:schemeClr val="tx1"/>
                </a:solidFill>
                <a:effectLst/>
                <a:cs typeface="+mn-cs"/>
              </a:rPr>
              <a:t>هر گره عدد شمارشی خود رو در دو حالت افزایش می دهد:</a:t>
            </a:r>
            <a:br>
              <a:rPr lang="fa-IR" sz="2400" dirty="0" smtClean="0">
                <a:solidFill>
                  <a:schemeClr val="tx1"/>
                </a:solidFill>
                <a:effectLst/>
                <a:cs typeface="+mn-cs"/>
              </a:rPr>
            </a:br>
            <a:endParaRPr lang="en-US" sz="24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 algn="r" rtl="1">
              <a:buFont typeface="+mj-lt"/>
              <a:buAutoNum type="arabicPeriod"/>
            </a:pPr>
            <a:endParaRPr lang="fa-IR" sz="2000" dirty="0" smtClean="0"/>
          </a:p>
          <a:p>
            <a:pPr algn="r" rtl="1">
              <a:buFont typeface="Wingdings" pitchFamily="2" charset="2"/>
              <a:buChar char="ü"/>
            </a:pPr>
            <a:r>
              <a:rPr lang="fa-IR" sz="2000" dirty="0" smtClean="0"/>
              <a:t>درست قبل از آنکه گره فرآیند یافتن مسیر را آغاز کند.</a:t>
            </a:r>
          </a:p>
          <a:p>
            <a:pPr marL="137160" indent="0" algn="r" rtl="1">
              <a:buNone/>
            </a:pPr>
            <a:endParaRPr lang="fa-IR" sz="2000" dirty="0" smtClean="0"/>
          </a:p>
          <a:p>
            <a:pPr algn="r" rtl="1">
              <a:buFont typeface="Wingdings" pitchFamily="2" charset="2"/>
              <a:buChar char="ü"/>
            </a:pPr>
            <a:r>
              <a:rPr lang="fa-IR" sz="2000" dirty="0" smtClean="0"/>
              <a:t>بلافاصله قبل از آنکه مقصد پیام پاسخ را در جواب پیام درخواست بفرستد،باید از بین عدد ترتیبی خود و اعداد ترتیبی موجود در بسته ی درخواست ها،بیشترین مقدار را بعنوان عدد ترتیبی جدید خود برگزیند.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0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tx1"/>
                </a:solidFill>
                <a:effectLst/>
                <a:cs typeface="+mn-cs"/>
              </a:rPr>
              <a:t>پروتکل </a:t>
            </a:r>
            <a:r>
              <a:rPr lang="en-US" sz="3600" dirty="0" smtClean="0">
                <a:solidFill>
                  <a:schemeClr val="tx1"/>
                </a:solidFill>
                <a:effectLst/>
                <a:cs typeface="+mn-cs"/>
              </a:rPr>
              <a:t>OLSR</a:t>
            </a:r>
            <a:endParaRPr lang="en-US" sz="36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§"/>
            </a:pPr>
            <a:endParaRPr lang="en-US" sz="2400" dirty="0" smtClean="0"/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اين </a:t>
            </a:r>
            <a:r>
              <a:rPr lang="fa-IR" sz="2400" dirty="0"/>
              <a:t>روش بر مبناي پروتكل مسيريابي فعال براي شبكه هاي موردي است</a:t>
            </a:r>
            <a:r>
              <a:rPr lang="fa-IR" sz="2400" dirty="0" smtClean="0"/>
              <a:t>.</a:t>
            </a:r>
            <a:endParaRPr lang="en-US" sz="2400" dirty="0" smtClean="0"/>
          </a:p>
          <a:p>
            <a:pPr algn="r" rtl="1">
              <a:buFont typeface="Wingdings" pitchFamily="2" charset="2"/>
              <a:buChar char="§"/>
            </a:pPr>
            <a:r>
              <a:rPr lang="fa-IR" sz="2400" dirty="0"/>
              <a:t>این پروتکل همسایه هایش را تشخیص داده و آدرس های شبکه آن ها را ثبت می کند</a:t>
            </a:r>
            <a:r>
              <a:rPr lang="fa-IR" sz="2400" dirty="0" smtClean="0"/>
              <a:t>.</a:t>
            </a:r>
            <a:endParaRPr lang="en-US" sz="2400" dirty="0" smtClean="0"/>
          </a:p>
          <a:p>
            <a:pPr algn="r" rtl="1">
              <a:buFont typeface="Wingdings" pitchFamily="2" charset="2"/>
              <a:buChar char="§"/>
            </a:pPr>
            <a:r>
              <a:rPr lang="fa-IR" sz="2400" dirty="0"/>
              <a:t>در </a:t>
            </a:r>
            <a:r>
              <a:rPr lang="en-US" sz="2400" dirty="0"/>
              <a:t>OLSR</a:t>
            </a:r>
            <a:r>
              <a:rPr lang="fa-IR" sz="2400" dirty="0"/>
              <a:t>  سعي شده از پخش هاي تكراري جلوگيري شود و پخش محدود به چندين گره منتخب (</a:t>
            </a:r>
            <a:r>
              <a:rPr lang="en-US" sz="2400" dirty="0"/>
              <a:t>MPR</a:t>
            </a:r>
            <a:r>
              <a:rPr lang="fa-IR" sz="2400" dirty="0"/>
              <a:t>) شده است.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algn="r" rtl="1">
              <a:buFont typeface="Wingdings" pitchFamily="2" charset="2"/>
              <a:buChar char="§"/>
            </a:pPr>
            <a:endParaRPr lang="fa-IR" sz="2400" dirty="0"/>
          </a:p>
          <a:p>
            <a:pPr marL="137160" indent="0" algn="r">
              <a:buNone/>
            </a:pPr>
            <a:endParaRPr lang="en-US" sz="2400" dirty="0" smtClean="0"/>
          </a:p>
          <a:p>
            <a:pPr marL="137160" indent="0" algn="r">
              <a:buNone/>
            </a:pP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01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2800" dirty="0" smtClean="0">
                <a:solidFill>
                  <a:schemeClr val="tx1"/>
                </a:solidFill>
                <a:effectLst/>
                <a:cs typeface="+mn-cs"/>
              </a:rPr>
              <a:t>ق</a:t>
            </a:r>
            <a:r>
              <a:rPr lang="fa-IR" sz="2800" dirty="0" smtClean="0">
                <a:solidFill>
                  <a:schemeClr val="tx1"/>
                </a:solidFill>
                <a:effectLst/>
                <a:cs typeface="+mn-cs"/>
              </a:rPr>
              <a:t>ابلیت های</a:t>
            </a:r>
            <a:r>
              <a:rPr lang="fa-IR" sz="2800" dirty="0" smtClean="0">
                <a:solidFill>
                  <a:schemeClr val="tx1"/>
                </a:solidFill>
                <a:effectLst/>
                <a:cs typeface="+mn-cs"/>
              </a:rPr>
              <a:t> </a:t>
            </a:r>
            <a:r>
              <a:rPr lang="fa-IR" sz="2800" dirty="0" smtClean="0">
                <a:solidFill>
                  <a:schemeClr val="tx1"/>
                </a:solidFill>
                <a:effectLst/>
                <a:cs typeface="+mn-cs"/>
              </a:rPr>
              <a:t>پروتکل </a:t>
            </a:r>
            <a:r>
              <a:rPr lang="en-US" sz="2800" dirty="0" smtClean="0">
                <a:solidFill>
                  <a:schemeClr val="tx1"/>
                </a:solidFill>
                <a:effectLst/>
                <a:cs typeface="+mn-cs"/>
              </a:rPr>
              <a:t>OLSR</a:t>
            </a:r>
            <a:r>
              <a:rPr lang="fa-IR" sz="2800" dirty="0" smtClean="0">
                <a:solidFill>
                  <a:schemeClr val="tx1"/>
                </a:solidFill>
                <a:effectLst/>
                <a:cs typeface="+mn-cs"/>
              </a:rPr>
              <a:t> :</a:t>
            </a:r>
            <a:endParaRPr lang="en-US" sz="28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اندازه ی پیغام های کنترلی را کاهش میدهد.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سربار شبکه را کم میکند.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پروتکل پایدار است.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به هیچ موجودیت مرکزی وابستگی ندارد.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تحرک و پویایی نودها رو ساپورت میکند.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sz="2400" dirty="0" smtClean="0"/>
              <a:t>برای شبکه های متراکم مناسب است.</a:t>
            </a:r>
          </a:p>
          <a:p>
            <a:pPr algn="r" rtl="1">
              <a:buFont typeface="Wingdings" pitchFamily="2" charset="2"/>
              <a:buChar char="§"/>
            </a:pP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51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tx1"/>
                </a:solidFill>
                <a:effectLst/>
                <a:cs typeface="+mn-cs"/>
              </a:rPr>
              <a:t>مراحل پروتکل </a:t>
            </a:r>
            <a:r>
              <a:rPr lang="en-US" sz="3200" dirty="0" smtClean="0">
                <a:solidFill>
                  <a:schemeClr val="tx1"/>
                </a:solidFill>
                <a:effectLst/>
                <a:cs typeface="+mn-cs"/>
              </a:rPr>
              <a:t>OLSR</a:t>
            </a:r>
            <a:endParaRPr lang="en-US" sz="32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 algn="r" rtl="1">
              <a:buFont typeface="+mj-lt"/>
              <a:buAutoNum type="arabicPeriod"/>
            </a:pPr>
            <a:r>
              <a:rPr lang="fa-IR" sz="2400" dirty="0" smtClean="0"/>
              <a:t>تولید بسته های کنترلی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2400" dirty="0" smtClean="0"/>
              <a:t>ارسال بسته ها به دیگر نودها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2400" dirty="0" smtClean="0"/>
              <a:t>ساخت درخت کوتاهترین مسیر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2400" dirty="0" smtClean="0"/>
              <a:t>تولید جدول مسیریابی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77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endParaRPr lang="fa-IR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r>
              <a:rPr lang="fa-I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پایان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21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70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4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709"/>
            <a:ext cx="8229600" cy="1143000"/>
          </a:xfrm>
        </p:spPr>
        <p:txBody>
          <a:bodyPr>
            <a:normAutofit/>
          </a:bodyPr>
          <a:lstStyle/>
          <a:p>
            <a:r>
              <a:rPr lang="fa-IR" sz="4000" dirty="0" smtClean="0">
                <a:solidFill>
                  <a:schemeClr val="tx1"/>
                </a:solidFill>
                <a:effectLst/>
                <a:cs typeface="+mn-cs"/>
              </a:rPr>
              <a:t>تاریخچه :                                               </a:t>
            </a:r>
            <a:endParaRPr lang="en-US" sz="40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1583"/>
            <a:ext cx="8229600" cy="4709160"/>
          </a:xfrm>
        </p:spPr>
        <p:txBody>
          <a:bodyPr/>
          <a:lstStyle/>
          <a:p>
            <a:pPr lvl="1" algn="just" rtl="1"/>
            <a:r>
              <a:rPr lang="fa-IR" sz="2000" dirty="0">
                <a:latin typeface="Arial" pitchFamily="34" charset="0"/>
                <a:cs typeface="Arial" pitchFamily="34" charset="0"/>
              </a:rPr>
              <a:t>زماني ارتباط بين ايستگاه هاي كاري در يك شبكه، فقط توسط كابل هاي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Coaxial </a:t>
            </a:r>
            <a:r>
              <a:rPr lang="fa-IR" sz="2000" dirty="0">
                <a:latin typeface="Arial" pitchFamily="34" charset="0"/>
                <a:cs typeface="Arial" pitchFamily="34" charset="0"/>
              </a:rPr>
              <a:t>امكان پذير بود. سپس با پيشرفت تكنولوژي اتصالات موجود بهبود يافتند و </a:t>
            </a:r>
            <a:r>
              <a:rPr lang="fa-IR" sz="2000" dirty="0" smtClean="0">
                <a:latin typeface="Arial" pitchFamily="34" charset="0"/>
                <a:cs typeface="Arial" pitchFamily="34" charset="0"/>
              </a:rPr>
              <a:t>كابل </a:t>
            </a:r>
            <a:r>
              <a:rPr lang="fa-IR" sz="2000" dirty="0">
                <a:latin typeface="Arial" pitchFamily="34" charset="0"/>
                <a:cs typeface="Arial" pitchFamily="34" charset="0"/>
              </a:rPr>
              <a:t>فيبر‌نوري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fa-IR" sz="2000" dirty="0">
                <a:latin typeface="Arial" pitchFamily="34" charset="0"/>
                <a:cs typeface="Arial" pitchFamily="34" charset="0"/>
              </a:rPr>
              <a:t>پا به عرصه وجود گذاشتند.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 algn="just" rtl="1"/>
            <a:r>
              <a:rPr lang="fa-IR" sz="2000" dirty="0">
                <a:latin typeface="Arial" pitchFamily="34" charset="0"/>
                <a:cs typeface="Arial" pitchFamily="34" charset="0"/>
              </a:rPr>
              <a:t>مزيت اصلي اين پيشرفت ها </a:t>
            </a:r>
            <a:r>
              <a:rPr lang="fa-IR" sz="2000" i="1" u="sng" dirty="0">
                <a:latin typeface="Arial" pitchFamily="34" charset="0"/>
                <a:cs typeface="Arial" pitchFamily="34" charset="0"/>
              </a:rPr>
              <a:t>افزايش سرعت انتقال داده‌ها</a:t>
            </a:r>
            <a:r>
              <a:rPr lang="fa-IR" sz="2000" i="1" dirty="0">
                <a:latin typeface="Arial" pitchFamily="34" charset="0"/>
                <a:cs typeface="Arial" pitchFamily="34" charset="0"/>
              </a:rPr>
              <a:t> و </a:t>
            </a:r>
            <a:r>
              <a:rPr lang="fa-IR" sz="2000" i="1" u="sng" dirty="0">
                <a:latin typeface="Arial" pitchFamily="34" charset="0"/>
                <a:cs typeface="Arial" pitchFamily="34" charset="0"/>
              </a:rPr>
              <a:t>بهبود امنيت ارسال و دريافت داده ها </a:t>
            </a:r>
            <a:r>
              <a:rPr lang="fa-IR" sz="2000" dirty="0">
                <a:latin typeface="Arial" pitchFamily="34" charset="0"/>
                <a:cs typeface="Arial" pitchFamily="34" charset="0"/>
              </a:rPr>
              <a:t>مي باشد.</a:t>
            </a:r>
          </a:p>
          <a:p>
            <a:pPr marL="585216" lvl="1" indent="0" algn="just" rtl="1">
              <a:buNone/>
            </a:pPr>
            <a:endParaRPr lang="fa-IR" sz="2000" dirty="0" smtClean="0"/>
          </a:p>
          <a:p>
            <a:pPr marL="585216" lvl="1" indent="0" algn="just" rtl="1">
              <a:buNone/>
            </a:pPr>
            <a:r>
              <a:rPr lang="fa-IR" b="1" dirty="0" smtClean="0"/>
              <a:t>برخي </a:t>
            </a:r>
            <a:r>
              <a:rPr lang="fa-IR" b="1" dirty="0"/>
              <a:t>از مشكلات این روش :</a:t>
            </a:r>
          </a:p>
          <a:p>
            <a:pPr lvl="1" algn="just" rtl="1"/>
            <a:r>
              <a:rPr lang="fa-IR" sz="2000" dirty="0"/>
              <a:t>1- عدم امكان كابل كشي </a:t>
            </a:r>
          </a:p>
          <a:p>
            <a:pPr lvl="1" algn="just" rtl="1"/>
            <a:r>
              <a:rPr lang="fa-IR" sz="2000" dirty="0"/>
              <a:t>2- وجود هزينه بالا يا سختي عمليات كابل كشي </a:t>
            </a:r>
          </a:p>
          <a:p>
            <a:pPr lvl="1" algn="just" rtl="1"/>
            <a:r>
              <a:rPr lang="fa-IR" sz="2000" dirty="0"/>
              <a:t>3-غير ممكن بودن يا هزينه بر بودن انجام تغييرات در زير ساخت هاي فعلي شبكه </a:t>
            </a:r>
          </a:p>
          <a:p>
            <a:pPr lvl="1" algn="just" rtl="1"/>
            <a:endParaRPr lang="fa-IR" sz="2000" dirty="0"/>
          </a:p>
          <a:p>
            <a:pPr algn="r"/>
            <a:endParaRPr lang="en-US" dirty="0"/>
          </a:p>
        </p:txBody>
      </p:sp>
      <p:pic>
        <p:nvPicPr>
          <p:cNvPr id="4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64" y="4800600"/>
            <a:ext cx="9220200" cy="2092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6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09" y="381000"/>
            <a:ext cx="7554192" cy="762000"/>
          </a:xfrm>
        </p:spPr>
        <p:txBody>
          <a:bodyPr>
            <a:noAutofit/>
          </a:bodyPr>
          <a:lstStyle/>
          <a:p>
            <a:pPr algn="r" rtl="1"/>
            <a:r>
              <a:rPr lang="fa-IR" sz="3200" dirty="0">
                <a:solidFill>
                  <a:schemeClr val="tx1"/>
                </a:solidFill>
                <a:effectLst/>
                <a:cs typeface="+mn-cs"/>
              </a:rPr>
              <a:t>ظهور </a:t>
            </a:r>
            <a:r>
              <a:rPr lang="en-US" sz="3200" dirty="0">
                <a:solidFill>
                  <a:schemeClr val="tx1"/>
                </a:solidFill>
                <a:effectLst/>
                <a:cs typeface="+mn-cs"/>
              </a:rPr>
              <a:t>wireless</a:t>
            </a:r>
            <a:br>
              <a:rPr lang="en-US" sz="3200" dirty="0">
                <a:solidFill>
                  <a:schemeClr val="tx1"/>
                </a:solidFill>
                <a:effectLst/>
                <a:cs typeface="+mn-cs"/>
              </a:rPr>
            </a:br>
            <a:endParaRPr lang="en-US" sz="32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/>
          </a:bodyPr>
          <a:lstStyle/>
          <a:p>
            <a:pPr marL="585216" lvl="1" indent="0" algn="r" rtl="1">
              <a:buNone/>
            </a:pPr>
            <a:r>
              <a:rPr lang="fa-IR" dirty="0">
                <a:latin typeface="Arial" pitchFamily="34" charset="0"/>
                <a:cs typeface="Arial" pitchFamily="34" charset="0"/>
              </a:rPr>
              <a:t>در اين تكنولوژي، انتقال اطلاعات از طريق امواج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الكترومغناطيس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انجام </a:t>
            </a:r>
            <a:r>
              <a:rPr lang="fa-IR" dirty="0">
                <a:latin typeface="Arial" pitchFamily="34" charset="0"/>
                <a:cs typeface="Arial" pitchFamily="34" charset="0"/>
              </a:rPr>
              <a:t>مي گيرد. به همين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منظور </a:t>
            </a:r>
            <a:r>
              <a:rPr lang="fa-IR" dirty="0">
                <a:latin typeface="Arial" pitchFamily="34" charset="0"/>
                <a:cs typeface="Arial" pitchFamily="34" charset="0"/>
              </a:rPr>
              <a:t>مي توان از يكي از سه نوع موج زير استفاده نمود: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algn="r" rtl="1"/>
            <a:endParaRPr lang="fa-IR" dirty="0">
              <a:latin typeface="Arial" pitchFamily="34" charset="0"/>
              <a:cs typeface="Arial" pitchFamily="34" charset="0"/>
            </a:endParaRPr>
          </a:p>
          <a:p>
            <a:pPr lvl="1" algn="r" rtl="1">
              <a:buFont typeface="Wingdings" pitchFamily="2" charset="2"/>
              <a:buChar char="ü"/>
            </a:pPr>
            <a:r>
              <a:rPr lang="fa-IR" dirty="0">
                <a:latin typeface="Arial" pitchFamily="34" charset="0"/>
                <a:cs typeface="Arial" pitchFamily="34" charset="0"/>
              </a:rPr>
              <a:t> </a:t>
            </a: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r>
              <a:rPr lang="fa-IR" dirty="0">
                <a:latin typeface="Arial" pitchFamily="34" charset="0"/>
                <a:cs typeface="Arial" pitchFamily="34" charset="0"/>
              </a:rPr>
              <a:t>مادون قرمز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algn="r" rtl="1">
              <a:buFont typeface="Wingdings" pitchFamily="2" charset="2"/>
              <a:buChar char="ü"/>
            </a:pPr>
            <a:r>
              <a:rPr lang="fa-IR" dirty="0">
                <a:latin typeface="Arial" pitchFamily="34" charset="0"/>
                <a:cs typeface="Arial" pitchFamily="34" charset="0"/>
              </a:rPr>
              <a:t>   امواج ليزر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algn="r" rtl="1">
              <a:buFont typeface="Wingdings" pitchFamily="2" charset="2"/>
              <a:buChar char="ü"/>
            </a:pPr>
            <a:r>
              <a:rPr lang="fa-IR" dirty="0">
                <a:latin typeface="Arial" pitchFamily="34" charset="0"/>
                <a:cs typeface="Arial" pitchFamily="34" charset="0"/>
              </a:rPr>
              <a:t>   امواج </a:t>
            </a:r>
            <a:r>
              <a:rPr lang="fa-IR" dirty="0" smtClean="0">
                <a:latin typeface="Arial" pitchFamily="34" charset="0"/>
                <a:cs typeface="Arial" pitchFamily="34" charset="0"/>
              </a:rPr>
              <a:t>راديويي</a:t>
            </a:r>
            <a:endParaRPr lang="fa-IR" dirty="0">
              <a:latin typeface="Arial" pitchFamily="34" charset="0"/>
              <a:cs typeface="Arial" pitchFamily="34" charset="0"/>
            </a:endParaRPr>
          </a:p>
          <a:p>
            <a:pPr algn="r"/>
            <a:endParaRPr lang="en-US" sz="2400" b="1" dirty="0"/>
          </a:p>
        </p:txBody>
      </p:sp>
      <p:pic>
        <p:nvPicPr>
          <p:cNvPr id="5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91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2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1371600"/>
          </a:xfrm>
        </p:spPr>
        <p:txBody>
          <a:bodyPr>
            <a:normAutofit/>
          </a:bodyPr>
          <a:lstStyle/>
          <a:p>
            <a:pPr algn="r"/>
            <a:r>
              <a:rPr lang="fa-IR" sz="3200" dirty="0" smtClean="0">
                <a:solidFill>
                  <a:schemeClr val="tx1"/>
                </a:solidFill>
                <a:effectLst/>
                <a:cs typeface="+mn-cs"/>
              </a:rPr>
              <a:t>توپولوژی های شبکه کامپیوتری بیسیم:</a:t>
            </a:r>
            <a:endParaRPr lang="en-US" sz="32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166360"/>
          </a:xfrm>
        </p:spPr>
        <p:txBody>
          <a:bodyPr/>
          <a:lstStyle/>
          <a:p>
            <a:pPr algn="r" rtl="1">
              <a:buFont typeface="Wingdings" pitchFamily="2" charset="2"/>
              <a:buChar char="§"/>
            </a:pPr>
            <a:endParaRPr lang="en-US" dirty="0" smtClean="0"/>
          </a:p>
          <a:p>
            <a:pPr algn="r" rtl="1">
              <a:buFont typeface="Wingdings" pitchFamily="2" charset="2"/>
              <a:buChar char="§"/>
            </a:pPr>
            <a:endParaRPr lang="en-US" dirty="0"/>
          </a:p>
          <a:p>
            <a:pPr algn="r" rtl="1">
              <a:buFont typeface="Wingdings" pitchFamily="2" charset="2"/>
              <a:buChar char="ü"/>
            </a:pPr>
            <a:r>
              <a:rPr lang="en-US" dirty="0" smtClean="0"/>
              <a:t>Infrastructure</a:t>
            </a:r>
            <a:endParaRPr lang="fa-IR" dirty="0" smtClean="0"/>
          </a:p>
          <a:p>
            <a:pPr algn="r" rtl="1">
              <a:buFont typeface="Wingdings" pitchFamily="2" charset="2"/>
              <a:buChar char="ü"/>
            </a:pPr>
            <a:r>
              <a:rPr lang="en-US" dirty="0" smtClean="0"/>
              <a:t>Ad-hoc</a:t>
            </a:r>
          </a:p>
          <a:p>
            <a:pPr marL="137160" indent="0" algn="r" rtl="1">
              <a:buNone/>
            </a:pPr>
            <a:endParaRPr lang="en-US" dirty="0"/>
          </a:p>
        </p:txBody>
      </p:sp>
      <p:pic>
        <p:nvPicPr>
          <p:cNvPr id="4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91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80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fa-IR" sz="3200" dirty="0" smtClean="0">
                <a:solidFill>
                  <a:schemeClr val="tx1"/>
                </a:solidFill>
                <a:effectLst/>
                <a:latin typeface="+mn-lt"/>
                <a:cs typeface="+mn-cs"/>
              </a:rPr>
              <a:t>شبکه موردی چیست؟؟؟</a:t>
            </a:r>
            <a:endParaRPr lang="en-US" sz="3200" dirty="0">
              <a:solidFill>
                <a:schemeClr val="tx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318760"/>
          </a:xfrm>
        </p:spPr>
        <p:txBody>
          <a:bodyPr>
            <a:normAutofit/>
          </a:bodyPr>
          <a:lstStyle/>
          <a:p>
            <a:pPr algn="r" rtl="1">
              <a:buSzPct val="90000"/>
              <a:buFont typeface="Wingdings" pitchFamily="2" charset="2"/>
              <a:buChar char="§"/>
            </a:pPr>
            <a:r>
              <a:rPr lang="fa-IR" sz="2400" dirty="0">
                <a:cs typeface="B Koodak" pitchFamily="2" charset="-78"/>
              </a:rPr>
              <a:t>توسط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fa-IR" sz="2000" dirty="0">
                <a:cs typeface="B Koodak" pitchFamily="2" charset="-78"/>
              </a:rPr>
              <a:t> </a:t>
            </a:r>
            <a:r>
              <a:rPr lang="fa-IR" sz="2400" dirty="0">
                <a:cs typeface="B Koodak" pitchFamily="2" charset="-78"/>
              </a:rPr>
              <a:t>های بیسیم كه مي </a:t>
            </a:r>
            <a:r>
              <a:rPr lang="fa-IR" sz="2400" dirty="0" smtClean="0">
                <a:cs typeface="B Koodak" pitchFamily="2" charset="-78"/>
              </a:rPr>
              <a:t>توانند </a:t>
            </a:r>
            <a:r>
              <a:rPr lang="fa-IR" sz="2400" dirty="0">
                <a:cs typeface="B Koodak" pitchFamily="2" charset="-78"/>
              </a:rPr>
              <a:t>سيار هم باشند تشكيل مي شود</a:t>
            </a:r>
            <a:r>
              <a:rPr lang="fa-IR" sz="2400" dirty="0" smtClean="0">
                <a:cs typeface="B Koodak" pitchFamily="2" charset="-78"/>
              </a:rPr>
              <a:t>.</a:t>
            </a:r>
            <a:endParaRPr lang="fa-IR" sz="2400" b="1" dirty="0" smtClean="0"/>
          </a:p>
          <a:p>
            <a:pPr algn="r" rtl="1">
              <a:buSzPct val="90000"/>
              <a:buFont typeface="Wingdings" pitchFamily="2" charset="2"/>
              <a:buChar char="§"/>
            </a:pPr>
            <a:r>
              <a:rPr lang="fa-IR" sz="2400" dirty="0">
                <a:cs typeface="B Koodak" pitchFamily="2" charset="-78"/>
              </a:rPr>
              <a:t>نوعي از شبكه هاي بي سيم </a:t>
            </a:r>
            <a:r>
              <a:rPr lang="fa-IR" sz="2400" dirty="0" smtClean="0">
                <a:cs typeface="B Koodak" pitchFamily="2" charset="-78"/>
              </a:rPr>
              <a:t>هستند.</a:t>
            </a:r>
            <a:endParaRPr lang="en-US" sz="2400" dirty="0" smtClean="0">
              <a:cs typeface="B Koodak" pitchFamily="2" charset="-78"/>
            </a:endParaRPr>
          </a:p>
          <a:p>
            <a:pPr algn="r" rtl="1">
              <a:buSzPct val="90000"/>
              <a:buFont typeface="Wingdings" pitchFamily="2" charset="2"/>
              <a:buChar char="§"/>
            </a:pPr>
            <a:r>
              <a:rPr lang="fa-IR" sz="2400" dirty="0" smtClean="0">
                <a:cs typeface="B Koodak" pitchFamily="2" charset="-78"/>
              </a:rPr>
              <a:t>در این ارتباط</a:t>
            </a:r>
            <a:r>
              <a:rPr lang="en-US" sz="2400" dirty="0" smtClean="0">
                <a:cs typeface="B Koodak" pitchFamily="2" charset="-78"/>
              </a:rPr>
              <a:t> </a:t>
            </a:r>
            <a:r>
              <a:rPr lang="fa-IR" sz="2400" dirty="0" smtClean="0">
                <a:cs typeface="B Koodak" pitchFamily="2" charset="-78"/>
              </a:rPr>
              <a:t>یک </a:t>
            </a:r>
            <a:r>
              <a:rPr lang="en-US" sz="2400" b="1" dirty="0" smtClean="0">
                <a:cs typeface="B Koodak" pitchFamily="2" charset="-78"/>
              </a:rPr>
              <a:t>session</a:t>
            </a:r>
            <a:r>
              <a:rPr lang="fa-IR" sz="2400" dirty="0" smtClean="0">
                <a:cs typeface="B Koodak" pitchFamily="2" charset="-78"/>
              </a:rPr>
              <a:t> برقرار  میشود.</a:t>
            </a:r>
          </a:p>
          <a:p>
            <a:pPr algn="r" rtl="1">
              <a:buSzPct val="90000"/>
              <a:buFont typeface="Wingdings" pitchFamily="2" charset="2"/>
              <a:buChar char="§"/>
            </a:pPr>
            <a:endParaRPr lang="fa-IR" sz="2400" dirty="0" smtClean="0">
              <a:cs typeface="B Koodak" pitchFamily="2" charset="-78"/>
            </a:endParaRPr>
          </a:p>
          <a:p>
            <a:pPr algn="r" rtl="1">
              <a:buSzPct val="90000"/>
              <a:buFont typeface="Wingdings" pitchFamily="2" charset="2"/>
              <a:buChar char="§"/>
            </a:pPr>
            <a:endParaRPr lang="en-US" sz="2400" dirty="0">
              <a:cs typeface="B Koodak" pitchFamily="2" charset="-78"/>
            </a:endParaRPr>
          </a:p>
          <a:p>
            <a:pPr algn="r" rtl="1">
              <a:buFont typeface="Wingdings" pitchFamily="2" charset="2"/>
              <a:buChar char="§"/>
            </a:pPr>
            <a:endParaRPr lang="en-US" sz="2400" b="1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6" y="1579418"/>
            <a:ext cx="4800600" cy="2933250"/>
          </a:xfrm>
          <a:prstGeom prst="ellipse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6" y="4689764"/>
            <a:ext cx="9218613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0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dirty="0" smtClean="0">
                <a:solidFill>
                  <a:schemeClr val="tx1"/>
                </a:solidFill>
                <a:cs typeface="+mn-cs"/>
              </a:rPr>
              <a:t>انواع شبکه ی موردی:</a:t>
            </a:r>
            <a:endParaRPr lang="en-US" sz="32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§"/>
            </a:pPr>
            <a:r>
              <a:rPr lang="en-US" dirty="0" smtClean="0"/>
              <a:t>MANET </a:t>
            </a:r>
            <a:endParaRPr lang="fa-IR" dirty="0"/>
          </a:p>
          <a:p>
            <a:pPr algn="r" rtl="1">
              <a:buFont typeface="Wingdings" pitchFamily="2" charset="2"/>
              <a:buChar char="§"/>
            </a:pPr>
            <a:r>
              <a:rPr lang="fa-IR" dirty="0" smtClean="0"/>
              <a:t>شبکه های بیسیم توری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/>
              <a:t>شبکه های حسگر بیسیم</a:t>
            </a:r>
            <a:endParaRPr lang="fa-I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4648200"/>
            <a:ext cx="9220200" cy="220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08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chemeClr val="tx1"/>
                </a:solidFill>
                <a:effectLst/>
                <a:cs typeface="+mn-cs"/>
              </a:rPr>
              <a:t>Ad hoc</a:t>
            </a:r>
            <a:r>
              <a:rPr lang="fa-IR" sz="2800" dirty="0">
                <a:solidFill>
                  <a:schemeClr val="tx1"/>
                </a:solidFill>
                <a:effectLst/>
                <a:cs typeface="+mn-cs"/>
              </a:rPr>
              <a:t>مزایای شبکه </a:t>
            </a:r>
            <a:r>
              <a:rPr lang="en-US" sz="2800" dirty="0">
                <a:solidFill>
                  <a:schemeClr val="tx1"/>
                </a:solidFill>
                <a:effectLst/>
                <a:cs typeface="+mn-cs"/>
              </a:rPr>
              <a:t/>
            </a:r>
            <a:br>
              <a:rPr lang="en-US" sz="2800" dirty="0">
                <a:solidFill>
                  <a:schemeClr val="tx1"/>
                </a:solidFill>
                <a:effectLst/>
                <a:cs typeface="+mn-cs"/>
              </a:rPr>
            </a:br>
            <a:endParaRPr lang="en-US" sz="28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/>
          </a:bodyPr>
          <a:lstStyle/>
          <a:p>
            <a:pPr marL="137160" indent="0" algn="r">
              <a:buNone/>
            </a:pPr>
            <a:r>
              <a:rPr lang="fa-IR" sz="2400" dirty="0" smtClean="0"/>
              <a:t>1-سرعت </a:t>
            </a:r>
            <a:r>
              <a:rPr lang="fa-IR" sz="2400" dirty="0"/>
              <a:t>توسعه آن زیاداست.</a:t>
            </a:r>
          </a:p>
          <a:p>
            <a:pPr marL="137160" indent="0" algn="r">
              <a:buNone/>
            </a:pPr>
            <a:r>
              <a:rPr lang="fa-IR" sz="2400" dirty="0"/>
              <a:t>2-به سادگی باصرف هزینه پایین قابل پیاده سازی می باشد.</a:t>
            </a:r>
          </a:p>
          <a:p>
            <a:pPr marL="137160" indent="0" algn="r">
              <a:buNone/>
            </a:pPr>
            <a:r>
              <a:rPr lang="fa-IR" sz="2400" dirty="0"/>
              <a:t>3-مانندسایرشبکه های بیسیم به زیرساخت نیازندارد.</a:t>
            </a:r>
          </a:p>
          <a:p>
            <a:pPr marL="137160" indent="0" algn="r">
              <a:buNone/>
            </a:pPr>
            <a:r>
              <a:rPr lang="fa-IR" sz="2400" dirty="0"/>
              <a:t>4-پیکربندی خودکار</a:t>
            </a:r>
          </a:p>
          <a:p>
            <a:pPr marL="137160" indent="0" algn="r">
              <a:buNone/>
            </a:pPr>
            <a:r>
              <a:rPr lang="fa-IR" sz="2400" dirty="0"/>
              <a:t>5-هریک ازایستگاه ها به عنوان یک روترنیزایفای نقش میکند.</a:t>
            </a:r>
          </a:p>
          <a:p>
            <a:pPr marL="137160" indent="0" algn="r">
              <a:buNone/>
            </a:pPr>
            <a:r>
              <a:rPr lang="fa-IR" sz="2400" dirty="0"/>
              <a:t>6-خودمختاربودن نودهادرتغییرمکان</a:t>
            </a:r>
            <a:endParaRPr lang="en-US" sz="2400" dirty="0"/>
          </a:p>
          <a:p>
            <a:pPr marL="137160" indent="0" algn="r">
              <a:buNone/>
            </a:pPr>
            <a:endParaRPr lang="en-US" sz="2400" dirty="0"/>
          </a:p>
        </p:txBody>
      </p:sp>
      <p:pic>
        <p:nvPicPr>
          <p:cNvPr id="6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91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8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dirty="0">
                <a:solidFill>
                  <a:schemeClr val="tx1"/>
                </a:solidFill>
                <a:effectLst/>
                <a:cs typeface="+mn-cs"/>
              </a:rPr>
              <a:t>کاربردهای شبکه های موردی</a:t>
            </a:r>
            <a:r>
              <a:rPr lang="en-US" sz="3200" dirty="0">
                <a:solidFill>
                  <a:schemeClr val="tx1"/>
                </a:solidFill>
                <a:effectLst/>
                <a:latin typeface="Times New Roman" pitchFamily="18" charset="0"/>
                <a:cs typeface="+mn-cs"/>
              </a:rPr>
              <a:t/>
            </a:r>
            <a:br>
              <a:rPr lang="en-US" sz="3200" dirty="0">
                <a:solidFill>
                  <a:schemeClr val="tx1"/>
                </a:solidFill>
                <a:effectLst/>
                <a:latin typeface="Times New Roman" pitchFamily="18" charset="0"/>
                <a:cs typeface="+mn-cs"/>
              </a:rPr>
            </a:br>
            <a:endParaRPr lang="en-US" sz="3200" dirty="0"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هواشناسی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عملکرد بدن انسان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حفاظت از محیط زیست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کاربرد نظامی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کاربرد اضطراری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/>
              <a:t>جاده ها و تقاطع ها</a:t>
            </a:r>
            <a:endParaRPr lang="en-US" sz="2400" dirty="0"/>
          </a:p>
        </p:txBody>
      </p:sp>
      <p:pic>
        <p:nvPicPr>
          <p:cNvPr id="4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91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fatemeh\Desktop\ad-hoc-milit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8221"/>
            <a:ext cx="3429000" cy="2188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atemeh\Desktop\vane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6900"/>
            <a:ext cx="3200400" cy="2131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24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>
            <a:noAutofit/>
          </a:bodyPr>
          <a:lstStyle/>
          <a:p>
            <a:r>
              <a:rPr lang="ar-SA" sz="3600" dirty="0">
                <a:solidFill>
                  <a:schemeClr val="tx1"/>
                </a:solidFill>
                <a:effectLst/>
              </a:rPr>
              <a:t> </a:t>
            </a:r>
            <a:r>
              <a:rPr lang="fa-IR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fa-IR" sz="3600" dirty="0" smtClean="0">
                <a:solidFill>
                  <a:schemeClr val="tx1"/>
                </a:solidFill>
                <a:effectLst/>
              </a:rPr>
            </a:br>
            <a:r>
              <a:rPr lang="ar-SA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B Zar" pitchFamily="2" charset="-78"/>
              </a:rPr>
              <a:t>مسيريابي </a:t>
            </a:r>
            <a:r>
              <a:rPr lang="ar-SA" sz="3600" dirty="0">
                <a:solidFill>
                  <a:schemeClr val="tx1"/>
                </a:solidFill>
                <a:effectLst/>
                <a:latin typeface="Times New Roman" pitchFamily="18" charset="0"/>
                <a:cs typeface="B Zar" pitchFamily="2" charset="-78"/>
              </a:rPr>
              <a:t>در شبكه هاي موردي</a:t>
            </a:r>
            <a:r>
              <a:rPr lang="fa-IR" sz="3600" dirty="0">
                <a:solidFill>
                  <a:schemeClr val="tx1"/>
                </a:solidFill>
                <a:effectLst/>
                <a:latin typeface="Times New Roman" pitchFamily="18" charset="0"/>
                <a:cs typeface="B Zar" pitchFamily="2" charset="-78"/>
              </a:rPr>
              <a:t/>
            </a:r>
            <a:br>
              <a:rPr lang="fa-IR" sz="3600" dirty="0">
                <a:solidFill>
                  <a:schemeClr val="tx1"/>
                </a:solidFill>
                <a:effectLst/>
                <a:latin typeface="Times New Roman" pitchFamily="18" charset="0"/>
                <a:cs typeface="B Zar" pitchFamily="2" charset="-78"/>
              </a:rPr>
            </a:br>
            <a:endParaRPr lang="en-US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0901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2" descr="C:\Users\fatemeh\Desktop\photo-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91" y="4648850"/>
            <a:ext cx="9220200" cy="2243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63527" y="1358373"/>
            <a:ext cx="3013074" cy="3255839"/>
            <a:chOff x="653" y="1248"/>
            <a:chExt cx="2144" cy="2411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7" name="Rectangle 6"/>
            <p:cNvSpPr>
              <a:spLocks noChangeArrowheads="1"/>
            </p:cNvSpPr>
            <p:nvPr/>
          </p:nvSpPr>
          <p:spPr bwMode="gray">
            <a:xfrm rot="21280823">
              <a:off x="653" y="1248"/>
              <a:ext cx="2144" cy="241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2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B Nazanin" pitchFamily="2" charset="-78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gray">
            <a:xfrm>
              <a:off x="688" y="1340"/>
              <a:ext cx="2096" cy="220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2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B Nazanin" pitchFamily="2" charset="-78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136235" y="1198072"/>
            <a:ext cx="3327400" cy="3450778"/>
            <a:chOff x="3040" y="1232"/>
            <a:chExt cx="2266" cy="2411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gray">
            <a:xfrm rot="301233">
              <a:off x="3162" y="1232"/>
              <a:ext cx="2144" cy="2411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20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B Nazanin" pitchFamily="2" charset="-78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gray">
            <a:xfrm>
              <a:off x="3040" y="1344"/>
              <a:ext cx="2096" cy="220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a-IR" sz="20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B Nazanin" pitchFamily="2" charset="-78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5341621" y="1600199"/>
            <a:ext cx="2667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fa-IR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به عهده خود گره هاي موجود در شبكه است.</a:t>
            </a:r>
          </a:p>
          <a:p>
            <a:pPr algn="justLow" rtl="1"/>
            <a:r>
              <a:rPr lang="fa-IR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كه هيچ دستگاه كمكي شبكه اي مانند سوئيچ ، مسيرياب و يا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hub</a:t>
            </a:r>
            <a:r>
              <a:rPr lang="fa-IR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 ای برای مسيريابي وجود ندارد. بلكه </a:t>
            </a:r>
            <a:r>
              <a:rPr lang="ar-SA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اين خود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  host</a:t>
            </a:r>
            <a:r>
              <a:rPr lang="fa-IR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 ها </a:t>
            </a:r>
            <a:r>
              <a:rPr lang="ar-SA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يا همان گره هاي تشكيل دهنده شبكه هستند كه عمل مسيريابي را انجام مي دهند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B Koodak" pitchFamily="2" charset="-78"/>
              </a:rPr>
              <a:t>. </a:t>
            </a:r>
            <a:endParaRPr lang="fa-IR" sz="2000" dirty="0" smtClean="0">
              <a:solidFill>
                <a:schemeClr val="bg1"/>
              </a:solidFill>
              <a:latin typeface="Times New Roman" pitchFamily="18" charset="0"/>
              <a:cs typeface="B Koodak" pitchFamily="2" charset="-78"/>
            </a:endParaRPr>
          </a:p>
          <a:p>
            <a:pPr algn="justLow" rtl="1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7671" y="1800076"/>
            <a:ext cx="24141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/>
            <a:r>
              <a:rPr lang="ar-SA" sz="2800" b="1" dirty="0" smtClean="0">
                <a:solidFill>
                  <a:schemeClr val="bg1"/>
                </a:solidFill>
                <a:cs typeface="B Tabassom" pitchFamily="2" charset="-78"/>
              </a:rPr>
              <a:t>اما چگونه خود گره ها ميتوانند عمل مسيريابي در يك شبكه را انجام دهند</a:t>
            </a:r>
            <a:r>
              <a:rPr lang="fa-IR" sz="2800" b="1" smtClean="0">
                <a:solidFill>
                  <a:schemeClr val="bg1"/>
                </a:solidFill>
                <a:cs typeface="B Tabassom" pitchFamily="2" charset="-78"/>
              </a:rPr>
              <a:t>؟؟؟</a:t>
            </a:r>
            <a:endParaRPr lang="fa-IR" sz="2800" b="1" dirty="0" smtClean="0">
              <a:solidFill>
                <a:schemeClr val="bg1"/>
              </a:solidFill>
              <a:cs typeface="B Tabassom" pitchFamily="2" charset="-78"/>
            </a:endParaRPr>
          </a:p>
          <a:p>
            <a:pPr algn="justLow" rtl="1"/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1519</TotalTime>
  <Words>577</Words>
  <Application>Microsoft Office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PowerPoint Presentation</vt:lpstr>
      <vt:lpstr>تاریخچه :                                               </vt:lpstr>
      <vt:lpstr>ظهور wireless </vt:lpstr>
      <vt:lpstr>توپولوژی های شبکه کامپیوتری بیسیم:</vt:lpstr>
      <vt:lpstr>شبکه موردی چیست؟؟؟</vt:lpstr>
      <vt:lpstr>انواع شبکه ی موردی:</vt:lpstr>
      <vt:lpstr>Ad hocمزایای شبکه  </vt:lpstr>
      <vt:lpstr>کاربردهای شبکه های موردی </vt:lpstr>
      <vt:lpstr>  مسيريابي در شبكه هاي موردي </vt:lpstr>
      <vt:lpstr>روشهایی براي مسير يابي در شبكه هاي موردی </vt:lpstr>
      <vt:lpstr>پروتکل AODV</vt:lpstr>
      <vt:lpstr>  هر گره عدد شمارشی خود رو در دو حالت افزایش می دهد: </vt:lpstr>
      <vt:lpstr>پروتکل OLSR</vt:lpstr>
      <vt:lpstr>قابلیت های پروتکل OLSR :</vt:lpstr>
      <vt:lpstr>مراحل پروتکل OLSR</vt:lpstr>
      <vt:lpstr>PowerPoint Presentation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hoc</dc:title>
  <dc:creator>MRT Pack 24 DVDs</dc:creator>
  <cp:lastModifiedBy>MRT Pack 24 DVDs</cp:lastModifiedBy>
  <cp:revision>41</cp:revision>
  <dcterms:created xsi:type="dcterms:W3CDTF">2016-05-13T11:40:47Z</dcterms:created>
  <dcterms:modified xsi:type="dcterms:W3CDTF">2016-05-14T13:17:47Z</dcterms:modified>
</cp:coreProperties>
</file>