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41"/>
  </p:notesMasterIdLst>
  <p:handoutMasterIdLst>
    <p:handoutMasterId r:id="rId4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95"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7" r:id="rId33"/>
    <p:sldId id="286" r:id="rId34"/>
    <p:sldId id="288" r:id="rId35"/>
    <p:sldId id="289" r:id="rId36"/>
    <p:sldId id="290" r:id="rId37"/>
    <p:sldId id="291" r:id="rId38"/>
    <p:sldId id="293" r:id="rId39"/>
    <p:sldId id="292"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43" autoAdjust="0"/>
    <p:restoredTop sz="94709" autoAdjust="0"/>
  </p:normalViewPr>
  <p:slideViewPr>
    <p:cSldViewPr>
      <p:cViewPr>
        <p:scale>
          <a:sx n="70" d="100"/>
          <a:sy n="70" d="100"/>
        </p:scale>
        <p:origin x="-642"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42"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AE05D0-0CAF-4195-8D4E-C51DEE00068D}" type="doc">
      <dgm:prSet loTypeId="urn:microsoft.com/office/officeart/2005/8/layout/default" loCatId="list" qsTypeId="urn:microsoft.com/office/officeart/2005/8/quickstyle/3d2" qsCatId="3D" csTypeId="urn:microsoft.com/office/officeart/2005/8/colors/accent1_3" csCatId="accent1" phldr="1"/>
      <dgm:spPr/>
      <dgm:t>
        <a:bodyPr/>
        <a:lstStyle/>
        <a:p>
          <a:pPr rtl="1"/>
          <a:endParaRPr lang="fa-IR"/>
        </a:p>
      </dgm:t>
    </dgm:pt>
    <dgm:pt modelId="{F66F53C1-E23F-4AA5-9FD9-FE74D7373842}" type="pres">
      <dgm:prSet presAssocID="{0AAE05D0-0CAF-4195-8D4E-C51DEE00068D}" presName="diagram" presStyleCnt="0">
        <dgm:presLayoutVars>
          <dgm:dir/>
          <dgm:resizeHandles val="exact"/>
        </dgm:presLayoutVars>
      </dgm:prSet>
      <dgm:spPr/>
      <dgm:t>
        <a:bodyPr/>
        <a:lstStyle/>
        <a:p>
          <a:pPr rtl="1"/>
          <a:endParaRPr lang="fa-IR"/>
        </a:p>
      </dgm:t>
    </dgm:pt>
  </dgm:ptLst>
  <dgm:cxnLst>
    <dgm:cxn modelId="{FA5D4940-5EE5-4170-97C8-968EC6C4003D}" type="presOf" srcId="{0AAE05D0-0CAF-4195-8D4E-C51DEE00068D}" destId="{F66F53C1-E23F-4AA5-9FD9-FE74D7373842}" srcOrd="0"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65C4E8AF-9DB1-4070-83CD-4CB2579BA492}" type="datetimeFigureOut">
              <a:rPr lang="fa-IR" smtClean="0"/>
              <a:pPr/>
              <a:t>1435/06/06</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748E45A8-F9DB-4D2E-BBA9-8D312147FD84}" type="slidenum">
              <a:rPr lang="fa-IR" smtClean="0"/>
              <a:pPr/>
              <a:t>‹#›</a:t>
            </a:fld>
            <a:endParaRPr lang="fa-I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01E5662-5AD5-470D-9D00-C4F1915017CC}" type="datetimeFigureOut">
              <a:rPr lang="fa-IR" smtClean="0"/>
              <a:pPr/>
              <a:t>1435/06/06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9590C23-63DA-4BCD-B49F-49C449E53B70}"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78E96FE-AE66-4D1C-9C0D-D67E02A489BE}" type="datetime1">
              <a:rPr lang="en-US" smtClean="0"/>
              <a:pPr/>
              <a:t>4/6/2014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2A533AD-484E-4CC3-8B22-A4D114FF14EB}" type="datetime1">
              <a:rPr lang="en-US" smtClean="0"/>
              <a:pPr/>
              <a:t>4/6/2014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D7D9FA-DAE0-4E40-83F2-F244FC442840}" type="datetime1">
              <a:rPr lang="en-US" smtClean="0"/>
              <a:pPr/>
              <a:t>4/6/2014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926B86-95CE-4114-B37C-B1E440CC1EA4}" type="datetime1">
              <a:rPr lang="en-US" smtClean="0"/>
              <a:pPr/>
              <a:t>4/6/2014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7B7FDA9-B5E2-447C-A3BC-62997D443C5E}" type="datetime1">
              <a:rPr lang="en-US" smtClean="0"/>
              <a:pPr/>
              <a:t>4/6/2014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0579C5E-718E-4A3F-82FC-5CDC7DC901AE}" type="datetime1">
              <a:rPr lang="en-US" smtClean="0"/>
              <a:pPr/>
              <a:t>4/6/2014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74662BC-35DB-4907-B09B-A5BFEF0F9A5F}" type="datetime1">
              <a:rPr lang="en-US" smtClean="0"/>
              <a:pPr/>
              <a:t>4/6/2014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A5BD8E7-2558-4970-86A3-BC7B42576AA3}" type="datetime1">
              <a:rPr lang="en-US" smtClean="0"/>
              <a:pPr/>
              <a:t>4/6/2014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5F87DDC-0C08-49B3-BD46-AE7FE45268DD}" type="datetime1">
              <a:rPr lang="en-US" smtClean="0"/>
              <a:pPr/>
              <a:t>4/6/2014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3FABE7B-42BA-4304-AA66-96C151E3BAD8}" type="datetime1">
              <a:rPr lang="en-US" smtClean="0"/>
              <a:pPr/>
              <a:t>4/6/2014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EBFEFB9-542B-42C8-B1BD-9CE5F3E1066B}" type="datetime1">
              <a:rPr lang="en-US" smtClean="0"/>
              <a:pPr/>
              <a:t>4/6/2014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E2C158B-58C9-4D25-977B-DBCFFEB920F9}" type="datetime1">
              <a:rPr lang="en-US" smtClean="0"/>
              <a:pPr/>
              <a:t>4/6/2014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a:r>
              <a:rPr lang="fa-IR" dirty="0" smtClean="0">
                <a:solidFill>
                  <a:srgbClr val="C00000"/>
                </a:solidFill>
                <a:cs typeface="B Titr" pitchFamily="2" charset="-78"/>
              </a:rPr>
              <a:t>قابلیتهای سیاستهای راهبردی اقتصادی</a:t>
            </a:r>
            <a:endParaRPr lang="fa-IR" dirty="0">
              <a:solidFill>
                <a:srgbClr val="C00000"/>
              </a:solidFill>
            </a:endParaRPr>
          </a:p>
        </p:txBody>
      </p:sp>
      <p:sp>
        <p:nvSpPr>
          <p:cNvPr id="3" name="Subtitle 2"/>
          <p:cNvSpPr>
            <a:spLocks noGrp="1"/>
          </p:cNvSpPr>
          <p:nvPr>
            <p:ph type="subTitle" idx="1"/>
          </p:nvPr>
        </p:nvSpPr>
        <p:spPr>
          <a:xfrm>
            <a:off x="1432560" y="3124200"/>
            <a:ext cx="7406640" cy="2514600"/>
          </a:xfrm>
        </p:spPr>
        <p:txBody>
          <a:bodyPr>
            <a:normAutofit/>
          </a:bodyPr>
          <a:lstStyle/>
          <a:p>
            <a:pPr algn="ctr"/>
            <a:r>
              <a:rPr lang="fa-IR" sz="3200" dirty="0" smtClean="0">
                <a:cs typeface="B Mitra" pitchFamily="2" charset="-78"/>
              </a:rPr>
              <a:t>کلاس تحليل نظريه هاي اقتصادي (دکتر محمدرضا حمیدی‌زاده)</a:t>
            </a:r>
          </a:p>
          <a:p>
            <a:pPr algn="ctr"/>
            <a:endParaRPr lang="fa-IR" sz="3200" dirty="0" smtClean="0">
              <a:cs typeface="B Mitra" pitchFamily="2" charset="-78"/>
            </a:endParaRPr>
          </a:p>
          <a:p>
            <a:pPr algn="ctr"/>
            <a:r>
              <a:rPr lang="fa-IR" sz="3200" dirty="0" smtClean="0">
                <a:cs typeface="B Mitra" pitchFamily="2" charset="-78"/>
              </a:rPr>
              <a:t>دوره دکتری سیاستگذاری بازرگانی</a:t>
            </a:r>
          </a:p>
          <a:p>
            <a:pPr algn="ctr"/>
            <a:r>
              <a:rPr lang="fa-IR" sz="3200" dirty="0" smtClean="0">
                <a:cs typeface="B Mitra" pitchFamily="2" charset="-78"/>
              </a:rPr>
              <a:t>دانشگاه شهید بهشتی</a:t>
            </a:r>
            <a:endParaRPr lang="fa-IR" sz="3200" dirty="0">
              <a:cs typeface="B Mitra" pitchFamily="2" charset="-78"/>
            </a:endParaRPr>
          </a:p>
        </p:txBody>
      </p:sp>
      <p:graphicFrame>
        <p:nvGraphicFramePr>
          <p:cNvPr id="4" name="Diagram 3"/>
          <p:cNvGraphicFramePr/>
          <p:nvPr/>
        </p:nvGraphicFramePr>
        <p:xfrm>
          <a:off x="0" y="1600200"/>
          <a:ext cx="1600200" cy="81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r>
              <a:rPr lang="fa-IR" sz="2800" dirty="0" smtClean="0">
                <a:cs typeface="B Mitra" pitchFamily="2" charset="-78"/>
              </a:rPr>
              <a:t>تفاوت اساسی قابلیت و شایستگی محوری، در رابطه با محیط اقتصادی کشور و بازارهای آن است. قابلیتها، در درون اقتصاد و بنگاهها وجود دارند و هنگامی که اقتصاد در گردنه های رکود و تنگناها و بنگاهها در گلوگاههای صنعت گرفتار می آیند و با </a:t>
            </a:r>
            <a:r>
              <a:rPr lang="fa-IR" sz="2800" u="sng" dirty="0" smtClean="0">
                <a:cs typeface="B Mitra" pitchFamily="2" charset="-78"/>
              </a:rPr>
              <a:t>عوامل کلیدی موفقیت </a:t>
            </a:r>
            <a:r>
              <a:rPr lang="fa-IR" sz="2800" dirty="0" smtClean="0">
                <a:cs typeface="B Mitra" pitchFamily="2" charset="-78"/>
              </a:rPr>
              <a:t>در هم می آمیزند به شایستگیهای محوری تبدیل می شوند؛ از این روز منبع شایستگیهای محوری، قابلیتهای درونی اقتصاد و بنگاهها هستند.</a:t>
            </a:r>
          </a:p>
          <a:p>
            <a:pPr algn="just">
              <a:buNone/>
            </a:pPr>
            <a:endParaRPr lang="fa-IR" sz="2800" dirty="0">
              <a:cs typeface="B Mitra" pitchFamily="2" charset="-78"/>
            </a:endParaRPr>
          </a:p>
        </p:txBody>
      </p:sp>
      <p:pic>
        <p:nvPicPr>
          <p:cNvPr id="3074" name="Picture 2"/>
          <p:cNvPicPr>
            <a:picLocks noChangeAspect="1" noChangeArrowheads="1"/>
          </p:cNvPicPr>
          <p:nvPr/>
        </p:nvPicPr>
        <p:blipFill>
          <a:blip r:embed="rId2" cstate="print"/>
          <a:srcRect/>
          <a:stretch>
            <a:fillRect/>
          </a:stretch>
        </p:blipFill>
        <p:spPr bwMode="auto">
          <a:xfrm>
            <a:off x="2425027" y="3581400"/>
            <a:ext cx="5804573" cy="3276600"/>
          </a:xfrm>
          <a:prstGeom prst="rect">
            <a:avLst/>
          </a:prstGeom>
          <a:noFill/>
          <a:ln w="9525">
            <a:noFill/>
            <a:miter lim="800000"/>
            <a:headEnd/>
            <a:tailEnd/>
          </a:ln>
        </p:spPr>
      </p:pic>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lnSpcReduction="10000"/>
          </a:bodyPr>
          <a:lstStyle/>
          <a:p>
            <a:pPr algn="just"/>
            <a:r>
              <a:rPr lang="fa-IR" sz="2800" dirty="0" smtClean="0">
                <a:cs typeface="B Mitra" pitchFamily="2" charset="-78"/>
              </a:rPr>
              <a:t>طبق مدل نقشه و زنجیره ارزش اقتصاد، بنگاهها از سه دسته فعالیتهای راهبردی، اصلی و پشتیبانی تشکیل شده اند. این سه دسته فعالیتها عبارتند از:</a:t>
            </a:r>
          </a:p>
          <a:p>
            <a:pPr lvl="1" algn="just"/>
            <a:r>
              <a:rPr lang="fa-IR" sz="2400" dirty="0" smtClean="0">
                <a:cs typeface="B Mitra" pitchFamily="2" charset="-78"/>
              </a:rPr>
              <a:t>سیاستهای ملی</a:t>
            </a:r>
          </a:p>
          <a:p>
            <a:pPr lvl="1" algn="just"/>
            <a:r>
              <a:rPr lang="fa-IR" sz="2400" dirty="0" smtClean="0">
                <a:cs typeface="B Mitra" pitchFamily="2" charset="-78"/>
              </a:rPr>
              <a:t>سیاستهای بخشی</a:t>
            </a:r>
          </a:p>
          <a:p>
            <a:pPr lvl="1" algn="just"/>
            <a:r>
              <a:rPr lang="fa-IR" sz="2400" dirty="0" smtClean="0">
                <a:cs typeface="B Mitra" pitchFamily="2" charset="-78"/>
              </a:rPr>
              <a:t>سیاستهای عملیاتی</a:t>
            </a:r>
          </a:p>
          <a:p>
            <a:pPr algn="just"/>
            <a:r>
              <a:rPr lang="fa-IR" sz="2800" dirty="0" smtClean="0">
                <a:cs typeface="B Mitra" pitchFamily="2" charset="-78"/>
              </a:rPr>
              <a:t>با بررسی نظام مند این زنجیره، می توان فعالیتهای مختلف ایجادکننده ارزش افزوده اقتصاد و حتی بنگاهها را شناسایی کرد. بنگاهها می توانند از طریق کارکرد مناسب، هر یک از فعالیتهای درونی با محیط خارج، مزیت توانمندی و رقابتی برای خود و بخشهای اقتصادی ایجاد کنند. </a:t>
            </a:r>
          </a:p>
          <a:p>
            <a:pPr algn="just"/>
            <a:r>
              <a:rPr lang="fa-IR" sz="2800" dirty="0" smtClean="0">
                <a:cs typeface="B Mitra" pitchFamily="2" charset="-78"/>
              </a:rPr>
              <a:t>بنابراین، با توجه به فعالیتهای مختلف اقتصاد و بنگاهها می توان اظهار داشت قابلیتهای متفاوتی که در هر بخش وجود دارد نیز با هم تفاوت می کنند. از این رو، درجه اهمیت قابلیتها در بخشهای اقتصاد و بنگاهها با هم تفاوت دارند. </a:t>
            </a:r>
            <a:endParaRPr lang="fa-IR" sz="2800" dirty="0">
              <a:cs typeface="B Mitra" pitchFamily="2" charset="-78"/>
            </a:endParaRPr>
          </a:p>
        </p:txBody>
      </p:sp>
      <p:grpSp>
        <p:nvGrpSpPr>
          <p:cNvPr id="43"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4" name="Rectangle 43"/>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5" name="Rectangle 44"/>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46" name="Group 45"/>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7" name="Rectangle 4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8" name="Rectangle 4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49" name="Group 48"/>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50" name="Rectangle 4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51" name="Rectangle 5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52" name="Group 51"/>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53" name="Rectangle 5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54" name="Rectangle 5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55" name="Group 3"/>
          <p:cNvGrpSpPr/>
          <p:nvPr/>
        </p:nvGrpSpPr>
        <p:grpSpPr>
          <a:xfrm>
            <a:off x="76200" y="3124200"/>
            <a:ext cx="1692000" cy="648000"/>
            <a:chOff x="123452" y="411"/>
            <a:chExt cx="1353294" cy="811976"/>
          </a:xfrm>
          <a:scene3d>
            <a:camera prst="orthographicFront"/>
            <a:lightRig rig="threePt" dir="t">
              <a:rot lat="0" lon="0" rev="7500000"/>
            </a:lightRig>
          </a:scene3d>
        </p:grpSpPr>
        <p:sp>
          <p:nvSpPr>
            <p:cNvPr id="56" name="Rectangle 55"/>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57" name="Rectangle 56"/>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58" name="Group 57"/>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59" name="Rectangle 5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60" name="Rectangle 5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61" name="Group 60"/>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62" name="Rectangle 6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63" name="Rectangle 6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64" name="Group 63"/>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65" name="Rectangle 6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66" name="Rectangle 6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67" name="Group 66"/>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68" name="Rectangle 6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69" name="Rectangle 6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70" name="Slide Number Placeholder 69"/>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lnSpcReduction="10000"/>
          </a:bodyPr>
          <a:lstStyle/>
          <a:p>
            <a:pPr algn="just"/>
            <a:r>
              <a:rPr lang="fa-IR" sz="2800" dirty="0" smtClean="0">
                <a:cs typeface="B Mitra" pitchFamily="2" charset="-78"/>
              </a:rPr>
              <a:t>لذا در این مباحث، قابلیتها به چهار دسته تقسیم می شود. البته برای تعیین درجه اهمیت و اولویت قابلیتها از مدلهای کمی استفاده به عمل می آید.</a:t>
            </a:r>
          </a:p>
          <a:p>
            <a:pPr algn="just"/>
            <a:r>
              <a:rPr lang="fa-IR" sz="2800" dirty="0" smtClean="0">
                <a:cs typeface="B Mitra" pitchFamily="2" charset="-78"/>
              </a:rPr>
              <a:t>از آنجا که محیط به طور مداوم در حال تغییر و تحول است و متغیرهای محیطی، پیچیدگی و ابهام بالایی دارند و از طرف دیگر بنگاهها یک سیستم باز و تحت تاثیر محیط اقتصادی هستند، باید بنگاهها به طور مرتب خود را با این تغییرات محیطی تطبیق دهند. از این رو، قابلیتها نیز باید با توجه به شرایط محیطی بهبود و توسعه یابند و پویا نیز باشند تا منشاء مزیت توانمندی و رقابتی پایدار گردند. </a:t>
            </a:r>
          </a:p>
          <a:p>
            <a:pPr algn="just"/>
            <a:r>
              <a:rPr lang="fa-IR" sz="2800" u="sng" dirty="0" smtClean="0">
                <a:cs typeface="B Mitra" pitchFamily="2" charset="-78"/>
              </a:rPr>
              <a:t>مزیت توانمندی و رقابتی پایدار</a:t>
            </a:r>
            <a:r>
              <a:rPr lang="fa-IR" sz="2800" dirty="0" smtClean="0">
                <a:cs typeface="B Mitra" pitchFamily="2" charset="-78"/>
              </a:rPr>
              <a:t>، شایستگی ای است که دوره عمر طولانی تری نسبت به دیگر شایستگیها دارد. دانش و ابزارهای مدیریت دانش و دانایی، نقش اساسی در ایجاد این مزیت پایدار ایفا می کنند. از این رو، زمانی که قابلیتها با توانمندیهای دانشی اقتصاد و بنگاه تلفیق شوند، تقویت و بهبود می یابند و به قابلیت پویا تبدیل می شوند. </a:t>
            </a:r>
            <a:endParaRPr lang="fa-IR" sz="2800" dirty="0">
              <a:cs typeface="B Mitra" pitchFamily="2" charset="-78"/>
            </a:endParaRP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2286324" y="152399"/>
            <a:ext cx="6552876" cy="6709235"/>
          </a:xfrm>
          <a:prstGeom prst="rect">
            <a:avLst/>
          </a:prstGeom>
          <a:noFill/>
          <a:ln w="9525">
            <a:noFill/>
            <a:miter lim="800000"/>
            <a:headEnd/>
            <a:tailEnd/>
          </a:ln>
        </p:spPr>
      </p:pic>
      <p:grpSp>
        <p:nvGrpSpPr>
          <p:cNvPr id="17"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8" name="Rectangle 1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9" name="Rectangle 1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20" name="Group 19"/>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1" name="Rectangle 2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2" name="Rectangle 2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3" name="Group 22"/>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4" name="Rectangle 23"/>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5" name="Rectangle 24"/>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6" name="Group 25"/>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7" name="Rectangle 2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8" name="Rectangle 2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9" name="Group 3"/>
          <p:cNvGrpSpPr/>
          <p:nvPr/>
        </p:nvGrpSpPr>
        <p:grpSpPr>
          <a:xfrm>
            <a:off x="76200" y="3124200"/>
            <a:ext cx="1692000" cy="648000"/>
            <a:chOff x="123452" y="411"/>
            <a:chExt cx="1353294" cy="811976"/>
          </a:xfrm>
          <a:scene3d>
            <a:camera prst="orthographicFront"/>
            <a:lightRig rig="threePt" dir="t">
              <a:rot lat="0" lon="0" rev="7500000"/>
            </a:lightRig>
          </a:scene3d>
        </p:grpSpPr>
        <p:sp>
          <p:nvSpPr>
            <p:cNvPr id="30" name="Rectangle 29"/>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1" name="Rectangle 30"/>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2" name="Group 31"/>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3" name="Rectangle 3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4" name="Rectangle 3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5" name="Group 34"/>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6" name="Rectangle 3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7" name="Rectangle 3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8" name="Group 37"/>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9" name="Rectangle 3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0" name="Rectangle 3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1" name="Group 40"/>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2" name="Rectangle 4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3" name="Rectangle 4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4" name="Slide Number Placeholder 4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نقش منابع و قابلیتها در ایجاد مزیت توانمندی و رقابتی</a:t>
            </a:r>
          </a:p>
          <a:p>
            <a:pPr algn="just"/>
            <a:r>
              <a:rPr lang="fa-IR" sz="2800" dirty="0" smtClean="0">
                <a:cs typeface="B Mitra" pitchFamily="2" charset="-78"/>
              </a:rPr>
              <a:t>با توجه به پویایی های واقعی و عینی رقابت، می توان مزیت توانمندی و رقابتی را به 5 نوع کلی بر اساس منشاء ایجاد آن تقسیم بندی کرد؛</a:t>
            </a:r>
          </a:p>
        </p:txBody>
      </p:sp>
      <p:pic>
        <p:nvPicPr>
          <p:cNvPr id="5122" name="Picture 2"/>
          <p:cNvPicPr>
            <a:picLocks noChangeAspect="1" noChangeArrowheads="1"/>
          </p:cNvPicPr>
          <p:nvPr/>
        </p:nvPicPr>
        <p:blipFill>
          <a:blip r:embed="rId2" cstate="print"/>
          <a:srcRect/>
          <a:stretch>
            <a:fillRect/>
          </a:stretch>
        </p:blipFill>
        <p:spPr bwMode="auto">
          <a:xfrm>
            <a:off x="2124075" y="2209800"/>
            <a:ext cx="6036204" cy="4648200"/>
          </a:xfrm>
          <a:prstGeom prst="rect">
            <a:avLst/>
          </a:prstGeom>
          <a:noFill/>
          <a:ln w="9525">
            <a:noFill/>
            <a:miter lim="800000"/>
            <a:headEnd/>
            <a:tailEnd/>
          </a:ln>
        </p:spPr>
      </p:pic>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lnSpcReduction="10000"/>
          </a:bodyPr>
          <a:lstStyle/>
          <a:p>
            <a:pPr algn="just">
              <a:buNone/>
            </a:pPr>
            <a:r>
              <a:rPr lang="fa-IR" sz="2800" b="1" dirty="0" smtClean="0">
                <a:cs typeface="B Mitra" pitchFamily="2" charset="-78"/>
              </a:rPr>
              <a:t>1. مزیت موقعیتی در مقابل جنبشی (پویا)</a:t>
            </a:r>
          </a:p>
          <a:p>
            <a:pPr algn="just"/>
            <a:r>
              <a:rPr lang="fa-IR" sz="2800" dirty="0" smtClean="0">
                <a:solidFill>
                  <a:srgbClr val="C00000"/>
                </a:solidFill>
                <a:cs typeface="B Mitra" pitchFamily="2" charset="-78"/>
              </a:rPr>
              <a:t>مزیتهای موقعیتی، </a:t>
            </a:r>
          </a:p>
          <a:p>
            <a:pPr lvl="1" algn="just"/>
            <a:r>
              <a:rPr lang="fa-IR" sz="2400" dirty="0" smtClean="0">
                <a:cs typeface="B Mitra" pitchFamily="2" charset="-78"/>
              </a:rPr>
              <a:t>از ویژگیها و موجودیهای اقتصاد و بنگاه ایجاد شده، </a:t>
            </a:r>
          </a:p>
          <a:p>
            <a:pPr lvl="1" algn="just"/>
            <a:r>
              <a:rPr lang="fa-IR" sz="2400" dirty="0" smtClean="0">
                <a:cs typeface="B Mitra" pitchFamily="2" charset="-78"/>
              </a:rPr>
              <a:t>و عوامل آن، معمولاً جنبه ایستا دارند،</a:t>
            </a:r>
          </a:p>
          <a:p>
            <a:pPr lvl="1" algn="just"/>
            <a:r>
              <a:rPr lang="fa-IR" sz="2400" dirty="0" smtClean="0">
                <a:cs typeface="B Mitra" pitchFamily="2" charset="-78"/>
              </a:rPr>
              <a:t>و بر اساس قدرت خردورزی، مالکیت منابع و داراییها، سطح دسترسی پیدا می کنند. </a:t>
            </a:r>
          </a:p>
          <a:p>
            <a:pPr lvl="1" algn="just"/>
            <a:r>
              <a:rPr lang="fa-IR" sz="2400" dirty="0" smtClean="0">
                <a:cs typeface="B Mitra" pitchFamily="2" charset="-78"/>
              </a:rPr>
              <a:t>مزیت توانمندی و رقابتی موقعیتی شامل آن دسته از شایستگیهای توانمندی و رقابتی هستند که بر اساس موارد زیر شکل می گیرند؛</a:t>
            </a:r>
          </a:p>
          <a:p>
            <a:pPr marL="859536" lvl="1" indent="-457200" algn="just">
              <a:buFont typeface="+mj-lt"/>
              <a:buAutoNum type="arabicPeriod"/>
            </a:pPr>
            <a:r>
              <a:rPr lang="fa-IR" sz="2400" u="sng" dirty="0" smtClean="0">
                <a:cs typeface="B Mitra" pitchFamily="2" charset="-78"/>
              </a:rPr>
              <a:t>موهبتها</a:t>
            </a:r>
            <a:r>
              <a:rPr lang="fa-IR" sz="2400" dirty="0" smtClean="0">
                <a:cs typeface="B Mitra" pitchFamily="2" charset="-78"/>
              </a:rPr>
              <a:t> (استعدادهای سیاستگذاری، مدیریتی، کارکنان دانشی، ماهر و متخصص و فرهنگ توسعه محور و بنگاههای برتر)</a:t>
            </a:r>
          </a:p>
          <a:p>
            <a:pPr marL="859536" lvl="1" indent="-457200" algn="just">
              <a:buFont typeface="+mj-lt"/>
              <a:buAutoNum type="arabicPeriod"/>
            </a:pPr>
            <a:r>
              <a:rPr lang="fa-IR" sz="2400" dirty="0" smtClean="0">
                <a:cs typeface="B Mitra" pitchFamily="2" charset="-78"/>
              </a:rPr>
              <a:t>مزیت توانمندی و رقابتی بر اساس </a:t>
            </a:r>
            <a:r>
              <a:rPr lang="fa-IR" sz="2400" u="sng" dirty="0" smtClean="0">
                <a:cs typeface="B Mitra" pitchFamily="2" charset="-78"/>
              </a:rPr>
              <a:t>اندازه</a:t>
            </a:r>
            <a:r>
              <a:rPr lang="fa-IR" sz="2400" dirty="0" smtClean="0">
                <a:cs typeface="B Mitra" pitchFamily="2" charset="-78"/>
              </a:rPr>
              <a:t> (شامل قدرت بازار، اقتصاد مقیاس و تجربه)</a:t>
            </a:r>
          </a:p>
          <a:p>
            <a:pPr marL="859536" lvl="1" indent="-457200" algn="just">
              <a:buFont typeface="+mj-lt"/>
              <a:buAutoNum type="arabicPeriod"/>
            </a:pPr>
            <a:r>
              <a:rPr lang="fa-IR" sz="2400" dirty="0" smtClean="0">
                <a:cs typeface="B Mitra" pitchFamily="2" charset="-78"/>
              </a:rPr>
              <a:t>مزیت بر اساس </a:t>
            </a:r>
            <a:r>
              <a:rPr lang="fa-IR" sz="2400" u="sng" dirty="0" smtClean="0">
                <a:cs typeface="B Mitra" pitchFamily="2" charset="-78"/>
              </a:rPr>
              <a:t>ارتباطات، تدابیر و سطح دسترسی </a:t>
            </a:r>
            <a:r>
              <a:rPr lang="fa-IR" sz="2400" dirty="0" smtClean="0">
                <a:cs typeface="B Mitra" pitchFamily="2" charset="-78"/>
              </a:rPr>
              <a:t>(شامل رابطه خوب با همکاران، رابطه مناسب با حامیان و تکمیل کننده ها)</a:t>
            </a:r>
          </a:p>
          <a:p>
            <a:pPr marL="859536" lvl="1" indent="-457200" algn="just">
              <a:buFont typeface="+mj-lt"/>
              <a:buAutoNum type="arabicPeriod"/>
            </a:pPr>
            <a:r>
              <a:rPr lang="fa-IR" sz="2400" u="sng" dirty="0" smtClean="0">
                <a:cs typeface="B Mitra" pitchFamily="2" charset="-78"/>
              </a:rPr>
              <a:t>کنترل بهتر شبکه عرضه </a:t>
            </a:r>
            <a:r>
              <a:rPr lang="fa-IR" sz="2400" dirty="0" smtClean="0">
                <a:cs typeface="B Mitra" pitchFamily="2" charset="-78"/>
              </a:rPr>
              <a:t>و </a:t>
            </a:r>
            <a:r>
              <a:rPr lang="fa-IR" sz="2400" u="sng" dirty="0" smtClean="0">
                <a:cs typeface="B Mitra" pitchFamily="2" charset="-78"/>
              </a:rPr>
              <a:t>دسترسی مطلوب به شبکه توزیع</a:t>
            </a:r>
          </a:p>
          <a:p>
            <a:pPr marL="859536" lvl="1" indent="-457200" algn="just">
              <a:buFont typeface="+mj-lt"/>
              <a:buAutoNum type="arabicPeriod"/>
            </a:pPr>
            <a:r>
              <a:rPr lang="fa-IR" sz="2400" dirty="0" smtClean="0">
                <a:cs typeface="B Mitra" pitchFamily="2" charset="-78"/>
              </a:rPr>
              <a:t>داشتن </a:t>
            </a:r>
            <a:r>
              <a:rPr lang="fa-IR" sz="2400" u="sng" dirty="0" smtClean="0">
                <a:cs typeface="B Mitra" pitchFamily="2" charset="-78"/>
              </a:rPr>
              <a:t>استانداردهای</a:t>
            </a:r>
            <a:r>
              <a:rPr lang="fa-IR" sz="2400" dirty="0" smtClean="0">
                <a:cs typeface="B Mitra" pitchFamily="2" charset="-78"/>
              </a:rPr>
              <a:t> بالای اقتصادی و نیز فنی صنعت</a:t>
            </a:r>
            <a:endParaRPr lang="fa-IR" sz="2400" dirty="0">
              <a:cs typeface="B Mitra" pitchFamily="2" charset="-78"/>
            </a:endParaRP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1. مزیت موقعیتی در مقابل جنبشی (پویا)</a:t>
            </a:r>
          </a:p>
          <a:p>
            <a:pPr algn="just"/>
            <a:r>
              <a:rPr lang="fa-IR" sz="2800" dirty="0" smtClean="0">
                <a:solidFill>
                  <a:srgbClr val="C00000"/>
                </a:solidFill>
                <a:cs typeface="B Mitra" pitchFamily="2" charset="-78"/>
              </a:rPr>
              <a:t>مزیتهای جنبشی (پویا)، </a:t>
            </a:r>
            <a:r>
              <a:rPr lang="fa-IR" sz="2800" dirty="0" smtClean="0">
                <a:cs typeface="B Mitra" pitchFamily="2" charset="-78"/>
              </a:rPr>
              <a:t>اساس کارایی و اثربخشی بنگاهها در بازار است زیرا این نوع مزایا باعث می شود که بنگاهها، فعالیتهای کسب و کار خود را کاراتر و اثربخش تر از رقبا انجام دهند که معمولاً بر مبنای دانش و قابلیتهای بنگاه استوار است. </a:t>
            </a:r>
          </a:p>
          <a:p>
            <a:pPr lvl="1" algn="just"/>
            <a:r>
              <a:rPr lang="fa-IR" dirty="0" smtClean="0">
                <a:cs typeface="B Mitra" pitchFamily="2" charset="-78"/>
              </a:rPr>
              <a:t>چند نمونه از این نوع مزیت در چند بنگاه:</a:t>
            </a:r>
          </a:p>
          <a:p>
            <a:pPr lvl="2" algn="just"/>
            <a:r>
              <a:rPr lang="fa-IR" sz="2000" u="sng" dirty="0" smtClean="0">
                <a:cs typeface="B Mitra" pitchFamily="2" charset="-78"/>
              </a:rPr>
              <a:t>کوچک سازی </a:t>
            </a:r>
            <a:r>
              <a:rPr lang="fa-IR" sz="2000" dirty="0" smtClean="0">
                <a:cs typeface="B Mitra" pitchFamily="2" charset="-78"/>
              </a:rPr>
              <a:t>باعث تقویت رهبری اقتصاد و بنگاههای آن در بازار منطقه ای و جهانی می شود.</a:t>
            </a:r>
          </a:p>
          <a:p>
            <a:pPr lvl="2" algn="just"/>
            <a:r>
              <a:rPr lang="fa-IR" sz="2000" dirty="0" smtClean="0">
                <a:cs typeface="B Mitra" pitchFamily="2" charset="-78"/>
              </a:rPr>
              <a:t>توانایی دستاوردها و </a:t>
            </a:r>
            <a:r>
              <a:rPr lang="fa-IR" sz="2000" u="sng" dirty="0" smtClean="0">
                <a:cs typeface="B Mitra" pitchFamily="2" charset="-78"/>
              </a:rPr>
              <a:t>تولیدات انعطاف پذیر </a:t>
            </a:r>
            <a:r>
              <a:rPr lang="fa-IR" sz="2000" dirty="0" smtClean="0">
                <a:cs typeface="B Mitra" pitchFamily="2" charset="-78"/>
              </a:rPr>
              <a:t>باعث پاسخگویی سریعتر سیاستگذاران و بنگاهها به تغییرات بازار و انتظارات جدید می شود.</a:t>
            </a:r>
          </a:p>
          <a:p>
            <a:pPr lvl="2" algn="just"/>
            <a:r>
              <a:rPr lang="fa-IR" sz="2000" dirty="0" smtClean="0">
                <a:cs typeface="B Mitra" pitchFamily="2" charset="-78"/>
              </a:rPr>
              <a:t>تجارت و کسب و کارها قادر به </a:t>
            </a:r>
            <a:r>
              <a:rPr lang="fa-IR" sz="2000" u="sng" dirty="0" smtClean="0">
                <a:cs typeface="B Mitra" pitchFamily="2" charset="-78"/>
              </a:rPr>
              <a:t>شناسایی سریع و ارائه خدمت مطلوب </a:t>
            </a:r>
            <a:r>
              <a:rPr lang="fa-IR" sz="2000" dirty="0" smtClean="0">
                <a:cs typeface="B Mitra" pitchFamily="2" charset="-78"/>
              </a:rPr>
              <a:t>به گروه بزرگی از مردم می شود که تلاشگر و پردرآمد هستند.</a:t>
            </a: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1. مزیت موقعیتی در مقابل جنبشی (پویا)</a:t>
            </a:r>
          </a:p>
          <a:p>
            <a:pPr algn="just"/>
            <a:r>
              <a:rPr lang="fa-IR" sz="2800" dirty="0" smtClean="0">
                <a:solidFill>
                  <a:srgbClr val="C00000"/>
                </a:solidFill>
                <a:cs typeface="B Mitra" pitchFamily="2" charset="-78"/>
              </a:rPr>
              <a:t>چهار طبقه کلی مزیتهای رقابتی جنبشی (پویا)</a:t>
            </a:r>
          </a:p>
          <a:p>
            <a:pPr lvl="1" algn="just"/>
            <a:r>
              <a:rPr lang="fa-IR" sz="2000" b="1" dirty="0" smtClean="0">
                <a:cs typeface="B Mitra" pitchFamily="2" charset="-78"/>
              </a:rPr>
              <a:t>قابلیتهای کارآفرینی</a:t>
            </a:r>
            <a:r>
              <a:rPr lang="fa-IR" sz="2000" dirty="0" smtClean="0">
                <a:cs typeface="B Mitra" pitchFamily="2" charset="-78"/>
              </a:rPr>
              <a:t>: این نوع قابلیتها نشانگر توانایی بنگاهها در </a:t>
            </a:r>
            <a:r>
              <a:rPr lang="fa-IR" sz="2000" u="sng" dirty="0" smtClean="0">
                <a:cs typeface="B Mitra" pitchFamily="2" charset="-78"/>
              </a:rPr>
              <a:t>شناسایی و جذب مشتریان با ارزش </a:t>
            </a:r>
            <a:r>
              <a:rPr lang="fa-IR" sz="2000" dirty="0" smtClean="0">
                <a:cs typeface="B Mitra" pitchFamily="2" charset="-78"/>
              </a:rPr>
              <a:t>و </a:t>
            </a:r>
            <a:r>
              <a:rPr lang="fa-IR" sz="2000" u="sng" dirty="0" smtClean="0">
                <a:cs typeface="B Mitra" pitchFamily="2" charset="-78"/>
              </a:rPr>
              <a:t>بهره برداری از فرصتهای</a:t>
            </a:r>
            <a:r>
              <a:rPr lang="fa-IR" sz="2000" dirty="0" smtClean="0">
                <a:cs typeface="B Mitra" pitchFamily="2" charset="-78"/>
              </a:rPr>
              <a:t> موجود بازار و </a:t>
            </a:r>
            <a:r>
              <a:rPr lang="fa-IR" sz="2000" u="sng" dirty="0" smtClean="0">
                <a:cs typeface="B Mitra" pitchFamily="2" charset="-78"/>
              </a:rPr>
              <a:t>ایجاد فرصتهای </a:t>
            </a:r>
            <a:r>
              <a:rPr lang="fa-IR" sz="2000" dirty="0" smtClean="0">
                <a:cs typeface="B Mitra" pitchFamily="2" charset="-78"/>
              </a:rPr>
              <a:t>جدید است.</a:t>
            </a:r>
          </a:p>
          <a:p>
            <a:pPr lvl="1" algn="just"/>
            <a:endParaRPr lang="fa-IR" sz="2000" dirty="0" smtClean="0">
              <a:cs typeface="B Mitra" pitchFamily="2" charset="-78"/>
            </a:endParaRPr>
          </a:p>
          <a:p>
            <a:pPr lvl="1" algn="just"/>
            <a:r>
              <a:rPr lang="fa-IR" sz="2000" b="1" dirty="0" smtClean="0">
                <a:cs typeface="B Mitra" pitchFamily="2" charset="-78"/>
              </a:rPr>
              <a:t>قابلیتهای راهبردی</a:t>
            </a:r>
            <a:r>
              <a:rPr lang="fa-IR" sz="2000" dirty="0" smtClean="0">
                <a:cs typeface="B Mitra" pitchFamily="2" charset="-78"/>
              </a:rPr>
              <a:t>: این نوع قابلیتها برای </a:t>
            </a:r>
            <a:r>
              <a:rPr lang="fa-IR" sz="2000" u="sng" dirty="0" smtClean="0">
                <a:cs typeface="B Mitra" pitchFamily="2" charset="-78"/>
              </a:rPr>
              <a:t>ایجاد، انسجام بخشی و هماهنگی کارآمد و موثر دانش و شایستگیهای </a:t>
            </a:r>
            <a:r>
              <a:rPr lang="fa-IR" sz="2000" dirty="0" smtClean="0">
                <a:cs typeface="B Mitra" pitchFamily="2" charset="-78"/>
              </a:rPr>
              <a:t>گوناگون بنگاه و نیز </a:t>
            </a:r>
            <a:r>
              <a:rPr lang="fa-IR" sz="2000" u="sng" dirty="0" smtClean="0">
                <a:cs typeface="B Mitra" pitchFamily="2" charset="-78"/>
              </a:rPr>
              <a:t>ساختاردهی مجدد </a:t>
            </a:r>
            <a:r>
              <a:rPr lang="fa-IR" sz="2000" dirty="0" smtClean="0">
                <a:cs typeface="B Mitra" pitchFamily="2" charset="-78"/>
              </a:rPr>
              <a:t>و ایجاد تحرک و نقل و انتقال موثر آنها به موازات تغییرات و پویاییهای محیطی و فرصتهای فراوری، ضرورت دارد.</a:t>
            </a:r>
          </a:p>
          <a:p>
            <a:pPr lvl="1" algn="just"/>
            <a:endParaRPr lang="fa-IR" sz="2000" dirty="0" smtClean="0">
              <a:cs typeface="B Mitra" pitchFamily="2" charset="-78"/>
            </a:endParaRPr>
          </a:p>
          <a:p>
            <a:pPr lvl="1" algn="just"/>
            <a:r>
              <a:rPr lang="fa-IR" sz="2000" b="1" dirty="0" smtClean="0">
                <a:cs typeface="B Mitra" pitchFamily="2" charset="-78"/>
              </a:rPr>
              <a:t>قابلیتهای بنگاهی</a:t>
            </a:r>
            <a:r>
              <a:rPr lang="fa-IR" sz="2000" dirty="0" smtClean="0">
                <a:cs typeface="B Mitra" pitchFamily="2" charset="-78"/>
              </a:rPr>
              <a:t>: این نوع قابلیت شامل </a:t>
            </a:r>
            <a:r>
              <a:rPr lang="fa-IR" sz="2000" u="sng" dirty="0" smtClean="0">
                <a:cs typeface="B Mitra" pitchFamily="2" charset="-78"/>
              </a:rPr>
              <a:t>ویژگیهای ساختاری و فرهنگی بنگاههاست </a:t>
            </a:r>
            <a:r>
              <a:rPr lang="fa-IR" sz="2000" dirty="0" smtClean="0">
                <a:cs typeface="B Mitra" pitchFamily="2" charset="-78"/>
              </a:rPr>
              <a:t>که برای تحرک و پویایی کارکنان، </a:t>
            </a:r>
            <a:r>
              <a:rPr lang="fa-IR" sz="2000" u="sng" dirty="0" smtClean="0">
                <a:cs typeface="B Mitra" pitchFamily="2" charset="-78"/>
              </a:rPr>
              <a:t>یادگیری سریعتر</a:t>
            </a:r>
            <a:r>
              <a:rPr lang="fa-IR" sz="2000" dirty="0" smtClean="0">
                <a:cs typeface="B Mitra" pitchFamily="2" charset="-78"/>
              </a:rPr>
              <a:t> سازمانی و </a:t>
            </a:r>
            <a:r>
              <a:rPr lang="fa-IR" sz="2000" u="sng" dirty="0" smtClean="0">
                <a:cs typeface="B Mitra" pitchFamily="2" charset="-78"/>
              </a:rPr>
              <a:t>تسهیل تغییرات </a:t>
            </a:r>
            <a:r>
              <a:rPr lang="fa-IR" sz="2000" dirty="0" smtClean="0">
                <a:cs typeface="B Mitra" pitchFamily="2" charset="-78"/>
              </a:rPr>
              <a:t>ضروری لازم است.</a:t>
            </a:r>
          </a:p>
          <a:p>
            <a:pPr lvl="1" algn="just"/>
            <a:endParaRPr lang="fa-IR" sz="2000" dirty="0" smtClean="0">
              <a:cs typeface="B Mitra" pitchFamily="2" charset="-78"/>
            </a:endParaRPr>
          </a:p>
          <a:p>
            <a:pPr lvl="1" algn="just"/>
            <a:r>
              <a:rPr lang="fa-IR" sz="2000" b="1" dirty="0" smtClean="0">
                <a:cs typeface="B Mitra" pitchFamily="2" charset="-78"/>
              </a:rPr>
              <a:t>قابلیتهای فنی</a:t>
            </a:r>
            <a:r>
              <a:rPr lang="fa-IR" sz="2000" dirty="0" smtClean="0">
                <a:cs typeface="B Mitra" pitchFamily="2" charset="-78"/>
              </a:rPr>
              <a:t>: این نوع قابلیتها باعث توسعه و ارتقای </a:t>
            </a:r>
            <a:r>
              <a:rPr lang="fa-IR" sz="2000" u="sng" dirty="0" smtClean="0">
                <a:cs typeface="B Mitra" pitchFamily="2" charset="-78"/>
              </a:rPr>
              <a:t>خلاقیت</a:t>
            </a:r>
            <a:r>
              <a:rPr lang="fa-IR" sz="2000" dirty="0" smtClean="0">
                <a:cs typeface="B Mitra" pitchFamily="2" charset="-78"/>
              </a:rPr>
              <a:t>، </a:t>
            </a:r>
            <a:r>
              <a:rPr lang="fa-IR" sz="2000" u="sng" dirty="0" smtClean="0">
                <a:cs typeface="B Mitra" pitchFamily="2" charset="-78"/>
              </a:rPr>
              <a:t>کارایی</a:t>
            </a:r>
            <a:r>
              <a:rPr lang="fa-IR" sz="2000" dirty="0" smtClean="0">
                <a:cs typeface="B Mitra" pitchFamily="2" charset="-78"/>
              </a:rPr>
              <a:t>، </a:t>
            </a:r>
            <a:r>
              <a:rPr lang="fa-IR" sz="2000" u="sng" dirty="0" smtClean="0">
                <a:cs typeface="B Mitra" pitchFamily="2" charset="-78"/>
              </a:rPr>
              <a:t>انعطاف</a:t>
            </a:r>
            <a:r>
              <a:rPr lang="fa-IR" sz="2000" dirty="0" smtClean="0">
                <a:cs typeface="B Mitra" pitchFamily="2" charset="-78"/>
              </a:rPr>
              <a:t> </a:t>
            </a:r>
            <a:r>
              <a:rPr lang="fa-IR" sz="2000" u="sng" dirty="0" smtClean="0">
                <a:cs typeface="B Mitra" pitchFamily="2" charset="-78"/>
              </a:rPr>
              <a:t>پذیری</a:t>
            </a:r>
            <a:r>
              <a:rPr lang="fa-IR" sz="2000" dirty="0" smtClean="0">
                <a:cs typeface="B Mitra" pitchFamily="2" charset="-78"/>
              </a:rPr>
              <a:t>، سرعت یا کیفیت فرایندهای بنگاهها و نیز بهبود کیفیت محصولات بنگاه می گردد.</a:t>
            </a:r>
            <a:endParaRPr lang="fa-IR" sz="2000" dirty="0">
              <a:cs typeface="B Mitra" pitchFamily="2" charset="-78"/>
            </a:endParaRPr>
          </a:p>
        </p:txBody>
      </p:sp>
      <p:grpSp>
        <p:nvGrpSpPr>
          <p:cNvPr id="2"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4"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5"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6"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7"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8" name="Group 30"/>
          <p:cNvGrpSpPr/>
          <p:nvPr/>
        </p:nvGrpSpPr>
        <p:grpSpPr>
          <a:xfrm>
            <a:off x="76200" y="3886200"/>
            <a:ext cx="1692000" cy="648000"/>
            <a:chOff x="123452" y="411"/>
            <a:chExt cx="1353294" cy="811976"/>
          </a:xfrm>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9" name="Group 33"/>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10"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11"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1. مزیت موقعیتی در مقابل جنبشی (پویا)</a:t>
            </a:r>
          </a:p>
          <a:p>
            <a:pPr algn="just"/>
            <a:r>
              <a:rPr lang="fa-IR" sz="2800" dirty="0" smtClean="0">
                <a:cs typeface="B Mitra" pitchFamily="2" charset="-78"/>
              </a:rPr>
              <a:t>بدیهی است بین مزیتهای موقعیتی و مزیتهای پویا </a:t>
            </a:r>
            <a:r>
              <a:rPr lang="fa-IR" sz="2800" u="sng" dirty="0" smtClean="0">
                <a:cs typeface="B Mitra" pitchFamily="2" charset="-78"/>
              </a:rPr>
              <a:t>تعامل</a:t>
            </a:r>
            <a:r>
              <a:rPr lang="fa-IR" sz="2800" dirty="0" smtClean="0">
                <a:cs typeface="B Mitra" pitchFamily="2" charset="-78"/>
              </a:rPr>
              <a:t> وجود دارد و این دو بر یکدیگر تاثیر گذاشته و از هم تغذیه می کنند. در واقع توانمندی و مزیتهای پویا می توانند مزیتهای موقعیتی را تقویت کنند و به موازات ارتقای موقعیت بنگاهها و شاخصهای موقعیتی و به کارگیری ساز و کار مدیریتی کارآمد، معیارهای مزیتهای پویا نیز ارتقا می یابند.</a:t>
            </a: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fontScale="92500" lnSpcReduction="10000"/>
          </a:bodyPr>
          <a:lstStyle/>
          <a:p>
            <a:pPr algn="just">
              <a:buNone/>
            </a:pPr>
            <a:r>
              <a:rPr lang="fa-IR" sz="2800" b="1" dirty="0" smtClean="0">
                <a:cs typeface="B Mitra" pitchFamily="2" charset="-78"/>
              </a:rPr>
              <a:t>2. مزیت متجانس در مقابل نامتجانس</a:t>
            </a:r>
          </a:p>
          <a:p>
            <a:pPr algn="just"/>
            <a:r>
              <a:rPr lang="fa-IR" sz="2800" dirty="0" smtClean="0">
                <a:cs typeface="B Mitra" pitchFamily="2" charset="-78"/>
              </a:rPr>
              <a:t>مزیتهای موقعیتی و مزیتهای پویا می توانند متجانس یا غیرمتجانس باشند. </a:t>
            </a:r>
          </a:p>
          <a:p>
            <a:pPr algn="just"/>
            <a:r>
              <a:rPr lang="fa-IR" sz="2800" b="1" dirty="0" smtClean="0">
                <a:solidFill>
                  <a:srgbClr val="C00000"/>
                </a:solidFill>
                <a:cs typeface="B Mitra" pitchFamily="2" charset="-78"/>
              </a:rPr>
              <a:t>مزیت متجانس</a:t>
            </a:r>
            <a:r>
              <a:rPr lang="fa-IR" sz="2800" dirty="0" smtClean="0">
                <a:cs typeface="B Mitra" pitchFamily="2" charset="-78"/>
              </a:rPr>
              <a:t>: </a:t>
            </a:r>
          </a:p>
          <a:p>
            <a:pPr lvl="1" algn="just"/>
            <a:r>
              <a:rPr lang="fa-IR" sz="2400" dirty="0" smtClean="0">
                <a:cs typeface="B Mitra" pitchFamily="2" charset="-78"/>
              </a:rPr>
              <a:t>وقتی که بنگاه و رقبایش اساساً با استفاده از مهارتها و قابلیتهای متجانس و مشابه به روش یکسان رقابت می کنند، در این صورت مزیت توانمندی و رقابتی از </a:t>
            </a:r>
            <a:r>
              <a:rPr lang="fa-IR" sz="2400" u="sng" dirty="0" smtClean="0">
                <a:cs typeface="B Mitra" pitchFamily="2" charset="-78"/>
              </a:rPr>
              <a:t>انجام فعالیتهای مشابه به صورت بهتر </a:t>
            </a:r>
            <a:r>
              <a:rPr lang="fa-IR" sz="2400" dirty="0" smtClean="0">
                <a:cs typeface="B Mitra" pitchFamily="2" charset="-78"/>
              </a:rPr>
              <a:t>حاصل می شود.</a:t>
            </a:r>
          </a:p>
          <a:p>
            <a:pPr lvl="1" algn="just"/>
            <a:r>
              <a:rPr lang="fa-IR" sz="2400" dirty="0" smtClean="0">
                <a:cs typeface="B Mitra" pitchFamily="2" charset="-78"/>
              </a:rPr>
              <a:t>به بیان دیگر، وقتی مزیت توانمندی و رقابتی بنگاهها از منابع و روشهای مشابهی حاصل می شود، در این صورت، </a:t>
            </a:r>
            <a:r>
              <a:rPr lang="fa-IR" sz="2400" u="sng" dirty="0" smtClean="0">
                <a:cs typeface="B Mitra" pitchFamily="2" charset="-78"/>
              </a:rPr>
              <a:t>بنگاههایی، به مزیت رقابتی با دوام دست خواهند یافت که به صورت کاراتر و اثربخش تر منابع را به کار گرفته و روشها را اجرا کنند. </a:t>
            </a:r>
            <a:r>
              <a:rPr lang="fa-IR" sz="2400" dirty="0" smtClean="0">
                <a:cs typeface="B Mitra" pitchFamily="2" charset="-78"/>
              </a:rPr>
              <a:t>زیرا در این صورت بنگاهها بدون اینکه فرصت متمایز بودن در بازی مشابه را داشته باشند، مجبور به ایفای نقش هستند و لذا تعیین کننده مزیت رقابتی بادوام کارایی عملیاتی است.</a:t>
            </a:r>
          </a:p>
          <a:p>
            <a:pPr lvl="1" algn="just"/>
            <a:r>
              <a:rPr lang="fa-IR" sz="2400" dirty="0" smtClean="0">
                <a:cs typeface="B Mitra" pitchFamily="2" charset="-78"/>
              </a:rPr>
              <a:t>در این رابطه و در ارتباط با مباحث راهبردی، گفتنی است که این گونه مزیتها نمی توانند راهبردی باشند زیرا انجام بعضی امور به صورت متمایز و نه انجام امور مشابه به صورت بهتر یکی از ضرورتهای اساسی راهبردی است. البته این مطلب اهمیت مزیتهای متجانس برای عملکرد برتر یک بنگاه اقتصادی را با چالش جدی مواجه نمی کند.</a:t>
            </a: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019800"/>
          </a:xfrm>
        </p:spPr>
        <p:txBody>
          <a:bodyPr>
            <a:normAutofit/>
          </a:bodyPr>
          <a:lstStyle/>
          <a:p>
            <a:pPr algn="just">
              <a:buNone/>
            </a:pPr>
            <a:r>
              <a:rPr lang="fa-IR" sz="2800" b="1" dirty="0" smtClean="0">
                <a:cs typeface="B Mitra" pitchFamily="2" charset="-78"/>
              </a:rPr>
              <a:t>مقدمه</a:t>
            </a:r>
          </a:p>
          <a:p>
            <a:pPr algn="just"/>
            <a:r>
              <a:rPr lang="fa-IR" sz="2800" dirty="0" smtClean="0">
                <a:cs typeface="B Mitra" pitchFamily="2" charset="-78"/>
              </a:rPr>
              <a:t>درباره قابلیت راهبردیِ سیاستهایِ اقتصادی نمی توان به مفهوم دقیق و یکپارچه ای دست یافت.</a:t>
            </a:r>
          </a:p>
          <a:p>
            <a:pPr algn="just"/>
            <a:r>
              <a:rPr lang="fa-IR" sz="2800" dirty="0" smtClean="0">
                <a:cs typeface="B Mitra" pitchFamily="2" charset="-78"/>
              </a:rPr>
              <a:t>البته سیاست و عملکرد یک اقتصاد، بستگی به ترکیبِ </a:t>
            </a:r>
            <a:r>
              <a:rPr lang="fa-IR" sz="2800" u="sng" dirty="0" smtClean="0">
                <a:cs typeface="B Mitra" pitchFamily="2" charset="-78"/>
              </a:rPr>
              <a:t>انواع منابع </a:t>
            </a:r>
            <a:r>
              <a:rPr lang="fa-IR" sz="2800" dirty="0" smtClean="0">
                <a:cs typeface="B Mitra" pitchFamily="2" charset="-78"/>
              </a:rPr>
              <a:t>و </a:t>
            </a:r>
            <a:r>
              <a:rPr lang="fa-IR" sz="2800" u="sng" dirty="0" smtClean="0">
                <a:cs typeface="B Mitra" pitchFamily="2" charset="-78"/>
              </a:rPr>
              <a:t>تواناییهای لازم برای بهره برداری درست و بهینه از این منابع </a:t>
            </a:r>
            <a:r>
              <a:rPr lang="fa-IR" sz="2800" dirty="0" smtClean="0">
                <a:cs typeface="B Mitra" pitchFamily="2" charset="-78"/>
              </a:rPr>
              <a:t>دارد.</a:t>
            </a:r>
          </a:p>
          <a:p>
            <a:pPr algn="just"/>
            <a:r>
              <a:rPr lang="fa-IR" sz="2800" u="sng" dirty="0" smtClean="0">
                <a:cs typeface="B Mitra" pitchFamily="2" charset="-78"/>
              </a:rPr>
              <a:t>منابع</a:t>
            </a:r>
            <a:r>
              <a:rPr lang="fa-IR" sz="2800" dirty="0" smtClean="0">
                <a:cs typeface="B Mitra" pitchFamily="2" charset="-78"/>
              </a:rPr>
              <a:t> و </a:t>
            </a:r>
            <a:r>
              <a:rPr lang="fa-IR" sz="2800" u="sng" dirty="0" smtClean="0">
                <a:cs typeface="B Mitra" pitchFamily="2" charset="-78"/>
              </a:rPr>
              <a:t>تواناییهایی</a:t>
            </a:r>
            <a:r>
              <a:rPr lang="fa-IR" sz="2800" dirty="0" smtClean="0">
                <a:cs typeface="B Mitra" pitchFamily="2" charset="-78"/>
              </a:rPr>
              <a:t> که می توانند منجر به مزیت سیاستی شوند، متناسب با هر کار و فعالیتی متفاوت است. لذا </a:t>
            </a:r>
            <a:r>
              <a:rPr lang="fa-IR" sz="2800" u="sng" dirty="0" smtClean="0">
                <a:cs typeface="B Mitra" pitchFamily="2" charset="-78"/>
              </a:rPr>
              <a:t>منابع</a:t>
            </a:r>
            <a:r>
              <a:rPr lang="fa-IR" sz="2800" dirty="0" smtClean="0">
                <a:cs typeface="B Mitra" pitchFamily="2" charset="-78"/>
              </a:rPr>
              <a:t> و </a:t>
            </a:r>
            <a:r>
              <a:rPr lang="fa-IR" sz="2800" u="sng" dirty="0" smtClean="0">
                <a:cs typeface="B Mitra" pitchFamily="2" charset="-78"/>
              </a:rPr>
              <a:t>تواناییها</a:t>
            </a:r>
            <a:r>
              <a:rPr lang="fa-IR" sz="2800" dirty="0" smtClean="0">
                <a:cs typeface="B Mitra" pitchFamily="2" charset="-78"/>
              </a:rPr>
              <a:t> طی زمان تغییر می کنند. </a:t>
            </a:r>
          </a:p>
          <a:p>
            <a:pPr algn="just"/>
            <a:r>
              <a:rPr lang="fa-IR" sz="2800" u="sng" dirty="0" smtClean="0">
                <a:cs typeface="B Mitra" pitchFamily="2" charset="-78"/>
              </a:rPr>
              <a:t>منابع</a:t>
            </a:r>
            <a:r>
              <a:rPr lang="fa-IR" sz="2800" dirty="0" smtClean="0">
                <a:cs typeface="B Mitra" pitchFamily="2" charset="-78"/>
              </a:rPr>
              <a:t>، </a:t>
            </a:r>
            <a:r>
              <a:rPr lang="fa-IR" sz="2800" u="sng" dirty="0" smtClean="0">
                <a:cs typeface="B Mitra" pitchFamily="2" charset="-78"/>
              </a:rPr>
              <a:t>شایستگیهای محوری</a:t>
            </a:r>
            <a:r>
              <a:rPr lang="fa-IR" sz="2800" dirty="0" smtClean="0">
                <a:cs typeface="B Mitra" pitchFamily="2" charset="-78"/>
              </a:rPr>
              <a:t>، </a:t>
            </a:r>
            <a:r>
              <a:rPr lang="fa-IR" sz="2800" u="sng" dirty="0" smtClean="0">
                <a:cs typeface="B Mitra" pitchFamily="2" charset="-78"/>
              </a:rPr>
              <a:t>قابلیتها</a:t>
            </a:r>
            <a:r>
              <a:rPr lang="fa-IR" sz="2800" dirty="0" smtClean="0">
                <a:cs typeface="B Mitra" pitchFamily="2" charset="-78"/>
              </a:rPr>
              <a:t> و </a:t>
            </a:r>
            <a:r>
              <a:rPr lang="fa-IR" sz="2800" u="sng" dirty="0" smtClean="0">
                <a:cs typeface="B Mitra" pitchFamily="2" charset="-78"/>
              </a:rPr>
              <a:t>قابلیتهای پویا </a:t>
            </a:r>
            <a:r>
              <a:rPr lang="fa-IR" sz="2800" dirty="0" smtClean="0">
                <a:cs typeface="B Mitra" pitchFamily="2" charset="-78"/>
              </a:rPr>
              <a:t>همگی واژه هایی هستند که مبنای </a:t>
            </a:r>
            <a:r>
              <a:rPr lang="fa-IR" sz="2800" u="sng" dirty="0" smtClean="0">
                <a:cs typeface="B Mitra" pitchFamily="2" charset="-78"/>
              </a:rPr>
              <a:t>مزیت سیاستگذاریهای اقتصادی </a:t>
            </a:r>
            <a:r>
              <a:rPr lang="fa-IR" sz="2800" dirty="0" smtClean="0">
                <a:cs typeface="B Mitra" pitchFamily="2" charset="-78"/>
              </a:rPr>
              <a:t>می شوند.</a:t>
            </a:r>
            <a:endParaRPr lang="fa-IR" sz="2800" dirty="0">
              <a:cs typeface="B Mitra" pitchFamily="2" charset="-78"/>
            </a:endParaRPr>
          </a:p>
        </p:txBody>
      </p:sp>
      <p:grpSp>
        <p:nvGrpSpPr>
          <p:cNvPr id="10" name="Group 3"/>
          <p:cNvGrpSpPr/>
          <p:nvPr/>
        </p:nvGrpSpPr>
        <p:grpSpPr>
          <a:xfrm>
            <a:off x="76200" y="76200"/>
            <a:ext cx="1692000" cy="648000"/>
            <a:chOff x="123452" y="411"/>
            <a:chExt cx="1353294" cy="811976"/>
          </a:xfrm>
          <a:scene3d>
            <a:camera prst="orthographicFront"/>
            <a:lightRig rig="threePt" dir="t">
              <a:rot lat="0" lon="0" rev="7500000"/>
            </a:lightRig>
          </a:scene3d>
        </p:grpSpPr>
        <p:sp>
          <p:nvSpPr>
            <p:cNvPr id="11" name="Rectangle 10"/>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2" name="Rectangle 11"/>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3" name="Group 12"/>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4" name="Rectangle 13"/>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5" name="Rectangle 14"/>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16" name="Group 15"/>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19" name="Group 18"/>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2"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25" name="Group 24"/>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28" name="Group 27"/>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1" name="Group 30"/>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34" name="Group 33"/>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37" name="Slide Number Placeholder 36"/>
          <p:cNvSpPr>
            <a:spLocks noGrp="1"/>
          </p:cNvSpPr>
          <p:nvPr>
            <p:ph type="sldNum" sz="quarter" idx="12"/>
          </p:nvPr>
        </p:nvSpPr>
        <p:spPr>
          <a:xfrm>
            <a:off x="8382000" y="6305550"/>
            <a:ext cx="688848" cy="476250"/>
          </a:xfrm>
        </p:spPr>
        <p:txBody>
          <a:bodyPr/>
          <a:lstStyle/>
          <a:p>
            <a:fld id="{B6F15528-21DE-4FAA-801E-634DDDAF4B2B}" type="slidenum">
              <a:rPr lang="en-US" smtClean="0">
                <a:solidFill>
                  <a:schemeClr val="tx1"/>
                </a:solidFill>
                <a:cs typeface="B Mitra" pitchFamily="2" charset="-78"/>
              </a:rPr>
              <a:pPr/>
              <a:t>2</a:t>
            </a:fld>
            <a:r>
              <a:rPr lang="en-US" dirty="0" smtClean="0">
                <a:solidFill>
                  <a:schemeClr val="tx1"/>
                </a:solidFill>
                <a:cs typeface="B Mitra" pitchFamily="2" charset="-78"/>
              </a:rPr>
              <a:t>/39</a:t>
            </a:r>
            <a:endParaRPr lang="en-US" dirty="0">
              <a:solidFill>
                <a:schemeClr val="tx1"/>
              </a:solidFill>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500"/>
                                        <p:tgtEl>
                                          <p:spTgt spid="3">
                                            <p:txEl>
                                              <p:pRg st="2" end="2"/>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lide(fromBottom)">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2. مزیت متجانس در مقابل نامتجانس</a:t>
            </a:r>
          </a:p>
          <a:p>
            <a:pPr algn="just"/>
            <a:r>
              <a:rPr lang="fa-IR" sz="2800" dirty="0" smtClean="0">
                <a:cs typeface="B Mitra" pitchFamily="2" charset="-78"/>
              </a:rPr>
              <a:t>در برابر مزیت متجانس، </a:t>
            </a:r>
            <a:r>
              <a:rPr lang="fa-IR" sz="2800" b="1" dirty="0" smtClean="0">
                <a:solidFill>
                  <a:srgbClr val="C00000"/>
                </a:solidFill>
                <a:cs typeface="B Mitra" pitchFamily="2" charset="-78"/>
              </a:rPr>
              <a:t>مزیت نامتجانس </a:t>
            </a:r>
            <a:r>
              <a:rPr lang="fa-IR" sz="2800" dirty="0" smtClean="0">
                <a:cs typeface="B Mitra" pitchFamily="2" charset="-78"/>
              </a:rPr>
              <a:t>قرار دارد که اساساً ایفای نقش متمایز در تعاملات می کنند. در این نوع مزیت، </a:t>
            </a:r>
            <a:r>
              <a:rPr lang="fa-IR" sz="2800" u="sng" dirty="0" smtClean="0">
                <a:cs typeface="B Mitra" pitchFamily="2" charset="-78"/>
              </a:rPr>
              <a:t>متفاوت بودن</a:t>
            </a:r>
            <a:r>
              <a:rPr lang="fa-IR" sz="2800" dirty="0" smtClean="0">
                <a:cs typeface="B Mitra" pitchFamily="2" charset="-78"/>
              </a:rPr>
              <a:t>، نقش تعیین کننده و اساسی دارد. به نحوی که به وسیله مهارتها، ترکیبات متفاوت منابع و یا محصولات متفاوت، خدمات بهتر و ارزش بیشتری برای مردم و مشتری فراهم سازد. بنگاههایی که محور مزیت رقابتی خود را انجام متفاوت امور قرار داده اند، این کار را از طریق ایجاد تمایز در فرهنگ بنگاهی، فرایندها و سیستمهای بنگاهی، ساختار بنگاهی، شیوهای متفاوت بازاریابی و راهبردهای متفاوت تعقیب می کنند. دیدگاه مزیت رقابتی بر مبنای منابع و قابلیتهای دیدگاه مبتنی بر منابع بر اهمیت مزیتهای نامتجانس تاکید دارد. زمانی که منابع و قابلیتهای بنگاهِ منحصر به فرد، خاص و مشکل برای تقلید باشند در آن صورت مزیت رقابتی ایجاد می شود. </a:t>
            </a:r>
            <a:endParaRPr lang="fa-IR" sz="1600" dirty="0">
              <a:cs typeface="B Mitra" pitchFamily="2" charset="-78"/>
            </a:endParaRP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2. مزیت متجانس در مقابل نامتجانس</a:t>
            </a:r>
          </a:p>
          <a:p>
            <a:pPr algn="just"/>
            <a:r>
              <a:rPr lang="fa-IR" sz="2800" dirty="0" smtClean="0">
                <a:cs typeface="B Mitra" pitchFamily="2" charset="-78"/>
              </a:rPr>
              <a:t>برای مثال می توان به </a:t>
            </a:r>
            <a:r>
              <a:rPr lang="fa-IR" sz="2800" u="sng" dirty="0" smtClean="0">
                <a:cs typeface="B Mitra" pitchFamily="2" charset="-78"/>
              </a:rPr>
              <a:t>فرهنگ بنگاهی</a:t>
            </a:r>
            <a:r>
              <a:rPr lang="fa-IR" sz="2800" dirty="0" smtClean="0">
                <a:cs typeface="B Mitra" pitchFamily="2" charset="-78"/>
              </a:rPr>
              <a:t>، به عنوان مفروضات و اعتقادات اساسی مشترک بین کلیه کارکنان بنگاه (شامل مدیران و نیروهای صف و ستاد) اشاره کرد که می تواند منبع مزیت رقابتی نامتجانس باشد.</a:t>
            </a:r>
          </a:p>
          <a:p>
            <a:pPr algn="just"/>
            <a:r>
              <a:rPr lang="fa-IR" sz="2800" dirty="0" smtClean="0">
                <a:cs typeface="B Mitra" pitchFamily="2" charset="-78"/>
              </a:rPr>
              <a:t>البته «توانایی فرهنگ» در نقش منبع مزیت رقابتی به میزان سازگاری آن با شرایط محیط خارجی بستگی دارد. در این صورت، هر چه فرهنگ بنگاهی با شرایط و الزامات محیط پیرامونی سازگارتر باشد توانایی بنگاه در پاسخ به انتظارات محیطی و نیازهای بازار ارتقا می یابد که این امر پاسخگویی به مشتری را تسهیل می سازد و از این طریق دسترسی بنگاه به مشتریان را بهبود بخشیده و موجبات ارتقای موقعیت رقابتی با شاخصها و متغیرهای موثر مزیت رقابتی و عناصر تشکیل دهنده آن بیشتر خواهد شد.</a:t>
            </a: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3. مزیت مشهود در مقابل نامشهود</a:t>
            </a:r>
          </a:p>
          <a:p>
            <a:pPr algn="just"/>
            <a:r>
              <a:rPr lang="fa-IR" sz="2800" b="1" dirty="0" smtClean="0">
                <a:solidFill>
                  <a:srgbClr val="C00000"/>
                </a:solidFill>
                <a:cs typeface="B Mitra" pitchFamily="2" charset="-78"/>
              </a:rPr>
              <a:t>مزیت رقابتی مشهود</a:t>
            </a:r>
            <a:r>
              <a:rPr lang="fa-IR" sz="2800" dirty="0" smtClean="0">
                <a:cs typeface="B Mitra" pitchFamily="2" charset="-78"/>
              </a:rPr>
              <a:t>، آن نوع مزیتی است که </a:t>
            </a:r>
            <a:r>
              <a:rPr lang="fa-IR" sz="2800" u="sng" dirty="0" smtClean="0">
                <a:cs typeface="B Mitra" pitchFamily="2" charset="-78"/>
              </a:rPr>
              <a:t>منشاء آن، منابع مشهود</a:t>
            </a:r>
            <a:r>
              <a:rPr lang="fa-IR" sz="2800" dirty="0" smtClean="0">
                <a:cs typeface="B Mitra" pitchFamily="2" charset="-78"/>
              </a:rPr>
              <a:t> بوده </a:t>
            </a:r>
            <a:r>
              <a:rPr lang="fa-IR" sz="2800" u="sng" dirty="0" smtClean="0">
                <a:cs typeface="B Mitra" pitchFamily="2" charset="-78"/>
              </a:rPr>
              <a:t>و به صورت داده فیزیکی </a:t>
            </a:r>
            <a:r>
              <a:rPr lang="fa-IR" sz="2800" dirty="0" smtClean="0">
                <a:cs typeface="B Mitra" pitchFamily="2" charset="-78"/>
              </a:rPr>
              <a:t>می توان آنها را مشاهده کرد. مانند ماشین آلات، تجهیزات و نظیر اینها. مزایای مشهود معمولاً ناشی از تعهد بنگاه و پایبندی بنگاه به عرصه هایی خاص است که به راحتی قابل تغییر نیستند. برای مثال می توان به سرمایه گذاری سنگین در ماشین آلات اشاره کرد. مزیتهای رقابتی پویا اساس کارایی و اثربخشی بنگاهها در بازار است.</a:t>
            </a:r>
          </a:p>
          <a:p>
            <a:pPr algn="just"/>
            <a:r>
              <a:rPr lang="fa-IR" sz="2800" dirty="0" smtClean="0">
                <a:cs typeface="B Mitra" pitchFamily="2" charset="-78"/>
              </a:rPr>
              <a:t>در مقابل، </a:t>
            </a:r>
            <a:r>
              <a:rPr lang="fa-IR" sz="2800" b="1" dirty="0" smtClean="0">
                <a:solidFill>
                  <a:srgbClr val="C00000"/>
                </a:solidFill>
                <a:cs typeface="B Mitra" pitchFamily="2" charset="-78"/>
              </a:rPr>
              <a:t>مزیت نامشهود </a:t>
            </a:r>
            <a:r>
              <a:rPr lang="fa-IR" sz="2800" dirty="0" smtClean="0">
                <a:cs typeface="B Mitra" pitchFamily="2" charset="-78"/>
              </a:rPr>
              <a:t>آن نوع مزیتی است که </a:t>
            </a:r>
            <a:r>
              <a:rPr lang="fa-IR" sz="2800" u="sng" dirty="0" smtClean="0">
                <a:cs typeface="B Mitra" pitchFamily="2" charset="-78"/>
              </a:rPr>
              <a:t>امکان مشاهده آن در شکل فیزیکی به راحتی مقدور نیست</a:t>
            </a:r>
            <a:r>
              <a:rPr lang="fa-IR" sz="2800" dirty="0" smtClean="0">
                <a:cs typeface="B Mitra" pitchFamily="2" charset="-78"/>
              </a:rPr>
              <a:t>. این نوع مزیتها معمولاً پشت عوامل مشخصی پنهان است. این نوع مزیت می تواند </a:t>
            </a:r>
            <a:r>
              <a:rPr lang="fa-IR" sz="2800" u="sng" dirty="0" smtClean="0">
                <a:cs typeface="B Mitra" pitchFamily="2" charset="-78"/>
              </a:rPr>
              <a:t>ناشی از شناسه تجاری (برند)، شهرت، یادگیری و شیوه یادگیری و دانش کارکنان، فرهنگ بنگاهی</a:t>
            </a:r>
            <a:r>
              <a:rPr lang="fa-IR" sz="2800" dirty="0" smtClean="0">
                <a:cs typeface="B Mitra" pitchFamily="2" charset="-78"/>
              </a:rPr>
              <a:t> و مانند اینها باشند.</a:t>
            </a: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3. مزیت مشهود در مقابل نامشهود</a:t>
            </a:r>
          </a:p>
          <a:p>
            <a:pPr algn="just"/>
            <a:r>
              <a:rPr lang="fa-IR" sz="2800" dirty="0" smtClean="0">
                <a:cs typeface="B Mitra" pitchFamily="2" charset="-78"/>
              </a:rPr>
              <a:t>برای مثال، مزیت رقابتی </a:t>
            </a:r>
            <a:r>
              <a:rPr lang="en-US" sz="2800" u="sng" dirty="0" smtClean="0">
                <a:cs typeface="B Mitra" pitchFamily="2" charset="-78"/>
              </a:rPr>
              <a:t>3M</a:t>
            </a:r>
            <a:r>
              <a:rPr lang="fa-IR" sz="2800" dirty="0" smtClean="0">
                <a:cs typeface="B Mitra" pitchFamily="2" charset="-78"/>
              </a:rPr>
              <a:t> ناشی از </a:t>
            </a:r>
            <a:r>
              <a:rPr lang="fa-IR" sz="2800" u="sng" dirty="0" smtClean="0">
                <a:cs typeface="B Mitra" pitchFamily="2" charset="-78"/>
              </a:rPr>
              <a:t>فرهنگ بنگاهی </a:t>
            </a:r>
            <a:r>
              <a:rPr lang="fa-IR" sz="2800" dirty="0" smtClean="0">
                <a:cs typeface="B Mitra" pitchFamily="2" charset="-78"/>
              </a:rPr>
              <a:t>مبتنی بر </a:t>
            </a:r>
            <a:r>
              <a:rPr lang="fa-IR" sz="2800" u="sng" dirty="0" smtClean="0">
                <a:cs typeface="B Mitra" pitchFamily="2" charset="-78"/>
              </a:rPr>
              <a:t>نوآوری بازار محور </a:t>
            </a:r>
            <a:r>
              <a:rPr lang="fa-IR" sz="2800" dirty="0" smtClean="0">
                <a:cs typeface="B Mitra" pitchFamily="2" charset="-78"/>
              </a:rPr>
              <a:t>آن است. که آن بنگاه را قادر می سازد که در هر سال، بخش قابل ملاحظه ای از فروش خود را از محل محصولات نوآور به دست آورد. علاوه بر این، سیاستِ بنگاه بر این مبنا که مهندسان می توانند 15 درصد وقت اداری خود را روی پروژه های خود صرف کنند، تا حدود بالایی به نوآوری محصولات بنگاه کمک کرده است. </a:t>
            </a:r>
          </a:p>
          <a:p>
            <a:pPr algn="just"/>
            <a:r>
              <a:rPr lang="fa-IR" sz="2800" dirty="0" smtClean="0">
                <a:cs typeface="B Mitra" pitchFamily="2" charset="-78"/>
              </a:rPr>
              <a:t>به طور کلی هر میزان مزیت های رقابتی بنگاه متکی به </a:t>
            </a:r>
            <a:r>
              <a:rPr lang="fa-IR" sz="2800" u="sng" dirty="0" smtClean="0">
                <a:cs typeface="B Mitra" pitchFamily="2" charset="-78"/>
              </a:rPr>
              <a:t>مزیتهای نامشهود </a:t>
            </a:r>
            <a:r>
              <a:rPr lang="fa-IR" sz="2800" dirty="0" smtClean="0">
                <a:cs typeface="B Mitra" pitchFamily="2" charset="-78"/>
              </a:rPr>
              <a:t>باشد، </a:t>
            </a:r>
            <a:r>
              <a:rPr lang="fa-IR" sz="2800" u="sng" dirty="0" smtClean="0">
                <a:cs typeface="B Mitra" pitchFamily="2" charset="-78"/>
              </a:rPr>
              <a:t>امکان تقلید آن مشکل تر و زمان بر تر </a:t>
            </a:r>
            <a:r>
              <a:rPr lang="fa-IR" sz="2800" dirty="0" smtClean="0">
                <a:cs typeface="B Mitra" pitchFamily="2" charset="-78"/>
              </a:rPr>
              <a:t>خواهد بود. البته </a:t>
            </a:r>
            <a:r>
              <a:rPr lang="fa-IR" sz="2800" u="sng" dirty="0" smtClean="0">
                <a:cs typeface="B Mitra" pitchFamily="2" charset="-78"/>
              </a:rPr>
              <a:t>جابجایی و جذب مزیت نامشهود بسیار مشکلتر </a:t>
            </a:r>
            <a:r>
              <a:rPr lang="fa-IR" sz="2800" dirty="0" smtClean="0">
                <a:cs typeface="B Mitra" pitchFamily="2" charset="-78"/>
              </a:rPr>
              <a:t>از مزیت مشهود است. زیرا به احتمال بسیار، مزیت نامشهود از خصائص، مشکلات و قابلیتهای بنگاه مشتق می شوند که از نظر علمی مبهم، و از نظر اجتماعی پیچیده است.</a:t>
            </a: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3. مزیت مشهود در مقابل نامشهود</a:t>
            </a:r>
          </a:p>
          <a:p>
            <a:pPr algn="just"/>
            <a:r>
              <a:rPr lang="fa-IR" sz="2800" dirty="0" smtClean="0">
                <a:cs typeface="B Mitra" pitchFamily="2" charset="-78"/>
              </a:rPr>
              <a:t>در واقع </a:t>
            </a:r>
            <a:r>
              <a:rPr lang="fa-IR" sz="2800" u="sng" dirty="0" smtClean="0">
                <a:cs typeface="B Mitra" pitchFamily="2" charset="-78"/>
              </a:rPr>
              <a:t>مزیتهای مشهود از منابع فیزیکی </a:t>
            </a:r>
            <a:r>
              <a:rPr lang="fa-IR" sz="2800" dirty="0" smtClean="0">
                <a:cs typeface="B Mitra" pitchFamily="2" charset="-78"/>
              </a:rPr>
              <a:t>و قابل مشاهده بنگاه ناشی می شود ولی </a:t>
            </a:r>
            <a:r>
              <a:rPr lang="fa-IR" sz="2800" u="sng" dirty="0" smtClean="0">
                <a:cs typeface="B Mitra" pitchFamily="2" charset="-78"/>
              </a:rPr>
              <a:t>مزیتهای نامشهود از قابلیتهای بنگاه </a:t>
            </a:r>
            <a:r>
              <a:rPr lang="fa-IR" sz="2800" dirty="0" smtClean="0">
                <a:cs typeface="B Mitra" pitchFamily="2" charset="-78"/>
              </a:rPr>
              <a:t>منتج می گردد. این قابلیت ناشی از </a:t>
            </a:r>
            <a:r>
              <a:rPr lang="fa-IR" sz="2800" u="sng" dirty="0" smtClean="0">
                <a:cs typeface="B Mitra" pitchFamily="2" charset="-78"/>
              </a:rPr>
              <a:t>شیوه های برنامه ریزی، سبکهای مدیریتی، فرایندها، ساختار و سیستمهای بنگاهی، چگونگی یادگیری، روشهای هماهنگی و نیز کارهای تیمی </a:t>
            </a:r>
            <a:r>
              <a:rPr lang="fa-IR" sz="2800" dirty="0" smtClean="0">
                <a:cs typeface="B Mitra" pitchFamily="2" charset="-78"/>
              </a:rPr>
              <a:t>است و به همین علت هم هست که تقلیدپذیری آن مشکل خواهد بود. برای دستیابی به کارکرد اثربخش هر یک از این مقولات مذکور یا ترکیبی از آنها، الزامات باید سازگار و مناسب باشند به گونه ای که فراهم آوری آن برای بنگاهای رقیب مشکل باشد.</a:t>
            </a: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4. مزیت ساده در مقابل مرکب</a:t>
            </a:r>
          </a:p>
          <a:p>
            <a:pPr algn="just"/>
            <a:r>
              <a:rPr lang="fa-IR" sz="2800" dirty="0" smtClean="0">
                <a:cs typeface="B Mitra" pitchFamily="2" charset="-78"/>
              </a:rPr>
              <a:t>مزیت رقابتی از حیث عملکرد می تواند به </a:t>
            </a:r>
            <a:r>
              <a:rPr lang="fa-IR" sz="2800" u="sng" dirty="0" smtClean="0">
                <a:cs typeface="B Mitra" pitchFamily="2" charset="-78"/>
              </a:rPr>
              <a:t>تنهایی</a:t>
            </a:r>
            <a:r>
              <a:rPr lang="fa-IR" sz="2800" dirty="0" smtClean="0">
                <a:cs typeface="B Mitra" pitchFamily="2" charset="-78"/>
              </a:rPr>
              <a:t> عمل کرده یا به </a:t>
            </a:r>
            <a:r>
              <a:rPr lang="fa-IR" sz="2800" u="sng" dirty="0" smtClean="0">
                <a:cs typeface="B Mitra" pitchFamily="2" charset="-78"/>
              </a:rPr>
              <a:t>صورت ترکیبی از مزیتهای چندگانه </a:t>
            </a:r>
            <a:r>
              <a:rPr lang="fa-IR" sz="2800" dirty="0" smtClean="0">
                <a:cs typeface="B Mitra" pitchFamily="2" charset="-78"/>
              </a:rPr>
              <a:t>به عنوان یک کلیت ادغامی و در تعامل با یکدیگر کار کند. در حالت اول مزیت رقابتی از نوع ساده و در حالت دوم از نوع ترکیبی یا مرکب است.</a:t>
            </a:r>
          </a:p>
          <a:p>
            <a:pPr algn="just"/>
            <a:r>
              <a:rPr lang="fa-IR" sz="2800" dirty="0" smtClean="0">
                <a:cs typeface="B Mitra" pitchFamily="2" charset="-78"/>
              </a:rPr>
              <a:t>بدیهی است که </a:t>
            </a:r>
            <a:r>
              <a:rPr lang="fa-IR" sz="2800" u="sng" dirty="0" smtClean="0">
                <a:cs typeface="B Mitra" pitchFamily="2" charset="-78"/>
              </a:rPr>
              <a:t>مزیت ترکیبی از حیث رتبه نسبت به مزیت ساده جایگاه بالاتر</a:t>
            </a:r>
            <a:r>
              <a:rPr lang="fa-IR" sz="2800" dirty="0" smtClean="0">
                <a:cs typeface="B Mitra" pitchFamily="2" charset="-78"/>
              </a:rPr>
              <a:t> و تعیین کننده تری دارد. </a:t>
            </a:r>
          </a:p>
          <a:p>
            <a:pPr algn="just"/>
            <a:r>
              <a:rPr lang="fa-IR" sz="2800" u="sng" dirty="0" smtClean="0">
                <a:cs typeface="B Mitra" pitchFamily="2" charset="-78"/>
              </a:rPr>
              <a:t>مزیتهای ساده </a:t>
            </a:r>
            <a:r>
              <a:rPr lang="fa-IR" sz="2800" dirty="0" smtClean="0">
                <a:cs typeface="B Mitra" pitchFamily="2" charset="-78"/>
              </a:rPr>
              <a:t>هنگامی که در ابتدا </a:t>
            </a:r>
            <a:r>
              <a:rPr lang="fa-IR" sz="2800" u="sng" dirty="0" smtClean="0">
                <a:cs typeface="B Mitra" pitchFamily="2" charset="-78"/>
              </a:rPr>
              <a:t>از مالکیت یا منابع </a:t>
            </a:r>
            <a:r>
              <a:rPr lang="fa-IR" sz="2800" dirty="0" smtClean="0">
                <a:cs typeface="B Mitra" pitchFamily="2" charset="-78"/>
              </a:rPr>
              <a:t>بر مبنای دسترسی ناشی شوند </a:t>
            </a:r>
            <a:r>
              <a:rPr lang="fa-IR" sz="2800" u="sng" dirty="0" smtClean="0">
                <a:cs typeface="B Mitra" pitchFamily="2" charset="-78"/>
              </a:rPr>
              <a:t>معمولاً از نوع مزیتهای موقعیتی </a:t>
            </a:r>
            <a:r>
              <a:rPr lang="fa-IR" sz="2800" dirty="0" smtClean="0">
                <a:cs typeface="B Mitra" pitchFamily="2" charset="-78"/>
              </a:rPr>
              <a:t>تلقی می شوند. این نوع مزیتها نظیر موقعیت محلی، داراییهای منحصر به فرد فیزیکی، امتیازات، ویژگیها و داراییهای فکری، قراردادهای همکاری، توان بالای نقدینگی هستند.</a:t>
            </a: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fontScale="92500" lnSpcReduction="10000"/>
          </a:bodyPr>
          <a:lstStyle/>
          <a:p>
            <a:pPr algn="just">
              <a:buNone/>
            </a:pPr>
            <a:r>
              <a:rPr lang="fa-IR" sz="2800" b="1" dirty="0" smtClean="0">
                <a:cs typeface="B Mitra" pitchFamily="2" charset="-78"/>
              </a:rPr>
              <a:t>4. مزیت ساده در مقابل مرکب</a:t>
            </a:r>
          </a:p>
          <a:p>
            <a:pPr algn="just"/>
            <a:r>
              <a:rPr lang="fa-IR" sz="2800" dirty="0" smtClean="0">
                <a:cs typeface="B Mitra" pitchFamily="2" charset="-78"/>
              </a:rPr>
              <a:t>در مقابل، ملاحظه می شود که در صنعت نوشیدنی عملکرد عالی </a:t>
            </a:r>
            <a:r>
              <a:rPr lang="fa-IR" sz="2800" u="sng" dirty="0" smtClean="0">
                <a:cs typeface="B Mitra" pitchFamily="2" charset="-78"/>
              </a:rPr>
              <a:t>کوکاکولا</a:t>
            </a:r>
            <a:r>
              <a:rPr lang="fa-IR" sz="2800" dirty="0" smtClean="0">
                <a:cs typeface="B Mitra" pitchFamily="2" charset="-78"/>
              </a:rPr>
              <a:t> تا حدود زیادی بستگی به </a:t>
            </a:r>
            <a:r>
              <a:rPr lang="fa-IR" sz="2800" u="sng" dirty="0" smtClean="0">
                <a:cs typeface="B Mitra" pitchFamily="2" charset="-78"/>
              </a:rPr>
              <a:t>شناسه تجاری (برند) </a:t>
            </a:r>
            <a:r>
              <a:rPr lang="fa-IR" sz="2800" dirty="0" smtClean="0">
                <a:cs typeface="B Mitra" pitchFamily="2" charset="-78"/>
              </a:rPr>
              <a:t>آن دارد. چنین مزیت رقابتی یک مزیت رقابتی از نوع ترکیبی است. زیرا ترکیب و تعامل چندین مزیت ساده به ایجاد چنین مزیت مسلط و تعیین کننده منجر شده است. مانند راز فرمول مزه خوب، دسترسی به سیستمهای توزیع پیشرفته، حدود یک قرن تبلیغات و فعالیتهای پیشبرد فروش و مانند اینها.</a:t>
            </a:r>
          </a:p>
          <a:p>
            <a:pPr algn="just"/>
            <a:r>
              <a:rPr lang="fa-IR" sz="2800" dirty="0" smtClean="0">
                <a:cs typeface="B Mitra" pitchFamily="2" charset="-78"/>
              </a:rPr>
              <a:t>هنگام نشات گرفتن </a:t>
            </a:r>
            <a:r>
              <a:rPr lang="fa-IR" sz="2800" u="sng" dirty="0" smtClean="0">
                <a:cs typeface="B Mitra" pitchFamily="2" charset="-78"/>
              </a:rPr>
              <a:t>مزیتهای ترکیبی </a:t>
            </a:r>
            <a:r>
              <a:rPr lang="fa-IR" sz="2800" dirty="0" smtClean="0">
                <a:cs typeface="B Mitra" pitchFamily="2" charset="-78"/>
              </a:rPr>
              <a:t>از دانش و قابلیتهای بنگاه، این نوع مزیتها معمولاً از نوع </a:t>
            </a:r>
            <a:r>
              <a:rPr lang="fa-IR" sz="2800" u="sng" dirty="0" smtClean="0">
                <a:cs typeface="B Mitra" pitchFamily="2" charset="-78"/>
              </a:rPr>
              <a:t>مزیتهای جنبشی و پویا </a:t>
            </a:r>
            <a:r>
              <a:rPr lang="fa-IR" sz="2800" dirty="0" smtClean="0">
                <a:cs typeface="B Mitra" pitchFamily="2" charset="-78"/>
              </a:rPr>
              <a:t>هستند. چنین مزیتهای ترکیبی می توانند از قابلیت برتر تحرک زایی و هماهنگی کاراتر داراییها و مهارتهای متفاوت برای ایجاد مزیت رقابتی در تمایز، محصولات و خدمات کیفی، هزینه پایین، پاسخ سریع به بازار و نیز نوآوری مستمر ناشی شوند. برای مثال توانایی و ارتقای قابلیتهای تولید و بازاریابی ناشی از تجهیز شایستگیهای چندگانه است که باعث می شود بنگاه با کسب مزیت رقابتی، دامنه وسیعی از محصولات نوآور را با کیفیت بالا و کارایی زیاد و هزینه پایین به بازار عرضه کند.</a:t>
            </a: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5. مزیت موقتی در مقابل پایدار</a:t>
            </a:r>
          </a:p>
          <a:p>
            <a:pPr algn="just"/>
            <a:r>
              <a:rPr lang="fa-IR" sz="2800" dirty="0" smtClean="0">
                <a:cs typeface="B Mitra" pitchFamily="2" charset="-78"/>
              </a:rPr>
              <a:t>مزیت رقابتی از هر نوع که باشد می تواند </a:t>
            </a:r>
            <a:r>
              <a:rPr lang="fa-IR" sz="2800" u="sng" dirty="0" smtClean="0">
                <a:cs typeface="B Mitra" pitchFamily="2" charset="-78"/>
              </a:rPr>
              <a:t>از حیث عملکرد رقابتی به صورت پایدار یا موقتی </a:t>
            </a:r>
            <a:r>
              <a:rPr lang="fa-IR" sz="2800" dirty="0" smtClean="0">
                <a:cs typeface="B Mitra" pitchFamily="2" charset="-78"/>
              </a:rPr>
              <a:t>باشد. </a:t>
            </a:r>
            <a:r>
              <a:rPr lang="fa-IR" sz="2800" u="sng" dirty="0" smtClean="0">
                <a:cs typeface="B Mitra" pitchFamily="2" charset="-78"/>
              </a:rPr>
              <a:t>مزیت موقتی اشاره به مزیتی دارد که کوتاه مدت و انتقالی است</a:t>
            </a:r>
            <a:r>
              <a:rPr lang="fa-IR" sz="2800" dirty="0" smtClean="0">
                <a:cs typeface="B Mitra" pitchFamily="2" charset="-78"/>
              </a:rPr>
              <a:t>. برای مثال: سیستم رزرو رایانه ای هوشمند از ظرفیت دسترسی سریع به مشتریان و سایر جنبه های عملیاتی، از مزیتی برای بنگاه خبر می دهد. می توان اظهار داشت هر چه ویژگیهای مشهود و ساده بودن مزیت رقابتی بیشتر باشد، به طور بالقوه قابلیت آن بیشتر خواهد بود. با وجود این، اگربنگاهی با فرهنگ بنگاهی نوآور، قابلیت نوآوری بازارمحور بالا هم داشته باشد، می تواند اولاً به صورت هوشمندانه از ویژگی پیش دستی خود بهره برده و مزیت موقعیتی خود را ارتقا دهد، ثانیاً قبل از این که رقبا به مزیت موقتی آن دست یابند مزیت جدیدی را خلق کرده و رقبا را همواره پشت سر خود داشته باشند.</a:t>
            </a: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مدلهای شناسایی قابلیتها</a:t>
            </a:r>
          </a:p>
          <a:p>
            <a:pPr algn="just"/>
            <a:r>
              <a:rPr lang="fa-IR" sz="2800" dirty="0" smtClean="0">
                <a:cs typeface="B Mitra" pitchFamily="2" charset="-78"/>
              </a:rPr>
              <a:t>پس از تعریف قابلیت، چند مدل برای شناسایی قابلیتها ارائه می شود.</a:t>
            </a: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چارچوب پنج مرحله ای گرانت (1991)</a:t>
            </a:r>
          </a:p>
          <a:p>
            <a:pPr algn="just"/>
            <a:r>
              <a:rPr lang="fa-IR" sz="2800" dirty="0" smtClean="0">
                <a:cs typeface="B Mitra" pitchFamily="2" charset="-78"/>
              </a:rPr>
              <a:t>بر اساس رویکرد مبتنی بر منابع</a:t>
            </a:r>
          </a:p>
        </p:txBody>
      </p:sp>
      <p:sp>
        <p:nvSpPr>
          <p:cNvPr id="43" name="Slide Number Placeholder 42"/>
          <p:cNvSpPr>
            <a:spLocks noGrp="1"/>
          </p:cNvSpPr>
          <p:nvPr>
            <p:ph type="sldNum" sz="quarter" idx="12"/>
          </p:nvPr>
        </p:nvSpPr>
        <p:spPr/>
        <p:txBody>
          <a:bodyPr/>
          <a:lstStyle/>
          <a:p>
            <a:fld id="{B6F15528-21DE-4FAA-801E-634DDDAF4B2B}" type="slidenum">
              <a:rPr lang="en-US" smtClean="0"/>
              <a:pPr/>
              <a:t>29</a:t>
            </a:fld>
            <a:endParaRPr lang="en-US"/>
          </a:p>
        </p:txBody>
      </p:sp>
      <p:pic>
        <p:nvPicPr>
          <p:cNvPr id="6146" name="Picture 2"/>
          <p:cNvPicPr>
            <a:picLocks noChangeAspect="1" noChangeArrowheads="1"/>
          </p:cNvPicPr>
          <p:nvPr/>
        </p:nvPicPr>
        <p:blipFill>
          <a:blip r:embed="rId2" cstate="print"/>
          <a:srcRect/>
          <a:stretch>
            <a:fillRect/>
          </a:stretch>
        </p:blipFill>
        <p:spPr bwMode="auto">
          <a:xfrm>
            <a:off x="-1" y="1"/>
            <a:ext cx="9144001" cy="685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dissolve">
                                      <p:cBhvr>
                                        <p:cTn id="7" dur="1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019800"/>
          </a:xfrm>
        </p:spPr>
        <p:txBody>
          <a:bodyPr>
            <a:normAutofit fontScale="92500"/>
          </a:bodyPr>
          <a:lstStyle/>
          <a:p>
            <a:pPr algn="just">
              <a:buNone/>
            </a:pPr>
            <a:r>
              <a:rPr lang="fa-IR" sz="2800" b="1" dirty="0" smtClean="0">
                <a:cs typeface="B Mitra" pitchFamily="2" charset="-78"/>
              </a:rPr>
              <a:t>اهداف قابلیتها</a:t>
            </a:r>
          </a:p>
          <a:p>
            <a:pPr algn="just"/>
            <a:r>
              <a:rPr lang="fa-IR" sz="2800" dirty="0" smtClean="0">
                <a:cs typeface="B Mitra" pitchFamily="2" charset="-78"/>
              </a:rPr>
              <a:t>از واژه های متنوعی برای تشریح ویژگیهای درونی مشخص و منحصربه فرد اقتصاد می توان استفاده کرد. به خصوص تواناییهای بارز و مجزایی که بنگاهها و نهادهای اقتصادی برای توانمندی، توسعه و بقا نیاز دارند.</a:t>
            </a:r>
          </a:p>
          <a:p>
            <a:pPr algn="just"/>
            <a:r>
              <a:rPr lang="fa-IR" sz="2800" b="1" dirty="0" smtClean="0">
                <a:solidFill>
                  <a:srgbClr val="C00000"/>
                </a:solidFill>
                <a:cs typeface="B Mitra" pitchFamily="2" charset="-78"/>
              </a:rPr>
              <a:t>قابلیتهای سیاستی</a:t>
            </a:r>
            <a:r>
              <a:rPr lang="fa-IR" sz="2800" dirty="0" smtClean="0">
                <a:cs typeface="B Mitra" pitchFamily="2" charset="-78"/>
              </a:rPr>
              <a:t>، از </a:t>
            </a:r>
            <a:r>
              <a:rPr lang="fa-IR" sz="2800" u="sng" dirty="0" smtClean="0">
                <a:cs typeface="B Mitra" pitchFamily="2" charset="-78"/>
              </a:rPr>
              <a:t>منابع بهره ور اقتصاد </a:t>
            </a:r>
            <a:r>
              <a:rPr lang="fa-IR" sz="2800" dirty="0" smtClean="0">
                <a:cs typeface="B Mitra" pitchFamily="2" charset="-78"/>
              </a:rPr>
              <a:t>و </a:t>
            </a:r>
            <a:r>
              <a:rPr lang="fa-IR" sz="2800" u="sng" dirty="0" smtClean="0">
                <a:cs typeface="B Mitra" pitchFamily="2" charset="-78"/>
              </a:rPr>
              <a:t>تدابیر فعالان آن </a:t>
            </a:r>
            <a:r>
              <a:rPr lang="fa-IR" sz="2800" dirty="0" smtClean="0">
                <a:cs typeface="B Mitra" pitchFamily="2" charset="-78"/>
              </a:rPr>
              <a:t>نشات می گیرند.</a:t>
            </a:r>
          </a:p>
          <a:p>
            <a:pPr algn="just"/>
            <a:r>
              <a:rPr lang="fa-IR" sz="2800" dirty="0" smtClean="0">
                <a:cs typeface="B Mitra" pitchFamily="2" charset="-78"/>
              </a:rPr>
              <a:t>و نشانگر فعالیتهایی اند که موجب تفاوت اقتصاد و بنگاهها در یک صنعت خاص از یکدیگر می شوند. </a:t>
            </a:r>
          </a:p>
          <a:p>
            <a:pPr algn="just"/>
            <a:r>
              <a:rPr lang="fa-IR" sz="2800" dirty="0" smtClean="0">
                <a:cs typeface="B Mitra" pitchFamily="2" charset="-78"/>
              </a:rPr>
              <a:t>البته </a:t>
            </a:r>
            <a:r>
              <a:rPr lang="fa-IR" sz="2800" u="sng" dirty="0" smtClean="0">
                <a:cs typeface="B Mitra" pitchFamily="2" charset="-78"/>
              </a:rPr>
              <a:t>تقلید قابلیتها دشوار است</a:t>
            </a:r>
            <a:r>
              <a:rPr lang="fa-IR" sz="2800" dirty="0" smtClean="0">
                <a:cs typeface="B Mitra" pitchFamily="2" charset="-78"/>
              </a:rPr>
              <a:t>. این نوع منابع همان ترتیبات هدایتیِ فعالیتهای اقتصاد و اقدامات نهادها و بنگاههای اقتصادی هستند. </a:t>
            </a:r>
          </a:p>
          <a:p>
            <a:pPr algn="just"/>
            <a:r>
              <a:rPr lang="fa-IR" sz="2800" dirty="0" smtClean="0">
                <a:cs typeface="B Mitra" pitchFamily="2" charset="-78"/>
              </a:rPr>
              <a:t>بنابراین، </a:t>
            </a:r>
            <a:r>
              <a:rPr lang="fa-IR" sz="2800" u="sng" dirty="0" smtClean="0">
                <a:cs typeface="B Mitra" pitchFamily="2" charset="-78"/>
              </a:rPr>
              <a:t>قابلیتهای سیاستی در درون تصمیمات، ترتیبات و اقدامات و سازوکارهای اقتصادی، خود را نشان می دهند. </a:t>
            </a:r>
            <a:r>
              <a:rPr lang="fa-IR" sz="2800" dirty="0" smtClean="0">
                <a:cs typeface="B Mitra" pitchFamily="2" charset="-78"/>
              </a:rPr>
              <a:t>لذا پیچیده و دارای ابهام علّی هستند و در نهایت، تقلید و انتقال آنها دشوار است.</a:t>
            </a:r>
            <a:endParaRPr lang="fa-IR" sz="2800" dirty="0">
              <a:cs typeface="B Mitra" pitchFamily="2" charset="-78"/>
            </a:endParaRPr>
          </a:p>
        </p:txBody>
      </p:sp>
      <p:grpSp>
        <p:nvGrpSpPr>
          <p:cNvPr id="10"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1" name="Rectangle 1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2" name="Rectangle 1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3" name="Group 12"/>
          <p:cNvGrpSpPr/>
          <p:nvPr/>
        </p:nvGrpSpPr>
        <p:grpSpPr>
          <a:xfrm>
            <a:off x="76200" y="838200"/>
            <a:ext cx="1692000" cy="648000"/>
            <a:chOff x="123452" y="411"/>
            <a:chExt cx="1353294" cy="811976"/>
          </a:xfrm>
          <a:scene3d>
            <a:camera prst="orthographicFront"/>
            <a:lightRig rig="threePt" dir="t">
              <a:rot lat="0" lon="0" rev="7500000"/>
            </a:lightRig>
          </a:scene3d>
        </p:grpSpPr>
        <p:sp>
          <p:nvSpPr>
            <p:cNvPr id="14" name="Rectangle 13"/>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5" name="Rectangle 14"/>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16" name="Group 15"/>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19" name="Group 18"/>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2"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25" name="Group 24"/>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28" name="Group 27"/>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1" name="Group 30"/>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34" name="Group 33"/>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37" name="Slide Number Placeholder 36"/>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fontScale="92500" lnSpcReduction="10000"/>
          </a:bodyPr>
          <a:lstStyle/>
          <a:p>
            <a:pPr algn="just">
              <a:buNone/>
            </a:pPr>
            <a:r>
              <a:rPr lang="fa-IR" sz="2800" b="1" dirty="0" smtClean="0">
                <a:cs typeface="B Mitra" pitchFamily="2" charset="-78"/>
              </a:rPr>
              <a:t>1. چارچوب پنج مرحله ای گرانت (1991)</a:t>
            </a:r>
          </a:p>
          <a:p>
            <a:pPr algn="just"/>
            <a:r>
              <a:rPr lang="fa-IR" sz="2800" dirty="0" smtClean="0">
                <a:cs typeface="B Mitra" pitchFamily="2" charset="-78"/>
              </a:rPr>
              <a:t>نقطه شروع برای تدوین راهبرد، بیان هویت و مقاصد اصلی بنگاه است که به طور مرسوم این جواب از بیانیه ماموریت گرفته می شود. کسب و کار ما چیست؟</a:t>
            </a:r>
          </a:p>
          <a:p>
            <a:pPr algn="just"/>
            <a:r>
              <a:rPr lang="fa-IR" sz="2800" dirty="0" smtClean="0">
                <a:cs typeface="B Mitra" pitchFamily="2" charset="-78"/>
              </a:rPr>
              <a:t>معمولاً تعریف کسب و کار بر اساس بازاری است که بنگاه در آن فعالیت می کند، یا مشتریان ما چه کسانی هستند و آنها چه نیازهایی دارند که ما به دنبال آن باشیم؟</a:t>
            </a:r>
          </a:p>
          <a:p>
            <a:pPr algn="just"/>
            <a:r>
              <a:rPr lang="fa-IR" sz="2800" dirty="0" smtClean="0">
                <a:cs typeface="B Mitra" pitchFamily="2" charset="-78"/>
              </a:rPr>
              <a:t>اما ترجیحات مشتریان متغیر است و هویت مشتریان تغییر می کند همچنین فناوری حفظ نیازمندیهای مشتریان به صورت مستمر متحول می شود. لذا تمرکز بر بیرون، مبنای ایمنی برای تجزیه و تحلیل راهبردی بلندمدت به وجود نمی آورد.</a:t>
            </a:r>
          </a:p>
          <a:p>
            <a:pPr algn="just"/>
            <a:r>
              <a:rPr lang="fa-IR" sz="2800" dirty="0" smtClean="0">
                <a:cs typeface="B Mitra" pitchFamily="2" charset="-78"/>
              </a:rPr>
              <a:t>هنگامی که محیط بیرون در حالت ابهام قرار دارد، منابع و قابلیتهای بنگاه باثبات تر هستند و هویت بنگاه را با این قابلیتها تعریف کردن، بهتر است. بنابراین تعریف کسب و کار بر حسب آنچه می تواند انجام دهد، مبنای پایدارتری برای راهبرد است تا نسبت به تعریف آن بر اساس نیازهایی که یک کسب و کار به دنبال ارضای آن است. </a:t>
            </a: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2. تجزیه و تحلیل شایستگی و فرموله کردن راهبردی</a:t>
            </a:r>
          </a:p>
          <a:p>
            <a:pPr algn="just">
              <a:buNone/>
            </a:pPr>
            <a:r>
              <a:rPr lang="en-US" sz="2800" b="1" dirty="0" smtClean="0">
                <a:cs typeface="B Mitra" pitchFamily="2" charset="-78"/>
              </a:rPr>
              <a:t>Klein and </a:t>
            </a:r>
            <a:r>
              <a:rPr lang="en-US" sz="2800" b="1" dirty="0" err="1" smtClean="0">
                <a:cs typeface="B Mitra" pitchFamily="2" charset="-78"/>
              </a:rPr>
              <a:t>Hiscocks</a:t>
            </a:r>
            <a:r>
              <a:rPr lang="fa-IR" sz="2800" b="1" dirty="0" smtClean="0">
                <a:cs typeface="B Mitra" pitchFamily="2" charset="-78"/>
              </a:rPr>
              <a:t> (1994)</a:t>
            </a:r>
          </a:p>
          <a:p>
            <a:pPr algn="just"/>
            <a:r>
              <a:rPr lang="fa-IR" sz="2800" dirty="0" smtClean="0">
                <a:cs typeface="B Mitra" pitchFamily="2" charset="-78"/>
              </a:rPr>
              <a:t>این دو فرد، روشهای مختلفی را برای تجزیه و تحلیل شایستگی و فرموله کردن راهبرد مطرح کرده اند.</a:t>
            </a:r>
          </a:p>
          <a:p>
            <a:pPr lvl="1" algn="just"/>
            <a:r>
              <a:rPr lang="fa-IR" sz="2400" dirty="0" smtClean="0">
                <a:cs typeface="B Mitra" pitchFamily="2" charset="-78"/>
              </a:rPr>
              <a:t>بازنمایی مهارت (برنامه ریزی مهارت):</a:t>
            </a:r>
          </a:p>
          <a:p>
            <a:pPr lvl="2" algn="just"/>
            <a:r>
              <a:rPr lang="fa-IR" sz="2000" dirty="0" smtClean="0">
                <a:cs typeface="B Mitra" pitchFamily="2" charset="-78"/>
              </a:rPr>
              <a:t>برنامه ریزی مهارت، به بنگاه در شناسایی مهارتهای کلیدی کمک می کند. </a:t>
            </a:r>
          </a:p>
          <a:p>
            <a:pPr lvl="2" algn="just"/>
            <a:r>
              <a:rPr lang="fa-IR" sz="2000" dirty="0" smtClean="0">
                <a:cs typeface="B Mitra" pitchFamily="2" charset="-78"/>
              </a:rPr>
              <a:t>روش انجام کار: شناسایی مهارتها با استفاده از بررسی ساختار بنگاهی، از طریق مصاحبه، شواهدی از محصولات و خدمات و بخشی از مشتریان و بازار صورت می گیرد. در مرحله آخر، مهارتها رتبه بندی می شوند و بالاترین مهارت انتخاب می شود.</a:t>
            </a:r>
          </a:p>
          <a:p>
            <a:pPr lvl="1" algn="just"/>
            <a:r>
              <a:rPr lang="fa-IR" sz="2400" dirty="0" smtClean="0">
                <a:cs typeface="B Mitra" pitchFamily="2" charset="-78"/>
              </a:rPr>
              <a:t>تجزیه و تحلیل خوشه ای مهارت</a:t>
            </a:r>
          </a:p>
          <a:p>
            <a:pPr lvl="2" algn="just"/>
            <a:r>
              <a:rPr lang="fa-IR" sz="2000" dirty="0" smtClean="0">
                <a:cs typeface="B Mitra" pitchFamily="2" charset="-78"/>
              </a:rPr>
              <a:t>این روش به بنگاه اجازه می دهد که ببیند چگونه مهارتها با همدیگر جمع می شوند. بنابراین مجموعه ای از مهارتها، شایستگیهای محوری را می سازد. شایستگی زیرمجموعه ای از داراییهای تجمع یافته و مهارت، بخشی جزئی از شایستگی است. در این روش از ماتریس فرصت استفاده می شود. که نشان می دهد کدام محصولات نیازمند کدام مهارتها هستند. مهارتهایی که با یکدیگر در محصولات جمع شده اند، شایستگی محوری هستند. </a:t>
            </a:r>
          </a:p>
        </p:txBody>
      </p:sp>
      <p:pic>
        <p:nvPicPr>
          <p:cNvPr id="7170" name="Picture 2"/>
          <p:cNvPicPr>
            <a:picLocks noChangeAspect="1" noChangeArrowheads="1"/>
          </p:cNvPicPr>
          <p:nvPr/>
        </p:nvPicPr>
        <p:blipFill>
          <a:blip r:embed="rId2" cstate="print"/>
          <a:srcRect/>
          <a:stretch>
            <a:fillRect/>
          </a:stretch>
        </p:blipFill>
        <p:spPr bwMode="auto">
          <a:xfrm>
            <a:off x="2209800" y="1448439"/>
            <a:ext cx="6553200" cy="5409561"/>
          </a:xfrm>
          <a:prstGeom prst="rect">
            <a:avLst/>
          </a:prstGeom>
          <a:noFill/>
          <a:ln w="9525">
            <a:noFill/>
            <a:miter lim="800000"/>
            <a:headEnd/>
            <a:tailEnd/>
          </a:ln>
        </p:spPr>
      </p:pic>
      <p:pic>
        <p:nvPicPr>
          <p:cNvPr id="7171" name="Picture 3"/>
          <p:cNvPicPr>
            <a:picLocks noChangeAspect="1" noChangeArrowheads="1"/>
          </p:cNvPicPr>
          <p:nvPr/>
        </p:nvPicPr>
        <p:blipFill>
          <a:blip r:embed="rId3" cstate="print"/>
          <a:srcRect/>
          <a:stretch>
            <a:fillRect/>
          </a:stretch>
        </p:blipFill>
        <p:spPr bwMode="auto">
          <a:xfrm>
            <a:off x="10963275" y="7162161"/>
            <a:ext cx="2143125" cy="304800"/>
          </a:xfrm>
          <a:prstGeom prst="rect">
            <a:avLst/>
          </a:prstGeom>
          <a:noFill/>
          <a:ln w="9525">
            <a:noFill/>
            <a:miter lim="800000"/>
            <a:headEnd/>
            <a:tailEnd/>
          </a:ln>
        </p:spPr>
      </p:pic>
      <p:grpSp>
        <p:nvGrpSpPr>
          <p:cNvPr id="17"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8" name="Rectangle 1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9" name="Rectangle 1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20" name="Group 19"/>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1" name="Rectangle 2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2" name="Rectangle 2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3" name="Group 22"/>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4" name="Rectangle 23"/>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5" name="Rectangle 24"/>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6" name="Group 25"/>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7" name="Rectangle 2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8" name="Rectangle 2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9"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0" name="Rectangle 2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1" name="Rectangle 3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2" name="Group 31"/>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3" name="Rectangle 3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4" name="Rectangle 3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5" name="Group 34"/>
          <p:cNvGrpSpPr/>
          <p:nvPr/>
        </p:nvGrpSpPr>
        <p:grpSpPr>
          <a:xfrm>
            <a:off x="76200" y="4648200"/>
            <a:ext cx="1692000" cy="648000"/>
            <a:chOff x="123452" y="411"/>
            <a:chExt cx="1353294" cy="811976"/>
          </a:xfrm>
          <a:scene3d>
            <a:camera prst="orthographicFront"/>
            <a:lightRig rig="threePt" dir="t">
              <a:rot lat="0" lon="0" rev="7500000"/>
            </a:lightRig>
          </a:scene3d>
        </p:grpSpPr>
        <p:sp>
          <p:nvSpPr>
            <p:cNvPr id="36" name="Rectangle 35"/>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7" name="Rectangle 36"/>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8" name="Group 37"/>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9" name="Rectangle 3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0" name="Rectangle 3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1" name="Group 40"/>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2" name="Rectangle 4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3" name="Rectangle 4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4" name="Slide Number Placeholder 43"/>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dissolve">
                                      <p:cBhvr>
                                        <p:cTn id="7" dur="500"/>
                                        <p:tgtEl>
                                          <p:spTgt spid="7170"/>
                                        </p:tgtEl>
                                      </p:cBhvr>
                                    </p:animEffect>
                                  </p:childTnLst>
                                </p:cTn>
                              </p:par>
                              <p:par>
                                <p:cTn id="8" presetID="9" presetClass="entr" presetSubtype="0" fill="hold" nodeType="withEffect">
                                  <p:stCondLst>
                                    <p:cond delay="0"/>
                                  </p:stCondLst>
                                  <p:childTnLst>
                                    <p:set>
                                      <p:cBhvr>
                                        <p:cTn id="9" dur="1" fill="hold">
                                          <p:stCondLst>
                                            <p:cond delay="0"/>
                                          </p:stCondLst>
                                        </p:cTn>
                                        <p:tgtEl>
                                          <p:spTgt spid="7171"/>
                                        </p:tgtEl>
                                        <p:attrNameLst>
                                          <p:attrName>style.visibility</p:attrName>
                                        </p:attrNameLst>
                                      </p:cBhvr>
                                      <p:to>
                                        <p:strVal val="visible"/>
                                      </p:to>
                                    </p:set>
                                    <p:animEffect transition="in" filter="dissolve">
                                      <p:cBhvr>
                                        <p:cTn id="10"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fontScale="92500" lnSpcReduction="10000"/>
          </a:bodyPr>
          <a:lstStyle/>
          <a:p>
            <a:pPr algn="just">
              <a:buNone/>
            </a:pPr>
            <a:r>
              <a:rPr lang="fa-IR" sz="2400" b="1" dirty="0" smtClean="0">
                <a:cs typeface="B Mitra" pitchFamily="2" charset="-78"/>
              </a:rPr>
              <a:t>3. قابلیتهای راهبردی </a:t>
            </a:r>
            <a:r>
              <a:rPr lang="en-US" sz="2400" b="1" dirty="0" smtClean="0">
                <a:cs typeface="B Mitra" pitchFamily="2" charset="-78"/>
              </a:rPr>
              <a:t>Gerry Johnson &amp; </a:t>
            </a:r>
            <a:r>
              <a:rPr lang="en-US" sz="2400" b="1" dirty="0" err="1" smtClean="0">
                <a:cs typeface="B Mitra" pitchFamily="2" charset="-78"/>
              </a:rPr>
              <a:t>Kevan</a:t>
            </a:r>
            <a:r>
              <a:rPr lang="en-US" sz="2400" b="1" dirty="0" smtClean="0">
                <a:cs typeface="B Mitra" pitchFamily="2" charset="-78"/>
              </a:rPr>
              <a:t> </a:t>
            </a:r>
            <a:r>
              <a:rPr lang="en-US" sz="2400" b="1" dirty="0" err="1" smtClean="0">
                <a:cs typeface="B Mitra" pitchFamily="2" charset="-78"/>
              </a:rPr>
              <a:t>Scholes</a:t>
            </a:r>
            <a:endParaRPr lang="fa-IR" sz="2400" b="1" dirty="0" smtClean="0">
              <a:cs typeface="B Mitra" pitchFamily="2" charset="-78"/>
            </a:endParaRPr>
          </a:p>
          <a:p>
            <a:pPr algn="just"/>
            <a:r>
              <a:rPr lang="fa-IR" sz="2800" dirty="0" smtClean="0">
                <a:cs typeface="B Mitra" pitchFamily="2" charset="-78"/>
              </a:rPr>
              <a:t>بنگاهها هر یک در محیط پویا و متلاطم در حال فعالیت هستند. این محیط برای انها فرصتها و تهدیداتی ایجاد می کند. راهبردهایی که در بنگاه تدوین و انتخاب می گردد با هدف تطبیق با این فرصتها و تهدیدات محیطی است و موفقیت آن بستگی به شناسایی قابلیتهای راهبردی در سطوح مختلف بنگاه دارد. قابلیتهای راهبردی به سه عامل اصی مربوط است؛</a:t>
            </a:r>
          </a:p>
          <a:p>
            <a:pPr lvl="1" algn="just"/>
            <a:r>
              <a:rPr lang="fa-IR" sz="2400" dirty="0" smtClean="0">
                <a:cs typeface="B Mitra" pitchFamily="2" charset="-78"/>
              </a:rPr>
              <a:t>منابع در دسترس بنگاه</a:t>
            </a:r>
          </a:p>
          <a:p>
            <a:pPr lvl="1" algn="just"/>
            <a:r>
              <a:rPr lang="fa-IR" sz="2400" dirty="0" smtClean="0">
                <a:cs typeface="B Mitra" pitchFamily="2" charset="-78"/>
              </a:rPr>
              <a:t>شایستگی که فعالیتهای بنگاه با استفاده از آنها انجام می گیرد.</a:t>
            </a:r>
          </a:p>
          <a:p>
            <a:pPr lvl="1" algn="just"/>
            <a:r>
              <a:rPr lang="fa-IR" sz="2400" dirty="0" smtClean="0">
                <a:cs typeface="B Mitra" pitchFamily="2" charset="-78"/>
              </a:rPr>
              <a:t>هماهنگی و تناسب بین منابع، فعالیتها و واحدهای کسب و کار بنگاه</a:t>
            </a:r>
          </a:p>
          <a:p>
            <a:pPr algn="just"/>
            <a:r>
              <a:rPr lang="fa-IR" sz="2800" dirty="0" smtClean="0">
                <a:cs typeface="B Mitra" pitchFamily="2" charset="-78"/>
              </a:rPr>
              <a:t>تجزیه و تحیل قابلیت راهبردی بنگاه به درک تناسب منابع و شایستگیهای بنگاه با محیطی مرتبط است که در آن فعالیت می کند. در ممیزی منابع، منابع در دسترس یک بنگاه از درون و بیرون برای حمایت از راهبردهای بنگاه شناسایی می شوند. بعضی از این منابع ممکن است منحصربه فرد و برای تقلید مشکل باشند مانند حق اختراع محصول، منبع ارزان قیمت عرضه و مانند اینها.</a:t>
            </a: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fontScale="92500" lnSpcReduction="10000"/>
          </a:bodyPr>
          <a:lstStyle/>
          <a:p>
            <a:pPr algn="just">
              <a:buNone/>
            </a:pPr>
            <a:r>
              <a:rPr lang="fa-IR" sz="2400" b="1" dirty="0" smtClean="0">
                <a:cs typeface="B Mitra" pitchFamily="2" charset="-78"/>
              </a:rPr>
              <a:t>3. قابلیتهای راهبردی </a:t>
            </a:r>
            <a:r>
              <a:rPr lang="en-US" sz="2400" b="1" dirty="0" smtClean="0">
                <a:cs typeface="B Mitra" pitchFamily="2" charset="-78"/>
              </a:rPr>
              <a:t>Gerry Johnson &amp; </a:t>
            </a:r>
            <a:r>
              <a:rPr lang="en-US" sz="2400" b="1" dirty="0" err="1" smtClean="0">
                <a:cs typeface="B Mitra" pitchFamily="2" charset="-78"/>
              </a:rPr>
              <a:t>Kevan</a:t>
            </a:r>
            <a:r>
              <a:rPr lang="en-US" sz="2400" b="1" dirty="0" smtClean="0">
                <a:cs typeface="B Mitra" pitchFamily="2" charset="-78"/>
              </a:rPr>
              <a:t> </a:t>
            </a:r>
            <a:r>
              <a:rPr lang="en-US" sz="2400" b="1" dirty="0" err="1" smtClean="0">
                <a:cs typeface="B Mitra" pitchFamily="2" charset="-78"/>
              </a:rPr>
              <a:t>Scholes</a:t>
            </a:r>
            <a:endParaRPr lang="fa-IR" sz="2400" b="1" dirty="0" smtClean="0">
              <a:cs typeface="B Mitra" pitchFamily="2" charset="-78"/>
            </a:endParaRPr>
          </a:p>
          <a:p>
            <a:pPr algn="just"/>
            <a:r>
              <a:rPr lang="fa-IR" sz="2800" dirty="0" smtClean="0">
                <a:cs typeface="B Mitra" pitchFamily="2" charset="-78"/>
              </a:rPr>
              <a:t>ارزیابی شایستگیها، به چگونگی به کارگیری منابع برای ایجاد شایستگیها در فعالیتهای مجزا و فرایندها و ارتباط آنها با یکدیگر اشاره دارد. هزینه و تحلیل ارزش در این بخش، ابزار مفیدی برای درک و تشریح فعالیتها و پیوندهای آنهاست.</a:t>
            </a:r>
          </a:p>
          <a:p>
            <a:pPr algn="just"/>
            <a:r>
              <a:rPr lang="fa-IR" sz="2800" dirty="0" smtClean="0">
                <a:cs typeface="B Mitra" pitchFamily="2" charset="-78"/>
              </a:rPr>
              <a:t>اگر چه بنگاهها به سطح عالی و برتری از شایستگی در همه فعالیتهایشان نیاز دارند اما تعدادی از این شایستگیها، شایستگی محوری هستند. شایستگی محوری زیربنای عملکرد برتر بنگاه نسبت به رقبا هستند. از این رو، ارزش بیشتری برای مشتری نسبت به رقیب ایجاد می کنند. همچنین آنها می توانند فرصتهای جدیدی را برای بنگاه ایجاد کنند.</a:t>
            </a:r>
          </a:p>
          <a:p>
            <a:pPr algn="just"/>
            <a:r>
              <a:rPr lang="fa-IR" sz="2800" dirty="0" smtClean="0">
                <a:cs typeface="B Mitra" pitchFamily="2" charset="-78"/>
              </a:rPr>
              <a:t>ارزیابی شایستگیها به مقایسه نیاز دارد. مقایسه تاریخی برای بررسی بهبود یا تنزل بنگاه طی زمان و نرمهای صنعت برای مقایسه با عملکرد بنگاههای مشابه و به خصوص رقبا، دو نوع ابزار مقایسه هستند. الگوبرداری نیز یکی از ابزارهای مقایسه است که اغلب با بهترین های صنعت انجام می گیرد.</a:t>
            </a:r>
          </a:p>
          <a:p>
            <a:pPr algn="just"/>
            <a:endParaRPr lang="fa-IR" sz="2800" dirty="0" smtClean="0">
              <a:cs typeface="B Mitra" pitchFamily="2" charset="-78"/>
            </a:endParaRP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200" b="1" dirty="0" smtClean="0">
                <a:cs typeface="B Mitra" pitchFamily="2" charset="-78"/>
              </a:rPr>
              <a:t>3. قابلیتهای راهبردی </a:t>
            </a:r>
            <a:r>
              <a:rPr lang="en-US" sz="2200" b="1" dirty="0" smtClean="0">
                <a:cs typeface="B Mitra" pitchFamily="2" charset="-78"/>
              </a:rPr>
              <a:t>Gerry Johnson &amp; </a:t>
            </a:r>
            <a:r>
              <a:rPr lang="en-US" sz="2200" b="1" dirty="0" err="1" smtClean="0">
                <a:cs typeface="B Mitra" pitchFamily="2" charset="-78"/>
              </a:rPr>
              <a:t>Kevan</a:t>
            </a:r>
            <a:r>
              <a:rPr lang="en-US" sz="2200" b="1" dirty="0" smtClean="0">
                <a:cs typeface="B Mitra" pitchFamily="2" charset="-78"/>
              </a:rPr>
              <a:t> </a:t>
            </a:r>
            <a:r>
              <a:rPr lang="en-US" sz="2200" b="1" dirty="0" err="1" smtClean="0">
                <a:cs typeface="B Mitra" pitchFamily="2" charset="-78"/>
              </a:rPr>
              <a:t>Scholes</a:t>
            </a:r>
            <a:endParaRPr lang="fa-IR" sz="2200" b="1" dirty="0" smtClean="0">
              <a:cs typeface="B Mitra" pitchFamily="2" charset="-78"/>
            </a:endParaRPr>
          </a:p>
          <a:p>
            <a:pPr algn="just"/>
            <a:r>
              <a:rPr lang="fa-IR" sz="2800" dirty="0" smtClean="0">
                <a:cs typeface="B Mitra" pitchFamily="2" charset="-78"/>
              </a:rPr>
              <a:t>در مرحله بعد، ارزیابی تناسب منابع، شایستگیها و واحدهای کسب و کار صورت می گیرد. تجزیه و تحلیل داراییهای سرمایه ای (تحلیل پورتفولیو) در ارزیابی و شناخت تناسب این سه جزء موثر است.</a:t>
            </a:r>
          </a:p>
          <a:p>
            <a:pPr algn="just"/>
            <a:r>
              <a:rPr lang="fa-IR" sz="2800" dirty="0" smtClean="0">
                <a:cs typeface="B Mitra" pitchFamily="2" charset="-78"/>
              </a:rPr>
              <a:t>تجزیه و تحلیل منابع بر مبنای تهیه فهرستی از عوامل کلیدی مانند قوتها و ضعفها با استفاده از تکنیک </a:t>
            </a:r>
            <a:r>
              <a:rPr lang="en-US" sz="2800" dirty="0" smtClean="0">
                <a:cs typeface="B Mitra" pitchFamily="2" charset="-78"/>
              </a:rPr>
              <a:t>SWOT</a:t>
            </a:r>
            <a:endParaRPr lang="fa-IR" sz="2800" dirty="0" smtClean="0">
              <a:cs typeface="B Mitra" pitchFamily="2" charset="-78"/>
            </a:endParaRPr>
          </a:p>
        </p:txBody>
      </p:sp>
      <p:sp>
        <p:nvSpPr>
          <p:cNvPr id="43" name="Slide Number Placeholder 42"/>
          <p:cNvSpPr>
            <a:spLocks noGrp="1"/>
          </p:cNvSpPr>
          <p:nvPr>
            <p:ph type="sldNum" sz="quarter" idx="12"/>
          </p:nvPr>
        </p:nvSpPr>
        <p:spPr/>
        <p:txBody>
          <a:bodyPr/>
          <a:lstStyle/>
          <a:p>
            <a:fld id="{B6F15528-21DE-4FAA-801E-634DDDAF4B2B}" type="slidenum">
              <a:rPr lang="en-US" smtClean="0"/>
              <a:pPr/>
              <a:t>34</a:t>
            </a:fld>
            <a:endParaRPr lang="en-US"/>
          </a:p>
        </p:txBody>
      </p:sp>
      <p:pic>
        <p:nvPicPr>
          <p:cNvPr id="819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dissolve">
                                      <p:cBhvr>
                                        <p:cTn id="7" dur="10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lnSpcReduction="10000"/>
          </a:bodyPr>
          <a:lstStyle/>
          <a:p>
            <a:pPr algn="just">
              <a:buNone/>
            </a:pPr>
            <a:r>
              <a:rPr lang="fa-IR" sz="2800" b="1" dirty="0" smtClean="0">
                <a:cs typeface="B Mitra" pitchFamily="2" charset="-78"/>
              </a:rPr>
              <a:t>4. ارزیابی توانمندیهای فناورانه</a:t>
            </a:r>
          </a:p>
          <a:p>
            <a:pPr algn="l">
              <a:buNone/>
            </a:pPr>
            <a:r>
              <a:rPr lang="fa-IR" sz="2800" b="1" dirty="0" smtClean="0">
                <a:cs typeface="B Mitra" pitchFamily="2" charset="-78"/>
              </a:rPr>
              <a:t> </a:t>
            </a:r>
            <a:r>
              <a:rPr lang="en-US" sz="2800" b="1" dirty="0" smtClean="0">
                <a:cs typeface="B Mitra" pitchFamily="2" charset="-78"/>
              </a:rPr>
              <a:t>Panda &amp; </a:t>
            </a:r>
            <a:r>
              <a:rPr lang="en-US" sz="2800" b="1" dirty="0" err="1" smtClean="0">
                <a:cs typeface="B Mitra" pitchFamily="2" charset="-78"/>
              </a:rPr>
              <a:t>Rameheldan</a:t>
            </a:r>
            <a:r>
              <a:rPr lang="fa-IR" sz="2800" b="1" dirty="0" smtClean="0">
                <a:cs typeface="B Mitra" pitchFamily="2" charset="-78"/>
              </a:rPr>
              <a:t> (1996)</a:t>
            </a:r>
          </a:p>
          <a:p>
            <a:pPr algn="just"/>
            <a:r>
              <a:rPr lang="fa-IR" sz="2800" dirty="0" smtClean="0">
                <a:cs typeface="B Mitra" pitchFamily="2" charset="-78"/>
              </a:rPr>
              <a:t>پاندا و همکارش، فرایندی را برای ارزیابی توانمندیهای فناورانه ارائه داد.</a:t>
            </a:r>
          </a:p>
          <a:p>
            <a:pPr algn="just"/>
            <a:r>
              <a:rPr lang="fa-IR" sz="2800" dirty="0" smtClean="0">
                <a:cs typeface="B Mitra" pitchFamily="2" charset="-78"/>
              </a:rPr>
              <a:t>آنان با استخراج شاخصهایی این فرایند را در صنعت برق فرانسه و تایلند به کار برده و نتایج حاصله را در سال 1997 مورد مقایسه قرار دادند. </a:t>
            </a:r>
          </a:p>
          <a:p>
            <a:pPr algn="just"/>
            <a:r>
              <a:rPr lang="fa-IR" sz="2800" dirty="0" smtClean="0">
                <a:cs typeface="B Mitra" pitchFamily="2" charset="-78"/>
              </a:rPr>
              <a:t>به نظر آنها، توانمندی فناورانه در سطح بنگاه، مجموعه ای از تواناییهای وظیفه ای بنگاه است که به سادگی قابل تقلید نبوده و در ایجاد ارزش افزوده و بهبود موقعیت بنگاه به کار می آید.</a:t>
            </a:r>
          </a:p>
          <a:p>
            <a:pPr algn="just"/>
            <a:r>
              <a:rPr lang="fa-IR" sz="2800" dirty="0" smtClean="0">
                <a:cs typeface="B Mitra" pitchFamily="2" charset="-78"/>
              </a:rPr>
              <a:t>اگر چه ممکن است مفهوم فناوری به عنوان یک واژه مستقل و جامع برای بیشتر صاحب نظران واضح و شفاف جلوه کند و عموم مردم نیز فناوری را به عنوان یک واژه با مفهومی کاملاً دقیق و مشخص به کار برند، اما در عمل عمق تعیین مرز و حدود در قالب یک تعریف مشخص برای آن میسر نگردیده است.</a:t>
            </a: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fontScale="92500" lnSpcReduction="10000"/>
          </a:bodyPr>
          <a:lstStyle/>
          <a:p>
            <a:pPr algn="just">
              <a:buNone/>
            </a:pPr>
            <a:r>
              <a:rPr lang="fa-IR" sz="2800" b="1" dirty="0" smtClean="0">
                <a:cs typeface="B Mitra" pitchFamily="2" charset="-78"/>
              </a:rPr>
              <a:t>4. ارزیابی توانمندیهای فناورانه</a:t>
            </a:r>
          </a:p>
          <a:p>
            <a:pPr algn="l">
              <a:buNone/>
            </a:pPr>
            <a:r>
              <a:rPr lang="fa-IR" sz="2800" b="1" dirty="0" smtClean="0">
                <a:cs typeface="B Mitra" pitchFamily="2" charset="-78"/>
              </a:rPr>
              <a:t> </a:t>
            </a:r>
            <a:r>
              <a:rPr lang="en-US" sz="2800" b="1" dirty="0" smtClean="0">
                <a:cs typeface="B Mitra" pitchFamily="2" charset="-78"/>
              </a:rPr>
              <a:t>Panda &amp; </a:t>
            </a:r>
            <a:r>
              <a:rPr lang="en-US" sz="2800" b="1" dirty="0" err="1" smtClean="0">
                <a:cs typeface="B Mitra" pitchFamily="2" charset="-78"/>
              </a:rPr>
              <a:t>Rameheldan</a:t>
            </a:r>
            <a:r>
              <a:rPr lang="fa-IR" sz="2800" b="1" dirty="0" smtClean="0">
                <a:cs typeface="B Mitra" pitchFamily="2" charset="-78"/>
              </a:rPr>
              <a:t> (1996)</a:t>
            </a:r>
          </a:p>
          <a:p>
            <a:pPr lvl="1" algn="just"/>
            <a:r>
              <a:rPr lang="fa-IR" sz="2400" dirty="0" smtClean="0">
                <a:cs typeface="B Mitra" pitchFamily="2" charset="-78"/>
              </a:rPr>
              <a:t>از دید مشاوران مدیریت، فناوری در برگیرنده خلق هنرها و تعامل نظامهای مدیریتی و طراحی و پیاده سازی سیستمهای مدیریت و بنگاه است. </a:t>
            </a:r>
          </a:p>
          <a:p>
            <a:pPr lvl="1" algn="just"/>
            <a:r>
              <a:rPr lang="fa-IR" sz="2400" dirty="0" smtClean="0">
                <a:cs typeface="B Mitra" pitchFamily="2" charset="-78"/>
              </a:rPr>
              <a:t>فناوری از نظر مدیران، شبکه های تکمیل تولید با فرایند تولید، برنامه ریزی مواد، نوع ماشین آلات تولید، روش تولید و مانند اینها تعریف می شود. </a:t>
            </a:r>
          </a:p>
          <a:p>
            <a:pPr lvl="1" algn="just"/>
            <a:r>
              <a:rPr lang="fa-IR" sz="2400" dirty="0" smtClean="0">
                <a:cs typeface="B Mitra" pitchFamily="2" charset="-78"/>
              </a:rPr>
              <a:t>از دید طراحان محصول، فناوری به عنوان طراحی، بهترین محصول از نظر کاربردی، نوع تامین نیاز مشتری، زیبایی، انعطاف و اقتصادی بودن شناخته می شود. </a:t>
            </a:r>
          </a:p>
          <a:p>
            <a:pPr lvl="1" algn="just"/>
            <a:r>
              <a:rPr lang="fa-IR" sz="2400" dirty="0" smtClean="0">
                <a:cs typeface="B Mitra" pitchFamily="2" charset="-78"/>
              </a:rPr>
              <a:t>گالبرایت، فناوری را کاربرد نظام مند علوم یا نوع دیگری از دانش و اطلاعات نظام یافته تعریف می کند که در جهت عملیاتی کردن نیازها مورد بهره برداری قرار گیرد. </a:t>
            </a:r>
          </a:p>
          <a:p>
            <a:pPr lvl="1" algn="just"/>
            <a:r>
              <a:rPr lang="fa-IR" sz="2400" dirty="0" smtClean="0">
                <a:cs typeface="B Mitra" pitchFamily="2" charset="-78"/>
              </a:rPr>
              <a:t>خلیل، فناوری را تمامی دانشها، محصولات، ابزارها، روشها و سیستمهایی تعریف می می کند که به خدمت گرفته می شود تا محصول یا خدمتی ارائه شود. </a:t>
            </a:r>
          </a:p>
          <a:p>
            <a:pPr lvl="1" algn="just"/>
            <a:r>
              <a:rPr lang="fa-IR" sz="2400" dirty="0" smtClean="0">
                <a:cs typeface="B Mitra" pitchFamily="2" charset="-78"/>
              </a:rPr>
              <a:t>فناوری فرایند انتقال و تبدیل منابع به محصول از طریق دانش، تجربه، اطلاعات و ابزار است.</a:t>
            </a:r>
          </a:p>
          <a:p>
            <a:pPr lvl="1" algn="just"/>
            <a:r>
              <a:rPr lang="fa-IR" sz="2400" dirty="0" smtClean="0">
                <a:cs typeface="B Mitra" pitchFamily="2" charset="-78"/>
              </a:rPr>
              <a:t>به هر حال، فناوری را می توان ابزار، روش و عملیاتی تعریف کرد که برای تبدیل اقلام مصرفی به محصول (داده به ستاده) مورد استفاده قرار می گیرند.</a:t>
            </a: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4. ارزیابی توانمندیهای فناورانه</a:t>
            </a:r>
          </a:p>
          <a:p>
            <a:pPr algn="l">
              <a:buNone/>
            </a:pPr>
            <a:r>
              <a:rPr lang="fa-IR" sz="2800" b="1" dirty="0" smtClean="0">
                <a:cs typeface="B Mitra" pitchFamily="2" charset="-78"/>
              </a:rPr>
              <a:t> </a:t>
            </a:r>
            <a:r>
              <a:rPr lang="en-US" sz="2800" b="1" dirty="0" smtClean="0">
                <a:cs typeface="B Mitra" pitchFamily="2" charset="-78"/>
              </a:rPr>
              <a:t>Panda &amp; </a:t>
            </a:r>
            <a:r>
              <a:rPr lang="en-US" sz="2800" b="1" dirty="0" err="1" smtClean="0">
                <a:cs typeface="B Mitra" pitchFamily="2" charset="-78"/>
              </a:rPr>
              <a:t>Rameheldan</a:t>
            </a:r>
            <a:r>
              <a:rPr lang="fa-IR" sz="2800" b="1" dirty="0" smtClean="0">
                <a:cs typeface="B Mitra" pitchFamily="2" charset="-78"/>
              </a:rPr>
              <a:t> (1996)</a:t>
            </a:r>
          </a:p>
          <a:p>
            <a:pPr algn="just"/>
            <a:r>
              <a:rPr lang="fa-IR" sz="2800" dirty="0" smtClean="0">
                <a:cs typeface="B Mitra" pitchFamily="2" charset="-78"/>
              </a:rPr>
              <a:t>در ارزیابی توانمندی فناوری و تعریف فناوری و تعاریف قابلیت می توان واژه قابلیت را مترادف با توانمندی فناوری سیاستگذاری در سطح بنگاه قرار داد.</a:t>
            </a:r>
          </a:p>
          <a:p>
            <a:pPr algn="just"/>
            <a:r>
              <a:rPr lang="fa-IR" sz="2800" dirty="0" smtClean="0">
                <a:cs typeface="B Mitra" pitchFamily="2" charset="-78"/>
              </a:rPr>
              <a:t>فرآیند پیشنهادی آنها برای ارزیابی قابلیتها به این شرح است:</a:t>
            </a:r>
          </a:p>
          <a:p>
            <a:pPr lvl="1" algn="just"/>
            <a:endParaRPr lang="fa-IR" sz="2400" dirty="0" smtClean="0">
              <a:cs typeface="B Mitra" pitchFamily="2" charset="-78"/>
            </a:endParaRPr>
          </a:p>
        </p:txBody>
      </p:sp>
      <p:grpSp>
        <p:nvGrpSpPr>
          <p:cNvPr id="16"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9" name="Group 18"/>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8"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1" name="Group 30"/>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4" name="Group 33"/>
          <p:cNvGrpSpPr/>
          <p:nvPr/>
        </p:nvGrpSpPr>
        <p:grpSpPr>
          <a:xfrm>
            <a:off x="76200" y="4648200"/>
            <a:ext cx="1692000" cy="648000"/>
            <a:chOff x="123452" y="411"/>
            <a:chExt cx="1353294" cy="811976"/>
          </a:xfrm>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3" name="Slide Number Placeholder 42"/>
          <p:cNvSpPr>
            <a:spLocks noGrp="1"/>
          </p:cNvSpPr>
          <p:nvPr>
            <p:ph type="sldNum" sz="quarter" idx="12"/>
          </p:nvPr>
        </p:nvSpPr>
        <p:spPr/>
        <p:txBody>
          <a:bodyPr/>
          <a:lstStyle/>
          <a:p>
            <a:fld id="{B6F15528-21DE-4FAA-801E-634DDDAF4B2B}" type="slidenum">
              <a:rPr lang="en-US" smtClean="0"/>
              <a:pPr/>
              <a:t>37</a:t>
            </a:fld>
            <a:endParaRPr lang="en-US"/>
          </a:p>
        </p:txBody>
      </p:sp>
      <p:pic>
        <p:nvPicPr>
          <p:cNvPr id="9218" name="Picture 2"/>
          <p:cNvPicPr>
            <a:picLocks noChangeAspect="1" noChangeArrowheads="1"/>
          </p:cNvPicPr>
          <p:nvPr/>
        </p:nvPicPr>
        <p:blipFill>
          <a:blip r:embed="rId2" cstate="print"/>
          <a:srcRect/>
          <a:stretch>
            <a:fillRect/>
          </a:stretch>
        </p:blipFill>
        <p:spPr bwMode="auto">
          <a:xfrm>
            <a:off x="2057400" y="1"/>
            <a:ext cx="6781799" cy="685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dissolve">
                                      <p:cBhvr>
                                        <p:cTn id="7" dur="10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4. انواع قابلیتها از نگاه </a:t>
            </a:r>
            <a:r>
              <a:rPr lang="en-US" sz="2800" b="1" dirty="0" smtClean="0">
                <a:cs typeface="B Mitra" pitchFamily="2" charset="-78"/>
              </a:rPr>
              <a:t>Panda &amp; </a:t>
            </a:r>
            <a:r>
              <a:rPr lang="en-US" sz="2800" b="1" dirty="0" err="1" smtClean="0">
                <a:cs typeface="B Mitra" pitchFamily="2" charset="-78"/>
              </a:rPr>
              <a:t>Rameheldan</a:t>
            </a:r>
            <a:endParaRPr lang="en-US" sz="2800" b="1" dirty="0" smtClean="0">
              <a:cs typeface="B Mitra" pitchFamily="2" charset="-78"/>
            </a:endParaRPr>
          </a:p>
          <a:p>
            <a:pPr marL="596646" indent="-514350" algn="just">
              <a:buNone/>
            </a:pPr>
            <a:r>
              <a:rPr lang="fa-IR" sz="2800" dirty="0" smtClean="0">
                <a:cs typeface="B Mitra" pitchFamily="2" charset="-78"/>
              </a:rPr>
              <a:t>1. قابلیت راهبردی: </a:t>
            </a:r>
            <a:r>
              <a:rPr lang="fa-IR" sz="1600" dirty="0" smtClean="0">
                <a:cs typeface="B Mitra" pitchFamily="2" charset="-78"/>
              </a:rPr>
              <a:t>ایفای نقش اساسی در فرایند ایجاد ارزش افزوده در بنگاه، به صورت مستقیم</a:t>
            </a:r>
          </a:p>
          <a:p>
            <a:pPr marL="596646" indent="-514350" algn="just">
              <a:buFont typeface="+mj-lt"/>
              <a:buAutoNum type="arabicPeriod"/>
            </a:pPr>
            <a:endParaRPr lang="fa-IR" sz="1600" dirty="0" smtClean="0">
              <a:cs typeface="B Mitra" pitchFamily="2" charset="-78"/>
            </a:endParaRPr>
          </a:p>
          <a:p>
            <a:pPr marL="596646" indent="-514350" algn="just">
              <a:buFont typeface="+mj-lt"/>
              <a:buAutoNum type="arabicPeriod"/>
            </a:pPr>
            <a:endParaRPr lang="fa-IR" sz="1600" dirty="0" smtClean="0">
              <a:cs typeface="B Mitra" pitchFamily="2" charset="-78"/>
            </a:endParaRPr>
          </a:p>
          <a:p>
            <a:pPr marL="596646" indent="-514350" algn="just">
              <a:buFont typeface="+mj-lt"/>
              <a:buAutoNum type="arabicPeriod"/>
            </a:pPr>
            <a:endParaRPr lang="fa-IR" sz="1600" dirty="0" smtClean="0">
              <a:cs typeface="B Mitra" pitchFamily="2" charset="-78"/>
            </a:endParaRPr>
          </a:p>
          <a:p>
            <a:pPr marL="596646" indent="-514350" algn="just">
              <a:buFont typeface="+mj-lt"/>
              <a:buAutoNum type="arabicPeriod"/>
            </a:pPr>
            <a:endParaRPr lang="fa-IR" sz="1600" dirty="0" smtClean="0">
              <a:cs typeface="B Mitra" pitchFamily="2" charset="-78"/>
            </a:endParaRPr>
          </a:p>
          <a:p>
            <a:pPr marL="596646" indent="-514350" algn="just">
              <a:buNone/>
            </a:pPr>
            <a:r>
              <a:rPr lang="fa-IR" sz="2800" dirty="0" smtClean="0">
                <a:cs typeface="B Mitra" pitchFamily="2" charset="-78"/>
              </a:rPr>
              <a:t>2. قابلیتهای تاکتیکی: </a:t>
            </a:r>
            <a:r>
              <a:rPr lang="fa-IR" sz="1600" dirty="0" smtClean="0">
                <a:cs typeface="B Mitra" pitchFamily="2" charset="-78"/>
              </a:rPr>
              <a:t>مربوط به عملیات اصلی بنگاه</a:t>
            </a:r>
          </a:p>
          <a:p>
            <a:pPr marL="596646" indent="-514350" algn="just">
              <a:buNone/>
            </a:pPr>
            <a:endParaRPr lang="fa-IR" sz="2800" dirty="0" smtClean="0">
              <a:cs typeface="B Mitra" pitchFamily="2" charset="-78"/>
            </a:endParaRPr>
          </a:p>
          <a:p>
            <a:pPr marL="596646" indent="-514350" algn="just">
              <a:buNone/>
            </a:pPr>
            <a:endParaRPr lang="fa-IR" sz="2800" dirty="0" smtClean="0">
              <a:cs typeface="B Mitra" pitchFamily="2" charset="-78"/>
            </a:endParaRPr>
          </a:p>
          <a:p>
            <a:pPr marL="596646" indent="-514350" algn="just">
              <a:buNone/>
            </a:pPr>
            <a:endParaRPr lang="fa-IR" sz="2800" dirty="0" smtClean="0">
              <a:cs typeface="B Mitra" pitchFamily="2" charset="-78"/>
            </a:endParaRPr>
          </a:p>
          <a:p>
            <a:pPr marL="596646" indent="-514350" algn="just">
              <a:buNone/>
            </a:pPr>
            <a:r>
              <a:rPr lang="fa-IR" sz="2800" dirty="0" smtClean="0">
                <a:cs typeface="B Mitra" pitchFamily="2" charset="-78"/>
              </a:rPr>
              <a:t>3. قابلیتهای تکمیلی: </a:t>
            </a:r>
            <a:r>
              <a:rPr lang="fa-IR" sz="1600" dirty="0" smtClean="0">
                <a:cs typeface="B Mitra" pitchFamily="2" charset="-78"/>
              </a:rPr>
              <a:t>پشتیبانی از قابلیتهای راهبردی و عملیاتی و دارای نقش غیرمستقیم در فرایند ایجاد ارزش افزوده</a:t>
            </a:r>
          </a:p>
          <a:p>
            <a:pPr marL="596646" indent="-514350" algn="just">
              <a:buFont typeface="+mj-lt"/>
              <a:buAutoNum type="arabicPeriod"/>
            </a:pPr>
            <a:endParaRPr lang="fa-IR" sz="1600" dirty="0" smtClean="0">
              <a:cs typeface="B Mitra" pitchFamily="2" charset="-78"/>
            </a:endParaRPr>
          </a:p>
          <a:p>
            <a:pPr marL="596646" indent="-514350" algn="just">
              <a:buNone/>
            </a:pPr>
            <a:endParaRPr lang="fa-IR" sz="2800" dirty="0" smtClean="0">
              <a:cs typeface="B Mitra" pitchFamily="2" charset="-78"/>
            </a:endParaRPr>
          </a:p>
          <a:p>
            <a:pPr marL="596646" indent="-514350" algn="just">
              <a:buNone/>
            </a:pPr>
            <a:r>
              <a:rPr lang="fa-IR" sz="2800" dirty="0" smtClean="0">
                <a:cs typeface="B Mitra" pitchFamily="2" charset="-78"/>
              </a:rPr>
              <a:t>4. قابلیتهای راهبردی: </a:t>
            </a:r>
            <a:r>
              <a:rPr lang="fa-IR" sz="1600" dirty="0" smtClean="0">
                <a:cs typeface="B Mitra" pitchFamily="2" charset="-78"/>
              </a:rPr>
              <a:t>موجب بکارگیری موثر قابلیتهای استراتژیک، عملیاتی و پشتیبانی و بهبود آنها</a:t>
            </a:r>
            <a:endParaRPr lang="fa-IR" sz="4400" dirty="0" smtClean="0">
              <a:cs typeface="B Mitra" pitchFamily="2" charset="-78"/>
            </a:endParaRPr>
          </a:p>
        </p:txBody>
      </p:sp>
      <p:pic>
        <p:nvPicPr>
          <p:cNvPr id="10243" name="Picture 3"/>
          <p:cNvPicPr>
            <a:picLocks noChangeAspect="1" noChangeArrowheads="1"/>
          </p:cNvPicPr>
          <p:nvPr/>
        </p:nvPicPr>
        <p:blipFill>
          <a:blip r:embed="rId2" cstate="print"/>
          <a:srcRect/>
          <a:stretch>
            <a:fillRect/>
          </a:stretch>
        </p:blipFill>
        <p:spPr bwMode="auto">
          <a:xfrm>
            <a:off x="1752600" y="1466850"/>
            <a:ext cx="5286375" cy="1047750"/>
          </a:xfrm>
          <a:prstGeom prst="rect">
            <a:avLst/>
          </a:prstGeom>
          <a:noFill/>
          <a:ln w="9525">
            <a:noFill/>
            <a:miter lim="800000"/>
            <a:headEnd/>
            <a:tailEnd/>
          </a:ln>
        </p:spPr>
      </p:pic>
      <p:pic>
        <p:nvPicPr>
          <p:cNvPr id="10244" name="Picture 4"/>
          <p:cNvPicPr>
            <a:picLocks noChangeAspect="1" noChangeArrowheads="1"/>
          </p:cNvPicPr>
          <p:nvPr/>
        </p:nvPicPr>
        <p:blipFill>
          <a:blip r:embed="rId3" cstate="print"/>
          <a:srcRect/>
          <a:stretch>
            <a:fillRect/>
          </a:stretch>
        </p:blipFill>
        <p:spPr bwMode="auto">
          <a:xfrm>
            <a:off x="2057400" y="3352800"/>
            <a:ext cx="4972050" cy="1009650"/>
          </a:xfrm>
          <a:prstGeom prst="rect">
            <a:avLst/>
          </a:prstGeom>
          <a:noFill/>
          <a:ln w="9525">
            <a:noFill/>
            <a:miter lim="800000"/>
            <a:headEnd/>
            <a:tailEnd/>
          </a:ln>
        </p:spPr>
      </p:pic>
      <p:pic>
        <p:nvPicPr>
          <p:cNvPr id="10245" name="Picture 5"/>
          <p:cNvPicPr>
            <a:picLocks noChangeAspect="1" noChangeArrowheads="1"/>
          </p:cNvPicPr>
          <p:nvPr/>
        </p:nvPicPr>
        <p:blipFill>
          <a:blip r:embed="rId4" cstate="print"/>
          <a:srcRect/>
          <a:stretch>
            <a:fillRect/>
          </a:stretch>
        </p:blipFill>
        <p:spPr bwMode="auto">
          <a:xfrm>
            <a:off x="3257550" y="5410200"/>
            <a:ext cx="3829050" cy="628650"/>
          </a:xfrm>
          <a:prstGeom prst="rect">
            <a:avLst/>
          </a:prstGeom>
          <a:noFill/>
          <a:ln w="9525">
            <a:noFill/>
            <a:miter lim="800000"/>
            <a:headEnd/>
            <a:tailEnd/>
          </a:ln>
        </p:spPr>
      </p:pic>
      <p:grpSp>
        <p:nvGrpSpPr>
          <p:cNvPr id="19"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22" name="Group 21"/>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25" name="Group 24"/>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8" name="Group 27"/>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31"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34" name="Group 33"/>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7" name="Group 36"/>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40" name="Group 39"/>
          <p:cNvGrpSpPr/>
          <p:nvPr/>
        </p:nvGrpSpPr>
        <p:grpSpPr>
          <a:xfrm>
            <a:off x="76200" y="5410200"/>
            <a:ext cx="1692000" cy="648000"/>
            <a:chOff x="123452" y="411"/>
            <a:chExt cx="1353294" cy="811976"/>
          </a:xfrm>
          <a:scene3d>
            <a:camera prst="orthographicFront"/>
            <a:lightRig rig="threePt" dir="t">
              <a:rot lat="0" lon="0" rev="7500000"/>
            </a:lightRig>
          </a:scene3d>
        </p:grpSpPr>
        <p:sp>
          <p:nvSpPr>
            <p:cNvPr id="41" name="Rectangle 40"/>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2" name="Rectangle 41"/>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43" name="Group 42"/>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44" name="Rectangle 43"/>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45" name="Rectangle 44"/>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6" name="Slide Number Placeholder 45"/>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a:bodyPr>
          <a:lstStyle/>
          <a:p>
            <a:pPr algn="just">
              <a:buNone/>
            </a:pPr>
            <a:r>
              <a:rPr lang="fa-IR" sz="2800" b="1" dirty="0" smtClean="0">
                <a:cs typeface="B Mitra" pitchFamily="2" charset="-78"/>
              </a:rPr>
              <a:t>نتیجه گیری</a:t>
            </a:r>
          </a:p>
          <a:p>
            <a:pPr algn="just"/>
            <a:r>
              <a:rPr lang="fa-IR" sz="2400" dirty="0" smtClean="0">
                <a:cs typeface="B Mitra" pitchFamily="2" charset="-78"/>
              </a:rPr>
              <a:t>همانگونه که در مدلهای ارائه شده دیده شد، شناسایی و ارزیابی قابلیتهای سیاستی، عاملی مهم در تدوین و انتخاب راهبردی کلان اقتصاد ملی و نیز بنگاههاست.</a:t>
            </a:r>
          </a:p>
          <a:p>
            <a:pPr algn="just"/>
            <a:r>
              <a:rPr lang="fa-IR" sz="2400" dirty="0" smtClean="0">
                <a:cs typeface="B Mitra" pitchFamily="2" charset="-78"/>
              </a:rPr>
              <a:t>اگر چه در همه مدلها موضوع شناسایی قابلیتها اشاره شده، اما هر یک روش شناسی مشخصی به منظور مفهومی کردن آنها و ارزیابی اینکه چگونه شناسایی شوند داشتند.</a:t>
            </a:r>
          </a:p>
          <a:p>
            <a:pPr algn="just"/>
            <a:r>
              <a:rPr lang="fa-IR" sz="2400" dirty="0" smtClean="0">
                <a:cs typeface="B Mitra" pitchFamily="2" charset="-78"/>
              </a:rPr>
              <a:t>تنها در مدل پاندا و همکارش روش ارزیابی قابلیت فناوری بنگاه، که آن هم به صورت کیفی است، ارائه شده است.</a:t>
            </a:r>
          </a:p>
          <a:p>
            <a:pPr algn="just"/>
            <a:r>
              <a:rPr lang="fa-IR" sz="2400" dirty="0" smtClean="0">
                <a:cs typeface="B Mitra" pitchFamily="2" charset="-78"/>
              </a:rPr>
              <a:t>از آنجا که قابلیتهای سیاستی باید متناسب با تغییرات محیط باشند تا بتواند ایجاد مزیت رقابتی پایدار نماید و محیط نیز پویاست؛ بنابراین، قابلیتها نیز باید پویا باشند. پویایی قابلیتها با </a:t>
            </a:r>
            <a:r>
              <a:rPr lang="fa-IR" sz="2400" dirty="0" smtClean="0">
                <a:cs typeface="B Mitra" pitchFamily="2" charset="-78"/>
              </a:rPr>
              <a:t>استفاده </a:t>
            </a:r>
            <a:r>
              <a:rPr lang="fa-IR" sz="2400" dirty="0" smtClean="0">
                <a:cs typeface="B Mitra" pitchFamily="2" charset="-78"/>
              </a:rPr>
              <a:t>از دانش همواره ایجاد مزیت رقابتی پایدار می کند.</a:t>
            </a:r>
          </a:p>
        </p:txBody>
      </p:sp>
      <p:grpSp>
        <p:nvGrpSpPr>
          <p:cNvPr id="2"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5" name="Rectangle 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6" name="Rectangle 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4" name="Group 3"/>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8" name="Rectangle 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9" name="Rectangle 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16" name="Group 15"/>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19" name="Group 18"/>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2"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25" name="Group 24"/>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28" name="Group 27"/>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1" name="Group 30"/>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34" name="Group 33"/>
          <p:cNvGrpSpPr/>
          <p:nvPr/>
        </p:nvGrpSpPr>
        <p:grpSpPr>
          <a:xfrm>
            <a:off x="76200" y="6172200"/>
            <a:ext cx="1692000" cy="648000"/>
            <a:chOff x="123452" y="411"/>
            <a:chExt cx="1353294" cy="811976"/>
          </a:xfrm>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37" name="Slide Number Placeholder 36"/>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019800"/>
          </a:xfrm>
        </p:spPr>
        <p:txBody>
          <a:bodyPr>
            <a:normAutofit/>
          </a:bodyPr>
          <a:lstStyle/>
          <a:p>
            <a:pPr algn="just"/>
            <a:r>
              <a:rPr lang="fa-IR" sz="2800" dirty="0" smtClean="0">
                <a:cs typeface="B Mitra" pitchFamily="2" charset="-78"/>
              </a:rPr>
              <a:t>بنابراین، </a:t>
            </a:r>
            <a:r>
              <a:rPr lang="fa-IR" sz="2800" u="sng" dirty="0" smtClean="0">
                <a:cs typeface="B Mitra" pitchFamily="2" charset="-78"/>
              </a:rPr>
              <a:t>قابلیتهای سیاستی</a:t>
            </a:r>
            <a:r>
              <a:rPr lang="fa-IR" sz="2800" dirty="0" smtClean="0">
                <a:cs typeface="B Mitra" pitchFamily="2" charset="-78"/>
              </a:rPr>
              <a:t>، </a:t>
            </a:r>
            <a:r>
              <a:rPr lang="fa-IR" sz="2800" u="sng" dirty="0" smtClean="0">
                <a:cs typeface="B Mitra" pitchFamily="2" charset="-78"/>
              </a:rPr>
              <a:t>چیدمان خاصی </a:t>
            </a:r>
            <a:r>
              <a:rPr lang="fa-IR" sz="2800" dirty="0" smtClean="0">
                <a:cs typeface="B Mitra" pitchFamily="2" charset="-78"/>
              </a:rPr>
              <a:t>از </a:t>
            </a:r>
          </a:p>
          <a:p>
            <a:pPr lvl="1" algn="just"/>
            <a:r>
              <a:rPr lang="fa-IR" sz="2400" dirty="0" smtClean="0">
                <a:cs typeface="B Mitra" pitchFamily="2" charset="-78"/>
              </a:rPr>
              <a:t>تواناییهای </a:t>
            </a:r>
            <a:r>
              <a:rPr lang="fa-IR" sz="2400" u="sng" dirty="0" smtClean="0">
                <a:cs typeface="B Mitra" pitchFamily="2" charset="-78"/>
              </a:rPr>
              <a:t>راهبردی</a:t>
            </a:r>
            <a:r>
              <a:rPr lang="fa-IR" sz="2400" dirty="0" smtClean="0">
                <a:cs typeface="B Mitra" pitchFamily="2" charset="-78"/>
              </a:rPr>
              <a:t>، </a:t>
            </a:r>
            <a:r>
              <a:rPr lang="fa-IR" sz="2400" u="sng" dirty="0" smtClean="0">
                <a:cs typeface="B Mitra" pitchFamily="2" charset="-78"/>
              </a:rPr>
              <a:t>تاکتیکی</a:t>
            </a:r>
            <a:r>
              <a:rPr lang="fa-IR" sz="2400" dirty="0" smtClean="0">
                <a:cs typeface="B Mitra" pitchFamily="2" charset="-78"/>
              </a:rPr>
              <a:t> و </a:t>
            </a:r>
            <a:r>
              <a:rPr lang="fa-IR" sz="2400" u="sng" dirty="0" smtClean="0">
                <a:cs typeface="B Mitra" pitchFamily="2" charset="-78"/>
              </a:rPr>
              <a:t>وظیفه</a:t>
            </a:r>
            <a:r>
              <a:rPr lang="fa-IR" sz="2400" dirty="0" smtClean="0">
                <a:cs typeface="B Mitra" pitchFamily="2" charset="-78"/>
              </a:rPr>
              <a:t> ایِ</a:t>
            </a:r>
          </a:p>
          <a:p>
            <a:pPr lvl="1" algn="just"/>
            <a:r>
              <a:rPr lang="fa-IR" sz="2400" dirty="0" smtClean="0">
                <a:cs typeface="B Mitra" pitchFamily="2" charset="-78"/>
              </a:rPr>
              <a:t>اقتصاد </a:t>
            </a:r>
            <a:r>
              <a:rPr lang="fa-IR" sz="2400" u="sng" dirty="0" smtClean="0">
                <a:cs typeface="B Mitra" pitchFamily="2" charset="-78"/>
              </a:rPr>
              <a:t>ملی</a:t>
            </a:r>
            <a:r>
              <a:rPr lang="fa-IR" sz="2400" dirty="0" smtClean="0">
                <a:cs typeface="B Mitra" pitchFamily="2" charset="-78"/>
              </a:rPr>
              <a:t>، </a:t>
            </a:r>
            <a:r>
              <a:rPr lang="fa-IR" sz="2400" u="sng" dirty="0" smtClean="0">
                <a:cs typeface="B Mitra" pitchFamily="2" charset="-78"/>
              </a:rPr>
              <a:t>بخشی</a:t>
            </a:r>
            <a:r>
              <a:rPr lang="fa-IR" sz="2400" dirty="0" smtClean="0">
                <a:cs typeface="B Mitra" pitchFamily="2" charset="-78"/>
              </a:rPr>
              <a:t> و </a:t>
            </a:r>
            <a:r>
              <a:rPr lang="fa-IR" sz="2400" u="sng" dirty="0" smtClean="0">
                <a:cs typeface="B Mitra" pitchFamily="2" charset="-78"/>
              </a:rPr>
              <a:t>بنگاهی</a:t>
            </a:r>
            <a:r>
              <a:rPr lang="fa-IR" sz="2400" dirty="0" smtClean="0">
                <a:cs typeface="B Mitra" pitchFamily="2" charset="-78"/>
              </a:rPr>
              <a:t> است </a:t>
            </a:r>
          </a:p>
          <a:p>
            <a:pPr lvl="1" algn="just"/>
            <a:r>
              <a:rPr lang="fa-IR" sz="2400" dirty="0" smtClean="0">
                <a:cs typeface="B Mitra" pitchFamily="2" charset="-78"/>
              </a:rPr>
              <a:t>که </a:t>
            </a:r>
            <a:r>
              <a:rPr lang="fa-IR" sz="2400" u="sng" dirty="0" smtClean="0">
                <a:cs typeface="B Mitra" pitchFamily="2" charset="-78"/>
              </a:rPr>
              <a:t>بر پایه درایت و بصیرت سیاستگذاران </a:t>
            </a:r>
            <a:r>
              <a:rPr lang="fa-IR" sz="2400" dirty="0" smtClean="0">
                <a:cs typeface="B Mitra" pitchFamily="2" charset="-78"/>
              </a:rPr>
              <a:t>قرار دارد </a:t>
            </a:r>
          </a:p>
          <a:p>
            <a:pPr lvl="1" algn="just"/>
            <a:r>
              <a:rPr lang="fa-IR" sz="2400" dirty="0" smtClean="0">
                <a:cs typeface="B Mitra" pitchFamily="2" charset="-78"/>
              </a:rPr>
              <a:t>که می توانند در </a:t>
            </a:r>
            <a:r>
              <a:rPr lang="fa-IR" sz="2400" u="sng" dirty="0" smtClean="0">
                <a:cs typeface="B Mitra" pitchFamily="2" charset="-78"/>
              </a:rPr>
              <a:t>ایجاد ثروت، ارزش افزوده و بهبود موقعیت اقتصاد </a:t>
            </a:r>
            <a:r>
              <a:rPr lang="fa-IR" sz="2400" dirty="0" smtClean="0">
                <a:cs typeface="B Mitra" pitchFamily="2" charset="-78"/>
              </a:rPr>
              <a:t>به کار آیند.</a:t>
            </a:r>
          </a:p>
          <a:p>
            <a:pPr algn="just"/>
            <a:r>
              <a:rPr lang="fa-IR" sz="2800" dirty="0" smtClean="0">
                <a:cs typeface="B Mitra" pitchFamily="2" charset="-78"/>
              </a:rPr>
              <a:t>اگر چه منابع را کشور یا یک بنگاه می تواند خریداری کند، اما قابلیتهای سیاستگذاری </a:t>
            </a:r>
            <a:r>
              <a:rPr lang="fa-IR" sz="2800" u="sng" dirty="0" smtClean="0">
                <a:cs typeface="B Mitra" pitchFamily="2" charset="-78"/>
              </a:rPr>
              <a:t>به مرور </a:t>
            </a:r>
            <a:r>
              <a:rPr lang="fa-IR" sz="2800" dirty="0" smtClean="0">
                <a:cs typeface="B Mitra" pitchFamily="2" charset="-78"/>
              </a:rPr>
              <a:t>و </a:t>
            </a:r>
            <a:r>
              <a:rPr lang="fa-IR" sz="2800" u="sng" dirty="0" smtClean="0">
                <a:cs typeface="B Mitra" pitchFamily="2" charset="-78"/>
              </a:rPr>
              <a:t>از طریق فرایند تفکر- عملکرد- یادگیری</a:t>
            </a:r>
            <a:r>
              <a:rPr lang="fa-IR" sz="2800" dirty="0" smtClean="0">
                <a:cs typeface="B Mitra" pitchFamily="2" charset="-78"/>
              </a:rPr>
              <a:t> شکل می یابند.</a:t>
            </a:r>
          </a:p>
          <a:p>
            <a:pPr algn="just"/>
            <a:r>
              <a:rPr lang="fa-IR" sz="2800" dirty="0" smtClean="0">
                <a:cs typeface="B Mitra" pitchFamily="2" charset="-78"/>
              </a:rPr>
              <a:t>اگر چه منابع، قابل انتقال هستند، ولی قابلیتها تنها از طریق خردورزی، ممارست، تحلیل بازخورد سیاستها، یادگیری و تجربه حاصل می شوند. علاوه بر آن، قابلیتها متکی به منابع مختلف هم هستند.</a:t>
            </a:r>
            <a:endParaRPr lang="fa-IR" sz="2800" dirty="0">
              <a:cs typeface="B Mitra" pitchFamily="2" charset="-78"/>
            </a:endParaRPr>
          </a:p>
        </p:txBody>
      </p:sp>
      <p:grpSp>
        <p:nvGrpSpPr>
          <p:cNvPr id="10"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1" name="Rectangle 1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2" name="Rectangle 1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3" name="Group 12"/>
          <p:cNvGrpSpPr/>
          <p:nvPr/>
        </p:nvGrpSpPr>
        <p:grpSpPr>
          <a:xfrm>
            <a:off x="76200" y="838200"/>
            <a:ext cx="1692000" cy="648000"/>
            <a:chOff x="123452" y="411"/>
            <a:chExt cx="1353294" cy="811976"/>
          </a:xfrm>
          <a:scene3d>
            <a:camera prst="orthographicFront"/>
            <a:lightRig rig="threePt" dir="t">
              <a:rot lat="0" lon="0" rev="7500000"/>
            </a:lightRig>
          </a:scene3d>
        </p:grpSpPr>
        <p:sp>
          <p:nvSpPr>
            <p:cNvPr id="14" name="Rectangle 13"/>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5" name="Rectangle 14"/>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16" name="Group 15"/>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19" name="Group 18"/>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2"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25" name="Group 24"/>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28" name="Group 27"/>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1" name="Group 30"/>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34" name="Group 33"/>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37" name="Slide Number Placeholder 36"/>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172200"/>
          </a:xfrm>
        </p:spPr>
        <p:txBody>
          <a:bodyPr>
            <a:normAutofit fontScale="92500" lnSpcReduction="10000"/>
          </a:bodyPr>
          <a:lstStyle/>
          <a:p>
            <a:pPr algn="just"/>
            <a:r>
              <a:rPr lang="fa-IR" sz="2800" dirty="0" smtClean="0">
                <a:cs typeface="B Mitra" pitchFamily="2" charset="-78"/>
              </a:rPr>
              <a:t>قابلیتهای سیاستی امکان </a:t>
            </a:r>
            <a:r>
              <a:rPr lang="fa-IR" sz="2800" u="sng" dirty="0" smtClean="0">
                <a:cs typeface="B Mitra" pitchFamily="2" charset="-78"/>
              </a:rPr>
              <a:t>استفاده بهینه از منابع </a:t>
            </a:r>
            <a:r>
              <a:rPr lang="fa-IR" sz="2800" dirty="0" smtClean="0">
                <a:cs typeface="B Mitra" pitchFamily="2" charset="-78"/>
              </a:rPr>
              <a:t>را به وجود می آورند. </a:t>
            </a:r>
          </a:p>
          <a:p>
            <a:pPr algn="just"/>
            <a:r>
              <a:rPr lang="fa-IR" sz="2800" dirty="0" smtClean="0">
                <a:cs typeface="B Mitra" pitchFamily="2" charset="-78"/>
              </a:rPr>
              <a:t>با رشد اقتصاد و بنگاه، فعالیتهای جدیدی برای افزایش قابلیت، مورد نیاز است. </a:t>
            </a:r>
          </a:p>
          <a:p>
            <a:pPr algn="just"/>
            <a:r>
              <a:rPr lang="fa-IR" sz="2800" dirty="0" smtClean="0">
                <a:cs typeface="B Mitra" pitchFamily="2" charset="-78"/>
              </a:rPr>
              <a:t>بنابراین، در طول زمان، قابلیتهای محوری به واسطه تواناییهای تجمع یافته به وجود آمده و تبدیل به </a:t>
            </a:r>
            <a:r>
              <a:rPr lang="fa-IR" sz="2800" u="sng" dirty="0" smtClean="0">
                <a:cs typeface="B Mitra" pitchFamily="2" charset="-78"/>
              </a:rPr>
              <a:t>اهرمی برای موفقیت در محیطهای متلاطم و بازارهای رقابتی </a:t>
            </a:r>
            <a:r>
              <a:rPr lang="fa-IR" sz="2800" dirty="0" smtClean="0">
                <a:cs typeface="B Mitra" pitchFamily="2" charset="-78"/>
              </a:rPr>
              <a:t>می شوند.</a:t>
            </a:r>
          </a:p>
          <a:p>
            <a:pPr algn="just"/>
            <a:r>
              <a:rPr lang="fa-IR" sz="2800" dirty="0" smtClean="0">
                <a:cs typeface="B Mitra" pitchFamily="2" charset="-78"/>
              </a:rPr>
              <a:t>ظرفیت و توانایی اقتصاد و بنگاهها در یکپارچه کردن منابع راهبردی برای دستیابی به اهداف مورد نظر قابلیتها است که طی زمان به صورت فرایندی ایجاد می شوند و نتیجه تعاملات پیچیده، روابط درونی بنگاهها و سازوکارهای آن برای تعامل با محیطهای برونی اقتصاد و حتی درونی است.</a:t>
            </a:r>
          </a:p>
          <a:p>
            <a:pPr algn="just"/>
            <a:r>
              <a:rPr lang="fa-IR" sz="2800" dirty="0" smtClean="0">
                <a:cs typeface="B Mitra" pitchFamily="2" charset="-78"/>
              </a:rPr>
              <a:t>قابلیتها هنگامی با اهمیت شده و ارزش راهبردی پیدا می کنند که در یک ترکیب منحصر به فرد از توانمندیها قرار گیرند تا شایستگیهای محوری اقتصاد ایجاد شوند تا منجر به کسب و تقویت مزیت رقابتی شوند.</a:t>
            </a:r>
            <a:endParaRPr lang="fa-IR" sz="2800" dirty="0">
              <a:cs typeface="B Mitra" pitchFamily="2" charset="-78"/>
            </a:endParaRPr>
          </a:p>
        </p:txBody>
      </p:sp>
      <p:grpSp>
        <p:nvGrpSpPr>
          <p:cNvPr id="10"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1" name="Rectangle 1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2" name="Rectangle 1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3" name="Group 12"/>
          <p:cNvGrpSpPr/>
          <p:nvPr/>
        </p:nvGrpSpPr>
        <p:grpSpPr>
          <a:xfrm>
            <a:off x="76200" y="838200"/>
            <a:ext cx="1692000" cy="648000"/>
            <a:chOff x="123452" y="411"/>
            <a:chExt cx="1353294" cy="811976"/>
          </a:xfrm>
          <a:scene3d>
            <a:camera prst="orthographicFront"/>
            <a:lightRig rig="threePt" dir="t">
              <a:rot lat="0" lon="0" rev="7500000"/>
            </a:lightRig>
          </a:scene3d>
        </p:grpSpPr>
        <p:sp>
          <p:nvSpPr>
            <p:cNvPr id="14" name="Rectangle 13"/>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5" name="Rectangle 14"/>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16" name="Group 15"/>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19" name="Group 18"/>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2"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25" name="Group 24"/>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28" name="Group 27"/>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1" name="Group 30"/>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34" name="Group 33"/>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37" name="Slide Number Placeholder 36"/>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067" y="457200"/>
            <a:ext cx="9152068" cy="6324600"/>
          </a:xfrm>
          <a:prstGeom prst="rect">
            <a:avLst/>
          </a:prstGeom>
          <a:noFill/>
          <a:ln w="9525">
            <a:noFill/>
            <a:miter lim="800000"/>
            <a:headEnd/>
            <a:tailEnd/>
          </a:ln>
        </p:spPr>
      </p:pic>
      <p:sp>
        <p:nvSpPr>
          <p:cNvPr id="11" name="Slide Number Placeholder 10"/>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fontScale="92500" lnSpcReduction="10000"/>
          </a:bodyPr>
          <a:lstStyle/>
          <a:p>
            <a:pPr algn="just"/>
            <a:r>
              <a:rPr lang="fa-IR" sz="2800" dirty="0" smtClean="0">
                <a:cs typeface="B Mitra" pitchFamily="2" charset="-78"/>
              </a:rPr>
              <a:t>باید توجه کرد که قابلیتهای سیاستی اقلامی نیستند که بتوان آنها را به صورت تجاری فراهم کرد.</a:t>
            </a:r>
          </a:p>
          <a:p>
            <a:pPr algn="just"/>
            <a:r>
              <a:rPr lang="fa-IR" sz="2800" dirty="0" smtClean="0">
                <a:cs typeface="B Mitra" pitchFamily="2" charset="-78"/>
              </a:rPr>
              <a:t>در حالت کلی، هر اقتصاد و کسب و کاری نیازمند دو نوع از قابلیتهای سیاستی و توانمندیهای مرتبط است:</a:t>
            </a:r>
          </a:p>
          <a:p>
            <a:pPr lvl="1" algn="just"/>
            <a:r>
              <a:rPr lang="fa-IR" sz="2400" b="1" dirty="0" smtClean="0">
                <a:solidFill>
                  <a:srgbClr val="C00000"/>
                </a:solidFill>
                <a:cs typeface="B Mitra" pitchFamily="2" charset="-78"/>
              </a:rPr>
              <a:t>قابلیتهای بنگاهی</a:t>
            </a:r>
            <a:r>
              <a:rPr lang="fa-IR" sz="2400" dirty="0" smtClean="0">
                <a:cs typeface="B Mitra" pitchFamily="2" charset="-78"/>
              </a:rPr>
              <a:t>: این قابلیتها از طریق یادگیری </a:t>
            </a:r>
            <a:r>
              <a:rPr lang="fa-IR" sz="2400" u="sng" dirty="0" smtClean="0">
                <a:cs typeface="B Mitra" pitchFamily="2" charset="-78"/>
              </a:rPr>
              <a:t>به واسطه انجام کار </a:t>
            </a:r>
            <a:r>
              <a:rPr lang="fa-IR" sz="2400" dirty="0" smtClean="0">
                <a:cs typeface="B Mitra" pitchFamily="2" charset="-78"/>
              </a:rPr>
              <a:t>و یادگیری </a:t>
            </a:r>
            <a:r>
              <a:rPr lang="fa-IR" sz="2400" u="sng" dirty="0" smtClean="0">
                <a:cs typeface="B Mitra" pitchFamily="2" charset="-78"/>
              </a:rPr>
              <a:t>به واسطه تغییر و تحول </a:t>
            </a:r>
            <a:r>
              <a:rPr lang="fa-IR" sz="2400" dirty="0" smtClean="0">
                <a:cs typeface="B Mitra" pitchFamily="2" charset="-78"/>
              </a:rPr>
              <a:t>ایجاد می شوند.</a:t>
            </a:r>
          </a:p>
          <a:p>
            <a:pPr lvl="1" algn="just"/>
            <a:r>
              <a:rPr lang="fa-IR" sz="2400" b="1" dirty="0" smtClean="0">
                <a:solidFill>
                  <a:srgbClr val="C00000"/>
                </a:solidFill>
                <a:cs typeface="B Mitra" pitchFamily="2" charset="-78"/>
              </a:rPr>
              <a:t>قابلیتهای مدیریتی</a:t>
            </a:r>
            <a:r>
              <a:rPr lang="fa-IR" sz="2400" dirty="0" smtClean="0">
                <a:cs typeface="B Mitra" pitchFamily="2" charset="-78"/>
              </a:rPr>
              <a:t>: این قابلیتها، اشاره به </a:t>
            </a:r>
            <a:r>
              <a:rPr lang="fa-IR" sz="2400" u="sng" dirty="0" smtClean="0">
                <a:cs typeface="B Mitra" pitchFamily="2" charset="-78"/>
              </a:rPr>
              <a:t>یکپارچه سازی موفقیت آمیز قابلیتهای بنگاهها و فرصتهای موجود در بازار</a:t>
            </a:r>
            <a:r>
              <a:rPr lang="fa-IR" sz="2400" dirty="0" smtClean="0">
                <a:cs typeface="B Mitra" pitchFamily="2" charset="-78"/>
              </a:rPr>
              <a:t> دارند. آنها همچنین به </a:t>
            </a:r>
            <a:r>
              <a:rPr lang="fa-IR" sz="2400" u="sng" dirty="0" smtClean="0">
                <a:cs typeface="B Mitra" pitchFamily="2" charset="-78"/>
              </a:rPr>
              <a:t>تواناییهای هدایتی مدیریت رده بالا در جابجایی منابع و توجه به روابط درونی و فرایند تغییر </a:t>
            </a:r>
            <a:r>
              <a:rPr lang="fa-IR" sz="2400" dirty="0" smtClean="0">
                <a:cs typeface="B Mitra" pitchFamily="2" charset="-78"/>
              </a:rPr>
              <a:t>اشاره می کنند.</a:t>
            </a:r>
          </a:p>
          <a:p>
            <a:pPr algn="just"/>
            <a:r>
              <a:rPr lang="fa-IR" sz="2800" dirty="0" smtClean="0">
                <a:cs typeface="B Mitra" pitchFamily="2" charset="-78"/>
              </a:rPr>
              <a:t>در محیط پرتلاطم امروز، </a:t>
            </a:r>
            <a:r>
              <a:rPr lang="fa-IR" sz="2800" u="sng" dirty="0" smtClean="0">
                <a:cs typeface="B Mitra" pitchFamily="2" charset="-78"/>
              </a:rPr>
              <a:t>تفاوتها، ناشی از قابلیتها </a:t>
            </a:r>
            <a:r>
              <a:rPr lang="fa-IR" sz="2800" dirty="0" smtClean="0">
                <a:cs typeface="B Mitra" pitchFamily="2" charset="-78"/>
              </a:rPr>
              <a:t>هستند و همراه و ملازم بلندمدت اقتصاد و بنگاهها قلمداد می شوند. از این رو، قابلیتها نیز باید پویا باشند. </a:t>
            </a:r>
          </a:p>
          <a:p>
            <a:pPr algn="just"/>
            <a:r>
              <a:rPr lang="fa-IR" sz="2800" dirty="0" smtClean="0">
                <a:cs typeface="B Mitra" pitchFamily="2" charset="-78"/>
              </a:rPr>
              <a:t>هنگامی که قابلیتهای اقتصاد و بنگاهها با دانش و ابزار دانشِ بهبود، توسعه یابند، می توانند با تحولات و پویایی محیط همگام شوند تا آنگاه به قابلیت پویا تبدیل شوند.</a:t>
            </a:r>
            <a:endParaRPr lang="fa-IR" sz="2800" dirty="0">
              <a:cs typeface="B Mitra" pitchFamily="2" charset="-78"/>
            </a:endParaRPr>
          </a:p>
        </p:txBody>
      </p:sp>
      <p:grpSp>
        <p:nvGrpSpPr>
          <p:cNvPr id="10"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1" name="Rectangle 10"/>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2" name="Rectangle 11"/>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3" name="Group 12"/>
          <p:cNvGrpSpPr/>
          <p:nvPr/>
        </p:nvGrpSpPr>
        <p:grpSpPr>
          <a:xfrm>
            <a:off x="76200" y="838200"/>
            <a:ext cx="1692000" cy="648000"/>
            <a:chOff x="123452" y="411"/>
            <a:chExt cx="1353294" cy="811976"/>
          </a:xfrm>
          <a:scene3d>
            <a:camera prst="orthographicFront"/>
            <a:lightRig rig="threePt" dir="t">
              <a:rot lat="0" lon="0" rev="7500000"/>
            </a:lightRig>
          </a:scene3d>
        </p:grpSpPr>
        <p:sp>
          <p:nvSpPr>
            <p:cNvPr id="14" name="Rectangle 13"/>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5" name="Rectangle 14"/>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16" name="Group 15"/>
          <p:cNvGrpSpPr/>
          <p:nvPr/>
        </p:nvGrpSpPr>
        <p:grpSpPr>
          <a:xfrm>
            <a:off x="76200" y="160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19" name="Group 18"/>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2"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25" name="Group 24"/>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28" name="Group 27"/>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1" name="Group 30"/>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34" name="Group 33"/>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37" name="Slide Number Placeholder 36"/>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457200"/>
            <a:ext cx="6876288" cy="6400800"/>
          </a:xfrm>
        </p:spPr>
        <p:txBody>
          <a:bodyPr>
            <a:normAutofit lnSpcReduction="10000"/>
          </a:bodyPr>
          <a:lstStyle/>
          <a:p>
            <a:pPr algn="just"/>
            <a:r>
              <a:rPr lang="fa-IR" sz="2800" dirty="0" smtClean="0">
                <a:cs typeface="B Mitra" pitchFamily="2" charset="-78"/>
              </a:rPr>
              <a:t>با توجه به تعاریفی که از قابلیتهای سیاستی شد، قابلیت در این بحث به شکل زیر تعریف و اجزا و ارتباط آن با زنجیره ارزش اقتصاد ارائه می شود.</a:t>
            </a:r>
          </a:p>
          <a:p>
            <a:pPr algn="just"/>
            <a:r>
              <a:rPr lang="fa-IR" sz="2800" b="1" dirty="0" smtClean="0">
                <a:solidFill>
                  <a:srgbClr val="C00000"/>
                </a:solidFill>
                <a:cs typeface="B Mitra" pitchFamily="2" charset="-78"/>
              </a:rPr>
              <a:t>قابلیتها: </a:t>
            </a:r>
            <a:r>
              <a:rPr lang="fa-IR" sz="2800" b="1" u="sng" dirty="0" smtClean="0">
                <a:solidFill>
                  <a:srgbClr val="C00000"/>
                </a:solidFill>
                <a:cs typeface="B Mitra" pitchFamily="2" charset="-78"/>
              </a:rPr>
              <a:t>مهارتها و توانمندیهای </a:t>
            </a:r>
            <a:r>
              <a:rPr lang="fa-IR" sz="2800" b="1" dirty="0" smtClean="0">
                <a:solidFill>
                  <a:srgbClr val="C00000"/>
                </a:solidFill>
                <a:cs typeface="B Mitra" pitchFamily="2" charset="-78"/>
              </a:rPr>
              <a:t>بنگاههای اقتصادی در </a:t>
            </a:r>
            <a:r>
              <a:rPr lang="fa-IR" sz="2800" b="1" u="sng" dirty="0" smtClean="0">
                <a:solidFill>
                  <a:srgbClr val="C00000"/>
                </a:solidFill>
                <a:cs typeface="B Mitra" pitchFamily="2" charset="-78"/>
              </a:rPr>
              <a:t>هماهنگی، به کارگیری و ترکیب منابع </a:t>
            </a:r>
            <a:r>
              <a:rPr lang="fa-IR" sz="2800" b="1" dirty="0" smtClean="0">
                <a:solidFill>
                  <a:srgbClr val="C00000"/>
                </a:solidFill>
                <a:cs typeface="B Mitra" pitchFamily="2" charset="-78"/>
              </a:rPr>
              <a:t>برای </a:t>
            </a:r>
            <a:r>
              <a:rPr lang="fa-IR" sz="2800" b="1" u="sng" dirty="0" smtClean="0">
                <a:solidFill>
                  <a:srgbClr val="C00000"/>
                </a:solidFill>
                <a:cs typeface="B Mitra" pitchFamily="2" charset="-78"/>
              </a:rPr>
              <a:t>هدایت و حل مسائل اقتصادی </a:t>
            </a:r>
            <a:r>
              <a:rPr lang="fa-IR" sz="2800" b="1" dirty="0" smtClean="0">
                <a:solidFill>
                  <a:srgbClr val="C00000"/>
                </a:solidFill>
                <a:cs typeface="B Mitra" pitchFamily="2" charset="-78"/>
              </a:rPr>
              <a:t>است. </a:t>
            </a:r>
          </a:p>
          <a:p>
            <a:pPr algn="just"/>
            <a:r>
              <a:rPr lang="fa-IR" sz="2800" dirty="0" smtClean="0">
                <a:cs typeface="B Mitra" pitchFamily="2" charset="-78"/>
              </a:rPr>
              <a:t>قابلیتها در </a:t>
            </a:r>
            <a:r>
              <a:rPr lang="fa-IR" sz="2800" u="sng" dirty="0" smtClean="0">
                <a:cs typeface="B Mitra" pitchFamily="2" charset="-78"/>
              </a:rPr>
              <a:t>امور روزمره </a:t>
            </a:r>
            <a:r>
              <a:rPr lang="fa-IR" sz="2800" dirty="0" smtClean="0">
                <a:cs typeface="B Mitra" pitchFamily="2" charset="-78"/>
              </a:rPr>
              <a:t>اقتصاد و فعالیتهای بنگاهها وجود دارند و </a:t>
            </a:r>
            <a:r>
              <a:rPr lang="fa-IR" sz="2800" u="sng" dirty="0" smtClean="0">
                <a:cs typeface="B Mitra" pitchFamily="2" charset="-78"/>
              </a:rPr>
              <a:t>طی زمان شکل می گیرند</a:t>
            </a:r>
            <a:r>
              <a:rPr lang="fa-IR" sz="2800" dirty="0" smtClean="0">
                <a:cs typeface="B Mitra" pitchFamily="2" charset="-78"/>
              </a:rPr>
              <a:t>. </a:t>
            </a:r>
          </a:p>
          <a:p>
            <a:pPr algn="just"/>
            <a:r>
              <a:rPr lang="fa-IR" sz="2800" dirty="0" smtClean="0">
                <a:cs typeface="B Mitra" pitchFamily="2" charset="-78"/>
              </a:rPr>
              <a:t>قابلیتهای سیاستی باید </a:t>
            </a:r>
            <a:r>
              <a:rPr lang="fa-IR" sz="2800" u="sng" dirty="0" smtClean="0">
                <a:cs typeface="B Mitra" pitchFamily="2" charset="-78"/>
              </a:rPr>
              <a:t>دو ویژگی اصلی </a:t>
            </a:r>
            <a:r>
              <a:rPr lang="fa-IR" sz="2800" dirty="0" smtClean="0">
                <a:cs typeface="B Mitra" pitchFamily="2" charset="-78"/>
              </a:rPr>
              <a:t>داشته باشند؛</a:t>
            </a:r>
          </a:p>
          <a:p>
            <a:pPr lvl="1" algn="just"/>
            <a:r>
              <a:rPr lang="fa-IR" sz="2400" dirty="0" smtClean="0">
                <a:cs typeface="B Mitra" pitchFamily="2" charset="-78"/>
              </a:rPr>
              <a:t>الگوی </a:t>
            </a:r>
            <a:r>
              <a:rPr lang="fa-IR" sz="2400" u="sng" dirty="0" smtClean="0">
                <a:cs typeface="B Mitra" pitchFamily="2" charset="-78"/>
              </a:rPr>
              <a:t>به کارگیری کارای منابع </a:t>
            </a:r>
            <a:r>
              <a:rPr lang="fa-IR" sz="2400" dirty="0" smtClean="0">
                <a:cs typeface="B Mitra" pitchFamily="2" charset="-78"/>
              </a:rPr>
              <a:t>(کارایی)</a:t>
            </a:r>
          </a:p>
          <a:p>
            <a:pPr lvl="1" algn="just"/>
            <a:r>
              <a:rPr lang="fa-IR" sz="2400" dirty="0" smtClean="0">
                <a:cs typeface="B Mitra" pitchFamily="2" charset="-78"/>
              </a:rPr>
              <a:t>چگونگی </a:t>
            </a:r>
            <a:r>
              <a:rPr lang="fa-IR" sz="2400" u="sng" dirty="0" smtClean="0">
                <a:cs typeface="B Mitra" pitchFamily="2" charset="-78"/>
              </a:rPr>
              <a:t>ترکیب مناسب منابع </a:t>
            </a:r>
            <a:r>
              <a:rPr lang="fa-IR" sz="2400" dirty="0" smtClean="0">
                <a:cs typeface="B Mitra" pitchFamily="2" charset="-78"/>
              </a:rPr>
              <a:t>در امور روزمره اقتصاد و بنگاهها.</a:t>
            </a:r>
          </a:p>
          <a:p>
            <a:pPr algn="just"/>
            <a:r>
              <a:rPr lang="fa-IR" sz="2800" dirty="0" smtClean="0">
                <a:cs typeface="B Mitra" pitchFamily="2" charset="-78"/>
              </a:rPr>
              <a:t>از این رو، قابلیتهای سیاستی، عرصه هدایتهایِ برآمده از ابزار، دانش، روش و سیستمهایی است که به خدمت گرفته می شوند تا منابع که ورودیهای سیستم هستند با ترکیب مناسب و کارا به دستاوردهای مزیتی اقتصادی تبدیل شوند تا تولید ثروت کنند.</a:t>
            </a:r>
            <a:endParaRPr lang="fa-IR" sz="2800" dirty="0">
              <a:cs typeface="B Mitra" pitchFamily="2" charset="-78"/>
            </a:endParaRPr>
          </a:p>
        </p:txBody>
      </p:sp>
      <p:grpSp>
        <p:nvGrpSpPr>
          <p:cNvPr id="13" name="Group 3"/>
          <p:cNvGrpSpPr/>
          <p:nvPr/>
        </p:nvGrpSpPr>
        <p:grpSpPr>
          <a:xfrm>
            <a:off x="76200" y="7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4" name="Rectangle 13"/>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5" name="Rectangle 14"/>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مقدمه</a:t>
              </a:r>
              <a:endParaRPr lang="fa-IR" sz="2400" b="1" kern="1200" dirty="0">
                <a:solidFill>
                  <a:schemeClr val="tx1"/>
                </a:solidFill>
                <a:cs typeface="B Mitra" pitchFamily="2" charset="-78"/>
              </a:endParaRPr>
            </a:p>
          </p:txBody>
        </p:sp>
      </p:grpSp>
      <p:grpSp>
        <p:nvGrpSpPr>
          <p:cNvPr id="16" name="Group 15"/>
          <p:cNvGrpSpPr/>
          <p:nvPr/>
        </p:nvGrpSpPr>
        <p:grpSpPr>
          <a:xfrm>
            <a:off x="76200" y="83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17" name="Rectangle 16"/>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18" name="Rectangle 17"/>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مفهوم قابلیتهای سیاستی</a:t>
              </a:r>
              <a:endParaRPr lang="fa-IR" sz="2000" b="1" kern="1200" dirty="0">
                <a:solidFill>
                  <a:schemeClr val="tx1"/>
                </a:solidFill>
                <a:cs typeface="B Mitra" pitchFamily="2" charset="-78"/>
              </a:endParaRPr>
            </a:p>
          </p:txBody>
        </p:sp>
      </p:grpSp>
      <p:grpSp>
        <p:nvGrpSpPr>
          <p:cNvPr id="19" name="Group 18"/>
          <p:cNvGrpSpPr/>
          <p:nvPr/>
        </p:nvGrpSpPr>
        <p:grpSpPr>
          <a:xfrm>
            <a:off x="76200" y="1600200"/>
            <a:ext cx="1692000" cy="648000"/>
            <a:chOff x="123452" y="411"/>
            <a:chExt cx="1353294" cy="811976"/>
          </a:xfrm>
          <a:scene3d>
            <a:camera prst="orthographicFront"/>
            <a:lightRig rig="threePt" dir="t">
              <a:rot lat="0" lon="0" rev="7500000"/>
            </a:lightRig>
          </a:scene3d>
        </p:grpSpPr>
        <p:sp>
          <p:nvSpPr>
            <p:cNvPr id="20" name="Rectangle 19"/>
            <p:cNvSpPr/>
            <p:nvPr/>
          </p:nvSpPr>
          <p:spPr>
            <a:xfrm>
              <a:off x="123452" y="411"/>
              <a:ext cx="1353294" cy="811976"/>
            </a:xfrm>
            <a:prstGeom prst="rect">
              <a:avLst/>
            </a:prstGeom>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1" name="Rectangle 20"/>
            <p:cNvSpPr/>
            <p:nvPr/>
          </p:nvSpPr>
          <p:spPr>
            <a:xfrm>
              <a:off x="123452" y="411"/>
              <a:ext cx="1353294" cy="81197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تعریف قابلیتهای سیاستی</a:t>
              </a:r>
              <a:endParaRPr lang="fa-IR" sz="2000" b="1" kern="1200" dirty="0">
                <a:solidFill>
                  <a:schemeClr val="tx1"/>
                </a:solidFill>
                <a:cs typeface="B Mitra" pitchFamily="2" charset="-78"/>
              </a:endParaRPr>
            </a:p>
          </p:txBody>
        </p:sp>
      </p:grpSp>
      <p:grpSp>
        <p:nvGrpSpPr>
          <p:cNvPr id="22" name="Group 21"/>
          <p:cNvGrpSpPr/>
          <p:nvPr/>
        </p:nvGrpSpPr>
        <p:grpSpPr>
          <a:xfrm>
            <a:off x="76200" y="236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3" name="Rectangle 22"/>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4" name="Rectangle 23"/>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1600" b="1" dirty="0" smtClean="0">
                  <a:solidFill>
                    <a:schemeClr val="tx1"/>
                  </a:solidFill>
                  <a:cs typeface="B Mitra" pitchFamily="2" charset="-78"/>
                </a:rPr>
                <a:t>تفاوت با شایستگی های محوری</a:t>
              </a:r>
              <a:endParaRPr lang="fa-IR" sz="1600" b="1" kern="1200" dirty="0">
                <a:solidFill>
                  <a:schemeClr val="tx1"/>
                </a:solidFill>
                <a:cs typeface="B Mitra" pitchFamily="2" charset="-78"/>
              </a:endParaRPr>
            </a:p>
          </p:txBody>
        </p:sp>
      </p:grpSp>
      <p:grpSp>
        <p:nvGrpSpPr>
          <p:cNvPr id="25" name="Group 3"/>
          <p:cNvGrpSpPr/>
          <p:nvPr/>
        </p:nvGrpSpPr>
        <p:grpSpPr>
          <a:xfrm>
            <a:off x="76200" y="3124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6" name="Rectangle 25"/>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27" name="Rectangle 26"/>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kern="1200" dirty="0" smtClean="0">
                  <a:solidFill>
                    <a:schemeClr val="tx1"/>
                  </a:solidFill>
                  <a:cs typeface="B Mitra" pitchFamily="2" charset="-78"/>
                </a:rPr>
                <a:t>قابلیت و زنجیره ارزش</a:t>
              </a:r>
              <a:endParaRPr lang="fa-IR" sz="2400" b="1" kern="1200" dirty="0">
                <a:solidFill>
                  <a:schemeClr val="tx1"/>
                </a:solidFill>
                <a:cs typeface="B Mitra" pitchFamily="2" charset="-78"/>
              </a:endParaRPr>
            </a:p>
          </p:txBody>
        </p:sp>
      </p:grpSp>
      <p:grpSp>
        <p:nvGrpSpPr>
          <p:cNvPr id="28" name="Group 27"/>
          <p:cNvGrpSpPr/>
          <p:nvPr/>
        </p:nvGrpSpPr>
        <p:grpSpPr>
          <a:xfrm>
            <a:off x="76200" y="3886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29" name="Rectangle 28"/>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0" name="Rectangle 29"/>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مزیت رقابتی</a:t>
              </a:r>
              <a:endParaRPr lang="fa-IR" sz="2000" b="1" kern="1200" dirty="0">
                <a:solidFill>
                  <a:schemeClr val="tx1"/>
                </a:solidFill>
                <a:cs typeface="B Mitra" pitchFamily="2" charset="-78"/>
              </a:endParaRPr>
            </a:p>
          </p:txBody>
        </p:sp>
      </p:grpSp>
      <p:grpSp>
        <p:nvGrpSpPr>
          <p:cNvPr id="31" name="Group 30"/>
          <p:cNvGrpSpPr/>
          <p:nvPr/>
        </p:nvGrpSpPr>
        <p:grpSpPr>
          <a:xfrm>
            <a:off x="76200" y="4648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2" name="Rectangle 31"/>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3" name="Rectangle 32"/>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مدلهای شناسایی قابلیتها</a:t>
              </a:r>
              <a:endParaRPr lang="fa-IR" sz="2000" b="1" kern="1200" dirty="0">
                <a:solidFill>
                  <a:schemeClr val="tx1"/>
                </a:solidFill>
                <a:cs typeface="B Mitra" pitchFamily="2" charset="-78"/>
              </a:endParaRPr>
            </a:p>
          </p:txBody>
        </p:sp>
      </p:grpSp>
      <p:grpSp>
        <p:nvGrpSpPr>
          <p:cNvPr id="34" name="Group 33"/>
          <p:cNvGrpSpPr/>
          <p:nvPr/>
        </p:nvGrpSpPr>
        <p:grpSpPr>
          <a:xfrm>
            <a:off x="76200" y="5410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5" name="Rectangle 34"/>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6" name="Rectangle 35"/>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انواع قابلیتها</a:t>
              </a:r>
              <a:endParaRPr lang="fa-IR" sz="2000" b="1" kern="1200" dirty="0">
                <a:solidFill>
                  <a:schemeClr val="tx1"/>
                </a:solidFill>
                <a:cs typeface="B Mitra" pitchFamily="2" charset="-78"/>
              </a:endParaRPr>
            </a:p>
          </p:txBody>
        </p:sp>
      </p:grpSp>
      <p:grpSp>
        <p:nvGrpSpPr>
          <p:cNvPr id="37" name="Group 36"/>
          <p:cNvGrpSpPr/>
          <p:nvPr/>
        </p:nvGrpSpPr>
        <p:grpSpPr>
          <a:xfrm>
            <a:off x="76200" y="6172200"/>
            <a:ext cx="1692000" cy="648000"/>
            <a:chOff x="123452" y="411"/>
            <a:chExt cx="1353294" cy="81197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scene3d>
            <a:camera prst="orthographicFront"/>
            <a:lightRig rig="threePt" dir="t">
              <a:rot lat="0" lon="0" rev="7500000"/>
            </a:lightRig>
          </a:scene3d>
        </p:grpSpPr>
        <p:sp>
          <p:nvSpPr>
            <p:cNvPr id="38" name="Rectangle 37"/>
            <p:cNvSpPr/>
            <p:nvPr/>
          </p:nvSpPr>
          <p:spPr>
            <a:xfrm>
              <a:off x="123452" y="411"/>
              <a:ext cx="1353294" cy="811976"/>
            </a:xfrm>
            <a:prstGeom prst="rect">
              <a:avLst/>
            </a:prstGeom>
            <a:grpFill/>
            <a:sp3d prstMaterial="plastic">
              <a:bevelT w="127000" h="25400" prst="relaxedInset"/>
            </a:sp3d>
          </p:spPr>
          <p:style>
            <a:lnRef idx="0">
              <a:schemeClr val="lt1">
                <a:hueOff val="0"/>
                <a:satOff val="0"/>
                <a:lumOff val="0"/>
                <a:alphaOff val="0"/>
              </a:schemeClr>
            </a:lnRef>
            <a:fillRef idx="3">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sp>
        <p:sp>
          <p:nvSpPr>
            <p:cNvPr id="39" name="Rectangle 38"/>
            <p:cNvSpPr/>
            <p:nvPr/>
          </p:nvSpPr>
          <p:spPr>
            <a:xfrm>
              <a:off x="123452" y="411"/>
              <a:ext cx="1353294" cy="81197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2000" b="1" dirty="0" smtClean="0">
                  <a:solidFill>
                    <a:schemeClr val="tx1"/>
                  </a:solidFill>
                  <a:cs typeface="B Mitra" pitchFamily="2" charset="-78"/>
                </a:rPr>
                <a:t>نتیجه گیری</a:t>
              </a:r>
              <a:endParaRPr lang="fa-IR" sz="2000" b="1" kern="1200" dirty="0">
                <a:solidFill>
                  <a:schemeClr val="tx1"/>
                </a:solidFill>
                <a:cs typeface="B Mitra" pitchFamily="2" charset="-78"/>
              </a:endParaRPr>
            </a:p>
          </p:txBody>
        </p:sp>
      </p:grpSp>
      <p:sp>
        <p:nvSpPr>
          <p:cNvPr id="40" name="Slide Number Placeholder 39"/>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447800" y="1752600"/>
            <a:ext cx="6885842" cy="2819400"/>
          </a:xfrm>
          <a:prstGeom prst="rect">
            <a:avLst/>
          </a:prstGeom>
          <a:noFill/>
          <a:ln w="9525">
            <a:noFill/>
            <a:miter lim="800000"/>
            <a:headEnd/>
            <a:tailEnd/>
          </a:ln>
        </p:spPr>
      </p:pic>
      <p:sp>
        <p:nvSpPr>
          <p:cNvPr id="14" name="Slide Number Placeholder 1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1004</TotalTime>
  <Words>5595</Words>
  <Application>Microsoft Office PowerPoint</Application>
  <PresentationFormat>On-screen Show (4:3)</PresentationFormat>
  <Paragraphs>539</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Solstice</vt:lpstr>
      <vt:lpstr>قابلیتهای سیاستهای راهبردی اقتصادی</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NPSoft</cp:lastModifiedBy>
  <cp:revision>102</cp:revision>
  <dcterms:created xsi:type="dcterms:W3CDTF">2006-08-16T00:00:00Z</dcterms:created>
  <dcterms:modified xsi:type="dcterms:W3CDTF">2014-04-06T13:47:58Z</dcterms:modified>
</cp:coreProperties>
</file>