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97" r:id="rId1"/>
  </p:sldMasterIdLst>
  <p:sldIdLst>
    <p:sldId id="256" r:id="rId2"/>
    <p:sldId id="262" r:id="rId3"/>
    <p:sldId id="276" r:id="rId4"/>
    <p:sldId id="257" r:id="rId5"/>
    <p:sldId id="273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B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670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402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74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410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010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04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785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475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309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607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102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013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67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0477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</p:sldLayoutIdLst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4321" y="652313"/>
            <a:ext cx="10572000" cy="2971051"/>
          </a:xfrm>
        </p:spPr>
        <p:txBody>
          <a:bodyPr/>
          <a:lstStyle/>
          <a:p>
            <a:r>
              <a:rPr lang="fa-IR" sz="19900" b="0" dirty="0" smtClean="0">
                <a:solidFill>
                  <a:srgbClr val="FFFF00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بسم الله الرحمن الرحیم </a:t>
            </a:r>
            <a:endParaRPr lang="fa-IR" sz="19900" b="0" dirty="0">
              <a:solidFill>
                <a:srgbClr val="FFFF00"/>
              </a:solidFill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fa-IR" sz="3200" dirty="0" smtClean="0">
                <a:solidFill>
                  <a:srgbClr val="FFFF00"/>
                </a:solidFill>
                <a:cs typeface="B Mitra" panose="00000400000000000000" pitchFamily="2" charset="-78"/>
              </a:rPr>
              <a:t>سلسله مباحث تاریخ فلسفه غرب </a:t>
            </a:r>
          </a:p>
          <a:p>
            <a:pPr algn="ctr"/>
            <a:r>
              <a:rPr lang="fa-IR" sz="3200" dirty="0" smtClean="0">
                <a:solidFill>
                  <a:srgbClr val="FFFF00"/>
                </a:solidFill>
                <a:cs typeface="B Mitra" panose="00000400000000000000" pitchFamily="2" charset="-78"/>
              </a:rPr>
              <a:t>مبحث : چهار دوره در غرب باستان </a:t>
            </a:r>
            <a:endParaRPr lang="fa-IR" sz="3200" dirty="0">
              <a:solidFill>
                <a:srgbClr val="FFFF00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94321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6221" y="1909613"/>
            <a:ext cx="10572000" cy="2971051"/>
          </a:xfrm>
        </p:spPr>
        <p:txBody>
          <a:bodyPr/>
          <a:lstStyle/>
          <a:p>
            <a:pPr algn="r"/>
            <a:r>
              <a:rPr lang="fa-IR" sz="2800" dirty="0">
                <a:cs typeface="B Mitra" panose="00000400000000000000" pitchFamily="2" charset="-78"/>
              </a:rPr>
              <a:t>به طور مثال مردم مشاهده می­کنند که تریاک خواب­آور است در مرحله ربّانی مردم میگویند تریاک خواب­آور است چون خواست و اراده­ی خداست؛ در مرحله­ی فلسفی و متافیزیک مردم می­گویند تریاک خواب­آور است چون در ماده­ی تریاک ماده­ی تخدیر کننده وجود دارد­. و در مرحله­ی سوم به مشاهده و تجربه در می یابند که تریاک خواب‌آور است چون چنین اثری بر استعمال تریاک مترتب است­. –چون جزء ویژگی­های تجربی آن می‌باشد و فلان ماده­ در تریاک است­.– </a:t>
            </a:r>
            <a:r>
              <a:rPr lang="en-US" sz="2800" dirty="0">
                <a:cs typeface="B Mitra" panose="00000400000000000000" pitchFamily="2" charset="-78"/>
              </a:rPr>
              <a:t/>
            </a:r>
            <a:br>
              <a:rPr lang="en-US" sz="2800" dirty="0">
                <a:cs typeface="B Mitra" panose="00000400000000000000" pitchFamily="2" charset="-78"/>
              </a:rPr>
            </a:br>
            <a:r>
              <a:rPr lang="fa-IR" sz="2800" dirty="0">
                <a:cs typeface="B Mitra" panose="00000400000000000000" pitchFamily="2" charset="-78"/>
              </a:rPr>
              <a:t>از نظر کُنت شناخت علمی مبتنی بر مشاهده و آزمایش تنها شناخت معتبر به شمار می­رود­. </a:t>
            </a:r>
            <a:r>
              <a:rPr lang="en-US" sz="2800" dirty="0">
                <a:cs typeface="B Mitra" panose="00000400000000000000" pitchFamily="2" charset="-78"/>
              </a:rPr>
              <a:t/>
            </a:r>
            <a:br>
              <a:rPr lang="en-US" sz="2800" dirty="0">
                <a:cs typeface="B Mitra" panose="00000400000000000000" pitchFamily="2" charset="-78"/>
              </a:rPr>
            </a:br>
            <a:r>
              <a:rPr lang="fa-IR" sz="2800" dirty="0">
                <a:cs typeface="B Mitra" panose="00000400000000000000" pitchFamily="2" charset="-78"/>
              </a:rPr>
              <a:t>به گفته‌ی اگوست کُنت به کسی اهل تحصل گویند که زندگی خود را کمتر بدست اوهام و خیالات و کمالات مطلق دهد. و هیچ واقعیتی نمی‌تواند به صرف عقلی بودن اثبات شود؛ باید مقدمات استدلال ما از تجربه استنباط شده باشد نه از خصوص اداراک عقلی. </a:t>
            </a:r>
            <a:endParaRPr lang="en-US" sz="2800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6301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8651" y="1356546"/>
            <a:ext cx="10572000" cy="2834454"/>
          </a:xfrm>
        </p:spPr>
        <p:txBody>
          <a:bodyPr>
            <a:noAutofit/>
          </a:bodyPr>
          <a:lstStyle/>
          <a:p>
            <a:pPr algn="r"/>
            <a:r>
              <a:rPr lang="fa-IR" sz="3600" b="1" dirty="0" smtClean="0">
                <a:cs typeface="B Mitra" panose="00000400000000000000" pitchFamily="2" charset="-78"/>
              </a:rPr>
              <a:t>*- مشکلات کلیسا : </a:t>
            </a:r>
          </a:p>
          <a:p>
            <a:pPr algn="r"/>
            <a:r>
              <a:rPr lang="fa-IR" sz="3600" b="1" dirty="0" smtClean="0">
                <a:cs typeface="B Mitra" panose="00000400000000000000" pitchFamily="2" charset="-78"/>
              </a:rPr>
              <a:t>7-  </a:t>
            </a:r>
            <a:r>
              <a:rPr lang="fa-IR" sz="3600" b="1" dirty="0">
                <a:cs typeface="B Mitra" panose="00000400000000000000" pitchFamily="2" charset="-78"/>
              </a:rPr>
              <a:t>تجربه گرایی </a:t>
            </a:r>
            <a:endParaRPr lang="en-US" sz="3600" b="1" dirty="0">
              <a:cs typeface="B Mitra" panose="00000400000000000000" pitchFamily="2" charset="-78"/>
            </a:endParaRPr>
          </a:p>
          <a:p>
            <a:pPr algn="r"/>
            <a:r>
              <a:rPr lang="fa-IR" sz="3600" b="1" dirty="0">
                <a:cs typeface="B Mitra" panose="00000400000000000000" pitchFamily="2" charset="-78"/>
              </a:rPr>
              <a:t>8- توضیح عقل دکارتی و خدایی که کانت پذیرفت. </a:t>
            </a:r>
            <a:endParaRPr lang="en-US" sz="3600" b="1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93019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0051" y="247650"/>
            <a:ext cx="10572000" cy="5086350"/>
          </a:xfrm>
        </p:spPr>
        <p:txBody>
          <a:bodyPr>
            <a:noAutofit/>
          </a:bodyPr>
          <a:lstStyle/>
          <a:p>
            <a:pPr algn="r"/>
            <a:r>
              <a:rPr lang="fa-IR" sz="3200" b="1" dirty="0">
                <a:cs typeface="B Mitra" panose="00000400000000000000" pitchFamily="2" charset="-78"/>
              </a:rPr>
              <a:t>*- دوران مدرنیته </a:t>
            </a:r>
            <a:endParaRPr lang="en-US" sz="3200" b="1" dirty="0">
              <a:cs typeface="B Mitra" panose="00000400000000000000" pitchFamily="2" charset="-78"/>
            </a:endParaRPr>
          </a:p>
          <a:p>
            <a:pPr algn="r"/>
            <a:r>
              <a:rPr lang="fa-IR" sz="3200" b="1" dirty="0">
                <a:cs typeface="B Mitra" panose="00000400000000000000" pitchFamily="2" charset="-78"/>
              </a:rPr>
              <a:t> </a:t>
            </a:r>
            <a:endParaRPr lang="en-US" sz="3200" b="1" dirty="0">
              <a:cs typeface="B Mitra" panose="00000400000000000000" pitchFamily="2" charset="-78"/>
            </a:endParaRPr>
          </a:p>
          <a:p>
            <a:pPr algn="r"/>
            <a:r>
              <a:rPr lang="fa-IR" sz="3200" b="1" dirty="0">
                <a:cs typeface="B Mitra" panose="00000400000000000000" pitchFamily="2" charset="-78"/>
              </a:rPr>
              <a:t>*- بازگشت مردم از جریان دین </a:t>
            </a:r>
            <a:endParaRPr lang="en-US" sz="3200" b="1" dirty="0">
              <a:cs typeface="B Mitra" panose="00000400000000000000" pitchFamily="2" charset="-78"/>
            </a:endParaRPr>
          </a:p>
          <a:p>
            <a:pPr algn="r"/>
            <a:r>
              <a:rPr lang="fa-IR" sz="3200" b="1" dirty="0">
                <a:cs typeface="B Mitra" panose="00000400000000000000" pitchFamily="2" charset="-78"/>
              </a:rPr>
              <a:t>*- مهم شدن جنبه های مادی زندگی </a:t>
            </a:r>
            <a:endParaRPr lang="en-US" sz="3200" b="1" dirty="0">
              <a:cs typeface="B Mitra" panose="00000400000000000000" pitchFamily="2" charset="-78"/>
            </a:endParaRPr>
          </a:p>
          <a:p>
            <a:pPr algn="r"/>
            <a:r>
              <a:rPr lang="fa-IR" sz="3200" b="1" dirty="0">
                <a:cs typeface="B Mitra" panose="00000400000000000000" pitchFamily="2" charset="-78"/>
              </a:rPr>
              <a:t>*- خیره شدن مردم نسبت به پیشرفت های علمی و اقتصادی </a:t>
            </a:r>
            <a:endParaRPr lang="en-US" sz="3200" b="1" dirty="0">
              <a:cs typeface="B Mitra" panose="00000400000000000000" pitchFamily="2" charset="-78"/>
            </a:endParaRPr>
          </a:p>
          <a:p>
            <a:pPr algn="r"/>
            <a:r>
              <a:rPr lang="fa-IR" sz="3200" b="1" dirty="0">
                <a:cs typeface="B Mitra" panose="00000400000000000000" pitchFamily="2" charset="-78"/>
              </a:rPr>
              <a:t>*- نظام بورژوا و سرمایه داری کاپتالیسم </a:t>
            </a:r>
            <a:endParaRPr lang="en-US" sz="3200" b="1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1434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9101" y="175446"/>
            <a:ext cx="10572000" cy="5653854"/>
          </a:xfrm>
        </p:spPr>
        <p:txBody>
          <a:bodyPr>
            <a:noAutofit/>
          </a:bodyPr>
          <a:lstStyle/>
          <a:p>
            <a:pPr algn="r"/>
            <a:r>
              <a:rPr lang="en-US" sz="2800" b="1" dirty="0">
                <a:cs typeface="B Mitra" panose="00000400000000000000" pitchFamily="2" charset="-78"/>
              </a:rPr>
              <a:t>🔬 </a:t>
            </a:r>
            <a:r>
              <a:rPr lang="fa-IR" sz="2800" b="1" dirty="0">
                <a:cs typeface="B Mitra" panose="00000400000000000000" pitchFamily="2" charset="-78"/>
              </a:rPr>
              <a:t>مشکلات مدرنیته : </a:t>
            </a:r>
            <a:endParaRPr lang="en-US" sz="2800" b="1" dirty="0">
              <a:cs typeface="B Mitra" panose="00000400000000000000" pitchFamily="2" charset="-78"/>
            </a:endParaRPr>
          </a:p>
          <a:p>
            <a:pPr algn="r"/>
            <a:r>
              <a:rPr lang="fa-IR" sz="2800" b="1" dirty="0">
                <a:cs typeface="B Mitra" panose="00000400000000000000" pitchFamily="2" charset="-78"/>
              </a:rPr>
              <a:t>*- پایان نپذیرفتن میل ها و آرزوهای مادی مردم </a:t>
            </a:r>
            <a:endParaRPr lang="en-US" sz="2800" b="1" dirty="0">
              <a:cs typeface="B Mitra" panose="00000400000000000000" pitchFamily="2" charset="-78"/>
            </a:endParaRPr>
          </a:p>
          <a:p>
            <a:pPr algn="r"/>
            <a:r>
              <a:rPr lang="fa-IR" sz="2800" b="1" dirty="0">
                <a:cs typeface="B Mitra" panose="00000400000000000000" pitchFamily="2" charset="-78"/>
              </a:rPr>
              <a:t>*- زیرا پا رفتن اخلاق و مهم شدن سود و منافع شخصی </a:t>
            </a:r>
            <a:endParaRPr lang="en-US" sz="2800" b="1" dirty="0">
              <a:cs typeface="B Mitra" panose="00000400000000000000" pitchFamily="2" charset="-78"/>
            </a:endParaRPr>
          </a:p>
          <a:p>
            <a:pPr algn="r"/>
            <a:r>
              <a:rPr lang="fa-IR" sz="2800" b="1" dirty="0">
                <a:cs typeface="B Mitra" panose="00000400000000000000" pitchFamily="2" charset="-78"/>
              </a:rPr>
              <a:t>*- زیر سئوال بردن خداوند و از بین رفتن ضمانت اجرایی برای رعایت اخلاق </a:t>
            </a:r>
            <a:endParaRPr lang="en-US" sz="2800" b="1" dirty="0">
              <a:cs typeface="B Mitra" panose="00000400000000000000" pitchFamily="2" charset="-78"/>
            </a:endParaRPr>
          </a:p>
          <a:p>
            <a:pPr algn="r"/>
            <a:r>
              <a:rPr lang="fa-IR" sz="2800" b="1" dirty="0">
                <a:cs typeface="B Mitra" panose="00000400000000000000" pitchFamily="2" charset="-78"/>
              </a:rPr>
              <a:t>*- روابط آزاد و مشکلاتی که برای زنان پیش آمد. </a:t>
            </a:r>
            <a:endParaRPr lang="en-US" sz="2800" b="1" dirty="0">
              <a:cs typeface="B Mitra" panose="00000400000000000000" pitchFamily="2" charset="-78"/>
            </a:endParaRPr>
          </a:p>
          <a:p>
            <a:pPr algn="r"/>
            <a:r>
              <a:rPr lang="fa-IR" sz="2800" b="1" dirty="0">
                <a:cs typeface="B Mitra" panose="00000400000000000000" pitchFamily="2" charset="-78"/>
              </a:rPr>
              <a:t>ترویج فردگرایی بیشت از حد موجب بروز اندیشه های چون نازیسم و دو جنگ بزرگ بین­المللی شد.</a:t>
            </a:r>
            <a:endParaRPr lang="en-US" sz="2800" b="1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83242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9101" y="175446"/>
            <a:ext cx="10572000" cy="5653854"/>
          </a:xfrm>
        </p:spPr>
        <p:txBody>
          <a:bodyPr>
            <a:noAutofit/>
          </a:bodyPr>
          <a:lstStyle/>
          <a:p>
            <a:pPr algn="r"/>
            <a:r>
              <a:rPr lang="fa-IR" sz="3200" dirty="0">
                <a:cs typeface="B Mitra" panose="00000400000000000000" pitchFamily="2" charset="-78"/>
              </a:rPr>
              <a:t>*- دوران پست مدرنیته </a:t>
            </a:r>
            <a:endParaRPr lang="en-US" sz="3200" dirty="0">
              <a:cs typeface="B Mitra" panose="00000400000000000000" pitchFamily="2" charset="-78"/>
            </a:endParaRPr>
          </a:p>
          <a:p>
            <a:pPr algn="r"/>
            <a:r>
              <a:rPr lang="fa-IR" sz="3200" dirty="0">
                <a:cs typeface="B Mitra" panose="00000400000000000000" pitchFamily="2" charset="-78"/>
              </a:rPr>
              <a:t> </a:t>
            </a:r>
            <a:endParaRPr lang="en-US" sz="3200" dirty="0">
              <a:cs typeface="B Mitra" panose="00000400000000000000" pitchFamily="2" charset="-78"/>
            </a:endParaRPr>
          </a:p>
          <a:p>
            <a:pPr algn="r"/>
            <a:r>
              <a:rPr lang="fa-IR" sz="3200" dirty="0">
                <a:cs typeface="B Mitra" panose="00000400000000000000" pitchFamily="2" charset="-78"/>
              </a:rPr>
              <a:t>*- دورانی که برای رفع مشکلات مدرنیته راه حل های توسط مصلحان اجتماعی داده میشود.  مثلا در مورد رفاه طلبی و مشکلاتش ایده های داده میشود. </a:t>
            </a:r>
            <a:endParaRPr lang="en-US" sz="3200" dirty="0">
              <a:cs typeface="B Mitra" panose="00000400000000000000" pitchFamily="2" charset="-78"/>
            </a:endParaRPr>
          </a:p>
          <a:p>
            <a:pPr algn="r"/>
            <a:r>
              <a:rPr lang="fa-IR" sz="3200" dirty="0">
                <a:cs typeface="B Mitra" panose="00000400000000000000" pitchFamily="2" charset="-78"/>
              </a:rPr>
              <a:t>عرفان های نوظهور پدید می آید. </a:t>
            </a:r>
            <a:endParaRPr lang="en-US" sz="3200" dirty="0">
              <a:cs typeface="B Mitra" panose="00000400000000000000" pitchFamily="2" charset="-78"/>
            </a:endParaRPr>
          </a:p>
          <a:p>
            <a:pPr algn="r"/>
            <a:r>
              <a:rPr lang="fa-IR" sz="3200" dirty="0">
                <a:cs typeface="B Mitra" panose="00000400000000000000" pitchFamily="2" charset="-78"/>
              </a:rPr>
              <a:t>*- دوران اندیشه های اگزیستانسیالیسم، پلورالیسم و نسبت گرایی </a:t>
            </a:r>
            <a:endParaRPr lang="en-US" sz="3200" dirty="0">
              <a:cs typeface="B Mitra" panose="00000400000000000000" pitchFamily="2" charset="-78"/>
            </a:endParaRPr>
          </a:p>
          <a:p>
            <a:pPr algn="r"/>
            <a:r>
              <a:rPr lang="fa-IR" sz="3200" dirty="0">
                <a:cs typeface="B Mitra" panose="00000400000000000000" pitchFamily="2" charset="-78"/>
              </a:rPr>
              <a:t>*- نمونه هایی از توصیه های اندیشه های پست مدرنیسم، مثلا فرض کنید یک ماشینی جلوی شما می­پیچد.... </a:t>
            </a:r>
            <a:endParaRPr lang="en-US" sz="3200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53180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275" y="470263"/>
            <a:ext cx="11939451" cy="3866606"/>
          </a:xfrm>
        </p:spPr>
        <p:txBody>
          <a:bodyPr/>
          <a:lstStyle/>
          <a:p>
            <a:pPr algn="ctr"/>
            <a:r>
              <a:rPr lang="fa-IR" sz="11500" b="0" dirty="0" smtClean="0">
                <a:solidFill>
                  <a:srgbClr val="FFFF00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ارتباط تاریخ فلسفه غرب </a:t>
            </a:r>
            <a:br>
              <a:rPr lang="fa-IR" sz="11500" b="0" dirty="0" smtClean="0">
                <a:solidFill>
                  <a:srgbClr val="FFFF00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</a:br>
            <a:r>
              <a:rPr lang="fa-IR" sz="11500" b="0" dirty="0" smtClean="0">
                <a:solidFill>
                  <a:srgbClr val="FFFF00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با جریان حرکتی انقلاب اسلامی </a:t>
            </a:r>
            <a:endParaRPr lang="fa-IR" sz="11500" b="0" dirty="0">
              <a:solidFill>
                <a:srgbClr val="FFFF00"/>
              </a:solidFill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1342022"/>
          </a:xfrm>
        </p:spPr>
        <p:txBody>
          <a:bodyPr>
            <a:noAutofit/>
          </a:bodyPr>
          <a:lstStyle/>
          <a:p>
            <a:pPr algn="ctr"/>
            <a:r>
              <a:rPr lang="fa-IR" sz="3200" dirty="0" smtClean="0">
                <a:solidFill>
                  <a:srgbClr val="FFFF00"/>
                </a:solidFill>
                <a:cs typeface="B Mitra" panose="00000400000000000000" pitchFamily="2" charset="-78"/>
              </a:rPr>
              <a:t>برخی دوره های مثل قرون وسطی یک سنت تاریخی مایه ی عبرت برای آینده ی انقلاب اسلامی است. </a:t>
            </a:r>
            <a:endParaRPr lang="fa-IR" sz="3200" dirty="0">
              <a:solidFill>
                <a:srgbClr val="FFFF00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59004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527393" y="1324848"/>
            <a:ext cx="9698182" cy="363651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6600" dirty="0" smtClean="0">
                <a:solidFill>
                  <a:srgbClr val="FFFF00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چهار برهه از تاریخ فلسفه غرب </a:t>
            </a:r>
            <a:endParaRPr lang="fa-IR" sz="16600" dirty="0">
              <a:solidFill>
                <a:srgbClr val="FFFF00"/>
              </a:solidFill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730809"/>
            <a:ext cx="2673927" cy="2038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689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7171" y="438151"/>
            <a:ext cx="10572000" cy="3871014"/>
          </a:xfrm>
        </p:spPr>
        <p:txBody>
          <a:bodyPr/>
          <a:lstStyle/>
          <a:p>
            <a:pPr algn="r"/>
            <a:r>
              <a:rPr lang="fa-IR" sz="2800" dirty="0" smtClean="0">
                <a:solidFill>
                  <a:schemeClr val="tx1"/>
                </a:solidFill>
                <a:cs typeface="B Mitra" panose="00000400000000000000" pitchFamily="2" charset="-78"/>
              </a:rPr>
              <a:t>*- گاهی نسل جوان ما از پدیده های اجتماعی بصورت تک و موردی خبر دارد ولی از جریانات اجتماعی خبر ندارد. </a:t>
            </a:r>
            <a:br>
              <a:rPr lang="fa-IR" sz="2800" dirty="0" smtClean="0">
                <a:solidFill>
                  <a:schemeClr val="tx1"/>
                </a:solidFill>
                <a:cs typeface="B Mitra" panose="00000400000000000000" pitchFamily="2" charset="-78"/>
              </a:rPr>
            </a:br>
            <a:r>
              <a:rPr lang="fa-IR" sz="2800" dirty="0" smtClean="0">
                <a:solidFill>
                  <a:schemeClr val="tx1"/>
                </a:solidFill>
                <a:cs typeface="B Mitra" panose="00000400000000000000" pitchFamily="2" charset="-78"/>
              </a:rPr>
              <a:t>پدیده های جزئی تاریخی مثل دانه های تسبیح هستند. و جریانات اجتماعی مثل نخ تسبیح </a:t>
            </a:r>
            <a:br>
              <a:rPr lang="fa-IR" sz="2800" dirty="0" smtClean="0">
                <a:solidFill>
                  <a:schemeClr val="tx1"/>
                </a:solidFill>
                <a:cs typeface="B Mitra" panose="00000400000000000000" pitchFamily="2" charset="-78"/>
              </a:rPr>
            </a:br>
            <a:r>
              <a:rPr lang="fa-IR" sz="2800" dirty="0">
                <a:solidFill>
                  <a:schemeClr val="tx1"/>
                </a:solidFill>
                <a:cs typeface="B Mitra" panose="00000400000000000000" pitchFamily="2" charset="-78"/>
              </a:rPr>
              <a:t/>
            </a:r>
            <a:br>
              <a:rPr lang="fa-IR" sz="2800" dirty="0">
                <a:solidFill>
                  <a:schemeClr val="tx1"/>
                </a:solidFill>
                <a:cs typeface="B Mitra" panose="00000400000000000000" pitchFamily="2" charset="-78"/>
              </a:rPr>
            </a:br>
            <a:r>
              <a:rPr lang="fa-IR" sz="2800" dirty="0" smtClean="0">
                <a:solidFill>
                  <a:schemeClr val="tx1"/>
                </a:solidFill>
                <a:cs typeface="B Mitra" panose="00000400000000000000" pitchFamily="2" charset="-78"/>
              </a:rPr>
              <a:t>*- مثلا اینکه یک سری نوجوان بر اثر بازی نهنگ آبی ، دست به خودزنی میزنند یک خبر است ولی اینکه چه میشه که این افراد حاضر میشود تحت تاثیر این بازی حاضرند چنین کارهایی کنند ؟ تنها شدن انسان قرن 21 </a:t>
            </a:r>
            <a:endParaRPr lang="en-US" sz="2800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09979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7171" y="1338113"/>
            <a:ext cx="10572000" cy="2971051"/>
          </a:xfrm>
        </p:spPr>
        <p:txBody>
          <a:bodyPr/>
          <a:lstStyle/>
          <a:p>
            <a:pPr algn="r"/>
            <a:r>
              <a:rPr lang="fa-IR" sz="4400" dirty="0">
                <a:cs typeface="B Mitra" panose="00000400000000000000" pitchFamily="2" charset="-78"/>
              </a:rPr>
              <a:t>*- یونان باستان </a:t>
            </a:r>
            <a:r>
              <a:rPr lang="en-US" sz="4400" dirty="0">
                <a:cs typeface="B Mitra" panose="00000400000000000000" pitchFamily="2" charset="-78"/>
              </a:rPr>
              <a:t/>
            </a:r>
            <a:br>
              <a:rPr lang="en-US" sz="4400" dirty="0">
                <a:cs typeface="B Mitra" panose="00000400000000000000" pitchFamily="2" charset="-78"/>
              </a:rPr>
            </a:br>
            <a:r>
              <a:rPr lang="en-US" sz="4400" dirty="0">
                <a:cs typeface="B Mitra" panose="00000400000000000000" pitchFamily="2" charset="-78"/>
              </a:rPr>
              <a:t> </a:t>
            </a:r>
            <a:br>
              <a:rPr lang="en-US" sz="4400" dirty="0">
                <a:cs typeface="B Mitra" panose="00000400000000000000" pitchFamily="2" charset="-78"/>
              </a:rPr>
            </a:br>
            <a:r>
              <a:rPr lang="fa-IR" sz="4400" dirty="0">
                <a:cs typeface="B Mitra" panose="00000400000000000000" pitchFamily="2" charset="-78"/>
              </a:rPr>
              <a:t>*. دوره خدایان متعدد</a:t>
            </a:r>
            <a:r>
              <a:rPr lang="en-US" sz="4400" dirty="0">
                <a:cs typeface="B Mitra" panose="00000400000000000000" pitchFamily="2" charset="-78"/>
              </a:rPr>
              <a:t/>
            </a:r>
            <a:br>
              <a:rPr lang="en-US" sz="4400" dirty="0">
                <a:cs typeface="B Mitra" panose="00000400000000000000" pitchFamily="2" charset="-78"/>
              </a:rPr>
            </a:br>
            <a:r>
              <a:rPr lang="fa-IR" sz="4400" dirty="0">
                <a:cs typeface="B Mitra" panose="00000400000000000000" pitchFamily="2" charset="-78"/>
              </a:rPr>
              <a:t>*. دوران شکاکین و سوفسطائیان </a:t>
            </a:r>
            <a:r>
              <a:rPr lang="en-US" sz="4400" dirty="0">
                <a:cs typeface="B Mitra" panose="00000400000000000000" pitchFamily="2" charset="-78"/>
              </a:rPr>
              <a:t/>
            </a:r>
            <a:br>
              <a:rPr lang="en-US" sz="4400" dirty="0">
                <a:cs typeface="B Mitra" panose="00000400000000000000" pitchFamily="2" charset="-78"/>
              </a:rPr>
            </a:br>
            <a:r>
              <a:rPr lang="fa-IR" sz="4400" dirty="0">
                <a:cs typeface="B Mitra" panose="00000400000000000000" pitchFamily="2" charset="-78"/>
              </a:rPr>
              <a:t>*. دوران سقراط ، افلاطون و ارسطو</a:t>
            </a:r>
            <a:endParaRPr lang="en-US" sz="4400" dirty="0">
              <a:cs typeface="B Mitra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fa-IR" sz="3200" dirty="0" smtClean="0">
                <a:solidFill>
                  <a:srgbClr val="FFFF00"/>
                </a:solidFill>
                <a:cs typeface="B Mitra" panose="00000400000000000000" pitchFamily="2" charset="-78"/>
              </a:rPr>
              <a:t>.</a:t>
            </a:r>
            <a:endParaRPr lang="fa-IR" sz="3200" dirty="0">
              <a:solidFill>
                <a:srgbClr val="FFFF00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31795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338113"/>
            <a:ext cx="10572000" cy="2971051"/>
          </a:xfrm>
        </p:spPr>
        <p:txBody>
          <a:bodyPr/>
          <a:lstStyle/>
          <a:p>
            <a:pPr algn="r"/>
            <a:r>
              <a:rPr lang="fa-IR" sz="4400" dirty="0">
                <a:cs typeface="B Mitra" panose="00000400000000000000" pitchFamily="2" charset="-78"/>
              </a:rPr>
              <a:t>*- روم باستان </a:t>
            </a:r>
            <a:r>
              <a:rPr lang="en-US" sz="4400" dirty="0">
                <a:cs typeface="B Mitra" panose="00000400000000000000" pitchFamily="2" charset="-78"/>
              </a:rPr>
              <a:t/>
            </a:r>
            <a:br>
              <a:rPr lang="en-US" sz="4400" dirty="0">
                <a:cs typeface="B Mitra" panose="00000400000000000000" pitchFamily="2" charset="-78"/>
              </a:rPr>
            </a:br>
            <a:r>
              <a:rPr lang="fa-IR" sz="4400" dirty="0">
                <a:cs typeface="B Mitra" panose="00000400000000000000" pitchFamily="2" charset="-78"/>
              </a:rPr>
              <a:t> </a:t>
            </a:r>
            <a:r>
              <a:rPr lang="en-US" sz="4400" dirty="0">
                <a:cs typeface="B Mitra" panose="00000400000000000000" pitchFamily="2" charset="-78"/>
              </a:rPr>
              <a:t/>
            </a:r>
            <a:br>
              <a:rPr lang="en-US" sz="4400" dirty="0">
                <a:cs typeface="B Mitra" panose="00000400000000000000" pitchFamily="2" charset="-78"/>
              </a:rPr>
            </a:br>
            <a:r>
              <a:rPr lang="fa-IR" sz="4400" dirty="0">
                <a:cs typeface="B Mitra" panose="00000400000000000000" pitchFamily="2" charset="-78"/>
              </a:rPr>
              <a:t>*. نظام برده داری </a:t>
            </a:r>
            <a:r>
              <a:rPr lang="en-US" sz="4400" dirty="0">
                <a:cs typeface="B Mitra" panose="00000400000000000000" pitchFamily="2" charset="-78"/>
              </a:rPr>
              <a:t/>
            </a:r>
            <a:br>
              <a:rPr lang="en-US" sz="4400" dirty="0">
                <a:cs typeface="B Mitra" panose="00000400000000000000" pitchFamily="2" charset="-78"/>
              </a:rPr>
            </a:br>
            <a:r>
              <a:rPr lang="fa-IR" sz="4400" dirty="0">
                <a:cs typeface="B Mitra" panose="00000400000000000000" pitchFamily="2" charset="-78"/>
              </a:rPr>
              <a:t>*. ظهور حضرت عیسی علیه السلام و نفوذ دین مسیحیت در مردم روم. </a:t>
            </a:r>
            <a:endParaRPr lang="en-US" sz="4400" dirty="0">
              <a:cs typeface="B Mitra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fa-IR" sz="3200" dirty="0" smtClean="0">
                <a:solidFill>
                  <a:srgbClr val="FFFF00"/>
                </a:solidFill>
                <a:cs typeface="B Mitra" panose="00000400000000000000" pitchFamily="2" charset="-78"/>
              </a:rPr>
              <a:t>.</a:t>
            </a:r>
            <a:endParaRPr lang="fa-IR" sz="3200" dirty="0">
              <a:solidFill>
                <a:srgbClr val="FFFF00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39852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4250" y="1776396"/>
            <a:ext cx="10572000" cy="2971051"/>
          </a:xfrm>
        </p:spPr>
        <p:txBody>
          <a:bodyPr/>
          <a:lstStyle/>
          <a:p>
            <a:pPr algn="r"/>
            <a:r>
              <a:rPr lang="fa-IR" sz="2800" dirty="0">
                <a:cs typeface="B Mitra" panose="00000400000000000000" pitchFamily="2" charset="-78"/>
              </a:rPr>
              <a:t>قرون وسطی و نفوذ کلیسا در حاکمیت </a:t>
            </a:r>
            <a:r>
              <a:rPr lang="en-US" sz="2800" dirty="0">
                <a:cs typeface="B Mitra" panose="00000400000000000000" pitchFamily="2" charset="-78"/>
              </a:rPr>
              <a:t/>
            </a:r>
            <a:br>
              <a:rPr lang="en-US" sz="2800" dirty="0">
                <a:cs typeface="B Mitra" panose="00000400000000000000" pitchFamily="2" charset="-78"/>
              </a:rPr>
            </a:br>
            <a:r>
              <a:rPr lang="fa-IR" sz="2800" dirty="0">
                <a:cs typeface="B Mitra" panose="00000400000000000000" pitchFamily="2" charset="-78"/>
              </a:rPr>
              <a:t> </a:t>
            </a:r>
            <a:r>
              <a:rPr lang="en-US" sz="2800" dirty="0">
                <a:cs typeface="B Mitra" panose="00000400000000000000" pitchFamily="2" charset="-78"/>
              </a:rPr>
              <a:t/>
            </a:r>
            <a:br>
              <a:rPr lang="en-US" sz="2800" dirty="0">
                <a:cs typeface="B Mitra" panose="00000400000000000000" pitchFamily="2" charset="-78"/>
              </a:rPr>
            </a:br>
            <a:r>
              <a:rPr lang="fa-IR" sz="2800" dirty="0">
                <a:cs typeface="B Mitra" panose="00000400000000000000" pitchFamily="2" charset="-78"/>
              </a:rPr>
              <a:t>* . همکاری کلیسا با پادشان رومی :</a:t>
            </a:r>
            <a:r>
              <a:rPr lang="en-US" sz="2800" dirty="0">
                <a:cs typeface="B Mitra" panose="00000400000000000000" pitchFamily="2" charset="-78"/>
              </a:rPr>
              <a:t/>
            </a:r>
            <a:br>
              <a:rPr lang="en-US" sz="2800" dirty="0">
                <a:cs typeface="B Mitra" panose="00000400000000000000" pitchFamily="2" charset="-78"/>
              </a:rPr>
            </a:br>
            <a:r>
              <a:rPr lang="fa-IR" sz="2800" dirty="0">
                <a:cs typeface="B Mitra" panose="00000400000000000000" pitchFamily="2" charset="-78"/>
              </a:rPr>
              <a:t>*. عقاید کلیسا : </a:t>
            </a:r>
            <a:r>
              <a:rPr lang="en-US" sz="2800" dirty="0">
                <a:cs typeface="B Mitra" panose="00000400000000000000" pitchFamily="2" charset="-78"/>
              </a:rPr>
              <a:t/>
            </a:r>
            <a:br>
              <a:rPr lang="en-US" sz="2800" dirty="0">
                <a:cs typeface="B Mitra" panose="00000400000000000000" pitchFamily="2" charset="-78"/>
              </a:rPr>
            </a:br>
            <a:r>
              <a:rPr lang="fa-IR" sz="2800" dirty="0">
                <a:cs typeface="B Mitra" panose="00000400000000000000" pitchFamily="2" charset="-78"/>
              </a:rPr>
              <a:t>1. عقاید اشتباه در مورد زن</a:t>
            </a:r>
            <a:r>
              <a:rPr lang="en-US" sz="2800" dirty="0">
                <a:cs typeface="B Mitra" panose="00000400000000000000" pitchFamily="2" charset="-78"/>
              </a:rPr>
              <a:t/>
            </a:r>
            <a:br>
              <a:rPr lang="en-US" sz="2800" dirty="0">
                <a:cs typeface="B Mitra" panose="00000400000000000000" pitchFamily="2" charset="-78"/>
              </a:rPr>
            </a:br>
            <a:r>
              <a:rPr lang="fa-IR" sz="2800" dirty="0">
                <a:cs typeface="B Mitra" panose="00000400000000000000" pitchFamily="2" charset="-78"/>
              </a:rPr>
              <a:t>2. اعتقاد به هیأت نجومی بطلمیئوس </a:t>
            </a:r>
            <a:r>
              <a:rPr lang="en-US" sz="2800" dirty="0">
                <a:cs typeface="B Mitra" panose="00000400000000000000" pitchFamily="2" charset="-78"/>
              </a:rPr>
              <a:t/>
            </a:r>
            <a:br>
              <a:rPr lang="en-US" sz="2800" dirty="0">
                <a:cs typeface="B Mitra" panose="00000400000000000000" pitchFamily="2" charset="-78"/>
              </a:rPr>
            </a:br>
            <a:r>
              <a:rPr lang="fa-IR" sz="2800" dirty="0">
                <a:cs typeface="B Mitra" panose="00000400000000000000" pitchFamily="2" charset="-78"/>
              </a:rPr>
              <a:t>3. بخشیدن گناهان با پول و خرید زمین در بهش به ازای پول دادن، انجام میشد. </a:t>
            </a:r>
            <a:r>
              <a:rPr lang="en-US" sz="2800" dirty="0">
                <a:cs typeface="B Mitra" panose="00000400000000000000" pitchFamily="2" charset="-78"/>
              </a:rPr>
              <a:t/>
            </a:r>
            <a:br>
              <a:rPr lang="en-US" sz="2800" dirty="0">
                <a:cs typeface="B Mitra" panose="00000400000000000000" pitchFamily="2" charset="-78"/>
              </a:rPr>
            </a:br>
            <a:r>
              <a:rPr lang="fa-IR" sz="2800" dirty="0">
                <a:cs typeface="B Mitra" panose="00000400000000000000" pitchFamily="2" charset="-78"/>
              </a:rPr>
              <a:t>4. پاپ و کشیش نباید ازدواج کند و اساسا ازدواج کار دنیایی و بی ارزش است. </a:t>
            </a:r>
            <a:r>
              <a:rPr lang="en-US" sz="2800" dirty="0">
                <a:cs typeface="B Mitra" panose="00000400000000000000" pitchFamily="2" charset="-78"/>
              </a:rPr>
              <a:t/>
            </a:r>
            <a:br>
              <a:rPr lang="en-US" sz="2800" dirty="0">
                <a:cs typeface="B Mitra" panose="00000400000000000000" pitchFamily="2" charset="-78"/>
              </a:rPr>
            </a:br>
            <a:r>
              <a:rPr lang="fa-IR" sz="2800" dirty="0">
                <a:cs typeface="B Mitra" panose="00000400000000000000" pitchFamily="2" charset="-78"/>
              </a:rPr>
              <a:t>5. کلیسا نباید در سیاست دخالت مستقیم کند. </a:t>
            </a:r>
            <a:r>
              <a:rPr lang="en-US" sz="2800" dirty="0">
                <a:cs typeface="B Mitra" panose="00000400000000000000" pitchFamily="2" charset="-78"/>
              </a:rPr>
              <a:t/>
            </a:r>
            <a:br>
              <a:rPr lang="en-US" sz="2800" dirty="0">
                <a:cs typeface="B Mitra" panose="00000400000000000000" pitchFamily="2" charset="-78"/>
              </a:rPr>
            </a:br>
            <a:endParaRPr lang="en-US" sz="2800" dirty="0">
              <a:cs typeface="B Mitra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fa-IR" sz="3200" dirty="0" smtClean="0">
                <a:solidFill>
                  <a:srgbClr val="FFFF00"/>
                </a:solidFill>
                <a:cs typeface="B Mitra" panose="00000400000000000000" pitchFamily="2" charset="-78"/>
              </a:rPr>
              <a:t>.</a:t>
            </a:r>
            <a:endParaRPr lang="fa-IR" sz="3200" dirty="0">
              <a:solidFill>
                <a:srgbClr val="FFFF00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4374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9071" y="1871513"/>
            <a:ext cx="10572000" cy="2971051"/>
          </a:xfrm>
        </p:spPr>
        <p:txBody>
          <a:bodyPr/>
          <a:lstStyle/>
          <a:p>
            <a:pPr algn="r"/>
            <a:r>
              <a:rPr lang="en-US" sz="2800" dirty="0">
                <a:cs typeface="B Mitra" panose="00000400000000000000" pitchFamily="2" charset="-78"/>
              </a:rPr>
              <a:t>🔬 </a:t>
            </a:r>
            <a:r>
              <a:rPr lang="fa-IR" sz="2800" dirty="0">
                <a:cs typeface="B Mitra" panose="00000400000000000000" pitchFamily="2" charset="-78"/>
              </a:rPr>
              <a:t>مشکلات کلیسا در جریان حاکمیت : </a:t>
            </a:r>
            <a:r>
              <a:rPr lang="en-US" sz="2800" dirty="0">
                <a:cs typeface="B Mitra" panose="00000400000000000000" pitchFamily="2" charset="-78"/>
              </a:rPr>
              <a:t/>
            </a:r>
            <a:br>
              <a:rPr lang="en-US" sz="2800" dirty="0">
                <a:cs typeface="B Mitra" panose="00000400000000000000" pitchFamily="2" charset="-78"/>
              </a:rPr>
            </a:br>
            <a:r>
              <a:rPr lang="fa-IR" sz="2800" dirty="0">
                <a:cs typeface="B Mitra" panose="00000400000000000000" pitchFamily="2" charset="-78"/>
              </a:rPr>
              <a:t>بروز جنگ های صلیبی و درخواست پاپ از مردم مبنی بر پول دادن برای ایجاد جنگهای صلیبی، دادن وعده بهشت به کشته گان چنگها ، </a:t>
            </a:r>
            <a:r>
              <a:rPr lang="en-US" sz="2800" dirty="0">
                <a:cs typeface="B Mitra" panose="00000400000000000000" pitchFamily="2" charset="-78"/>
              </a:rPr>
              <a:t/>
            </a:r>
            <a:br>
              <a:rPr lang="en-US" sz="2800" dirty="0">
                <a:cs typeface="B Mitra" panose="00000400000000000000" pitchFamily="2" charset="-78"/>
              </a:rPr>
            </a:br>
            <a:r>
              <a:rPr lang="fa-IR" sz="2800" dirty="0">
                <a:cs typeface="B Mitra" panose="00000400000000000000" pitchFamily="2" charset="-78"/>
              </a:rPr>
              <a:t>مارتین لوتر در برابر کلیسا بخاطر دخالت در حکومت و ساختن کلیسا هی مجهز در واتیکان </a:t>
            </a:r>
            <a:r>
              <a:rPr lang="en-US" sz="2800" dirty="0">
                <a:cs typeface="B Mitra" panose="00000400000000000000" pitchFamily="2" charset="-78"/>
              </a:rPr>
              <a:t/>
            </a:r>
            <a:br>
              <a:rPr lang="en-US" sz="2800" dirty="0">
                <a:cs typeface="B Mitra" panose="00000400000000000000" pitchFamily="2" charset="-78"/>
              </a:rPr>
            </a:br>
            <a:r>
              <a:rPr lang="fa-IR" sz="2800" dirty="0">
                <a:cs typeface="B Mitra" panose="00000400000000000000" pitchFamily="2" charset="-78"/>
              </a:rPr>
              <a:t>باطل شدن هیأت بطلمیئوس با اثبات خورشید مرکزی، توسط گالیله و ماجرای اعدام گالیله، </a:t>
            </a:r>
            <a:r>
              <a:rPr lang="en-US" sz="2800" dirty="0">
                <a:cs typeface="B Mitra" panose="00000400000000000000" pitchFamily="2" charset="-78"/>
              </a:rPr>
              <a:t/>
            </a:r>
            <a:br>
              <a:rPr lang="en-US" sz="2800" dirty="0">
                <a:cs typeface="B Mitra" panose="00000400000000000000" pitchFamily="2" charset="-78"/>
              </a:rPr>
            </a:br>
            <a:r>
              <a:rPr lang="fa-IR" sz="2800" dirty="0">
                <a:cs typeface="B Mitra" panose="00000400000000000000" pitchFamily="2" charset="-78"/>
              </a:rPr>
              <a:t>ارائه نظریه داروین در مورد بوجود آمدن انسان و زیر سئوال رفتن اعتقاد کلیسا </a:t>
            </a:r>
            <a:r>
              <a:rPr lang="en-US" sz="2800" dirty="0">
                <a:cs typeface="B Mitra" panose="00000400000000000000" pitchFamily="2" charset="-78"/>
              </a:rPr>
              <a:t/>
            </a:r>
            <a:br>
              <a:rPr lang="en-US" sz="2800" dirty="0">
                <a:cs typeface="B Mitra" panose="00000400000000000000" pitchFamily="2" charset="-78"/>
              </a:rPr>
            </a:br>
            <a:r>
              <a:rPr lang="fa-IR" sz="2800" dirty="0">
                <a:cs typeface="B Mitra" panose="00000400000000000000" pitchFamily="2" charset="-78"/>
              </a:rPr>
              <a:t>ارائه اعتقاد تجربه گرایی دانشمندان و اعتقاد عقل گرایی و بروز الهیات غیر وحیانی و این الهیات غیر وحیانی باعث شد تا نیاز به الهیات دینی مسیحیت نباشد. </a:t>
            </a:r>
            <a:r>
              <a:rPr lang="en-US" sz="2800" dirty="0">
                <a:cs typeface="B Mitra" panose="00000400000000000000" pitchFamily="2" charset="-78"/>
              </a:rPr>
              <a:t/>
            </a:r>
            <a:br>
              <a:rPr lang="en-US" sz="2800" dirty="0">
                <a:cs typeface="B Mitra" panose="00000400000000000000" pitchFamily="2" charset="-78"/>
              </a:rPr>
            </a:br>
            <a:r>
              <a:rPr lang="fa-IR" sz="2800" dirty="0">
                <a:cs typeface="B Mitra" panose="00000400000000000000" pitchFamily="2" charset="-78"/>
              </a:rPr>
              <a:t>دین انسان اگوست کنت ؛ صفحه 51 جزوه غرب شناسی سید احمد رهنمایی</a:t>
            </a:r>
            <a:endParaRPr lang="fa-IR" sz="4400" b="0" dirty="0">
              <a:solidFill>
                <a:srgbClr val="FFFF00"/>
              </a:solidFill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fa-IR" sz="3200" dirty="0" smtClean="0">
                <a:solidFill>
                  <a:srgbClr val="FFFF00"/>
                </a:solidFill>
                <a:cs typeface="B Mitra" panose="00000400000000000000" pitchFamily="2" charset="-78"/>
              </a:rPr>
              <a:t>.</a:t>
            </a:r>
            <a:endParaRPr lang="fa-IR" sz="3200" dirty="0">
              <a:solidFill>
                <a:srgbClr val="FFFF00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7322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90550" y="182356"/>
            <a:ext cx="11125200" cy="1446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52352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fa-IR" sz="2800" b="1" i="1" u="sng" strike="noStrike" cap="none" normalizeH="0" baseline="0" dirty="0" smtClean="0">
                <a:ln>
                  <a:noFill/>
                </a:ln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ا</a:t>
            </a:r>
            <a:r>
              <a:rPr kumimoji="0" lang="ar-SA" altLang="fa-IR" sz="2800" b="1" i="1" u="sng" strike="noStrike" cap="none" normalizeH="0" baseline="0" dirty="0" smtClean="0" bmk="">
                <a:ln>
                  <a:noFill/>
                </a:ln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گوست کُنت؛ بنیاد "دین انسانیت"</a:t>
            </a:r>
            <a:r>
              <a:rPr kumimoji="0" lang="ar-SA" altLang="fa-IR" sz="2800" b="1" i="1" u="sng" strike="noStrike" cap="none" normalizeH="0" baseline="0" dirty="0" smtClean="0">
                <a:ln>
                  <a:noFill/>
                </a:ln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 </a:t>
            </a:r>
            <a:endParaRPr kumimoji="0" lang="en-US" altLang="fa-IR" sz="2400" b="1" i="0" u="none" strike="noStrike" cap="none" normalizeH="0" baseline="0" dirty="0" smtClean="0">
              <a:ln>
                <a:noFill/>
              </a:ln>
              <a:effectLst/>
              <a:latin typeface="Calibri Light" panose="020F0302020204030204" pitchFamily="34" charset="0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fa-IR" sz="28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مشهوریت کُنت بیشتر مربوط است به بنیان نهادن "دین انسانیت" بر مبنای عقاید علمی و فلسفی.</a:t>
            </a:r>
            <a:endParaRPr kumimoji="0" lang="fa-IR" altLang="fa-IR" sz="2800" b="1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  <a:cs typeface="B Mitra" panose="00000400000000000000" pitchFamily="2" charset="-78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98404" y="2194988"/>
            <a:ext cx="2361566" cy="3970997"/>
            <a:chOff x="-1" y="-1"/>
            <a:chExt cx="2361566" cy="3971118"/>
          </a:xfrm>
        </p:grpSpPr>
        <p:pic>
          <p:nvPicPr>
            <p:cNvPr id="6" name="Picture 5" descr="Image result for ‫اگوست کنت‬‎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1" y="1112347"/>
              <a:ext cx="2361565" cy="2858770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</p:pic>
        <p:sp>
          <p:nvSpPr>
            <p:cNvPr id="7" name="Text Box 2"/>
            <p:cNvSpPr txBox="1">
              <a:spLocks noChangeArrowheads="1"/>
            </p:cNvSpPr>
            <p:nvPr/>
          </p:nvSpPr>
          <p:spPr bwMode="auto">
            <a:xfrm>
              <a:off x="0" y="-1"/>
              <a:ext cx="2361565" cy="94671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fa-IR" sz="3200" b="1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Mitra" panose="00000400000000000000" pitchFamily="2" charset="-78"/>
                </a:rPr>
                <a:t>اگوست کُنت </a:t>
              </a:r>
              <a:endParaRPr lang="en-US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endParaRPr>
            </a:p>
          </p:txBody>
        </p:sp>
      </p:grp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255420" y="1506696"/>
            <a:ext cx="761273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altLang="fa-IR" sz="2800" b="1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fa-IR" sz="28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کُنت برای هر دسته از معلومات انسان سه مرحله را به ترتیب ذیل بیان میکند: </a:t>
            </a:r>
            <a:endParaRPr kumimoji="0" lang="en-US" altLang="fa-IR" sz="1600" b="1" i="0" u="none" strike="noStrike" cap="none" normalizeH="0" baseline="0" dirty="0" smtClean="0">
              <a:ln>
                <a:noFill/>
              </a:ln>
              <a:effectLst/>
              <a:cs typeface="B Mitra" panose="000004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fa-IR" sz="28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1ـ مرحله­ی ربّانی که تخیلی است­.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fa-IR" sz="28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2ـ مرحله فلسفی مابعدالطبیعی ( متافیزیک ) که تعقلی و انتزاعی است­؛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fa-IR" sz="28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3ـ مرحله­ی علمی که تحققی و تحصلی است­. </a:t>
            </a:r>
            <a:endParaRPr kumimoji="0" lang="fa-IR" altLang="fa-IR" sz="2800" b="1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73557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112</TotalTime>
  <Words>341</Words>
  <Application>Microsoft Office PowerPoint</Application>
  <PresentationFormat>Widescreen</PresentationFormat>
  <Paragraphs>45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B Mitra</vt:lpstr>
      <vt:lpstr>Calibri</vt:lpstr>
      <vt:lpstr>Calibri Light</vt:lpstr>
      <vt:lpstr>Century Gothic</vt:lpstr>
      <vt:lpstr>IranNastaliq</vt:lpstr>
      <vt:lpstr>Times New Roman</vt:lpstr>
      <vt:lpstr>Wingdings 2</vt:lpstr>
      <vt:lpstr>Quotable</vt:lpstr>
      <vt:lpstr>بسم الله الرحمن الرحیم </vt:lpstr>
      <vt:lpstr>ارتباط تاریخ فلسفه غرب  با جریان حرکتی انقلاب اسلامی </vt:lpstr>
      <vt:lpstr>PowerPoint Presentation</vt:lpstr>
      <vt:lpstr>*- گاهی نسل جوان ما از پدیده های اجتماعی بصورت تک و موردی خبر دارد ولی از جریانات اجتماعی خبر ندارد.  پدیده های جزئی تاریخی مثل دانه های تسبیح هستند. و جریانات اجتماعی مثل نخ تسبیح   *- مثلا اینکه یک سری نوجوان بر اثر بازی نهنگ آبی ، دست به خودزنی میزنند یک خبر است ولی اینکه چه میشه که این افراد حاضر میشود تحت تاثیر این بازی حاضرند چنین کارهایی کنند ؟ تنها شدن انسان قرن 21 </vt:lpstr>
      <vt:lpstr>*- یونان باستان    *. دوره خدایان متعدد *. دوران شکاکین و سوفسطائیان  *. دوران سقراط ، افلاطون و ارسطو</vt:lpstr>
      <vt:lpstr>*- روم باستان    *. نظام برده داری  *. ظهور حضرت عیسی علیه السلام و نفوذ دین مسیحیت در مردم روم. </vt:lpstr>
      <vt:lpstr>قرون وسطی و نفوذ کلیسا در حاکمیت    * . همکاری کلیسا با پادشان رومی : *. عقاید کلیسا :  1. عقاید اشتباه در مورد زن 2. اعتقاد به هیأت نجومی بطلمیئوس  3. بخشیدن گناهان با پول و خرید زمین در بهش به ازای پول دادن، انجام میشد.  4. پاپ و کشیش نباید ازدواج کند و اساسا ازدواج کار دنیایی و بی ارزش است.  5. کلیسا نباید در سیاست دخالت مستقیم کند.  </vt:lpstr>
      <vt:lpstr>🔬 مشکلات کلیسا در جریان حاکمیت :  بروز جنگ های صلیبی و درخواست پاپ از مردم مبنی بر پول دادن برای ایجاد جنگهای صلیبی، دادن وعده بهشت به کشته گان چنگها ،  مارتین لوتر در برابر کلیسا بخاطر دخالت در حکومت و ساختن کلیسا هی مجهز در واتیکان  باطل شدن هیأت بطلمیئوس با اثبات خورشید مرکزی، توسط گالیله و ماجرای اعدام گالیله،  ارائه نظریه داروین در مورد بوجود آمدن انسان و زیر سئوال رفتن اعتقاد کلیسا  ارائه اعتقاد تجربه گرایی دانشمندان و اعتقاد عقل گرایی و بروز الهیات غیر وحیانی و این الهیات غیر وحیانی باعث شد تا نیاز به الهیات دینی مسیحیت نباشد.  دین انسان اگوست کنت ؛ صفحه 51 جزوه غرب شناسی سید احمد رهنمایی</vt:lpstr>
      <vt:lpstr>PowerPoint Presentation</vt:lpstr>
      <vt:lpstr>به طور مثال مردم مشاهده می­کنند که تریاک خواب­آور است در مرحله ربّانی مردم میگویند تریاک خواب­آور است چون خواست و اراده­ی خداست؛ در مرحله­ی فلسفی و متافیزیک مردم می­گویند تریاک خواب­آور است چون در ماده­ی تریاک ماده­ی تخدیر کننده وجود دارد­. و در مرحله­ی سوم به مشاهده و تجربه در می یابند که تریاک خواب‌آور است چون چنین اثری بر استعمال تریاک مترتب است­. –چون جزء ویژگی­های تجربی آن می‌باشد و فلان ماده­ در تریاک است­.–  از نظر کُنت شناخت علمی مبتنی بر مشاهده و آزمایش تنها شناخت معتبر به شمار می­رود­.  به گفته‌ی اگوست کُنت به کسی اهل تحصل گویند که زندگی خود را کمتر بدست اوهام و خیالات و کمالات مطلق دهد. و هیچ واقعیتی نمی‌تواند به صرف عقلی بودن اثبات شود؛ باید مقدمات استدلال ما از تجربه استنباط شده باشد نه از خصوص اداراک عقلی. </vt:lpstr>
      <vt:lpstr>PowerPoint Presentation</vt:lpstr>
      <vt:lpstr>PowerPoint Presentation</vt:lpstr>
      <vt:lpstr>PowerPoint Presentation</vt:lpstr>
      <vt:lpstr>PowerPoint Presentation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 </dc:title>
  <dc:creator>RePack by Diakov</dc:creator>
  <cp:lastModifiedBy>RePack by Diakov</cp:lastModifiedBy>
  <cp:revision>12</cp:revision>
  <dcterms:created xsi:type="dcterms:W3CDTF">2020-12-04T07:57:52Z</dcterms:created>
  <dcterms:modified xsi:type="dcterms:W3CDTF">2020-12-04T09:50:05Z</dcterms:modified>
</cp:coreProperties>
</file>