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4"/>
  </p:notesMasterIdLst>
  <p:sldIdLst>
    <p:sldId id="420" r:id="rId4"/>
    <p:sldId id="467" r:id="rId5"/>
    <p:sldId id="468" r:id="rId6"/>
    <p:sldId id="469" r:id="rId7"/>
    <p:sldId id="470" r:id="rId8"/>
    <p:sldId id="471" r:id="rId9"/>
    <p:sldId id="472" r:id="rId10"/>
    <p:sldId id="476" r:id="rId11"/>
    <p:sldId id="477" r:id="rId12"/>
    <p:sldId id="4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FF"/>
    <a:srgbClr val="FF66FF"/>
    <a:srgbClr val="2C3929"/>
    <a:srgbClr val="97BAFF"/>
    <a:srgbClr val="7E9D77"/>
    <a:srgbClr val="FFFF00"/>
    <a:srgbClr val="A9D18E"/>
    <a:srgbClr val="40513B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17/03/1445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11" Type="http://schemas.openxmlformats.org/officeDocument/2006/relationships/image" Target="../media/image18.png"/><Relationship Id="rId10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۶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مبانی احتمال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9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803" y="1741918"/>
            <a:ext cx="10701007" cy="1400675"/>
          </a:xfrm>
        </p:spPr>
        <p:txBody>
          <a:bodyPr/>
          <a:lstStyle/>
          <a:p>
            <a:r>
              <a:rPr lang="fa-IR" sz="2000" dirty="0"/>
              <a:t>دو تاس به طور تصادفی پرتاب </a:t>
            </a:r>
            <a:r>
              <a:rPr lang="fa-IR" sz="2000" dirty="0" smtClean="0"/>
              <a:t>می‌کنیم. هر یک از پیشامدهای زیر چند عضوی است؟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smtClean="0"/>
              <a:t>مثال 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02386" y="3047203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</a:rPr>
                  <a:t>: پیشامد </a:t>
                </a:r>
                <a:r>
                  <a:rPr lang="fa-IR" sz="2400" dirty="0">
                    <a:solidFill>
                      <a:schemeClr val="bg1"/>
                    </a:solidFill>
                  </a:rPr>
                  <a:t>اینکه هر دو تاس زوج </a:t>
                </a:r>
                <a:r>
                  <a:rPr lang="fa-IR" sz="2400" dirty="0" smtClean="0">
                    <a:solidFill>
                      <a:schemeClr val="bg1"/>
                    </a:solidFill>
                  </a:rPr>
                  <a:t>بیایند.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3047203"/>
                <a:ext cx="8832368" cy="600164"/>
              </a:xfrm>
              <a:prstGeom prst="rect">
                <a:avLst/>
              </a:prstGeom>
              <a:blipFill>
                <a:blip r:embed="rId2"/>
                <a:stretch>
                  <a:fillRect r="-276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02386" y="3647367"/>
                <a:ext cx="88323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</a:rPr>
                  <a:t>: پیشامد </a:t>
                </a:r>
                <a:r>
                  <a:rPr lang="fa-IR" sz="2400" dirty="0">
                    <a:solidFill>
                      <a:schemeClr val="bg1"/>
                    </a:solidFill>
                  </a:rPr>
                  <a:t>اینکه حداقل یکی از تاس‌ها فرد بیاید.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3647367"/>
                <a:ext cx="8832368" cy="646331"/>
              </a:xfrm>
              <a:prstGeom prst="rect">
                <a:avLst/>
              </a:prstGeom>
              <a:blipFill>
                <a:blip r:embed="rId3"/>
                <a:stretch>
                  <a:fillRect r="-20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02386" y="4247531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</a:rPr>
                  <a:t>: پیشامد </a:t>
                </a:r>
                <a:r>
                  <a:rPr lang="fa-IR" sz="2400" dirty="0">
                    <a:solidFill>
                      <a:schemeClr val="bg1"/>
                    </a:solidFill>
                  </a:rPr>
                  <a:t>اینکه </a:t>
                </a:r>
                <a:r>
                  <a:rPr lang="fa-IR" sz="2400" dirty="0" smtClean="0">
                    <a:solidFill>
                      <a:schemeClr val="bg1"/>
                    </a:solidFill>
                  </a:rPr>
                  <a:t>حداقل یکی از تاس‌ها </a:t>
                </a:r>
                <a:r>
                  <a:rPr lang="fa-IR" sz="2400" dirty="0">
                    <a:solidFill>
                      <a:schemeClr val="bg1"/>
                    </a:solidFill>
                  </a:rPr>
                  <a:t>زوج </a:t>
                </a:r>
                <a:r>
                  <a:rPr lang="fa-IR" sz="2400" dirty="0" smtClean="0">
                    <a:solidFill>
                      <a:schemeClr val="bg1"/>
                    </a:solidFill>
                  </a:rPr>
                  <a:t>بیاید.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4247531"/>
                <a:ext cx="8832368" cy="600164"/>
              </a:xfrm>
              <a:prstGeom prst="rect">
                <a:avLst/>
              </a:prstGeom>
              <a:blipFill>
                <a:blip r:embed="rId4"/>
                <a:stretch>
                  <a:fillRect r="-138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02386" y="4847695"/>
                <a:ext cx="88323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</a:rPr>
                  <a:t>: پیشامد </a:t>
                </a:r>
                <a:r>
                  <a:rPr lang="fa-IR" sz="2400" dirty="0">
                    <a:solidFill>
                      <a:schemeClr val="bg1"/>
                    </a:solidFill>
                  </a:rPr>
                  <a:t>اینکه </a:t>
                </a:r>
                <a:r>
                  <a:rPr lang="fa-IR" sz="2400" dirty="0" smtClean="0">
                    <a:solidFill>
                      <a:schemeClr val="bg1"/>
                    </a:solidFill>
                  </a:rPr>
                  <a:t>هر دو تاس فرد بیاید.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4847695"/>
                <a:ext cx="8832368" cy="646331"/>
              </a:xfrm>
              <a:prstGeom prst="rect">
                <a:avLst/>
              </a:prstGeom>
              <a:blipFill>
                <a:blip r:embed="rId5"/>
                <a:stretch>
                  <a:fillRect r="-20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02386" y="5408244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a-IR" sz="2400" dirty="0" smtClean="0">
                    <a:solidFill>
                      <a:srgbClr val="FFFF00"/>
                    </a:solidFill>
                  </a:rPr>
                  <a:t>: پیشامد </a:t>
                </a:r>
                <a:r>
                  <a:rPr lang="fa-IR" sz="2400" dirty="0">
                    <a:solidFill>
                      <a:srgbClr val="FFFF00"/>
                    </a:solidFill>
                  </a:rPr>
                  <a:t>اینکه </a:t>
                </a:r>
                <a:r>
                  <a:rPr lang="fa-IR" sz="2400" dirty="0" smtClean="0">
                    <a:solidFill>
                      <a:srgbClr val="FFFF00"/>
                    </a:solidFill>
                  </a:rPr>
                  <a:t>فقط یکی از تاس‌ها </a:t>
                </a:r>
                <a:r>
                  <a:rPr lang="fa-IR" sz="2400" dirty="0">
                    <a:solidFill>
                      <a:srgbClr val="FFFF00"/>
                    </a:solidFill>
                  </a:rPr>
                  <a:t>زوج </a:t>
                </a:r>
                <a:r>
                  <a:rPr lang="fa-IR" sz="2400" dirty="0" smtClean="0">
                    <a:solidFill>
                      <a:srgbClr val="FFFF00"/>
                    </a:solidFill>
                  </a:rPr>
                  <a:t>بیاید.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5408244"/>
                <a:ext cx="8832368" cy="600164"/>
              </a:xfrm>
              <a:prstGeom prst="rect">
                <a:avLst/>
              </a:prstGeom>
              <a:blipFill>
                <a:blip r:embed="rId6"/>
                <a:stretch>
                  <a:fillRect r="-138" b="-2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02386" y="6008408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 smtClean="0">
                    <a:solidFill>
                      <a:srgbClr val="FFFF00"/>
                    </a:solidFill>
                  </a:rPr>
                  <a:t>: پیشامد </a:t>
                </a:r>
                <a:r>
                  <a:rPr lang="fa-IR" sz="2400" dirty="0">
                    <a:solidFill>
                      <a:srgbClr val="FFFF00"/>
                    </a:solidFill>
                  </a:rPr>
                  <a:t>اینکه </a:t>
                </a:r>
                <a:r>
                  <a:rPr lang="fa-IR" sz="2400" dirty="0" smtClean="0">
                    <a:solidFill>
                      <a:srgbClr val="FFFF00"/>
                    </a:solidFill>
                  </a:rPr>
                  <a:t>فقط یکی از تاس‌ها فرد بیاید.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6008408"/>
                <a:ext cx="8832368" cy="600164"/>
              </a:xfrm>
              <a:prstGeom prst="rect">
                <a:avLst/>
              </a:prstGeom>
              <a:blipFill>
                <a:blip r:embed="rId7"/>
                <a:stretch>
                  <a:fillRect r="-207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71600" y="5712173"/>
            <a:ext cx="355094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 smtClean="0">
                <a:solidFill>
                  <a:srgbClr val="FFFF00"/>
                </a:solidFill>
                <a:cs typeface="+mj-cs"/>
              </a:rPr>
              <a:t>دو پیشامد مساوی‌اند.</a:t>
            </a:r>
            <a:endParaRPr lang="en-US" sz="2800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10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dirty="0" smtClean="0"/>
              <a:t>ریاضی نهم                                                                 قسمت ۶ </a:t>
            </a:r>
            <a:r>
              <a:rPr lang="fa-IR" dirty="0"/>
              <a:t>/ مبانی </a:t>
            </a:r>
            <a:r>
              <a:rPr lang="fa-IR" dirty="0" smtClean="0"/>
              <a:t>احتمال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تعاریف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9174" y="1995792"/>
            <a:ext cx="104236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AutoNum type="arabicParenR"/>
            </a:pPr>
            <a:r>
              <a:rPr lang="fa-IR" sz="2400" dirty="0" smtClean="0">
                <a:solidFill>
                  <a:schemeClr val="bg1"/>
                </a:solidFill>
              </a:rPr>
              <a:t>فرض </a:t>
            </a:r>
            <a:r>
              <a:rPr lang="fa-IR" sz="2400" dirty="0">
                <a:solidFill>
                  <a:schemeClr val="bg1"/>
                </a:solidFill>
              </a:rPr>
              <a:t>کنید نتیجۀ یک آزمایش از قبل معلوم نباشد امّا همۀ نتیجه‌های ممکن برای این آزمایش قابل پیش‌بینی باشد. به این آزمایش یک </a:t>
            </a:r>
            <a:r>
              <a:rPr lang="fa-IR" sz="2400" dirty="0">
                <a:solidFill>
                  <a:schemeClr val="accent2"/>
                </a:solidFill>
                <a:cs typeface="+mj-cs"/>
              </a:rPr>
              <a:t>آزمایش تصادفی </a:t>
            </a:r>
            <a:r>
              <a:rPr lang="fa-IR" sz="2400" dirty="0">
                <a:solidFill>
                  <a:schemeClr val="bg1"/>
                </a:solidFill>
              </a:rPr>
              <a:t>می‌گوییم. </a:t>
            </a:r>
            <a:endParaRPr lang="fa-IR" sz="2400" dirty="0" smtClean="0">
              <a:solidFill>
                <a:schemeClr val="bg1"/>
              </a:solidFill>
            </a:endParaRPr>
          </a:p>
          <a:p>
            <a:pPr marL="457200" indent="-457200" algn="just" rtl="1">
              <a:lnSpc>
                <a:spcPct val="150000"/>
              </a:lnSpc>
              <a:buAutoNum type="arabicParenR"/>
            </a:pPr>
            <a:r>
              <a:rPr lang="fa-IR" sz="2400" dirty="0" smtClean="0">
                <a:solidFill>
                  <a:schemeClr val="bg1"/>
                </a:solidFill>
              </a:rPr>
              <a:t>به </a:t>
            </a:r>
            <a:r>
              <a:rPr lang="fa-IR" sz="2400" dirty="0">
                <a:solidFill>
                  <a:schemeClr val="bg1"/>
                </a:solidFill>
              </a:rPr>
              <a:t>هر یک از نتیجه های </a:t>
            </a:r>
            <a:r>
              <a:rPr lang="fa-IR" sz="2400" dirty="0" smtClean="0">
                <a:solidFill>
                  <a:schemeClr val="bg1"/>
                </a:solidFill>
              </a:rPr>
              <a:t>ممکن </a:t>
            </a:r>
            <a:r>
              <a:rPr lang="fa-IR" sz="2400" dirty="0">
                <a:solidFill>
                  <a:schemeClr val="bg1"/>
                </a:solidFill>
              </a:rPr>
              <a:t>و قابل پیش بینی برای یک آزمایش تصادفی یک </a:t>
            </a:r>
            <a:r>
              <a:rPr lang="fa-IR" sz="2400" dirty="0">
                <a:solidFill>
                  <a:schemeClr val="accent2"/>
                </a:solidFill>
                <a:cs typeface="+mj-cs"/>
              </a:rPr>
              <a:t>برآمد</a:t>
            </a:r>
            <a:r>
              <a:rPr lang="fa-IR" sz="2400" dirty="0">
                <a:solidFill>
                  <a:schemeClr val="bg1"/>
                </a:solidFill>
              </a:rPr>
              <a:t> می‌گوییم. </a:t>
            </a:r>
            <a:endParaRPr lang="fa-IR" sz="2400" dirty="0" smtClean="0">
              <a:solidFill>
                <a:schemeClr val="bg1"/>
              </a:solidFill>
            </a:endParaRPr>
          </a:p>
          <a:p>
            <a:pPr marL="457200" indent="-457200" algn="just" rtl="1">
              <a:lnSpc>
                <a:spcPct val="150000"/>
              </a:lnSpc>
              <a:buAutoNum type="arabicParenR"/>
            </a:pPr>
            <a:r>
              <a:rPr lang="fa-IR" sz="2400" dirty="0" smtClean="0">
                <a:solidFill>
                  <a:schemeClr val="bg1"/>
                </a:solidFill>
              </a:rPr>
              <a:t>همهٔ برآمدهای </a:t>
            </a:r>
            <a:r>
              <a:rPr lang="fa-IR" sz="2400" dirty="0">
                <a:solidFill>
                  <a:schemeClr val="bg1"/>
                </a:solidFill>
              </a:rPr>
              <a:t>یک آزمایش </a:t>
            </a:r>
            <a:r>
              <a:rPr lang="fa-IR" sz="2400" dirty="0" smtClean="0">
                <a:solidFill>
                  <a:schemeClr val="bg1"/>
                </a:solidFill>
              </a:rPr>
              <a:t>تصادفی مجموعه‌ای تشکیل می‌دهند که آن را </a:t>
            </a:r>
            <a:r>
              <a:rPr lang="fa-IR" sz="2400" dirty="0" smtClean="0">
                <a:solidFill>
                  <a:schemeClr val="accent2"/>
                </a:solidFill>
                <a:cs typeface="+mj-cs"/>
              </a:rPr>
              <a:t>فضای </a:t>
            </a:r>
            <a:r>
              <a:rPr lang="fa-IR" sz="2400" dirty="0">
                <a:solidFill>
                  <a:schemeClr val="accent2"/>
                </a:solidFill>
                <a:cs typeface="+mj-cs"/>
              </a:rPr>
              <a:t>نمونه</a:t>
            </a:r>
            <a:r>
              <a:rPr lang="fa-IR" sz="2400" dirty="0">
                <a:solidFill>
                  <a:schemeClr val="accent2"/>
                </a:solidFill>
              </a:rPr>
              <a:t> </a:t>
            </a:r>
            <a:r>
              <a:rPr lang="fa-IR" sz="2400" dirty="0" smtClean="0">
                <a:solidFill>
                  <a:schemeClr val="bg1"/>
                </a:solidFill>
              </a:rPr>
              <a:t>(همهٔ حالات ممکن) می‌گوییم.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fa-IR" sz="2000" dirty="0"/>
              <a:t>یک فضای نمونه برای آزمایش تصادفی زیر پیدا کنید.</a:t>
            </a:r>
          </a:p>
          <a:p>
            <a:pPr algn="r"/>
            <a:r>
              <a:rPr lang="fa-IR" sz="2000" dirty="0"/>
              <a:t>(مجموعهٔ حالات ممکن را برای این آزمایش تصادفی بنویسید</a:t>
            </a:r>
            <a:r>
              <a:rPr lang="fa-IR" sz="2000" dirty="0" smtClean="0"/>
              <a:t>)</a:t>
            </a:r>
            <a:endParaRPr lang="fa-I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۱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2577" y="3302659"/>
            <a:ext cx="104236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</a:rPr>
              <a:t>یک </a:t>
            </a:r>
            <a:r>
              <a:rPr lang="fa-IR" sz="2400" dirty="0">
                <a:solidFill>
                  <a:schemeClr val="bg1"/>
                </a:solidFill>
              </a:rPr>
              <a:t>قوطی </a:t>
            </a:r>
            <a:r>
              <a:rPr lang="fa-IR" sz="2400" dirty="0" smtClean="0">
                <a:solidFill>
                  <a:schemeClr val="bg1"/>
                </a:solidFill>
              </a:rPr>
              <a:t>کبریت را باز می‌کنیم و کبریت‌های </a:t>
            </a:r>
            <a:r>
              <a:rPr lang="fa-IR" sz="2400" dirty="0">
                <a:solidFill>
                  <a:schemeClr val="bg1"/>
                </a:solidFill>
              </a:rPr>
              <a:t>آن را </a:t>
            </a:r>
            <a:r>
              <a:rPr lang="fa-IR" sz="2400" dirty="0" smtClean="0">
                <a:solidFill>
                  <a:schemeClr val="bg1"/>
                </a:solidFill>
              </a:rPr>
              <a:t>می‌شماریم</a:t>
            </a:r>
            <a:r>
              <a:rPr lang="fa-IR" sz="24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82" y="4159212"/>
            <a:ext cx="2543887" cy="21062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939037" y="3483220"/>
            <a:ext cx="373773" cy="418462"/>
            <a:chOff x="940542" y="3762969"/>
            <a:chExt cx="595120" cy="666273"/>
          </a:xfrm>
          <a:effectLst/>
        </p:grpSpPr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69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fa-IR" sz="2000" dirty="0"/>
              <a:t>یک فضای نمونه برای آزمایش تصادفی زیر پیدا کنید.</a:t>
            </a:r>
          </a:p>
          <a:p>
            <a:pPr algn="r"/>
            <a:r>
              <a:rPr lang="fa-IR" sz="2000" dirty="0"/>
              <a:t>(مجموعهٔ حالات ممکن را برای این آزمایش تصادفی بنویسید</a:t>
            </a:r>
            <a:r>
              <a:rPr lang="fa-IR" sz="2000" dirty="0" smtClean="0"/>
              <a:t>)</a:t>
            </a:r>
            <a:endParaRPr lang="fa-I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2577" y="3302659"/>
            <a:ext cx="104236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در یک جعبه ۹۹ توپ آبی و ۱ توپ قرمز وجود دارد. یک توپ به طور تصادفی بیرون می‌آوریم و رنگ آن را اعلام می‌کنیم</a:t>
            </a:r>
            <a:r>
              <a:rPr lang="fa-IR" sz="24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939037" y="3483220"/>
            <a:ext cx="373773" cy="418462"/>
            <a:chOff x="940542" y="3762969"/>
            <a:chExt cx="595120" cy="666273"/>
          </a:xfrm>
          <a:effectLst/>
        </p:grpSpPr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2" y="4477723"/>
            <a:ext cx="2841427" cy="22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8313" y="2106506"/>
                <a:ext cx="3971153" cy="81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۲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۵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3" y="2106506"/>
                <a:ext cx="3971153" cy="818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38313" y="2106506"/>
                <a:ext cx="3971153" cy="81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۲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۵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۵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۲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3" y="2106506"/>
                <a:ext cx="3971153" cy="818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fa-IR" sz="2000" dirty="0"/>
              <a:t>یک فضای نمونه برای آزمایش تصادفی زیر پیدا کنید.</a:t>
            </a:r>
          </a:p>
          <a:p>
            <a:pPr algn="r"/>
            <a:r>
              <a:rPr lang="fa-IR" sz="2000" dirty="0"/>
              <a:t>(مجموعهٔ حالات ممکن را برای این آزمایش تصادفی بنویسید</a:t>
            </a:r>
            <a:r>
              <a:rPr lang="fa-IR" sz="2000" dirty="0" smtClean="0"/>
              <a:t>)</a:t>
            </a:r>
            <a:endParaRPr lang="fa-I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98517" y="3302659"/>
            <a:ext cx="5957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دو تاس قرمز و آبی پرتاب می‌کنیم و عدد هر تاس را اعلام می‌کنیم.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939037" y="3483220"/>
            <a:ext cx="373773" cy="418462"/>
            <a:chOff x="940542" y="3762969"/>
            <a:chExt cx="595120" cy="666273"/>
          </a:xfrm>
          <a:effectLst/>
        </p:grpSpPr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09914" y="4265570"/>
            <a:ext cx="1597865" cy="775080"/>
            <a:chOff x="8597462" y="2991734"/>
            <a:chExt cx="2238996" cy="10860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7462" y="2991734"/>
              <a:ext cx="943952" cy="10860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506" y="2991734"/>
              <a:ext cx="943952" cy="108607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7158" r="21485" b="40944"/>
          <a:stretch/>
        </p:blipFill>
        <p:spPr>
          <a:xfrm>
            <a:off x="889175" y="3205779"/>
            <a:ext cx="3828193" cy="317350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987667" y="3663421"/>
            <a:ext cx="1907284" cy="1905386"/>
            <a:chOff x="1987667" y="3663421"/>
            <a:chExt cx="1907284" cy="1905386"/>
          </a:xfrm>
        </p:grpSpPr>
        <p:sp>
          <p:nvSpPr>
            <p:cNvPr id="20" name="Oval 19"/>
            <p:cNvSpPr/>
            <p:nvPr/>
          </p:nvSpPr>
          <p:spPr>
            <a:xfrm>
              <a:off x="1987667" y="5449519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46995" y="5449519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06322" y="545816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65650" y="545816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24978" y="5449519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84306" y="5449519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987667" y="5096333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46995" y="5096333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706322" y="5104976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65650" y="5104976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84306" y="5096333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7667" y="4722978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346995" y="4722978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706322" y="4731621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065650" y="4731621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424978" y="4722978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84306" y="4722978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987667" y="436979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346995" y="436979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706322" y="4378435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065650" y="4378435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424978" y="436979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784306" y="436979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87667" y="4016606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706322" y="4025250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065650" y="4025250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424978" y="4016606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784306" y="4016606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987667" y="3663421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346995" y="3663421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706322" y="3672064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065650" y="3672064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424978" y="3663421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784306" y="3663421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11982" y="4564904"/>
            <a:ext cx="3888927" cy="1338828"/>
            <a:chOff x="7611982" y="4564904"/>
            <a:chExt cx="3888927" cy="1338828"/>
          </a:xfrm>
        </p:grpSpPr>
        <p:grpSp>
          <p:nvGrpSpPr>
            <p:cNvPr id="12" name="Group 11"/>
            <p:cNvGrpSpPr/>
            <p:nvPr/>
          </p:nvGrpSpPr>
          <p:grpSpPr>
            <a:xfrm>
              <a:off x="7611982" y="5026344"/>
              <a:ext cx="1611541" cy="846350"/>
              <a:chOff x="8614811" y="4318062"/>
              <a:chExt cx="2258158" cy="118594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9854" y="4318062"/>
                <a:ext cx="963115" cy="110812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4811" y="4395881"/>
                <a:ext cx="963115" cy="1108124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9882407" y="4564904"/>
              <a:ext cx="1618502" cy="1338828"/>
              <a:chOff x="9882407" y="4564904"/>
              <a:chExt cx="1618502" cy="133882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0596613" y="5293757"/>
                <a:ext cx="110645" cy="11064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239510" y="5293757"/>
                <a:ext cx="110645" cy="11064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882407" y="5293757"/>
                <a:ext cx="110645" cy="11064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10651937" y="4564904"/>
                    <a:ext cx="848972" cy="133882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 rtl="1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51937" y="4564904"/>
                    <a:ext cx="848972" cy="133882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9" name="Group 58"/>
          <p:cNvGrpSpPr/>
          <p:nvPr/>
        </p:nvGrpSpPr>
        <p:grpSpPr>
          <a:xfrm>
            <a:off x="2346995" y="4016606"/>
            <a:ext cx="1188628" cy="1190372"/>
            <a:chOff x="2346995" y="4016606"/>
            <a:chExt cx="1188628" cy="1190372"/>
          </a:xfrm>
        </p:grpSpPr>
        <p:sp>
          <p:nvSpPr>
            <p:cNvPr id="64" name="Oval 63"/>
            <p:cNvSpPr/>
            <p:nvPr/>
          </p:nvSpPr>
          <p:spPr>
            <a:xfrm>
              <a:off x="2346995" y="4016606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424978" y="5096333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38313" y="2186528"/>
                <a:ext cx="397115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a-IR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۲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۵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),(</m:t>
                          </m:r>
                          <m:r>
                            <a:rPr lang="fa-IR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۵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۲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),…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3" y="2186528"/>
                <a:ext cx="3971153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7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6" grpId="0"/>
      <p:bldP spid="66" grpId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7158" r="21485" b="40944"/>
          <a:stretch/>
        </p:blipFill>
        <p:spPr>
          <a:xfrm>
            <a:off x="889175" y="3205779"/>
            <a:ext cx="3828193" cy="317350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fa-IR" sz="2000" dirty="0"/>
              <a:t>یک فضای نمونه برای آزمایش تصادفی زیر پیدا کنید.</a:t>
            </a:r>
          </a:p>
          <a:p>
            <a:pPr algn="r"/>
            <a:r>
              <a:rPr lang="fa-IR" sz="2000" dirty="0"/>
              <a:t>(مجموعهٔ حالات ممکن را برای این آزمایش تصادفی بنویسید</a:t>
            </a:r>
            <a:r>
              <a:rPr lang="fa-IR" sz="2000" dirty="0" smtClean="0"/>
              <a:t>)</a:t>
            </a:r>
            <a:endParaRPr lang="fa-I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۴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98517" y="3302659"/>
            <a:ext cx="59576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</a:rPr>
              <a:t>یک سکه و یک </a:t>
            </a:r>
            <a:r>
              <a:rPr lang="fa-IR" sz="2400" dirty="0">
                <a:solidFill>
                  <a:schemeClr val="bg1"/>
                </a:solidFill>
              </a:rPr>
              <a:t>تاس </a:t>
            </a:r>
            <a:r>
              <a:rPr lang="fa-IR" sz="2400" dirty="0" smtClean="0">
                <a:solidFill>
                  <a:schemeClr val="bg1"/>
                </a:solidFill>
              </a:rPr>
              <a:t>را پرتاب می‌کنیم.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939037" y="3483220"/>
            <a:ext cx="373773" cy="418462"/>
            <a:chOff x="940542" y="3762969"/>
            <a:chExt cx="595120" cy="666273"/>
          </a:xfrm>
          <a:effectLst/>
        </p:grpSpPr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87" y="4265570"/>
            <a:ext cx="673654" cy="7750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34745" y="5451855"/>
            <a:ext cx="1197569" cy="463832"/>
            <a:chOff x="2334745" y="5451855"/>
            <a:chExt cx="1197569" cy="463832"/>
          </a:xfrm>
        </p:grpSpPr>
        <p:sp>
          <p:nvSpPr>
            <p:cNvPr id="64" name="Oval 63"/>
            <p:cNvSpPr/>
            <p:nvPr/>
          </p:nvSpPr>
          <p:spPr>
            <a:xfrm>
              <a:off x="2334745" y="5451855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21669" y="580504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84358" y="5451855"/>
            <a:ext cx="1907284" cy="472475"/>
            <a:chOff x="1984358" y="5451855"/>
            <a:chExt cx="1907284" cy="472475"/>
          </a:xfrm>
        </p:grpSpPr>
        <p:sp>
          <p:nvSpPr>
            <p:cNvPr id="25" name="Oval 24"/>
            <p:cNvSpPr/>
            <p:nvPr/>
          </p:nvSpPr>
          <p:spPr>
            <a:xfrm>
              <a:off x="1984358" y="580504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703013" y="5813685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62341" y="5813685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80997" y="5805042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4358" y="5451856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331230" y="5813685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703013" y="5460499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062341" y="5460499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780997" y="5451856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26997" y="5451855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882407" y="4564904"/>
            <a:ext cx="1618502" cy="1338828"/>
            <a:chOff x="9882407" y="4564904"/>
            <a:chExt cx="1618502" cy="1338828"/>
          </a:xfrm>
        </p:grpSpPr>
        <p:sp>
          <p:nvSpPr>
            <p:cNvPr id="68" name="Oval 67"/>
            <p:cNvSpPr/>
            <p:nvPr/>
          </p:nvSpPr>
          <p:spPr>
            <a:xfrm>
              <a:off x="10596613" y="5293757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0239510" y="5293757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9882407" y="5293757"/>
              <a:ext cx="110645" cy="110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10651937" y="4564904"/>
                  <a:ext cx="848972" cy="1338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1937" y="4564904"/>
                  <a:ext cx="848972" cy="13388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8313" y="2186528"/>
                <a:ext cx="397115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۲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۱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۵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۰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3" y="2186528"/>
                <a:ext cx="3971153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1" y="4265570"/>
            <a:ext cx="720000" cy="720000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60" y="5481467"/>
            <a:ext cx="673654" cy="775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89" y="5451855"/>
            <a:ext cx="720000" cy="72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615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پیشامد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9174" y="1817116"/>
            <a:ext cx="104236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</a:rPr>
              <a:t>به هر زیرمجموعه از فضای نمونه یک </a:t>
            </a:r>
            <a:r>
              <a:rPr lang="fa-IR" sz="2400" dirty="0" smtClean="0">
                <a:solidFill>
                  <a:srgbClr val="FFFF00"/>
                </a:solidFill>
                <a:cs typeface="+mj-cs"/>
              </a:rPr>
              <a:t>پیشامد</a:t>
            </a:r>
            <a:r>
              <a:rPr lang="fa-IR" sz="2400" dirty="0" smtClean="0">
                <a:solidFill>
                  <a:schemeClr val="bg1"/>
                </a:solidFill>
              </a:rPr>
              <a:t> می‌گوییم.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6081" y="3284534"/>
            <a:ext cx="983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</a:rPr>
              <a:t>یک تاس پرتاب می‌کنیم. اگر تاس ................... آمد شما برنده خواهید شد.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939037" y="3483220"/>
            <a:ext cx="373773" cy="418462"/>
            <a:chOff x="940542" y="3762969"/>
            <a:chExt cx="595120" cy="666273"/>
          </a:xfrm>
          <a:effectLst/>
        </p:grpSpPr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789713" y="3692451"/>
            <a:ext cx="162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FF00"/>
                </a:solidFill>
                <a:cs typeface="+mj-cs"/>
              </a:rPr>
              <a:t>(پیشامد)</a:t>
            </a:r>
            <a:endParaRPr lang="fa-I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7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803" y="1741918"/>
            <a:ext cx="10701007" cy="1400675"/>
          </a:xfrm>
        </p:spPr>
        <p:txBody>
          <a:bodyPr/>
          <a:lstStyle/>
          <a:p>
            <a:r>
              <a:rPr lang="fa-IR" sz="2000" dirty="0"/>
              <a:t>دو تاس به طور تصادفی پرتاب </a:t>
            </a:r>
            <a:r>
              <a:rPr lang="fa-IR" sz="2000" dirty="0" smtClean="0"/>
              <a:t>می‌کنیم. هر یک از پیشامدهای زیر چند عضوی است؟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02386" y="3047203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sz="2400" dirty="0" smtClean="0">
                    <a:solidFill>
                      <a:srgbClr val="FFFF00"/>
                    </a:solidFill>
                  </a:rPr>
                  <a:t>: پیشامد </a:t>
                </a:r>
                <a:r>
                  <a:rPr lang="fa-IR" sz="2400" dirty="0">
                    <a:solidFill>
                      <a:srgbClr val="FFFF00"/>
                    </a:solidFill>
                  </a:rPr>
                  <a:t>اینکه هر دو تاس زوج </a:t>
                </a:r>
                <a:r>
                  <a:rPr lang="fa-IR" sz="2400" dirty="0" smtClean="0">
                    <a:solidFill>
                      <a:srgbClr val="FFFF00"/>
                    </a:solidFill>
                  </a:rPr>
                  <a:t>بیایند.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3047203"/>
                <a:ext cx="8832368" cy="600164"/>
              </a:xfrm>
              <a:prstGeom prst="rect">
                <a:avLst/>
              </a:prstGeom>
              <a:blipFill>
                <a:blip r:embed="rId2"/>
                <a:stretch>
                  <a:fillRect r="-276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02386" y="3647367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 smtClean="0">
                    <a:solidFill>
                      <a:srgbClr val="FFFF00"/>
                    </a:solidFill>
                  </a:rPr>
                  <a:t>: پیشامد </a:t>
                </a:r>
                <a:r>
                  <a:rPr lang="fa-IR" sz="2400" dirty="0">
                    <a:solidFill>
                      <a:srgbClr val="FFFF00"/>
                    </a:solidFill>
                  </a:rPr>
                  <a:t>اینکه حداقل یکی از تاس‌ها فرد بیاید.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3647367"/>
                <a:ext cx="8832368" cy="600164"/>
              </a:xfrm>
              <a:prstGeom prst="rect">
                <a:avLst/>
              </a:prstGeom>
              <a:blipFill>
                <a:blip r:embed="rId3"/>
                <a:stretch>
                  <a:fillRect r="-207" b="-2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63285" y="3233538"/>
            <a:ext cx="45611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 smtClean="0">
                <a:solidFill>
                  <a:srgbClr val="FFFF00"/>
                </a:solidFill>
                <a:cs typeface="+mj-cs"/>
              </a:rPr>
              <a:t>دو پیشامد مکمل همدیگرند.</a:t>
            </a:r>
            <a:endParaRPr lang="en-US" sz="2800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94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۶ / مبانی احتمال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8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803" y="1741918"/>
            <a:ext cx="10701007" cy="1400675"/>
          </a:xfrm>
        </p:spPr>
        <p:txBody>
          <a:bodyPr/>
          <a:lstStyle/>
          <a:p>
            <a:r>
              <a:rPr lang="fa-IR" sz="2000" dirty="0"/>
              <a:t>دو تاس به طور تصادفی پرتاب </a:t>
            </a:r>
            <a:r>
              <a:rPr lang="fa-IR" sz="2000" dirty="0" smtClean="0"/>
              <a:t>می‌کنیم. هر یک از پیشامدهای زیر چند عضوی است؟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02386" y="3047203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</a:rPr>
                  <a:t>: پیشامد </a:t>
                </a:r>
                <a:r>
                  <a:rPr lang="fa-IR" sz="2400" dirty="0">
                    <a:solidFill>
                      <a:schemeClr val="bg1"/>
                    </a:solidFill>
                  </a:rPr>
                  <a:t>اینکه هر دو تاس زوج </a:t>
                </a:r>
                <a:r>
                  <a:rPr lang="fa-IR" sz="2400" dirty="0" smtClean="0">
                    <a:solidFill>
                      <a:schemeClr val="bg1"/>
                    </a:solidFill>
                  </a:rPr>
                  <a:t>بیایند.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3047203"/>
                <a:ext cx="8832368" cy="600164"/>
              </a:xfrm>
              <a:prstGeom prst="rect">
                <a:avLst/>
              </a:prstGeom>
              <a:blipFill>
                <a:blip r:embed="rId2"/>
                <a:stretch>
                  <a:fillRect r="-276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02386" y="3647367"/>
                <a:ext cx="88323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</a:rPr>
                  <a:t>: پیشامد </a:t>
                </a:r>
                <a:r>
                  <a:rPr lang="fa-IR" sz="2400" dirty="0">
                    <a:solidFill>
                      <a:schemeClr val="bg1"/>
                    </a:solidFill>
                  </a:rPr>
                  <a:t>اینکه حداقل یکی از تاس‌ها فرد بیاید.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3647367"/>
                <a:ext cx="8832368" cy="646331"/>
              </a:xfrm>
              <a:prstGeom prst="rect">
                <a:avLst/>
              </a:prstGeom>
              <a:blipFill>
                <a:blip r:embed="rId3"/>
                <a:stretch>
                  <a:fillRect r="-20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02386" y="4247531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sz="2400" dirty="0" smtClean="0">
                    <a:solidFill>
                      <a:srgbClr val="FFFF00"/>
                    </a:solidFill>
                  </a:rPr>
                  <a:t>: پیشامد </a:t>
                </a:r>
                <a:r>
                  <a:rPr lang="fa-IR" sz="2400" dirty="0">
                    <a:solidFill>
                      <a:srgbClr val="FFFF00"/>
                    </a:solidFill>
                  </a:rPr>
                  <a:t>اینکه </a:t>
                </a:r>
                <a:r>
                  <a:rPr lang="fa-IR" sz="2400" dirty="0" smtClean="0">
                    <a:solidFill>
                      <a:srgbClr val="FFFF00"/>
                    </a:solidFill>
                  </a:rPr>
                  <a:t>حداقل یکی از تاس‌ها </a:t>
                </a:r>
                <a:r>
                  <a:rPr lang="fa-IR" sz="2400" dirty="0">
                    <a:solidFill>
                      <a:srgbClr val="FFFF00"/>
                    </a:solidFill>
                  </a:rPr>
                  <a:t>زوج </a:t>
                </a:r>
                <a:r>
                  <a:rPr lang="fa-IR" sz="2400" dirty="0" smtClean="0">
                    <a:solidFill>
                      <a:srgbClr val="FFFF00"/>
                    </a:solidFill>
                  </a:rPr>
                  <a:t>بیاید.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4247531"/>
                <a:ext cx="8832368" cy="600164"/>
              </a:xfrm>
              <a:prstGeom prst="rect">
                <a:avLst/>
              </a:prstGeom>
              <a:blipFill>
                <a:blip r:embed="rId4"/>
                <a:stretch>
                  <a:fillRect r="-138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02386" y="4847695"/>
                <a:ext cx="883236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sz="2400" dirty="0" smtClean="0">
                    <a:solidFill>
                      <a:srgbClr val="FFFF00"/>
                    </a:solidFill>
                  </a:rPr>
                  <a:t>: پیشامد </a:t>
                </a:r>
                <a:r>
                  <a:rPr lang="fa-IR" sz="2400" dirty="0">
                    <a:solidFill>
                      <a:srgbClr val="FFFF00"/>
                    </a:solidFill>
                  </a:rPr>
                  <a:t>اینکه </a:t>
                </a:r>
                <a:r>
                  <a:rPr lang="fa-IR" sz="2400" dirty="0" smtClean="0">
                    <a:solidFill>
                      <a:srgbClr val="FFFF00"/>
                    </a:solidFill>
                  </a:rPr>
                  <a:t>هر دو تاس فرد بیاید.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86" y="4847695"/>
                <a:ext cx="8832368" cy="600164"/>
              </a:xfrm>
              <a:prstGeom prst="rect">
                <a:avLst/>
              </a:prstGeom>
              <a:blipFill>
                <a:blip r:embed="rId5"/>
                <a:stretch>
                  <a:fillRect r="-207" b="-2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4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1298</TotalTime>
  <Words>584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تعاریف</vt:lpstr>
      <vt:lpstr>PowerPoint Presentation</vt:lpstr>
      <vt:lpstr>PowerPoint Presentation</vt:lpstr>
      <vt:lpstr>PowerPoint Presentation</vt:lpstr>
      <vt:lpstr>PowerPoint Presentation</vt:lpstr>
      <vt:lpstr>پیشامد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196</cp:revision>
  <dcterms:created xsi:type="dcterms:W3CDTF">2023-04-12T10:55:12Z</dcterms:created>
  <dcterms:modified xsi:type="dcterms:W3CDTF">2023-10-01T06:11:30Z</dcterms:modified>
</cp:coreProperties>
</file>