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0237-6181-4AD0-BC41-36421436407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5636-CF86-4E27-A61F-075940E6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jpeg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" y="-243408"/>
            <a:ext cx="7560840" cy="756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7"/>
            <a:ext cx="2520280" cy="20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Grammar</a:t>
            </a:r>
            <a:endParaRPr lang="en-US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Look at the tables below and listen to your teacher’s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explanations</a:t>
            </a:r>
            <a:r>
              <a:rPr lang="fa-I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 receiv</a:t>
            </a:r>
            <a:r>
              <a:rPr lang="en-US" sz="2000" dirty="0">
                <a:solidFill>
                  <a:srgbClr val="FF0000"/>
                </a:solidFill>
              </a:rPr>
              <a:t>ed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an e-mail.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They clos</a:t>
            </a:r>
            <a:r>
              <a:rPr lang="en-US" sz="2000" dirty="0">
                <a:solidFill>
                  <a:srgbClr val="FF0000"/>
                </a:solidFill>
              </a:rPr>
              <a:t>ed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the door yesterday.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15762"/>
              </p:ext>
            </p:extLst>
          </p:nvPr>
        </p:nvGraphicFramePr>
        <p:xfrm>
          <a:off x="1403648" y="2708920"/>
          <a:ext cx="6096000" cy="29899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502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Affirmative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watch</a:t>
                      </a:r>
                      <a:r>
                        <a:rPr lang="en-US" sz="1800" u="none" strike="noStrike" kern="1200" baseline="0" dirty="0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TV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Yesterday</a:t>
                      </a:r>
                      <a:r>
                        <a:rPr lang="fa-IR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last night.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last week.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two days ago.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They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She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60002"/>
              </p:ext>
            </p:extLst>
          </p:nvPr>
        </p:nvGraphicFramePr>
        <p:xfrm>
          <a:off x="1716360" y="2564904"/>
          <a:ext cx="6096000" cy="30641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502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did not</a:t>
                      </a:r>
                      <a:endParaRPr lang="fa-IR" sz="18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didn’t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download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a-IR" sz="1800" b="0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the book.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28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Grammar</a:t>
            </a:r>
            <a:endParaRPr lang="en-US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82346"/>
              </p:ext>
            </p:extLst>
          </p:nvPr>
        </p:nvGraphicFramePr>
        <p:xfrm>
          <a:off x="467544" y="2492896"/>
          <a:ext cx="8229600" cy="3636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5920"/>
                <a:gridCol w="1645920"/>
                <a:gridCol w="1645920"/>
                <a:gridCol w="2191032"/>
                <a:gridCol w="1100808"/>
              </a:tblGrid>
              <a:tr h="907250">
                <a:tc gridSpan="5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Yes/No Question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250"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Did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search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the Internet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fa-IR" sz="1800" u="none" strike="noStrike" kern="1200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9072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they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>
                          <a:solidFill>
                            <a:srgbClr val="FFC000"/>
                          </a:solidFill>
                        </a:rPr>
                        <a:t>she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Grammar</a:t>
            </a:r>
            <a:endParaRPr lang="en-US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52452"/>
              </p:ext>
            </p:extLst>
          </p:nvPr>
        </p:nvGraphicFramePr>
        <p:xfrm>
          <a:off x="457200" y="2317268"/>
          <a:ext cx="8229600" cy="37760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listen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to the poem?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What did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she do?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What did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Amir update?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When did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they connect to the Internet?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did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you watch the movie?</a:t>
                      </a:r>
                      <a:endParaRPr lang="fa-IR" sz="2000" b="1" i="0" u="none" strike="noStrike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Grammar</a:t>
            </a:r>
            <a:endParaRPr lang="en-US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6297"/>
            <a:ext cx="5564286" cy="454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Grammar</a:t>
            </a:r>
            <a:endParaRPr lang="en-US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3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Find it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 and underline “simple past tense” in the passage below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Last weekend, something happened to our TV. It didn’t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work.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first, we were upset. But then we talked about our day. It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was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really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fun! Later, we helped our mother and cleaned the house.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afternoon, my grandfather showed us how to play an old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game.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enjoyed it a lot. All day we were busy doing different things.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night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we all were happy. No one talked about TV!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2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Tell Your Classmates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SzPct val="69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Tell your classmates five things you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did</a:t>
            </a: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yesterday.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Example: I watched TV yesterday.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73" y="3573016"/>
            <a:ext cx="1518727" cy="13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1440160" cy="12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3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bg2"/>
                </a:solidFill>
              </a:rPr>
              <a:t>Thanks for watching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Producer</a:t>
            </a:r>
            <a:r>
              <a:rPr lang="fa-IR" dirty="0" smtClean="0">
                <a:solidFill>
                  <a:srgbClr val="FF0000"/>
                </a:solidFill>
              </a:rPr>
              <a:t>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</a:rPr>
              <a:t>M</a:t>
            </a:r>
            <a:r>
              <a:rPr lang="fa-IR" dirty="0" smtClean="0">
                <a:solidFill>
                  <a:schemeClr val="bg2"/>
                </a:solidFill>
              </a:rPr>
              <a:t>ohamad abed masroor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</a:rPr>
              <a:t>R</a:t>
            </a:r>
            <a:r>
              <a:rPr lang="fa-IR" dirty="0" smtClean="0">
                <a:solidFill>
                  <a:schemeClr val="bg2"/>
                </a:solidFill>
              </a:rPr>
              <a:t>eza lotfi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Teacher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</a:rPr>
              <a:t>S</a:t>
            </a:r>
            <a:r>
              <a:rPr lang="fa-IR" dirty="0" smtClean="0">
                <a:solidFill>
                  <a:schemeClr val="bg2"/>
                </a:solidFill>
              </a:rPr>
              <a:t>ir zahedi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Lesson</a:t>
            </a:r>
            <a:r>
              <a:rPr lang="fa-IR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5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Media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 BERKLEY" panose="02000000000000000000" pitchFamily="2" charset="0"/>
            </a:endParaRPr>
          </a:p>
        </p:txBody>
      </p:sp>
      <p:pic>
        <p:nvPicPr>
          <p:cNvPr id="1026" name="Picture 2" descr="نتیجه تصویری برای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61923"/>
            <a:ext cx="5760640" cy="3235429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titles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525963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sldjump"/>
              </a:rPr>
              <a:t>Conversation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Practice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1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Practice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2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 action="ppaction://hlinksldjump"/>
              </a:rPr>
              <a:t>Photo Dictionary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6" action="ppaction://hlinksldjump"/>
              </a:rPr>
              <a:t>Language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6" action="ppaction://hlinksldjump"/>
              </a:rPr>
              <a:t>Melody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7" action="ppaction://hlinksldjump"/>
              </a:rPr>
              <a:t>Grammar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8" action="ppaction://hlinksldjump"/>
              </a:rPr>
              <a:t>Find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8" action="ppaction://hlinksldjump"/>
              </a:rPr>
              <a:t>it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9" action="ppaction://hlinksldjump"/>
              </a:rPr>
              <a:t>Tell Your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9" action="ppaction://hlinksldjump"/>
              </a:rPr>
              <a:t>Classmates</a:t>
            </a:r>
            <a:endParaRPr lang="fa-I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1271">
            <a:off x="4824804" y="1449556"/>
            <a:ext cx="5006523" cy="50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Conversation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4525963"/>
          </a:xfrm>
        </p:spPr>
        <p:txBody>
          <a:bodyPr>
            <a:noAutofit/>
          </a:bodyPr>
          <a:lstStyle/>
          <a:p>
            <a:pPr marL="0"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Listen to the conversation between Mina and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Mahsa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over the phone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a-I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Did you enjoy your weekend?</a:t>
            </a:r>
          </a:p>
          <a:p>
            <a:pPr marL="0" indent="0" defTabSz="1080000">
              <a:buNone/>
            </a:pPr>
            <a:r>
              <a:rPr lang="en-US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Mahsa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Yes, it was wonderful ! I attended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Fajr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International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Film Festival.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Really? I am also interested in its events and movies.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Mahsa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Oh, did you watch the reports on TV last night?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Yes, I did, but I like to read about them.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Mahsa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Well, you can surf its website if you like. There are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many interesting things there.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That’s great! Could you please give me the website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address?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Mahsa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Why not! Just a moment. Umm… I just texted it.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Thanks a lot.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2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  <p:pic>
        <p:nvPicPr>
          <p:cNvPr id="5" name="Picture 2" descr="نتیجه تصویری برای سیمرغ جشنواره فجر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892089" cy="259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Practice 1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Talking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about Media (1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)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532656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Listen to the examples. Then ask and answer with a friend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a-I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046377"/>
            <a:ext cx="3456384" cy="2862322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Did the girls listen to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radio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Did Mina surf the Internet?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Did you watch the cartoon?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Did Amir work with </a:t>
            </a:r>
            <a:r>
              <a:rPr lang="en-US" dirty="0" smtClean="0">
                <a:solidFill>
                  <a:srgbClr val="FF0000"/>
                </a:solidFill>
              </a:rPr>
              <a:t>his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computer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3055152"/>
            <a:ext cx="3168352" cy="2862322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Yes, they did.</a:t>
            </a:r>
            <a:endParaRPr lang="fa-IR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FF0000"/>
                </a:solidFill>
              </a:rPr>
              <a:t>, she didn’t.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Yes, we watched it.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FF0000"/>
                </a:solidFill>
              </a:rPr>
              <a:t>No, he worked with his mobile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fa-IR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2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Practice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2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Talking about Media (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2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6064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Listen to the examples. Then ask and answer with a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4104456" cy="2862322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Who watched the movie </a:t>
            </a:r>
            <a:r>
              <a:rPr lang="en-US" dirty="0" smtClean="0">
                <a:solidFill>
                  <a:srgbClr val="FF0000"/>
                </a:solidFill>
              </a:rPr>
              <a:t>last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night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What did you do last week?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What did Ali receive?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When did they download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book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Where did she connect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Internet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fa-IR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4104456" cy="2862322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My sister.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I attended </a:t>
            </a:r>
            <a:r>
              <a:rPr lang="en-US" dirty="0" err="1">
                <a:solidFill>
                  <a:srgbClr val="FF0000"/>
                </a:solidFill>
              </a:rPr>
              <a:t>Fajr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International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Film </a:t>
            </a:r>
            <a:r>
              <a:rPr lang="en-US" dirty="0">
                <a:solidFill>
                  <a:srgbClr val="FF0000"/>
                </a:solidFill>
              </a:rPr>
              <a:t>Festival.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He received an email.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They downloaded it yesterday.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She connected to the </a:t>
            </a:r>
            <a:r>
              <a:rPr lang="en-US" dirty="0" smtClean="0">
                <a:solidFill>
                  <a:srgbClr val="FF0000"/>
                </a:solidFill>
              </a:rPr>
              <a:t>Internet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school.</a:t>
            </a:r>
            <a:endParaRPr lang="fa-IR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2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Photo Dictionary</a:t>
            </a:r>
            <a:endParaRPr lang="en-US" sz="4000" b="1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52" y="3492772"/>
            <a:ext cx="2819256" cy="188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نتیجه تصویری برای text a me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2772"/>
            <a:ext cx="3500200" cy="188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1169" y="2696452"/>
            <a:ext cx="296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text a message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952" y="2696452"/>
            <a:ext cx="400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interview somebody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4" y="3492772"/>
            <a:ext cx="3378751" cy="190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72978" y="2792541"/>
            <a:ext cx="3749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install a computer dictionary</a:t>
            </a:r>
            <a:endParaRPr lang="fa-I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304" y="2705335"/>
            <a:ext cx="3375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receive an e-mail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1584" y="2705335"/>
            <a:ext cx="27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update a blog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38" y="3501007"/>
            <a:ext cx="3744414" cy="187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4" y="3501007"/>
            <a:ext cx="3434561" cy="194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617414" y="2758007"/>
            <a:ext cx="609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participate in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</a:t>
            </a: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online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6" name="Picture 10" descr="نتیجه تصویری برای connect to the Inter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6940"/>
            <a:ext cx="2664296" cy="190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4673751" y="2761764"/>
            <a:ext cx="3570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 to the Internet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3452006"/>
            <a:ext cx="2017504" cy="20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8952" y="2621009"/>
            <a:ext cx="3493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download something from</a:t>
            </a:r>
          </a:p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Internet</a:t>
            </a:r>
            <a:endParaRPr lang="fa-I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0094" y="2705335"/>
            <a:ext cx="4028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attend a TV program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51" y="3506940"/>
            <a:ext cx="3391852" cy="189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92269" y="2774897"/>
            <a:ext cx="422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Information Technology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AutoShape 14" descr="نتیجه تصویری برای use Information Techn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52" y="3506940"/>
            <a:ext cx="2974571" cy="1978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9" y="3497311"/>
            <a:ext cx="2458839" cy="190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12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/>
      <p:bldP spid="11" grpId="0" build="allAtOnce"/>
      <p:bldP spid="13" grpId="0"/>
      <p:bldP spid="13" grpId="1"/>
      <p:bldP spid="16" grpId="0"/>
      <p:bldP spid="16" grpId="1"/>
      <p:bldP spid="18" grpId="0"/>
      <p:bldP spid="18" grpId="1"/>
      <p:bldP spid="21" grpId="0"/>
      <p:bldP spid="21" grpId="1"/>
      <p:bldP spid="22" grpId="0"/>
      <p:bldP spid="22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Language </a:t>
            </a:r>
            <a:r>
              <a:rPr lang="en-US" sz="3600" spc="1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Melody</a:t>
            </a:r>
            <a:endParaRPr lang="en-US" sz="3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69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Listen to the conversation and pay attention to the rising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intonation</a:t>
            </a: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sentences with surprises.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Mahdi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There is a football match on TV tonight.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That’s great news! When?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Mahdi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Around 7, I think.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Really?! I get home at 6. We can watch it together.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Mahdi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It’s excellent! Please buy some fruits.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Ok. That’ll be all fun!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Listen to these sentences and then practice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How fantastic!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That’s great!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That’s really nice!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It’s brilliant!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Well done!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 It’s amazing!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7. What a wonderful day!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8. What a beautiful flower!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5936687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70" y="5010150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533900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0782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7125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18" y="3171825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14625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3488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15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Language Melody</a:t>
            </a:r>
            <a:endParaRPr lang="en-US" sz="3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61653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BERKLEY" panose="02000000000000000000" pitchFamily="2" charset="0"/>
                <a:hlinkClick r:id="rId3" action="ppaction://hlinksldjump"/>
              </a:rPr>
              <a:t>Home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000000"/>
      </a:lt1>
      <a:dk2>
        <a:srgbClr val="FFFF00"/>
      </a:dk2>
      <a:lt2>
        <a:srgbClr val="00B050"/>
      </a:lt2>
      <a:accent1>
        <a:srgbClr val="00B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748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Lesson 5</vt:lpstr>
      <vt:lpstr>titles</vt:lpstr>
      <vt:lpstr>Conversation</vt:lpstr>
      <vt:lpstr>Practice 1 Talking about Media (1)</vt:lpstr>
      <vt:lpstr>Practice 2 Talking about Media (2)</vt:lpstr>
      <vt:lpstr>Photo Dictionary</vt:lpstr>
      <vt:lpstr>Language Melody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Find it</vt:lpstr>
      <vt:lpstr>Tell Your Classmates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sousan</dc:creator>
  <cp:lastModifiedBy>sousan</cp:lastModifiedBy>
  <cp:revision>21</cp:revision>
  <dcterms:created xsi:type="dcterms:W3CDTF">2020-02-11T06:30:36Z</dcterms:created>
  <dcterms:modified xsi:type="dcterms:W3CDTF">2020-02-11T18:12:44Z</dcterms:modified>
</cp:coreProperties>
</file>