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5" r:id="rId2"/>
    <p:sldId id="266" r:id="rId3"/>
    <p:sldId id="267" r:id="rId4"/>
    <p:sldId id="268" r:id="rId5"/>
    <p:sldId id="269" r:id="rId6"/>
    <p:sldId id="305" r:id="rId7"/>
    <p:sldId id="306" r:id="rId8"/>
    <p:sldId id="307" r:id="rId9"/>
    <p:sldId id="308" r:id="rId10"/>
    <p:sldId id="309" r:id="rId11"/>
    <p:sldId id="310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5B96-C871-489E-9B2C-1344DAC2933F}" type="datetimeFigureOut">
              <a:rPr lang="en-US" smtClean="0"/>
              <a:t>09-May-15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D03E7-04F5-476D-BD39-5937C8D7A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02BD6B-2617-4C4C-84EB-ADA9C48C6AA7}" type="slidenum">
              <a:rPr lang="ar-SA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6877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A9DA3C-832D-43D9-82EC-A05115B34216}" type="slidenum">
              <a:rPr lang="ar-SA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3932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B70300-A59B-439C-90AB-D3BF948666F7}" type="slidenum">
              <a:rPr lang="ar-SA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45332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690D13-8003-4D50-B0F0-5540CA2C81DE}" type="slidenum">
              <a:rPr lang="ar-SA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6453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768A25-9C8D-4A6E-B001-5A26252C7E86}" type="slidenum">
              <a:rPr lang="ar-SA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1477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107C19-184C-4B41-B22D-8D4400CF7999}" type="slidenum">
              <a:rPr lang="ar-SA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671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4FDB3D-7F91-4F86-BB0B-2F1B3BB2397E}" type="slidenum">
              <a:rPr lang="ar-SA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092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B7A0B3-0DDE-4AD8-B093-3C768E8051FB}" type="slidenum">
              <a:rPr lang="ar-SA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81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89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C0557C-6727-471E-8EF9-C1336FF79431}" type="slidenum">
              <a:rPr lang="ar-SA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88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4380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EC6489-0008-4DC3-A049-26141913AB6D}" type="slidenum">
              <a:rPr lang="ar-SA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8077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5CAB4E-E22B-47E8-B7A7-071898D073F2}" type="slidenum">
              <a:rPr lang="ar-SA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626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97FE7E-42C3-4E91-9A84-A5AA2067DF6E}" type="slidenum">
              <a:rPr lang="ar-SA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8247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145227-605F-40ED-B256-BD5A3C14AA70}" type="slidenum">
              <a:rPr lang="ar-SA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4448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EB7FDE-D407-4D55-9A1C-CC5EEFAEE0E4}" type="slidenum">
              <a:rPr lang="ar-SA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294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61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0C2D5A-512A-4F54-A80F-8DBA093EDD1B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0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276617-C973-4963-AB9A-302D58FE25B3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6C91B7-C007-4000-B056-F7122E443797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63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349E8E-30DB-47A9-9DFC-2738E178AEB0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7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EE7935-993F-4A49-A5AE-E474649C2BB9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7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1A928E-334E-4DAE-BBF8-AB35FAD3AC73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4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F831C4-3421-49A3-8B03-CFA8B1688D99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7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407D5C-FDD1-442E-95E6-2F6D9F36E9B7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44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24CA7D-4C1E-42D4-A1F5-FA0980223F0F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2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FC9469-89B9-4033-96B0-EF518922048F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5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EE356-C221-4230-903D-AAF845F669BB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1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en-US"/>
              <a:t>مهر 85</a:t>
            </a:r>
            <a:endParaRPr lang="en-US" altLang="en-US" b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94F9D7-6F56-43B7-B52A-6E0C27F0B2B2}" type="slidenum">
              <a:rPr lang="ar-SA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03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D3FDF0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-110067" y="6381750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666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en-US" smtClean="0"/>
              <a:t>مهر 85</a:t>
            </a:r>
            <a:endParaRPr lang="en-US" altLang="en-US" smtClean="0"/>
          </a:p>
        </p:txBody>
      </p:sp>
      <p:sp>
        <p:nvSpPr>
          <p:cNvPr id="424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9051E3-0A97-4077-B50D-1B9BCC868F1B}" type="slidenum">
              <a:rPr lang="ar-SA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7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6311901" y="4994245"/>
            <a:ext cx="1368425" cy="400110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1747" name="Group 7"/>
          <p:cNvGrpSpPr>
            <a:grpSpLocks/>
          </p:cNvGrpSpPr>
          <p:nvPr/>
        </p:nvGrpSpPr>
        <p:grpSpPr bwMode="auto">
          <a:xfrm>
            <a:off x="7032625" y="2910343"/>
            <a:ext cx="1079500" cy="1739810"/>
            <a:chOff x="3107" y="1548"/>
            <a:chExt cx="680" cy="1132"/>
          </a:xfrm>
        </p:grpSpPr>
        <p:grpSp>
          <p:nvGrpSpPr>
            <p:cNvPr id="31766" name="Group 8"/>
            <p:cNvGrpSpPr>
              <a:grpSpLocks/>
            </p:cNvGrpSpPr>
            <p:nvPr/>
          </p:nvGrpSpPr>
          <p:grpSpPr bwMode="auto">
            <a:xfrm>
              <a:off x="3107" y="2024"/>
              <a:ext cx="680" cy="656"/>
              <a:chOff x="3107" y="2024"/>
              <a:chExt cx="680" cy="656"/>
            </a:xfrm>
          </p:grpSpPr>
          <p:sp>
            <p:nvSpPr>
              <p:cNvPr id="31768" name="Text Box 9"/>
              <p:cNvSpPr txBox="1">
                <a:spLocks noChangeArrowheads="1"/>
              </p:cNvSpPr>
              <p:nvPr/>
            </p:nvSpPr>
            <p:spPr bwMode="auto">
              <a:xfrm>
                <a:off x="3107" y="2024"/>
                <a:ext cx="680" cy="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 dirty="0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از ديدگاه</a:t>
                </a:r>
                <a:r>
                  <a:rPr lang="fa-IR" altLang="en-US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Nazanin" pitchFamily="2" charset="-78"/>
                  </a:rPr>
                  <a:t> </a:t>
                </a:r>
                <a:r>
                  <a:rPr lang="fa-IR" altLang="en-US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Nazanin" pitchFamily="2" charset="-78"/>
                  </a:rPr>
                  <a:t>تکنولوژي انتقال</a:t>
                </a:r>
                <a:endParaRPr lang="en-US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endParaRPr>
              </a:p>
            </p:txBody>
          </p:sp>
          <p:sp>
            <p:nvSpPr>
              <p:cNvPr id="31769" name="AutoShape 10"/>
              <p:cNvSpPr>
                <a:spLocks noChangeArrowheads="1"/>
              </p:cNvSpPr>
              <p:nvPr/>
            </p:nvSpPr>
            <p:spPr bwMode="auto">
              <a:xfrm>
                <a:off x="3107" y="2175"/>
                <a:ext cx="680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1767" name="AutoShape 11"/>
            <p:cNvSpPr>
              <a:spLocks noChangeArrowheads="1"/>
            </p:cNvSpPr>
            <p:nvPr/>
          </p:nvSpPr>
          <p:spPr bwMode="auto">
            <a:xfrm>
              <a:off x="3244" y="1548"/>
              <a:ext cx="362" cy="366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rgbClr val="00666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</p:grpSp>
      <p:grpSp>
        <p:nvGrpSpPr>
          <p:cNvPr id="31748" name="Group 28"/>
          <p:cNvGrpSpPr>
            <a:grpSpLocks/>
          </p:cNvGrpSpPr>
          <p:nvPr/>
        </p:nvGrpSpPr>
        <p:grpSpPr bwMode="auto">
          <a:xfrm>
            <a:off x="6240464" y="4797426"/>
            <a:ext cx="2879725" cy="885825"/>
            <a:chOff x="2971" y="3022"/>
            <a:chExt cx="1814" cy="558"/>
          </a:xfrm>
        </p:grpSpPr>
        <p:sp>
          <p:nvSpPr>
            <p:cNvPr id="31763" name="Rectangle 5"/>
            <p:cNvSpPr>
              <a:spLocks noChangeArrowheads="1"/>
            </p:cNvSpPr>
            <p:nvPr/>
          </p:nvSpPr>
          <p:spPr bwMode="auto">
            <a:xfrm>
              <a:off x="3969" y="3145"/>
              <a:ext cx="816" cy="252"/>
            </a:xfrm>
            <a:prstGeom prst="rect">
              <a:avLst/>
            </a:prstGeom>
            <a:noFill/>
            <a:ln w="9525">
              <a:solidFill>
                <a:srgbClr val="0066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1764" name="Text Box 12"/>
            <p:cNvSpPr txBox="1">
              <a:spLocks noChangeArrowheads="1"/>
            </p:cNvSpPr>
            <p:nvPr/>
          </p:nvSpPr>
          <p:spPr bwMode="auto">
            <a:xfrm>
              <a:off x="3833" y="3022"/>
              <a:ext cx="90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شبکه‌هاي</a:t>
              </a:r>
              <a:r>
                <a:rPr lang="fa-IR" altLang="en-US" b="1">
                  <a:solidFill>
                    <a:srgbClr val="000000"/>
                  </a:solidFill>
                  <a:latin typeface="Times New Roman" panose="02020603050405020304" pitchFamily="18" charset="0"/>
                  <a:cs typeface="Nazanin" pitchFamily="2" charset="-78"/>
                </a:rPr>
                <a:t> </a:t>
              </a:r>
              <a:r>
                <a:rPr lang="fa-IR" altLang="en-US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پخش فراگير</a:t>
              </a:r>
              <a:endPara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  <p:sp>
          <p:nvSpPr>
            <p:cNvPr id="31765" name="Text Box 13"/>
            <p:cNvSpPr txBox="1">
              <a:spLocks noChangeArrowheads="1"/>
            </p:cNvSpPr>
            <p:nvPr/>
          </p:nvSpPr>
          <p:spPr bwMode="auto">
            <a:xfrm>
              <a:off x="2971" y="3042"/>
              <a:ext cx="862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شبکه‌هاي</a:t>
              </a:r>
              <a:r>
                <a:rPr lang="fa-IR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Nazanin" pitchFamily="2" charset="-78"/>
                </a:rPr>
                <a:t> </a:t>
              </a:r>
            </a:p>
            <a:p>
              <a:pPr algn="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نقطه به نقطه</a:t>
              </a:r>
              <a:endPara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</p:grpSp>
      <p:grpSp>
        <p:nvGrpSpPr>
          <p:cNvPr id="31749" name="Group 14"/>
          <p:cNvGrpSpPr>
            <a:grpSpLocks/>
          </p:cNvGrpSpPr>
          <p:nvPr/>
        </p:nvGrpSpPr>
        <p:grpSpPr bwMode="auto">
          <a:xfrm>
            <a:off x="4151313" y="981076"/>
            <a:ext cx="3816350" cy="1655763"/>
            <a:chOff x="1655" y="618"/>
            <a:chExt cx="2404" cy="1043"/>
          </a:xfrm>
        </p:grpSpPr>
        <p:grpSp>
          <p:nvGrpSpPr>
            <p:cNvPr id="31759" name="Group 15"/>
            <p:cNvGrpSpPr>
              <a:grpSpLocks/>
            </p:cNvGrpSpPr>
            <p:nvPr/>
          </p:nvGrpSpPr>
          <p:grpSpPr bwMode="auto">
            <a:xfrm>
              <a:off x="1655" y="618"/>
              <a:ext cx="2404" cy="1043"/>
              <a:chOff x="1655" y="618"/>
              <a:chExt cx="2404" cy="1043"/>
            </a:xfrm>
          </p:grpSpPr>
          <p:sp>
            <p:nvSpPr>
              <p:cNvPr id="31761" name="Text Box 16"/>
              <p:cNvSpPr txBox="1">
                <a:spLocks noChangeArrowheads="1"/>
              </p:cNvSpPr>
              <p:nvPr/>
            </p:nvSpPr>
            <p:spPr bwMode="auto">
              <a:xfrm>
                <a:off x="1655" y="890"/>
                <a:ext cx="240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>
                    <a:solidFill>
                      <a:srgbClr val="006666"/>
                    </a:solidFill>
                    <a:latin typeface="Times New Roman" panose="02020603050405020304" pitchFamily="18" charset="0"/>
                    <a:cs typeface="Titr" pitchFamily="2" charset="-78"/>
                  </a:rPr>
                  <a:t>دسته بندي سخت افزار شبکه‌هاي   کامپيوتري    </a:t>
                </a:r>
                <a:endParaRPr lang="en-US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endParaRPr>
              </a:p>
            </p:txBody>
          </p:sp>
          <p:sp>
            <p:nvSpPr>
              <p:cNvPr id="31762" name="AutoShape 17"/>
              <p:cNvSpPr>
                <a:spLocks noChangeArrowheads="1"/>
              </p:cNvSpPr>
              <p:nvPr/>
            </p:nvSpPr>
            <p:spPr bwMode="auto">
              <a:xfrm>
                <a:off x="1701" y="618"/>
                <a:ext cx="2268" cy="1043"/>
              </a:xfrm>
              <a:prstGeom prst="wedgeRoundRectCallout">
                <a:avLst>
                  <a:gd name="adj1" fmla="val -44884"/>
                  <a:gd name="adj2" fmla="val 70037"/>
                  <a:gd name="adj3" fmla="val 16667"/>
                </a:avLst>
              </a:prstGeom>
              <a:noFill/>
              <a:ln w="28575">
                <a:solidFill>
                  <a:srgbClr val="0066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1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Nazanin" pitchFamily="2" charset="-78"/>
                </a:endParaRPr>
              </a:p>
            </p:txBody>
          </p:sp>
        </p:grpSp>
        <p:sp>
          <p:nvSpPr>
            <p:cNvPr id="31760" name="AutoShape 18"/>
            <p:cNvSpPr>
              <a:spLocks noChangeArrowheads="1"/>
            </p:cNvSpPr>
            <p:nvPr/>
          </p:nvSpPr>
          <p:spPr bwMode="auto">
            <a:xfrm>
              <a:off x="1701" y="618"/>
              <a:ext cx="2268" cy="1043"/>
            </a:xfrm>
            <a:prstGeom prst="wedgeRoundRectCallout">
              <a:avLst>
                <a:gd name="adj1" fmla="val 39861"/>
                <a:gd name="adj2" fmla="val 68218"/>
                <a:gd name="adj3" fmla="val 16667"/>
              </a:avLst>
            </a:prstGeom>
            <a:noFill/>
            <a:ln w="38100">
              <a:solidFill>
                <a:srgbClr val="0066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</p:grpSp>
      <p:grpSp>
        <p:nvGrpSpPr>
          <p:cNvPr id="31750" name="Group 19"/>
          <p:cNvGrpSpPr>
            <a:grpSpLocks/>
          </p:cNvGrpSpPr>
          <p:nvPr/>
        </p:nvGrpSpPr>
        <p:grpSpPr bwMode="auto">
          <a:xfrm>
            <a:off x="3287714" y="2960689"/>
            <a:ext cx="2376487" cy="3173413"/>
            <a:chOff x="1111" y="1865"/>
            <a:chExt cx="1497" cy="1999"/>
          </a:xfrm>
        </p:grpSpPr>
        <p:grpSp>
          <p:nvGrpSpPr>
            <p:cNvPr id="31751" name="Group 20"/>
            <p:cNvGrpSpPr>
              <a:grpSpLocks/>
            </p:cNvGrpSpPr>
            <p:nvPr/>
          </p:nvGrpSpPr>
          <p:grpSpPr bwMode="auto">
            <a:xfrm>
              <a:off x="1156" y="1865"/>
              <a:ext cx="1361" cy="1728"/>
              <a:chOff x="1156" y="1865"/>
              <a:chExt cx="1361" cy="1728"/>
            </a:xfrm>
          </p:grpSpPr>
          <p:grpSp>
            <p:nvGrpSpPr>
              <p:cNvPr id="31753" name="Group 21"/>
              <p:cNvGrpSpPr>
                <a:grpSpLocks/>
              </p:cNvGrpSpPr>
              <p:nvPr/>
            </p:nvGrpSpPr>
            <p:grpSpPr bwMode="auto">
              <a:xfrm>
                <a:off x="1519" y="1865"/>
                <a:ext cx="725" cy="1048"/>
                <a:chOff x="1020" y="1977"/>
                <a:chExt cx="725" cy="1152"/>
              </a:xfrm>
            </p:grpSpPr>
            <p:grpSp>
              <p:nvGrpSpPr>
                <p:cNvPr id="31755" name="Group 22"/>
                <p:cNvGrpSpPr>
                  <a:grpSpLocks/>
                </p:cNvGrpSpPr>
                <p:nvPr/>
              </p:nvGrpSpPr>
              <p:grpSpPr bwMode="auto">
                <a:xfrm>
                  <a:off x="1020" y="1977"/>
                  <a:ext cx="680" cy="972"/>
                  <a:chOff x="1882" y="1523"/>
                  <a:chExt cx="680" cy="972"/>
                </a:xfrm>
              </p:grpSpPr>
              <p:sp>
                <p:nvSpPr>
                  <p:cNvPr id="31757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018" y="1523"/>
                    <a:ext cx="408" cy="390"/>
                  </a:xfrm>
                  <a:prstGeom prst="smileyFace">
                    <a:avLst>
                      <a:gd name="adj" fmla="val 4653"/>
                    </a:avLst>
                  </a:prstGeom>
                  <a:solidFill>
                    <a:srgbClr val="FFFF00"/>
                  </a:solidFill>
                  <a:ln w="9525">
                    <a:solidFill>
                      <a:srgbClr val="006666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algn="ctr" rtl="1"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n-US" altLang="en-US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Nazanin" pitchFamily="2" charset="-78"/>
                    </a:endParaRPr>
                  </a:p>
                </p:txBody>
              </p:sp>
              <p:sp>
                <p:nvSpPr>
                  <p:cNvPr id="31758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882" y="2188"/>
                    <a:ext cx="680" cy="307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9525">
                    <a:solidFill>
                      <a:srgbClr val="0066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anchor="ctr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3175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020" y="2432"/>
                  <a:ext cx="725" cy="6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a-IR" altLang="en-US" b="1">
                      <a:solidFill>
                        <a:srgbClr val="000066"/>
                      </a:solidFill>
                      <a:latin typeface="Times New Roman" panose="02020603050405020304" pitchFamily="18" charset="0"/>
                      <a:cs typeface="Lotus" pitchFamily="2" charset="-78"/>
                    </a:rPr>
                    <a:t>از ديدگاه</a:t>
                  </a:r>
                  <a:r>
                    <a:rPr lang="fa-IR" altLang="en-US" b="1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Nazanin" pitchFamily="2" charset="-78"/>
                    </a:rPr>
                    <a:t>    </a:t>
                  </a:r>
                  <a:r>
                    <a:rPr lang="fa-IR" altLang="en-US" b="1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Nazanin" pitchFamily="2" charset="-78"/>
                    </a:rPr>
                    <a:t>مقياس  بزرگي</a:t>
                  </a:r>
                  <a:endPara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  <a:cs typeface="Nazanin" pitchFamily="2" charset="-78"/>
                  </a:endParaRPr>
                </a:p>
              </p:txBody>
            </p:sp>
          </p:grpSp>
          <p:sp>
            <p:nvSpPr>
              <p:cNvPr id="31754" name="AutoShape 26"/>
              <p:cNvSpPr>
                <a:spLocks noChangeArrowheads="1"/>
              </p:cNvSpPr>
              <p:nvPr/>
            </p:nvSpPr>
            <p:spPr bwMode="auto">
              <a:xfrm>
                <a:off x="1156" y="3314"/>
                <a:ext cx="1361" cy="279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1752" name="Text Box 27"/>
            <p:cNvSpPr txBox="1">
              <a:spLocks noChangeArrowheads="1"/>
            </p:cNvSpPr>
            <p:nvPr/>
          </p:nvSpPr>
          <p:spPr bwMode="auto">
            <a:xfrm>
              <a:off x="1111" y="3113"/>
              <a:ext cx="1497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sz="1800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1-شبکه هاي</a:t>
              </a:r>
              <a:r>
                <a:rPr lang="fa-IR" altLang="en-US" sz="1800" b="1">
                  <a:solidFill>
                    <a:srgbClr val="000000"/>
                  </a:solidFill>
                  <a:latin typeface="Times New Roman" panose="02020603050405020304" pitchFamily="18" charset="0"/>
                  <a:cs typeface="Nazanin" pitchFamily="2" charset="-78"/>
                </a:rPr>
                <a:t> </a:t>
              </a:r>
              <a:r>
                <a:rPr lang="en-US" altLang="en-US" sz="1800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LAN</a:t>
              </a:r>
            </a:p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sz="1800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2-شبکه هاي</a:t>
              </a:r>
              <a:r>
                <a:rPr lang="fa-IR" altLang="en-US" sz="1800" b="1">
                  <a:solidFill>
                    <a:srgbClr val="000000"/>
                  </a:solidFill>
                  <a:latin typeface="Times New Roman" panose="02020603050405020304" pitchFamily="18" charset="0"/>
                  <a:cs typeface="Nazanin" pitchFamily="2" charset="-78"/>
                </a:rPr>
                <a:t> </a:t>
              </a:r>
              <a:r>
                <a:rPr lang="en-US" altLang="en-US" sz="1800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MAN</a:t>
              </a:r>
            </a:p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sz="1800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3-شبکه هاي</a:t>
              </a:r>
              <a:r>
                <a:rPr lang="fa-IR" altLang="en-US" sz="1800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 </a:t>
              </a:r>
              <a:r>
                <a:rPr lang="en-US" altLang="en-US" sz="1800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WAN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57521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039" y="1416675"/>
            <a:ext cx="9813701" cy="383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4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040" y="2125013"/>
            <a:ext cx="9414456" cy="264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3"/>
          <p:cNvSpPr>
            <a:spLocks noChangeArrowheads="1"/>
          </p:cNvSpPr>
          <p:nvPr/>
        </p:nvSpPr>
        <p:spPr bwMode="auto">
          <a:xfrm>
            <a:off x="3575051" y="835025"/>
            <a:ext cx="5256213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646488" y="908051"/>
            <a:ext cx="5256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FF0000"/>
                </a:solidFill>
                <a:cs typeface="Titr" pitchFamily="2" charset="-78"/>
              </a:rPr>
              <a:t>روشهاي برقراري ارتباط دو ماشين در شبکه</a:t>
            </a:r>
            <a:endParaRPr lang="en-US" altLang="en-US" b="1">
              <a:solidFill>
                <a:srgbClr val="FF0000"/>
              </a:solidFill>
              <a:cs typeface="Titr" pitchFamily="2" charset="-78"/>
            </a:endParaRPr>
          </a:p>
        </p:txBody>
      </p:sp>
      <p:sp>
        <p:nvSpPr>
          <p:cNvPr id="44036" name="AutoShape 7"/>
          <p:cNvSpPr>
            <a:spLocks noChangeArrowheads="1"/>
          </p:cNvSpPr>
          <p:nvPr/>
        </p:nvSpPr>
        <p:spPr bwMode="auto">
          <a:xfrm>
            <a:off x="6888164" y="2708275"/>
            <a:ext cx="3311525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6959600" y="2708276"/>
            <a:ext cx="30241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1- سوئيچينگ مداري</a:t>
            </a:r>
          </a:p>
          <a:p>
            <a:pPr rtl="1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Circuit Switching</a:t>
            </a:r>
          </a:p>
        </p:txBody>
      </p:sp>
      <p:sp>
        <p:nvSpPr>
          <p:cNvPr id="44038" name="AutoShape 5"/>
          <p:cNvSpPr>
            <a:spLocks noChangeArrowheads="1"/>
          </p:cNvSpPr>
          <p:nvPr/>
        </p:nvSpPr>
        <p:spPr bwMode="auto">
          <a:xfrm>
            <a:off x="2351088" y="2708275"/>
            <a:ext cx="3529012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9" name="Text Box 9"/>
          <p:cNvSpPr txBox="1">
            <a:spLocks noChangeArrowheads="1"/>
          </p:cNvSpPr>
          <p:nvPr/>
        </p:nvSpPr>
        <p:spPr bwMode="auto">
          <a:xfrm>
            <a:off x="2424113" y="2708276"/>
            <a:ext cx="33829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2-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 </a:t>
            </a: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سوئيچينگ  پيام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Message Switching</a:t>
            </a:r>
          </a:p>
        </p:txBody>
      </p:sp>
      <p:sp>
        <p:nvSpPr>
          <p:cNvPr id="44040" name="AutoShape 6"/>
          <p:cNvSpPr>
            <a:spLocks noChangeArrowheads="1"/>
          </p:cNvSpPr>
          <p:nvPr/>
        </p:nvSpPr>
        <p:spPr bwMode="auto">
          <a:xfrm>
            <a:off x="3719514" y="4752975"/>
            <a:ext cx="5400675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3648075" y="4738689"/>
            <a:ext cx="53292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3- سوئيچينگ  بسته و سلول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Packet Switching / Cell Switching</a:t>
            </a:r>
            <a:endParaRPr lang="fa-IR" altLang="en-US" b="1">
              <a:solidFill>
                <a:srgbClr val="000066"/>
              </a:solidFill>
              <a:cs typeface="Lotus" pitchFamily="2" charset="-78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b="1">
              <a:solidFill>
                <a:srgbClr val="000066"/>
              </a:solidFill>
              <a:cs typeface="Lotus" pitchFamily="2" charset="-78"/>
            </a:endParaRPr>
          </a:p>
        </p:txBody>
      </p:sp>
      <p:sp>
        <p:nvSpPr>
          <p:cNvPr id="44042" name="Line 41"/>
          <p:cNvSpPr>
            <a:spLocks noChangeShapeType="1"/>
          </p:cNvSpPr>
          <p:nvPr/>
        </p:nvSpPr>
        <p:spPr bwMode="auto">
          <a:xfrm>
            <a:off x="4656138" y="1484314"/>
            <a:ext cx="0" cy="1152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42"/>
          <p:cNvSpPr>
            <a:spLocks noChangeShapeType="1"/>
          </p:cNvSpPr>
          <p:nvPr/>
        </p:nvSpPr>
        <p:spPr bwMode="auto">
          <a:xfrm>
            <a:off x="8256588" y="1484313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43"/>
          <p:cNvSpPr>
            <a:spLocks noChangeShapeType="1"/>
          </p:cNvSpPr>
          <p:nvPr/>
        </p:nvSpPr>
        <p:spPr bwMode="auto">
          <a:xfrm>
            <a:off x="6383338" y="1484314"/>
            <a:ext cx="0" cy="3240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710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4"/>
          <p:cNvSpPr>
            <a:spLocks noChangeArrowheads="1"/>
          </p:cNvSpPr>
          <p:nvPr/>
        </p:nvSpPr>
        <p:spPr bwMode="auto">
          <a:xfrm>
            <a:off x="5448301" y="333375"/>
            <a:ext cx="4968875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4656139" y="404814"/>
            <a:ext cx="554513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FF0000"/>
                </a:solidFill>
                <a:cs typeface="Titr" pitchFamily="2" charset="-78"/>
              </a:rPr>
              <a:t>1- سوئيچينگ مداري</a:t>
            </a:r>
            <a:endParaRPr lang="en-US" altLang="en-US" b="1">
              <a:solidFill>
                <a:srgbClr val="FF0000"/>
              </a:solidFill>
              <a:cs typeface="Titr" pitchFamily="2" charset="-7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cs typeface="Titr" pitchFamily="2" charset="-78"/>
              </a:rPr>
              <a:t>Circuit Switching</a:t>
            </a:r>
          </a:p>
        </p:txBody>
      </p:sp>
      <p:grpSp>
        <p:nvGrpSpPr>
          <p:cNvPr id="45060" name="Group 12"/>
          <p:cNvGrpSpPr>
            <a:grpSpLocks/>
          </p:cNvGrpSpPr>
          <p:nvPr/>
        </p:nvGrpSpPr>
        <p:grpSpPr bwMode="auto">
          <a:xfrm>
            <a:off x="2208214" y="1773238"/>
            <a:ext cx="6480175" cy="1079500"/>
            <a:chOff x="1066" y="2795"/>
            <a:chExt cx="3674" cy="680"/>
          </a:xfrm>
        </p:grpSpPr>
        <p:sp>
          <p:nvSpPr>
            <p:cNvPr id="45068" name="AutoShape 10"/>
            <p:cNvSpPr>
              <a:spLocks noChangeArrowheads="1"/>
            </p:cNvSpPr>
            <p:nvPr/>
          </p:nvSpPr>
          <p:spPr bwMode="auto">
            <a:xfrm>
              <a:off x="1066" y="2795"/>
              <a:ext cx="3674" cy="590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19050">
              <a:solidFill>
                <a:srgbClr val="0066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9" name="Text Box 11"/>
            <p:cNvSpPr txBox="1">
              <a:spLocks noChangeArrowheads="1"/>
            </p:cNvSpPr>
            <p:nvPr/>
          </p:nvSpPr>
          <p:spPr bwMode="auto">
            <a:xfrm>
              <a:off x="1066" y="2937"/>
              <a:ext cx="3674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لزوم برقراري اتصال فيزيکي بين مبدأ و مقصد جهت انتقال اطلاعات</a:t>
              </a:r>
            </a:p>
            <a:p>
              <a:pPr algn="r" eaLnBrk="1" hangingPunct="1">
                <a:spcBef>
                  <a:spcPct val="50000"/>
                </a:spcBef>
              </a:pPr>
              <a:endParaRPr lang="en-US" altLang="en-US" b="1">
                <a:solidFill>
                  <a:srgbClr val="000066"/>
                </a:solidFill>
                <a:cs typeface="Lotus" pitchFamily="2" charset="-78"/>
              </a:endParaRPr>
            </a:p>
          </p:txBody>
        </p:sp>
      </p:grpSp>
      <p:sp>
        <p:nvSpPr>
          <p:cNvPr id="45061" name="AutoShape 13"/>
          <p:cNvSpPr>
            <a:spLocks noChangeArrowheads="1"/>
          </p:cNvSpPr>
          <p:nvPr/>
        </p:nvSpPr>
        <p:spPr bwMode="auto">
          <a:xfrm>
            <a:off x="1992313" y="3357564"/>
            <a:ext cx="8424862" cy="13668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2" name="Line 18"/>
          <p:cNvSpPr>
            <a:spLocks noChangeShapeType="1"/>
          </p:cNvSpPr>
          <p:nvPr/>
        </p:nvSpPr>
        <p:spPr bwMode="auto">
          <a:xfrm>
            <a:off x="6959600" y="1484314"/>
            <a:ext cx="0" cy="288925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Text Box 14"/>
          <p:cNvSpPr txBox="1">
            <a:spLocks noChangeArrowheads="1"/>
          </p:cNvSpPr>
          <p:nvPr/>
        </p:nvSpPr>
        <p:spPr bwMode="auto">
          <a:xfrm>
            <a:off x="2208214" y="3429001"/>
            <a:ext cx="77041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نياز به زمان قابل توجهي براي برقراري ارتباط بين فرستنده و گيرنده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b="1">
              <a:solidFill>
                <a:srgbClr val="000066"/>
              </a:solidFill>
              <a:cs typeface="Lotus" pitchFamily="2" charset="-78"/>
            </a:endParaRPr>
          </a:p>
          <a:p>
            <a:pPr algn="r" rtl="1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  <a:r>
              <a:rPr lang="fa-IR" altLang="en-US" b="1">
                <a:cs typeface="Lotus" pitchFamily="2" charset="-78"/>
              </a:rPr>
              <a:t> </a:t>
            </a: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عدم امکان برقراري ارتباط توسط ماشينهاي ديگر با دو ماشين فرستنده و گيرنده هنگام اشغال بودن کانال توسط  دو ماشين</a:t>
            </a:r>
          </a:p>
          <a:p>
            <a:pPr algn="r" eaLnBrk="1" hangingPunct="1">
              <a:spcBef>
                <a:spcPct val="50000"/>
              </a:spcBef>
            </a:pPr>
            <a:endParaRPr lang="en-US" altLang="en-US" b="1">
              <a:solidFill>
                <a:srgbClr val="000066"/>
              </a:solidFill>
              <a:cs typeface="Lotus" pitchFamily="2" charset="-78"/>
            </a:endParaRPr>
          </a:p>
        </p:txBody>
      </p:sp>
      <p:grpSp>
        <p:nvGrpSpPr>
          <p:cNvPr id="45064" name="Group 31"/>
          <p:cNvGrpSpPr>
            <a:grpSpLocks/>
          </p:cNvGrpSpPr>
          <p:nvPr/>
        </p:nvGrpSpPr>
        <p:grpSpPr bwMode="auto">
          <a:xfrm>
            <a:off x="9264650" y="2924175"/>
            <a:ext cx="1081088" cy="433388"/>
            <a:chOff x="4876" y="1842"/>
            <a:chExt cx="681" cy="273"/>
          </a:xfrm>
        </p:grpSpPr>
        <p:sp>
          <p:nvSpPr>
            <p:cNvPr id="45066" name="AutoShape 19"/>
            <p:cNvSpPr>
              <a:spLocks noChangeArrowheads="1"/>
            </p:cNvSpPr>
            <p:nvPr/>
          </p:nvSpPr>
          <p:spPr bwMode="auto">
            <a:xfrm>
              <a:off x="4876" y="1843"/>
              <a:ext cx="680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66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7" name="Text Box 20"/>
            <p:cNvSpPr txBox="1">
              <a:spLocks noChangeArrowheads="1"/>
            </p:cNvSpPr>
            <p:nvPr/>
          </p:nvSpPr>
          <p:spPr bwMode="auto">
            <a:xfrm>
              <a:off x="4967" y="1842"/>
              <a:ext cx="5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FF0000"/>
                  </a:solidFill>
                  <a:cs typeface="Titr" pitchFamily="2" charset="-78"/>
                </a:rPr>
                <a:t>معايب</a:t>
              </a:r>
              <a:endParaRPr lang="en-US" altLang="en-US" b="1">
                <a:solidFill>
                  <a:srgbClr val="FF0000"/>
                </a:solidFill>
                <a:cs typeface="Titr" pitchFamily="2" charset="-78"/>
              </a:endParaRPr>
            </a:p>
          </p:txBody>
        </p:sp>
      </p:grpSp>
      <p:sp>
        <p:nvSpPr>
          <p:cNvPr id="45065" name="Line 30"/>
          <p:cNvSpPr>
            <a:spLocks noChangeShapeType="1"/>
          </p:cNvSpPr>
          <p:nvPr/>
        </p:nvSpPr>
        <p:spPr bwMode="auto">
          <a:xfrm>
            <a:off x="9840913" y="1484313"/>
            <a:ext cx="0" cy="1439862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8255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448301" y="333375"/>
            <a:ext cx="4968875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656139" y="404814"/>
            <a:ext cx="5545137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FF0000"/>
                </a:solidFill>
                <a:cs typeface="Titr" pitchFamily="2" charset="-78"/>
              </a:rPr>
              <a:t>2-  سوئيچينگ پيام</a:t>
            </a:r>
            <a:endParaRPr lang="en-US" altLang="en-US" b="1">
              <a:solidFill>
                <a:srgbClr val="FF0000"/>
              </a:solidFill>
              <a:cs typeface="Titr" pitchFamily="2" charset="-7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cs typeface="Titr" pitchFamily="2" charset="-78"/>
              </a:rPr>
              <a:t>Messeage Switching</a:t>
            </a:r>
          </a:p>
        </p:txBody>
      </p:sp>
      <p:sp>
        <p:nvSpPr>
          <p:cNvPr id="46084" name="AutoShape 9"/>
          <p:cNvSpPr>
            <a:spLocks noChangeArrowheads="1"/>
          </p:cNvSpPr>
          <p:nvPr/>
        </p:nvSpPr>
        <p:spPr bwMode="auto">
          <a:xfrm>
            <a:off x="1774825" y="1916113"/>
            <a:ext cx="8713788" cy="295275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Text Box 10"/>
          <p:cNvSpPr txBox="1">
            <a:spLocks noChangeArrowheads="1"/>
          </p:cNvSpPr>
          <p:nvPr/>
        </p:nvSpPr>
        <p:spPr bwMode="auto">
          <a:xfrm>
            <a:off x="-336550" y="2205039"/>
            <a:ext cx="10641013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مختص انتقال دادهاي ديجيتال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b="1">
              <a:solidFill>
                <a:srgbClr val="000066"/>
              </a:solidFill>
              <a:cs typeface="Lotus" pitchFamily="2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اتصال دائمي هرايستگاه  با مرکز سوئيچ خود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b="1">
              <a:solidFill>
                <a:srgbClr val="000066"/>
              </a:solidFill>
              <a:cs typeface="Lotus" pitchFamily="2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اضافه نمودن اطلاعات لازم به داده ها قبل از ارسال آن به مرکز سوئيچ توسط ايستگاه فرستنده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b="1">
              <a:solidFill>
                <a:srgbClr val="000066"/>
              </a:solidFill>
              <a:cs typeface="Lotus" pitchFamily="2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 دريافت کامل پيام توسط هر مرکز سوئيچ و انتخاب کانال خروجي مناسب بر اساس آدرس </a:t>
            </a:r>
            <a:r>
              <a:rPr lang="en-US" altLang="en-US" b="1">
                <a:solidFill>
                  <a:srgbClr val="000066"/>
                </a:solidFill>
                <a:cs typeface="Lotus" pitchFamily="2" charset="-78"/>
              </a:rPr>
              <a:t>☻</a:t>
            </a:r>
          </a:p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 گيرنده موجود در داده</a:t>
            </a:r>
            <a:endParaRPr lang="en-US" altLang="en-US" b="1">
              <a:solidFill>
                <a:srgbClr val="000066"/>
              </a:solidFill>
              <a:cs typeface="Lotus" pitchFamily="2" charset="-78"/>
            </a:endParaRPr>
          </a:p>
        </p:txBody>
      </p:sp>
      <p:sp>
        <p:nvSpPr>
          <p:cNvPr id="46086" name="Line 11"/>
          <p:cNvSpPr>
            <a:spLocks noChangeShapeType="1"/>
          </p:cNvSpPr>
          <p:nvPr/>
        </p:nvSpPr>
        <p:spPr bwMode="auto">
          <a:xfrm>
            <a:off x="8832850" y="1484313"/>
            <a:ext cx="0" cy="431800"/>
          </a:xfrm>
          <a:prstGeom prst="line">
            <a:avLst/>
          </a:prstGeom>
          <a:noFill/>
          <a:ln w="28575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210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3"/>
          <p:cNvSpPr txBox="1">
            <a:spLocks noChangeArrowheads="1"/>
          </p:cNvSpPr>
          <p:nvPr/>
        </p:nvSpPr>
        <p:spPr bwMode="auto">
          <a:xfrm>
            <a:off x="3000376" y="3141664"/>
            <a:ext cx="6335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47107" name="Group 40"/>
          <p:cNvGrpSpPr>
            <a:grpSpLocks/>
          </p:cNvGrpSpPr>
          <p:nvPr/>
        </p:nvGrpSpPr>
        <p:grpSpPr bwMode="auto">
          <a:xfrm>
            <a:off x="5448300" y="871539"/>
            <a:ext cx="5545138" cy="1189037"/>
            <a:chOff x="2472" y="549"/>
            <a:chExt cx="3493" cy="749"/>
          </a:xfrm>
        </p:grpSpPr>
        <p:grpSp>
          <p:nvGrpSpPr>
            <p:cNvPr id="47120" name="Group 11"/>
            <p:cNvGrpSpPr>
              <a:grpSpLocks/>
            </p:cNvGrpSpPr>
            <p:nvPr/>
          </p:nvGrpSpPr>
          <p:grpSpPr bwMode="auto">
            <a:xfrm>
              <a:off x="2472" y="549"/>
              <a:ext cx="3493" cy="665"/>
              <a:chOff x="2472" y="549"/>
              <a:chExt cx="3493" cy="665"/>
            </a:xfrm>
          </p:grpSpPr>
          <p:sp>
            <p:nvSpPr>
              <p:cNvPr id="47123" name="AutoShape 9"/>
              <p:cNvSpPr>
                <a:spLocks noChangeArrowheads="1"/>
              </p:cNvSpPr>
              <p:nvPr/>
            </p:nvSpPr>
            <p:spPr bwMode="auto">
              <a:xfrm>
                <a:off x="3198" y="549"/>
                <a:ext cx="1950" cy="36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C2E1B6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19050">
                <a:solidFill>
                  <a:srgbClr val="00666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124" name="Text Box 10"/>
              <p:cNvSpPr txBox="1">
                <a:spLocks noChangeArrowheads="1"/>
              </p:cNvSpPr>
              <p:nvPr/>
            </p:nvSpPr>
            <p:spPr bwMode="auto">
              <a:xfrm>
                <a:off x="2472" y="574"/>
                <a:ext cx="3493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a-IR" altLang="en-US" sz="2400" b="1">
                    <a:solidFill>
                      <a:srgbClr val="FF0000"/>
                    </a:solidFill>
                    <a:cs typeface="Titr" pitchFamily="2" charset="-78"/>
                  </a:rPr>
                  <a:t>مشکل سوئيچينگ پيام</a:t>
                </a:r>
                <a:endParaRPr lang="en-US" altLang="en-US" sz="2400" b="1">
                  <a:solidFill>
                    <a:srgbClr val="FF0000"/>
                  </a:solidFill>
                  <a:cs typeface="Titr" pitchFamily="2" charset="-78"/>
                </a:endParaRP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2400" b="1">
                  <a:solidFill>
                    <a:srgbClr val="FF0000"/>
                  </a:solidFill>
                  <a:cs typeface="Titr" pitchFamily="2" charset="-78"/>
                </a:endParaRPr>
              </a:p>
            </p:txBody>
          </p:sp>
        </p:grpSp>
        <p:sp>
          <p:nvSpPr>
            <p:cNvPr id="47121" name="AutoShape 12"/>
            <p:cNvSpPr>
              <a:spLocks noChangeArrowheads="1"/>
            </p:cNvSpPr>
            <p:nvPr/>
          </p:nvSpPr>
          <p:spPr bwMode="auto">
            <a:xfrm>
              <a:off x="2653" y="935"/>
              <a:ext cx="1678" cy="363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19050">
              <a:solidFill>
                <a:srgbClr val="0066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2" name="Text Box 17"/>
            <p:cNvSpPr txBox="1">
              <a:spLocks noChangeArrowheads="1"/>
            </p:cNvSpPr>
            <p:nvPr/>
          </p:nvSpPr>
          <p:spPr bwMode="auto">
            <a:xfrm>
              <a:off x="2835" y="981"/>
              <a:ext cx="15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</a:rPr>
                <a:t>عدم محدوديت طول پيام</a:t>
              </a:r>
              <a:endParaRPr lang="en-US" altLang="en-US" b="1">
                <a:solidFill>
                  <a:srgbClr val="000066"/>
                </a:solidFill>
              </a:endParaRPr>
            </a:p>
          </p:txBody>
        </p:sp>
      </p:grpSp>
      <p:grpSp>
        <p:nvGrpSpPr>
          <p:cNvPr id="47108" name="Group 50"/>
          <p:cNvGrpSpPr>
            <a:grpSpLocks/>
          </p:cNvGrpSpPr>
          <p:nvPr/>
        </p:nvGrpSpPr>
        <p:grpSpPr bwMode="auto">
          <a:xfrm>
            <a:off x="2166939" y="2781301"/>
            <a:ext cx="5184775" cy="1439863"/>
            <a:chOff x="567" y="1752"/>
            <a:chExt cx="3266" cy="907"/>
          </a:xfrm>
        </p:grpSpPr>
        <p:sp>
          <p:nvSpPr>
            <p:cNvPr id="47118" name="AutoShape 49"/>
            <p:cNvSpPr>
              <a:spLocks noChangeArrowheads="1"/>
            </p:cNvSpPr>
            <p:nvPr/>
          </p:nvSpPr>
          <p:spPr bwMode="auto">
            <a:xfrm>
              <a:off x="657" y="1752"/>
              <a:ext cx="3130" cy="907"/>
            </a:xfrm>
            <a:prstGeom prst="wedgeRectCallout">
              <a:avLst>
                <a:gd name="adj1" fmla="val 47574"/>
                <a:gd name="adj2" fmla="val -100056"/>
              </a:avLst>
            </a:prstGeom>
            <a:solidFill>
              <a:srgbClr val="C2E1B6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47119" name="Text Box 44"/>
            <p:cNvSpPr txBox="1">
              <a:spLocks noChangeArrowheads="1"/>
            </p:cNvSpPr>
            <p:nvPr/>
          </p:nvSpPr>
          <p:spPr bwMode="auto">
            <a:xfrm>
              <a:off x="567" y="1797"/>
              <a:ext cx="3266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Nazanin" pitchFamily="2" charset="-78"/>
                </a:rPr>
                <a:t>بالا بودن حافظه هاي موجود درهر مرکز سوئيچ </a:t>
              </a:r>
              <a:r>
                <a:rPr lang="en-US" altLang="en-US" b="1">
                  <a:solidFill>
                    <a:srgbClr val="000066"/>
                  </a:solidFill>
                </a:rPr>
                <a:t>☻</a:t>
              </a:r>
              <a:endParaRPr lang="fa-IR" altLang="en-US" b="1">
                <a:solidFill>
                  <a:srgbClr val="000066"/>
                </a:solidFill>
                <a:cs typeface="Nazanin" pitchFamily="2" charset="-78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Nazanin" pitchFamily="2" charset="-78"/>
                </a:rPr>
                <a:t>ارسال مجدد داده ها در صورت خرابي يک بيت در پيام </a:t>
              </a:r>
              <a:r>
                <a:rPr lang="en-US" altLang="en-US" b="1">
                  <a:solidFill>
                    <a:srgbClr val="000066"/>
                  </a:solidFill>
                </a:rPr>
                <a:t>☻</a:t>
              </a:r>
              <a:endParaRPr lang="fa-IR" altLang="en-US" b="1">
                <a:solidFill>
                  <a:srgbClr val="000066"/>
                </a:solidFill>
                <a:cs typeface="Nazanin" pitchFamily="2" charset="-78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Nazanin" pitchFamily="2" charset="-78"/>
                </a:rPr>
                <a:t>تأخيرزياد در رسيدن پيام </a:t>
              </a:r>
              <a:r>
                <a:rPr lang="en-US" altLang="en-US" b="1">
                  <a:solidFill>
                    <a:srgbClr val="000066"/>
                  </a:solidFill>
                </a:rPr>
                <a:t>☻</a:t>
              </a:r>
            </a:p>
          </p:txBody>
        </p:sp>
      </p:grpSp>
      <p:grpSp>
        <p:nvGrpSpPr>
          <p:cNvPr id="47109" name="Group 60"/>
          <p:cNvGrpSpPr>
            <a:grpSpLocks/>
          </p:cNvGrpSpPr>
          <p:nvPr/>
        </p:nvGrpSpPr>
        <p:grpSpPr bwMode="auto">
          <a:xfrm>
            <a:off x="5087938" y="4581526"/>
            <a:ext cx="4692650" cy="1871663"/>
            <a:chOff x="2245" y="2886"/>
            <a:chExt cx="2956" cy="1179"/>
          </a:xfrm>
        </p:grpSpPr>
        <p:grpSp>
          <p:nvGrpSpPr>
            <p:cNvPr id="47113" name="Group 59"/>
            <p:cNvGrpSpPr>
              <a:grpSpLocks/>
            </p:cNvGrpSpPr>
            <p:nvPr/>
          </p:nvGrpSpPr>
          <p:grpSpPr bwMode="auto">
            <a:xfrm>
              <a:off x="3515" y="2886"/>
              <a:ext cx="1686" cy="1179"/>
              <a:chOff x="3515" y="2886"/>
              <a:chExt cx="1686" cy="1179"/>
            </a:xfrm>
          </p:grpSpPr>
          <p:sp>
            <p:nvSpPr>
              <p:cNvPr id="47115" name="AutoShape 52"/>
              <p:cNvSpPr>
                <a:spLocks noChangeArrowheads="1"/>
              </p:cNvSpPr>
              <p:nvPr/>
            </p:nvSpPr>
            <p:spPr bwMode="auto">
              <a:xfrm>
                <a:off x="4567" y="2886"/>
                <a:ext cx="589" cy="36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C2E1B6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00666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116" name="Text Box 53"/>
              <p:cNvSpPr txBox="1">
                <a:spLocks noChangeArrowheads="1"/>
              </p:cNvSpPr>
              <p:nvPr/>
            </p:nvSpPr>
            <p:spPr bwMode="auto">
              <a:xfrm>
                <a:off x="4657" y="2931"/>
                <a:ext cx="54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a-IR" altLang="en-US" b="1">
                    <a:solidFill>
                      <a:srgbClr val="FF0000"/>
                    </a:solidFill>
                    <a:cs typeface="Titr" pitchFamily="2" charset="-78"/>
                  </a:rPr>
                  <a:t>مزايا</a:t>
                </a:r>
                <a:endParaRPr lang="en-US" altLang="en-US" b="1">
                  <a:solidFill>
                    <a:srgbClr val="FF0000"/>
                  </a:solidFill>
                  <a:cs typeface="Titr" pitchFamily="2" charset="-78"/>
                </a:endParaRPr>
              </a:p>
            </p:txBody>
          </p:sp>
          <p:sp>
            <p:nvSpPr>
              <p:cNvPr id="47117" name="AutoShape 54"/>
              <p:cNvSpPr>
                <a:spLocks noChangeArrowheads="1"/>
              </p:cNvSpPr>
              <p:nvPr/>
            </p:nvSpPr>
            <p:spPr bwMode="auto">
              <a:xfrm>
                <a:off x="3515" y="3249"/>
                <a:ext cx="1452" cy="816"/>
              </a:xfrm>
              <a:prstGeom prst="foldedCorner">
                <a:avLst>
                  <a:gd name="adj" fmla="val 12500"/>
                </a:avLst>
              </a:prstGeom>
              <a:gradFill rotWithShape="1">
                <a:gsLst>
                  <a:gs pos="0">
                    <a:srgbClr val="C2E1B6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19050">
                <a:solidFill>
                  <a:srgbClr val="00666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47114" name="Text Box 55"/>
            <p:cNvSpPr txBox="1">
              <a:spLocks noChangeArrowheads="1"/>
            </p:cNvSpPr>
            <p:nvPr/>
          </p:nvSpPr>
          <p:spPr bwMode="auto">
            <a:xfrm>
              <a:off x="2245" y="3346"/>
              <a:ext cx="2767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بسيار سريع و کارآمد </a:t>
              </a:r>
              <a:r>
                <a:rPr lang="en-US" altLang="en-US" b="1">
                  <a:solidFill>
                    <a:srgbClr val="000066"/>
                  </a:solidFill>
                  <a:cs typeface="Lotus" pitchFamily="2" charset="-78"/>
                </a:rPr>
                <a:t>☻</a:t>
              </a:r>
              <a:endParaRPr lang="fa-IR" altLang="en-US" b="1">
                <a:solidFill>
                  <a:srgbClr val="000066"/>
                </a:solidFill>
                <a:cs typeface="Lotus" pitchFamily="2" charset="-78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عدم اشغال کانال </a:t>
              </a:r>
              <a:r>
                <a:rPr lang="en-US" altLang="en-US" b="1">
                  <a:solidFill>
                    <a:srgbClr val="000066"/>
                  </a:solidFill>
                  <a:cs typeface="Lotus" pitchFamily="2" charset="-78"/>
                </a:rPr>
                <a:t>☻</a:t>
              </a:r>
            </a:p>
          </p:txBody>
        </p:sp>
      </p:grpSp>
      <p:grpSp>
        <p:nvGrpSpPr>
          <p:cNvPr id="47110" name="Group 56"/>
          <p:cNvGrpSpPr>
            <a:grpSpLocks/>
          </p:cNvGrpSpPr>
          <p:nvPr/>
        </p:nvGrpSpPr>
        <p:grpSpPr bwMode="auto">
          <a:xfrm>
            <a:off x="2166939" y="2781300"/>
            <a:ext cx="5184775" cy="1898650"/>
            <a:chOff x="567" y="1752"/>
            <a:chExt cx="3266" cy="907"/>
          </a:xfrm>
        </p:grpSpPr>
        <p:sp>
          <p:nvSpPr>
            <p:cNvPr id="47111" name="AutoShape 57"/>
            <p:cNvSpPr>
              <a:spLocks noChangeArrowheads="1"/>
            </p:cNvSpPr>
            <p:nvPr/>
          </p:nvSpPr>
          <p:spPr bwMode="auto">
            <a:xfrm>
              <a:off x="657" y="1752"/>
              <a:ext cx="3130" cy="907"/>
            </a:xfrm>
            <a:prstGeom prst="wedgeRectCallout">
              <a:avLst>
                <a:gd name="adj1" fmla="val 47574"/>
                <a:gd name="adj2" fmla="val -100056"/>
              </a:avLst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66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47112" name="Text Box 58"/>
            <p:cNvSpPr txBox="1">
              <a:spLocks noChangeArrowheads="1"/>
            </p:cNvSpPr>
            <p:nvPr/>
          </p:nvSpPr>
          <p:spPr bwMode="auto">
            <a:xfrm>
              <a:off x="567" y="1797"/>
              <a:ext cx="3266" cy="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بالا بودن حافظه‌هاي موجود درهر مرکز سوئيچ </a:t>
              </a:r>
              <a:r>
                <a:rPr lang="en-US" altLang="en-US" b="1">
                  <a:solidFill>
                    <a:srgbClr val="000066"/>
                  </a:solidFill>
                  <a:cs typeface="Lotus" pitchFamily="2" charset="-78"/>
                </a:rPr>
                <a:t>☻</a:t>
              </a:r>
              <a:endParaRPr lang="fa-IR" altLang="en-US" b="1">
                <a:solidFill>
                  <a:srgbClr val="000066"/>
                </a:solidFill>
                <a:cs typeface="Lotus" pitchFamily="2" charset="-78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ارسال مجدد داده‌ها در صورت خرابي يک بيت در پيام </a:t>
              </a:r>
              <a:r>
                <a:rPr lang="en-US" altLang="en-US" b="1">
                  <a:solidFill>
                    <a:srgbClr val="000066"/>
                  </a:solidFill>
                  <a:cs typeface="Lotus" pitchFamily="2" charset="-78"/>
                </a:rPr>
                <a:t>☻</a:t>
              </a:r>
              <a:endParaRPr lang="fa-IR" altLang="en-US" b="1">
                <a:solidFill>
                  <a:srgbClr val="000066"/>
                </a:solidFill>
                <a:cs typeface="Lotus" pitchFamily="2" charset="-78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000066"/>
                  </a:solidFill>
                  <a:cs typeface="Lotus" pitchFamily="2" charset="-78"/>
                </a:rPr>
                <a:t>تأخير زياد در رسيدن پيام </a:t>
              </a:r>
              <a:r>
                <a:rPr lang="en-US" altLang="en-US" b="1">
                  <a:solidFill>
                    <a:srgbClr val="000066"/>
                  </a:solidFill>
                  <a:cs typeface="Lotus" pitchFamily="2" charset="-78"/>
                </a:rPr>
                <a:t>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40795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10"/>
          <p:cNvSpPr>
            <a:spLocks noChangeArrowheads="1"/>
          </p:cNvSpPr>
          <p:nvPr/>
        </p:nvSpPr>
        <p:spPr bwMode="auto">
          <a:xfrm>
            <a:off x="2495550" y="3429000"/>
            <a:ext cx="5545138" cy="12954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31" name="Text Box 11"/>
          <p:cNvSpPr txBox="1">
            <a:spLocks noChangeArrowheads="1"/>
          </p:cNvSpPr>
          <p:nvPr/>
        </p:nvSpPr>
        <p:spPr bwMode="auto">
          <a:xfrm>
            <a:off x="2711450" y="3575051"/>
            <a:ext cx="51133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شکستن پيام توسط ايستگاه فرستنده به قطعات کوچکتري به نام </a:t>
            </a:r>
            <a:r>
              <a:rPr lang="fa-IR" altLang="en-US" b="1">
                <a:solidFill>
                  <a:srgbClr val="FF0000"/>
                </a:solidFill>
                <a:cs typeface="Lotus" pitchFamily="2" charset="-78"/>
              </a:rPr>
              <a:t>بسته  </a:t>
            </a:r>
            <a:r>
              <a:rPr lang="fa-IR" altLang="en-US" b="1">
                <a:solidFill>
                  <a:srgbClr val="000066"/>
                </a:solidFill>
                <a:cs typeface="Lotus" pitchFamily="2" charset="-78"/>
              </a:rPr>
              <a:t>و ارسال هر بسته به همراه اطلاعات لازم براي بازسازي آن به طور جداگانه به مراکز سوئيچ</a:t>
            </a:r>
            <a:endParaRPr lang="en-US" altLang="en-US" b="1">
              <a:solidFill>
                <a:srgbClr val="000066"/>
              </a:solidFill>
              <a:cs typeface="Lotus" pitchFamily="2" charset="-78"/>
            </a:endParaRPr>
          </a:p>
        </p:txBody>
      </p:sp>
      <p:grpSp>
        <p:nvGrpSpPr>
          <p:cNvPr id="48132" name="Group 13"/>
          <p:cNvGrpSpPr>
            <a:grpSpLocks/>
          </p:cNvGrpSpPr>
          <p:nvPr/>
        </p:nvGrpSpPr>
        <p:grpSpPr bwMode="auto">
          <a:xfrm>
            <a:off x="4440239" y="1054100"/>
            <a:ext cx="5761037" cy="2446338"/>
            <a:chOff x="1837" y="664"/>
            <a:chExt cx="3629" cy="1541"/>
          </a:xfrm>
        </p:grpSpPr>
        <p:grpSp>
          <p:nvGrpSpPr>
            <p:cNvPr id="48133" name="Group 4"/>
            <p:cNvGrpSpPr>
              <a:grpSpLocks/>
            </p:cNvGrpSpPr>
            <p:nvPr/>
          </p:nvGrpSpPr>
          <p:grpSpPr bwMode="auto">
            <a:xfrm>
              <a:off x="1837" y="664"/>
              <a:ext cx="3629" cy="725"/>
              <a:chOff x="1973" y="210"/>
              <a:chExt cx="3629" cy="725"/>
            </a:xfrm>
          </p:grpSpPr>
          <p:sp>
            <p:nvSpPr>
              <p:cNvPr id="48135" name="AutoShape 5"/>
              <p:cNvSpPr>
                <a:spLocks noChangeArrowheads="1"/>
              </p:cNvSpPr>
              <p:nvPr/>
            </p:nvSpPr>
            <p:spPr bwMode="auto">
              <a:xfrm>
                <a:off x="2472" y="210"/>
                <a:ext cx="3130" cy="72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C2E1B6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19050">
                <a:solidFill>
                  <a:srgbClr val="00666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136" name="Text Box 6"/>
              <p:cNvSpPr txBox="1">
                <a:spLocks noChangeArrowheads="1"/>
              </p:cNvSpPr>
              <p:nvPr/>
            </p:nvSpPr>
            <p:spPr bwMode="auto">
              <a:xfrm>
                <a:off x="1973" y="255"/>
                <a:ext cx="349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fa-IR" altLang="en-US" b="1">
                    <a:solidFill>
                      <a:srgbClr val="FF0000"/>
                    </a:solidFill>
                    <a:cs typeface="Titr" pitchFamily="2" charset="-78"/>
                  </a:rPr>
                  <a:t>3-  سوئيچينگ بسته و سلول</a:t>
                </a:r>
                <a:endParaRPr lang="en-US" altLang="en-US" b="1">
                  <a:solidFill>
                    <a:srgbClr val="FF0000"/>
                  </a:solidFill>
                  <a:cs typeface="Titr" pitchFamily="2" charset="-78"/>
                </a:endParaRP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srgbClr val="FF0000"/>
                    </a:solidFill>
                    <a:cs typeface="Titr" pitchFamily="2" charset="-78"/>
                  </a:rPr>
                  <a:t>Packet / Cell Switching</a:t>
                </a:r>
              </a:p>
            </p:txBody>
          </p:sp>
        </p:grpSp>
        <p:sp>
          <p:nvSpPr>
            <p:cNvPr id="48134" name="Line 12"/>
            <p:cNvSpPr>
              <a:spLocks noChangeShapeType="1"/>
            </p:cNvSpPr>
            <p:nvPr/>
          </p:nvSpPr>
          <p:spPr bwMode="auto">
            <a:xfrm>
              <a:off x="2971" y="1389"/>
              <a:ext cx="0" cy="816"/>
            </a:xfrm>
            <a:prstGeom prst="line">
              <a:avLst/>
            </a:prstGeom>
            <a:noFill/>
            <a:ln w="38100">
              <a:solidFill>
                <a:srgbClr val="0066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476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7"/>
          <p:cNvSpPr txBox="1">
            <a:spLocks noChangeArrowheads="1"/>
          </p:cNvSpPr>
          <p:nvPr/>
        </p:nvSpPr>
        <p:spPr bwMode="auto">
          <a:xfrm>
            <a:off x="2711451" y="2924176"/>
            <a:ext cx="5256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9155" name="AutoShape 8"/>
          <p:cNvSpPr>
            <a:spLocks noChangeArrowheads="1"/>
          </p:cNvSpPr>
          <p:nvPr/>
        </p:nvSpPr>
        <p:spPr bwMode="auto">
          <a:xfrm>
            <a:off x="2351088" y="3068639"/>
            <a:ext cx="7993062" cy="19446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9156" name="Group 11"/>
          <p:cNvGrpSpPr>
            <a:grpSpLocks/>
          </p:cNvGrpSpPr>
          <p:nvPr/>
        </p:nvGrpSpPr>
        <p:grpSpPr bwMode="auto">
          <a:xfrm>
            <a:off x="4079876" y="1412876"/>
            <a:ext cx="4608513" cy="504825"/>
            <a:chOff x="1610" y="890"/>
            <a:chExt cx="2903" cy="318"/>
          </a:xfrm>
        </p:grpSpPr>
        <p:sp>
          <p:nvSpPr>
            <p:cNvPr id="49158" name="AutoShape 4"/>
            <p:cNvSpPr>
              <a:spLocks noChangeArrowheads="1"/>
            </p:cNvSpPr>
            <p:nvPr/>
          </p:nvSpPr>
          <p:spPr bwMode="auto">
            <a:xfrm>
              <a:off x="1610" y="890"/>
              <a:ext cx="2903" cy="3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66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9" name="Text Box 5"/>
            <p:cNvSpPr txBox="1">
              <a:spLocks noChangeArrowheads="1"/>
            </p:cNvSpPr>
            <p:nvPr/>
          </p:nvSpPr>
          <p:spPr bwMode="auto">
            <a:xfrm>
              <a:off x="1610" y="912"/>
              <a:ext cx="29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altLang="en-US" sz="1800" b="1">
                  <a:solidFill>
                    <a:srgbClr val="FF0000"/>
                  </a:solidFill>
                  <a:cs typeface="Titr" pitchFamily="2" charset="-78"/>
                </a:rPr>
                <a:t>مقايسه دو روش سوئيچينگ پيام وبسته/ سلول</a:t>
              </a:r>
              <a:r>
                <a:rPr lang="fa-IR" altLang="en-US" sz="1800">
                  <a:cs typeface="Titr" pitchFamily="2" charset="-78"/>
                </a:rPr>
                <a:t> </a:t>
              </a:r>
              <a:endParaRPr lang="en-US" altLang="en-US" sz="1800">
                <a:cs typeface="Titr" pitchFamily="2" charset="-78"/>
              </a:endParaRPr>
            </a:p>
          </p:txBody>
        </p:sp>
      </p:grpSp>
      <p:sp>
        <p:nvSpPr>
          <p:cNvPr id="49157" name="Text Box 9"/>
          <p:cNvSpPr txBox="1">
            <a:spLocks noChangeArrowheads="1"/>
          </p:cNvSpPr>
          <p:nvPr/>
        </p:nvSpPr>
        <p:spPr bwMode="auto">
          <a:xfrm>
            <a:off x="1524001" y="3074988"/>
            <a:ext cx="8532813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a-IR" altLang="en-US" sz="1800" b="1">
                <a:solidFill>
                  <a:srgbClr val="000066"/>
                </a:solidFill>
                <a:cs typeface="Lotus" pitchFamily="2" charset="-78"/>
              </a:rPr>
              <a:t>مجموع تأخير کمتر در روش سوئيچينگ بسته نسبت به روش سوئيچينگ پيام 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sz="1800" b="1">
              <a:solidFill>
                <a:srgbClr val="000066"/>
              </a:solidFill>
              <a:cs typeface="Lotus" pitchFamily="2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fa-IR" altLang="en-US" sz="1800" b="1">
                <a:solidFill>
                  <a:srgbClr val="000066"/>
                </a:solidFill>
                <a:cs typeface="Lotus" pitchFamily="2" charset="-78"/>
              </a:rPr>
              <a:t>نياز به فضاي حافظه کمتر و قابل تأمين در هر مرکز سوئيچ در روش سوئيچينگ 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sz="1800" b="1">
              <a:solidFill>
                <a:srgbClr val="000066"/>
              </a:solidFill>
              <a:cs typeface="Lotus" pitchFamily="2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fa-IR" altLang="en-US" sz="1800" b="1">
                <a:solidFill>
                  <a:srgbClr val="000066"/>
                </a:solidFill>
                <a:cs typeface="Lotus" pitchFamily="2" charset="-78"/>
              </a:rPr>
              <a:t> بسته</a:t>
            </a:r>
          </a:p>
          <a:p>
            <a:pPr algn="r" eaLnBrk="1" hangingPunct="1">
              <a:spcBef>
                <a:spcPct val="50000"/>
              </a:spcBef>
            </a:pPr>
            <a:r>
              <a:rPr lang="fa-IR" altLang="en-US" sz="1800" b="1">
                <a:solidFill>
                  <a:srgbClr val="000066"/>
                </a:solidFill>
                <a:cs typeface="Lotus" pitchFamily="2" charset="-78"/>
              </a:rPr>
              <a:t>عدم تأثير خرابي يک بسته در کل پيام ارسالي و نياز به ارسال مجدد فقط همان بسته 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☻</a:t>
            </a:r>
            <a:endParaRPr lang="fa-IR" altLang="en-US" sz="1800" b="1">
              <a:solidFill>
                <a:srgbClr val="000066"/>
              </a:solidFill>
              <a:cs typeface="Lotus" pitchFamily="2" charset="-78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800" b="1"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3506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12"/>
          <p:cNvSpPr>
            <a:spLocks noChangeShapeType="1"/>
          </p:cNvSpPr>
          <p:nvPr/>
        </p:nvSpPr>
        <p:spPr bwMode="auto">
          <a:xfrm flipH="1">
            <a:off x="4187825" y="1196975"/>
            <a:ext cx="647700" cy="0"/>
          </a:xfrm>
          <a:prstGeom prst="line">
            <a:avLst/>
          </a:prstGeom>
          <a:noFill/>
          <a:ln w="412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Line 29"/>
          <p:cNvSpPr>
            <a:spLocks noChangeShapeType="1"/>
          </p:cNvSpPr>
          <p:nvPr/>
        </p:nvSpPr>
        <p:spPr bwMode="auto">
          <a:xfrm>
            <a:off x="3971925" y="1989138"/>
            <a:ext cx="0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0" name="AutoShape 37"/>
          <p:cNvSpPr>
            <a:spLocks noChangeArrowheads="1"/>
          </p:cNvSpPr>
          <p:nvPr/>
        </p:nvSpPr>
        <p:spPr bwMode="auto">
          <a:xfrm>
            <a:off x="8435975" y="1989138"/>
            <a:ext cx="1944688" cy="431800"/>
          </a:xfrm>
          <a:prstGeom prst="wedgeRectCallout">
            <a:avLst>
              <a:gd name="adj1" fmla="val -126653"/>
              <a:gd name="adj2" fmla="val 52574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0181" name="AutoShape 27"/>
          <p:cNvSpPr>
            <a:spLocks noChangeArrowheads="1"/>
          </p:cNvSpPr>
          <p:nvPr/>
        </p:nvSpPr>
        <p:spPr bwMode="auto">
          <a:xfrm>
            <a:off x="7967664" y="333376"/>
            <a:ext cx="1584325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 rot="-5598953">
            <a:off x="5091113" y="912813"/>
            <a:ext cx="1282700" cy="1660525"/>
          </a:xfrm>
          <a:prstGeom prst="parallelogram">
            <a:avLst>
              <a:gd name="adj" fmla="val 36361"/>
            </a:avLst>
          </a:prstGeom>
          <a:solidFill>
            <a:srgbClr val="C2E1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3" name="Line 13"/>
          <p:cNvSpPr>
            <a:spLocks noChangeShapeType="1"/>
          </p:cNvSpPr>
          <p:nvPr/>
        </p:nvSpPr>
        <p:spPr bwMode="auto">
          <a:xfrm>
            <a:off x="4151313" y="1196975"/>
            <a:ext cx="36512" cy="280828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4" name="Group 46"/>
          <p:cNvGrpSpPr>
            <a:grpSpLocks/>
          </p:cNvGrpSpPr>
          <p:nvPr/>
        </p:nvGrpSpPr>
        <p:grpSpPr bwMode="auto">
          <a:xfrm>
            <a:off x="2243138" y="404813"/>
            <a:ext cx="8424862" cy="5795962"/>
            <a:chOff x="453" y="255"/>
            <a:chExt cx="5307" cy="3651"/>
          </a:xfrm>
        </p:grpSpPr>
        <p:sp>
          <p:nvSpPr>
            <p:cNvPr id="50185" name="Line 35"/>
            <p:cNvSpPr>
              <a:spLocks noChangeShapeType="1"/>
            </p:cNvSpPr>
            <p:nvPr/>
          </p:nvSpPr>
          <p:spPr bwMode="auto">
            <a:xfrm>
              <a:off x="3311" y="1480"/>
              <a:ext cx="0" cy="181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86" name="Group 45"/>
            <p:cNvGrpSpPr>
              <a:grpSpLocks/>
            </p:cNvGrpSpPr>
            <p:nvPr/>
          </p:nvGrpSpPr>
          <p:grpSpPr bwMode="auto">
            <a:xfrm>
              <a:off x="453" y="255"/>
              <a:ext cx="5307" cy="3651"/>
              <a:chOff x="453" y="255"/>
              <a:chExt cx="5307" cy="3651"/>
            </a:xfrm>
          </p:grpSpPr>
          <p:sp>
            <p:nvSpPr>
              <p:cNvPr id="50187" name="AutoShape 32"/>
              <p:cNvSpPr>
                <a:spLocks noChangeArrowheads="1"/>
              </p:cNvSpPr>
              <p:nvPr/>
            </p:nvSpPr>
            <p:spPr bwMode="auto">
              <a:xfrm rot="-8091071">
                <a:off x="498" y="1207"/>
                <a:ext cx="680" cy="544"/>
              </a:xfrm>
              <a:prstGeom prst="wedgeRectCallout">
                <a:avLst>
                  <a:gd name="adj1" fmla="val -60472"/>
                  <a:gd name="adj2" fmla="val 99565"/>
                </a:avLst>
              </a:prstGeom>
              <a:gradFill rotWithShape="1">
                <a:gsLst>
                  <a:gs pos="0">
                    <a:srgbClr val="C2E1B6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006666"/>
                </a:solidFill>
                <a:miter lim="800000"/>
                <a:headEnd/>
                <a:tailEnd/>
              </a:ln>
            </p:spPr>
            <p:txBody>
              <a:bodyPr vert="eaVert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/>
              </a:p>
            </p:txBody>
          </p:sp>
          <p:sp>
            <p:nvSpPr>
              <p:cNvPr id="50188" name="Text Box 31"/>
              <p:cNvSpPr txBox="1">
                <a:spLocks noChangeArrowheads="1"/>
              </p:cNvSpPr>
              <p:nvPr/>
            </p:nvSpPr>
            <p:spPr bwMode="auto">
              <a:xfrm>
                <a:off x="453" y="1320"/>
                <a:ext cx="90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a-IR" altLang="en-US" sz="1800" b="1">
                    <a:solidFill>
                      <a:srgbClr val="FF0000"/>
                    </a:solidFill>
                    <a:cs typeface="Titr" pitchFamily="2" charset="-78"/>
                  </a:rPr>
                  <a:t>تأخير انتشار</a:t>
                </a:r>
                <a:endParaRPr lang="en-US" altLang="en-US" sz="1800" b="1">
                  <a:solidFill>
                    <a:srgbClr val="FF0000"/>
                  </a:solidFill>
                  <a:cs typeface="Titr" pitchFamily="2" charset="-78"/>
                </a:endParaRPr>
              </a:p>
            </p:txBody>
          </p:sp>
          <p:sp>
            <p:nvSpPr>
              <p:cNvPr id="50189" name="Text Box 26"/>
              <p:cNvSpPr txBox="1">
                <a:spLocks noChangeArrowheads="1"/>
              </p:cNvSpPr>
              <p:nvPr/>
            </p:nvSpPr>
            <p:spPr bwMode="auto">
              <a:xfrm>
                <a:off x="4127" y="255"/>
                <a:ext cx="122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a-IR" altLang="en-US" b="1">
                    <a:solidFill>
                      <a:srgbClr val="FF0000"/>
                    </a:solidFill>
                    <a:cs typeface="Titr" pitchFamily="2" charset="-78"/>
                  </a:rPr>
                  <a:t>سوئيچينگ پيام</a:t>
                </a:r>
                <a:endParaRPr lang="en-US" altLang="en-US" b="1">
                  <a:solidFill>
                    <a:srgbClr val="FF0000"/>
                  </a:solidFill>
                  <a:cs typeface="Titr" pitchFamily="2" charset="-78"/>
                </a:endParaRPr>
              </a:p>
            </p:txBody>
          </p:sp>
          <p:grpSp>
            <p:nvGrpSpPr>
              <p:cNvPr id="50190" name="Group 44"/>
              <p:cNvGrpSpPr>
                <a:grpSpLocks/>
              </p:cNvGrpSpPr>
              <p:nvPr/>
            </p:nvGrpSpPr>
            <p:grpSpPr bwMode="auto">
              <a:xfrm>
                <a:off x="1678" y="550"/>
                <a:ext cx="2619" cy="3356"/>
                <a:chOff x="1678" y="550"/>
                <a:chExt cx="2619" cy="3356"/>
              </a:xfrm>
            </p:grpSpPr>
            <p:sp>
              <p:nvSpPr>
                <p:cNvPr id="50192" name="Line 18"/>
                <p:cNvSpPr>
                  <a:spLocks noChangeShapeType="1"/>
                </p:cNvSpPr>
                <p:nvPr/>
              </p:nvSpPr>
              <p:spPr bwMode="auto">
                <a:xfrm>
                  <a:off x="2127" y="550"/>
                  <a:ext cx="0" cy="3019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9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029" y="3610"/>
                  <a:ext cx="261" cy="294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A</a:t>
                  </a:r>
                </a:p>
              </p:txBody>
            </p:sp>
            <p:sp>
              <p:nvSpPr>
                <p:cNvPr id="50194" name="Line 14"/>
                <p:cNvSpPr>
                  <a:spLocks noChangeShapeType="1"/>
                </p:cNvSpPr>
                <p:nvPr/>
              </p:nvSpPr>
              <p:spPr bwMode="auto">
                <a:xfrm flipH="1" flipV="1">
                  <a:off x="1678" y="1253"/>
                  <a:ext cx="40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9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678" y="1480"/>
                  <a:ext cx="145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96" name="Line 20"/>
                <p:cNvSpPr>
                  <a:spLocks noChangeShapeType="1"/>
                </p:cNvSpPr>
                <p:nvPr/>
              </p:nvSpPr>
              <p:spPr bwMode="auto">
                <a:xfrm>
                  <a:off x="4172" y="618"/>
                  <a:ext cx="0" cy="2948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97" name="Line 19"/>
                <p:cNvSpPr>
                  <a:spLocks noChangeShapeType="1"/>
                </p:cNvSpPr>
                <p:nvPr/>
              </p:nvSpPr>
              <p:spPr bwMode="auto">
                <a:xfrm>
                  <a:off x="3175" y="572"/>
                  <a:ext cx="0" cy="3019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198" name="Group 43"/>
                <p:cNvGrpSpPr>
                  <a:grpSpLocks/>
                </p:cNvGrpSpPr>
                <p:nvPr/>
              </p:nvGrpSpPr>
              <p:grpSpPr bwMode="auto">
                <a:xfrm>
                  <a:off x="1678" y="1616"/>
                  <a:ext cx="2619" cy="2290"/>
                  <a:chOff x="1678" y="1616"/>
                  <a:chExt cx="2619" cy="2290"/>
                </a:xfrm>
              </p:grpSpPr>
              <p:sp>
                <p:nvSpPr>
                  <p:cNvPr id="50199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84" y="3612"/>
                    <a:ext cx="250" cy="294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algn="r" rtl="1"/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B</a:t>
                    </a:r>
                  </a:p>
                </p:txBody>
              </p:sp>
              <p:sp>
                <p:nvSpPr>
                  <p:cNvPr id="50200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6" y="3566"/>
                    <a:ext cx="261" cy="294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C</a:t>
                    </a:r>
                  </a:p>
                </p:txBody>
              </p:sp>
              <p:sp>
                <p:nvSpPr>
                  <p:cNvPr id="50201" name="Line 1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746" y="2478"/>
                    <a:ext cx="2404" cy="0"/>
                  </a:xfrm>
                  <a:prstGeom prst="line">
                    <a:avLst/>
                  </a:prstGeom>
                  <a:noFill/>
                  <a:ln w="41275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02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78" y="1661"/>
                    <a:ext cx="1451" cy="0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03" name="AutoShape 33"/>
                  <p:cNvSpPr>
                    <a:spLocks noChangeArrowheads="1"/>
                  </p:cNvSpPr>
                  <p:nvPr/>
                </p:nvSpPr>
                <p:spPr bwMode="auto">
                  <a:xfrm rot="-5598953">
                    <a:off x="3241" y="1570"/>
                    <a:ext cx="863" cy="955"/>
                  </a:xfrm>
                  <a:prstGeom prst="parallelogram">
                    <a:avLst>
                      <a:gd name="adj" fmla="val 36361"/>
                    </a:avLst>
                  </a:prstGeom>
                  <a:solidFill>
                    <a:srgbClr val="C2E1B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50191" name="Text Box 36"/>
              <p:cNvSpPr txBox="1">
                <a:spLocks noChangeArrowheads="1"/>
              </p:cNvSpPr>
              <p:nvPr/>
            </p:nvSpPr>
            <p:spPr bwMode="auto">
              <a:xfrm>
                <a:off x="4400" y="1253"/>
                <a:ext cx="13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a-IR" altLang="en-US" sz="1800" b="1">
                    <a:solidFill>
                      <a:srgbClr val="000066"/>
                    </a:solidFill>
                    <a:cs typeface="Titr" pitchFamily="2" charset="-78"/>
                  </a:rPr>
                  <a:t>تأخير انتظار پردازش</a:t>
                </a:r>
                <a:endParaRPr lang="en-US" altLang="en-US" sz="1800" b="1">
                  <a:solidFill>
                    <a:srgbClr val="000066"/>
                  </a:solidFill>
                  <a:cs typeface="Titr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02409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4"/>
          <p:cNvGrpSpPr>
            <a:grpSpLocks/>
          </p:cNvGrpSpPr>
          <p:nvPr/>
        </p:nvGrpSpPr>
        <p:grpSpPr bwMode="auto">
          <a:xfrm>
            <a:off x="3719514" y="549275"/>
            <a:ext cx="4681537" cy="5722938"/>
            <a:chOff x="2608" y="119"/>
            <a:chExt cx="2949" cy="3605"/>
          </a:xfrm>
        </p:grpSpPr>
        <p:grpSp>
          <p:nvGrpSpPr>
            <p:cNvPr id="51203" name="Group 5"/>
            <p:cNvGrpSpPr>
              <a:grpSpLocks/>
            </p:cNvGrpSpPr>
            <p:nvPr/>
          </p:nvGrpSpPr>
          <p:grpSpPr bwMode="auto">
            <a:xfrm>
              <a:off x="2608" y="426"/>
              <a:ext cx="2949" cy="3298"/>
              <a:chOff x="2352" y="144"/>
              <a:chExt cx="2949" cy="3953"/>
            </a:xfrm>
          </p:grpSpPr>
          <p:grpSp>
            <p:nvGrpSpPr>
              <p:cNvPr id="51205" name="Group 6"/>
              <p:cNvGrpSpPr>
                <a:grpSpLocks/>
              </p:cNvGrpSpPr>
              <p:nvPr/>
            </p:nvGrpSpPr>
            <p:grpSpPr bwMode="auto">
              <a:xfrm>
                <a:off x="3540" y="853"/>
                <a:ext cx="788" cy="907"/>
                <a:chOff x="3540" y="853"/>
                <a:chExt cx="788" cy="907"/>
              </a:xfrm>
            </p:grpSpPr>
            <p:sp>
              <p:nvSpPr>
                <p:cNvPr id="51230" name="AutoShape 7"/>
                <p:cNvSpPr>
                  <a:spLocks noChangeArrowheads="1"/>
                </p:cNvSpPr>
                <p:nvPr/>
              </p:nvSpPr>
              <p:spPr bwMode="auto">
                <a:xfrm rot="-5598953">
                  <a:off x="3725" y="672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31" name="AutoShape 8"/>
                <p:cNvSpPr>
                  <a:spLocks noChangeArrowheads="1"/>
                </p:cNvSpPr>
                <p:nvPr/>
              </p:nvSpPr>
              <p:spPr bwMode="auto">
                <a:xfrm rot="-5598953">
                  <a:off x="3721" y="91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32" name="AutoShape 9"/>
                <p:cNvSpPr>
                  <a:spLocks noChangeArrowheads="1"/>
                </p:cNvSpPr>
                <p:nvPr/>
              </p:nvSpPr>
              <p:spPr bwMode="auto">
                <a:xfrm rot="-5598953">
                  <a:off x="3729" y="116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06" name="Group 10"/>
              <p:cNvGrpSpPr>
                <a:grpSpLocks/>
              </p:cNvGrpSpPr>
              <p:nvPr/>
            </p:nvGrpSpPr>
            <p:grpSpPr bwMode="auto">
              <a:xfrm>
                <a:off x="4344" y="1344"/>
                <a:ext cx="792" cy="914"/>
                <a:chOff x="4344" y="1344"/>
                <a:chExt cx="792" cy="914"/>
              </a:xfrm>
            </p:grpSpPr>
            <p:sp>
              <p:nvSpPr>
                <p:cNvPr id="51227" name="AutoShape 11"/>
                <p:cNvSpPr>
                  <a:spLocks noChangeArrowheads="1"/>
                </p:cNvSpPr>
                <p:nvPr/>
              </p:nvSpPr>
              <p:spPr bwMode="auto">
                <a:xfrm rot="-5598953">
                  <a:off x="4525" y="116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28" name="AutoShape 12"/>
                <p:cNvSpPr>
                  <a:spLocks noChangeArrowheads="1"/>
                </p:cNvSpPr>
                <p:nvPr/>
              </p:nvSpPr>
              <p:spPr bwMode="auto">
                <a:xfrm rot="-5598953">
                  <a:off x="4525" y="1409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29" name="AutoShape 13"/>
                <p:cNvSpPr>
                  <a:spLocks noChangeArrowheads="1"/>
                </p:cNvSpPr>
                <p:nvPr/>
              </p:nvSpPr>
              <p:spPr bwMode="auto">
                <a:xfrm rot="-5598953">
                  <a:off x="4537" y="1659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07" name="Group 14"/>
              <p:cNvGrpSpPr>
                <a:grpSpLocks/>
              </p:cNvGrpSpPr>
              <p:nvPr/>
            </p:nvGrpSpPr>
            <p:grpSpPr bwMode="auto">
              <a:xfrm>
                <a:off x="2744" y="384"/>
                <a:ext cx="784" cy="896"/>
                <a:chOff x="2744" y="384"/>
                <a:chExt cx="784" cy="896"/>
              </a:xfrm>
            </p:grpSpPr>
            <p:sp>
              <p:nvSpPr>
                <p:cNvPr id="51224" name="AutoShape 15"/>
                <p:cNvSpPr>
                  <a:spLocks noChangeArrowheads="1"/>
                </p:cNvSpPr>
                <p:nvPr/>
              </p:nvSpPr>
              <p:spPr bwMode="auto">
                <a:xfrm rot="-5598953">
                  <a:off x="2925" y="20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25" name="AutoShape 16"/>
                <p:cNvSpPr>
                  <a:spLocks noChangeArrowheads="1"/>
                </p:cNvSpPr>
                <p:nvPr/>
              </p:nvSpPr>
              <p:spPr bwMode="auto">
                <a:xfrm rot="-5598953">
                  <a:off x="2929" y="45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226" name="AutoShape 17"/>
                <p:cNvSpPr>
                  <a:spLocks noChangeArrowheads="1"/>
                </p:cNvSpPr>
                <p:nvPr/>
              </p:nvSpPr>
              <p:spPr bwMode="auto">
                <a:xfrm rot="-5598953">
                  <a:off x="2925" y="68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08" name="Group 18"/>
              <p:cNvGrpSpPr>
                <a:grpSpLocks/>
              </p:cNvGrpSpPr>
              <p:nvPr/>
            </p:nvGrpSpPr>
            <p:grpSpPr bwMode="auto">
              <a:xfrm>
                <a:off x="2352" y="408"/>
                <a:ext cx="2784" cy="1832"/>
                <a:chOff x="2352" y="408"/>
                <a:chExt cx="2784" cy="1832"/>
              </a:xfrm>
            </p:grpSpPr>
            <p:sp>
              <p:nvSpPr>
                <p:cNvPr id="51218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2352" y="2240"/>
                  <a:ext cx="27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9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352" y="408"/>
                  <a:ext cx="3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0" name="Line 21"/>
                <p:cNvSpPr>
                  <a:spLocks noChangeShapeType="1"/>
                </p:cNvSpPr>
                <p:nvPr/>
              </p:nvSpPr>
              <p:spPr bwMode="auto">
                <a:xfrm>
                  <a:off x="2352" y="408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1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352" y="576"/>
                  <a:ext cx="3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2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2352" y="776"/>
                  <a:ext cx="1152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52" y="816"/>
                  <a:ext cx="1152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209" name="Group 25"/>
              <p:cNvGrpSpPr>
                <a:grpSpLocks/>
              </p:cNvGrpSpPr>
              <p:nvPr/>
            </p:nvGrpSpPr>
            <p:grpSpPr bwMode="auto">
              <a:xfrm>
                <a:off x="2617" y="144"/>
                <a:ext cx="2684" cy="3953"/>
                <a:chOff x="2617" y="144"/>
                <a:chExt cx="2684" cy="3953"/>
              </a:xfrm>
            </p:grpSpPr>
            <p:sp>
              <p:nvSpPr>
                <p:cNvPr id="51210" name="Line 26"/>
                <p:cNvSpPr>
                  <a:spLocks noChangeShapeType="1"/>
                </p:cNvSpPr>
                <p:nvPr/>
              </p:nvSpPr>
              <p:spPr bwMode="auto">
                <a:xfrm>
                  <a:off x="27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1" name="Line 27"/>
                <p:cNvSpPr>
                  <a:spLocks noChangeShapeType="1"/>
                </p:cNvSpPr>
                <p:nvPr/>
              </p:nvSpPr>
              <p:spPr bwMode="auto">
                <a:xfrm>
                  <a:off x="35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2" name="Line 28"/>
                <p:cNvSpPr>
                  <a:spLocks noChangeShapeType="1"/>
                </p:cNvSpPr>
                <p:nvPr/>
              </p:nvSpPr>
              <p:spPr bwMode="auto">
                <a:xfrm>
                  <a:off x="43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3" name="Line 29"/>
                <p:cNvSpPr>
                  <a:spLocks noChangeShapeType="1"/>
                </p:cNvSpPr>
                <p:nvPr/>
              </p:nvSpPr>
              <p:spPr bwMode="auto">
                <a:xfrm>
                  <a:off x="51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406" y="3743"/>
                  <a:ext cx="250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rtl="1"/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B</a:t>
                  </a:r>
                </a:p>
              </p:txBody>
            </p:sp>
            <p:sp>
              <p:nvSpPr>
                <p:cNvPr id="5121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209" y="3743"/>
                  <a:ext cx="261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C</a:t>
                  </a:r>
                </a:p>
              </p:txBody>
            </p:sp>
            <p:sp>
              <p:nvSpPr>
                <p:cNvPr id="5121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040" y="3743"/>
                  <a:ext cx="261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D</a:t>
                  </a:r>
                </a:p>
              </p:txBody>
            </p:sp>
            <p:sp>
              <p:nvSpPr>
                <p:cNvPr id="5121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617" y="3745"/>
                  <a:ext cx="261" cy="352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A</a:t>
                  </a:r>
                </a:p>
              </p:txBody>
            </p:sp>
          </p:grpSp>
        </p:grpSp>
        <p:sp>
          <p:nvSpPr>
            <p:cNvPr id="51204" name="Text Box 34"/>
            <p:cNvSpPr txBox="1">
              <a:spLocks noChangeArrowheads="1"/>
            </p:cNvSpPr>
            <p:nvPr/>
          </p:nvSpPr>
          <p:spPr bwMode="auto">
            <a:xfrm>
              <a:off x="3833" y="119"/>
              <a:ext cx="9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FF0000"/>
                  </a:solidFill>
                  <a:cs typeface="Titr" pitchFamily="2" charset="-78"/>
                </a:rPr>
                <a:t>سوئيچينگ بسته</a:t>
              </a:r>
              <a:endParaRPr lang="en-US" altLang="en-US" b="1">
                <a:solidFill>
                  <a:srgbClr val="FF0000"/>
                </a:solidFill>
                <a:cs typeface="Tit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5869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7"/>
          <p:cNvSpPr>
            <a:spLocks noChangeArrowheads="1"/>
          </p:cNvSpPr>
          <p:nvPr/>
        </p:nvSpPr>
        <p:spPr bwMode="auto">
          <a:xfrm>
            <a:off x="5591175" y="2794913"/>
            <a:ext cx="327656" cy="1123712"/>
          </a:xfrm>
          <a:prstGeom prst="irregularSeal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1" name="AutoShape 8"/>
          <p:cNvSpPr>
            <a:spLocks noChangeArrowheads="1"/>
          </p:cNvSpPr>
          <p:nvPr/>
        </p:nvSpPr>
        <p:spPr bwMode="auto">
          <a:xfrm>
            <a:off x="5591176" y="2907131"/>
            <a:ext cx="427703" cy="899279"/>
          </a:xfrm>
          <a:prstGeom prst="irregularSeal2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2" name="AutoShape 9"/>
          <p:cNvSpPr>
            <a:spLocks noChangeArrowheads="1"/>
          </p:cNvSpPr>
          <p:nvPr/>
        </p:nvSpPr>
        <p:spPr bwMode="auto">
          <a:xfrm>
            <a:off x="5591175" y="2794913"/>
            <a:ext cx="327656" cy="1123712"/>
          </a:xfrm>
          <a:prstGeom prst="irregularSeal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3503614" y="1196976"/>
            <a:ext cx="244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Nazanin" pitchFamily="2" charset="-78"/>
            </a:endParaRPr>
          </a:p>
        </p:txBody>
      </p:sp>
      <p:grpSp>
        <p:nvGrpSpPr>
          <p:cNvPr id="32774" name="Group 16"/>
          <p:cNvGrpSpPr>
            <a:grpSpLocks/>
          </p:cNvGrpSpPr>
          <p:nvPr/>
        </p:nvGrpSpPr>
        <p:grpSpPr bwMode="auto">
          <a:xfrm>
            <a:off x="2566988" y="404814"/>
            <a:ext cx="7416800" cy="5686425"/>
            <a:chOff x="839" y="255"/>
            <a:chExt cx="4672" cy="3582"/>
          </a:xfrm>
        </p:grpSpPr>
        <p:pic>
          <p:nvPicPr>
            <p:cNvPr id="32775" name="Picture 2" descr="broadcas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1992"/>
              <a:ext cx="3946" cy="1845"/>
            </a:xfrm>
            <a:prstGeom prst="rect">
              <a:avLst/>
            </a:prstGeom>
            <a:noFill/>
            <a:ln w="19050">
              <a:solidFill>
                <a:srgbClr val="0066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2776" name="Group 15"/>
            <p:cNvGrpSpPr>
              <a:grpSpLocks/>
            </p:cNvGrpSpPr>
            <p:nvPr/>
          </p:nvGrpSpPr>
          <p:grpSpPr bwMode="auto">
            <a:xfrm>
              <a:off x="839" y="255"/>
              <a:ext cx="4672" cy="1497"/>
              <a:chOff x="839" y="255"/>
              <a:chExt cx="4672" cy="1497"/>
            </a:xfrm>
          </p:grpSpPr>
          <p:grpSp>
            <p:nvGrpSpPr>
              <p:cNvPr id="32777" name="Group 3"/>
              <p:cNvGrpSpPr>
                <a:grpSpLocks/>
              </p:cNvGrpSpPr>
              <p:nvPr/>
            </p:nvGrpSpPr>
            <p:grpSpPr bwMode="auto">
              <a:xfrm>
                <a:off x="3379" y="255"/>
                <a:ext cx="2132" cy="1497"/>
                <a:chOff x="3515" y="255"/>
                <a:chExt cx="1950" cy="1497"/>
              </a:xfrm>
            </p:grpSpPr>
            <p:sp>
              <p:nvSpPr>
                <p:cNvPr id="32783" name="AutoShape 4"/>
                <p:cNvSpPr>
                  <a:spLocks noChangeArrowheads="1"/>
                </p:cNvSpPr>
                <p:nvPr/>
              </p:nvSpPr>
              <p:spPr bwMode="auto">
                <a:xfrm>
                  <a:off x="3515" y="255"/>
                  <a:ext cx="1950" cy="1497"/>
                </a:xfrm>
                <a:prstGeom prst="wedgeRoundRectCallout">
                  <a:avLst>
                    <a:gd name="adj1" fmla="val -43750"/>
                    <a:gd name="adj2" fmla="val 70000"/>
                    <a:gd name="adj3" fmla="val 16667"/>
                  </a:avLst>
                </a:prstGeom>
                <a:gradFill rotWithShape="1">
                  <a:gsLst>
                    <a:gs pos="0">
                      <a:srgbClr val="C0DDB8"/>
                    </a:gs>
                    <a:gs pos="100000">
                      <a:schemeClr val="bg1"/>
                    </a:gs>
                  </a:gsLst>
                  <a:path path="rect">
                    <a:fillToRect l="100000" t="100000"/>
                  </a:path>
                </a:gradFill>
                <a:ln w="2857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6666"/>
                    </a:solidFill>
                    <a:latin typeface="Times New Roman" panose="02020603050405020304" pitchFamily="18" charset="0"/>
                    <a:cs typeface="Nazanin" pitchFamily="2" charset="-78"/>
                  </a:endParaRPr>
                </a:p>
              </p:txBody>
            </p:sp>
            <p:sp>
              <p:nvSpPr>
                <p:cNvPr id="3278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3651" y="391"/>
                  <a:ext cx="172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a-IR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Titr" pitchFamily="2" charset="-78"/>
                    </a:rPr>
                    <a:t>شبکه پخش فراگير(</a:t>
                  </a:r>
                  <a:r>
                    <a:rPr lang="en-US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Titr" pitchFamily="2" charset="-78"/>
                    </a:rPr>
                    <a:t>Broadcast</a:t>
                  </a:r>
                  <a:r>
                    <a:rPr lang="fa-IR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Titr" pitchFamily="2" charset="-78"/>
                    </a:rPr>
                    <a:t>)</a:t>
                  </a:r>
                  <a:endParaRPr lang="en-US" altLang="en-US" b="1">
                    <a:solidFill>
                      <a:srgbClr val="006666"/>
                    </a:solidFill>
                    <a:latin typeface="Times New Roman" panose="02020603050405020304" pitchFamily="18" charset="0"/>
                    <a:cs typeface="Titr" pitchFamily="2" charset="-78"/>
                  </a:endParaRPr>
                </a:p>
              </p:txBody>
            </p:sp>
          </p:grpSp>
          <p:sp>
            <p:nvSpPr>
              <p:cNvPr id="32778" name="Text Box 6"/>
              <p:cNvSpPr txBox="1">
                <a:spLocks noChangeArrowheads="1"/>
              </p:cNvSpPr>
              <p:nvPr/>
            </p:nvSpPr>
            <p:spPr bwMode="auto">
              <a:xfrm>
                <a:off x="3424" y="936"/>
                <a:ext cx="2087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انتقال اطلاعات از طريق يک کانال </a:t>
                </a:r>
                <a:r>
                  <a:rPr lang="fa-IR" altLang="en-US" b="1">
                    <a:solidFill>
                      <a:srgbClr val="FF0000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فيزيکي</a:t>
                </a:r>
                <a:r>
                  <a:rPr lang="fa-IR" altLang="en-US" b="1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 مشترک توسط تمام ايستگاهها</a:t>
                </a:r>
                <a:endParaRPr lang="en-US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Lotus" pitchFamily="2" charset="-78"/>
                </a:endParaRPr>
              </a:p>
            </p:txBody>
          </p:sp>
          <p:grpSp>
            <p:nvGrpSpPr>
              <p:cNvPr id="32779" name="Group 11"/>
              <p:cNvGrpSpPr>
                <a:grpSpLocks/>
              </p:cNvGrpSpPr>
              <p:nvPr/>
            </p:nvGrpSpPr>
            <p:grpSpPr bwMode="auto">
              <a:xfrm>
                <a:off x="839" y="436"/>
                <a:ext cx="2314" cy="1270"/>
                <a:chOff x="839" y="436"/>
                <a:chExt cx="2314" cy="1270"/>
              </a:xfrm>
            </p:grpSpPr>
            <p:sp>
              <p:nvSpPr>
                <p:cNvPr id="32781" name="AutoShape 12"/>
                <p:cNvSpPr>
                  <a:spLocks noChangeArrowheads="1"/>
                </p:cNvSpPr>
                <p:nvPr/>
              </p:nvSpPr>
              <p:spPr bwMode="auto">
                <a:xfrm>
                  <a:off x="839" y="436"/>
                  <a:ext cx="2314" cy="1270"/>
                </a:xfrm>
                <a:prstGeom prst="wedgeRoundRectCallout">
                  <a:avLst>
                    <a:gd name="adj1" fmla="val -34833"/>
                    <a:gd name="adj2" fmla="val 70000"/>
                    <a:gd name="adj3" fmla="val 16667"/>
                  </a:avLst>
                </a:prstGeom>
                <a:gradFill rotWithShape="1">
                  <a:gsLst>
                    <a:gs pos="0">
                      <a:srgbClr val="C0DDB8"/>
                    </a:gs>
                    <a:gs pos="100000">
                      <a:schemeClr val="bg1"/>
                    </a:gs>
                  </a:gsLst>
                  <a:path path="rect">
                    <a:fillToRect l="100000" t="100000"/>
                  </a:path>
                </a:gradFill>
                <a:ln w="2857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C0DDB8"/>
                    </a:solidFill>
                    <a:latin typeface="Times New Roman" panose="02020603050405020304" pitchFamily="18" charset="0"/>
                    <a:cs typeface="Nazanin" pitchFamily="2" charset="-78"/>
                  </a:endParaRPr>
                </a:p>
              </p:txBody>
            </p:sp>
            <p:sp>
              <p:nvSpPr>
                <p:cNvPr id="3278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839" y="527"/>
                  <a:ext cx="2268" cy="8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ar-SA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Titr" pitchFamily="2" charset="-78"/>
                    </a:rPr>
                    <a:t>معايب شبكه</a:t>
                  </a:r>
                  <a:r>
                    <a:rPr lang="ar-SA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Nazanin" pitchFamily="2" charset="-78"/>
                    </a:rPr>
                    <a:t>‌</a:t>
                  </a:r>
                  <a:r>
                    <a:rPr lang="ar-SA" altLang="en-US" b="1">
                      <a:solidFill>
                        <a:srgbClr val="006666"/>
                      </a:solidFill>
                      <a:latin typeface="Times New Roman" panose="02020603050405020304" pitchFamily="18" charset="0"/>
                      <a:cs typeface="Titr" pitchFamily="2" charset="-78"/>
                    </a:rPr>
                    <a:t>هاي پخش فراگير</a:t>
                  </a:r>
                  <a:endParaRPr lang="fa-IR" altLang="en-US" b="1">
                    <a:solidFill>
                      <a:srgbClr val="006666"/>
                    </a:solidFill>
                    <a:latin typeface="Times New Roman" panose="02020603050405020304" pitchFamily="18" charset="0"/>
                    <a:cs typeface="Titr" pitchFamily="2" charset="-78"/>
                  </a:endParaRPr>
                </a:p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US" altLang="en-US" b="1">
                    <a:solidFill>
                      <a:srgbClr val="006666"/>
                    </a:solidFill>
                    <a:latin typeface="Times New Roman" panose="02020603050405020304" pitchFamily="18" charset="0"/>
                    <a:cs typeface="Titr" pitchFamily="2" charset="-78"/>
                  </a:endParaRPr>
                </a:p>
                <a:p>
                  <a:pPr algn="ctr" rtl="1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6666"/>
                    </a:solidFill>
                    <a:latin typeface="Times New Roman" panose="02020603050405020304" pitchFamily="18" charset="0"/>
                    <a:cs typeface="Titr" pitchFamily="2" charset="-78"/>
                  </a:endParaRPr>
                </a:p>
              </p:txBody>
            </p:sp>
          </p:grpSp>
          <p:sp>
            <p:nvSpPr>
              <p:cNvPr id="32780" name="Text Box 14"/>
              <p:cNvSpPr txBox="1">
                <a:spLocks noChangeArrowheads="1"/>
              </p:cNvSpPr>
              <p:nvPr/>
            </p:nvSpPr>
            <p:spPr bwMode="auto">
              <a:xfrm>
                <a:off x="884" y="799"/>
                <a:ext cx="1905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1- مديريت پيچيده کانال</a:t>
                </a:r>
              </a:p>
              <a:p>
                <a:pPr algn="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2- امنيت کم</a:t>
                </a:r>
              </a:p>
              <a:p>
                <a:pPr algn="r" rtl="1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a-IR" altLang="en-US" b="1">
                    <a:solidFill>
                      <a:srgbClr val="000066"/>
                    </a:solidFill>
                    <a:latin typeface="Times New Roman" panose="02020603050405020304" pitchFamily="18" charset="0"/>
                    <a:cs typeface="Lotus" pitchFamily="2" charset="-78"/>
                  </a:rPr>
                  <a:t>3- کارآيي پايين</a:t>
                </a:r>
                <a:endParaRPr lang="en-US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Lotus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5254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9"/>
          <p:cNvSpPr txBox="1">
            <a:spLocks noChangeArrowheads="1"/>
          </p:cNvSpPr>
          <p:nvPr/>
        </p:nvSpPr>
        <p:spPr bwMode="auto">
          <a:xfrm>
            <a:off x="3359150" y="6237288"/>
            <a:ext cx="547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spcBef>
                <a:spcPct val="50000"/>
              </a:spcBef>
            </a:pPr>
            <a:r>
              <a:rPr lang="ar-SA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tr" pitchFamily="2" charset="-78"/>
              </a:rPr>
              <a:t>زم</a:t>
            </a:r>
            <a:r>
              <a:rPr lang="fa-IR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tr" pitchFamily="2" charset="-78"/>
              </a:rPr>
              <a:t>ا</a:t>
            </a:r>
            <a:r>
              <a:rPr lang="ar-SA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tr" pitchFamily="2" charset="-78"/>
              </a:rPr>
              <a:t>نبندي ت</a:t>
            </a:r>
            <a:r>
              <a:rPr lang="fa-IR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tr" pitchFamily="2" charset="-78"/>
              </a:rPr>
              <a:t>أ</a:t>
            </a:r>
            <a:r>
              <a:rPr lang="ar-SA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tr" pitchFamily="2" charset="-78"/>
              </a:rPr>
              <a:t>خير در روشهاي سوئيچنگ پيام و بسته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tr" pitchFamily="2" charset="-78"/>
            </a:endParaRPr>
          </a:p>
        </p:txBody>
      </p:sp>
      <p:sp>
        <p:nvSpPr>
          <p:cNvPr id="52227" name="AutoShape 56"/>
          <p:cNvSpPr>
            <a:spLocks noChangeArrowheads="1"/>
          </p:cNvSpPr>
          <p:nvPr/>
        </p:nvSpPr>
        <p:spPr bwMode="auto">
          <a:xfrm>
            <a:off x="2279651" y="260351"/>
            <a:ext cx="1584325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2228" name="Group 82"/>
          <p:cNvGrpSpPr>
            <a:grpSpLocks/>
          </p:cNvGrpSpPr>
          <p:nvPr/>
        </p:nvGrpSpPr>
        <p:grpSpPr bwMode="auto">
          <a:xfrm>
            <a:off x="1676401" y="223838"/>
            <a:ext cx="2898775" cy="5803900"/>
            <a:chOff x="96" y="141"/>
            <a:chExt cx="1826" cy="3656"/>
          </a:xfrm>
        </p:grpSpPr>
        <p:grpSp>
          <p:nvGrpSpPr>
            <p:cNvPr id="52261" name="Group 54"/>
            <p:cNvGrpSpPr>
              <a:grpSpLocks/>
            </p:cNvGrpSpPr>
            <p:nvPr/>
          </p:nvGrpSpPr>
          <p:grpSpPr bwMode="auto">
            <a:xfrm>
              <a:off x="96" y="436"/>
              <a:ext cx="1826" cy="3361"/>
              <a:chOff x="96" y="144"/>
              <a:chExt cx="1793" cy="4008"/>
            </a:xfrm>
          </p:grpSpPr>
          <p:sp>
            <p:nvSpPr>
              <p:cNvPr id="52263" name="AutoShape 2"/>
              <p:cNvSpPr>
                <a:spLocks noChangeArrowheads="1"/>
              </p:cNvSpPr>
              <p:nvPr/>
            </p:nvSpPr>
            <p:spPr bwMode="auto">
              <a:xfrm rot="-5598953">
                <a:off x="181" y="635"/>
                <a:ext cx="765" cy="456"/>
              </a:xfrm>
              <a:prstGeom prst="parallelogram">
                <a:avLst>
                  <a:gd name="adj" fmla="val 58872"/>
                </a:avLst>
              </a:prstGeom>
              <a:solidFill>
                <a:srgbClr val="C2E1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264" name="AutoShape 30"/>
              <p:cNvSpPr>
                <a:spLocks noChangeArrowheads="1"/>
              </p:cNvSpPr>
              <p:nvPr/>
            </p:nvSpPr>
            <p:spPr bwMode="auto">
              <a:xfrm rot="-5598953">
                <a:off x="659" y="1452"/>
                <a:ext cx="765" cy="456"/>
              </a:xfrm>
              <a:prstGeom prst="parallelogram">
                <a:avLst>
                  <a:gd name="adj" fmla="val 58872"/>
                </a:avLst>
              </a:prstGeom>
              <a:solidFill>
                <a:srgbClr val="C2E1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265" name="AutoShape 31"/>
              <p:cNvSpPr>
                <a:spLocks noChangeArrowheads="1"/>
              </p:cNvSpPr>
              <p:nvPr/>
            </p:nvSpPr>
            <p:spPr bwMode="auto">
              <a:xfrm rot="-5598953">
                <a:off x="1132" y="2306"/>
                <a:ext cx="765" cy="440"/>
              </a:xfrm>
              <a:prstGeom prst="parallelogram">
                <a:avLst>
                  <a:gd name="adj" fmla="val 60981"/>
                </a:avLst>
              </a:prstGeom>
              <a:solidFill>
                <a:srgbClr val="C2E1B6"/>
              </a:solidFill>
              <a:ln w="9525">
                <a:solidFill>
                  <a:srgbClr val="0066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52266" name="Group 53"/>
              <p:cNvGrpSpPr>
                <a:grpSpLocks/>
              </p:cNvGrpSpPr>
              <p:nvPr/>
            </p:nvGrpSpPr>
            <p:grpSpPr bwMode="auto">
              <a:xfrm>
                <a:off x="96" y="144"/>
                <a:ext cx="1793" cy="4008"/>
                <a:chOff x="96" y="144"/>
                <a:chExt cx="1793" cy="4008"/>
              </a:xfrm>
            </p:grpSpPr>
            <p:grpSp>
              <p:nvGrpSpPr>
                <p:cNvPr id="52267" name="Group 15"/>
                <p:cNvGrpSpPr>
                  <a:grpSpLocks/>
                </p:cNvGrpSpPr>
                <p:nvPr/>
              </p:nvGrpSpPr>
              <p:grpSpPr bwMode="auto">
                <a:xfrm>
                  <a:off x="96" y="480"/>
                  <a:ext cx="1632" cy="2400"/>
                  <a:chOff x="96" y="480"/>
                  <a:chExt cx="1632" cy="2400"/>
                </a:xfrm>
              </p:grpSpPr>
              <p:sp>
                <p:nvSpPr>
                  <p:cNvPr id="52277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" y="2880"/>
                    <a:ext cx="1632" cy="0"/>
                  </a:xfrm>
                  <a:prstGeom prst="line">
                    <a:avLst/>
                  </a:prstGeom>
                  <a:noFill/>
                  <a:ln w="41275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8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" y="480"/>
                    <a:ext cx="240" cy="0"/>
                  </a:xfrm>
                  <a:prstGeom prst="line">
                    <a:avLst/>
                  </a:prstGeom>
                  <a:noFill/>
                  <a:ln w="41275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44" y="480"/>
                    <a:ext cx="0" cy="240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66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80" name="Line 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" y="1008"/>
                    <a:ext cx="192" cy="0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81" name="Line 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" y="1232"/>
                    <a:ext cx="672" cy="0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82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" y="1312"/>
                    <a:ext cx="672" cy="0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2268" name="Group 32"/>
                <p:cNvGrpSpPr>
                  <a:grpSpLocks/>
                </p:cNvGrpSpPr>
                <p:nvPr/>
              </p:nvGrpSpPr>
              <p:grpSpPr bwMode="auto">
                <a:xfrm>
                  <a:off x="240" y="144"/>
                  <a:ext cx="1649" cy="4008"/>
                  <a:chOff x="240" y="144"/>
                  <a:chExt cx="1649" cy="4008"/>
                </a:xfrm>
              </p:grpSpPr>
              <p:sp>
                <p:nvSpPr>
                  <p:cNvPr id="5226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336" y="144"/>
                    <a:ext cx="0" cy="3600"/>
                  </a:xfrm>
                  <a:prstGeom prst="line">
                    <a:avLst/>
                  </a:prstGeom>
                  <a:noFill/>
                  <a:ln w="60325">
                    <a:solidFill>
                      <a:srgbClr val="0066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808" y="152"/>
                    <a:ext cx="0" cy="3600"/>
                  </a:xfrm>
                  <a:prstGeom prst="line">
                    <a:avLst/>
                  </a:prstGeom>
                  <a:noFill/>
                  <a:ln w="60325">
                    <a:solidFill>
                      <a:srgbClr val="0066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280" y="176"/>
                    <a:ext cx="0" cy="3600"/>
                  </a:xfrm>
                  <a:prstGeom prst="line">
                    <a:avLst/>
                  </a:prstGeom>
                  <a:noFill/>
                  <a:ln w="60325">
                    <a:solidFill>
                      <a:srgbClr val="0066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2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752" y="168"/>
                    <a:ext cx="0" cy="3600"/>
                  </a:xfrm>
                  <a:prstGeom prst="line">
                    <a:avLst/>
                  </a:prstGeom>
                  <a:noFill/>
                  <a:ln w="60325">
                    <a:solidFill>
                      <a:srgbClr val="0066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73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8" y="3800"/>
                    <a:ext cx="246" cy="351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algn="r" rtl="1"/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B</a:t>
                    </a:r>
                  </a:p>
                </p:txBody>
              </p:sp>
              <p:sp>
                <p:nvSpPr>
                  <p:cNvPr id="5227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52" y="3792"/>
                    <a:ext cx="257" cy="350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C</a:t>
                    </a:r>
                  </a:p>
                </p:txBody>
              </p:sp>
              <p:sp>
                <p:nvSpPr>
                  <p:cNvPr id="5227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3" y="3802"/>
                    <a:ext cx="256" cy="350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D</a:t>
                    </a:r>
                  </a:p>
                </p:txBody>
              </p:sp>
              <p:sp>
                <p:nvSpPr>
                  <p:cNvPr id="52276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0" y="3793"/>
                    <a:ext cx="256" cy="351"/>
                  </a:xfrm>
                  <a:prstGeom prst="rect">
                    <a:avLst/>
                  </a:prstGeom>
                  <a:solidFill>
                    <a:srgbClr val="C2E1B6"/>
                  </a:solidFill>
                  <a:ln w="9525">
                    <a:solidFill>
                      <a:srgbClr val="006666"/>
                    </a:solidFill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2400" b="1">
                        <a:latin typeface="Times New Roman" panose="02020603050405020304" pitchFamily="18" charset="0"/>
                        <a:cs typeface="Nazanin" pitchFamily="2" charset="-78"/>
                      </a:rPr>
                      <a:t>A</a:t>
                    </a:r>
                  </a:p>
                </p:txBody>
              </p:sp>
            </p:grpSp>
          </p:grpSp>
        </p:grpSp>
        <p:sp>
          <p:nvSpPr>
            <p:cNvPr id="52262" name="Text Box 57"/>
            <p:cNvSpPr txBox="1">
              <a:spLocks noChangeArrowheads="1"/>
            </p:cNvSpPr>
            <p:nvPr/>
          </p:nvSpPr>
          <p:spPr bwMode="auto">
            <a:xfrm>
              <a:off x="521" y="141"/>
              <a:ext cx="122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FF0000"/>
                  </a:solidFill>
                  <a:cs typeface="Titr" pitchFamily="2" charset="-78"/>
                </a:rPr>
                <a:t>سوئيچينگ پيام</a:t>
              </a:r>
              <a:endParaRPr lang="en-US" altLang="en-US" b="1">
                <a:solidFill>
                  <a:srgbClr val="FF0000"/>
                </a:solidFill>
                <a:cs typeface="Titr" pitchFamily="2" charset="-78"/>
              </a:endParaRPr>
            </a:p>
          </p:txBody>
        </p:sp>
      </p:grpSp>
      <p:sp>
        <p:nvSpPr>
          <p:cNvPr id="52229" name="AutoShape 83"/>
          <p:cNvSpPr>
            <a:spLocks noChangeArrowheads="1"/>
          </p:cNvSpPr>
          <p:nvPr/>
        </p:nvSpPr>
        <p:spPr bwMode="auto">
          <a:xfrm>
            <a:off x="7535864" y="188913"/>
            <a:ext cx="1728787" cy="431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2230" name="Group 85"/>
          <p:cNvGrpSpPr>
            <a:grpSpLocks/>
          </p:cNvGrpSpPr>
          <p:nvPr/>
        </p:nvGrpSpPr>
        <p:grpSpPr bwMode="auto">
          <a:xfrm>
            <a:off x="5664200" y="188914"/>
            <a:ext cx="4681538" cy="5722937"/>
            <a:chOff x="2608" y="119"/>
            <a:chExt cx="2949" cy="3605"/>
          </a:xfrm>
        </p:grpSpPr>
        <p:grpSp>
          <p:nvGrpSpPr>
            <p:cNvPr id="52231" name="Group 55"/>
            <p:cNvGrpSpPr>
              <a:grpSpLocks/>
            </p:cNvGrpSpPr>
            <p:nvPr/>
          </p:nvGrpSpPr>
          <p:grpSpPr bwMode="auto">
            <a:xfrm>
              <a:off x="2608" y="426"/>
              <a:ext cx="2949" cy="3298"/>
              <a:chOff x="2352" y="144"/>
              <a:chExt cx="2949" cy="3953"/>
            </a:xfrm>
          </p:grpSpPr>
          <p:grpSp>
            <p:nvGrpSpPr>
              <p:cNvPr id="52233" name="Group 3"/>
              <p:cNvGrpSpPr>
                <a:grpSpLocks/>
              </p:cNvGrpSpPr>
              <p:nvPr/>
            </p:nvGrpSpPr>
            <p:grpSpPr bwMode="auto">
              <a:xfrm>
                <a:off x="3540" y="853"/>
                <a:ext cx="788" cy="907"/>
                <a:chOff x="3540" y="853"/>
                <a:chExt cx="788" cy="907"/>
              </a:xfrm>
            </p:grpSpPr>
            <p:sp>
              <p:nvSpPr>
                <p:cNvPr id="52258" name="AutoShape 4"/>
                <p:cNvSpPr>
                  <a:spLocks noChangeArrowheads="1"/>
                </p:cNvSpPr>
                <p:nvPr/>
              </p:nvSpPr>
              <p:spPr bwMode="auto">
                <a:xfrm rot="-5598953">
                  <a:off x="3725" y="672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9" name="AutoShape 5"/>
                <p:cNvSpPr>
                  <a:spLocks noChangeArrowheads="1"/>
                </p:cNvSpPr>
                <p:nvPr/>
              </p:nvSpPr>
              <p:spPr bwMode="auto">
                <a:xfrm rot="-5598953">
                  <a:off x="3721" y="91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0" name="AutoShape 6"/>
                <p:cNvSpPr>
                  <a:spLocks noChangeArrowheads="1"/>
                </p:cNvSpPr>
                <p:nvPr/>
              </p:nvSpPr>
              <p:spPr bwMode="auto">
                <a:xfrm rot="-5598953">
                  <a:off x="3729" y="116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234" name="Group 7"/>
              <p:cNvGrpSpPr>
                <a:grpSpLocks/>
              </p:cNvGrpSpPr>
              <p:nvPr/>
            </p:nvGrpSpPr>
            <p:grpSpPr bwMode="auto">
              <a:xfrm>
                <a:off x="4344" y="1344"/>
                <a:ext cx="792" cy="914"/>
                <a:chOff x="4344" y="1344"/>
                <a:chExt cx="792" cy="914"/>
              </a:xfrm>
            </p:grpSpPr>
            <p:sp>
              <p:nvSpPr>
                <p:cNvPr id="52255" name="AutoShape 8"/>
                <p:cNvSpPr>
                  <a:spLocks noChangeArrowheads="1"/>
                </p:cNvSpPr>
                <p:nvPr/>
              </p:nvSpPr>
              <p:spPr bwMode="auto">
                <a:xfrm rot="-5598953">
                  <a:off x="4525" y="116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6" name="AutoShape 9"/>
                <p:cNvSpPr>
                  <a:spLocks noChangeArrowheads="1"/>
                </p:cNvSpPr>
                <p:nvPr/>
              </p:nvSpPr>
              <p:spPr bwMode="auto">
                <a:xfrm rot="-5598953">
                  <a:off x="4525" y="1409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7" name="AutoShape 10"/>
                <p:cNvSpPr>
                  <a:spLocks noChangeArrowheads="1"/>
                </p:cNvSpPr>
                <p:nvPr/>
              </p:nvSpPr>
              <p:spPr bwMode="auto">
                <a:xfrm rot="-5598953">
                  <a:off x="4537" y="1659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235" name="Group 11"/>
              <p:cNvGrpSpPr>
                <a:grpSpLocks/>
              </p:cNvGrpSpPr>
              <p:nvPr/>
            </p:nvGrpSpPr>
            <p:grpSpPr bwMode="auto">
              <a:xfrm>
                <a:off x="2744" y="384"/>
                <a:ext cx="784" cy="896"/>
                <a:chOff x="2744" y="384"/>
                <a:chExt cx="784" cy="896"/>
              </a:xfrm>
            </p:grpSpPr>
            <p:sp>
              <p:nvSpPr>
                <p:cNvPr id="52252" name="AutoShape 12"/>
                <p:cNvSpPr>
                  <a:spLocks noChangeArrowheads="1"/>
                </p:cNvSpPr>
                <p:nvPr/>
              </p:nvSpPr>
              <p:spPr bwMode="auto">
                <a:xfrm rot="-5598953">
                  <a:off x="2925" y="203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3" name="AutoShape 13"/>
                <p:cNvSpPr>
                  <a:spLocks noChangeArrowheads="1"/>
                </p:cNvSpPr>
                <p:nvPr/>
              </p:nvSpPr>
              <p:spPr bwMode="auto">
                <a:xfrm rot="-5598953">
                  <a:off x="2929" y="45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4" name="AutoShape 14"/>
                <p:cNvSpPr>
                  <a:spLocks noChangeArrowheads="1"/>
                </p:cNvSpPr>
                <p:nvPr/>
              </p:nvSpPr>
              <p:spPr bwMode="auto">
                <a:xfrm rot="-5598953">
                  <a:off x="2925" y="681"/>
                  <a:ext cx="418" cy="780"/>
                </a:xfrm>
                <a:prstGeom prst="parallelogram">
                  <a:avLst>
                    <a:gd name="adj" fmla="val 53782"/>
                  </a:avLst>
                </a:prstGeom>
                <a:solidFill>
                  <a:srgbClr val="C2E1B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236" name="Group 22"/>
              <p:cNvGrpSpPr>
                <a:grpSpLocks/>
              </p:cNvGrpSpPr>
              <p:nvPr/>
            </p:nvGrpSpPr>
            <p:grpSpPr bwMode="auto">
              <a:xfrm>
                <a:off x="2352" y="408"/>
                <a:ext cx="2784" cy="1832"/>
                <a:chOff x="2352" y="408"/>
                <a:chExt cx="2784" cy="1832"/>
              </a:xfrm>
            </p:grpSpPr>
            <p:sp>
              <p:nvSpPr>
                <p:cNvPr id="5224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2352" y="2240"/>
                  <a:ext cx="27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7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52" y="408"/>
                  <a:ext cx="3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8" name="Line 25"/>
                <p:cNvSpPr>
                  <a:spLocks noChangeShapeType="1"/>
                </p:cNvSpPr>
                <p:nvPr/>
              </p:nvSpPr>
              <p:spPr bwMode="auto">
                <a:xfrm>
                  <a:off x="2352" y="408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2352" y="576"/>
                  <a:ext cx="384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50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2352" y="776"/>
                  <a:ext cx="1152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51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2352" y="816"/>
                  <a:ext cx="1152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66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237" name="Group 41"/>
              <p:cNvGrpSpPr>
                <a:grpSpLocks/>
              </p:cNvGrpSpPr>
              <p:nvPr/>
            </p:nvGrpSpPr>
            <p:grpSpPr bwMode="auto">
              <a:xfrm>
                <a:off x="2617" y="144"/>
                <a:ext cx="2684" cy="3953"/>
                <a:chOff x="2617" y="144"/>
                <a:chExt cx="2684" cy="3953"/>
              </a:xfrm>
            </p:grpSpPr>
            <p:sp>
              <p:nvSpPr>
                <p:cNvPr id="52238" name="Line 42"/>
                <p:cNvSpPr>
                  <a:spLocks noChangeShapeType="1"/>
                </p:cNvSpPr>
                <p:nvPr/>
              </p:nvSpPr>
              <p:spPr bwMode="auto">
                <a:xfrm>
                  <a:off x="27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39" name="Line 43"/>
                <p:cNvSpPr>
                  <a:spLocks noChangeShapeType="1"/>
                </p:cNvSpPr>
                <p:nvPr/>
              </p:nvSpPr>
              <p:spPr bwMode="auto">
                <a:xfrm>
                  <a:off x="35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0" name="Line 44"/>
                <p:cNvSpPr>
                  <a:spLocks noChangeShapeType="1"/>
                </p:cNvSpPr>
                <p:nvPr/>
              </p:nvSpPr>
              <p:spPr bwMode="auto">
                <a:xfrm>
                  <a:off x="43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1" name="Line 45"/>
                <p:cNvSpPr>
                  <a:spLocks noChangeShapeType="1"/>
                </p:cNvSpPr>
                <p:nvPr/>
              </p:nvSpPr>
              <p:spPr bwMode="auto">
                <a:xfrm>
                  <a:off x="5136" y="144"/>
                  <a:ext cx="0" cy="3600"/>
                </a:xfrm>
                <a:prstGeom prst="line">
                  <a:avLst/>
                </a:prstGeom>
                <a:noFill/>
                <a:ln w="60325">
                  <a:solidFill>
                    <a:srgbClr val="0066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406" y="3743"/>
                  <a:ext cx="250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rtl="1"/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B</a:t>
                  </a:r>
                </a:p>
              </p:txBody>
            </p:sp>
            <p:sp>
              <p:nvSpPr>
                <p:cNvPr id="5224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209" y="3743"/>
                  <a:ext cx="261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C</a:t>
                  </a:r>
                </a:p>
              </p:txBody>
            </p:sp>
            <p:sp>
              <p:nvSpPr>
                <p:cNvPr id="5224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5040" y="3743"/>
                  <a:ext cx="261" cy="353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D</a:t>
                  </a:r>
                </a:p>
              </p:txBody>
            </p:sp>
            <p:sp>
              <p:nvSpPr>
                <p:cNvPr id="5224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617" y="3745"/>
                  <a:ext cx="261" cy="352"/>
                </a:xfrm>
                <a:prstGeom prst="rect">
                  <a:avLst/>
                </a:prstGeom>
                <a:solidFill>
                  <a:srgbClr val="C2E1B6"/>
                </a:solidFill>
                <a:ln w="9525">
                  <a:solidFill>
                    <a:srgbClr val="0066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 b="1">
                      <a:latin typeface="Times New Roman" panose="02020603050405020304" pitchFamily="18" charset="0"/>
                      <a:cs typeface="Nazanin" pitchFamily="2" charset="-78"/>
                    </a:rPr>
                    <a:t>A</a:t>
                  </a:r>
                </a:p>
              </p:txBody>
            </p:sp>
          </p:grpSp>
        </p:grpSp>
        <p:sp>
          <p:nvSpPr>
            <p:cNvPr id="52232" name="Text Box 84"/>
            <p:cNvSpPr txBox="1">
              <a:spLocks noChangeArrowheads="1"/>
            </p:cNvSpPr>
            <p:nvPr/>
          </p:nvSpPr>
          <p:spPr bwMode="auto">
            <a:xfrm>
              <a:off x="3833" y="119"/>
              <a:ext cx="9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altLang="en-US" b="1">
                  <a:solidFill>
                    <a:srgbClr val="FF0000"/>
                  </a:solidFill>
                  <a:cs typeface="Titr" pitchFamily="2" charset="-78"/>
                </a:rPr>
                <a:t>سوئيچينگ بسته</a:t>
              </a:r>
              <a:endParaRPr lang="en-US" altLang="en-US" b="1">
                <a:solidFill>
                  <a:srgbClr val="FF0000"/>
                </a:solidFill>
                <a:cs typeface="Tit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35246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9"/>
          <p:cNvGrpSpPr>
            <a:grpSpLocks/>
          </p:cNvGrpSpPr>
          <p:nvPr/>
        </p:nvGrpSpPr>
        <p:grpSpPr bwMode="auto">
          <a:xfrm>
            <a:off x="2424113" y="765176"/>
            <a:ext cx="7200900" cy="5407025"/>
            <a:chOff x="567" y="482"/>
            <a:chExt cx="4536" cy="3406"/>
          </a:xfrm>
        </p:grpSpPr>
        <p:sp>
          <p:nvSpPr>
            <p:cNvPr id="33795" name="AutoShape 2"/>
            <p:cNvSpPr>
              <a:spLocks noChangeArrowheads="1"/>
            </p:cNvSpPr>
            <p:nvPr/>
          </p:nvSpPr>
          <p:spPr bwMode="auto">
            <a:xfrm>
              <a:off x="2154" y="482"/>
              <a:ext cx="2813" cy="1179"/>
            </a:xfrm>
            <a:prstGeom prst="wedgeRectCallout">
              <a:avLst>
                <a:gd name="adj1" fmla="val -45130"/>
                <a:gd name="adj2" fmla="val 86389"/>
              </a:avLst>
            </a:prstGeom>
            <a:gradFill rotWithShape="1">
              <a:gsLst>
                <a:gs pos="0">
                  <a:srgbClr val="C0DDB8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28575">
              <a:solidFill>
                <a:srgbClr val="0066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  <p:sp>
          <p:nvSpPr>
            <p:cNvPr id="33796" name="Text Box 3"/>
            <p:cNvSpPr txBox="1">
              <a:spLocks noChangeArrowheads="1"/>
            </p:cNvSpPr>
            <p:nvPr/>
          </p:nvSpPr>
          <p:spPr bwMode="auto">
            <a:xfrm>
              <a:off x="2245" y="572"/>
              <a:ext cx="28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rPr>
                <a:t>شبکه‌هاي نقطه به نقطه</a:t>
              </a:r>
              <a:r>
                <a:rPr lang="en-US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rPr>
                <a:t> </a:t>
              </a:r>
              <a:r>
                <a:rPr lang="fa-IR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rPr>
                <a:t>(</a:t>
              </a:r>
              <a:r>
                <a:rPr lang="en-US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rPr>
                <a:t>point to point</a:t>
              </a:r>
              <a:r>
                <a:rPr lang="fa-IR" altLang="en-US" b="1">
                  <a:solidFill>
                    <a:srgbClr val="006666"/>
                  </a:solidFill>
                  <a:latin typeface="Times New Roman" panose="02020603050405020304" pitchFamily="18" charset="0"/>
                  <a:cs typeface="Titr" pitchFamily="2" charset="-78"/>
                </a:rPr>
                <a:t>)</a:t>
              </a:r>
              <a:endParaRPr lang="en-US" altLang="en-US" b="1">
                <a:solidFill>
                  <a:srgbClr val="006666"/>
                </a:solidFill>
                <a:latin typeface="Times New Roman" panose="02020603050405020304" pitchFamily="18" charset="0"/>
                <a:cs typeface="Titr" pitchFamily="2" charset="-78"/>
              </a:endParaRPr>
            </a:p>
          </p:txBody>
        </p:sp>
        <p:sp>
          <p:nvSpPr>
            <p:cNvPr id="33797" name="Text Box 4"/>
            <p:cNvSpPr txBox="1">
              <a:spLocks noChangeArrowheads="1"/>
            </p:cNvSpPr>
            <p:nvPr/>
          </p:nvSpPr>
          <p:spPr bwMode="auto">
            <a:xfrm>
              <a:off x="2200" y="1071"/>
              <a:ext cx="272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a-IR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وجود </a:t>
              </a:r>
              <a:r>
                <a:rPr lang="fa-IR" altLang="en-US" b="1">
                  <a:solidFill>
                    <a:srgbClr val="FF0000"/>
                  </a:solidFill>
                  <a:latin typeface="Times New Roman" panose="02020603050405020304" pitchFamily="18" charset="0"/>
                  <a:cs typeface="Nazanin" pitchFamily="2" charset="-78"/>
                </a:rPr>
                <a:t>فقط و فقط</a:t>
              </a:r>
              <a:r>
                <a:rPr lang="fa-IR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  يک کانال فيزيکي  و مستقيم بين </a:t>
              </a:r>
              <a:r>
                <a:rPr lang="fa-IR" altLang="en-US" sz="2400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دو</a:t>
              </a:r>
              <a:r>
                <a:rPr lang="fa-IR" altLang="en-US" b="1">
                  <a:solidFill>
                    <a:srgbClr val="000066"/>
                  </a:solidFill>
                  <a:latin typeface="Times New Roman" panose="02020603050405020304" pitchFamily="18" charset="0"/>
                  <a:cs typeface="Nazanin" pitchFamily="2" charset="-78"/>
                </a:rPr>
                <a:t> ماشين در شبکه</a:t>
              </a:r>
              <a:endParaRPr lang="en-US" altLang="en-US" b="1">
                <a:solidFill>
                  <a:srgbClr val="000066"/>
                </a:solidFill>
                <a:latin typeface="Times New Roman" panose="02020603050405020304" pitchFamily="18" charset="0"/>
                <a:cs typeface="Nazanin" pitchFamily="2" charset="-78"/>
              </a:endParaRPr>
            </a:p>
          </p:txBody>
        </p:sp>
        <p:pic>
          <p:nvPicPr>
            <p:cNvPr id="33798" name="Picture 5" descr="pointtopo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2115"/>
              <a:ext cx="2585" cy="1773"/>
            </a:xfrm>
            <a:prstGeom prst="rect">
              <a:avLst/>
            </a:prstGeom>
            <a:noFill/>
            <a:ln w="28575">
              <a:solidFill>
                <a:srgbClr val="0066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60013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w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4437063"/>
            <a:ext cx="2286000" cy="1841500"/>
          </a:xfrm>
          <a:prstGeom prst="rect">
            <a:avLst/>
          </a:prstGeom>
          <a:noFill/>
          <a:ln w="2857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3" name="Picture 3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1557339"/>
            <a:ext cx="1830388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-817563" y="692151"/>
            <a:ext cx="10585451" cy="3382963"/>
            <a:chOff x="-1475" y="436"/>
            <a:chExt cx="6668" cy="2131"/>
          </a:xfrm>
        </p:grpSpPr>
        <p:grpSp>
          <p:nvGrpSpPr>
            <p:cNvPr id="40965" name="Group 5"/>
            <p:cNvGrpSpPr>
              <a:grpSpLocks/>
            </p:cNvGrpSpPr>
            <p:nvPr/>
          </p:nvGrpSpPr>
          <p:grpSpPr bwMode="auto">
            <a:xfrm>
              <a:off x="-1475" y="436"/>
              <a:ext cx="6668" cy="1497"/>
              <a:chOff x="-1611" y="663"/>
              <a:chExt cx="6668" cy="1497"/>
            </a:xfrm>
          </p:grpSpPr>
          <p:grpSp>
            <p:nvGrpSpPr>
              <p:cNvPr id="40969" name="Group 6"/>
              <p:cNvGrpSpPr>
                <a:grpSpLocks/>
              </p:cNvGrpSpPr>
              <p:nvPr/>
            </p:nvGrpSpPr>
            <p:grpSpPr bwMode="auto">
              <a:xfrm>
                <a:off x="-1611" y="980"/>
                <a:ext cx="5625" cy="1180"/>
                <a:chOff x="-1611" y="980"/>
                <a:chExt cx="5625" cy="1180"/>
              </a:xfrm>
            </p:grpSpPr>
            <p:sp>
              <p:nvSpPr>
                <p:cNvPr id="40973" name="AutoShape 7"/>
                <p:cNvSpPr>
                  <a:spLocks noChangeArrowheads="1"/>
                </p:cNvSpPr>
                <p:nvPr/>
              </p:nvSpPr>
              <p:spPr bwMode="auto">
                <a:xfrm>
                  <a:off x="748" y="980"/>
                  <a:ext cx="3266" cy="1180"/>
                </a:xfrm>
                <a:prstGeom prst="foldedCorner">
                  <a:avLst>
                    <a:gd name="adj" fmla="val 12500"/>
                  </a:avLst>
                </a:prstGeom>
                <a:gradFill rotWithShape="1">
                  <a:gsLst>
                    <a:gs pos="0">
                      <a:srgbClr val="C0DDB8"/>
                    </a:gs>
                    <a:gs pos="100000">
                      <a:schemeClr val="bg1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0066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7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-1611" y="1117"/>
                  <a:ext cx="5534" cy="7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en-US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☻</a:t>
                  </a:r>
                  <a:r>
                    <a:rPr lang="fa-IR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 پياده سازي در گستره جغرافيايي يک کشور يا جهان</a:t>
                  </a:r>
                </a:p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en-US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☻</a:t>
                  </a:r>
                  <a:r>
                    <a:rPr lang="fa-IR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 اتصال شبکه هاي محلي و بين شهري</a:t>
                  </a:r>
                </a:p>
                <a:p>
                  <a:pPr algn="r" rtl="1" eaLnBrk="1" hangingPunct="1">
                    <a:spcBef>
                      <a:spcPct val="50000"/>
                    </a:spcBef>
                  </a:pPr>
                  <a:r>
                    <a:rPr lang="en-US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☻</a:t>
                  </a:r>
                  <a:r>
                    <a:rPr lang="fa-IR" altLang="en-US" sz="1800" b="1">
                      <a:solidFill>
                        <a:srgbClr val="000066"/>
                      </a:solidFill>
                      <a:cs typeface="Lotus" pitchFamily="2" charset="-78"/>
                    </a:rPr>
                    <a:t> ساختار ناهمگون</a:t>
                  </a:r>
                  <a:endParaRPr lang="en-US" altLang="en-US" sz="1800" b="1">
                    <a:solidFill>
                      <a:srgbClr val="000066"/>
                    </a:solidFill>
                    <a:cs typeface="Lotus" pitchFamily="2" charset="-78"/>
                  </a:endParaRPr>
                </a:p>
              </p:txBody>
            </p:sp>
          </p:grpSp>
          <p:grpSp>
            <p:nvGrpSpPr>
              <p:cNvPr id="40970" name="Group 9"/>
              <p:cNvGrpSpPr>
                <a:grpSpLocks/>
              </p:cNvGrpSpPr>
              <p:nvPr/>
            </p:nvGrpSpPr>
            <p:grpSpPr bwMode="auto">
              <a:xfrm>
                <a:off x="2789" y="663"/>
                <a:ext cx="2268" cy="589"/>
                <a:chOff x="2744" y="709"/>
                <a:chExt cx="2268" cy="589"/>
              </a:xfrm>
            </p:grpSpPr>
            <p:sp>
              <p:nvSpPr>
                <p:cNvPr id="40971" name="AutoShape 10"/>
                <p:cNvSpPr>
                  <a:spLocks noChangeArrowheads="1"/>
                </p:cNvSpPr>
                <p:nvPr/>
              </p:nvSpPr>
              <p:spPr bwMode="auto">
                <a:xfrm>
                  <a:off x="3152" y="709"/>
                  <a:ext cx="1860" cy="317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C0DDB8"/>
                    </a:gs>
                    <a:gs pos="100000">
                      <a:schemeClr val="bg1"/>
                    </a:gs>
                  </a:gsLst>
                  <a:path path="rect">
                    <a:fillToRect l="100000" t="100000"/>
                  </a:path>
                </a:gradFill>
                <a:ln w="9525">
                  <a:solidFill>
                    <a:srgbClr val="0066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7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44" y="760"/>
                  <a:ext cx="2177" cy="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rtl="1" eaLnBrk="1" hangingPunct="1"/>
                  <a:r>
                    <a:rPr lang="ar-SA" altLang="en-US" b="1">
                      <a:solidFill>
                        <a:srgbClr val="FF0000"/>
                      </a:solidFill>
                      <a:cs typeface="Titr" pitchFamily="2" charset="-78"/>
                    </a:rPr>
                    <a:t>شبكه</a:t>
                  </a:r>
                  <a:r>
                    <a:rPr lang="ar-SA" altLang="en-US" b="1">
                      <a:solidFill>
                        <a:srgbClr val="FF0000"/>
                      </a:solidFill>
                    </a:rPr>
                    <a:t>‌</a:t>
                  </a:r>
                  <a:r>
                    <a:rPr lang="ar-SA" altLang="en-US" b="1">
                      <a:solidFill>
                        <a:srgbClr val="FF0000"/>
                      </a:solidFill>
                      <a:cs typeface="Titr" pitchFamily="2" charset="-78"/>
                    </a:rPr>
                    <a:t>هاي</a:t>
                  </a:r>
                  <a:r>
                    <a:rPr lang="en-US" altLang="en-US" b="1">
                      <a:solidFill>
                        <a:srgbClr val="FF0000"/>
                      </a:solidFill>
                      <a:cs typeface="Titr" pitchFamily="2" charset="-78"/>
                    </a:rPr>
                    <a:t> </a:t>
                  </a:r>
                  <a:r>
                    <a:rPr lang="ar-SA" altLang="en-US" b="1">
                      <a:solidFill>
                        <a:srgbClr val="FF0000"/>
                      </a:solidFill>
                      <a:cs typeface="Titr" pitchFamily="2" charset="-78"/>
                    </a:rPr>
                    <a:t>گسترده</a:t>
                  </a:r>
                  <a:r>
                    <a:rPr lang="en-US" altLang="en-US" b="1">
                      <a:solidFill>
                        <a:srgbClr val="FF0000"/>
                      </a:solidFill>
                      <a:cs typeface="Titr" pitchFamily="2" charset="-78"/>
                    </a:rPr>
                    <a:t> (WAN) </a:t>
                  </a:r>
                </a:p>
                <a:p>
                  <a:pPr algn="r" rtl="1" eaLnBrk="1" hangingPunct="1">
                    <a:spcBef>
                      <a:spcPct val="50000"/>
                    </a:spcBef>
                  </a:pPr>
                  <a:endParaRPr lang="en-US" altLang="en-US">
                    <a:solidFill>
                      <a:srgbClr val="FF0000"/>
                    </a:solidFill>
                    <a:cs typeface="Titr" pitchFamily="2" charset="-78"/>
                  </a:endParaRPr>
                </a:p>
              </p:txBody>
            </p:sp>
          </p:grpSp>
        </p:grpSp>
        <p:grpSp>
          <p:nvGrpSpPr>
            <p:cNvPr id="40966" name="Group 12"/>
            <p:cNvGrpSpPr>
              <a:grpSpLocks/>
            </p:cNvGrpSpPr>
            <p:nvPr/>
          </p:nvGrpSpPr>
          <p:grpSpPr bwMode="auto">
            <a:xfrm>
              <a:off x="-114" y="1706"/>
              <a:ext cx="3084" cy="861"/>
              <a:chOff x="-114" y="1706"/>
              <a:chExt cx="3084" cy="861"/>
            </a:xfrm>
          </p:grpSpPr>
          <p:sp>
            <p:nvSpPr>
              <p:cNvPr id="40967" name="AutoShape 13"/>
              <p:cNvSpPr>
                <a:spLocks noChangeArrowheads="1"/>
              </p:cNvSpPr>
              <p:nvPr/>
            </p:nvSpPr>
            <p:spPr bwMode="auto">
              <a:xfrm>
                <a:off x="158" y="1706"/>
                <a:ext cx="2812" cy="861"/>
              </a:xfrm>
              <a:prstGeom prst="wedgeEllipseCallout">
                <a:avLst>
                  <a:gd name="adj1" fmla="val 47227"/>
                  <a:gd name="adj2" fmla="val -58245"/>
                </a:avLst>
              </a:prstGeom>
              <a:gradFill rotWithShape="1">
                <a:gsLst>
                  <a:gs pos="0">
                    <a:srgbClr val="C0DDB8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 w="19050">
                <a:solidFill>
                  <a:srgbClr val="006666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1" eaLnBrk="1" hangingPunct="1"/>
                <a:endParaRPr lang="en-US" altLang="en-US" sz="1800"/>
              </a:p>
            </p:txBody>
          </p:sp>
          <p:sp>
            <p:nvSpPr>
              <p:cNvPr id="40968" name="Text Box 14"/>
              <p:cNvSpPr txBox="1">
                <a:spLocks noChangeArrowheads="1"/>
              </p:cNvSpPr>
              <p:nvPr/>
            </p:nvSpPr>
            <p:spPr bwMode="auto">
              <a:xfrm>
                <a:off x="-114" y="1797"/>
                <a:ext cx="2721" cy="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CC0099"/>
                    </a:solidFill>
                    <a:cs typeface="Lotus" pitchFamily="2" charset="-78"/>
                  </a:rPr>
                  <a:t>  </a:t>
                </a:r>
                <a:r>
                  <a:rPr lang="fa-IR" altLang="en-US" sz="1800" b="1">
                    <a:solidFill>
                      <a:srgbClr val="CC0099"/>
                    </a:solidFill>
                    <a:cs typeface="Lotus" pitchFamily="2" charset="-78"/>
                  </a:rPr>
                  <a:t>توپولوژيهاي مختلف شبکه هاي محلي</a:t>
                </a:r>
                <a:r>
                  <a:rPr lang="en-US" altLang="en-US" sz="1800" b="1">
                    <a:solidFill>
                      <a:srgbClr val="CC0099"/>
                    </a:solidFill>
                    <a:cs typeface="Lotus" pitchFamily="2" charset="-78"/>
                  </a:rPr>
                  <a:t>   </a:t>
                </a:r>
                <a:endParaRPr lang="fa-IR" altLang="en-US" sz="1800" b="1">
                  <a:solidFill>
                    <a:srgbClr val="CC0099"/>
                  </a:solidFill>
                  <a:cs typeface="Lotus" pitchFamily="2" charset="-78"/>
                </a:endParaRPr>
              </a:p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1800" b="1">
                    <a:solidFill>
                      <a:srgbClr val="CC0099"/>
                    </a:solidFill>
                    <a:cs typeface="Lotus" pitchFamily="2" charset="-78"/>
                  </a:rPr>
                  <a:t>   </a:t>
                </a:r>
                <a:r>
                  <a:rPr lang="fa-IR" altLang="en-US" sz="1800" b="1">
                    <a:solidFill>
                      <a:srgbClr val="CC0099"/>
                    </a:solidFill>
                    <a:cs typeface="Lotus" pitchFamily="2" charset="-78"/>
                  </a:rPr>
                  <a:t>تنوع در سخت افزار و نرم افزار ماشينهاي موجود دراين شبکه ها</a:t>
                </a:r>
                <a:endParaRPr lang="en-US" altLang="en-US" sz="1800" b="1">
                  <a:solidFill>
                    <a:srgbClr val="CC0099"/>
                  </a:solidFill>
                  <a:cs typeface="Lotus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48222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/>
          </p:cNvSpPr>
          <p:nvPr/>
        </p:nvSpPr>
        <p:spPr bwMode="auto">
          <a:xfrm>
            <a:off x="6888163" y="4098925"/>
            <a:ext cx="3529012" cy="985838"/>
          </a:xfrm>
          <a:prstGeom prst="borderCallout1">
            <a:avLst>
              <a:gd name="adj1" fmla="val -7731"/>
              <a:gd name="adj2" fmla="val 96759"/>
              <a:gd name="adj3" fmla="val -7731"/>
              <a:gd name="adj4" fmla="val 8593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 sz="1800">
              <a:solidFill>
                <a:srgbClr val="006666"/>
              </a:solidFill>
            </a:endParaRPr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3287713" y="1125538"/>
            <a:ext cx="5688012" cy="1725612"/>
            <a:chOff x="1338" y="709"/>
            <a:chExt cx="3583" cy="1087"/>
          </a:xfrm>
        </p:grpSpPr>
        <p:sp>
          <p:nvSpPr>
            <p:cNvPr id="41993" name="AutoShape 4"/>
            <p:cNvSpPr>
              <a:spLocks noChangeArrowheads="1"/>
            </p:cNvSpPr>
            <p:nvPr/>
          </p:nvSpPr>
          <p:spPr bwMode="auto">
            <a:xfrm>
              <a:off x="1338" y="1434"/>
              <a:ext cx="1270" cy="318"/>
            </a:xfrm>
            <a:prstGeom prst="flowChartAlternateProcess">
              <a:avLst/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19050">
              <a:solidFill>
                <a:srgbClr val="0066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4" name="Text Box 5"/>
            <p:cNvSpPr txBox="1">
              <a:spLocks noChangeArrowheads="1"/>
            </p:cNvSpPr>
            <p:nvPr/>
          </p:nvSpPr>
          <p:spPr bwMode="auto">
            <a:xfrm>
              <a:off x="1338" y="1480"/>
              <a:ext cx="13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>
                <a:spcBef>
                  <a:spcPct val="50000"/>
                </a:spcBef>
              </a:pPr>
              <a:r>
                <a:rPr lang="ar-SA" altLang="en-US" sz="1800" b="1">
                  <a:solidFill>
                    <a:srgbClr val="CC0099"/>
                  </a:solidFill>
                  <a:cs typeface="B Titr" panose="00000700000000000000" pitchFamily="2" charset="-78"/>
                </a:rPr>
                <a:t>عناصر</a:t>
              </a:r>
              <a:r>
                <a:rPr lang="en-US" altLang="en-US" sz="1800" b="1">
                  <a:solidFill>
                    <a:srgbClr val="CC0099"/>
                  </a:solidFill>
                  <a:cs typeface="B Titr" panose="00000700000000000000" pitchFamily="2" charset="-78"/>
                </a:rPr>
                <a:t> </a:t>
              </a:r>
              <a:r>
                <a:rPr lang="ar-SA" altLang="en-US" sz="1800" b="1">
                  <a:solidFill>
                    <a:srgbClr val="CC0099"/>
                  </a:solidFill>
                  <a:cs typeface="B Titr" panose="00000700000000000000" pitchFamily="2" charset="-78"/>
                </a:rPr>
                <a:t>سوييچ</a:t>
              </a:r>
              <a:endParaRPr lang="en-US" altLang="en-US" sz="1800" b="1">
                <a:cs typeface="B Titr" panose="00000700000000000000" pitchFamily="2" charset="-78"/>
              </a:endParaRPr>
            </a:p>
          </p:txBody>
        </p:sp>
        <p:sp>
          <p:nvSpPr>
            <p:cNvPr id="41995" name="AutoShape 6"/>
            <p:cNvSpPr>
              <a:spLocks noChangeArrowheads="1"/>
            </p:cNvSpPr>
            <p:nvPr/>
          </p:nvSpPr>
          <p:spPr bwMode="auto">
            <a:xfrm>
              <a:off x="3334" y="1434"/>
              <a:ext cx="1587" cy="362"/>
            </a:xfrm>
            <a:prstGeom prst="flowChartAlternateProcess">
              <a:avLst/>
            </a:prstGeom>
            <a:gradFill rotWithShape="1">
              <a:gsLst>
                <a:gs pos="0">
                  <a:srgbClr val="C2E1B6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19050">
              <a:solidFill>
                <a:srgbClr val="0066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6" name="Text Box 7"/>
            <p:cNvSpPr txBox="1">
              <a:spLocks noChangeArrowheads="1"/>
            </p:cNvSpPr>
            <p:nvPr/>
          </p:nvSpPr>
          <p:spPr bwMode="auto">
            <a:xfrm>
              <a:off x="3107" y="1480"/>
              <a:ext cx="176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ar-SA" altLang="en-US" sz="1800" b="1">
                  <a:solidFill>
                    <a:srgbClr val="CC0099"/>
                  </a:solidFill>
                  <a:cs typeface="B Titr" panose="00000700000000000000" pitchFamily="2" charset="-78"/>
                </a:rPr>
                <a:t>خطوط ارتباطي ياكانالها</a:t>
              </a:r>
              <a:endParaRPr lang="en-US" altLang="en-US" sz="1800" b="1">
                <a:solidFill>
                  <a:srgbClr val="CC0099"/>
                </a:solidFill>
                <a:cs typeface="B Titr" panose="00000700000000000000" pitchFamily="2" charset="-78"/>
              </a:endParaRPr>
            </a:p>
          </p:txBody>
        </p:sp>
        <p:grpSp>
          <p:nvGrpSpPr>
            <p:cNvPr id="41997" name="Group 8"/>
            <p:cNvGrpSpPr>
              <a:grpSpLocks/>
            </p:cNvGrpSpPr>
            <p:nvPr/>
          </p:nvGrpSpPr>
          <p:grpSpPr bwMode="auto">
            <a:xfrm>
              <a:off x="1837" y="709"/>
              <a:ext cx="2313" cy="725"/>
              <a:chOff x="1837" y="709"/>
              <a:chExt cx="2313" cy="725"/>
            </a:xfrm>
          </p:grpSpPr>
          <p:grpSp>
            <p:nvGrpSpPr>
              <p:cNvPr id="41998" name="Group 9"/>
              <p:cNvGrpSpPr>
                <a:grpSpLocks/>
              </p:cNvGrpSpPr>
              <p:nvPr/>
            </p:nvGrpSpPr>
            <p:grpSpPr bwMode="auto">
              <a:xfrm>
                <a:off x="1837" y="709"/>
                <a:ext cx="2313" cy="408"/>
                <a:chOff x="1837" y="981"/>
                <a:chExt cx="2313" cy="408"/>
              </a:xfrm>
            </p:grpSpPr>
            <p:sp>
              <p:nvSpPr>
                <p:cNvPr id="42001" name="AutoShape 10"/>
                <p:cNvSpPr>
                  <a:spLocks noChangeArrowheads="1"/>
                </p:cNvSpPr>
                <p:nvPr/>
              </p:nvSpPr>
              <p:spPr bwMode="auto">
                <a:xfrm>
                  <a:off x="1837" y="981"/>
                  <a:ext cx="2313" cy="408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C2E1B6"/>
                    </a:gs>
                    <a:gs pos="100000">
                      <a:schemeClr val="bg1"/>
                    </a:gs>
                  </a:gsLst>
                  <a:path path="rect">
                    <a:fillToRect l="100000" t="100000"/>
                  </a:path>
                </a:gradFill>
                <a:ln w="28575">
                  <a:solidFill>
                    <a:srgbClr val="006666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0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927" y="1026"/>
                  <a:ext cx="2132" cy="2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1">
                    <a:spcBef>
                      <a:spcPct val="50000"/>
                    </a:spcBef>
                  </a:pPr>
                  <a:r>
                    <a:rPr lang="ar-SA" altLang="en-US" sz="1800" b="1">
                      <a:solidFill>
                        <a:srgbClr val="FF0000"/>
                      </a:solidFill>
                      <a:cs typeface="Titr" pitchFamily="2" charset="-78"/>
                    </a:rPr>
                    <a:t>دو</a:t>
                  </a:r>
                  <a:r>
                    <a:rPr lang="en-US" altLang="en-US" sz="1800" b="1">
                      <a:solidFill>
                        <a:srgbClr val="FF0000"/>
                      </a:solidFill>
                      <a:cs typeface="Titr" pitchFamily="2" charset="-78"/>
                    </a:rPr>
                    <a:t> </a:t>
                  </a:r>
                  <a:r>
                    <a:rPr lang="ar-SA" altLang="en-US" sz="1800" b="1">
                      <a:solidFill>
                        <a:srgbClr val="FF0000"/>
                      </a:solidFill>
                      <a:cs typeface="Titr" pitchFamily="2" charset="-78"/>
                    </a:rPr>
                    <a:t>بخش</a:t>
                  </a:r>
                  <a:r>
                    <a:rPr lang="en-US" altLang="en-US" sz="1800">
                      <a:cs typeface="Titr" pitchFamily="2" charset="-78"/>
                    </a:rPr>
                    <a:t> </a:t>
                  </a:r>
                  <a:r>
                    <a:rPr lang="ar-SA" altLang="en-US" sz="1800" b="1">
                      <a:solidFill>
                        <a:srgbClr val="FF0000"/>
                      </a:solidFill>
                      <a:cs typeface="Titr" pitchFamily="2" charset="-78"/>
                    </a:rPr>
                    <a:t>زير ساخت ارتباطي در شبكـه</a:t>
                  </a:r>
                  <a:r>
                    <a:rPr lang="ar-SA" altLang="en-US" sz="1800" b="1">
                      <a:solidFill>
                        <a:srgbClr val="FF0000"/>
                      </a:solidFill>
                    </a:rPr>
                    <a:t>‌</a:t>
                  </a:r>
                  <a:r>
                    <a:rPr lang="en-US" altLang="en-US" sz="1800" b="1">
                      <a:solidFill>
                        <a:srgbClr val="FF0000"/>
                      </a:solidFill>
                      <a:cs typeface="Titr" pitchFamily="2" charset="-78"/>
                    </a:rPr>
                    <a:t>  WAN </a:t>
                  </a:r>
                  <a:endParaRPr lang="en-US" altLang="en-US" sz="1800">
                    <a:cs typeface="Titr" pitchFamily="2" charset="-78"/>
                  </a:endParaRPr>
                </a:p>
              </p:txBody>
            </p:sp>
          </p:grpSp>
          <p:sp>
            <p:nvSpPr>
              <p:cNvPr id="41999" name="Line 12"/>
              <p:cNvSpPr>
                <a:spLocks noChangeShapeType="1"/>
              </p:cNvSpPr>
              <p:nvPr/>
            </p:nvSpPr>
            <p:spPr bwMode="auto">
              <a:xfrm flipH="1">
                <a:off x="2018" y="1117"/>
                <a:ext cx="408" cy="317"/>
              </a:xfrm>
              <a:prstGeom prst="line">
                <a:avLst/>
              </a:prstGeom>
              <a:noFill/>
              <a:ln w="28575">
                <a:solidFill>
                  <a:srgbClr val="0066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42000" name="Line 13"/>
              <p:cNvSpPr>
                <a:spLocks noChangeShapeType="1"/>
              </p:cNvSpPr>
              <p:nvPr/>
            </p:nvSpPr>
            <p:spPr bwMode="auto">
              <a:xfrm>
                <a:off x="3696" y="1117"/>
                <a:ext cx="319" cy="317"/>
              </a:xfrm>
              <a:prstGeom prst="line">
                <a:avLst/>
              </a:prstGeom>
              <a:noFill/>
              <a:ln w="28575">
                <a:solidFill>
                  <a:srgbClr val="0066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</p:grpSp>
      <p:sp>
        <p:nvSpPr>
          <p:cNvPr id="41988" name="Text Box 14"/>
          <p:cNvSpPr txBox="1">
            <a:spLocks noChangeArrowheads="1"/>
          </p:cNvSpPr>
          <p:nvPr/>
        </p:nvSpPr>
        <p:spPr bwMode="auto">
          <a:xfrm>
            <a:off x="7318376" y="4227513"/>
            <a:ext cx="2881313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☻</a:t>
            </a:r>
            <a:r>
              <a:rPr lang="ar-SA" altLang="en-US" sz="1800" b="1">
                <a:cs typeface="Lotus" pitchFamily="2" charset="-78"/>
              </a:rPr>
              <a:t> </a:t>
            </a:r>
            <a:r>
              <a:rPr lang="ar-SA" altLang="en-US" sz="1800" b="1">
                <a:solidFill>
                  <a:srgbClr val="000066"/>
                </a:solidFill>
                <a:cs typeface="Lotus" pitchFamily="2" charset="-78"/>
              </a:rPr>
              <a:t>خطوط انتقال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 </a:t>
            </a:r>
            <a:r>
              <a:rPr lang="ar-SA" altLang="en-US" sz="1800" b="1">
                <a:solidFill>
                  <a:srgbClr val="000066"/>
                </a:solidFill>
                <a:cs typeface="Lotus" pitchFamily="2" charset="-78"/>
              </a:rPr>
              <a:t>با پهناي باند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 </a:t>
            </a:r>
            <a:r>
              <a:rPr lang="ar-SA" altLang="en-US" sz="1800" b="1">
                <a:solidFill>
                  <a:srgbClr val="000066"/>
                </a:solidFill>
                <a:cs typeface="Lotus" pitchFamily="2" charset="-78"/>
              </a:rPr>
              <a:t>بـالا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 </a:t>
            </a:r>
          </a:p>
          <a:p>
            <a:pPr algn="r" rtl="1" eaLnBrk="1" hangingPunct="1"/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☻</a:t>
            </a:r>
            <a:r>
              <a:rPr lang="fa-IR" altLang="en-US" sz="1800" b="1">
                <a:cs typeface="Lotus" pitchFamily="2" charset="-78"/>
              </a:rPr>
              <a:t> </a:t>
            </a:r>
            <a:r>
              <a:rPr lang="fa-IR" altLang="en-US" sz="1800" b="1">
                <a:solidFill>
                  <a:srgbClr val="000066"/>
                </a:solidFill>
                <a:cs typeface="Lotus" pitchFamily="2" charset="-78"/>
              </a:rPr>
              <a:t>برقرار کننده </a:t>
            </a:r>
            <a:r>
              <a:rPr lang="ar-SA" altLang="en-US" sz="1800" b="1">
                <a:solidFill>
                  <a:srgbClr val="000066"/>
                </a:solidFill>
                <a:cs typeface="Lotus" pitchFamily="2" charset="-78"/>
              </a:rPr>
              <a:t>ارتباط عناصر</a:t>
            </a:r>
            <a:r>
              <a:rPr lang="en-US" altLang="en-US" sz="1800" b="1">
                <a:solidFill>
                  <a:srgbClr val="000066"/>
                </a:solidFill>
                <a:cs typeface="Lotus" pitchFamily="2" charset="-78"/>
              </a:rPr>
              <a:t> </a:t>
            </a:r>
            <a:r>
              <a:rPr lang="ar-SA" altLang="en-US" sz="1800" b="1">
                <a:solidFill>
                  <a:srgbClr val="000066"/>
                </a:solidFill>
                <a:cs typeface="Lotus" pitchFamily="2" charset="-78"/>
              </a:rPr>
              <a:t>سوييچ</a:t>
            </a:r>
            <a:endParaRPr lang="en-US" altLang="en-US" sz="1800" b="1">
              <a:solidFill>
                <a:srgbClr val="000066"/>
              </a:solidFill>
              <a:cs typeface="Lotus" pitchFamily="2" charset="-78"/>
            </a:endParaRPr>
          </a:p>
        </p:txBody>
      </p:sp>
      <p:sp>
        <p:nvSpPr>
          <p:cNvPr id="41989" name="AutoShape 15"/>
          <p:cNvSpPr>
            <a:spLocks/>
          </p:cNvSpPr>
          <p:nvPr/>
        </p:nvSpPr>
        <p:spPr bwMode="auto">
          <a:xfrm>
            <a:off x="1992314" y="4003675"/>
            <a:ext cx="4535487" cy="1081088"/>
          </a:xfrm>
          <a:prstGeom prst="borderCallout1">
            <a:avLst>
              <a:gd name="adj1" fmla="val -7046"/>
              <a:gd name="adj2" fmla="val 2519"/>
              <a:gd name="adj3" fmla="val -7046"/>
              <a:gd name="adj4" fmla="val 56667"/>
            </a:avLst>
          </a:prstGeom>
          <a:gradFill rotWithShape="1">
            <a:gsLst>
              <a:gs pos="0">
                <a:srgbClr val="C2E1B6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19050">
            <a:solidFill>
              <a:srgbClr val="00666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fa-IR" altLang="en-US" sz="1800" b="1">
                <a:solidFill>
                  <a:srgbClr val="000066"/>
                </a:solidFill>
                <a:latin typeface="Perpetua" pitchFamily="18" charset="0"/>
                <a:cs typeface="Lotus" pitchFamily="2" charset="-78"/>
              </a:rPr>
              <a:t>مسيريابها: کامپيوترهاي ويژه اي که پس از دريافت بسته, با درنظرگرفتن مقصد آن, کانال خروجي مناسب  براي انتقال بسته به مقصد را انتخاب مي نمايند.</a:t>
            </a:r>
            <a:endParaRPr lang="en-US" altLang="en-US" sz="1800" b="1">
              <a:solidFill>
                <a:srgbClr val="000066"/>
              </a:solidFill>
              <a:latin typeface="Perpetua" pitchFamily="18" charset="0"/>
              <a:cs typeface="Lotus" pitchFamily="2" charset="-78"/>
            </a:endParaRPr>
          </a:p>
        </p:txBody>
      </p:sp>
      <p:sp>
        <p:nvSpPr>
          <p:cNvPr id="41990" name="Text Box 16"/>
          <p:cNvSpPr txBox="1">
            <a:spLocks noChangeArrowheads="1"/>
          </p:cNvSpPr>
          <p:nvPr/>
        </p:nvSpPr>
        <p:spPr bwMode="auto">
          <a:xfrm>
            <a:off x="4151314" y="3573464"/>
            <a:ext cx="2592387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41991" name="Line 17"/>
          <p:cNvSpPr>
            <a:spLocks noChangeShapeType="1"/>
          </p:cNvSpPr>
          <p:nvPr/>
        </p:nvSpPr>
        <p:spPr bwMode="auto">
          <a:xfrm>
            <a:off x="4295775" y="2781301"/>
            <a:ext cx="0" cy="1223963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1992" name="Line 18"/>
          <p:cNvSpPr>
            <a:spLocks noChangeShapeType="1"/>
          </p:cNvSpPr>
          <p:nvPr/>
        </p:nvSpPr>
        <p:spPr bwMode="auto">
          <a:xfrm flipH="1">
            <a:off x="7824788" y="2852738"/>
            <a:ext cx="0" cy="1223962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915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" y="1004552"/>
            <a:ext cx="10791825" cy="461063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335"/>
            <a:ext cx="12192000" cy="63492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12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5626" y="1313646"/>
            <a:ext cx="10515600" cy="383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31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823" y="885466"/>
            <a:ext cx="10921284" cy="523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8344" y="1477896"/>
            <a:ext cx="94788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535</Words>
  <Application>Microsoft Office PowerPoint</Application>
  <PresentationFormat>Widescreen</PresentationFormat>
  <Paragraphs>104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 Titr</vt:lpstr>
      <vt:lpstr>Calibri</vt:lpstr>
      <vt:lpstr>Lotus</vt:lpstr>
      <vt:lpstr>Nazanin</vt:lpstr>
      <vt:lpstr>Perpetua</vt:lpstr>
      <vt:lpstr>Times New Roman</vt:lpstr>
      <vt:lpstr>Titr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</dc:creator>
  <cp:lastModifiedBy>ismail khosravi</cp:lastModifiedBy>
  <cp:revision>11</cp:revision>
  <dcterms:created xsi:type="dcterms:W3CDTF">2015-03-04T00:39:15Z</dcterms:created>
  <dcterms:modified xsi:type="dcterms:W3CDTF">2015-05-09T05:16:38Z</dcterms:modified>
</cp:coreProperties>
</file>