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9" r:id="rId2"/>
    <p:sldId id="256" r:id="rId3"/>
    <p:sldId id="512" r:id="rId4"/>
    <p:sldId id="513" r:id="rId5"/>
    <p:sldId id="514" r:id="rId6"/>
    <p:sldId id="515" r:id="rId7"/>
    <p:sldId id="518" r:id="rId8"/>
    <p:sldId id="519" r:id="rId9"/>
    <p:sldId id="520" r:id="rId10"/>
    <p:sldId id="521" r:id="rId11"/>
    <p:sldId id="522" r:id="rId12"/>
    <p:sldId id="523" r:id="rId13"/>
    <p:sldId id="524" r:id="rId14"/>
    <p:sldId id="525" r:id="rId15"/>
    <p:sldId id="526" r:id="rId16"/>
    <p:sldId id="527" r:id="rId17"/>
    <p:sldId id="528" r:id="rId18"/>
    <p:sldId id="690" r:id="rId19"/>
    <p:sldId id="530" r:id="rId20"/>
    <p:sldId id="689" r:id="rId21"/>
    <p:sldId id="675" r:id="rId22"/>
    <p:sldId id="688" r:id="rId23"/>
    <p:sldId id="676" r:id="rId24"/>
    <p:sldId id="677" r:id="rId25"/>
    <p:sldId id="678" r:id="rId26"/>
    <p:sldId id="679" r:id="rId27"/>
    <p:sldId id="680" r:id="rId28"/>
    <p:sldId id="681" r:id="rId29"/>
    <p:sldId id="682" r:id="rId30"/>
    <p:sldId id="683" r:id="rId31"/>
    <p:sldId id="691" r:id="rId32"/>
    <p:sldId id="684" r:id="rId33"/>
    <p:sldId id="685" r:id="rId34"/>
    <p:sldId id="686" r:id="rId35"/>
    <p:sldId id="529" r:id="rId36"/>
    <p:sldId id="692" r:id="rId37"/>
    <p:sldId id="693" r:id="rId38"/>
    <p:sldId id="694" r:id="rId39"/>
    <p:sldId id="695" r:id="rId40"/>
    <p:sldId id="699" r:id="rId41"/>
    <p:sldId id="700" r:id="rId42"/>
    <p:sldId id="701" r:id="rId43"/>
    <p:sldId id="702" r:id="rId44"/>
    <p:sldId id="703" r:id="rId45"/>
    <p:sldId id="704" r:id="rId46"/>
    <p:sldId id="705" r:id="rId47"/>
    <p:sldId id="706" r:id="rId48"/>
    <p:sldId id="707" r:id="rId49"/>
    <p:sldId id="696" r:id="rId50"/>
    <p:sldId id="697" r:id="rId51"/>
    <p:sldId id="673" r:id="rId52"/>
    <p:sldId id="698" r:id="rId53"/>
    <p:sldId id="674" r:id="rId54"/>
    <p:sldId id="257" r:id="rId55"/>
    <p:sldId id="532" r:id="rId56"/>
    <p:sldId id="533" r:id="rId57"/>
    <p:sldId id="534" r:id="rId58"/>
    <p:sldId id="535" r:id="rId59"/>
    <p:sldId id="536" r:id="rId60"/>
    <p:sldId id="537" r:id="rId61"/>
    <p:sldId id="538" r:id="rId62"/>
    <p:sldId id="655" r:id="rId63"/>
    <p:sldId id="580" r:id="rId64"/>
    <p:sldId id="539" r:id="rId65"/>
    <p:sldId id="540" r:id="rId66"/>
    <p:sldId id="541" r:id="rId67"/>
    <p:sldId id="605" r:id="rId68"/>
    <p:sldId id="542" r:id="rId69"/>
    <p:sldId id="543" r:id="rId70"/>
    <p:sldId id="544" r:id="rId71"/>
    <p:sldId id="545" r:id="rId72"/>
    <p:sldId id="546" r:id="rId73"/>
    <p:sldId id="656" r:id="rId74"/>
    <p:sldId id="547" r:id="rId75"/>
    <p:sldId id="548" r:id="rId76"/>
    <p:sldId id="604" r:id="rId77"/>
    <p:sldId id="549" r:id="rId78"/>
    <p:sldId id="572" r:id="rId79"/>
    <p:sldId id="573" r:id="rId80"/>
    <p:sldId id="574" r:id="rId81"/>
    <p:sldId id="575" r:id="rId82"/>
    <p:sldId id="576" r:id="rId83"/>
    <p:sldId id="577" r:id="rId84"/>
    <p:sldId id="578" r:id="rId85"/>
    <p:sldId id="579" r:id="rId86"/>
    <p:sldId id="550" r:id="rId87"/>
    <p:sldId id="551" r:id="rId88"/>
    <p:sldId id="552" r:id="rId89"/>
    <p:sldId id="553" r:id="rId90"/>
    <p:sldId id="554" r:id="rId91"/>
    <p:sldId id="555" r:id="rId92"/>
    <p:sldId id="556" r:id="rId93"/>
    <p:sldId id="557" r:id="rId94"/>
    <p:sldId id="558" r:id="rId95"/>
    <p:sldId id="657" r:id="rId96"/>
    <p:sldId id="559" r:id="rId97"/>
    <p:sldId id="560" r:id="rId98"/>
    <p:sldId id="561" r:id="rId99"/>
    <p:sldId id="562" r:id="rId100"/>
    <p:sldId id="563" r:id="rId101"/>
    <p:sldId id="564" r:id="rId102"/>
    <p:sldId id="565" r:id="rId103"/>
    <p:sldId id="566" r:id="rId104"/>
    <p:sldId id="567" r:id="rId105"/>
    <p:sldId id="568" r:id="rId106"/>
    <p:sldId id="658" r:id="rId107"/>
    <p:sldId id="569" r:id="rId108"/>
    <p:sldId id="570" r:id="rId109"/>
    <p:sldId id="571" r:id="rId110"/>
    <p:sldId id="581" r:id="rId111"/>
    <p:sldId id="659" r:id="rId112"/>
    <p:sldId id="582" r:id="rId113"/>
    <p:sldId id="583" r:id="rId114"/>
    <p:sldId id="584" r:id="rId115"/>
    <p:sldId id="585" r:id="rId116"/>
    <p:sldId id="587" r:id="rId117"/>
    <p:sldId id="588" r:id="rId118"/>
    <p:sldId id="258" r:id="rId119"/>
    <p:sldId id="264" r:id="rId120"/>
    <p:sldId id="265" r:id="rId121"/>
    <p:sldId id="648" r:id="rId122"/>
    <p:sldId id="660" r:id="rId123"/>
    <p:sldId id="654" r:id="rId124"/>
    <p:sldId id="649" r:id="rId125"/>
    <p:sldId id="661" r:id="rId126"/>
    <p:sldId id="650" r:id="rId127"/>
    <p:sldId id="266" r:id="rId128"/>
    <p:sldId id="267" r:id="rId129"/>
    <p:sldId id="662" r:id="rId130"/>
    <p:sldId id="268" r:id="rId131"/>
    <p:sldId id="663" r:id="rId132"/>
    <p:sldId id="358" r:id="rId133"/>
    <p:sldId id="634" r:id="rId134"/>
    <p:sldId id="357" r:id="rId135"/>
    <p:sldId id="664" r:id="rId136"/>
    <p:sldId id="270" r:id="rId137"/>
    <p:sldId id="275" r:id="rId138"/>
    <p:sldId id="665" r:id="rId139"/>
    <p:sldId id="276" r:id="rId140"/>
    <p:sldId id="631" r:id="rId141"/>
    <p:sldId id="277" r:id="rId142"/>
    <p:sldId id="630" r:id="rId143"/>
    <p:sldId id="279" r:id="rId144"/>
    <p:sldId id="629" r:id="rId145"/>
    <p:sldId id="280" r:id="rId146"/>
    <p:sldId id="628" r:id="rId147"/>
    <p:sldId id="281" r:id="rId148"/>
    <p:sldId id="666" r:id="rId149"/>
    <p:sldId id="627" r:id="rId150"/>
    <p:sldId id="282" r:id="rId151"/>
    <p:sldId id="626" r:id="rId152"/>
    <p:sldId id="283" r:id="rId153"/>
    <p:sldId id="624" r:id="rId154"/>
    <p:sldId id="284" r:id="rId155"/>
    <p:sldId id="623" r:id="rId156"/>
    <p:sldId id="285" r:id="rId157"/>
    <p:sldId id="667" r:id="rId158"/>
    <p:sldId id="625" r:id="rId159"/>
    <p:sldId id="286" r:id="rId160"/>
    <p:sldId id="668" r:id="rId161"/>
    <p:sldId id="632" r:id="rId162"/>
    <p:sldId id="287" r:id="rId163"/>
    <p:sldId id="633" r:id="rId164"/>
    <p:sldId id="260" r:id="rId165"/>
    <p:sldId id="492" r:id="rId166"/>
    <p:sldId id="493" r:id="rId167"/>
    <p:sldId id="669" r:id="rId168"/>
    <p:sldId id="494" r:id="rId169"/>
    <p:sldId id="670" r:id="rId170"/>
    <p:sldId id="495" r:id="rId171"/>
    <p:sldId id="640" r:id="rId172"/>
    <p:sldId id="496" r:id="rId173"/>
    <p:sldId id="497" r:id="rId174"/>
    <p:sldId id="498" r:id="rId175"/>
    <p:sldId id="499" r:id="rId176"/>
    <p:sldId id="500" r:id="rId177"/>
    <p:sldId id="501" r:id="rId178"/>
    <p:sldId id="671" r:id="rId179"/>
    <p:sldId id="635" r:id="rId180"/>
    <p:sldId id="636" r:id="rId181"/>
    <p:sldId id="502" r:id="rId182"/>
    <p:sldId id="503" r:id="rId183"/>
    <p:sldId id="672" r:id="rId184"/>
    <p:sldId id="261" r:id="rId185"/>
    <p:sldId id="453" r:id="rId186"/>
    <p:sldId id="454" r:id="rId187"/>
    <p:sldId id="725" r:id="rId188"/>
    <p:sldId id="455" r:id="rId189"/>
    <p:sldId id="456" r:id="rId190"/>
    <p:sldId id="607" r:id="rId191"/>
    <p:sldId id="457" r:id="rId192"/>
    <p:sldId id="726" r:id="rId193"/>
    <p:sldId id="458" r:id="rId194"/>
    <p:sldId id="459" r:id="rId195"/>
    <p:sldId id="460" r:id="rId196"/>
    <p:sldId id="461" r:id="rId197"/>
    <p:sldId id="622" r:id="rId198"/>
    <p:sldId id="621" r:id="rId199"/>
    <p:sldId id="724" r:id="rId200"/>
    <p:sldId id="462" r:id="rId201"/>
    <p:sldId id="637" r:id="rId202"/>
    <p:sldId id="463" r:id="rId203"/>
    <p:sldId id="727" r:id="rId204"/>
    <p:sldId id="464" r:id="rId205"/>
    <p:sldId id="465" r:id="rId206"/>
    <p:sldId id="466" r:id="rId207"/>
    <p:sldId id="467" r:id="rId208"/>
    <p:sldId id="620" r:id="rId209"/>
    <p:sldId id="618" r:id="rId210"/>
    <p:sldId id="468" r:id="rId211"/>
    <p:sldId id="469" r:id="rId212"/>
    <p:sldId id="617" r:id="rId213"/>
    <p:sldId id="470" r:id="rId214"/>
    <p:sldId id="471" r:id="rId215"/>
    <p:sldId id="615" r:id="rId216"/>
    <p:sldId id="472" r:id="rId217"/>
    <p:sldId id="732" r:id="rId218"/>
    <p:sldId id="616" r:id="rId219"/>
    <p:sldId id="473" r:id="rId220"/>
    <p:sldId id="474" r:id="rId221"/>
    <p:sldId id="475" r:id="rId222"/>
    <p:sldId id="476" r:id="rId223"/>
    <p:sldId id="619" r:id="rId224"/>
    <p:sldId id="477" r:id="rId225"/>
    <p:sldId id="614" r:id="rId226"/>
    <p:sldId id="478" r:id="rId227"/>
    <p:sldId id="479" r:id="rId228"/>
    <p:sldId id="591" r:id="rId229"/>
    <p:sldId id="480" r:id="rId230"/>
    <p:sldId id="723" r:id="rId231"/>
    <p:sldId id="590" r:id="rId232"/>
    <p:sldId id="722" r:id="rId233"/>
    <p:sldId id="481" r:id="rId234"/>
    <p:sldId id="592" r:id="rId235"/>
    <p:sldId id="482" r:id="rId236"/>
    <p:sldId id="613" r:id="rId237"/>
    <p:sldId id="483" r:id="rId238"/>
    <p:sldId id="728" r:id="rId239"/>
    <p:sldId id="484" r:id="rId240"/>
    <p:sldId id="485" r:id="rId241"/>
    <p:sldId id="486" r:id="rId242"/>
    <p:sldId id="731" r:id="rId243"/>
    <p:sldId id="589" r:id="rId244"/>
    <p:sldId id="487" r:id="rId245"/>
    <p:sldId id="488" r:id="rId246"/>
    <p:sldId id="729" r:id="rId247"/>
    <p:sldId id="489" r:id="rId248"/>
    <p:sldId id="490" r:id="rId249"/>
    <p:sldId id="491" r:id="rId250"/>
    <p:sldId id="730" r:id="rId251"/>
    <p:sldId id="263" r:id="rId252"/>
    <p:sldId id="414" r:id="rId253"/>
    <p:sldId id="713" r:id="rId254"/>
    <p:sldId id="415" r:id="rId255"/>
    <p:sldId id="606" r:id="rId256"/>
    <p:sldId id="416" r:id="rId257"/>
    <p:sldId id="449" r:id="rId258"/>
    <p:sldId id="417" r:id="rId259"/>
    <p:sldId id="418" r:id="rId260"/>
    <p:sldId id="419" r:id="rId261"/>
    <p:sldId id="714" r:id="rId262"/>
    <p:sldId id="420" r:id="rId263"/>
    <p:sldId id="421" r:id="rId264"/>
    <p:sldId id="422" r:id="rId265"/>
    <p:sldId id="423" r:id="rId266"/>
    <p:sldId id="610" r:id="rId267"/>
    <p:sldId id="424" r:id="rId268"/>
    <p:sldId id="425" r:id="rId269"/>
    <p:sldId id="715" r:id="rId270"/>
    <p:sldId id="611" r:id="rId271"/>
    <p:sldId id="426" r:id="rId272"/>
    <p:sldId id="716" r:id="rId273"/>
    <p:sldId id="612" r:id="rId274"/>
    <p:sldId id="427" r:id="rId275"/>
    <p:sldId id="428" r:id="rId276"/>
    <p:sldId id="429" r:id="rId277"/>
    <p:sldId id="646" r:id="rId278"/>
    <p:sldId id="717" r:id="rId279"/>
    <p:sldId id="638" r:id="rId280"/>
    <p:sldId id="430" r:id="rId281"/>
    <p:sldId id="645" r:id="rId282"/>
    <p:sldId id="431" r:id="rId283"/>
    <p:sldId id="597" r:id="rId284"/>
    <p:sldId id="596" r:id="rId285"/>
    <p:sldId id="598" r:id="rId286"/>
    <p:sldId id="432" r:id="rId287"/>
    <p:sldId id="433" r:id="rId288"/>
    <p:sldId id="718" r:id="rId289"/>
    <p:sldId id="434" r:id="rId290"/>
    <p:sldId id="641" r:id="rId291"/>
    <p:sldId id="435" r:id="rId292"/>
    <p:sldId id="608" r:id="rId293"/>
    <p:sldId id="720" r:id="rId294"/>
    <p:sldId id="609" r:id="rId295"/>
    <p:sldId id="436" r:id="rId296"/>
    <p:sldId id="733" r:id="rId297"/>
    <p:sldId id="437" r:id="rId298"/>
    <p:sldId id="719" r:id="rId299"/>
    <p:sldId id="602" r:id="rId300"/>
    <p:sldId id="601" r:id="rId301"/>
    <p:sldId id="599" r:id="rId302"/>
    <p:sldId id="647" r:id="rId303"/>
    <p:sldId id="438" r:id="rId304"/>
    <p:sldId id="642" r:id="rId305"/>
    <p:sldId id="439" r:id="rId306"/>
    <p:sldId id="440" r:id="rId307"/>
    <p:sldId id="721" r:id="rId308"/>
    <p:sldId id="441" r:id="rId309"/>
    <p:sldId id="442" r:id="rId310"/>
    <p:sldId id="443" r:id="rId311"/>
    <p:sldId id="444" r:id="rId312"/>
    <p:sldId id="451" r:id="rId313"/>
    <p:sldId id="288" r:id="rId314"/>
    <p:sldId id="450" r:id="rId315"/>
    <p:sldId id="289" r:id="rId316"/>
    <p:sldId id="290" r:id="rId317"/>
    <p:sldId id="452" r:id="rId318"/>
    <p:sldId id="291" r:id="rId319"/>
    <p:sldId id="708" r:id="rId320"/>
    <p:sldId id="643" r:id="rId321"/>
    <p:sldId id="292" r:id="rId322"/>
    <p:sldId id="293" r:id="rId323"/>
    <p:sldId id="294" r:id="rId324"/>
    <p:sldId id="295" r:id="rId325"/>
    <p:sldId id="709" r:id="rId326"/>
    <p:sldId id="639" r:id="rId327"/>
    <p:sldId id="296" r:id="rId328"/>
    <p:sldId id="595" r:id="rId329"/>
    <p:sldId id="297" r:id="rId330"/>
    <p:sldId id="594" r:id="rId331"/>
    <p:sldId id="298" r:id="rId332"/>
    <p:sldId id="710" r:id="rId333"/>
    <p:sldId id="299" r:id="rId334"/>
    <p:sldId id="711" r:id="rId335"/>
    <p:sldId id="300" r:id="rId336"/>
    <p:sldId id="301" r:id="rId337"/>
    <p:sldId id="302" r:id="rId338"/>
    <p:sldId id="304" r:id="rId339"/>
    <p:sldId id="651" r:id="rId340"/>
    <p:sldId id="644" r:id="rId341"/>
    <p:sldId id="593" r:id="rId342"/>
    <p:sldId id="652" r:id="rId343"/>
    <p:sldId id="653" r:id="rId344"/>
    <p:sldId id="305" r:id="rId345"/>
    <p:sldId id="306" r:id="rId346"/>
    <p:sldId id="307" r:id="rId347"/>
    <p:sldId id="308" r:id="rId348"/>
    <p:sldId id="309" r:id="rId349"/>
    <p:sldId id="310" r:id="rId350"/>
    <p:sldId id="311" r:id="rId351"/>
    <p:sldId id="313" r:id="rId352"/>
    <p:sldId id="314" r:id="rId353"/>
    <p:sldId id="712" r:id="rId3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theme" Target="theme/theme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presProps" Target="presProp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viewProps" Target="view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tableStyles" Target="tableStyles.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17F91AB1-29BB-471F-BB1A-80391DA79842}" type="slidenum">
              <a:rPr lang="en-US" altLang="fa-IR" smtClean="0"/>
              <a:pPr/>
              <a:t>‹#›</a:t>
            </a:fld>
            <a:endParaRPr lang="en-US" altLang="fa-IR"/>
          </a:p>
        </p:txBody>
      </p:sp>
    </p:spTree>
    <p:extLst>
      <p:ext uri="{BB962C8B-B14F-4D97-AF65-F5344CB8AC3E}">
        <p14:creationId xmlns:p14="http://schemas.microsoft.com/office/powerpoint/2010/main" val="2152882030"/>
      </p:ext>
    </p:extLst>
  </p:cSld>
  <p:clrMapOvr>
    <a:masterClrMapping/>
  </p:clrMapOvr>
  <p:transition spd="med">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fa-IR"/>
          </a:p>
        </p:txBody>
      </p:sp>
      <p:sp>
        <p:nvSpPr>
          <p:cNvPr id="6" name="Footer Placeholder 5"/>
          <p:cNvSpPr>
            <a:spLocks noGrp="1"/>
          </p:cNvSpPr>
          <p:nvPr>
            <p:ph type="ftr" sz="quarter" idx="11"/>
          </p:nvPr>
        </p:nvSpPr>
        <p:spPr/>
        <p:txBody>
          <a:bodyPr/>
          <a:lstStyle/>
          <a:p>
            <a:endParaRPr lang="en-US" altLang="fa-IR"/>
          </a:p>
        </p:txBody>
      </p:sp>
      <p:sp>
        <p:nvSpPr>
          <p:cNvPr id="7" name="Slide Number Placeholder 6"/>
          <p:cNvSpPr>
            <a:spLocks noGrp="1"/>
          </p:cNvSpPr>
          <p:nvPr>
            <p:ph type="sldNum" sz="quarter" idx="12"/>
          </p:nvPr>
        </p:nvSpPr>
        <p:spPr/>
        <p:txBody>
          <a:bodyPr/>
          <a:lstStyle/>
          <a:p>
            <a:fld id="{05B39F2F-87C1-4F7D-8B3D-D3FC36AD8709}" type="slidenum">
              <a:rPr lang="en-US" altLang="fa-IR" smtClean="0"/>
              <a:pPr/>
              <a:t>‹#›</a:t>
            </a:fld>
            <a:endParaRPr lang="en-US" altLang="fa-IR"/>
          </a:p>
        </p:txBody>
      </p:sp>
    </p:spTree>
    <p:extLst>
      <p:ext uri="{BB962C8B-B14F-4D97-AF65-F5344CB8AC3E}">
        <p14:creationId xmlns:p14="http://schemas.microsoft.com/office/powerpoint/2010/main" val="2602031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05B39F2F-87C1-4F7D-8B3D-D3FC36AD8709}" type="slidenum">
              <a:rPr lang="en-US" altLang="fa-IR" smtClean="0"/>
              <a:pPr/>
              <a:t>‹#›</a:t>
            </a:fld>
            <a:endParaRPr lang="en-US" altLang="fa-IR"/>
          </a:p>
        </p:txBody>
      </p:sp>
    </p:spTree>
    <p:extLst>
      <p:ext uri="{BB962C8B-B14F-4D97-AF65-F5344CB8AC3E}">
        <p14:creationId xmlns:p14="http://schemas.microsoft.com/office/powerpoint/2010/main" val="347040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05B39F2F-87C1-4F7D-8B3D-D3FC36AD8709}" type="slidenum">
              <a:rPr lang="en-US" altLang="fa-IR" smtClean="0"/>
              <a:pPr/>
              <a:t>‹#›</a:t>
            </a:fld>
            <a:endParaRPr lang="en-US" altLang="fa-I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24428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05B39F2F-87C1-4F7D-8B3D-D3FC36AD8709}" type="slidenum">
              <a:rPr lang="en-US" altLang="fa-IR" smtClean="0"/>
              <a:pPr/>
              <a:t>‹#›</a:t>
            </a:fld>
            <a:endParaRPr lang="en-US" altLang="fa-IR"/>
          </a:p>
        </p:txBody>
      </p:sp>
    </p:spTree>
    <p:extLst>
      <p:ext uri="{BB962C8B-B14F-4D97-AF65-F5344CB8AC3E}">
        <p14:creationId xmlns:p14="http://schemas.microsoft.com/office/powerpoint/2010/main" val="2755502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fa-IR"/>
          </a:p>
        </p:txBody>
      </p:sp>
      <p:sp>
        <p:nvSpPr>
          <p:cNvPr id="4"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05B39F2F-87C1-4F7D-8B3D-D3FC36AD8709}" type="slidenum">
              <a:rPr lang="en-US" altLang="fa-IR" smtClean="0"/>
              <a:pPr/>
              <a:t>‹#›</a:t>
            </a:fld>
            <a:endParaRPr lang="en-US" altLang="fa-IR"/>
          </a:p>
        </p:txBody>
      </p:sp>
    </p:spTree>
    <p:extLst>
      <p:ext uri="{BB962C8B-B14F-4D97-AF65-F5344CB8AC3E}">
        <p14:creationId xmlns:p14="http://schemas.microsoft.com/office/powerpoint/2010/main" val="1731253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endParaRPr lang="en-US" altLang="fa-IR"/>
          </a:p>
        </p:txBody>
      </p:sp>
      <p:sp>
        <p:nvSpPr>
          <p:cNvPr id="4"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05B39F2F-87C1-4F7D-8B3D-D3FC36AD8709}" type="slidenum">
              <a:rPr lang="en-US" altLang="fa-IR" smtClean="0"/>
              <a:pPr/>
              <a:t>‹#›</a:t>
            </a:fld>
            <a:endParaRPr lang="en-US" altLang="fa-IR"/>
          </a:p>
        </p:txBody>
      </p:sp>
    </p:spTree>
    <p:extLst>
      <p:ext uri="{BB962C8B-B14F-4D97-AF65-F5344CB8AC3E}">
        <p14:creationId xmlns:p14="http://schemas.microsoft.com/office/powerpoint/2010/main" val="852962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5F40A46E-DB0D-4B63-A7A3-75930475CA09}" type="slidenum">
              <a:rPr lang="en-US" altLang="fa-IR" smtClean="0"/>
              <a:pPr/>
              <a:t>‹#›</a:t>
            </a:fld>
            <a:endParaRPr lang="en-US" altLang="fa-IR"/>
          </a:p>
        </p:txBody>
      </p:sp>
    </p:spTree>
    <p:extLst>
      <p:ext uri="{BB962C8B-B14F-4D97-AF65-F5344CB8AC3E}">
        <p14:creationId xmlns:p14="http://schemas.microsoft.com/office/powerpoint/2010/main" val="842517828"/>
      </p:ext>
    </p:extLst>
  </p:cSld>
  <p:clrMapOvr>
    <a:masterClrMapping/>
  </p:clrMapOvr>
  <p:transition spd="med">
    <p:wheel spokes="8"/>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BFC2A80E-3DCE-439F-A8CC-16FC41401965}" type="slidenum">
              <a:rPr lang="en-US" altLang="fa-IR" smtClean="0"/>
              <a:pPr/>
              <a:t>‹#›</a:t>
            </a:fld>
            <a:endParaRPr lang="en-US" altLang="fa-IR"/>
          </a:p>
        </p:txBody>
      </p:sp>
    </p:spTree>
    <p:extLst>
      <p:ext uri="{BB962C8B-B14F-4D97-AF65-F5344CB8AC3E}">
        <p14:creationId xmlns:p14="http://schemas.microsoft.com/office/powerpoint/2010/main" val="1219489841"/>
      </p:ext>
    </p:extLst>
  </p:cSld>
  <p:clrMapOvr>
    <a:masterClrMapping/>
  </p:clrMapOvr>
  <p:transition spd="med">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8E1F1E0B-7CD6-497F-B839-450080600E1C}" type="slidenum">
              <a:rPr lang="en-US" altLang="fa-IR" smtClean="0"/>
              <a:pPr/>
              <a:t>‹#›</a:t>
            </a:fld>
            <a:endParaRPr lang="en-US" altLang="fa-IR"/>
          </a:p>
        </p:txBody>
      </p:sp>
    </p:spTree>
    <p:extLst>
      <p:ext uri="{BB962C8B-B14F-4D97-AF65-F5344CB8AC3E}">
        <p14:creationId xmlns:p14="http://schemas.microsoft.com/office/powerpoint/2010/main" val="3366626383"/>
      </p:ext>
    </p:extLst>
  </p:cSld>
  <p:clrMapOvr>
    <a:masterClrMapping/>
  </p:clrMapOvr>
  <p:transition spd="med">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fa-IR"/>
          </a:p>
        </p:txBody>
      </p:sp>
      <p:sp>
        <p:nvSpPr>
          <p:cNvPr id="5" name="Footer Placeholder 4"/>
          <p:cNvSpPr>
            <a:spLocks noGrp="1"/>
          </p:cNvSpPr>
          <p:nvPr>
            <p:ph type="ftr" sz="quarter" idx="11"/>
          </p:nvPr>
        </p:nvSpPr>
        <p:spPr/>
        <p:txBody>
          <a:bodyPr/>
          <a:lstStyle/>
          <a:p>
            <a:endParaRPr lang="en-US" altLang="fa-IR"/>
          </a:p>
        </p:txBody>
      </p:sp>
      <p:sp>
        <p:nvSpPr>
          <p:cNvPr id="6" name="Slide Number Placeholder 5"/>
          <p:cNvSpPr>
            <a:spLocks noGrp="1"/>
          </p:cNvSpPr>
          <p:nvPr>
            <p:ph type="sldNum" sz="quarter" idx="12"/>
          </p:nvPr>
        </p:nvSpPr>
        <p:spPr/>
        <p:txBody>
          <a:bodyPr/>
          <a:lstStyle/>
          <a:p>
            <a:fld id="{179AF82F-ECB7-4F25-925D-432107F84D79}" type="slidenum">
              <a:rPr lang="en-US" altLang="fa-IR" smtClean="0"/>
              <a:pPr/>
              <a:t>‹#›</a:t>
            </a:fld>
            <a:endParaRPr lang="en-US" altLang="fa-IR"/>
          </a:p>
        </p:txBody>
      </p:sp>
    </p:spTree>
    <p:extLst>
      <p:ext uri="{BB962C8B-B14F-4D97-AF65-F5344CB8AC3E}">
        <p14:creationId xmlns:p14="http://schemas.microsoft.com/office/powerpoint/2010/main" val="2701437059"/>
      </p:ext>
    </p:extLst>
  </p:cSld>
  <p:clrMapOvr>
    <a:masterClrMapping/>
  </p:clrMapOvr>
  <p:transition spd="med">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fa-IR"/>
          </a:p>
        </p:txBody>
      </p:sp>
      <p:sp>
        <p:nvSpPr>
          <p:cNvPr id="6" name="Footer Placeholder 5"/>
          <p:cNvSpPr>
            <a:spLocks noGrp="1"/>
          </p:cNvSpPr>
          <p:nvPr>
            <p:ph type="ftr" sz="quarter" idx="11"/>
          </p:nvPr>
        </p:nvSpPr>
        <p:spPr/>
        <p:txBody>
          <a:bodyPr/>
          <a:lstStyle/>
          <a:p>
            <a:endParaRPr lang="en-US" altLang="fa-IR"/>
          </a:p>
        </p:txBody>
      </p:sp>
      <p:sp>
        <p:nvSpPr>
          <p:cNvPr id="7" name="Slide Number Placeholder 6"/>
          <p:cNvSpPr>
            <a:spLocks noGrp="1"/>
          </p:cNvSpPr>
          <p:nvPr>
            <p:ph type="sldNum" sz="quarter" idx="12"/>
          </p:nvPr>
        </p:nvSpPr>
        <p:spPr/>
        <p:txBody>
          <a:bodyPr/>
          <a:lstStyle/>
          <a:p>
            <a:fld id="{B53457A4-4151-4C55-9BDB-822816FA96DD}" type="slidenum">
              <a:rPr lang="en-US" altLang="fa-IR" smtClean="0"/>
              <a:pPr/>
              <a:t>‹#›</a:t>
            </a:fld>
            <a:endParaRPr lang="en-US" altLang="fa-IR"/>
          </a:p>
        </p:txBody>
      </p:sp>
    </p:spTree>
    <p:extLst>
      <p:ext uri="{BB962C8B-B14F-4D97-AF65-F5344CB8AC3E}">
        <p14:creationId xmlns:p14="http://schemas.microsoft.com/office/powerpoint/2010/main" val="3610760053"/>
      </p:ext>
    </p:extLst>
  </p:cSld>
  <p:clrMapOvr>
    <a:masterClrMapping/>
  </p:clrMapOvr>
  <p:transition spd="med">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fa-IR"/>
          </a:p>
        </p:txBody>
      </p:sp>
      <p:sp>
        <p:nvSpPr>
          <p:cNvPr id="8" name="Footer Placeholder 7"/>
          <p:cNvSpPr>
            <a:spLocks noGrp="1"/>
          </p:cNvSpPr>
          <p:nvPr>
            <p:ph type="ftr" sz="quarter" idx="11"/>
          </p:nvPr>
        </p:nvSpPr>
        <p:spPr/>
        <p:txBody>
          <a:bodyPr/>
          <a:lstStyle/>
          <a:p>
            <a:endParaRPr lang="en-US" altLang="fa-IR"/>
          </a:p>
        </p:txBody>
      </p:sp>
      <p:sp>
        <p:nvSpPr>
          <p:cNvPr id="9" name="Slide Number Placeholder 8"/>
          <p:cNvSpPr>
            <a:spLocks noGrp="1"/>
          </p:cNvSpPr>
          <p:nvPr>
            <p:ph type="sldNum" sz="quarter" idx="12"/>
          </p:nvPr>
        </p:nvSpPr>
        <p:spPr/>
        <p:txBody>
          <a:bodyPr/>
          <a:lstStyle/>
          <a:p>
            <a:fld id="{DDD959E9-DF13-4E4C-8FE4-393DCB67CD2F}" type="slidenum">
              <a:rPr lang="en-US" altLang="fa-IR" smtClean="0"/>
              <a:pPr/>
              <a:t>‹#›</a:t>
            </a:fld>
            <a:endParaRPr lang="en-US" altLang="fa-IR"/>
          </a:p>
        </p:txBody>
      </p:sp>
    </p:spTree>
    <p:extLst>
      <p:ext uri="{BB962C8B-B14F-4D97-AF65-F5344CB8AC3E}">
        <p14:creationId xmlns:p14="http://schemas.microsoft.com/office/powerpoint/2010/main" val="4097476873"/>
      </p:ext>
    </p:extLst>
  </p:cSld>
  <p:clrMapOvr>
    <a:masterClrMapping/>
  </p:clrMapOvr>
  <p:transition spd="med">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endParaRPr lang="en-US" altLang="fa-IR"/>
          </a:p>
        </p:txBody>
      </p:sp>
      <p:sp>
        <p:nvSpPr>
          <p:cNvPr id="5" name="Footer Placeholder 3"/>
          <p:cNvSpPr>
            <a:spLocks noGrp="1"/>
          </p:cNvSpPr>
          <p:nvPr>
            <p:ph type="ftr" sz="quarter" idx="11"/>
          </p:nvPr>
        </p:nvSpPr>
        <p:spPr/>
        <p:txBody>
          <a:bodyPr/>
          <a:lstStyle/>
          <a:p>
            <a:endParaRPr lang="en-US" altLang="fa-IR"/>
          </a:p>
        </p:txBody>
      </p:sp>
      <p:sp>
        <p:nvSpPr>
          <p:cNvPr id="6" name="Slide Number Placeholder 4"/>
          <p:cNvSpPr>
            <a:spLocks noGrp="1"/>
          </p:cNvSpPr>
          <p:nvPr>
            <p:ph type="sldNum" sz="quarter" idx="12"/>
          </p:nvPr>
        </p:nvSpPr>
        <p:spPr/>
        <p:txBody>
          <a:bodyPr/>
          <a:lstStyle/>
          <a:p>
            <a:fld id="{9EA7AC7D-6F36-4BF2-B360-4FC54FB37CDF}" type="slidenum">
              <a:rPr lang="en-US" altLang="fa-IR" smtClean="0"/>
              <a:pPr/>
              <a:t>‹#›</a:t>
            </a:fld>
            <a:endParaRPr lang="en-US" altLang="fa-IR"/>
          </a:p>
        </p:txBody>
      </p:sp>
    </p:spTree>
    <p:extLst>
      <p:ext uri="{BB962C8B-B14F-4D97-AF65-F5344CB8AC3E}">
        <p14:creationId xmlns:p14="http://schemas.microsoft.com/office/powerpoint/2010/main" val="1554861975"/>
      </p:ext>
    </p:extLst>
  </p:cSld>
  <p:clrMapOvr>
    <a:masterClrMapping/>
  </p:clrMapOvr>
  <p:transition spd="med">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endParaRPr lang="en-US" altLang="fa-IR"/>
          </a:p>
        </p:txBody>
      </p:sp>
      <p:sp>
        <p:nvSpPr>
          <p:cNvPr id="5" name="Footer Placeholder 2"/>
          <p:cNvSpPr>
            <a:spLocks noGrp="1"/>
          </p:cNvSpPr>
          <p:nvPr>
            <p:ph type="ftr" sz="quarter" idx="11"/>
          </p:nvPr>
        </p:nvSpPr>
        <p:spPr/>
        <p:txBody>
          <a:bodyPr/>
          <a:lstStyle/>
          <a:p>
            <a:endParaRPr lang="en-US" altLang="fa-IR"/>
          </a:p>
        </p:txBody>
      </p:sp>
      <p:sp>
        <p:nvSpPr>
          <p:cNvPr id="6" name="Slide Number Placeholder 3"/>
          <p:cNvSpPr>
            <a:spLocks noGrp="1"/>
          </p:cNvSpPr>
          <p:nvPr>
            <p:ph type="sldNum" sz="quarter" idx="12"/>
          </p:nvPr>
        </p:nvSpPr>
        <p:spPr/>
        <p:txBody>
          <a:bodyPr/>
          <a:lstStyle/>
          <a:p>
            <a:fld id="{59113874-AC74-40FE-830E-EDD38D0B1C55}" type="slidenum">
              <a:rPr lang="en-US" altLang="fa-IR" smtClean="0"/>
              <a:pPr/>
              <a:t>‹#›</a:t>
            </a:fld>
            <a:endParaRPr lang="en-US" altLang="fa-IR"/>
          </a:p>
        </p:txBody>
      </p:sp>
    </p:spTree>
    <p:extLst>
      <p:ext uri="{BB962C8B-B14F-4D97-AF65-F5344CB8AC3E}">
        <p14:creationId xmlns:p14="http://schemas.microsoft.com/office/powerpoint/2010/main" val="900671629"/>
      </p:ext>
    </p:extLst>
  </p:cSld>
  <p:clrMapOvr>
    <a:masterClrMapping/>
  </p:clrMapOvr>
  <p:transition spd="med">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endParaRPr lang="en-US" altLang="fa-IR"/>
          </a:p>
        </p:txBody>
      </p:sp>
      <p:sp>
        <p:nvSpPr>
          <p:cNvPr id="5" name="Footer Placeholder 5"/>
          <p:cNvSpPr>
            <a:spLocks noGrp="1"/>
          </p:cNvSpPr>
          <p:nvPr>
            <p:ph type="ftr" sz="quarter" idx="11"/>
          </p:nvPr>
        </p:nvSpPr>
        <p:spPr/>
        <p:txBody>
          <a:bodyPr/>
          <a:lstStyle/>
          <a:p>
            <a:endParaRPr lang="en-US" altLang="fa-IR"/>
          </a:p>
        </p:txBody>
      </p:sp>
      <p:sp>
        <p:nvSpPr>
          <p:cNvPr id="6" name="Slide Number Placeholder 6"/>
          <p:cNvSpPr>
            <a:spLocks noGrp="1"/>
          </p:cNvSpPr>
          <p:nvPr>
            <p:ph type="sldNum" sz="quarter" idx="12"/>
          </p:nvPr>
        </p:nvSpPr>
        <p:spPr/>
        <p:txBody>
          <a:bodyPr/>
          <a:lstStyle/>
          <a:p>
            <a:fld id="{4433DCFC-E04A-4847-BF72-C7ABF28BD664}" type="slidenum">
              <a:rPr lang="en-US" altLang="fa-IR" smtClean="0"/>
              <a:pPr/>
              <a:t>‹#›</a:t>
            </a:fld>
            <a:endParaRPr lang="en-US" altLang="fa-IR"/>
          </a:p>
        </p:txBody>
      </p:sp>
    </p:spTree>
    <p:extLst>
      <p:ext uri="{BB962C8B-B14F-4D97-AF65-F5344CB8AC3E}">
        <p14:creationId xmlns:p14="http://schemas.microsoft.com/office/powerpoint/2010/main" val="1968134008"/>
      </p:ext>
    </p:extLst>
  </p:cSld>
  <p:clrMapOvr>
    <a:masterClrMapping/>
  </p:clrMapOvr>
  <p:transition spd="med">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fa-IR"/>
          </a:p>
        </p:txBody>
      </p:sp>
      <p:sp>
        <p:nvSpPr>
          <p:cNvPr id="6" name="Footer Placeholder 5"/>
          <p:cNvSpPr>
            <a:spLocks noGrp="1"/>
          </p:cNvSpPr>
          <p:nvPr>
            <p:ph type="ftr" sz="quarter" idx="11"/>
          </p:nvPr>
        </p:nvSpPr>
        <p:spPr/>
        <p:txBody>
          <a:bodyPr/>
          <a:lstStyle/>
          <a:p>
            <a:endParaRPr lang="en-US" altLang="fa-IR"/>
          </a:p>
        </p:txBody>
      </p:sp>
      <p:sp>
        <p:nvSpPr>
          <p:cNvPr id="7" name="Slide Number Placeholder 6"/>
          <p:cNvSpPr>
            <a:spLocks noGrp="1"/>
          </p:cNvSpPr>
          <p:nvPr>
            <p:ph type="sldNum" sz="quarter" idx="12"/>
          </p:nvPr>
        </p:nvSpPr>
        <p:spPr/>
        <p:txBody>
          <a:bodyPr/>
          <a:lstStyle/>
          <a:p>
            <a:fld id="{F8805D1E-4050-435A-A730-190C493E6745}" type="slidenum">
              <a:rPr lang="en-US" altLang="fa-IR" smtClean="0"/>
              <a:pPr/>
              <a:t>‹#›</a:t>
            </a:fld>
            <a:endParaRPr lang="en-US" altLang="fa-IR"/>
          </a:p>
        </p:txBody>
      </p:sp>
    </p:spTree>
    <p:extLst>
      <p:ext uri="{BB962C8B-B14F-4D97-AF65-F5344CB8AC3E}">
        <p14:creationId xmlns:p14="http://schemas.microsoft.com/office/powerpoint/2010/main" val="291455010"/>
      </p:ext>
    </p:extLst>
  </p:cSld>
  <p:clrMapOvr>
    <a:masterClrMapping/>
  </p:clrMapOvr>
  <p:transition spd="med">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altLang="fa-I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ltLang="fa-I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5B39F2F-87C1-4F7D-8B3D-D3FC36AD8709}" type="slidenum">
              <a:rPr lang="en-US" altLang="fa-IR" smtClean="0"/>
              <a:pPr/>
              <a:t>‹#›</a:t>
            </a:fld>
            <a:endParaRPr lang="en-US" altLang="fa-IR"/>
          </a:p>
        </p:txBody>
      </p:sp>
    </p:spTree>
    <p:extLst>
      <p:ext uri="{BB962C8B-B14F-4D97-AF65-F5344CB8AC3E}">
        <p14:creationId xmlns:p14="http://schemas.microsoft.com/office/powerpoint/2010/main" val="202085668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ransition spd="med">
    <p:wheel spokes="8"/>
  </p:transition>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file:///F:\Geo-h\&#1662;&#1740;&#1583;&#1575;&#1740;&#1588;%20&#1605;&#1606;&#1592;&#1608;&#1605;&#1607;%20&#1588;&#1605;&#1587;&#1740;_files\g1-1.gi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file:///F:\Geo-h\&#1662;&#1740;&#1583;&#1575;&#1740;&#1588;%20&#1605;&#1606;&#1592;&#1608;&#1605;&#1607;%20&#1588;&#1605;&#1587;&#1740;_files\g1-2.gif"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file:///F:\Geo-h\&#1662;&#1740;&#1583;&#1575;&#1740;&#1588;%20&#1605;&#1606;&#1592;&#1608;&#1605;&#1607;%20&#1588;&#1605;&#1587;&#1740;_files\g1-3.gif"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file:///F:\Geo-h\&#1587;&#1606;&#1711;%20&#1705;&#1585;&#1607;_files\g1-4.gif"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D5807191-AF71-4974-AF0A-6CC1C9E46C10}"/>
              </a:ext>
            </a:extLst>
          </p:cNvPr>
          <p:cNvSpPr>
            <a:spLocks noChangeArrowheads="1"/>
          </p:cNvSpPr>
          <p:nvPr/>
        </p:nvSpPr>
        <p:spPr bwMode="auto">
          <a:xfrm>
            <a:off x="1828800" y="1951038"/>
            <a:ext cx="54292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p>
            <a:pPr algn="ctr" rtl="1"/>
            <a:r>
              <a:rPr lang="fa-IR" altLang="fa-IR" sz="2400" b="1">
                <a:cs typeface="B Lotus" panose="00000400000000000000" pitchFamily="2" charset="-78"/>
              </a:rPr>
              <a:t>نام کتاب: زمین شناسی تاریخی</a:t>
            </a:r>
            <a:endParaRPr lang="en-US" altLang="fa-IR" sz="2400" b="1">
              <a:cs typeface="B Lotus" panose="00000400000000000000" pitchFamily="2" charset="-78"/>
            </a:endParaRPr>
          </a:p>
          <a:p>
            <a:pPr algn="ctr" rtl="1"/>
            <a:r>
              <a:rPr lang="fa-IR" altLang="fa-IR" sz="2400">
                <a:cs typeface="B Lotus" panose="00000400000000000000" pitchFamily="2" charset="-78"/>
              </a:rPr>
              <a:t>مولفین: مهندس غلامعلی شایگان، مهندس ابراهیم اشراقی</a:t>
            </a:r>
            <a:endParaRPr lang="en-US" altLang="fa-IR" sz="2400">
              <a:cs typeface="B Lotus" panose="00000400000000000000" pitchFamily="2" charset="-78"/>
            </a:endParaRPr>
          </a:p>
          <a:p>
            <a:pPr algn="ctr" rtl="1"/>
            <a:r>
              <a:rPr lang="fa-IR" altLang="fa-IR" sz="2400">
                <a:cs typeface="B Lotus" panose="00000400000000000000" pitchFamily="2" charset="-78"/>
              </a:rPr>
              <a:t>تعداد واحد درس: 3 واحد</a:t>
            </a:r>
            <a:endParaRPr lang="en-US" altLang="fa-IR" sz="2400">
              <a:cs typeface="B Lotus" panose="00000400000000000000" pitchFamily="2" charset="-78"/>
            </a:endParaRPr>
          </a:p>
          <a:p>
            <a:pPr algn="ctr" rtl="1"/>
            <a:r>
              <a:rPr lang="fa-IR" altLang="fa-IR" sz="2400">
                <a:cs typeface="B Lotus" panose="00000400000000000000" pitchFamily="2" charset="-78"/>
              </a:rPr>
              <a:t>تهیه کننده: دکتر محمد رضا کبریائی زاده</a:t>
            </a:r>
          </a:p>
          <a:p>
            <a:pPr algn="ctr" rtl="1"/>
            <a:r>
              <a:rPr lang="fa-IR" altLang="fa-IR" sz="2400">
                <a:cs typeface="B Lotus" panose="00000400000000000000" pitchFamily="2" charset="-78"/>
              </a:rPr>
              <a:t> (عضو هیئت علمی مرکز دامغان)</a:t>
            </a:r>
            <a:endParaRPr lang="en-US" altLang="fa-IR" sz="2400">
              <a:cs typeface="B Lotus" panose="00000400000000000000" pitchFamily="2" charset="-78"/>
            </a:endParaRPr>
          </a:p>
          <a:p>
            <a:pPr algn="ctr" rtl="1" eaLnBrk="0" hangingPunct="0"/>
            <a:endParaRPr lang="en-US" altLang="fa-IR">
              <a:latin typeface="Arial" panose="020B0604020202020204" pitchFamily="34" charset="0"/>
            </a:endParaRPr>
          </a:p>
        </p:txBody>
      </p:sp>
    </p:spTree>
  </p:cSld>
  <p:clrMapOvr>
    <a:masterClrMapping/>
  </p:clrMapOvr>
  <p:transition spd="med">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8" name="Rectangle 4">
            <a:extLst>
              <a:ext uri="{FF2B5EF4-FFF2-40B4-BE49-F238E27FC236}">
                <a16:creationId xmlns:a16="http://schemas.microsoft.com/office/drawing/2014/main" id="{A310B6A7-D42F-401D-B25B-EAD759DCF5C0}"/>
              </a:ext>
            </a:extLst>
          </p:cNvPr>
          <p:cNvSpPr>
            <a:spLocks noChangeArrowheads="1"/>
          </p:cNvSpPr>
          <p:nvPr/>
        </p:nvSpPr>
        <p:spPr bwMode="auto">
          <a:xfrm>
            <a:off x="1524000" y="2514600"/>
            <a:ext cx="6096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3- نظریه واقع گرایی: بر طبق</a:t>
            </a:r>
            <a:r>
              <a:rPr lang="ar-SA" altLang="fa-IR" sz="2400">
                <a:cs typeface="B Lotus" panose="00000400000000000000" pitchFamily="2" charset="-78"/>
              </a:rPr>
              <a:t> نظریه واقع گرایی قوانین </a:t>
            </a:r>
            <a:r>
              <a:rPr lang="fa-IR" altLang="fa-IR" sz="2400">
                <a:cs typeface="B Lotus" panose="00000400000000000000" pitchFamily="2" charset="-78"/>
              </a:rPr>
              <a:t>بنیادی طبیعت (</a:t>
            </a:r>
            <a:r>
              <a:rPr lang="ar-SA" altLang="fa-IR" sz="2400">
                <a:cs typeface="B Lotus" panose="00000400000000000000" pitchFamily="2" charset="-78"/>
              </a:rPr>
              <a:t>فیزیکی و شیمیایی</a:t>
            </a:r>
            <a:r>
              <a:rPr lang="fa-IR" altLang="fa-IR" sz="2400">
                <a:cs typeface="B Lotus" panose="00000400000000000000" pitchFamily="2" charset="-78"/>
              </a:rPr>
              <a:t>) با زمان تغییر نمی کنند</a:t>
            </a:r>
            <a:r>
              <a:rPr lang="ar-SA" altLang="fa-IR" sz="2400">
                <a:cs typeface="B Lotus" panose="00000400000000000000" pitchFamily="2" charset="-78"/>
              </a:rPr>
              <a:t> </a:t>
            </a:r>
            <a:r>
              <a:rPr lang="fa-IR" altLang="fa-IR" sz="2400">
                <a:cs typeface="B Lotus" panose="00000400000000000000" pitchFamily="2" charset="-78"/>
              </a:rPr>
              <a:t>و </a:t>
            </a:r>
            <a:r>
              <a:rPr lang="ar-SA" altLang="fa-IR" sz="2400">
                <a:cs typeface="B Lotus" panose="00000400000000000000" pitchFamily="2" charset="-78"/>
              </a:rPr>
              <a:t>در طی تغییرات زمین ثابتند ولی سرعت و شدت و موقعیت </a:t>
            </a:r>
            <a:r>
              <a:rPr lang="fa-IR" altLang="fa-IR" sz="2400">
                <a:cs typeface="B Lotus" panose="00000400000000000000" pitchFamily="2" charset="-78"/>
              </a:rPr>
              <a:t>این </a:t>
            </a:r>
            <a:r>
              <a:rPr lang="ar-SA" altLang="fa-IR" sz="2400">
                <a:cs typeface="B Lotus" panose="00000400000000000000" pitchFamily="2" charset="-78"/>
              </a:rPr>
              <a:t>تغییرات </a:t>
            </a:r>
            <a:r>
              <a:rPr lang="fa-IR" altLang="fa-IR" sz="2400">
                <a:cs typeface="B Lotus" panose="00000400000000000000" pitchFamily="2" charset="-78"/>
              </a:rPr>
              <a:t>در هر زمان</a:t>
            </a:r>
            <a:r>
              <a:rPr lang="ar-SA" altLang="fa-IR" sz="2400">
                <a:cs typeface="B Lotus" panose="00000400000000000000" pitchFamily="2" charset="-78"/>
              </a:rPr>
              <a:t> متفاوت </a:t>
            </a:r>
            <a:r>
              <a:rPr lang="fa-IR" altLang="fa-IR" sz="2400">
                <a:cs typeface="B Lotus" panose="00000400000000000000" pitchFamily="2" charset="-78"/>
              </a:rPr>
              <a:t>است.</a:t>
            </a:r>
            <a:endParaRPr lang="ar-SA" altLang="fa-IR" sz="2400">
              <a:cs typeface="B Lotus" panose="00000400000000000000" pitchFamily="2" charset="-78"/>
            </a:endParaRPr>
          </a:p>
        </p:txBody>
      </p:sp>
    </p:spTree>
  </p:cSld>
  <p:clrMapOvr>
    <a:masterClrMapping/>
  </p:clrMapOvr>
  <p:transition spd="med">
    <p:wheel spokes="8"/>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4">
            <a:extLst>
              <a:ext uri="{FF2B5EF4-FFF2-40B4-BE49-F238E27FC236}">
                <a16:creationId xmlns:a16="http://schemas.microsoft.com/office/drawing/2014/main" id="{580F6A18-A879-4863-B7E3-1AB6771847A5}"/>
              </a:ext>
            </a:extLst>
          </p:cNvPr>
          <p:cNvSpPr>
            <a:spLocks noChangeArrowheads="1"/>
          </p:cNvSpPr>
          <p:nvPr/>
        </p:nvSpPr>
        <p:spPr bwMode="auto">
          <a:xfrm>
            <a:off x="1295400" y="2514600"/>
            <a:ext cx="69802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914400" algn="l"/>
              </a:tabLst>
              <a:defRPr>
                <a:solidFill>
                  <a:schemeClr val="tx1"/>
                </a:solidFill>
                <a:latin typeface="Arial" panose="020B0604020202020204" pitchFamily="34" charset="0"/>
                <a:cs typeface="Arial" panose="020B0604020202020204" pitchFamily="34" charset="0"/>
              </a:defRPr>
            </a:lvl1pPr>
            <a:lvl2pPr algn="l">
              <a:tabLst>
                <a:tab pos="914400" algn="l"/>
              </a:tabLst>
              <a:defRPr>
                <a:solidFill>
                  <a:schemeClr val="tx1"/>
                </a:solidFill>
                <a:latin typeface="Arial" panose="020B0604020202020204" pitchFamily="34" charset="0"/>
                <a:cs typeface="Arial" panose="020B0604020202020204" pitchFamily="34" charset="0"/>
              </a:defRPr>
            </a:lvl2pPr>
            <a:lvl3pPr algn="l">
              <a:tabLst>
                <a:tab pos="914400" algn="l"/>
              </a:tabLst>
              <a:defRPr>
                <a:solidFill>
                  <a:schemeClr val="tx1"/>
                </a:solidFill>
                <a:latin typeface="Arial" panose="020B0604020202020204" pitchFamily="34" charset="0"/>
                <a:cs typeface="Arial" panose="020B0604020202020204" pitchFamily="34" charset="0"/>
              </a:defRPr>
            </a:lvl3pPr>
            <a:lvl4pPr algn="l">
              <a:tabLst>
                <a:tab pos="914400" algn="l"/>
              </a:tabLst>
              <a:defRPr>
                <a:solidFill>
                  <a:schemeClr val="tx1"/>
                </a:solidFill>
                <a:latin typeface="Arial" panose="020B0604020202020204" pitchFamily="34" charset="0"/>
                <a:cs typeface="Arial" panose="020B0604020202020204" pitchFamily="34" charset="0"/>
              </a:defRPr>
            </a:lvl4pPr>
            <a:lvl5pPr algn="l">
              <a:tabLst>
                <a:tab pos="9144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9pPr>
          </a:lstStyle>
          <a:p>
            <a:pPr lvl="1" algn="r" rtl="1">
              <a:buFont typeface="Times New Roman" panose="02020603050405020304" pitchFamily="18" charset="0"/>
              <a:buChar char="-"/>
            </a:pPr>
            <a:r>
              <a:rPr lang="fa-IR" altLang="fa-IR" sz="2400" b="1">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اصل تجمع جانداران: اصل عمومي زمين شناسي كه بيان مي نمايد سنگ هايي كه داراي گروههاي فسيلي مشابه هستند سني يكسان دارند. البته در این جا منظور فسیل های شاخص می باشد</a:t>
            </a:r>
          </a:p>
        </p:txBody>
      </p:sp>
    </p:spTree>
  </p:cSld>
  <p:clrMapOvr>
    <a:masterClrMapping/>
  </p:clrMapOvr>
  <p:transition spd="med">
    <p:wheel spokes="8"/>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0" name="Rectangle 4">
            <a:extLst>
              <a:ext uri="{FF2B5EF4-FFF2-40B4-BE49-F238E27FC236}">
                <a16:creationId xmlns:a16="http://schemas.microsoft.com/office/drawing/2014/main" id="{CCF73E1F-21D7-4D79-ADB5-00A5A798CCFC}"/>
              </a:ext>
            </a:extLst>
          </p:cNvPr>
          <p:cNvSpPr>
            <a:spLocks noChangeArrowheads="1"/>
          </p:cNvSpPr>
          <p:nvPr/>
        </p:nvSpPr>
        <p:spPr bwMode="auto">
          <a:xfrm>
            <a:off x="1447800" y="2743200"/>
            <a:ext cx="63198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400">
                <a:cs typeface="B Lotus" panose="00000400000000000000" pitchFamily="2" charset="-78"/>
              </a:rPr>
              <a:t>فسیل شاخص: فسیل هایی هستند که دارای عمر کوتاه</a:t>
            </a:r>
            <a:r>
              <a:rPr lang="fa-IR" altLang="fa-IR" sz="2400">
                <a:cs typeface="B Lotus" panose="00000400000000000000" pitchFamily="2" charset="-78"/>
              </a:rPr>
              <a:t>          </a:t>
            </a:r>
            <a:r>
              <a:rPr lang="ar-SA" altLang="fa-IR" sz="2400">
                <a:cs typeface="B Lotus" panose="00000400000000000000" pitchFamily="2" charset="-78"/>
              </a:rPr>
              <a:t>زمین شناسی، تکامل سریع و گسترش جغرافیایی وسیع می باشند. </a:t>
            </a:r>
          </a:p>
        </p:txBody>
      </p:sp>
    </p:spTree>
  </p:cSld>
  <p:clrMapOvr>
    <a:masterClrMapping/>
  </p:clrMapOvr>
  <p:transition spd="med">
    <p:wheel spokes="8"/>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4" name="Rectangle 4">
            <a:extLst>
              <a:ext uri="{FF2B5EF4-FFF2-40B4-BE49-F238E27FC236}">
                <a16:creationId xmlns:a16="http://schemas.microsoft.com/office/drawing/2014/main" id="{85D3882D-9DEF-4F08-ACB8-66A85808E220}"/>
              </a:ext>
            </a:extLst>
          </p:cNvPr>
          <p:cNvSpPr>
            <a:spLocks noChangeArrowheads="1"/>
          </p:cNvSpPr>
          <p:nvPr/>
        </p:nvSpPr>
        <p:spPr bwMode="auto">
          <a:xfrm>
            <a:off x="1676400" y="2667000"/>
            <a:ext cx="56419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تطابق: تطابق یعنی طبقات و لایه های رسوبی دور از هم </a:t>
            </a:r>
            <a:r>
              <a:rPr lang="fa-IR" altLang="fa-IR" sz="2400">
                <a:cs typeface="B Lotus" panose="00000400000000000000" pitchFamily="2" charset="-78"/>
              </a:rPr>
              <a:t>را </a:t>
            </a:r>
            <a:r>
              <a:rPr lang="ar-SA" altLang="fa-IR" sz="2400">
                <a:cs typeface="B Lotus" panose="00000400000000000000" pitchFamily="2" charset="-78"/>
              </a:rPr>
              <a:t>با استفاده از خصوصیات سنگ شناسی، فسیل شناسی و </a:t>
            </a:r>
            <a:r>
              <a:rPr lang="fa-IR" altLang="fa-IR" sz="2400">
                <a:cs typeface="B Lotus" panose="00000400000000000000" pitchFamily="2" charset="-78"/>
              </a:rPr>
              <a:t>    </a:t>
            </a:r>
            <a:r>
              <a:rPr lang="ar-SA" altLang="fa-IR" sz="2400">
                <a:cs typeface="B Lotus" panose="00000400000000000000" pitchFamily="2" charset="-78"/>
              </a:rPr>
              <a:t>ژئوفیزیکی شان به هم ارتباط داد.</a:t>
            </a:r>
          </a:p>
        </p:txBody>
      </p:sp>
    </p:spTree>
  </p:cSld>
  <p:clrMapOvr>
    <a:masterClrMapping/>
  </p:clrMapOvr>
  <p:transition spd="med">
    <p:wheel spokes="8"/>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8" name="Rectangle 4">
            <a:extLst>
              <a:ext uri="{FF2B5EF4-FFF2-40B4-BE49-F238E27FC236}">
                <a16:creationId xmlns:a16="http://schemas.microsoft.com/office/drawing/2014/main" id="{C255C4F3-9C06-44B3-B049-7D341395820C}"/>
              </a:ext>
            </a:extLst>
          </p:cNvPr>
          <p:cNvSpPr>
            <a:spLocks noChangeArrowheads="1"/>
          </p:cNvSpPr>
          <p:nvPr/>
        </p:nvSpPr>
        <p:spPr bwMode="auto">
          <a:xfrm>
            <a:off x="1219200" y="2362200"/>
            <a:ext cx="65897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فازهای کوهزایی: در طول تاریخ زمین فازهای کوهزایی متعددی رخ داده است که پی آمد آنها در بیشتر نقاط دنیا بصورت فعالیت های ماگماتیسم، دگرگونی، چین خوردگی، دگرشیبی و یا پیشروی و پسروی دریا ها است.</a:t>
            </a:r>
          </a:p>
        </p:txBody>
      </p:sp>
    </p:spTree>
  </p:cSld>
  <p:clrMapOvr>
    <a:masterClrMapping/>
  </p:clrMapOvr>
  <p:transition spd="med">
    <p:wheel spokes="8"/>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4">
            <a:extLst>
              <a:ext uri="{FF2B5EF4-FFF2-40B4-BE49-F238E27FC236}">
                <a16:creationId xmlns:a16="http://schemas.microsoft.com/office/drawing/2014/main" id="{EBF4F2FF-31DB-47D6-A27B-BA1D00594F8E}"/>
              </a:ext>
            </a:extLst>
          </p:cNvPr>
          <p:cNvSpPr>
            <a:spLocks noChangeArrowheads="1"/>
          </p:cNvSpPr>
          <p:nvPr/>
        </p:nvSpPr>
        <p:spPr bwMode="auto">
          <a:xfrm>
            <a:off x="914400" y="2514600"/>
            <a:ext cx="7315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فازهای مهم کوهزایی که در طول تاریخ زمنی رخ داده اند عبارتند از: آسینتیک (پرکامبرین)، کالدونین (پالئوزوئیک پیشین)، هرسی نین یا واریسکن (پالئوزوئیک پسین)، آلپین یا آلپی (مزوزوئیک و سنوزوئیک). البته هر یک از این فازهای کوهزایی شامل تعداد فازهای کوچک تر می شود.</a:t>
            </a:r>
          </a:p>
        </p:txBody>
      </p:sp>
    </p:spTree>
  </p:cSld>
  <p:clrMapOvr>
    <a:masterClrMapping/>
  </p:clrMapOvr>
  <p:transition spd="med">
    <p:wheel spokes="8"/>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6" name="Rectangle 4">
            <a:extLst>
              <a:ext uri="{FF2B5EF4-FFF2-40B4-BE49-F238E27FC236}">
                <a16:creationId xmlns:a16="http://schemas.microsoft.com/office/drawing/2014/main" id="{8FA1223D-2E42-4DE1-AD5D-22948346C526}"/>
              </a:ext>
            </a:extLst>
          </p:cNvPr>
          <p:cNvSpPr>
            <a:spLocks noChangeArrowheads="1"/>
          </p:cNvSpPr>
          <p:nvPr/>
        </p:nvSpPr>
        <p:spPr bwMode="auto">
          <a:xfrm>
            <a:off x="1371600" y="2286000"/>
            <a:ext cx="6629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400">
                <a:cs typeface="B Lotus" panose="00000400000000000000" pitchFamily="2" charset="-78"/>
              </a:rPr>
              <a:t>واحدهای تقسیم بندی سنگ ها:  </a:t>
            </a:r>
            <a:r>
              <a:rPr lang="fa-IR" altLang="fa-IR" sz="2400">
                <a:cs typeface="B Lotus" panose="00000400000000000000" pitchFamily="2" charset="-78"/>
              </a:rPr>
              <a:t>چینه ها را بر اساس ویژگی های سنگ شناسی (نظیر رنگ، بافت، نوع کانی ها، درجه سخت شدگی)، فسیل ها، تبلور و شدت دگرگونی، حوادث کوهزایی و دگرشیبی ها تقسیم می شوند. </a:t>
            </a:r>
          </a:p>
        </p:txBody>
      </p:sp>
    </p:spTree>
  </p:cSld>
  <p:clrMapOvr>
    <a:masterClrMapping/>
  </p:clrMapOvr>
  <p:transition spd="med">
    <p:wheel spokes="8"/>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6" name="Rectangle 4">
            <a:extLst>
              <a:ext uri="{FF2B5EF4-FFF2-40B4-BE49-F238E27FC236}">
                <a16:creationId xmlns:a16="http://schemas.microsoft.com/office/drawing/2014/main" id="{BD9F6103-A75E-4C4D-9851-9BBC59632764}"/>
              </a:ext>
            </a:extLst>
          </p:cNvPr>
          <p:cNvSpPr>
            <a:spLocks noChangeArrowheads="1"/>
          </p:cNvSpPr>
          <p:nvPr/>
        </p:nvSpPr>
        <p:spPr bwMode="auto">
          <a:xfrm>
            <a:off x="1600200" y="2438400"/>
            <a:ext cx="60817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انواع واحدهای چینه شناسی: واحد های سنگی چینه شناسی یا سنگی، واحدهای زیستی چینه شناسی یا زمانی، واحدهای زمانی  زمین شناسی و واحدهای زمانی چینه شناسی یا زمانی سنگی.</a:t>
            </a:r>
          </a:p>
        </p:txBody>
      </p:sp>
    </p:spTree>
  </p:cSld>
  <p:clrMapOvr>
    <a:masterClrMapping/>
  </p:clrMapOvr>
  <p:transition spd="med">
    <p:wheel spokes="8"/>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0" name="Rectangle 4">
            <a:extLst>
              <a:ext uri="{FF2B5EF4-FFF2-40B4-BE49-F238E27FC236}">
                <a16:creationId xmlns:a16="http://schemas.microsoft.com/office/drawing/2014/main" id="{824AF658-4488-46DE-93DD-7B8BA8C27FD3}"/>
              </a:ext>
            </a:extLst>
          </p:cNvPr>
          <p:cNvSpPr>
            <a:spLocks noChangeArrowheads="1"/>
          </p:cNvSpPr>
          <p:nvPr/>
        </p:nvSpPr>
        <p:spPr bwMode="auto">
          <a:xfrm>
            <a:off x="1066800" y="2362200"/>
            <a:ext cx="67325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واحدهای سنگی چینه شناسی بر اساس خصوصیات سنگ شناسی و ناپیوستگی ها، واحد های زیستی چینه شناسی بر اساس فسیل ها، واحدهای زمانی زمین شناسی و زمانی چینه شناسی بر اساس فسیل ها، حوادث کوهزایی و ناپیوستگی ها انتخاب می شوند. </a:t>
            </a:r>
          </a:p>
        </p:txBody>
      </p:sp>
    </p:spTree>
  </p:cSld>
  <p:clrMapOvr>
    <a:masterClrMapping/>
  </p:clrMapOvr>
  <p:transition spd="med">
    <p:wheel spokes="8"/>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a:extLst>
              <a:ext uri="{FF2B5EF4-FFF2-40B4-BE49-F238E27FC236}">
                <a16:creationId xmlns:a16="http://schemas.microsoft.com/office/drawing/2014/main" id="{58B37D2B-D162-4F9F-BE5D-B5A9BF6FD25F}"/>
              </a:ext>
            </a:extLst>
          </p:cNvPr>
          <p:cNvSpPr>
            <a:spLocks noChangeArrowheads="1"/>
          </p:cNvSpPr>
          <p:nvPr/>
        </p:nvSpPr>
        <p:spPr bwMode="auto">
          <a:xfrm>
            <a:off x="1143000" y="2667000"/>
            <a:ext cx="667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واحدهای سنگی یا سنگی چینه شناسی:</a:t>
            </a:r>
            <a:r>
              <a:rPr lang="fa-IR" altLang="fa-IR" sz="2400" b="1">
                <a:cs typeface="B Lotus" panose="00000400000000000000" pitchFamily="2" charset="-78"/>
              </a:rPr>
              <a:t> </a:t>
            </a:r>
            <a:r>
              <a:rPr lang="fa-IR" altLang="fa-IR" sz="2400">
                <a:cs typeface="B Lotus" panose="00000400000000000000" pitchFamily="2" charset="-78"/>
              </a:rPr>
              <a:t>این واحد ها بر اساس هر یک از خصوصیات سنگ شناسی یعنی رنگ، جنس، دانه بندی، نوع سنگ و لایه بندی و یا مجموعه ای از آنها از هم متمایز می شوند. </a:t>
            </a:r>
          </a:p>
        </p:txBody>
      </p:sp>
    </p:spTree>
  </p:cSld>
  <p:clrMapOvr>
    <a:masterClrMapping/>
  </p:clrMapOvr>
  <p:transition spd="med">
    <p:wheel spokes="8"/>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8" name="Rectangle 4">
            <a:extLst>
              <a:ext uri="{FF2B5EF4-FFF2-40B4-BE49-F238E27FC236}">
                <a16:creationId xmlns:a16="http://schemas.microsoft.com/office/drawing/2014/main" id="{E1595D71-BF34-4014-AB08-1B3BA5278443}"/>
              </a:ext>
            </a:extLst>
          </p:cNvPr>
          <p:cNvSpPr>
            <a:spLocks noChangeArrowheads="1"/>
          </p:cNvSpPr>
          <p:nvPr/>
        </p:nvSpPr>
        <p:spPr bwMode="auto">
          <a:xfrm>
            <a:off x="1447800" y="2514600"/>
            <a:ext cx="63420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هر واحد سنگی ممکن است شامل یکی از گروههای سنگ های رسوبی، آذرین و یا دگرگونی و یا مجموعه ای از دو یا هر سه نوع باشد. واحدهای سنگی ارزش محلی دارند و در مناطقی که تغییرات سنگ شناسی در آن مشهود باشد می توان استفاده نمود. </a:t>
            </a:r>
          </a:p>
        </p:txBody>
      </p:sp>
    </p:spTree>
  </p:cSld>
  <p:clrMapOvr>
    <a:masterClrMapping/>
  </p:clrMapOvr>
  <p:transition spd="med">
    <p:wheel spokes="8"/>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2" name="Rectangle 4">
            <a:extLst>
              <a:ext uri="{FF2B5EF4-FFF2-40B4-BE49-F238E27FC236}">
                <a16:creationId xmlns:a16="http://schemas.microsoft.com/office/drawing/2014/main" id="{5B9B9682-9519-4FA9-B58F-E2D7A02117FB}"/>
              </a:ext>
            </a:extLst>
          </p:cNvPr>
          <p:cNvSpPr>
            <a:spLocks noChangeArrowheads="1"/>
          </p:cNvSpPr>
          <p:nvPr/>
        </p:nvSpPr>
        <p:spPr bwMode="auto">
          <a:xfrm>
            <a:off x="1828800" y="2590800"/>
            <a:ext cx="55705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پیدایش منظومه شمسی:</a:t>
            </a:r>
            <a:r>
              <a:rPr lang="fa-IR" altLang="fa-IR" sz="2400">
                <a:cs typeface="B Lotus" panose="00000400000000000000" pitchFamily="2" charset="-78"/>
              </a:rPr>
              <a:t> در مورد پیدایش منظومه شمسی تاکنون نظریات مختلفی ارائه شده است که در ادامه به آن خواهیم پرداخت.</a:t>
            </a:r>
          </a:p>
        </p:txBody>
      </p:sp>
    </p:spTree>
  </p:cSld>
  <p:clrMapOvr>
    <a:masterClrMapping/>
  </p:clrMapOvr>
  <p:transition spd="med">
    <p:wheel spokes="8"/>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Rectangle 4">
            <a:extLst>
              <a:ext uri="{FF2B5EF4-FFF2-40B4-BE49-F238E27FC236}">
                <a16:creationId xmlns:a16="http://schemas.microsoft.com/office/drawing/2014/main" id="{696A456D-D9B0-403B-B785-DE95BF9BF840}"/>
              </a:ext>
            </a:extLst>
          </p:cNvPr>
          <p:cNvSpPr>
            <a:spLocks noChangeArrowheads="1"/>
          </p:cNvSpPr>
          <p:nvPr/>
        </p:nvSpPr>
        <p:spPr bwMode="auto">
          <a:xfrm>
            <a:off x="1981200" y="2667000"/>
            <a:ext cx="4703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واحدهای سنگی از کوچک به بزرگ عبارتند از:                   لایه، بخش، سازند، گروه.</a:t>
            </a:r>
            <a:endParaRPr lang="fa-IR" altLang="fa-IR" sz="2400">
              <a:latin typeface="Times New Roman" panose="02020603050405020304" pitchFamily="18" charset="0"/>
              <a:cs typeface="Times New Roman" panose="02020603050405020304" pitchFamily="18" charset="0"/>
            </a:endParaRPr>
          </a:p>
        </p:txBody>
      </p:sp>
    </p:spTree>
  </p:cSld>
  <p:clrMapOvr>
    <a:masterClrMapping/>
  </p:clrMapOvr>
  <p:transition spd="med">
    <p:wheel spokes="8"/>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0" name="Rectangle 4">
            <a:extLst>
              <a:ext uri="{FF2B5EF4-FFF2-40B4-BE49-F238E27FC236}">
                <a16:creationId xmlns:a16="http://schemas.microsoft.com/office/drawing/2014/main" id="{D7F595E5-AB22-44D2-830A-F0C3A7D51C42}"/>
              </a:ext>
            </a:extLst>
          </p:cNvPr>
          <p:cNvSpPr>
            <a:spLocks noChangeArrowheads="1"/>
          </p:cNvSpPr>
          <p:nvPr/>
        </p:nvSpPr>
        <p:spPr bwMode="auto">
          <a:xfrm>
            <a:off x="1295400" y="2590800"/>
            <a:ext cx="65452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 لایه:</a:t>
            </a:r>
            <a:r>
              <a:rPr lang="fa-IR" altLang="fa-IR" sz="2400" b="1">
                <a:cs typeface="B Lotus" panose="00000400000000000000" pitchFamily="2" charset="-78"/>
              </a:rPr>
              <a:t> </a:t>
            </a:r>
            <a:r>
              <a:rPr lang="fa-IR" altLang="fa-IR" sz="2400">
                <a:cs typeface="B Lotus" panose="00000400000000000000" pitchFamily="2" charset="-78"/>
              </a:rPr>
              <a:t>کوچکترین واحد رسمی سنگی است که بوسیله ویژگی های مشخص سنگ شناسی از  لایه های بالا و پایین خود تشخیص داده می شود و گاهی ممکن است ارزش اقتصادی نیز داشته باشد مانند لایه زغالی </a:t>
            </a:r>
            <a:r>
              <a:rPr lang="en-US" altLang="fa-IR" sz="2000">
                <a:latin typeface="Times New Roman" panose="02020603050405020304" pitchFamily="18" charset="0"/>
                <a:cs typeface="Times New Roman" panose="02020603050405020304" pitchFamily="18" charset="0"/>
              </a:rPr>
              <a:t>(Coal bed)</a:t>
            </a:r>
            <a:r>
              <a:rPr lang="fa-IR" altLang="fa-IR" sz="2000">
                <a:latin typeface="Times New Roman" panose="02020603050405020304" pitchFamily="18" charset="0"/>
                <a:cs typeface="Times New Roman" panose="02020603050405020304" pitchFamily="18" charset="0"/>
              </a:rPr>
              <a:t>.</a:t>
            </a:r>
            <a:r>
              <a:rPr lang="fa-IR" altLang="fa-IR" sz="2400">
                <a:cs typeface="B Lotus" panose="00000400000000000000" pitchFamily="2" charset="-78"/>
              </a:rPr>
              <a:t> </a:t>
            </a:r>
          </a:p>
        </p:txBody>
      </p:sp>
    </p:spTree>
  </p:cSld>
  <p:clrMapOvr>
    <a:masterClrMapping/>
  </p:clrMapOvr>
  <p:transition spd="med">
    <p:wheel spokes="8"/>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6" name="Rectangle 4">
            <a:extLst>
              <a:ext uri="{FF2B5EF4-FFF2-40B4-BE49-F238E27FC236}">
                <a16:creationId xmlns:a16="http://schemas.microsoft.com/office/drawing/2014/main" id="{F236978D-DA8F-4EC5-A1BC-FC5784D2C658}"/>
              </a:ext>
            </a:extLst>
          </p:cNvPr>
          <p:cNvSpPr>
            <a:spLocks noChangeArrowheads="1"/>
          </p:cNvSpPr>
          <p:nvPr/>
        </p:nvSpPr>
        <p:spPr bwMode="auto">
          <a:xfrm>
            <a:off x="1219200" y="2273300"/>
            <a:ext cx="69167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b="1"/>
              <a:t>- </a:t>
            </a:r>
            <a:r>
              <a:rPr lang="fa-IR" altLang="fa-IR" sz="2400">
                <a:cs typeface="B Lotus" panose="00000400000000000000" pitchFamily="2" charset="-78"/>
              </a:rPr>
              <a:t>بخش: بخش واحد بزرگتری از لایه و کوچکتر از سازند است که از دو یا مجموعه ای از لایه ها بوجود می آید. این لایه ها ممکن است با هم مشابه باشند و از نظر سنگ شناسی در بین قسمت های دیگر قابل تشخیص باشد. بخش همیشه جزئی از یک سازند است. </a:t>
            </a:r>
          </a:p>
        </p:txBody>
      </p:sp>
    </p:spTree>
  </p:cSld>
  <p:clrMapOvr>
    <a:masterClrMapping/>
  </p:clrMapOvr>
  <p:transition spd="med">
    <p:wheel spokes="8"/>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4">
            <a:extLst>
              <a:ext uri="{FF2B5EF4-FFF2-40B4-BE49-F238E27FC236}">
                <a16:creationId xmlns:a16="http://schemas.microsoft.com/office/drawing/2014/main" id="{E549317F-5642-494B-93B0-2B6682CAE489}"/>
              </a:ext>
            </a:extLst>
          </p:cNvPr>
          <p:cNvSpPr>
            <a:spLocks noChangeArrowheads="1"/>
          </p:cNvSpPr>
          <p:nvPr/>
        </p:nvSpPr>
        <p:spPr bwMode="auto">
          <a:xfrm>
            <a:off x="1219200" y="2590800"/>
            <a:ext cx="70500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a:t>- </a:t>
            </a:r>
            <a:r>
              <a:rPr lang="fa-IR" altLang="fa-IR" sz="2400">
                <a:cs typeface="B Lotus" panose="00000400000000000000" pitchFamily="2" charset="-78"/>
              </a:rPr>
              <a:t>سازند:</a:t>
            </a:r>
            <a:r>
              <a:rPr lang="fa-IR" altLang="fa-IR" sz="2400" b="1">
                <a:cs typeface="B Lotus" panose="00000400000000000000" pitchFamily="2" charset="-78"/>
              </a:rPr>
              <a:t> </a:t>
            </a:r>
            <a:r>
              <a:rPr lang="fa-IR" altLang="fa-IR" sz="2400">
                <a:cs typeface="B Lotus" panose="00000400000000000000" pitchFamily="2" charset="-78"/>
              </a:rPr>
              <a:t>سازند واحد اصلی سنگی است. سازند به مجموعه لایه هایی گفته می شود که نسبتا همگن هستند و از نظر سنگ شناسی ویژگی های مشابهی دارند و در سطح نسبتا وسیعی گسترش و امتداد داشته باشند هم چنین بخوبی از طبقات بالا و پایین خود قابل تفکیک و نقشه برداری باشد.</a:t>
            </a:r>
          </a:p>
        </p:txBody>
      </p:sp>
    </p:spTree>
  </p:cSld>
  <p:clrMapOvr>
    <a:masterClrMapping/>
  </p:clrMapOvr>
  <p:transition spd="med">
    <p:wheel spokes="8"/>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4" name="Rectangle 4">
            <a:extLst>
              <a:ext uri="{FF2B5EF4-FFF2-40B4-BE49-F238E27FC236}">
                <a16:creationId xmlns:a16="http://schemas.microsoft.com/office/drawing/2014/main" id="{34DC24E2-E7F1-4810-89DF-BCC244F5E0CE}"/>
              </a:ext>
            </a:extLst>
          </p:cNvPr>
          <p:cNvSpPr>
            <a:spLocks noChangeArrowheads="1"/>
          </p:cNvSpPr>
          <p:nvPr/>
        </p:nvSpPr>
        <p:spPr bwMode="auto">
          <a:xfrm>
            <a:off x="1143000" y="2667000"/>
            <a:ext cx="67897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b="1"/>
              <a:t>- </a:t>
            </a:r>
            <a:r>
              <a:rPr lang="fa-IR" altLang="fa-IR" sz="2400">
                <a:cs typeface="B Lotus" panose="00000400000000000000" pitchFamily="2" charset="-78"/>
              </a:rPr>
              <a:t>گروه:</a:t>
            </a:r>
            <a:r>
              <a:rPr lang="fa-IR" altLang="fa-IR" sz="2400" b="1">
                <a:cs typeface="B Lotus" panose="00000400000000000000" pitchFamily="2" charset="-78"/>
              </a:rPr>
              <a:t> </a:t>
            </a:r>
            <a:r>
              <a:rPr lang="fa-IR" altLang="fa-IR" sz="2400">
                <a:cs typeface="B Lotus" panose="00000400000000000000" pitchFamily="2" charset="-78"/>
              </a:rPr>
              <a:t>یک گروه شامل دو یا چند سازند است که از نظر سنگ شناسی با یکدیگر در ارتباطند. مانند گروه فارس در خوزستان که از سازندهای گچساران، میشان و آغاجاری تشکیل شده است</a:t>
            </a:r>
          </a:p>
        </p:txBody>
      </p:sp>
    </p:spTree>
  </p:cSld>
  <p:clrMapOvr>
    <a:masterClrMapping/>
  </p:clrMapOvr>
  <p:transition spd="med">
    <p:wheel spokes="8"/>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8" name="Rectangle 4">
            <a:extLst>
              <a:ext uri="{FF2B5EF4-FFF2-40B4-BE49-F238E27FC236}">
                <a16:creationId xmlns:a16="http://schemas.microsoft.com/office/drawing/2014/main" id="{32D0DA9B-8CC5-4F6A-B53B-419D36E8814B}"/>
              </a:ext>
            </a:extLst>
          </p:cNvPr>
          <p:cNvSpPr>
            <a:spLocks noChangeArrowheads="1"/>
          </p:cNvSpPr>
          <p:nvPr/>
        </p:nvSpPr>
        <p:spPr bwMode="auto">
          <a:xfrm>
            <a:off x="1066800" y="2362200"/>
            <a:ext cx="6858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واحدهای زمانی زمین شناسی: واحدهای زمانی زمین شناسی بر اساس مطالعه فسیل ها، تعداد و تنوع جانداران، پیدایش و انقراض آنها، رخدادهای کوهزایی و ناپیوستگی ها شکل می گیرند. این واحدها از بزرگ به کوچک عبارتند از:  ایون، دوران، دوره، دور و عصر. </a:t>
            </a:r>
          </a:p>
        </p:txBody>
      </p:sp>
    </p:spTree>
  </p:cSld>
  <p:clrMapOvr>
    <a:masterClrMapping/>
  </p:clrMapOvr>
  <p:transition spd="med">
    <p:wheel spokes="8"/>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a:extLst>
              <a:ext uri="{FF2B5EF4-FFF2-40B4-BE49-F238E27FC236}">
                <a16:creationId xmlns:a16="http://schemas.microsoft.com/office/drawing/2014/main" id="{386292FF-4978-4405-8AB8-F5EF5CE3F4B8}"/>
              </a:ext>
            </a:extLst>
          </p:cNvPr>
          <p:cNvSpPr>
            <a:spLocks noChangeArrowheads="1"/>
          </p:cNvSpPr>
          <p:nvPr/>
        </p:nvSpPr>
        <p:spPr bwMode="auto">
          <a:xfrm>
            <a:off x="1143000" y="2286000"/>
            <a:ext cx="7162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تاریخ عمر زمین را به دو ایون پرکامبرین و فانروزوئیک تقسیم کرده اند. پرکامبرین از آغاز بوجود آمدن کره زمین تا پیدایش موجوداتی که اسکلت سخت را شامل می شود و خود به دو بخش زیرین  (آرکئوزوئیک) و بالایی (پروتروزوئیک) تقسیم می شود. </a:t>
            </a:r>
          </a:p>
        </p:txBody>
      </p:sp>
    </p:spTree>
  </p:cSld>
  <p:clrMapOvr>
    <a:masterClrMapping/>
  </p:clrMapOvr>
  <p:transition spd="med">
    <p:wheel spokes="8"/>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a:extLst>
              <a:ext uri="{FF2B5EF4-FFF2-40B4-BE49-F238E27FC236}">
                <a16:creationId xmlns:a16="http://schemas.microsoft.com/office/drawing/2014/main" id="{40E8C096-48AE-4402-8A7D-970E7693105F}"/>
              </a:ext>
            </a:extLst>
          </p:cNvPr>
          <p:cNvSpPr>
            <a:spLocks noChangeArrowheads="1"/>
          </p:cNvSpPr>
          <p:nvPr/>
        </p:nvSpPr>
        <p:spPr bwMode="auto">
          <a:xfrm>
            <a:off x="1371600" y="2438400"/>
            <a:ext cx="69119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ایون فانروزئیک تقریبا 570 میلیون سال طول کشیده و به دوران های پالئوزوئیک، مزوزوئیک و سنوزوئیک تقسیم می شود. هر یک از این دوران ها خود دوره ها، دورها و عصرهای کوتاه تری را در بر می گیرند.</a:t>
            </a:r>
          </a:p>
        </p:txBody>
      </p:sp>
    </p:spTree>
  </p:cSld>
  <p:clrMapOvr>
    <a:masterClrMapping/>
  </p:clrMapOvr>
  <p:transition spd="med">
    <p:wheel spokes="8"/>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15D427E4-1E97-45D0-87EF-4F90CB4FD54D}"/>
              </a:ext>
            </a:extLst>
          </p:cNvPr>
          <p:cNvSpPr>
            <a:spLocks noChangeArrowheads="1"/>
          </p:cNvSpPr>
          <p:nvPr/>
        </p:nvSpPr>
        <p:spPr bwMode="auto">
          <a:xfrm>
            <a:off x="1981200" y="2514600"/>
            <a:ext cx="54244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rtl="1"/>
            <a:r>
              <a:rPr lang="fa-IR" altLang="fa-IR" sz="4000" b="1">
                <a:cs typeface="B Lotus" panose="00000400000000000000" pitchFamily="2" charset="-78"/>
              </a:rPr>
              <a:t>گفتار سوم: </a:t>
            </a:r>
            <a:endParaRPr lang="en-US" altLang="fa-IR" sz="4000" b="1">
              <a:cs typeface="B Lotus" panose="00000400000000000000" pitchFamily="2" charset="-78"/>
            </a:endParaRPr>
          </a:p>
          <a:p>
            <a:pPr algn="ctr" rtl="1"/>
            <a:r>
              <a:rPr lang="fa-IR" altLang="fa-IR" sz="4000" b="1">
                <a:cs typeface="B Lotus" panose="00000400000000000000" pitchFamily="2" charset="-78"/>
              </a:rPr>
              <a:t>اصول رده بندی موجودات زنده</a:t>
            </a:r>
          </a:p>
        </p:txBody>
      </p:sp>
    </p:spTree>
  </p:cSld>
  <p:clrMapOvr>
    <a:masterClrMapping/>
  </p:clrMapOvr>
  <p:transition spd="med">
    <p:wheel spokes="8"/>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36AC476C-13C0-4D95-9B50-C7FD3F38A476}"/>
              </a:ext>
            </a:extLst>
          </p:cNvPr>
          <p:cNvSpPr>
            <a:spLocks noChangeArrowheads="1"/>
          </p:cNvSpPr>
          <p:nvPr/>
        </p:nvSpPr>
        <p:spPr bwMode="auto">
          <a:xfrm>
            <a:off x="990600" y="2286000"/>
            <a:ext cx="7086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342900" algn="l"/>
              </a:tabLst>
              <a:defRPr>
                <a:solidFill>
                  <a:schemeClr val="tx1"/>
                </a:solidFill>
                <a:latin typeface="Arial" panose="020B0604020202020204" pitchFamily="34" charset="0"/>
                <a:cs typeface="Arial" panose="020B0604020202020204" pitchFamily="34" charset="0"/>
              </a:defRPr>
            </a:lvl1pPr>
            <a:lvl2pPr algn="l">
              <a:tabLst>
                <a:tab pos="342900" algn="l"/>
              </a:tabLst>
              <a:defRPr>
                <a:solidFill>
                  <a:schemeClr val="tx1"/>
                </a:solidFill>
                <a:latin typeface="Arial" panose="020B0604020202020204" pitchFamily="34" charset="0"/>
                <a:cs typeface="Arial" panose="020B0604020202020204" pitchFamily="34" charset="0"/>
              </a:defRPr>
            </a:lvl2pPr>
            <a:lvl3pPr algn="l">
              <a:tabLst>
                <a:tab pos="342900" algn="l"/>
              </a:tabLst>
              <a:defRPr>
                <a:solidFill>
                  <a:schemeClr val="tx1"/>
                </a:solidFill>
                <a:latin typeface="Arial" panose="020B0604020202020204" pitchFamily="34" charset="0"/>
                <a:cs typeface="Arial" panose="020B0604020202020204" pitchFamily="34" charset="0"/>
              </a:defRPr>
            </a:lvl3pPr>
            <a:lvl4pPr algn="l">
              <a:tabLst>
                <a:tab pos="342900" algn="l"/>
              </a:tabLst>
              <a:defRPr>
                <a:solidFill>
                  <a:schemeClr val="tx1"/>
                </a:solidFill>
                <a:latin typeface="Arial" panose="020B0604020202020204" pitchFamily="34" charset="0"/>
                <a:cs typeface="Arial" panose="020B0604020202020204" pitchFamily="34" charset="0"/>
              </a:defRPr>
            </a:lvl4pPr>
            <a:lvl5pPr algn="l">
              <a:tabLst>
                <a:tab pos="3429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9pPr>
          </a:lstStyle>
          <a:p>
            <a:pPr algn="r" rtl="1"/>
            <a:r>
              <a:rPr lang="ar-SA" altLang="fa-IR" sz="2400">
                <a:latin typeface="Tahoma" panose="020B0604030504040204" pitchFamily="34" charset="0"/>
                <a:cs typeface="B Lotus" panose="00000400000000000000" pitchFamily="2" charset="-78"/>
              </a:rPr>
              <a:t>در برای رده بندی جانداران از ویژگی های استفاده می نمایند که در زیر به آنها اشاره می شود:</a:t>
            </a:r>
            <a:endParaRPr lang="en-US" altLang="fa-IR" sz="2400">
              <a:latin typeface="Tahoma" panose="020B0604030504040204" pitchFamily="34" charset="0"/>
              <a:cs typeface="B Lotus" panose="00000400000000000000" pitchFamily="2" charset="-78"/>
            </a:endParaRPr>
          </a:p>
          <a:p>
            <a:pPr algn="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آیا ارگانیسم یوکاریوت است یا پروکاریوت؟ </a:t>
            </a:r>
            <a:endParaRPr lang="en-US" altLang="fa-IR" sz="2400">
              <a:latin typeface="Tahoma" panose="020B0604030504040204" pitchFamily="34" charset="0"/>
              <a:cs typeface="B Lotus" panose="00000400000000000000" pitchFamily="2" charset="-78"/>
            </a:endParaRPr>
          </a:p>
          <a:p>
            <a:pPr algn="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آیا بدن جاندار از یک سلول یا از مجموعه ای از سلول ها تشکیل شده است؟</a:t>
            </a:r>
            <a:r>
              <a:rPr lang="ar-SA" altLang="fa-IR">
                <a:latin typeface="Tahoma" panose="020B0604030504040204" pitchFamily="34" charset="0"/>
              </a:rPr>
              <a:t> </a:t>
            </a:r>
          </a:p>
        </p:txBody>
      </p:sp>
    </p:spTree>
  </p:cSld>
  <p:clrMapOvr>
    <a:masterClrMapping/>
  </p:clrMapOvr>
  <p:transition spd="med">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6" name="Rectangle 4">
            <a:extLst>
              <a:ext uri="{FF2B5EF4-FFF2-40B4-BE49-F238E27FC236}">
                <a16:creationId xmlns:a16="http://schemas.microsoft.com/office/drawing/2014/main" id="{40513006-543F-4CDD-886A-393DB7B35628}"/>
              </a:ext>
            </a:extLst>
          </p:cNvPr>
          <p:cNvSpPr>
            <a:spLocks noChangeArrowheads="1"/>
          </p:cNvSpPr>
          <p:nvPr/>
        </p:nvSpPr>
        <p:spPr bwMode="auto">
          <a:xfrm>
            <a:off x="1219200" y="2743200"/>
            <a:ext cx="6553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1- نظریه لایب نیز:</a:t>
            </a:r>
            <a:r>
              <a:rPr lang="ar-SA" altLang="fa-IR" sz="2400">
                <a:cs typeface="B Lotus" panose="00000400000000000000" pitchFamily="2" charset="-78"/>
              </a:rPr>
              <a:t> </a:t>
            </a:r>
            <a:r>
              <a:rPr lang="fa-IR" altLang="fa-IR" sz="2400">
                <a:cs typeface="B Lotus" panose="00000400000000000000" pitchFamily="2" charset="-78"/>
              </a:rPr>
              <a:t>این </a:t>
            </a:r>
            <a:r>
              <a:rPr lang="ar-SA" altLang="fa-IR" sz="2400">
                <a:cs typeface="B Lotus" panose="00000400000000000000" pitchFamily="2" charset="-78"/>
              </a:rPr>
              <a:t>دانشمند آلمانی بر این عقیده بود که زمانی زمین یک جسم داغ و نورانی بوده است</a:t>
            </a:r>
            <a:r>
              <a:rPr lang="fa-IR" altLang="fa-IR" sz="2400">
                <a:cs typeface="B Lotus" panose="00000400000000000000" pitchFamily="2" charset="-78"/>
              </a:rPr>
              <a:t> و</a:t>
            </a:r>
            <a:r>
              <a:rPr lang="ar-SA" altLang="fa-IR" sz="2400">
                <a:cs typeface="B Lotus" panose="00000400000000000000" pitchFamily="2" charset="-78"/>
              </a:rPr>
              <a:t> لایه های بیرونی زمین </a:t>
            </a:r>
            <a:r>
              <a:rPr lang="fa-IR" altLang="fa-IR" sz="2400">
                <a:cs typeface="B Lotus" panose="00000400000000000000" pitchFamily="2" charset="-78"/>
              </a:rPr>
              <a:t>نیز بسان</a:t>
            </a:r>
            <a:r>
              <a:rPr lang="ar-SA" altLang="fa-IR" sz="2400">
                <a:cs typeface="B Lotus" panose="00000400000000000000" pitchFamily="2" charset="-78"/>
              </a:rPr>
              <a:t> سرباره </a:t>
            </a:r>
            <a:r>
              <a:rPr lang="fa-IR" altLang="fa-IR" sz="2400">
                <a:cs typeface="B Lotus" panose="00000400000000000000" pitchFamily="2" charset="-78"/>
              </a:rPr>
              <a:t>های</a:t>
            </a:r>
            <a:r>
              <a:rPr lang="ar-SA" altLang="fa-IR" sz="2400">
                <a:cs typeface="B Lotus" panose="00000400000000000000" pitchFamily="2" charset="-78"/>
              </a:rPr>
              <a:t> روی یک توده مذاب </a:t>
            </a:r>
            <a:r>
              <a:rPr lang="fa-IR" altLang="fa-IR" sz="2400">
                <a:cs typeface="B Lotus" panose="00000400000000000000" pitchFamily="2" charset="-78"/>
              </a:rPr>
              <a:t>بوده اند</a:t>
            </a:r>
            <a:r>
              <a:rPr lang="ar-SA" altLang="fa-IR" sz="2400">
                <a:cs typeface="B Lotus" panose="00000400000000000000" pitchFamily="2" charset="-78"/>
              </a:rPr>
              <a:t>. </a:t>
            </a:r>
          </a:p>
        </p:txBody>
      </p:sp>
    </p:spTree>
  </p:cSld>
  <p:clrMapOvr>
    <a:masterClrMapping/>
  </p:clrMapOvr>
  <p:transition spd="med">
    <p:wheel spokes="8"/>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BBD7964A-EA3E-4AF4-89A3-610DB6ACF898}"/>
              </a:ext>
            </a:extLst>
          </p:cNvPr>
          <p:cNvSpPr>
            <a:spLocks noChangeArrowheads="1"/>
          </p:cNvSpPr>
          <p:nvPr/>
        </p:nvSpPr>
        <p:spPr bwMode="auto">
          <a:xfrm>
            <a:off x="1981200" y="2514600"/>
            <a:ext cx="5022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342900" algn="l"/>
              </a:tabLst>
              <a:defRPr>
                <a:solidFill>
                  <a:schemeClr val="tx1"/>
                </a:solidFill>
                <a:latin typeface="Arial" panose="020B0604020202020204" pitchFamily="34" charset="0"/>
                <a:cs typeface="Arial" panose="020B0604020202020204" pitchFamily="34" charset="0"/>
              </a:defRPr>
            </a:lvl1pPr>
            <a:lvl2pPr algn="l">
              <a:tabLst>
                <a:tab pos="342900" algn="l"/>
              </a:tabLst>
              <a:defRPr>
                <a:solidFill>
                  <a:schemeClr val="tx1"/>
                </a:solidFill>
                <a:latin typeface="Arial" panose="020B0604020202020204" pitchFamily="34" charset="0"/>
                <a:cs typeface="Arial" panose="020B0604020202020204" pitchFamily="34" charset="0"/>
              </a:defRPr>
            </a:lvl2pPr>
            <a:lvl3pPr algn="l">
              <a:tabLst>
                <a:tab pos="342900" algn="l"/>
              </a:tabLst>
              <a:defRPr>
                <a:solidFill>
                  <a:schemeClr val="tx1"/>
                </a:solidFill>
                <a:latin typeface="Arial" panose="020B0604020202020204" pitchFamily="34" charset="0"/>
                <a:cs typeface="Arial" panose="020B0604020202020204" pitchFamily="34" charset="0"/>
              </a:defRPr>
            </a:lvl3pPr>
            <a:lvl4pPr algn="l">
              <a:tabLst>
                <a:tab pos="342900" algn="l"/>
              </a:tabLst>
              <a:defRPr>
                <a:solidFill>
                  <a:schemeClr val="tx1"/>
                </a:solidFill>
                <a:latin typeface="Arial" panose="020B0604020202020204" pitchFamily="34" charset="0"/>
                <a:cs typeface="Arial" panose="020B0604020202020204" pitchFamily="34" charset="0"/>
              </a:defRPr>
            </a:lvl4pPr>
            <a:lvl5pPr algn="l">
              <a:tabLst>
                <a:tab pos="3429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342900" algn="l"/>
              </a:tabLst>
              <a:defRPr>
                <a:solidFill>
                  <a:schemeClr val="tx1"/>
                </a:solidFill>
                <a:latin typeface="Arial" panose="020B0604020202020204" pitchFamily="34" charset="0"/>
                <a:cs typeface="Arial" panose="020B0604020202020204" pitchFamily="34" charset="0"/>
              </a:defRPr>
            </a:lvl9pPr>
          </a:lstStyle>
          <a:p>
            <a:pPr algn="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آیا بدن جاندار دارای تقارن است یا فاقد آن است؟ </a:t>
            </a:r>
            <a:endParaRPr lang="en-US" altLang="fa-IR" sz="2400">
              <a:latin typeface="Tahoma" panose="020B0604030504040204" pitchFamily="34" charset="0"/>
              <a:cs typeface="B Lotus" panose="00000400000000000000" pitchFamily="2" charset="-78"/>
            </a:endParaRPr>
          </a:p>
          <a:p>
            <a:pPr algn="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تعداد لایه های دیواره سلولی بدن جاندار. </a:t>
            </a:r>
            <a:endParaRPr lang="en-US" altLang="fa-IR" sz="2400">
              <a:latin typeface="Tahoma" panose="020B0604030504040204" pitchFamily="34" charset="0"/>
              <a:cs typeface="B Lotus" panose="00000400000000000000" pitchFamily="2" charset="-78"/>
            </a:endParaRPr>
          </a:p>
          <a:p>
            <a:pPr algn="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چطور ارگانیسم تولید مثل می کند؟</a:t>
            </a:r>
            <a:r>
              <a:rPr lang="ar-SA" altLang="fa-IR">
                <a:latin typeface="Tahoma" panose="020B0604030504040204" pitchFamily="34" charset="0"/>
              </a:rPr>
              <a:t> </a:t>
            </a:r>
          </a:p>
        </p:txBody>
      </p:sp>
    </p:spTree>
  </p:cSld>
  <p:clrMapOvr>
    <a:masterClrMapping/>
  </p:clrMapOvr>
  <p:transition spd="med">
    <p:wheel spokes="8"/>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2" name="Rectangle 4">
            <a:extLst>
              <a:ext uri="{FF2B5EF4-FFF2-40B4-BE49-F238E27FC236}">
                <a16:creationId xmlns:a16="http://schemas.microsoft.com/office/drawing/2014/main" id="{3C9EA591-C11B-41D8-B0EA-4B53D4DFDD76}"/>
              </a:ext>
            </a:extLst>
          </p:cNvPr>
          <p:cNvSpPr>
            <a:spLocks noChangeArrowheads="1"/>
          </p:cNvSpPr>
          <p:nvPr/>
        </p:nvSpPr>
        <p:spPr bwMode="auto">
          <a:xfrm>
            <a:off x="1828800" y="2438400"/>
            <a:ext cx="58181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رده بندی جانداران</a:t>
            </a:r>
            <a:r>
              <a:rPr lang="fa-IR" altLang="fa-IR" sz="2400">
                <a:cs typeface="B Lotus" panose="00000400000000000000" pitchFamily="2" charset="-78"/>
              </a:rPr>
              <a:t> 1</a:t>
            </a:r>
            <a:r>
              <a:rPr lang="ar-SA" altLang="fa-IR" sz="2400">
                <a:cs typeface="B Lotus" panose="00000400000000000000" pitchFamily="2" charset="-78"/>
              </a:rPr>
              <a:t>:</a:t>
            </a:r>
            <a:endParaRPr lang="en-US" altLang="fa-IR" sz="2400">
              <a:cs typeface="B Lotus" panose="00000400000000000000" pitchFamily="2" charset="-78"/>
            </a:endParaRPr>
          </a:p>
          <a:p>
            <a:pPr rtl="1"/>
            <a:r>
              <a:rPr lang="ar-SA" altLang="fa-IR" sz="2400">
                <a:cs typeface="B Lotus" panose="00000400000000000000" pitchFamily="2" charset="-78"/>
              </a:rPr>
              <a:t>امروزه تمامی موجودات روی زمین در پنج سلسله گیاهان، جانوران، قارچ ها، پروتیستا و مونرا تقسیم می شوند</a:t>
            </a:r>
            <a:r>
              <a:rPr lang="fa-IR" altLang="fa-IR" sz="2400">
                <a:cs typeface="B Lotus" panose="00000400000000000000" pitchFamily="2" charset="-78"/>
              </a:rPr>
              <a:t>.</a:t>
            </a:r>
            <a:r>
              <a:rPr lang="ar-SA" altLang="fa-IR" sz="2400">
                <a:cs typeface="B Lotus" panose="00000400000000000000" pitchFamily="2" charset="-78"/>
              </a:rPr>
              <a:t> </a:t>
            </a:r>
            <a:endParaRPr lang="en-US" altLang="fa-IR" sz="2400">
              <a:cs typeface="B Lotus" panose="00000400000000000000" pitchFamily="2" charset="-78"/>
            </a:endParaRPr>
          </a:p>
        </p:txBody>
      </p:sp>
    </p:spTree>
  </p:cSld>
  <p:clrMapOvr>
    <a:masterClrMapping/>
  </p:clrMapOvr>
  <p:transition spd="med">
    <p:wheel spokes="8"/>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4" name="Rectangle 4">
            <a:extLst>
              <a:ext uri="{FF2B5EF4-FFF2-40B4-BE49-F238E27FC236}">
                <a16:creationId xmlns:a16="http://schemas.microsoft.com/office/drawing/2014/main" id="{9C3A79A7-BC7B-46F5-8AEA-29E60E4E5748}"/>
              </a:ext>
            </a:extLst>
          </p:cNvPr>
          <p:cNvSpPr>
            <a:spLocks noChangeArrowheads="1"/>
          </p:cNvSpPr>
          <p:nvPr/>
        </p:nvSpPr>
        <p:spPr bwMode="auto">
          <a:xfrm>
            <a:off x="1752600" y="2819400"/>
            <a:ext cx="61229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ar-SA" altLang="fa-IR" sz="2400">
                <a:cs typeface="B Lotus" panose="00000400000000000000" pitchFamily="2" charset="-78"/>
              </a:rPr>
              <a:t>رده بندی جانداران</a:t>
            </a:r>
            <a:r>
              <a:rPr lang="fa-IR" altLang="fa-IR" sz="2400">
                <a:cs typeface="B Lotus" panose="00000400000000000000" pitchFamily="2" charset="-78"/>
              </a:rPr>
              <a:t> 2</a:t>
            </a:r>
            <a:r>
              <a:rPr lang="ar-SA" altLang="fa-IR" sz="2400">
                <a:cs typeface="B Lotus" panose="00000400000000000000" pitchFamily="2" charset="-78"/>
              </a:rPr>
              <a:t>:</a:t>
            </a:r>
            <a:endParaRPr lang="en-US" altLang="fa-IR" sz="2400">
              <a:cs typeface="B Lotus" panose="00000400000000000000" pitchFamily="2" charset="-78"/>
            </a:endParaRPr>
          </a:p>
          <a:p>
            <a:pPr rtl="1"/>
            <a:r>
              <a:rPr lang="ar-SA" altLang="fa-IR" sz="2400">
                <a:cs typeface="B Lotus" panose="00000400000000000000" pitchFamily="2" charset="-78"/>
              </a:rPr>
              <a:t>این پنج سلسله را می توان در سه ابر سلسله یا قلمرو یوکاریوت</a:t>
            </a:r>
            <a:r>
              <a:rPr lang="fa-IR" altLang="fa-IR" sz="2400">
                <a:cs typeface="B Lotus" panose="00000400000000000000" pitchFamily="2" charset="-78"/>
              </a:rPr>
              <a:t> (یوکاریا)</a:t>
            </a:r>
            <a:r>
              <a:rPr lang="ar-SA" altLang="fa-IR" sz="2400">
                <a:cs typeface="B Lotus" panose="00000400000000000000" pitchFamily="2" charset="-78"/>
              </a:rPr>
              <a:t>، یوباکتریا و آرکئوباکتریا </a:t>
            </a:r>
            <a:r>
              <a:rPr lang="fa-IR" altLang="fa-IR" sz="2400">
                <a:cs typeface="B Lotus" panose="00000400000000000000" pitchFamily="2" charset="-78"/>
              </a:rPr>
              <a:t>(آرکا) </a:t>
            </a:r>
            <a:r>
              <a:rPr lang="ar-SA" altLang="fa-IR" sz="2400">
                <a:cs typeface="B Lotus" panose="00000400000000000000" pitchFamily="2" charset="-78"/>
              </a:rPr>
              <a:t>قرار داد</a:t>
            </a:r>
            <a:r>
              <a:rPr lang="en-US" altLang="fa-IR" sz="2400">
                <a:cs typeface="B Lotus" panose="00000400000000000000" pitchFamily="2" charset="-78"/>
              </a:rPr>
              <a:t> </a:t>
            </a:r>
          </a:p>
        </p:txBody>
      </p:sp>
    </p:spTree>
  </p:cSld>
  <p:clrMapOvr>
    <a:masterClrMapping/>
  </p:clrMapOvr>
  <p:transition spd="med">
    <p:wheel spokes="8"/>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300" name="Picture 4" descr="Fig01_16">
            <a:extLst>
              <a:ext uri="{FF2B5EF4-FFF2-40B4-BE49-F238E27FC236}">
                <a16:creationId xmlns:a16="http://schemas.microsoft.com/office/drawing/2014/main" id="{99C0E0F8-B69C-4304-A020-05EB341BD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6810375" cy="4679950"/>
          </a:xfrm>
          <a:prstGeom prst="rect">
            <a:avLst/>
          </a:prstGeom>
          <a:noFill/>
          <a:extLst>
            <a:ext uri="{909E8E84-426E-40DD-AFC4-6F175D3DCCD1}">
              <a14:hiddenFill xmlns:a14="http://schemas.microsoft.com/office/drawing/2010/main">
                <a:solidFill>
                  <a:srgbClr val="FFFFFF"/>
                </a:solidFill>
              </a14:hiddenFill>
            </a:ext>
          </a:extLst>
        </p:spPr>
      </p:pic>
      <p:sp>
        <p:nvSpPr>
          <p:cNvPr id="439301" name="Rectangle 5">
            <a:extLst>
              <a:ext uri="{FF2B5EF4-FFF2-40B4-BE49-F238E27FC236}">
                <a16:creationId xmlns:a16="http://schemas.microsoft.com/office/drawing/2014/main" id="{6D284675-A8C8-44FC-A0FE-531A94689E44}"/>
              </a:ext>
            </a:extLst>
          </p:cNvPr>
          <p:cNvSpPr>
            <a:spLocks noChangeArrowheads="1"/>
          </p:cNvSpPr>
          <p:nvPr/>
        </p:nvSpPr>
        <p:spPr bwMode="auto">
          <a:xfrm>
            <a:off x="2057400" y="5486400"/>
            <a:ext cx="4840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نمایی از سه قلمرو اصلی جانداران و گروههای وابسته به آنها</a:t>
            </a:r>
          </a:p>
        </p:txBody>
      </p:sp>
    </p:spTree>
  </p:cSld>
  <p:clrMapOvr>
    <a:masterClrMapping/>
  </p:clrMapOvr>
  <p:transition spd="med">
    <p:wheel spokes="8"/>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6" name="Rectangle 4">
            <a:extLst>
              <a:ext uri="{FF2B5EF4-FFF2-40B4-BE49-F238E27FC236}">
                <a16:creationId xmlns:a16="http://schemas.microsoft.com/office/drawing/2014/main" id="{403B5481-C4FC-4204-90C9-4CC70B6D3312}"/>
              </a:ext>
            </a:extLst>
          </p:cNvPr>
          <p:cNvSpPr>
            <a:spLocks noChangeArrowheads="1"/>
          </p:cNvSpPr>
          <p:nvPr/>
        </p:nvSpPr>
        <p:spPr bwMode="auto">
          <a:xfrm>
            <a:off x="1600200" y="2438400"/>
            <a:ext cx="6248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رده بندی جانداران</a:t>
            </a:r>
            <a:r>
              <a:rPr lang="fa-IR" altLang="fa-IR" sz="2400">
                <a:cs typeface="B Lotus" panose="00000400000000000000" pitchFamily="2" charset="-78"/>
              </a:rPr>
              <a:t> 3</a:t>
            </a:r>
            <a:r>
              <a:rPr lang="ar-SA" altLang="fa-IR" sz="2400">
                <a:cs typeface="B Lotus" panose="00000400000000000000" pitchFamily="2" charset="-78"/>
              </a:rPr>
              <a:t>:</a:t>
            </a:r>
            <a:endParaRPr lang="en-US" altLang="fa-IR" sz="2400">
              <a:cs typeface="B Lotus" panose="00000400000000000000" pitchFamily="2" charset="-78"/>
            </a:endParaRPr>
          </a:p>
          <a:p>
            <a:pPr rtl="1"/>
            <a:r>
              <a:rPr lang="ar-SA" altLang="fa-IR" sz="2400">
                <a:cs typeface="B Lotus" panose="00000400000000000000" pitchFamily="2" charset="-78"/>
              </a:rPr>
              <a:t>در این میان چهار سلسله گیاهان، جانوران، قارچ ها و پروتیستا در قلمرو یوکاریوت ها قرار می گیرند</a:t>
            </a:r>
            <a:r>
              <a:rPr lang="fa-IR" altLang="fa-IR" sz="2400">
                <a:cs typeface="B Lotus" panose="00000400000000000000" pitchFamily="2" charset="-78"/>
              </a:rPr>
              <a:t>.</a:t>
            </a:r>
            <a:r>
              <a:rPr lang="en-US" altLang="fa-IR" sz="2400">
                <a:cs typeface="B Lotus" panose="00000400000000000000" pitchFamily="2" charset="-78"/>
              </a:rPr>
              <a:t> </a:t>
            </a:r>
          </a:p>
        </p:txBody>
      </p:sp>
    </p:spTree>
  </p:cSld>
  <p:clrMapOvr>
    <a:masterClrMapping/>
  </p:clrMapOvr>
  <p:transition spd="med">
    <p:wheel spokes="8"/>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8" name="Rectangle 4">
            <a:extLst>
              <a:ext uri="{FF2B5EF4-FFF2-40B4-BE49-F238E27FC236}">
                <a16:creationId xmlns:a16="http://schemas.microsoft.com/office/drawing/2014/main" id="{7A173638-7E0C-4417-A579-0D59068AB74B}"/>
              </a:ext>
            </a:extLst>
          </p:cNvPr>
          <p:cNvSpPr>
            <a:spLocks noChangeArrowheads="1"/>
          </p:cNvSpPr>
          <p:nvPr/>
        </p:nvSpPr>
        <p:spPr bwMode="auto">
          <a:xfrm>
            <a:off x="1295400" y="2819400"/>
            <a:ext cx="6400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ar-SA" altLang="fa-IR" sz="2400">
                <a:cs typeface="B Lotus" panose="00000400000000000000" pitchFamily="2" charset="-78"/>
              </a:rPr>
              <a:t>رده بندی جانداران</a:t>
            </a:r>
            <a:r>
              <a:rPr lang="fa-IR" altLang="fa-IR" sz="2400">
                <a:cs typeface="B Lotus" panose="00000400000000000000" pitchFamily="2" charset="-78"/>
              </a:rPr>
              <a:t> 4</a:t>
            </a:r>
            <a:r>
              <a:rPr lang="ar-SA" altLang="fa-IR" sz="2400">
                <a:cs typeface="B Lotus" panose="00000400000000000000" pitchFamily="2" charset="-78"/>
              </a:rPr>
              <a:t>:</a:t>
            </a:r>
            <a:endParaRPr lang="en-US" altLang="fa-IR" sz="2400">
              <a:cs typeface="B Lotus" panose="00000400000000000000" pitchFamily="2" charset="-78"/>
            </a:endParaRPr>
          </a:p>
          <a:p>
            <a:pPr rtl="1"/>
            <a:r>
              <a:rPr lang="ar-SA" altLang="fa-IR" sz="2400">
                <a:cs typeface="B Lotus" panose="00000400000000000000" pitchFamily="2" charset="-78"/>
              </a:rPr>
              <a:t>یوکاریوت: ارگانیسم هایی هستند که مواد ژنتیکی شان توسط </a:t>
            </a:r>
            <a:r>
              <a:rPr lang="fa-IR" altLang="fa-IR" sz="2400">
                <a:cs typeface="B Lotus" panose="00000400000000000000" pitchFamily="2" charset="-78"/>
              </a:rPr>
              <a:t>   </a:t>
            </a:r>
            <a:r>
              <a:rPr lang="ar-SA" altLang="fa-IR" sz="2400">
                <a:cs typeface="B Lotus" panose="00000400000000000000" pitchFamily="2" charset="-78"/>
              </a:rPr>
              <a:t>هسته ای مشخص در بر گرفته شده است و بصورت تکی سلولی و یا چند سلولی دیده می شوند و همگی هوازی می باشند.</a:t>
            </a:r>
            <a:endParaRPr lang="fa-IR" altLang="fa-IR" sz="2400">
              <a:cs typeface="B Lotus" panose="00000400000000000000" pitchFamily="2" charset="-78"/>
            </a:endParaRPr>
          </a:p>
        </p:txBody>
      </p:sp>
    </p:spTree>
  </p:cSld>
  <p:clrMapOvr>
    <a:masterClrMapping/>
  </p:clrMapOvr>
  <p:transition spd="med">
    <p:wheel spokes="8"/>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80" name="Rectangle 4">
            <a:extLst>
              <a:ext uri="{FF2B5EF4-FFF2-40B4-BE49-F238E27FC236}">
                <a16:creationId xmlns:a16="http://schemas.microsoft.com/office/drawing/2014/main" id="{44D348AD-75F4-4B0B-8E38-D5F1F0D157C4}"/>
              </a:ext>
            </a:extLst>
          </p:cNvPr>
          <p:cNvSpPr>
            <a:spLocks noChangeArrowheads="1"/>
          </p:cNvSpPr>
          <p:nvPr/>
        </p:nvSpPr>
        <p:spPr bwMode="auto">
          <a:xfrm>
            <a:off x="1143000" y="2636838"/>
            <a:ext cx="7264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رده بندی جانداران</a:t>
            </a:r>
            <a:r>
              <a:rPr lang="fa-IR" altLang="fa-IR" sz="2400">
                <a:cs typeface="B Lotus" panose="00000400000000000000" pitchFamily="2" charset="-78"/>
              </a:rPr>
              <a:t> 5</a:t>
            </a:r>
            <a:r>
              <a:rPr lang="ar-SA" altLang="fa-IR" sz="2400">
                <a:cs typeface="B Lotus" panose="00000400000000000000" pitchFamily="2" charset="-78"/>
              </a:rPr>
              <a:t>:</a:t>
            </a:r>
            <a:endParaRPr lang="en-US" altLang="fa-IR" sz="2400">
              <a:cs typeface="B Lotus" panose="00000400000000000000" pitchFamily="2" charset="-78"/>
            </a:endParaRPr>
          </a:p>
          <a:p>
            <a:pPr rtl="1"/>
            <a:r>
              <a:rPr lang="ar-SA" altLang="fa-IR" sz="2400">
                <a:cs typeface="B Lotus" panose="00000400000000000000" pitchFamily="2" charset="-78"/>
              </a:rPr>
              <a:t>موجوداتی که در سلسله مونرا قرار دارند فاقد هسته مشخص بوده و مواد ژنتیکی شان در حجم سلول پراکنده است </a:t>
            </a:r>
            <a:r>
              <a:rPr lang="fa-IR" altLang="fa-IR" sz="2400">
                <a:cs typeface="B Lotus" panose="00000400000000000000" pitchFamily="2" charset="-78"/>
              </a:rPr>
              <a:t>(پروکاریوت ها) </a:t>
            </a:r>
            <a:r>
              <a:rPr lang="ar-SA" altLang="fa-IR" sz="2400">
                <a:cs typeface="B Lotus" panose="00000400000000000000" pitchFamily="2" charset="-78"/>
              </a:rPr>
              <a:t>و در هر دو قلمرو یوباکتریا و آرکا قرار دارند</a:t>
            </a:r>
            <a:r>
              <a:rPr lang="en-US" altLang="fa-IR" sz="2400">
                <a:cs typeface="B Lotus" panose="00000400000000000000" pitchFamily="2" charset="-78"/>
              </a:rPr>
              <a:t>. </a:t>
            </a:r>
          </a:p>
        </p:txBody>
      </p:sp>
    </p:spTree>
  </p:cSld>
  <p:clrMapOvr>
    <a:masterClrMapping/>
  </p:clrMapOvr>
  <p:transition spd="med">
    <p:wheel spokes="8"/>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a:extLst>
              <a:ext uri="{FF2B5EF4-FFF2-40B4-BE49-F238E27FC236}">
                <a16:creationId xmlns:a16="http://schemas.microsoft.com/office/drawing/2014/main" id="{800FC7AC-CAEA-4911-9824-334BFC90EF08}"/>
              </a:ext>
            </a:extLst>
          </p:cNvPr>
          <p:cNvSpPr>
            <a:spLocks noChangeArrowheads="1"/>
          </p:cNvSpPr>
          <p:nvPr/>
        </p:nvSpPr>
        <p:spPr bwMode="auto">
          <a:xfrm>
            <a:off x="1295400" y="2362200"/>
            <a:ext cx="67357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en-US" altLang="fa-IR"/>
              <a:t> </a:t>
            </a:r>
            <a:r>
              <a:rPr lang="ar-SA" altLang="fa-IR" sz="2400">
                <a:cs typeface="B Lotus" panose="00000400000000000000" pitchFamily="2" charset="-78"/>
              </a:rPr>
              <a:t>رده بندی جانداران</a:t>
            </a:r>
            <a:r>
              <a:rPr lang="fa-IR" altLang="fa-IR" sz="2400">
                <a:cs typeface="B Lotus" panose="00000400000000000000" pitchFamily="2" charset="-78"/>
              </a:rPr>
              <a:t> 6</a:t>
            </a:r>
            <a:r>
              <a:rPr lang="ar-SA" altLang="fa-IR" sz="2400">
                <a:cs typeface="B Lotus" panose="00000400000000000000" pitchFamily="2" charset="-78"/>
              </a:rPr>
              <a:t>:</a:t>
            </a:r>
            <a:endParaRPr lang="en-US" altLang="fa-IR" sz="2400">
              <a:cs typeface="B Lotus" panose="00000400000000000000" pitchFamily="2" charset="-78"/>
            </a:endParaRPr>
          </a:p>
          <a:p>
            <a:pPr algn="justLow" rtl="1"/>
            <a:r>
              <a:rPr lang="fa-IR" altLang="fa-IR" sz="2400">
                <a:cs typeface="B Lotus" panose="00000400000000000000" pitchFamily="2" charset="-78"/>
              </a:rPr>
              <a:t>ب</a:t>
            </a:r>
            <a:r>
              <a:rPr lang="ar-SA" altLang="fa-IR" sz="2400">
                <a:cs typeface="B Lotus" panose="00000400000000000000" pitchFamily="2" charset="-78"/>
              </a:rPr>
              <a:t>دین صورت که مونرایی که هوازی باشند در قلمرو یوباکتریا قرار </a:t>
            </a:r>
            <a:r>
              <a:rPr lang="fa-IR" altLang="fa-IR" sz="2400">
                <a:cs typeface="B Lotus" panose="00000400000000000000" pitchFamily="2" charset="-78"/>
              </a:rPr>
              <a:t>             </a:t>
            </a:r>
            <a:r>
              <a:rPr lang="ar-SA" altLang="fa-IR" sz="2400">
                <a:cs typeface="B Lotus" panose="00000400000000000000" pitchFamily="2" charset="-78"/>
              </a:rPr>
              <a:t>می گیرند اما تعدادی که غیرهوازی هستند و در شرایط غیر اکسیژن زندگی نمایند در قلمرو آرکا قرار دارند. </a:t>
            </a:r>
          </a:p>
        </p:txBody>
      </p:sp>
    </p:spTree>
  </p:cSld>
  <p:clrMapOvr>
    <a:masterClrMapping/>
  </p:clrMapOvr>
  <p:transition spd="med">
    <p:wheel spokes="8"/>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90517F81-D03C-4CC4-AA02-E4E4D3D61B54}"/>
              </a:ext>
            </a:extLst>
          </p:cNvPr>
          <p:cNvSpPr>
            <a:spLocks noChangeArrowheads="1"/>
          </p:cNvSpPr>
          <p:nvPr/>
        </p:nvSpPr>
        <p:spPr bwMode="auto">
          <a:xfrm>
            <a:off x="1295400" y="2590800"/>
            <a:ext cx="6611938"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ar-SA" altLang="fa-IR" sz="2400">
                <a:cs typeface="B Lotus" panose="00000400000000000000" pitchFamily="2" charset="-78"/>
              </a:rPr>
              <a:t>شیوه زندگی جانوران دریایی: جانوران دریایی از نظر قدرت حرکت و جابجایی به چهار گروه کفزی، شناور، شناگر و حفار تقسیم می شوند.</a:t>
            </a:r>
            <a:endParaRPr lang="en-US" altLang="fa-IR" sz="2400">
              <a:cs typeface="B Lotus" panose="00000400000000000000" pitchFamily="2" charset="-78"/>
            </a:endParaRPr>
          </a:p>
          <a:p>
            <a:endParaRPr lang="ar-SA" altLang="fa-IR"/>
          </a:p>
        </p:txBody>
      </p:sp>
    </p:spTree>
  </p:cSld>
  <p:clrMapOvr>
    <a:masterClrMapping/>
  </p:clrMapOvr>
  <p:transition spd="med">
    <p:wheel spokes="8"/>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2" name="Rectangle 4">
            <a:extLst>
              <a:ext uri="{FF2B5EF4-FFF2-40B4-BE49-F238E27FC236}">
                <a16:creationId xmlns:a16="http://schemas.microsoft.com/office/drawing/2014/main" id="{0394E326-0308-4B5B-8BC8-E380D1A69F02}"/>
              </a:ext>
            </a:extLst>
          </p:cNvPr>
          <p:cNvSpPr>
            <a:spLocks noChangeArrowheads="1"/>
          </p:cNvSpPr>
          <p:nvPr/>
        </p:nvSpPr>
        <p:spPr bwMode="auto">
          <a:xfrm>
            <a:off x="1524000" y="2895600"/>
            <a:ext cx="6530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a:t>- </a:t>
            </a:r>
            <a:r>
              <a:rPr lang="ar-SA" altLang="fa-IR" sz="2400">
                <a:cs typeface="B Lotus" panose="00000400000000000000" pitchFamily="2" charset="-78"/>
              </a:rPr>
              <a:t>کفزی ها (بنتوزها): این جانوران بر روی بستر دریا به دو صورت ثابت (مانند مرجان ها) و متحرک  (مانند نرم تنان) زندگی می نمایند.</a:t>
            </a:r>
            <a:endParaRPr lang="en-US" altLang="fa-IR" sz="2400">
              <a:cs typeface="B Lotus" panose="00000400000000000000" pitchFamily="2" charset="-78"/>
            </a:endParaRPr>
          </a:p>
        </p:txBody>
      </p:sp>
    </p:spTree>
  </p:cSld>
  <p:clrMapOvr>
    <a:masterClrMapping/>
  </p:clrMapOvr>
  <p:transition spd="med">
    <p:wheel spokes="8"/>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773E9966-7A0C-46A6-B151-D436FDE8871A}"/>
              </a:ext>
            </a:extLst>
          </p:cNvPr>
          <p:cNvSpPr>
            <a:spLocks noChangeArrowheads="1"/>
          </p:cNvSpPr>
          <p:nvPr/>
        </p:nvSpPr>
        <p:spPr bwMode="auto">
          <a:xfrm>
            <a:off x="1066800" y="2590800"/>
            <a:ext cx="67706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2- نظریه بوفون: وی بیان کرد</a:t>
            </a:r>
            <a:r>
              <a:rPr lang="ar-SA" altLang="fa-IR" sz="2400">
                <a:cs typeface="B Lotus" panose="00000400000000000000" pitchFamily="2" charset="-78"/>
              </a:rPr>
              <a:t> </a:t>
            </a:r>
            <a:r>
              <a:rPr lang="fa-IR" altLang="fa-IR" sz="2400">
                <a:cs typeface="B Lotus" panose="00000400000000000000" pitchFamily="2" charset="-78"/>
              </a:rPr>
              <a:t>که </a:t>
            </a:r>
            <a:r>
              <a:rPr lang="ar-SA" altLang="fa-IR" sz="2400">
                <a:cs typeface="B Lotus" panose="00000400000000000000" pitchFamily="2" charset="-78"/>
              </a:rPr>
              <a:t>زمین و سایر منظومه شمسی چند </a:t>
            </a:r>
            <a:r>
              <a:rPr lang="fa-IR" altLang="fa-IR" sz="2400">
                <a:cs typeface="B Lotus" panose="00000400000000000000" pitchFamily="2" charset="-78"/>
              </a:rPr>
              <a:t>             </a:t>
            </a:r>
            <a:r>
              <a:rPr lang="ar-SA" altLang="fa-IR" sz="2400">
                <a:cs typeface="B Lotus" panose="00000400000000000000" pitchFamily="2" charset="-78"/>
              </a:rPr>
              <a:t>ده هزار سال پیش، از لخته های ماده خورشیدی به وجود آمده است که در اثر برخورد خورشید با یک ستاره دنباله دار جدا شده اند. </a:t>
            </a:r>
          </a:p>
        </p:txBody>
      </p:sp>
    </p:spTree>
  </p:cSld>
  <p:clrMapOvr>
    <a:masterClrMapping/>
  </p:clrMapOvr>
  <p:transition spd="med">
    <p:wheel spokes="8"/>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3F966D86-E2BD-4742-BEE1-D108CDF64B8B}"/>
              </a:ext>
            </a:extLst>
          </p:cNvPr>
          <p:cNvSpPr>
            <a:spLocks noChangeArrowheads="1"/>
          </p:cNvSpPr>
          <p:nvPr/>
        </p:nvSpPr>
        <p:spPr bwMode="auto">
          <a:xfrm>
            <a:off x="1295400" y="2573338"/>
            <a:ext cx="6553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a-IR" altLang="fa-IR" sz="2400">
                <a:cs typeface="B Lotus" panose="00000400000000000000" pitchFamily="2" charset="-78"/>
              </a:rPr>
              <a:t>- </a:t>
            </a:r>
            <a:r>
              <a:rPr lang="ar-SA" altLang="fa-IR" sz="2400">
                <a:cs typeface="B Lotus" panose="00000400000000000000" pitchFamily="2" charset="-78"/>
              </a:rPr>
              <a:t>شناور ها (پلانکتون ها): این ها شناگران غیر ارادی هستند که بر روی سطح دریا شناورند و توسط امواج جابجا می شوند برای مثال برخی از فرامینی فرها و رادیولاریا.</a:t>
            </a:r>
            <a:endParaRPr lang="ar-SA" altLang="fa-IR"/>
          </a:p>
        </p:txBody>
      </p:sp>
    </p:spTree>
  </p:cSld>
  <p:clrMapOvr>
    <a:masterClrMapping/>
  </p:clrMapOvr>
  <p:transition spd="med">
    <p:wheel spokes="8"/>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6" name="Rectangle 4">
            <a:extLst>
              <a:ext uri="{FF2B5EF4-FFF2-40B4-BE49-F238E27FC236}">
                <a16:creationId xmlns:a16="http://schemas.microsoft.com/office/drawing/2014/main" id="{7AC1D48F-076E-4B0F-99E4-7F09959A7070}"/>
              </a:ext>
            </a:extLst>
          </p:cNvPr>
          <p:cNvSpPr>
            <a:spLocks noChangeArrowheads="1"/>
          </p:cNvSpPr>
          <p:nvPr/>
        </p:nvSpPr>
        <p:spPr bwMode="auto">
          <a:xfrm>
            <a:off x="2133600" y="3124200"/>
            <a:ext cx="59197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a-IR" altLang="fa-IR" sz="2400">
                <a:cs typeface="B Lotus" panose="00000400000000000000" pitchFamily="2" charset="-78"/>
              </a:rPr>
              <a:t>- </a:t>
            </a:r>
            <a:r>
              <a:rPr lang="ar-SA" altLang="fa-IR" sz="2400">
                <a:cs typeface="B Lotus" panose="00000400000000000000" pitchFamily="2" charset="-78"/>
              </a:rPr>
              <a:t>شناگرها (نکتون ها): این جانوران (مثل ماهیها) شناگرانی هستند که به اراده خود حرکت و جابجا می شوند.</a:t>
            </a:r>
            <a:endParaRPr lang="en-US" altLang="fa-IR" sz="2400">
              <a:cs typeface="B Lotus" panose="00000400000000000000" pitchFamily="2" charset="-78"/>
            </a:endParaRPr>
          </a:p>
        </p:txBody>
      </p:sp>
    </p:spTree>
  </p:cSld>
  <p:clrMapOvr>
    <a:masterClrMapping/>
  </p:clrMapOvr>
  <p:transition spd="med">
    <p:wheel spokes="8"/>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a:extLst>
              <a:ext uri="{FF2B5EF4-FFF2-40B4-BE49-F238E27FC236}">
                <a16:creationId xmlns:a16="http://schemas.microsoft.com/office/drawing/2014/main" id="{5DE6DAFB-3CA5-483D-BD6A-4364B8BDC004}"/>
              </a:ext>
            </a:extLst>
          </p:cNvPr>
          <p:cNvSpPr>
            <a:spLocks noChangeArrowheads="1"/>
          </p:cNvSpPr>
          <p:nvPr/>
        </p:nvSpPr>
        <p:spPr bwMode="auto">
          <a:xfrm>
            <a:off x="1295400" y="2438400"/>
            <a:ext cx="69310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ar-SA" altLang="fa-IR" sz="2400">
                <a:cs typeface="B Lotus" panose="00000400000000000000" pitchFamily="2" charset="-78"/>
              </a:rPr>
              <a:t>حفارها: موجوداتی هستند که در درون حفرات بستر دریا زندگی می کنند (همچون برخی از</a:t>
            </a:r>
            <a:r>
              <a:rPr lang="fa-IR" altLang="fa-IR" sz="2400">
                <a:cs typeface="B Lotus" panose="00000400000000000000" pitchFamily="2" charset="-78"/>
              </a:rPr>
              <a:t> دوکفه ایها و خارداران). </a:t>
            </a:r>
            <a:r>
              <a:rPr lang="ar-SA" altLang="fa-IR" sz="2400">
                <a:cs typeface="B Lotus" panose="00000400000000000000" pitchFamily="2" charset="-78"/>
              </a:rPr>
              <a:t>البته حفارها نیز خود نوعی کفزی محسوب می شوند</a:t>
            </a:r>
            <a:r>
              <a:rPr lang="en-US" altLang="fa-IR" sz="2400">
                <a:cs typeface="B Lotus" panose="00000400000000000000" pitchFamily="2" charset="-78"/>
              </a:rPr>
              <a:t> </a:t>
            </a:r>
          </a:p>
        </p:txBody>
      </p:sp>
    </p:spTree>
  </p:cSld>
  <p:clrMapOvr>
    <a:masterClrMapping/>
  </p:clrMapOvr>
  <p:transition spd="med">
    <p:wheel spokes="8"/>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2" name="Picture 4" descr="47">
            <a:extLst>
              <a:ext uri="{FF2B5EF4-FFF2-40B4-BE49-F238E27FC236}">
                <a16:creationId xmlns:a16="http://schemas.microsoft.com/office/drawing/2014/main" id="{EF3A0633-B198-44A1-ABE5-6C9633599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6477000" cy="5865813"/>
          </a:xfrm>
          <a:prstGeom prst="rect">
            <a:avLst/>
          </a:prstGeom>
          <a:noFill/>
          <a:extLst>
            <a:ext uri="{909E8E84-426E-40DD-AFC4-6F175D3DCCD1}">
              <a14:hiddenFill xmlns:a14="http://schemas.microsoft.com/office/drawing/2010/main">
                <a:solidFill>
                  <a:srgbClr val="FFFFFF"/>
                </a:solidFill>
              </a14:hiddenFill>
            </a:ext>
          </a:extLst>
        </p:spPr>
      </p:pic>
      <p:sp>
        <p:nvSpPr>
          <p:cNvPr id="416773" name="Rectangle 5">
            <a:extLst>
              <a:ext uri="{FF2B5EF4-FFF2-40B4-BE49-F238E27FC236}">
                <a16:creationId xmlns:a16="http://schemas.microsoft.com/office/drawing/2014/main" id="{CBF243C8-32D6-48EE-8AC6-E718F508AAA4}"/>
              </a:ext>
            </a:extLst>
          </p:cNvPr>
          <p:cNvSpPr>
            <a:spLocks noChangeArrowheads="1"/>
          </p:cNvSpPr>
          <p:nvPr/>
        </p:nvSpPr>
        <p:spPr bwMode="auto">
          <a:xfrm>
            <a:off x="2057400" y="6069013"/>
            <a:ext cx="62341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rtl="1"/>
            <a:r>
              <a:rPr lang="fa-IR" altLang="fa-IR" sz="2000">
                <a:cs typeface="B Lotus" panose="00000400000000000000" pitchFamily="2" charset="-78"/>
              </a:rPr>
              <a:t>نمایی از یک محیط دریایی و چهار </a:t>
            </a:r>
            <a:r>
              <a:rPr lang="ar-SA" altLang="fa-IR" sz="2000" b="1">
                <a:cs typeface="B Lotus" panose="00000400000000000000" pitchFamily="2" charset="-78"/>
              </a:rPr>
              <a:t>شیوه زندگی جانوران دریایی</a:t>
            </a:r>
            <a:endParaRPr lang="en-US" altLang="fa-IR" sz="2000">
              <a:cs typeface="B Lotus" panose="00000400000000000000" pitchFamily="2" charset="-78"/>
            </a:endParaRPr>
          </a:p>
          <a:p>
            <a:pPr algn="l" eaLnBrk="0" hangingPunct="0"/>
            <a:endParaRPr lang="en-US" altLang="fa-IR" sz="20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4">
            <a:extLst>
              <a:ext uri="{FF2B5EF4-FFF2-40B4-BE49-F238E27FC236}">
                <a16:creationId xmlns:a16="http://schemas.microsoft.com/office/drawing/2014/main" id="{A10BB340-D90B-47DC-96A1-AFB7BEF0F3C1}"/>
              </a:ext>
            </a:extLst>
          </p:cNvPr>
          <p:cNvSpPr>
            <a:spLocks noChangeArrowheads="1"/>
          </p:cNvSpPr>
          <p:nvPr/>
        </p:nvSpPr>
        <p:spPr bwMode="auto">
          <a:xfrm>
            <a:off x="1371600" y="2667000"/>
            <a:ext cx="6324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400">
                <a:cs typeface="B Lotus" panose="00000400000000000000" pitchFamily="2" charset="-78"/>
              </a:rPr>
              <a:t>تک سلولی ها:</a:t>
            </a:r>
            <a:r>
              <a:rPr lang="ar-SA" altLang="fa-IR" sz="2400" b="1">
                <a:cs typeface="B Lotus" panose="00000400000000000000" pitchFamily="2" charset="-78"/>
              </a:rPr>
              <a:t> </a:t>
            </a:r>
            <a:r>
              <a:rPr lang="ar-SA" altLang="fa-IR" sz="2400">
                <a:cs typeface="B Lotus" panose="00000400000000000000" pitchFamily="2" charset="-78"/>
              </a:rPr>
              <a:t>تک سلولی ها جانورانی هستند که بدن آنها از یک سلول تشکیل شده است که تمام فعالیت های آن را انجام می دهد. </a:t>
            </a:r>
          </a:p>
        </p:txBody>
      </p:sp>
    </p:spTree>
  </p:cSld>
  <p:clrMapOvr>
    <a:masterClrMapping/>
  </p:clrMapOvr>
  <p:transition spd="med">
    <p:wheel spokes="8"/>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40" name="Rectangle 4">
            <a:extLst>
              <a:ext uri="{FF2B5EF4-FFF2-40B4-BE49-F238E27FC236}">
                <a16:creationId xmlns:a16="http://schemas.microsoft.com/office/drawing/2014/main" id="{3FEEB047-DC82-4F7B-9689-3DE26D093D89}"/>
              </a:ext>
            </a:extLst>
          </p:cNvPr>
          <p:cNvSpPr>
            <a:spLocks noChangeArrowheads="1"/>
          </p:cNvSpPr>
          <p:nvPr/>
        </p:nvSpPr>
        <p:spPr bwMode="auto">
          <a:xfrm>
            <a:off x="1066800" y="3048000"/>
            <a:ext cx="695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ar-SA" altLang="fa-IR" sz="2400">
                <a:cs typeface="B Lotus" panose="00000400000000000000" pitchFamily="2" charset="-78"/>
              </a:rPr>
              <a:t>تک سلولی هایی مانند فرامینی فرا، کالپیونل ها، رادیولاریا و کوکولیت ها که دارای غشاء سخت هستند از نظر فسیل شناسی اهمیت دارند.</a:t>
            </a:r>
          </a:p>
        </p:txBody>
      </p:sp>
    </p:spTree>
  </p:cSld>
  <p:clrMapOvr>
    <a:masterClrMapping/>
  </p:clrMapOvr>
  <p:transition spd="med">
    <p:wheel spokes="8"/>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40DF38BE-301F-404A-BAB1-5161726FECA5}"/>
              </a:ext>
            </a:extLst>
          </p:cNvPr>
          <p:cNvSpPr>
            <a:spLocks noChangeArrowheads="1"/>
          </p:cNvSpPr>
          <p:nvPr/>
        </p:nvSpPr>
        <p:spPr bwMode="auto">
          <a:xfrm>
            <a:off x="1295400" y="2590800"/>
            <a:ext cx="67722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400">
                <a:cs typeface="B Lotus" panose="00000400000000000000" pitchFamily="2" charset="-78"/>
              </a:rPr>
              <a:t>پر سلولی ها: جانورانی که بدنشان از تعدادی سلول تشکیل شده که با هماهنگی یکدیگر اعمال حیاتی جاندار را انجام می دهند. آنها به دو گروه</a:t>
            </a:r>
            <a:r>
              <a:rPr lang="fa-IR" altLang="fa-IR" sz="2400">
                <a:cs typeface="B Lotus" panose="00000400000000000000" pitchFamily="2" charset="-78"/>
              </a:rPr>
              <a:t> </a:t>
            </a:r>
            <a:r>
              <a:rPr lang="ar-SA" altLang="fa-IR" sz="2400">
                <a:cs typeface="B Lotus" panose="00000400000000000000" pitchFamily="2" charset="-78"/>
              </a:rPr>
              <a:t>بی مهرگان و مهره داران تقسیم می شوند.</a:t>
            </a:r>
          </a:p>
        </p:txBody>
      </p:sp>
    </p:spTree>
  </p:cSld>
  <p:clrMapOvr>
    <a:masterClrMapping/>
  </p:clrMapOvr>
  <p:transition spd="med">
    <p:wheel spokes="8"/>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id="{AB8AF144-294C-4513-A62B-29217754FC97}"/>
              </a:ext>
            </a:extLst>
          </p:cNvPr>
          <p:cNvSpPr>
            <a:spLocks noChangeArrowheads="1"/>
          </p:cNvSpPr>
          <p:nvPr/>
        </p:nvSpPr>
        <p:spPr bwMode="auto">
          <a:xfrm>
            <a:off x="1600200" y="2667000"/>
            <a:ext cx="5962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400">
                <a:cs typeface="B Lotus" panose="00000400000000000000" pitchFamily="2" charset="-78"/>
              </a:rPr>
              <a:t>الف: بی مهرگان: این جانوران پرسلولی فاقد ستون فقرات هستند و در هر دو محیط های آبی و خشکی زندگی می کنند. </a:t>
            </a:r>
          </a:p>
        </p:txBody>
      </p:sp>
    </p:spTree>
  </p:cSld>
  <p:clrMapOvr>
    <a:masterClrMapping/>
  </p:clrMapOvr>
  <p:transition spd="med">
    <p:wheel spokes="8"/>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4" name="Rectangle 4">
            <a:extLst>
              <a:ext uri="{FF2B5EF4-FFF2-40B4-BE49-F238E27FC236}">
                <a16:creationId xmlns:a16="http://schemas.microsoft.com/office/drawing/2014/main" id="{BCA861DA-EE3F-43AE-99BB-95C53889A0BA}"/>
              </a:ext>
            </a:extLst>
          </p:cNvPr>
          <p:cNvSpPr>
            <a:spLocks noChangeArrowheads="1"/>
          </p:cNvSpPr>
          <p:nvPr/>
        </p:nvSpPr>
        <p:spPr bwMode="auto">
          <a:xfrm>
            <a:off x="1600200" y="3048000"/>
            <a:ext cx="6202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ar-SA" altLang="fa-IR" sz="2400">
                <a:cs typeface="B Lotus" panose="00000400000000000000" pitchFamily="2" charset="-78"/>
              </a:rPr>
              <a:t>مهم ترین نمونه های</a:t>
            </a:r>
            <a:r>
              <a:rPr lang="fa-IR" altLang="fa-IR" sz="2400">
                <a:cs typeface="B Lotus" panose="00000400000000000000" pitchFamily="2" charset="-78"/>
              </a:rPr>
              <a:t> </a:t>
            </a:r>
            <a:r>
              <a:rPr lang="ar-SA" altLang="fa-IR" sz="2400">
                <a:cs typeface="B Lotus" panose="00000400000000000000" pitchFamily="2" charset="-78"/>
              </a:rPr>
              <a:t>بی مهرگان عبارتند از: اسفنج ها، مرجان ها، بریوزوآ، بازوپایان، نرم تنان، بندپایان و خارپوستان.</a:t>
            </a:r>
          </a:p>
        </p:txBody>
      </p:sp>
    </p:spTree>
  </p:cSld>
  <p:clrMapOvr>
    <a:masterClrMapping/>
  </p:clrMapOvr>
  <p:transition spd="med">
    <p:wheel spokes="8"/>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9D108A58-AD69-4F04-8C47-C9350F6274EE}"/>
              </a:ext>
            </a:extLst>
          </p:cNvPr>
          <p:cNvSpPr>
            <a:spLocks noChangeArrowheads="1"/>
          </p:cNvSpPr>
          <p:nvPr/>
        </p:nvSpPr>
        <p:spPr bwMode="auto">
          <a:xfrm>
            <a:off x="1295400" y="2438400"/>
            <a:ext cx="68056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1- </a:t>
            </a:r>
            <a:r>
              <a:rPr lang="ar-SA" altLang="fa-IR" sz="2400">
                <a:latin typeface="Tahoma" panose="020B0604030504040204" pitchFamily="34" charset="0"/>
                <a:cs typeface="B Lotus" panose="00000400000000000000" pitchFamily="2" charset="-78"/>
              </a:rPr>
              <a:t>اسفنج ها: ابتدایی ترین بی مهرگان هستند که فاقد بافت مشخص </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می باشند. آنها کفزی های ثابت محیط های دریایی با اسکلت آهکی، سیلیسی و اسپانجینی می باشند. کاملا اسپونجیا، کاریواسپونجیا و</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فی ماتلا نمونه هایی اسفنج ها می باشند.</a:t>
            </a:r>
          </a:p>
        </p:txBody>
      </p:sp>
    </p:spTree>
  </p:cSld>
  <p:clrMapOvr>
    <a:masterClrMapping/>
  </p:clrMapOvr>
  <p:transition spd="med">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4" name="Rectangle 4">
            <a:extLst>
              <a:ext uri="{FF2B5EF4-FFF2-40B4-BE49-F238E27FC236}">
                <a16:creationId xmlns:a16="http://schemas.microsoft.com/office/drawing/2014/main" id="{2DAA9110-9959-4DA7-B927-87200D448B41}"/>
              </a:ext>
            </a:extLst>
          </p:cNvPr>
          <p:cNvSpPr>
            <a:spLocks noChangeArrowheads="1"/>
          </p:cNvSpPr>
          <p:nvPr/>
        </p:nvSpPr>
        <p:spPr bwMode="auto">
          <a:xfrm>
            <a:off x="914400" y="2209800"/>
            <a:ext cx="71215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نظریه کانت 1: بر اساس این نظریه</a:t>
            </a:r>
            <a:r>
              <a:rPr lang="ar-SA" altLang="fa-IR" sz="2400">
                <a:cs typeface="B Lotus" panose="00000400000000000000" pitchFamily="2" charset="-78"/>
              </a:rPr>
              <a:t> منظومه شمسی از مواد گاز مانندی به وجود آمده و فضا </a:t>
            </a:r>
            <a:r>
              <a:rPr lang="fa-IR" altLang="fa-IR" sz="2400">
                <a:cs typeface="B Lotus" panose="00000400000000000000" pitchFamily="2" charset="-78"/>
              </a:rPr>
              <a:t>نیز </a:t>
            </a:r>
            <a:r>
              <a:rPr lang="ar-SA" altLang="fa-IR" sz="2400">
                <a:cs typeface="B Lotus" panose="00000400000000000000" pitchFamily="2" charset="-78"/>
              </a:rPr>
              <a:t>از آن مواد پر بوده است. ذرات این توده گاز مانند </a:t>
            </a:r>
            <a:r>
              <a:rPr lang="fa-IR" altLang="fa-IR" sz="2400">
                <a:cs typeface="B Lotus" panose="00000400000000000000" pitchFamily="2" charset="-78"/>
              </a:rPr>
              <a:t>به حرکت در آمده</a:t>
            </a:r>
            <a:r>
              <a:rPr lang="ar-SA" altLang="fa-IR" sz="2400">
                <a:cs typeface="B Lotus" panose="00000400000000000000" pitchFamily="2" charset="-78"/>
              </a:rPr>
              <a:t> </a:t>
            </a:r>
            <a:r>
              <a:rPr lang="fa-IR" altLang="fa-IR" sz="2400">
                <a:cs typeface="B Lotus" panose="00000400000000000000" pitchFamily="2" charset="-78"/>
              </a:rPr>
              <a:t>و </a:t>
            </a:r>
            <a:r>
              <a:rPr lang="ar-SA" altLang="fa-IR" sz="2400">
                <a:cs typeface="B Lotus" panose="00000400000000000000" pitchFamily="2" charset="-78"/>
              </a:rPr>
              <a:t>به </a:t>
            </a:r>
            <a:r>
              <a:rPr lang="fa-IR" altLang="fa-IR" sz="2400">
                <a:cs typeface="B Lotus" panose="00000400000000000000" pitchFamily="2" charset="-78"/>
              </a:rPr>
              <a:t>علت نیروی جاذبه به </a:t>
            </a:r>
            <a:r>
              <a:rPr lang="ar-SA" altLang="fa-IR" sz="2400">
                <a:cs typeface="B Lotus" panose="00000400000000000000" pitchFamily="2" charset="-78"/>
              </a:rPr>
              <a:t>یکدیگر نزدیک شد</a:t>
            </a:r>
            <a:r>
              <a:rPr lang="fa-IR" altLang="fa-IR" sz="2400">
                <a:cs typeface="B Lotus" panose="00000400000000000000" pitchFamily="2" charset="-78"/>
              </a:rPr>
              <a:t>ه و</a:t>
            </a:r>
            <a:r>
              <a:rPr lang="ar-SA" altLang="fa-IR" sz="2400">
                <a:cs typeface="B Lotus" panose="00000400000000000000" pitchFamily="2" charset="-78"/>
              </a:rPr>
              <a:t> ذرات متمرکز و سنگین</a:t>
            </a:r>
            <a:r>
              <a:rPr lang="fa-IR" altLang="fa-IR" sz="2400">
                <a:cs typeface="B Lotus" panose="00000400000000000000" pitchFamily="2" charset="-78"/>
              </a:rPr>
              <a:t> </a:t>
            </a:r>
            <a:r>
              <a:rPr lang="ar-SA" altLang="fa-IR" sz="2400">
                <a:cs typeface="B Lotus" panose="00000400000000000000" pitchFamily="2" charset="-78"/>
              </a:rPr>
              <a:t>تر به وجود آمده و </a:t>
            </a:r>
            <a:r>
              <a:rPr lang="fa-IR" altLang="fa-IR" sz="2400">
                <a:cs typeface="B Lotus" panose="00000400000000000000" pitchFamily="2" charset="-78"/>
              </a:rPr>
              <a:t>بعد</a:t>
            </a:r>
            <a:r>
              <a:rPr lang="ar-SA" altLang="fa-IR" sz="2400">
                <a:cs typeface="B Lotus" panose="00000400000000000000" pitchFamily="2" charset="-78"/>
              </a:rPr>
              <a:t> خورشید </a:t>
            </a:r>
            <a:r>
              <a:rPr lang="fa-IR" altLang="fa-IR" sz="2400">
                <a:cs typeface="B Lotus" panose="00000400000000000000" pitchFamily="2" charset="-78"/>
              </a:rPr>
              <a:t>تشکیل</a:t>
            </a:r>
            <a:r>
              <a:rPr lang="ar-SA" altLang="fa-IR" sz="2400">
                <a:cs typeface="B Lotus" panose="00000400000000000000" pitchFamily="2" charset="-78"/>
              </a:rPr>
              <a:t> شده</a:t>
            </a:r>
            <a:r>
              <a:rPr lang="fa-IR" altLang="fa-IR" sz="2400">
                <a:cs typeface="B Lotus" panose="00000400000000000000" pitchFamily="2" charset="-78"/>
              </a:rPr>
              <a:t> است. </a:t>
            </a:r>
            <a:r>
              <a:rPr lang="en-US" altLang="fa-IR" sz="2400">
                <a:cs typeface="B Lotus" panose="00000400000000000000" pitchFamily="2" charset="-78"/>
              </a:rPr>
              <a:t> </a:t>
            </a:r>
          </a:p>
        </p:txBody>
      </p:sp>
    </p:spTree>
  </p:cSld>
  <p:clrMapOvr>
    <a:masterClrMapping/>
  </p:clrMapOvr>
  <p:transition spd="med">
    <p:wheel spokes="8"/>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descr="41">
            <a:extLst>
              <a:ext uri="{FF2B5EF4-FFF2-40B4-BE49-F238E27FC236}">
                <a16:creationId xmlns:a16="http://schemas.microsoft.com/office/drawing/2014/main" id="{DC635B27-29CB-4846-B681-A402189EB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077200" cy="4183063"/>
          </a:xfrm>
          <a:prstGeom prst="rect">
            <a:avLst/>
          </a:prstGeom>
          <a:noFill/>
          <a:extLst>
            <a:ext uri="{909E8E84-426E-40DD-AFC4-6F175D3DCCD1}">
              <a14:hiddenFill xmlns:a14="http://schemas.microsoft.com/office/drawing/2010/main">
                <a:solidFill>
                  <a:srgbClr val="FFFFFF"/>
                </a:solidFill>
              </a14:hiddenFill>
            </a:ext>
          </a:extLst>
        </p:spPr>
      </p:pic>
      <p:sp>
        <p:nvSpPr>
          <p:cNvPr id="413701" name="Rectangle 5">
            <a:extLst>
              <a:ext uri="{FF2B5EF4-FFF2-40B4-BE49-F238E27FC236}">
                <a16:creationId xmlns:a16="http://schemas.microsoft.com/office/drawing/2014/main" id="{78776D7D-960D-45CE-AE08-463943AEB1B6}"/>
              </a:ext>
            </a:extLst>
          </p:cNvPr>
          <p:cNvSpPr>
            <a:spLocks noChangeArrowheads="1"/>
          </p:cNvSpPr>
          <p:nvPr/>
        </p:nvSpPr>
        <p:spPr bwMode="auto">
          <a:xfrm>
            <a:off x="3201988" y="5624513"/>
            <a:ext cx="2838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فسیل های اسفنج ها</a:t>
            </a:r>
          </a:p>
        </p:txBody>
      </p:sp>
    </p:spTree>
  </p:cSld>
  <p:clrMapOvr>
    <a:masterClrMapping/>
  </p:clrMapOvr>
  <p:transition spd="med">
    <p:wheel spokes="8"/>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C633FA9A-7CA7-4E3B-BFCA-5F7AD64A865E}"/>
              </a:ext>
            </a:extLst>
          </p:cNvPr>
          <p:cNvSpPr>
            <a:spLocks noChangeArrowheads="1"/>
          </p:cNvSpPr>
          <p:nvPr/>
        </p:nvSpPr>
        <p:spPr bwMode="auto">
          <a:xfrm>
            <a:off x="1295400" y="2514600"/>
            <a:ext cx="68738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2- </a:t>
            </a:r>
            <a:r>
              <a:rPr lang="ar-SA" altLang="fa-IR" sz="2400">
                <a:latin typeface="Tahoma" panose="020B0604030504040204" pitchFamily="34" charset="0"/>
                <a:cs typeface="B Lotus" panose="00000400000000000000" pitchFamily="2" charset="-78"/>
              </a:rPr>
              <a:t>مرجان ها: این جانوران دارای بافت مشخص هستند و به دو صورت انفرادی و گروهی در محیط های دریایی زندگی می نمایند. گاهی از تجمع اسکلت آهکی مرجان ها ساختارهای عظیم ریفی شکل می گیرد. ایزاسترا، پاراسمیلیا و میشلینیا نمونه هایی از مرجان ها هستند.</a:t>
            </a:r>
          </a:p>
        </p:txBody>
      </p:sp>
    </p:spTree>
  </p:cSld>
  <p:clrMapOvr>
    <a:masterClrMapping/>
  </p:clrMapOvr>
  <p:transition spd="med">
    <p:wheel spokes="8"/>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descr="48">
            <a:extLst>
              <a:ext uri="{FF2B5EF4-FFF2-40B4-BE49-F238E27FC236}">
                <a16:creationId xmlns:a16="http://schemas.microsoft.com/office/drawing/2014/main" id="{8A779AB4-E114-4EAC-AEC5-91125E180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8445500" cy="2789238"/>
          </a:xfrm>
          <a:prstGeom prst="rect">
            <a:avLst/>
          </a:prstGeom>
          <a:noFill/>
          <a:extLst>
            <a:ext uri="{909E8E84-426E-40DD-AFC4-6F175D3DCCD1}">
              <a14:hiddenFill xmlns:a14="http://schemas.microsoft.com/office/drawing/2010/main">
                <a:solidFill>
                  <a:srgbClr val="FFFFFF"/>
                </a:solidFill>
              </a14:hiddenFill>
            </a:ext>
          </a:extLst>
        </p:spPr>
      </p:pic>
      <p:sp>
        <p:nvSpPr>
          <p:cNvPr id="412677" name="Rectangle 5">
            <a:extLst>
              <a:ext uri="{FF2B5EF4-FFF2-40B4-BE49-F238E27FC236}">
                <a16:creationId xmlns:a16="http://schemas.microsoft.com/office/drawing/2014/main" id="{4158860E-F848-48BE-AF6E-B4F8757CD81F}"/>
              </a:ext>
            </a:extLst>
          </p:cNvPr>
          <p:cNvSpPr>
            <a:spLocks noChangeArrowheads="1"/>
          </p:cNvSpPr>
          <p:nvPr/>
        </p:nvSpPr>
        <p:spPr bwMode="auto">
          <a:xfrm>
            <a:off x="3208338" y="4830763"/>
            <a:ext cx="287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فسیل های مرجان ها</a:t>
            </a:r>
          </a:p>
        </p:txBody>
      </p:sp>
    </p:spTree>
  </p:cSld>
  <p:clrMapOvr>
    <a:masterClrMapping/>
  </p:clrMapOvr>
  <p:transition spd="med">
    <p:wheel spokes="8"/>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4E878C86-BA14-486D-9433-F87833EC7004}"/>
              </a:ext>
            </a:extLst>
          </p:cNvPr>
          <p:cNvSpPr>
            <a:spLocks noChangeArrowheads="1"/>
          </p:cNvSpPr>
          <p:nvPr/>
        </p:nvSpPr>
        <p:spPr bwMode="auto">
          <a:xfrm>
            <a:off x="1295400" y="2562225"/>
            <a:ext cx="6781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3- </a:t>
            </a:r>
            <a:r>
              <a:rPr lang="ar-SA" altLang="fa-IR" sz="2400">
                <a:latin typeface="Tahoma" panose="020B0604030504040204" pitchFamily="34" charset="0"/>
                <a:cs typeface="B Lotus" panose="00000400000000000000" pitchFamily="2" charset="-78"/>
              </a:rPr>
              <a:t>بریوزوآ (خزه شکلان): این جانوران کوچک دریایی به صورت گروهی زندگی می کنند. آنها کفزی های ثابتی هستند که توسط عضو لوفوفور خود غذا بدست می آورند. فنستلا، آکانتوکلادیا و دیاستوپورا مثال هایی از برویوزوآ می باشند.   </a:t>
            </a:r>
          </a:p>
        </p:txBody>
      </p:sp>
    </p:spTree>
  </p:cSld>
  <p:clrMapOvr>
    <a:masterClrMapping/>
  </p:clrMapOvr>
  <p:transition spd="med">
    <p:wheel spokes="8"/>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2" name="Picture 4" descr="42">
            <a:extLst>
              <a:ext uri="{FF2B5EF4-FFF2-40B4-BE49-F238E27FC236}">
                <a16:creationId xmlns:a16="http://schemas.microsoft.com/office/drawing/2014/main" id="{7A705FF6-F361-4A3E-A0B9-658550AE0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0"/>
            <a:ext cx="8153400" cy="2446338"/>
          </a:xfrm>
          <a:prstGeom prst="rect">
            <a:avLst/>
          </a:prstGeom>
          <a:noFill/>
          <a:extLst>
            <a:ext uri="{909E8E84-426E-40DD-AFC4-6F175D3DCCD1}">
              <a14:hiddenFill xmlns:a14="http://schemas.microsoft.com/office/drawing/2010/main">
                <a:solidFill>
                  <a:srgbClr val="FFFFFF"/>
                </a:solidFill>
              </a14:hiddenFill>
            </a:ext>
          </a:extLst>
        </p:spPr>
      </p:pic>
      <p:sp>
        <p:nvSpPr>
          <p:cNvPr id="411653" name="Rectangle 5">
            <a:extLst>
              <a:ext uri="{FF2B5EF4-FFF2-40B4-BE49-F238E27FC236}">
                <a16:creationId xmlns:a16="http://schemas.microsoft.com/office/drawing/2014/main" id="{66AF9DF8-CFA4-427E-9429-4F897A8C1288}"/>
              </a:ext>
            </a:extLst>
          </p:cNvPr>
          <p:cNvSpPr>
            <a:spLocks noChangeArrowheads="1"/>
          </p:cNvSpPr>
          <p:nvPr/>
        </p:nvSpPr>
        <p:spPr bwMode="auto">
          <a:xfrm>
            <a:off x="3408363" y="4938713"/>
            <a:ext cx="2722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فسیل های بریوزوآ</a:t>
            </a:r>
          </a:p>
        </p:txBody>
      </p:sp>
    </p:spTree>
  </p:cSld>
  <p:clrMapOvr>
    <a:masterClrMapping/>
  </p:clrMapOvr>
  <p:transition spd="med">
    <p:wheel spokes="8"/>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5979BE32-6744-40C9-AE8A-332C6B1CAE88}"/>
              </a:ext>
            </a:extLst>
          </p:cNvPr>
          <p:cNvSpPr>
            <a:spLocks noChangeArrowheads="1"/>
          </p:cNvSpPr>
          <p:nvPr/>
        </p:nvSpPr>
        <p:spPr bwMode="auto">
          <a:xfrm>
            <a:off x="1219200" y="2362200"/>
            <a:ext cx="6819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4- </a:t>
            </a:r>
            <a:r>
              <a:rPr lang="ar-SA" altLang="fa-IR" sz="2400">
                <a:latin typeface="Tahoma" panose="020B0604030504040204" pitchFamily="34" charset="0"/>
                <a:cs typeface="B Lotus" panose="00000400000000000000" pitchFamily="2" charset="-78"/>
              </a:rPr>
              <a:t>بازوپایان (براکیوپودا): جانوران کفزی دریایی هستند که از نظر ظاهر تا حدودی به دوکفه ایها شباهت دارند. صدف آنها از جنس آهک یا کیتینوفسفاتیک است و دارای دو عضو پدیکل و لوفوفور می باشند. اسپیریفر، رینکونلا و پلاتی استروفیا نمونه هایی از بازوپایان هستند.</a:t>
            </a:r>
          </a:p>
        </p:txBody>
      </p:sp>
    </p:spTree>
  </p:cSld>
  <p:clrMapOvr>
    <a:masterClrMapping/>
  </p:clrMapOvr>
  <p:transition spd="med">
    <p:wheel spokes="8"/>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8" name="Picture 4" descr="49">
            <a:extLst>
              <a:ext uri="{FF2B5EF4-FFF2-40B4-BE49-F238E27FC236}">
                <a16:creationId xmlns:a16="http://schemas.microsoft.com/office/drawing/2014/main" id="{769BA065-981C-41D5-981F-EC426DE72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8382000" cy="2109788"/>
          </a:xfrm>
          <a:prstGeom prst="rect">
            <a:avLst/>
          </a:prstGeom>
          <a:noFill/>
          <a:extLst>
            <a:ext uri="{909E8E84-426E-40DD-AFC4-6F175D3DCCD1}">
              <a14:hiddenFill xmlns:a14="http://schemas.microsoft.com/office/drawing/2010/main">
                <a:solidFill>
                  <a:srgbClr val="FFFFFF"/>
                </a:solidFill>
              </a14:hiddenFill>
            </a:ext>
          </a:extLst>
        </p:spPr>
      </p:pic>
      <p:sp>
        <p:nvSpPr>
          <p:cNvPr id="410629" name="Rectangle 5">
            <a:extLst>
              <a:ext uri="{FF2B5EF4-FFF2-40B4-BE49-F238E27FC236}">
                <a16:creationId xmlns:a16="http://schemas.microsoft.com/office/drawing/2014/main" id="{3A4EB6CC-6838-4DAA-837A-244B51E6E9A2}"/>
              </a:ext>
            </a:extLst>
          </p:cNvPr>
          <p:cNvSpPr>
            <a:spLocks noChangeArrowheads="1"/>
          </p:cNvSpPr>
          <p:nvPr/>
        </p:nvSpPr>
        <p:spPr bwMode="auto">
          <a:xfrm>
            <a:off x="3092450" y="4481513"/>
            <a:ext cx="2809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فسیل های بازوپایان</a:t>
            </a:r>
          </a:p>
        </p:txBody>
      </p:sp>
    </p:spTree>
  </p:cSld>
  <p:clrMapOvr>
    <a:masterClrMapping/>
  </p:clrMapOvr>
  <p:transition spd="med">
    <p:wheel spokes="8"/>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FCFCF4FE-3B4F-4B49-B0DD-4B95C3115DC4}"/>
              </a:ext>
            </a:extLst>
          </p:cNvPr>
          <p:cNvSpPr>
            <a:spLocks noChangeArrowheads="1"/>
          </p:cNvSpPr>
          <p:nvPr/>
        </p:nvSpPr>
        <p:spPr bwMode="auto">
          <a:xfrm>
            <a:off x="1600200" y="2574925"/>
            <a:ext cx="6324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marL="800100" indent="-342900" algn="l">
              <a:defRPr>
                <a:solidFill>
                  <a:schemeClr val="tx1"/>
                </a:solidFill>
                <a:latin typeface="Arial" panose="020B0604020202020204" pitchFamily="34" charset="0"/>
                <a:cs typeface="Arial" panose="020B0604020202020204" pitchFamily="34" charset="0"/>
              </a:defRPr>
            </a:lvl2pPr>
            <a:lvl3pPr marL="1257300" indent="-342900" algn="l">
              <a:defRPr>
                <a:solidFill>
                  <a:schemeClr val="tx1"/>
                </a:solidFill>
                <a:latin typeface="Arial" panose="020B0604020202020204" pitchFamily="34" charset="0"/>
                <a:cs typeface="Arial" panose="020B0604020202020204" pitchFamily="34" charset="0"/>
              </a:defRPr>
            </a:lvl3pPr>
            <a:lvl4pPr marL="1714500" indent="-342900" algn="l">
              <a:defRPr>
                <a:solidFill>
                  <a:schemeClr val="tx1"/>
                </a:solidFill>
                <a:latin typeface="Arial" panose="020B0604020202020204" pitchFamily="34" charset="0"/>
                <a:cs typeface="Arial" panose="020B0604020202020204" pitchFamily="34" charset="0"/>
              </a:defRPr>
            </a:lvl4pPr>
            <a:lvl5pPr marL="2171700" indent="-342900" algn="l">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5- </a:t>
            </a:r>
            <a:r>
              <a:rPr lang="ar-SA" altLang="fa-IR" sz="2400">
                <a:latin typeface="Tahoma" panose="020B0604030504040204" pitchFamily="34" charset="0"/>
                <a:cs typeface="B Lotus" panose="00000400000000000000" pitchFamily="2" charset="-78"/>
              </a:rPr>
              <a:t>نرم تنان: بی مهرگانی که در هر دو محیط های آبی و خشکی به </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روش های کفزی، شناگر و حفار زندگی می کنند. صدف آنها آهکی و یک یا چند تکه است. </a:t>
            </a:r>
            <a:endParaRPr lang="en-US" altLang="fa-IR" sz="2400">
              <a:latin typeface="Tahoma" panose="020B0604030504040204" pitchFamily="34" charset="0"/>
              <a:cs typeface="B Lotus" panose="00000400000000000000" pitchFamily="2" charset="-78"/>
            </a:endParaRPr>
          </a:p>
        </p:txBody>
      </p:sp>
    </p:spTree>
  </p:cSld>
  <p:clrMapOvr>
    <a:masterClrMapping/>
  </p:clrMapOvr>
  <p:transition spd="med">
    <p:wheel spokes="8"/>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8" name="Rectangle 4">
            <a:extLst>
              <a:ext uri="{FF2B5EF4-FFF2-40B4-BE49-F238E27FC236}">
                <a16:creationId xmlns:a16="http://schemas.microsoft.com/office/drawing/2014/main" id="{E9F86FB9-05B4-4D01-839F-47946303FCCE}"/>
              </a:ext>
            </a:extLst>
          </p:cNvPr>
          <p:cNvSpPr>
            <a:spLocks noChangeArrowheads="1"/>
          </p:cNvSpPr>
          <p:nvPr/>
        </p:nvSpPr>
        <p:spPr bwMode="auto">
          <a:xfrm>
            <a:off x="1752600" y="2590800"/>
            <a:ext cx="53609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ar-SA" altLang="fa-IR" sz="2400">
                <a:cs typeface="B Lotus" panose="00000400000000000000" pitchFamily="2" charset="-78"/>
              </a:rPr>
              <a:t>نرم تنان به گروههای</a:t>
            </a:r>
            <a:r>
              <a:rPr lang="en-US" altLang="fa-IR" sz="2400">
                <a:cs typeface="B Lotus" panose="00000400000000000000" pitchFamily="2" charset="-78"/>
              </a:rPr>
              <a:t> </a:t>
            </a:r>
            <a:r>
              <a:rPr lang="ar-SA" altLang="fa-IR" sz="2400">
                <a:cs typeface="B Lotus" panose="00000400000000000000" pitchFamily="2" charset="-78"/>
              </a:rPr>
              <a:t>شکم پایان، دوکفه ایها، پابرسران، ناوپایان،</a:t>
            </a:r>
            <a:r>
              <a:rPr lang="fa-IR" altLang="fa-IR" sz="2400">
                <a:cs typeface="B Lotus" panose="00000400000000000000" pitchFamily="2" charset="-78"/>
              </a:rPr>
              <a:t> </a:t>
            </a:r>
            <a:r>
              <a:rPr lang="ar-SA" altLang="fa-IR" sz="2400">
                <a:cs typeface="B Lotus" panose="00000400000000000000" pitchFamily="2" charset="-78"/>
              </a:rPr>
              <a:t>پلی پلاکوفورا، منوپلاکوفورا، سولنوگاسترس و</a:t>
            </a:r>
            <a:r>
              <a:rPr lang="en-US" altLang="fa-IR" sz="2400">
                <a:cs typeface="B Lotus" panose="00000400000000000000" pitchFamily="2" charset="-78"/>
              </a:rPr>
              <a:t> </a:t>
            </a:r>
            <a:r>
              <a:rPr lang="fa-IR" altLang="fa-IR" sz="2400">
                <a:cs typeface="B Lotus" panose="00000400000000000000" pitchFamily="2" charset="-78"/>
              </a:rPr>
              <a:t>کودوفوویتا تقسیم می شوند</a:t>
            </a:r>
            <a:r>
              <a:rPr lang="en-US" altLang="fa-IR" sz="2400">
                <a:cs typeface="B Lotus" panose="00000400000000000000" pitchFamily="2" charset="-78"/>
              </a:rPr>
              <a:t>.</a:t>
            </a:r>
          </a:p>
        </p:txBody>
      </p:sp>
    </p:spTree>
  </p:cSld>
  <p:clrMapOvr>
    <a:masterClrMapping/>
  </p:clrMapOvr>
  <p:transition spd="med">
    <p:wheel spokes="8"/>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4" name="Picture 4" descr="43">
            <a:extLst>
              <a:ext uri="{FF2B5EF4-FFF2-40B4-BE49-F238E27FC236}">
                <a16:creationId xmlns:a16="http://schemas.microsoft.com/office/drawing/2014/main" id="{9AB100AB-02FD-4767-A97B-7D2FD1EF4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077200" cy="3554413"/>
          </a:xfrm>
          <a:prstGeom prst="rect">
            <a:avLst/>
          </a:prstGeom>
          <a:noFill/>
          <a:extLst>
            <a:ext uri="{909E8E84-426E-40DD-AFC4-6F175D3DCCD1}">
              <a14:hiddenFill xmlns:a14="http://schemas.microsoft.com/office/drawing/2010/main">
                <a:solidFill>
                  <a:srgbClr val="FFFFFF"/>
                </a:solidFill>
              </a14:hiddenFill>
            </a:ext>
          </a:extLst>
        </p:spPr>
      </p:pic>
      <p:sp>
        <p:nvSpPr>
          <p:cNvPr id="409605" name="Rectangle 5">
            <a:extLst>
              <a:ext uri="{FF2B5EF4-FFF2-40B4-BE49-F238E27FC236}">
                <a16:creationId xmlns:a16="http://schemas.microsoft.com/office/drawing/2014/main" id="{2CDB7083-2C6F-4457-9EC5-E2C1875DBDA4}"/>
              </a:ext>
            </a:extLst>
          </p:cNvPr>
          <p:cNvSpPr>
            <a:spLocks noChangeArrowheads="1"/>
          </p:cNvSpPr>
          <p:nvPr/>
        </p:nvSpPr>
        <p:spPr bwMode="auto">
          <a:xfrm>
            <a:off x="2867025" y="5287963"/>
            <a:ext cx="3470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شکل های مختلف صدف در انواع نرم تنان</a:t>
            </a:r>
          </a:p>
        </p:txBody>
      </p:sp>
    </p:spTree>
  </p:cSld>
  <p:clrMapOvr>
    <a:masterClrMapping/>
  </p:clrMapOvr>
  <p:transition spd="med">
    <p:wheel spokes="8"/>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Rectangle 4">
            <a:extLst>
              <a:ext uri="{FF2B5EF4-FFF2-40B4-BE49-F238E27FC236}">
                <a16:creationId xmlns:a16="http://schemas.microsoft.com/office/drawing/2014/main" id="{67E33F38-C3EC-4305-8525-27CA51792969}"/>
              </a:ext>
            </a:extLst>
          </p:cNvPr>
          <p:cNvSpPr>
            <a:spLocks noChangeArrowheads="1"/>
          </p:cNvSpPr>
          <p:nvPr/>
        </p:nvSpPr>
        <p:spPr bwMode="auto">
          <a:xfrm>
            <a:off x="1219200" y="2209800"/>
            <a:ext cx="65627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نظریه کانت 2: پس از تشکیل خورشید</a:t>
            </a:r>
            <a:r>
              <a:rPr lang="ar-SA" altLang="fa-IR" sz="2400">
                <a:cs typeface="B Lotus" panose="00000400000000000000" pitchFamily="2" charset="-78"/>
              </a:rPr>
              <a:t> در اثر جذب ذرات کوچک و سبک به وسیله خورشید تعداد زیادی توده های گردباد مانند به وجود آمد. این توده ها در یک جهت و به صورت حلقه هایی به دور خورشید به گردش درآمدند</a:t>
            </a:r>
            <a:r>
              <a:rPr lang="fa-IR" altLang="fa-IR" sz="2400">
                <a:cs typeface="B Lotus" panose="00000400000000000000" pitchFamily="2" charset="-78"/>
              </a:rPr>
              <a:t> و در نهایت سیارات را تشکیل دادند.</a:t>
            </a:r>
          </a:p>
        </p:txBody>
      </p:sp>
    </p:spTree>
  </p:cSld>
  <p:clrMapOvr>
    <a:masterClrMapping/>
  </p:clrMapOvr>
  <p:transition spd="med">
    <p:wheel spokes="8"/>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a:extLst>
              <a:ext uri="{FF2B5EF4-FFF2-40B4-BE49-F238E27FC236}">
                <a16:creationId xmlns:a16="http://schemas.microsoft.com/office/drawing/2014/main" id="{BC0814DD-6581-4525-8337-31BB27FB9AF9}"/>
              </a:ext>
            </a:extLst>
          </p:cNvPr>
          <p:cNvSpPr>
            <a:spLocks noChangeArrowheads="1"/>
          </p:cNvSpPr>
          <p:nvPr/>
        </p:nvSpPr>
        <p:spPr bwMode="auto">
          <a:xfrm>
            <a:off x="1600200" y="2560638"/>
            <a:ext cx="62277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6- </a:t>
            </a:r>
            <a:r>
              <a:rPr lang="ar-SA" altLang="fa-IR" sz="2400">
                <a:cs typeface="B Lotus" panose="00000400000000000000" pitchFamily="2" charset="-78"/>
              </a:rPr>
              <a:t>دوکفه ایها (آبشش صفحه ایها): صدف این گروه از نرم تنان از دو کفه قرینه </a:t>
            </a:r>
            <a:r>
              <a:rPr lang="fa-IR" altLang="fa-IR" sz="2400">
                <a:cs typeface="B Lotus" panose="00000400000000000000" pitchFamily="2" charset="-78"/>
              </a:rPr>
              <a:t>راست و چپ </a:t>
            </a:r>
            <a:r>
              <a:rPr lang="ar-SA" altLang="fa-IR" sz="2400">
                <a:cs typeface="B Lotus" panose="00000400000000000000" pitchFamily="2" charset="-78"/>
              </a:rPr>
              <a:t>تشکیل شده که از قسمت پشتی به هم لولا شده اند</a:t>
            </a:r>
            <a:r>
              <a:rPr lang="en-US" altLang="fa-IR" sz="2400">
                <a:cs typeface="B Lotus" panose="00000400000000000000" pitchFamily="2" charset="-78"/>
              </a:rPr>
              <a:t>.</a:t>
            </a:r>
          </a:p>
        </p:txBody>
      </p:sp>
    </p:spTree>
  </p:cSld>
  <p:clrMapOvr>
    <a:masterClrMapping/>
  </p:clrMapOvr>
  <p:transition spd="med">
    <p:wheel spokes="8"/>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0" name="Picture 4" descr="50">
            <a:extLst>
              <a:ext uri="{FF2B5EF4-FFF2-40B4-BE49-F238E27FC236}">
                <a16:creationId xmlns:a16="http://schemas.microsoft.com/office/drawing/2014/main" id="{55556704-08E6-4AA9-9F9B-0AB7A877E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8382000" cy="2752725"/>
          </a:xfrm>
          <a:prstGeom prst="rect">
            <a:avLst/>
          </a:prstGeom>
          <a:noFill/>
          <a:extLst>
            <a:ext uri="{909E8E84-426E-40DD-AFC4-6F175D3DCCD1}">
              <a14:hiddenFill xmlns:a14="http://schemas.microsoft.com/office/drawing/2010/main">
                <a:solidFill>
                  <a:srgbClr val="FFFFFF"/>
                </a:solidFill>
              </a14:hiddenFill>
            </a:ext>
          </a:extLst>
        </p:spPr>
      </p:pic>
      <p:sp>
        <p:nvSpPr>
          <p:cNvPr id="408581" name="Rectangle 5">
            <a:extLst>
              <a:ext uri="{FF2B5EF4-FFF2-40B4-BE49-F238E27FC236}">
                <a16:creationId xmlns:a16="http://schemas.microsoft.com/office/drawing/2014/main" id="{D0914DDA-9330-4514-85C8-3812FBBE14E8}"/>
              </a:ext>
            </a:extLst>
          </p:cNvPr>
          <p:cNvSpPr>
            <a:spLocks noChangeArrowheads="1"/>
          </p:cNvSpPr>
          <p:nvPr/>
        </p:nvSpPr>
        <p:spPr bwMode="auto">
          <a:xfrm>
            <a:off x="2133600" y="4648200"/>
            <a:ext cx="5251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صدف دوکفه ایها که بصورت متقارن دیده می شوند</a:t>
            </a:r>
          </a:p>
        </p:txBody>
      </p:sp>
    </p:spTree>
  </p:cSld>
  <p:clrMapOvr>
    <a:masterClrMapping/>
  </p:clrMapOvr>
  <p:transition spd="med">
    <p:wheel spokes="8"/>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7FC4F4CC-19F3-41AD-BFD1-A9F94A3F0548}"/>
              </a:ext>
            </a:extLst>
          </p:cNvPr>
          <p:cNvSpPr>
            <a:spLocks noChangeArrowheads="1"/>
          </p:cNvSpPr>
          <p:nvPr/>
        </p:nvSpPr>
        <p:spPr bwMode="auto">
          <a:xfrm>
            <a:off x="1295400" y="2530475"/>
            <a:ext cx="66643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7- </a:t>
            </a:r>
            <a:r>
              <a:rPr lang="ar-SA" altLang="fa-IR" sz="2400">
                <a:latin typeface="Tahoma" panose="020B0604030504040204" pitchFamily="34" charset="0"/>
                <a:cs typeface="B Lotus" panose="00000400000000000000" pitchFamily="2" charset="-78"/>
              </a:rPr>
              <a:t>شکم پایان: شکم پایان دارای صدف یک تکه پیچیده و یا </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نپیچیده اند. آنها در هر دو محیط آبی و خشکی زیست می نمایند. ولوتا، مورکس و توریتلا نمونه هایی از شکم پایان می باشند.</a:t>
            </a:r>
          </a:p>
        </p:txBody>
      </p:sp>
    </p:spTree>
  </p:cSld>
  <p:clrMapOvr>
    <a:masterClrMapping/>
  </p:clrMapOvr>
  <p:transition spd="med">
    <p:wheel spokes="8"/>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2" name="Picture 4" descr="44">
            <a:extLst>
              <a:ext uri="{FF2B5EF4-FFF2-40B4-BE49-F238E27FC236}">
                <a16:creationId xmlns:a16="http://schemas.microsoft.com/office/drawing/2014/main" id="{B964F6D1-20BD-456B-A04E-9E0C61F5D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924800" cy="4143375"/>
          </a:xfrm>
          <a:prstGeom prst="rect">
            <a:avLst/>
          </a:prstGeom>
          <a:noFill/>
          <a:extLst>
            <a:ext uri="{909E8E84-426E-40DD-AFC4-6F175D3DCCD1}">
              <a14:hiddenFill xmlns:a14="http://schemas.microsoft.com/office/drawing/2010/main">
                <a:solidFill>
                  <a:srgbClr val="FFFFFF"/>
                </a:solidFill>
              </a14:hiddenFill>
            </a:ext>
          </a:extLst>
        </p:spPr>
      </p:pic>
      <p:sp>
        <p:nvSpPr>
          <p:cNvPr id="406534" name="Rectangle 6">
            <a:extLst>
              <a:ext uri="{FF2B5EF4-FFF2-40B4-BE49-F238E27FC236}">
                <a16:creationId xmlns:a16="http://schemas.microsoft.com/office/drawing/2014/main" id="{A30E8AF1-2006-4533-8B4E-A223317E47DF}"/>
              </a:ext>
            </a:extLst>
          </p:cNvPr>
          <p:cNvSpPr>
            <a:spLocks noChangeArrowheads="1"/>
          </p:cNvSpPr>
          <p:nvPr/>
        </p:nvSpPr>
        <p:spPr bwMode="auto">
          <a:xfrm>
            <a:off x="3155950" y="5668963"/>
            <a:ext cx="3019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صدف های شکم پایان</a:t>
            </a:r>
          </a:p>
        </p:txBody>
      </p:sp>
    </p:spTree>
  </p:cSld>
  <p:clrMapOvr>
    <a:masterClrMapping/>
  </p:clrMapOvr>
  <p:transition spd="med">
    <p:wheel spokes="8"/>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a:extLst>
              <a:ext uri="{FF2B5EF4-FFF2-40B4-BE49-F238E27FC236}">
                <a16:creationId xmlns:a16="http://schemas.microsoft.com/office/drawing/2014/main" id="{A4540E34-7024-4644-B224-09377056AFC5}"/>
              </a:ext>
            </a:extLst>
          </p:cNvPr>
          <p:cNvSpPr>
            <a:spLocks noChangeArrowheads="1"/>
          </p:cNvSpPr>
          <p:nvPr/>
        </p:nvSpPr>
        <p:spPr bwMode="auto">
          <a:xfrm>
            <a:off x="1295400" y="2362200"/>
            <a:ext cx="65754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8- </a:t>
            </a:r>
            <a:r>
              <a:rPr lang="ar-SA" altLang="fa-IR" sz="2400">
                <a:latin typeface="Tahoma" panose="020B0604030504040204" pitchFamily="34" charset="0"/>
                <a:cs typeface="B Lotus" panose="00000400000000000000" pitchFamily="2" charset="-78"/>
              </a:rPr>
              <a:t>پابرسران (سفالوپودا): این نرم تنان دریایی دارای تعدادی زایده قلاب مانند در ناحیه سر خود هستند. آنها به دو گروه دو برانشی ها (مانند بلمنیت، مرکب ماهی و اختاپوس) و چها برانشی (مانند ناتیلوس، گونیاتیت، سراتیت و آمونیت) تقسیم می شوند.   </a:t>
            </a:r>
          </a:p>
        </p:txBody>
      </p:sp>
    </p:spTree>
  </p:cSld>
  <p:clrMapOvr>
    <a:masterClrMapping/>
  </p:clrMapOvr>
  <p:transition spd="med">
    <p:wheel spokes="8"/>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8" name="Picture 4" descr="51">
            <a:extLst>
              <a:ext uri="{FF2B5EF4-FFF2-40B4-BE49-F238E27FC236}">
                <a16:creationId xmlns:a16="http://schemas.microsoft.com/office/drawing/2014/main" id="{F2948D8E-93D0-4B60-927A-07A7272EE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229600" cy="2505075"/>
          </a:xfrm>
          <a:prstGeom prst="rect">
            <a:avLst/>
          </a:prstGeom>
          <a:noFill/>
          <a:extLst>
            <a:ext uri="{909E8E84-426E-40DD-AFC4-6F175D3DCCD1}">
              <a14:hiddenFill xmlns:a14="http://schemas.microsoft.com/office/drawing/2010/main">
                <a:solidFill>
                  <a:srgbClr val="FFFFFF"/>
                </a:solidFill>
              </a14:hiddenFill>
            </a:ext>
          </a:extLst>
        </p:spPr>
      </p:pic>
      <p:sp>
        <p:nvSpPr>
          <p:cNvPr id="405509" name="Rectangle 5">
            <a:extLst>
              <a:ext uri="{FF2B5EF4-FFF2-40B4-BE49-F238E27FC236}">
                <a16:creationId xmlns:a16="http://schemas.microsoft.com/office/drawing/2014/main" id="{B462E28C-CB0C-4B99-B4BB-A48EC6473588}"/>
              </a:ext>
            </a:extLst>
          </p:cNvPr>
          <p:cNvSpPr>
            <a:spLocks noChangeArrowheads="1"/>
          </p:cNvSpPr>
          <p:nvPr/>
        </p:nvSpPr>
        <p:spPr bwMode="auto">
          <a:xfrm>
            <a:off x="1981200" y="4495800"/>
            <a:ext cx="4400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1"/>
            <a:r>
              <a:rPr lang="fa-IR" altLang="fa-IR" sz="2000">
                <a:cs typeface="B Lotus" panose="00000400000000000000" pitchFamily="2" charset="-78"/>
              </a:rPr>
              <a:t>نمونه هایی از انواع پابرسران </a:t>
            </a:r>
          </a:p>
          <a:p>
            <a:pPr algn="ctr" rtl="1"/>
            <a:r>
              <a:rPr lang="fa-IR" altLang="fa-IR" sz="2000">
                <a:cs typeface="B Lotus" panose="00000400000000000000" pitchFamily="2" charset="-78"/>
              </a:rPr>
              <a:t>محل زندگی جانور به رنگ خاکستری مشاهده می شود</a:t>
            </a:r>
          </a:p>
        </p:txBody>
      </p:sp>
    </p:spTree>
  </p:cSld>
  <p:clrMapOvr>
    <a:masterClrMapping/>
  </p:clrMapOvr>
  <p:transition spd="med">
    <p:wheel spokes="8"/>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21598639-E246-4C07-967F-DCEBB2A46DDB}"/>
              </a:ext>
            </a:extLst>
          </p:cNvPr>
          <p:cNvSpPr>
            <a:spLocks noChangeArrowheads="1"/>
          </p:cNvSpPr>
          <p:nvPr/>
        </p:nvSpPr>
        <p:spPr bwMode="auto">
          <a:xfrm>
            <a:off x="1600200" y="2590800"/>
            <a:ext cx="60356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9- </a:t>
            </a:r>
            <a:r>
              <a:rPr lang="ar-SA" altLang="fa-IR" sz="2400">
                <a:cs typeface="B Lotus" panose="00000400000000000000" pitchFamily="2" charset="-78"/>
              </a:rPr>
              <a:t>بندپایان: بدن بندپایان از سه قسمیت سر، سینه و دم تشکیل شده است. اسکلت آنها کیتینی می باشد و در همه محیط های دریایی و خشکی می کنند. </a:t>
            </a:r>
          </a:p>
        </p:txBody>
      </p:sp>
    </p:spTree>
  </p:cSld>
  <p:clrMapOvr>
    <a:masterClrMapping/>
  </p:clrMapOvr>
  <p:transition spd="med">
    <p:wheel spokes="8"/>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2" name="Rectangle 4">
            <a:extLst>
              <a:ext uri="{FF2B5EF4-FFF2-40B4-BE49-F238E27FC236}">
                <a16:creationId xmlns:a16="http://schemas.microsoft.com/office/drawing/2014/main" id="{71415A0B-EFBB-441E-8D3B-F8929EC91767}"/>
              </a:ext>
            </a:extLst>
          </p:cNvPr>
          <p:cNvSpPr>
            <a:spLocks noChangeArrowheads="1"/>
          </p:cNvSpPr>
          <p:nvPr/>
        </p:nvSpPr>
        <p:spPr bwMode="auto">
          <a:xfrm>
            <a:off x="2209800" y="2590800"/>
            <a:ext cx="4902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ar-SA" altLang="fa-IR" sz="2400">
                <a:cs typeface="B Lotus" panose="00000400000000000000" pitchFamily="2" charset="-78"/>
              </a:rPr>
              <a:t>تریلوبیت ها (مانند دالمانیتس)، حشرات، عنکبوتیان </a:t>
            </a:r>
            <a:r>
              <a:rPr lang="fa-IR" altLang="fa-IR" sz="2400">
                <a:cs typeface="B Lotus" panose="00000400000000000000" pitchFamily="2" charset="-78"/>
              </a:rPr>
              <a:t>   </a:t>
            </a:r>
            <a:r>
              <a:rPr lang="ar-SA" altLang="fa-IR" sz="2400">
                <a:cs typeface="B Lotus" panose="00000400000000000000" pitchFamily="2" charset="-78"/>
              </a:rPr>
              <a:t>(مانند پتری گوتوس، اوری پتروس، اورنکتس)، </a:t>
            </a:r>
            <a:r>
              <a:rPr lang="fa-IR" altLang="fa-IR" sz="2400">
                <a:cs typeface="B Lotus" panose="00000400000000000000" pitchFamily="2" charset="-78"/>
              </a:rPr>
              <a:t>    </a:t>
            </a:r>
            <a:r>
              <a:rPr lang="ar-SA" altLang="fa-IR" sz="2400">
                <a:cs typeface="B Lotus" panose="00000400000000000000" pitchFamily="2" charset="-78"/>
              </a:rPr>
              <a:t>خرچنگ ها از بندپایان می باشند.</a:t>
            </a:r>
          </a:p>
        </p:txBody>
      </p:sp>
    </p:spTree>
  </p:cSld>
  <p:clrMapOvr>
    <a:masterClrMapping/>
  </p:clrMapOvr>
  <p:transition spd="med">
    <p:wheel spokes="8"/>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6" name="Picture 4" descr="45">
            <a:extLst>
              <a:ext uri="{FF2B5EF4-FFF2-40B4-BE49-F238E27FC236}">
                <a16:creationId xmlns:a16="http://schemas.microsoft.com/office/drawing/2014/main" id="{91841119-9469-47FD-9CC9-770CC3F3F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083550" cy="3130550"/>
          </a:xfrm>
          <a:prstGeom prst="rect">
            <a:avLst/>
          </a:prstGeom>
          <a:noFill/>
          <a:extLst>
            <a:ext uri="{909E8E84-426E-40DD-AFC4-6F175D3DCCD1}">
              <a14:hiddenFill xmlns:a14="http://schemas.microsoft.com/office/drawing/2010/main">
                <a:solidFill>
                  <a:srgbClr val="FFFFFF"/>
                </a:solidFill>
              </a14:hiddenFill>
            </a:ext>
          </a:extLst>
        </p:spPr>
      </p:pic>
      <p:sp>
        <p:nvSpPr>
          <p:cNvPr id="407557" name="Rectangle 5">
            <a:extLst>
              <a:ext uri="{FF2B5EF4-FFF2-40B4-BE49-F238E27FC236}">
                <a16:creationId xmlns:a16="http://schemas.microsoft.com/office/drawing/2014/main" id="{189E4B99-6D40-44CC-A15C-0A8CC40855E4}"/>
              </a:ext>
            </a:extLst>
          </p:cNvPr>
          <p:cNvSpPr>
            <a:spLocks noChangeArrowheads="1"/>
          </p:cNvSpPr>
          <p:nvPr/>
        </p:nvSpPr>
        <p:spPr bwMode="auto">
          <a:xfrm>
            <a:off x="3152775" y="5073650"/>
            <a:ext cx="299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a:cs typeface="B Lotus" panose="00000400000000000000" pitchFamily="2" charset="-78"/>
              </a:rPr>
              <a:t>نمونه هایی از انواع بندپایان زنده و فسیل</a:t>
            </a:r>
          </a:p>
        </p:txBody>
      </p:sp>
    </p:spTree>
  </p:cSld>
  <p:clrMapOvr>
    <a:masterClrMapping/>
  </p:clrMapOvr>
  <p:transition spd="med">
    <p:wheel spokes="8"/>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a:extLst>
              <a:ext uri="{FF2B5EF4-FFF2-40B4-BE49-F238E27FC236}">
                <a16:creationId xmlns:a16="http://schemas.microsoft.com/office/drawing/2014/main" id="{5D8D8010-B433-4530-BBBC-1F3BA0D67052}"/>
              </a:ext>
            </a:extLst>
          </p:cNvPr>
          <p:cNvSpPr>
            <a:spLocks noChangeArrowheads="1"/>
          </p:cNvSpPr>
          <p:nvPr/>
        </p:nvSpPr>
        <p:spPr bwMode="auto">
          <a:xfrm>
            <a:off x="1524000" y="2514600"/>
            <a:ext cx="58848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10- </a:t>
            </a:r>
            <a:r>
              <a:rPr lang="ar-SA" altLang="fa-IR" sz="2400">
                <a:cs typeface="B Lotus" panose="00000400000000000000" pitchFamily="2" charset="-78"/>
              </a:rPr>
              <a:t>خارپوستان: موجوداتی دریایی با صدف آهکی</a:t>
            </a:r>
            <a:r>
              <a:rPr lang="fa-IR" altLang="fa-IR" sz="2400">
                <a:cs typeface="B Lotus" panose="00000400000000000000" pitchFamily="2" charset="-78"/>
              </a:rPr>
              <a:t>       </a:t>
            </a:r>
            <a:r>
              <a:rPr lang="ar-SA" altLang="fa-IR" sz="2400">
                <a:cs typeface="B Lotus" panose="00000400000000000000" pitchFamily="2" charset="-78"/>
              </a:rPr>
              <a:t> </a:t>
            </a:r>
            <a:r>
              <a:rPr lang="fa-IR" altLang="fa-IR" sz="2400">
                <a:cs typeface="B Lotus" panose="00000400000000000000" pitchFamily="2" charset="-78"/>
              </a:rPr>
              <a:t>   </a:t>
            </a:r>
            <a:r>
              <a:rPr lang="ar-SA" altLang="fa-IR" sz="2400">
                <a:cs typeface="B Lotus" panose="00000400000000000000" pitchFamily="2" charset="-78"/>
              </a:rPr>
              <a:t>می باشند. بدن خارپوستان دارای تقارن است و به سیستم گردش آب مجهز می باشد. </a:t>
            </a:r>
          </a:p>
        </p:txBody>
      </p:sp>
    </p:spTree>
  </p:cSld>
  <p:clrMapOvr>
    <a:masterClrMapping/>
  </p:clrMapOvr>
  <p:transition spd="med">
    <p:wheel spokes="8"/>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4">
            <a:extLst>
              <a:ext uri="{FF2B5EF4-FFF2-40B4-BE49-F238E27FC236}">
                <a16:creationId xmlns:a16="http://schemas.microsoft.com/office/drawing/2014/main" id="{91F92201-4035-4043-BDA7-1DF3E9ACB620}"/>
              </a:ext>
            </a:extLst>
          </p:cNvPr>
          <p:cNvSpPr>
            <a:spLocks noChangeArrowheads="1"/>
          </p:cNvSpPr>
          <p:nvPr/>
        </p:nvSpPr>
        <p:spPr bwMode="auto">
          <a:xfrm>
            <a:off x="1066800" y="2362200"/>
            <a:ext cx="6959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نظریه لاپلاس 1: بر طبق نظر این دانشمند فرانسوی منشاء</a:t>
            </a:r>
            <a:r>
              <a:rPr lang="ar-SA" altLang="fa-IR" sz="2400">
                <a:cs typeface="B Lotus" panose="00000400000000000000" pitchFamily="2" charset="-78"/>
              </a:rPr>
              <a:t> خورشید از غبار ابر مانند بسیار گسترده و کم تراکم می</a:t>
            </a:r>
            <a:r>
              <a:rPr lang="fa-IR" altLang="fa-IR" sz="2400">
                <a:cs typeface="B Lotus" panose="00000400000000000000" pitchFamily="2" charset="-78"/>
              </a:rPr>
              <a:t> باشد. لاپلاس بر این باور بود که</a:t>
            </a:r>
            <a:r>
              <a:rPr lang="ar-SA" altLang="fa-IR" sz="2400">
                <a:cs typeface="B Lotus" panose="00000400000000000000" pitchFamily="2" charset="-78"/>
              </a:rPr>
              <a:t> این توده ابر مانند به آهستگی می چرخید</a:t>
            </a:r>
            <a:r>
              <a:rPr lang="fa-IR" altLang="fa-IR" sz="2400">
                <a:cs typeface="B Lotus" panose="00000400000000000000" pitchFamily="2" charset="-78"/>
              </a:rPr>
              <a:t> و متراکم شده</a:t>
            </a:r>
            <a:r>
              <a:rPr lang="ar-SA" altLang="fa-IR" sz="2400">
                <a:cs typeface="B Lotus" panose="00000400000000000000" pitchFamily="2" charset="-78"/>
              </a:rPr>
              <a:t> و بالاخره به علت نیروی گریز از مرکز به صورت عدسی درآمده است. </a:t>
            </a:r>
            <a:endParaRPr lang="en-US" altLang="fa-IR" sz="2400">
              <a:cs typeface="B Lotus" panose="00000400000000000000" pitchFamily="2" charset="-78"/>
            </a:endParaRPr>
          </a:p>
        </p:txBody>
      </p:sp>
    </p:spTree>
  </p:cSld>
  <p:clrMapOvr>
    <a:masterClrMapping/>
  </p:clrMapOvr>
  <p:transition spd="med">
    <p:wheel spokes="8"/>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6" name="Rectangle 4">
            <a:extLst>
              <a:ext uri="{FF2B5EF4-FFF2-40B4-BE49-F238E27FC236}">
                <a16:creationId xmlns:a16="http://schemas.microsoft.com/office/drawing/2014/main" id="{05B13993-7E1C-4771-A8F9-11AA7B0C032C}"/>
              </a:ext>
            </a:extLst>
          </p:cNvPr>
          <p:cNvSpPr>
            <a:spLocks noChangeArrowheads="1"/>
          </p:cNvSpPr>
          <p:nvPr/>
        </p:nvSpPr>
        <p:spPr bwMode="auto">
          <a:xfrm>
            <a:off x="1752600" y="2667000"/>
            <a:ext cx="58610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ar-SA" altLang="fa-IR" sz="2400">
                <a:cs typeface="B Lotus" panose="00000400000000000000" pitchFamily="2" charset="-78"/>
              </a:rPr>
              <a:t>لاله های دریایی (کرینوئیدا)، ستاره های دریایی و خارداران از خارپوستان هستند. پسامشینوس، اسکوتلا، کلیپ استر و ارتوپسیس نمونه هایی از فسیل خارپوستان می باشند.</a:t>
            </a:r>
          </a:p>
        </p:txBody>
      </p:sp>
    </p:spTree>
  </p:cSld>
  <p:clrMapOvr>
    <a:masterClrMapping/>
  </p:clrMapOvr>
  <p:transition spd="med">
    <p:wheel spokes="8"/>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4" name="Picture 4" descr="52">
            <a:extLst>
              <a:ext uri="{FF2B5EF4-FFF2-40B4-BE49-F238E27FC236}">
                <a16:creationId xmlns:a16="http://schemas.microsoft.com/office/drawing/2014/main" id="{74CBEECE-A66A-4311-B53C-2B38872E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3" y="147638"/>
            <a:ext cx="4814887" cy="6253162"/>
          </a:xfrm>
          <a:prstGeom prst="rect">
            <a:avLst/>
          </a:prstGeom>
          <a:noFill/>
          <a:extLst>
            <a:ext uri="{909E8E84-426E-40DD-AFC4-6F175D3DCCD1}">
              <a14:hiddenFill xmlns:a14="http://schemas.microsoft.com/office/drawing/2010/main">
                <a:solidFill>
                  <a:srgbClr val="FFFFFF"/>
                </a:solidFill>
              </a14:hiddenFill>
            </a:ext>
          </a:extLst>
        </p:spPr>
      </p:pic>
      <p:sp>
        <p:nvSpPr>
          <p:cNvPr id="414725" name="Rectangle 5">
            <a:extLst>
              <a:ext uri="{FF2B5EF4-FFF2-40B4-BE49-F238E27FC236}">
                <a16:creationId xmlns:a16="http://schemas.microsoft.com/office/drawing/2014/main" id="{41E44AB6-6564-41CD-87D7-C9BE45D8DACB}"/>
              </a:ext>
            </a:extLst>
          </p:cNvPr>
          <p:cNvSpPr>
            <a:spLocks noChangeArrowheads="1"/>
          </p:cNvSpPr>
          <p:nvPr/>
        </p:nvSpPr>
        <p:spPr bwMode="auto">
          <a:xfrm>
            <a:off x="3276600" y="6491288"/>
            <a:ext cx="267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a:cs typeface="B Lotus" panose="00000400000000000000" pitchFamily="2" charset="-78"/>
              </a:rPr>
              <a:t>نمونه هایی از انواع خارپوستان ایران</a:t>
            </a:r>
          </a:p>
        </p:txBody>
      </p:sp>
    </p:spTree>
  </p:cSld>
  <p:clrMapOvr>
    <a:masterClrMapping/>
  </p:clrMapOvr>
  <p:transition spd="med">
    <p:wheel spokes="8"/>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a:extLst>
              <a:ext uri="{FF2B5EF4-FFF2-40B4-BE49-F238E27FC236}">
                <a16:creationId xmlns:a16="http://schemas.microsoft.com/office/drawing/2014/main" id="{91844C55-E385-46DB-BDF6-6BB9F1FD1C73}"/>
              </a:ext>
            </a:extLst>
          </p:cNvPr>
          <p:cNvSpPr>
            <a:spLocks noChangeArrowheads="1"/>
          </p:cNvSpPr>
          <p:nvPr/>
        </p:nvSpPr>
        <p:spPr bwMode="auto">
          <a:xfrm>
            <a:off x="1295400" y="2057400"/>
            <a:ext cx="696436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400">
                <a:cs typeface="B Lotus" panose="00000400000000000000" pitchFamily="2" charset="-78"/>
              </a:rPr>
              <a:t>ب- مهره داران: این جانوران پر سلولی دارای ستون فقرات هستند و تقارن دو طرفی دارند. مهره داران از نظر شکل، اندازه و روش زندگی با یکدیگر تفاوت دارند و در همه محیط های آبی و خشکی قادر به زندگی هستند. مهره داران شامل ماهیها، دوزیستان، خزندگان، پرندگان و پستانداران می باشند.</a:t>
            </a:r>
          </a:p>
        </p:txBody>
      </p:sp>
    </p:spTree>
  </p:cSld>
  <p:clrMapOvr>
    <a:masterClrMapping/>
  </p:clrMapOvr>
  <p:transition spd="med">
    <p:wheel spokes="8"/>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8" name="Picture 4" descr="46">
            <a:extLst>
              <a:ext uri="{FF2B5EF4-FFF2-40B4-BE49-F238E27FC236}">
                <a16:creationId xmlns:a16="http://schemas.microsoft.com/office/drawing/2014/main" id="{3271725B-9750-4432-8A41-26458C2A3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25" y="139700"/>
            <a:ext cx="4259263" cy="6261100"/>
          </a:xfrm>
          <a:prstGeom prst="rect">
            <a:avLst/>
          </a:prstGeom>
          <a:noFill/>
          <a:extLst>
            <a:ext uri="{909E8E84-426E-40DD-AFC4-6F175D3DCCD1}">
              <a14:hiddenFill xmlns:a14="http://schemas.microsoft.com/office/drawing/2010/main">
                <a:solidFill>
                  <a:srgbClr val="FFFFFF"/>
                </a:solidFill>
              </a14:hiddenFill>
            </a:ext>
          </a:extLst>
        </p:spPr>
      </p:pic>
      <p:sp>
        <p:nvSpPr>
          <p:cNvPr id="415749" name="Rectangle 5">
            <a:extLst>
              <a:ext uri="{FF2B5EF4-FFF2-40B4-BE49-F238E27FC236}">
                <a16:creationId xmlns:a16="http://schemas.microsoft.com/office/drawing/2014/main" id="{8C0AFA80-F43A-44C8-877A-F3380AE8A720}"/>
              </a:ext>
            </a:extLst>
          </p:cNvPr>
          <p:cNvSpPr>
            <a:spLocks noChangeArrowheads="1"/>
          </p:cNvSpPr>
          <p:nvPr/>
        </p:nvSpPr>
        <p:spPr bwMode="auto">
          <a:xfrm>
            <a:off x="3124200" y="6461125"/>
            <a:ext cx="2657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جدول رده بندی کلی مهره داران</a:t>
            </a:r>
          </a:p>
        </p:txBody>
      </p:sp>
    </p:spTree>
  </p:cSld>
  <p:clrMapOvr>
    <a:masterClrMapping/>
  </p:clrMapOvr>
  <p:transition spd="med">
    <p:wheel spokes="8"/>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4468E86C-E4EE-40AD-9224-1530B59CA140}"/>
              </a:ext>
            </a:extLst>
          </p:cNvPr>
          <p:cNvSpPr>
            <a:spLocks noChangeArrowheads="1"/>
          </p:cNvSpPr>
          <p:nvPr/>
        </p:nvSpPr>
        <p:spPr bwMode="auto">
          <a:xfrm>
            <a:off x="3200400" y="2514600"/>
            <a:ext cx="25574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1"/>
            <a:r>
              <a:rPr lang="fa-IR" altLang="fa-IR" sz="4000" b="1">
                <a:cs typeface="B Lotus" panose="00000400000000000000" pitchFamily="2" charset="-78"/>
              </a:rPr>
              <a:t>گفتار چهارم:</a:t>
            </a:r>
            <a:endParaRPr lang="en-US" altLang="fa-IR" sz="4000" b="1">
              <a:cs typeface="B Lotus" panose="00000400000000000000" pitchFamily="2" charset="-78"/>
            </a:endParaRPr>
          </a:p>
          <a:p>
            <a:pPr algn="ctr" rtl="1"/>
            <a:r>
              <a:rPr lang="fa-IR" altLang="fa-IR" sz="4000" b="1">
                <a:cs typeface="B Lotus" panose="00000400000000000000" pitchFamily="2" charset="-78"/>
              </a:rPr>
              <a:t>ائون پرکامبرین</a:t>
            </a:r>
          </a:p>
        </p:txBody>
      </p:sp>
    </p:spTree>
  </p:cSld>
  <p:clrMapOvr>
    <a:masterClrMapping/>
  </p:clrMapOvr>
  <p:transition spd="med">
    <p:wheel spokes="8"/>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a:extLst>
              <a:ext uri="{FF2B5EF4-FFF2-40B4-BE49-F238E27FC236}">
                <a16:creationId xmlns:a16="http://schemas.microsoft.com/office/drawing/2014/main" id="{E702C73D-E766-46FC-B86D-C1F01B303943}"/>
              </a:ext>
            </a:extLst>
          </p:cNvPr>
          <p:cNvSpPr>
            <a:spLocks noChangeArrowheads="1"/>
          </p:cNvSpPr>
          <p:nvPr/>
        </p:nvSpPr>
        <p:spPr bwMode="auto">
          <a:xfrm>
            <a:off x="1295400" y="2362200"/>
            <a:ext cx="670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ائون پرکامبرین از زمان بوجود آمدن زمین (6/4 میلیارد سال قبل) آغاز می شود. این ائون شامل دو دوران آرکئوزوئیک با 2 میلیارد سال قدمت (6/2- 6/4 میلیارد سال قبل) و پروتروزوئیک با کمی بیش از 2 میلیارد سال می شود.</a:t>
            </a:r>
          </a:p>
        </p:txBody>
      </p:sp>
    </p:spTree>
  </p:cSld>
  <p:clrMapOvr>
    <a:masterClrMapping/>
  </p:clrMapOvr>
  <p:transition spd="med">
    <p:wheel spokes="8"/>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Rectangle 4">
            <a:extLst>
              <a:ext uri="{FF2B5EF4-FFF2-40B4-BE49-F238E27FC236}">
                <a16:creationId xmlns:a16="http://schemas.microsoft.com/office/drawing/2014/main" id="{340715D0-9495-480A-97BE-D7AE604E29DF}"/>
              </a:ext>
            </a:extLst>
          </p:cNvPr>
          <p:cNvSpPr>
            <a:spLocks noChangeArrowheads="1"/>
          </p:cNvSpPr>
          <p:nvPr/>
        </p:nvSpPr>
        <p:spPr bwMode="auto">
          <a:xfrm>
            <a:off x="1524000" y="2514600"/>
            <a:ext cx="6096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ویژگی های خشکی های پرکامبرین: در طول پرکامبرین پوسته زمین به نواحی ناپایدار (فلات قاره ها یا ژئوسینکلینال ها) و پایدار (سپرها) تقسیم می شد. </a:t>
            </a:r>
          </a:p>
        </p:txBody>
      </p:sp>
    </p:spTree>
  </p:cSld>
  <p:clrMapOvr>
    <a:masterClrMapping/>
  </p:clrMapOvr>
  <p:transition spd="med">
    <p:wheel spokes="8"/>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0" name="Rectangle 4">
            <a:extLst>
              <a:ext uri="{FF2B5EF4-FFF2-40B4-BE49-F238E27FC236}">
                <a16:creationId xmlns:a16="http://schemas.microsoft.com/office/drawing/2014/main" id="{B9038589-7DB5-4C87-AA2D-CB9DF98711F9}"/>
              </a:ext>
            </a:extLst>
          </p:cNvPr>
          <p:cNvSpPr>
            <a:spLocks noChangeArrowheads="1"/>
          </p:cNvSpPr>
          <p:nvPr/>
        </p:nvSpPr>
        <p:spPr bwMode="auto">
          <a:xfrm>
            <a:off x="1752600" y="2590800"/>
            <a:ext cx="58578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ژئوسینکلینال ها دریاهای وسیع و کم عمقی بودند که رسوبات ضخیمی در آنها ته نشین شده که بر اثر کوهزایی ها، چین خورده و کوهها را تشکیل داده اند. </a:t>
            </a:r>
          </a:p>
        </p:txBody>
      </p:sp>
    </p:spTree>
  </p:cSld>
  <p:clrMapOvr>
    <a:masterClrMapping/>
  </p:clrMapOvr>
  <p:transition spd="med">
    <p:wheel spokes="8"/>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01BE541D-0249-43CA-9D29-8F4F97FE07D6}"/>
              </a:ext>
            </a:extLst>
          </p:cNvPr>
          <p:cNvSpPr>
            <a:spLocks noChangeArrowheads="1"/>
          </p:cNvSpPr>
          <p:nvPr/>
        </p:nvSpPr>
        <p:spPr bwMode="auto">
          <a:xfrm>
            <a:off x="1828800" y="2819400"/>
            <a:ext cx="5803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سپرها هسته اولیه خشکی های امروزی هستند. جنبش های کوهزایی بر روی سپرها تاثیر چندانی نداشته است. </a:t>
            </a:r>
            <a:endParaRPr lang="en-US" altLang="fa-IR" sz="2400">
              <a:cs typeface="B Lotus" panose="00000400000000000000" pitchFamily="2" charset="-78"/>
            </a:endParaRPr>
          </a:p>
        </p:txBody>
      </p:sp>
    </p:spTree>
  </p:cSld>
  <p:clrMapOvr>
    <a:masterClrMapping/>
  </p:clrMapOvr>
  <p:transition spd="med">
    <p:wheel spokes="8"/>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4" name="Rectangle 4">
            <a:extLst>
              <a:ext uri="{FF2B5EF4-FFF2-40B4-BE49-F238E27FC236}">
                <a16:creationId xmlns:a16="http://schemas.microsoft.com/office/drawing/2014/main" id="{8E166F5D-6C22-414F-BA1D-6346F45696F3}"/>
              </a:ext>
            </a:extLst>
          </p:cNvPr>
          <p:cNvSpPr>
            <a:spLocks noChangeArrowheads="1"/>
          </p:cNvSpPr>
          <p:nvPr/>
        </p:nvSpPr>
        <p:spPr bwMode="auto">
          <a:xfrm>
            <a:off x="1371600" y="2590800"/>
            <a:ext cx="680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سپرها توسط رسوبات کم ضخامت دوران های بعدی پوشیده شده اند و تا به امروز بدون چین خوردگی باقی مانده اند. سپرهای کانادا، افریقا، بالتیک و استرالیا نمونه هایی از این نواحی هستند</a:t>
            </a:r>
            <a:r>
              <a:rPr lang="en-US" altLang="fa-IR" sz="2400">
                <a:cs typeface="B Lotus" panose="00000400000000000000" pitchFamily="2" charset="-78"/>
              </a:rPr>
              <a:t> </a:t>
            </a:r>
          </a:p>
        </p:txBody>
      </p:sp>
    </p:spTree>
  </p:cSld>
  <p:clrMapOvr>
    <a:masterClrMapping/>
  </p:clrMapOvr>
  <p:transition spd="med">
    <p:wheel spokes="8"/>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6" name="Rectangle 4">
            <a:extLst>
              <a:ext uri="{FF2B5EF4-FFF2-40B4-BE49-F238E27FC236}">
                <a16:creationId xmlns:a16="http://schemas.microsoft.com/office/drawing/2014/main" id="{79BD1E74-C802-4A97-9895-E1324651148C}"/>
              </a:ext>
            </a:extLst>
          </p:cNvPr>
          <p:cNvSpPr>
            <a:spLocks noChangeArrowheads="1"/>
          </p:cNvSpPr>
          <p:nvPr/>
        </p:nvSpPr>
        <p:spPr bwMode="auto">
          <a:xfrm>
            <a:off x="1524000" y="251460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نظریه لاپلاس 2: در مرحله بعد</a:t>
            </a:r>
            <a:r>
              <a:rPr lang="ar-SA" altLang="fa-IR" sz="2400">
                <a:cs typeface="B Lotus" panose="00000400000000000000" pitchFamily="2" charset="-78"/>
              </a:rPr>
              <a:t> با افزایش سرعت دورانی ذرات به صورت حلقه های گازی شکل از توده مرکزی جدا شده و بدین ترتیب سیارات تشکیل شده ا</a:t>
            </a:r>
            <a:r>
              <a:rPr lang="fa-IR" altLang="fa-IR" sz="2400">
                <a:cs typeface="B Lotus" panose="00000400000000000000" pitchFamily="2" charset="-78"/>
              </a:rPr>
              <a:t>ست.</a:t>
            </a:r>
            <a:endParaRPr lang="en-US" altLang="fa-IR" sz="2400">
              <a:cs typeface="B Lotus" panose="00000400000000000000" pitchFamily="2" charset="-78"/>
            </a:endParaRPr>
          </a:p>
        </p:txBody>
      </p:sp>
    </p:spTree>
  </p:cSld>
  <p:clrMapOvr>
    <a:masterClrMapping/>
  </p:clrMapOvr>
  <p:transition spd="med">
    <p:wheel spokes="8"/>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4" name="Rectangle 4">
            <a:extLst>
              <a:ext uri="{FF2B5EF4-FFF2-40B4-BE49-F238E27FC236}">
                <a16:creationId xmlns:a16="http://schemas.microsoft.com/office/drawing/2014/main" id="{1C287B92-5DDA-41E2-AF0E-F9FF593823C0}"/>
              </a:ext>
            </a:extLst>
          </p:cNvPr>
          <p:cNvSpPr>
            <a:spLocks noChangeArrowheads="1"/>
          </p:cNvSpPr>
          <p:nvPr/>
        </p:nvSpPr>
        <p:spPr bwMode="auto">
          <a:xfrm>
            <a:off x="1143000" y="2532063"/>
            <a:ext cx="6858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جغرافیای دیرینه پرکامبرین: در پرکامبرین تمامی خشکی های زمین بصورت یک خشکی بزرگ به نام پانگه آ (پانژه آ) وجود داشته اند که از همه طرف بوسیله اقیانوس اولیه ای به نام پانتالاسا محصور بوده است.</a:t>
            </a:r>
          </a:p>
        </p:txBody>
      </p:sp>
    </p:spTree>
  </p:cSld>
  <p:clrMapOvr>
    <a:masterClrMapping/>
  </p:clrMapOvr>
  <p:transition spd="med">
    <p:wheel spokes="8"/>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6" name="Picture 4" descr="212">
            <a:extLst>
              <a:ext uri="{FF2B5EF4-FFF2-40B4-BE49-F238E27FC236}">
                <a16:creationId xmlns:a16="http://schemas.microsoft.com/office/drawing/2014/main" id="{7E4CE888-F585-4ECB-B90D-15FEA5B04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467600" cy="4383088"/>
          </a:xfrm>
          <a:prstGeom prst="rect">
            <a:avLst/>
          </a:prstGeom>
          <a:noFill/>
          <a:extLst>
            <a:ext uri="{909E8E84-426E-40DD-AFC4-6F175D3DCCD1}">
              <a14:hiddenFill xmlns:a14="http://schemas.microsoft.com/office/drawing/2010/main">
                <a:solidFill>
                  <a:srgbClr val="FFFFFF"/>
                </a:solidFill>
              </a14:hiddenFill>
            </a:ext>
          </a:extLst>
        </p:spPr>
      </p:pic>
      <p:sp>
        <p:nvSpPr>
          <p:cNvPr id="422919" name="Rectangle 7">
            <a:extLst>
              <a:ext uri="{FF2B5EF4-FFF2-40B4-BE49-F238E27FC236}">
                <a16:creationId xmlns:a16="http://schemas.microsoft.com/office/drawing/2014/main" id="{7635EBDD-D8F3-4924-897F-99B426A29624}"/>
              </a:ext>
            </a:extLst>
          </p:cNvPr>
          <p:cNvSpPr>
            <a:spLocks noChangeArrowheads="1"/>
          </p:cNvSpPr>
          <p:nvPr/>
        </p:nvSpPr>
        <p:spPr bwMode="auto">
          <a:xfrm>
            <a:off x="2590800" y="5562600"/>
            <a:ext cx="4008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وضعیت دریاها و خشکی های زمین در پرکامبرین</a:t>
            </a:r>
          </a:p>
        </p:txBody>
      </p:sp>
    </p:spTree>
  </p:cSld>
  <p:clrMapOvr>
    <a:masterClrMapping/>
  </p:clrMapOvr>
  <p:transition spd="med">
    <p:wheel spokes="8"/>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a:extLst>
              <a:ext uri="{FF2B5EF4-FFF2-40B4-BE49-F238E27FC236}">
                <a16:creationId xmlns:a16="http://schemas.microsoft.com/office/drawing/2014/main" id="{88065E78-9FA4-4F3A-B80A-EBEB3389888B}"/>
              </a:ext>
            </a:extLst>
          </p:cNvPr>
          <p:cNvSpPr>
            <a:spLocks noChangeArrowheads="1"/>
          </p:cNvSpPr>
          <p:nvPr/>
        </p:nvSpPr>
        <p:spPr bwMode="auto">
          <a:xfrm>
            <a:off x="1295400" y="2514600"/>
            <a:ext cx="66849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زمین های پرکامبرین:</a:t>
            </a:r>
            <a:r>
              <a:rPr lang="fa-IR" altLang="fa-IR" sz="2400" b="1">
                <a:cs typeface="B Lotus" panose="00000400000000000000" pitchFamily="2" charset="-78"/>
              </a:rPr>
              <a:t> </a:t>
            </a:r>
            <a:r>
              <a:rPr lang="fa-IR" altLang="fa-IR" sz="2400">
                <a:cs typeface="B Lotus" panose="00000400000000000000" pitchFamily="2" charset="-78"/>
              </a:rPr>
              <a:t>زمین های پرکامبرین اغلب در اثر سرد و سخت شدن پوسته اولیه زمین بوجود آمده اند. در صورتی که زمین های دیگر دوران های زمین شناسی اکثرا منشاء دریایی دارند. این زمین ها در اغلب مناطق زمین پی سنگ خشکی ها و کوهها را تشکیل می دهند. </a:t>
            </a:r>
          </a:p>
        </p:txBody>
      </p:sp>
    </p:spTree>
  </p:cSld>
  <p:clrMapOvr>
    <a:masterClrMapping/>
  </p:clrMapOvr>
  <p:transition spd="med">
    <p:wheel spokes="8"/>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4">
            <a:extLst>
              <a:ext uri="{FF2B5EF4-FFF2-40B4-BE49-F238E27FC236}">
                <a16:creationId xmlns:a16="http://schemas.microsoft.com/office/drawing/2014/main" id="{10ACF803-07A0-4CBB-BCAE-4D8B23C58217}"/>
              </a:ext>
            </a:extLst>
          </p:cNvPr>
          <p:cNvSpPr>
            <a:spLocks noChangeArrowheads="1"/>
          </p:cNvSpPr>
          <p:nvPr/>
        </p:nvSpPr>
        <p:spPr bwMode="auto">
          <a:xfrm>
            <a:off x="1371600" y="2438400"/>
            <a:ext cx="65516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ویژگی سنگ های پرکامبرین: در پرکامبرین درجه دگرگونی سنگ ها از قاعده بطرف بالا کم می شود. بطوری که درجه دگرگونی      سنگ های پرکامبرین زیرین زیاد است و هرچه به طرف بخش های بالاتر پرکامبرین می رویم از مقدار این دگرگونی کاسته می شود.</a:t>
            </a:r>
          </a:p>
        </p:txBody>
      </p:sp>
    </p:spTree>
  </p:cSld>
  <p:clrMapOvr>
    <a:masterClrMapping/>
  </p:clrMapOvr>
  <p:transition spd="med">
    <p:wheel spokes="8"/>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4">
            <a:extLst>
              <a:ext uri="{FF2B5EF4-FFF2-40B4-BE49-F238E27FC236}">
                <a16:creationId xmlns:a16="http://schemas.microsoft.com/office/drawing/2014/main" id="{4349B67D-2FD0-4A37-8057-42D1F8F4123D}"/>
              </a:ext>
            </a:extLst>
          </p:cNvPr>
          <p:cNvSpPr>
            <a:spLocks noChangeArrowheads="1"/>
          </p:cNvSpPr>
          <p:nvPr/>
        </p:nvSpPr>
        <p:spPr bwMode="auto">
          <a:xfrm>
            <a:off x="1295400" y="2590800"/>
            <a:ext cx="68611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اهمیت اقتصادی طبقات پرکامبرین:</a:t>
            </a:r>
            <a:r>
              <a:rPr lang="fa-IR" altLang="fa-IR" sz="2400" b="1">
                <a:cs typeface="B Lotus" panose="00000400000000000000" pitchFamily="2" charset="-78"/>
              </a:rPr>
              <a:t> </a:t>
            </a:r>
            <a:r>
              <a:rPr lang="fa-IR" altLang="fa-IR" sz="2400">
                <a:cs typeface="B Lotus" panose="00000400000000000000" pitchFamily="2" charset="-78"/>
              </a:rPr>
              <a:t>سنگ های پرکامبرین در نواحی مختلف زمین حاوی معادن مختلف آهن، طلا و نیکل می باشند و معادن طلای افریقای جنوبی نمونه ای از این نوع معادن است.</a:t>
            </a:r>
          </a:p>
        </p:txBody>
      </p:sp>
    </p:spTree>
  </p:cSld>
  <p:clrMapOvr>
    <a:masterClrMapping/>
  </p:clrMapOvr>
  <p:transition spd="med">
    <p:wheel spokes="8"/>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4">
            <a:extLst>
              <a:ext uri="{FF2B5EF4-FFF2-40B4-BE49-F238E27FC236}">
                <a16:creationId xmlns:a16="http://schemas.microsoft.com/office/drawing/2014/main" id="{0D06A4EC-A799-4E3B-9DFF-53566BEFCCC1}"/>
              </a:ext>
            </a:extLst>
          </p:cNvPr>
          <p:cNvSpPr>
            <a:spLocks noChangeArrowheads="1"/>
          </p:cNvSpPr>
          <p:nvPr/>
        </p:nvSpPr>
        <p:spPr bwMode="auto">
          <a:xfrm>
            <a:off x="1219200" y="2516188"/>
            <a:ext cx="69056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جانداران پرکامبرین 1:</a:t>
            </a:r>
            <a:r>
              <a:rPr lang="fa-IR" altLang="fa-IR" sz="2400" b="1">
                <a:cs typeface="B Lotus" panose="00000400000000000000" pitchFamily="2" charset="-78"/>
              </a:rPr>
              <a:t> </a:t>
            </a:r>
            <a:r>
              <a:rPr lang="fa-IR" altLang="fa-IR" sz="2400">
                <a:cs typeface="B Lotus" panose="00000400000000000000" pitchFamily="2" charset="-78"/>
              </a:rPr>
              <a:t>اولین آثار فسیلی پرکامبرین مربوط به 8/3 میلیارد سال قبل است. این آثار از سنگ های جنوب آفریقا بدست آمده است و مربوط به موجوداتی باکتری مانند بوده است. </a:t>
            </a:r>
            <a:endParaRPr lang="en-US" altLang="fa-IR" sz="24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4">
            <a:extLst>
              <a:ext uri="{FF2B5EF4-FFF2-40B4-BE49-F238E27FC236}">
                <a16:creationId xmlns:a16="http://schemas.microsoft.com/office/drawing/2014/main" id="{C74C6A8C-01CC-42A4-9E06-264E53C11425}"/>
              </a:ext>
            </a:extLst>
          </p:cNvPr>
          <p:cNvSpPr>
            <a:spLocks noChangeArrowheads="1"/>
          </p:cNvSpPr>
          <p:nvPr/>
        </p:nvSpPr>
        <p:spPr bwMode="auto">
          <a:xfrm>
            <a:off x="914400" y="2590800"/>
            <a:ext cx="75057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جانداران پرکامبرین 2:</a:t>
            </a:r>
            <a:r>
              <a:rPr lang="fa-IR" altLang="fa-IR" sz="2400" b="1">
                <a:cs typeface="B Lotus" panose="00000400000000000000" pitchFamily="2" charset="-78"/>
              </a:rPr>
              <a:t> </a:t>
            </a:r>
            <a:r>
              <a:rPr lang="fa-IR" altLang="fa-IR" sz="2400">
                <a:cs typeface="B Lotus" panose="00000400000000000000" pitchFamily="2" charset="-78"/>
              </a:rPr>
              <a:t>موجودات پرسلولی که در پرکامبرین می زیسته اند فاقد اسکلت یا اندام های سخت بوده اند لذا بندرت فسیل می شده اند و یا تنها اثری از آنها باقی می مانده است. اتیکوکانیا نمونه ای از این آثار است.</a:t>
            </a:r>
          </a:p>
        </p:txBody>
      </p:sp>
    </p:spTree>
  </p:cSld>
  <p:clrMapOvr>
    <a:masterClrMapping/>
  </p:clrMapOvr>
  <p:transition spd="med">
    <p:wheel spokes="8"/>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a:extLst>
              <a:ext uri="{FF2B5EF4-FFF2-40B4-BE49-F238E27FC236}">
                <a16:creationId xmlns:a16="http://schemas.microsoft.com/office/drawing/2014/main" id="{1D759F60-F466-4A69-AF9E-5B90404FAF17}"/>
              </a:ext>
            </a:extLst>
          </p:cNvPr>
          <p:cNvSpPr>
            <a:spLocks noChangeArrowheads="1"/>
          </p:cNvSpPr>
          <p:nvPr/>
        </p:nvSpPr>
        <p:spPr bwMode="auto">
          <a:xfrm>
            <a:off x="1981200" y="2590800"/>
            <a:ext cx="563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جانداران پرکامبرین 3:</a:t>
            </a:r>
            <a:r>
              <a:rPr lang="fa-IR" altLang="fa-IR" sz="2400" b="1">
                <a:cs typeface="B Lotus" panose="00000400000000000000" pitchFamily="2" charset="-78"/>
              </a:rPr>
              <a:t> </a:t>
            </a:r>
            <a:r>
              <a:rPr lang="fa-IR" altLang="fa-IR" sz="2400">
                <a:cs typeface="B Lotus" panose="00000400000000000000" pitchFamily="2" charset="-78"/>
              </a:rPr>
              <a:t>استروماتولیتس ها که از جلبک های سبز- آبی هستند یکی از مهم ترین فسیل های پرکامبرین می باشند. </a:t>
            </a:r>
          </a:p>
        </p:txBody>
      </p:sp>
    </p:spTree>
  </p:cSld>
  <p:clrMapOvr>
    <a:masterClrMapping/>
  </p:clrMapOvr>
  <p:transition spd="med">
    <p:wheel spokes="8"/>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8" name="Rectangle 4">
            <a:extLst>
              <a:ext uri="{FF2B5EF4-FFF2-40B4-BE49-F238E27FC236}">
                <a16:creationId xmlns:a16="http://schemas.microsoft.com/office/drawing/2014/main" id="{129CD433-7E5B-48A0-8B6B-742EA3BB4475}"/>
              </a:ext>
            </a:extLst>
          </p:cNvPr>
          <p:cNvSpPr>
            <a:spLocks noChangeArrowheads="1"/>
          </p:cNvSpPr>
          <p:nvPr/>
        </p:nvSpPr>
        <p:spPr bwMode="auto">
          <a:xfrm>
            <a:off x="1371600" y="2895600"/>
            <a:ext cx="63531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استروماتولیتس ها ساختارهای رسوبی- حیاتی نازک لایه و متحدالمرکزی بودند که در نواحی جزر و مدی تشکیل می شده اند. شونژیت، کلنیا، چواریا سیرکولاریس</a:t>
            </a:r>
            <a:r>
              <a:rPr lang="en-US" altLang="fa-IR" sz="2400">
                <a:cs typeface="B Lotus" panose="00000400000000000000" pitchFamily="2" charset="-78"/>
              </a:rPr>
              <a:t> </a:t>
            </a:r>
            <a:r>
              <a:rPr lang="fa-IR" altLang="fa-IR" sz="2400">
                <a:cs typeface="B Lotus" panose="00000400000000000000" pitchFamily="2" charset="-78"/>
              </a:rPr>
              <a:t>و پرکامبریدیم از دیگر        فسیل های این زمان هستند.</a:t>
            </a:r>
          </a:p>
        </p:txBody>
      </p:sp>
    </p:spTree>
  </p:cSld>
  <p:clrMapOvr>
    <a:masterClrMapping/>
  </p:clrMapOvr>
  <p:transition spd="med">
    <p:wheel spokes="8"/>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800" name="Picture 8" descr="132">
            <a:extLst>
              <a:ext uri="{FF2B5EF4-FFF2-40B4-BE49-F238E27FC236}">
                <a16:creationId xmlns:a16="http://schemas.microsoft.com/office/drawing/2014/main" id="{1C79AB97-D96F-42B5-9A75-97A67BFD5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3968750" cy="3638550"/>
          </a:xfrm>
          <a:prstGeom prst="rect">
            <a:avLst/>
          </a:prstGeom>
          <a:noFill/>
          <a:extLst>
            <a:ext uri="{909E8E84-426E-40DD-AFC4-6F175D3DCCD1}">
              <a14:hiddenFill xmlns:a14="http://schemas.microsoft.com/office/drawing/2010/main">
                <a:solidFill>
                  <a:srgbClr val="FFFFFF"/>
                </a:solidFill>
              </a14:hiddenFill>
            </a:ext>
          </a:extLst>
        </p:spPr>
      </p:pic>
      <p:sp>
        <p:nvSpPr>
          <p:cNvPr id="417802" name="Rectangle 10">
            <a:extLst>
              <a:ext uri="{FF2B5EF4-FFF2-40B4-BE49-F238E27FC236}">
                <a16:creationId xmlns:a16="http://schemas.microsoft.com/office/drawing/2014/main" id="{DC7D493B-3DB5-4B60-AECF-09D5929AE354}"/>
              </a:ext>
            </a:extLst>
          </p:cNvPr>
          <p:cNvSpPr>
            <a:spLocks noChangeArrowheads="1"/>
          </p:cNvSpPr>
          <p:nvPr/>
        </p:nvSpPr>
        <p:spPr bwMode="auto">
          <a:xfrm>
            <a:off x="1905000" y="4784725"/>
            <a:ext cx="642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000">
                <a:cs typeface="B Lotus" panose="00000400000000000000" pitchFamily="2" charset="-78"/>
              </a:rPr>
              <a:t>کلنیا</a:t>
            </a:r>
          </a:p>
        </p:txBody>
      </p:sp>
      <p:sp>
        <p:nvSpPr>
          <p:cNvPr id="417804" name="Rectangle 12">
            <a:extLst>
              <a:ext uri="{FF2B5EF4-FFF2-40B4-BE49-F238E27FC236}">
                <a16:creationId xmlns:a16="http://schemas.microsoft.com/office/drawing/2014/main" id="{6E4F2CFE-A1A7-43E6-BCBC-498C7B18F568}"/>
              </a:ext>
            </a:extLst>
          </p:cNvPr>
          <p:cNvSpPr>
            <a:spLocks noChangeArrowheads="1"/>
          </p:cNvSpPr>
          <p:nvPr/>
        </p:nvSpPr>
        <p:spPr bwMode="auto">
          <a:xfrm>
            <a:off x="6161088" y="3870325"/>
            <a:ext cx="1306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استروماتولیتس</a:t>
            </a:r>
          </a:p>
        </p:txBody>
      </p:sp>
      <p:pic>
        <p:nvPicPr>
          <p:cNvPr id="417805" name="Picture 13" descr="216">
            <a:extLst>
              <a:ext uri="{FF2B5EF4-FFF2-40B4-BE49-F238E27FC236}">
                <a16:creationId xmlns:a16="http://schemas.microsoft.com/office/drawing/2014/main" id="{74F99927-A7D3-49B7-9DB8-60BBAAB34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81200"/>
            <a:ext cx="3962400" cy="1617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4" name="Rectangle 4">
            <a:extLst>
              <a:ext uri="{FF2B5EF4-FFF2-40B4-BE49-F238E27FC236}">
                <a16:creationId xmlns:a16="http://schemas.microsoft.com/office/drawing/2014/main" id="{17106FA7-CEA4-402A-8328-F4E39611964E}"/>
              </a:ext>
            </a:extLst>
          </p:cNvPr>
          <p:cNvSpPr>
            <a:spLocks noChangeArrowheads="1"/>
          </p:cNvSpPr>
          <p:nvPr/>
        </p:nvSpPr>
        <p:spPr bwMode="auto">
          <a:xfrm>
            <a:off x="1219200" y="838200"/>
            <a:ext cx="6800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fa-IR" altLang="fa-IR" sz="2400">
                <a:cs typeface="B Lotus" panose="00000400000000000000" pitchFamily="2" charset="-78"/>
              </a:rPr>
              <a:t>لازم به ذکر است که دو نظریه کانت و لاپلاس مکمل یکدیگر می باشند</a:t>
            </a:r>
            <a:r>
              <a:rPr lang="fa-IR" altLang="fa-IR"/>
              <a:t>.</a:t>
            </a:r>
            <a:endParaRPr lang="en-US" altLang="fa-IR"/>
          </a:p>
        </p:txBody>
      </p:sp>
      <p:pic>
        <p:nvPicPr>
          <p:cNvPr id="476165" name="Picture 5">
            <a:extLst>
              <a:ext uri="{FF2B5EF4-FFF2-40B4-BE49-F238E27FC236}">
                <a16:creationId xmlns:a16="http://schemas.microsoft.com/office/drawing/2014/main" id="{2F4C445F-6EDC-4010-BEF2-966464D3EEB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47800" y="2057400"/>
            <a:ext cx="6400800" cy="2497138"/>
          </a:xfrm>
          <a:prstGeom prst="rect">
            <a:avLst/>
          </a:prstGeom>
          <a:noFill/>
          <a:extLst>
            <a:ext uri="{909E8E84-426E-40DD-AFC4-6F175D3DCCD1}">
              <a14:hiddenFill xmlns:a14="http://schemas.microsoft.com/office/drawing/2010/main">
                <a:solidFill>
                  <a:srgbClr val="FFFFFF"/>
                </a:solidFill>
              </a14:hiddenFill>
            </a:ext>
          </a:extLst>
        </p:spPr>
      </p:pic>
      <p:sp>
        <p:nvSpPr>
          <p:cNvPr id="476166" name="Rectangle 6">
            <a:extLst>
              <a:ext uri="{FF2B5EF4-FFF2-40B4-BE49-F238E27FC236}">
                <a16:creationId xmlns:a16="http://schemas.microsoft.com/office/drawing/2014/main" id="{4F875D77-A303-4CC5-ADAA-F485DBAD2D1C}"/>
              </a:ext>
            </a:extLst>
          </p:cNvPr>
          <p:cNvSpPr>
            <a:spLocks noChangeArrowheads="1"/>
          </p:cNvSpPr>
          <p:nvPr/>
        </p:nvSpPr>
        <p:spPr bwMode="auto">
          <a:xfrm>
            <a:off x="2616200" y="4919663"/>
            <a:ext cx="3897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ar-SA" altLang="fa-IR" sz="2000">
                <a:cs typeface="B Lotus" panose="00000400000000000000" pitchFamily="2" charset="-78"/>
              </a:rPr>
              <a:t>پیدایش منظومه شمسی طبق نظریه کانت/لاپلاس</a:t>
            </a:r>
            <a:endParaRPr lang="en-US" altLang="fa-IR" sz="2000">
              <a:cs typeface="B Lotus" panose="00000400000000000000" pitchFamily="2" charset="-78"/>
            </a:endParaRPr>
          </a:p>
        </p:txBody>
      </p:sp>
    </p:spTree>
  </p:cSld>
  <p:clrMapOvr>
    <a:masterClrMapping/>
  </p:clrMapOvr>
  <p:transition spd="med">
    <p:wheel spokes="8"/>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21" name="Picture 5" descr="54">
            <a:extLst>
              <a:ext uri="{FF2B5EF4-FFF2-40B4-BE49-F238E27FC236}">
                <a16:creationId xmlns:a16="http://schemas.microsoft.com/office/drawing/2014/main" id="{734F5830-F3CB-465F-A6B0-00161E09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4284663" cy="3324225"/>
          </a:xfrm>
          <a:prstGeom prst="rect">
            <a:avLst/>
          </a:prstGeom>
          <a:noFill/>
          <a:extLst>
            <a:ext uri="{909E8E84-426E-40DD-AFC4-6F175D3DCCD1}">
              <a14:hiddenFill xmlns:a14="http://schemas.microsoft.com/office/drawing/2010/main">
                <a:solidFill>
                  <a:srgbClr val="FFFFFF"/>
                </a:solidFill>
              </a14:hiddenFill>
            </a:ext>
          </a:extLst>
        </p:spPr>
      </p:pic>
      <p:pic>
        <p:nvPicPr>
          <p:cNvPr id="418822" name="Picture 6" descr="56">
            <a:extLst>
              <a:ext uri="{FF2B5EF4-FFF2-40B4-BE49-F238E27FC236}">
                <a16:creationId xmlns:a16="http://schemas.microsoft.com/office/drawing/2014/main" id="{4F582766-51D7-4774-ABC8-15219E96D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191000" cy="3243263"/>
          </a:xfrm>
          <a:prstGeom prst="rect">
            <a:avLst/>
          </a:prstGeom>
          <a:noFill/>
          <a:extLst>
            <a:ext uri="{909E8E84-426E-40DD-AFC4-6F175D3DCCD1}">
              <a14:hiddenFill xmlns:a14="http://schemas.microsoft.com/office/drawing/2010/main">
                <a:solidFill>
                  <a:srgbClr val="FFFFFF"/>
                </a:solidFill>
              </a14:hiddenFill>
            </a:ext>
          </a:extLst>
        </p:spPr>
      </p:pic>
      <p:sp>
        <p:nvSpPr>
          <p:cNvPr id="418823" name="Rectangle 7">
            <a:extLst>
              <a:ext uri="{FF2B5EF4-FFF2-40B4-BE49-F238E27FC236}">
                <a16:creationId xmlns:a16="http://schemas.microsoft.com/office/drawing/2014/main" id="{46CD42DF-CB48-4B81-ABD7-66418992449A}"/>
              </a:ext>
            </a:extLst>
          </p:cNvPr>
          <p:cNvSpPr>
            <a:spLocks noChangeArrowheads="1"/>
          </p:cNvSpPr>
          <p:nvPr/>
        </p:nvSpPr>
        <p:spPr bwMode="auto">
          <a:xfrm>
            <a:off x="5721350" y="4911725"/>
            <a:ext cx="1744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چواریا سیرکولاریس</a:t>
            </a:r>
            <a:endParaRPr lang="en-US" altLang="fa-IR" sz="2000">
              <a:cs typeface="B Lotus" panose="00000400000000000000" pitchFamily="2" charset="-78"/>
            </a:endParaRPr>
          </a:p>
        </p:txBody>
      </p:sp>
      <p:sp>
        <p:nvSpPr>
          <p:cNvPr id="418824" name="Rectangle 8">
            <a:extLst>
              <a:ext uri="{FF2B5EF4-FFF2-40B4-BE49-F238E27FC236}">
                <a16:creationId xmlns:a16="http://schemas.microsoft.com/office/drawing/2014/main" id="{BDE7682D-06CE-4AEA-AC05-135B824BF36B}"/>
              </a:ext>
            </a:extLst>
          </p:cNvPr>
          <p:cNvSpPr>
            <a:spLocks noChangeArrowheads="1"/>
          </p:cNvSpPr>
          <p:nvPr/>
        </p:nvSpPr>
        <p:spPr bwMode="auto">
          <a:xfrm>
            <a:off x="1941513" y="4851400"/>
            <a:ext cx="11096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t>پرکامبریدیم</a:t>
            </a:r>
            <a:endParaRPr lang="en-US" altLang="fa-IR" sz="2000"/>
          </a:p>
        </p:txBody>
      </p:sp>
    </p:spTree>
  </p:cSld>
  <p:clrMapOvr>
    <a:masterClrMapping/>
  </p:clrMapOvr>
  <p:transition spd="med">
    <p:wheel spokes="8"/>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2" name="Rectangle 4">
            <a:extLst>
              <a:ext uri="{FF2B5EF4-FFF2-40B4-BE49-F238E27FC236}">
                <a16:creationId xmlns:a16="http://schemas.microsoft.com/office/drawing/2014/main" id="{E1916F47-71E3-4312-89F2-113F303CF71B}"/>
              </a:ext>
            </a:extLst>
          </p:cNvPr>
          <p:cNvSpPr>
            <a:spLocks noChangeArrowheads="1"/>
          </p:cNvSpPr>
          <p:nvPr/>
        </p:nvSpPr>
        <p:spPr bwMode="auto">
          <a:xfrm>
            <a:off x="914400" y="2438400"/>
            <a:ext cx="7010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ایران در پرکامبرین:</a:t>
            </a:r>
            <a:r>
              <a:rPr lang="fa-IR" altLang="fa-IR" sz="2400" b="1">
                <a:cs typeface="B Lotus" panose="00000400000000000000" pitchFamily="2" charset="-78"/>
              </a:rPr>
              <a:t> </a:t>
            </a:r>
            <a:r>
              <a:rPr lang="fa-IR" altLang="fa-IR" sz="2400">
                <a:cs typeface="B Lotus" panose="00000400000000000000" pitchFamily="2" charset="-78"/>
              </a:rPr>
              <a:t>سنگ های پرکامبرین ایران اغلب در نواحی ساغند، کرمان، کاشمر، زنجان و البرز مرکزی برونزد دارند و مجموعه چاپدونی از آن جمله است. هم چنین بعضی از معادن فلزی کشورمان (مانند بافق و چغارت) نیز در این سنگ ها قرار دارند.</a:t>
            </a:r>
          </a:p>
        </p:txBody>
      </p:sp>
    </p:spTree>
  </p:cSld>
  <p:clrMapOvr>
    <a:masterClrMapping/>
  </p:clrMapOvr>
  <p:transition spd="med">
    <p:wheel spokes="8"/>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4">
            <a:extLst>
              <a:ext uri="{FF2B5EF4-FFF2-40B4-BE49-F238E27FC236}">
                <a16:creationId xmlns:a16="http://schemas.microsoft.com/office/drawing/2014/main" id="{3BEAF6E4-BE8F-4EC3-8DFA-7DA69CC7F13A}"/>
              </a:ext>
            </a:extLst>
          </p:cNvPr>
          <p:cNvSpPr>
            <a:spLocks noChangeArrowheads="1"/>
          </p:cNvSpPr>
          <p:nvPr/>
        </p:nvSpPr>
        <p:spPr bwMode="auto">
          <a:xfrm>
            <a:off x="1524000" y="2438400"/>
            <a:ext cx="6102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آب و هوای پرکامبرین 1: شرایط آب و هوایی در پرکامبرین متنوع بوده است. وجود آثار یخچالی در مناطقی از خشکی های جنوبی بیانگر آب وهوای سرد است.</a:t>
            </a:r>
          </a:p>
        </p:txBody>
      </p:sp>
    </p:spTree>
  </p:cSld>
  <p:clrMapOvr>
    <a:masterClrMapping/>
  </p:clrMapOvr>
  <p:transition spd="med">
    <p:wheel spokes="8"/>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2" name="Rectangle 4">
            <a:extLst>
              <a:ext uri="{FF2B5EF4-FFF2-40B4-BE49-F238E27FC236}">
                <a16:creationId xmlns:a16="http://schemas.microsoft.com/office/drawing/2014/main" id="{2A672221-0DB7-4107-9FAB-EC804BD4717A}"/>
              </a:ext>
            </a:extLst>
          </p:cNvPr>
          <p:cNvSpPr>
            <a:spLocks noChangeArrowheads="1"/>
          </p:cNvSpPr>
          <p:nvPr/>
        </p:nvSpPr>
        <p:spPr bwMode="auto">
          <a:xfrm>
            <a:off x="1143000" y="2743200"/>
            <a:ext cx="701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آب و هوای پرکامبرین 2: هم چنین حضور ماسه سنگ های سرخ رنگ و رسوبات تبخیری در دیگر مناطق (مانند ایران و عربستان) نشان دهنده آب و هوای گرم می باشد. </a:t>
            </a:r>
          </a:p>
        </p:txBody>
      </p:sp>
    </p:spTree>
  </p:cSld>
  <p:clrMapOvr>
    <a:masterClrMapping/>
  </p:clrMapOvr>
  <p:transition spd="med">
    <p:wheel spokes="8"/>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B1864D1F-F166-4644-A601-6AD96063F930}"/>
              </a:ext>
            </a:extLst>
          </p:cNvPr>
          <p:cNvSpPr>
            <a:spLocks noChangeArrowheads="1"/>
          </p:cNvSpPr>
          <p:nvPr/>
        </p:nvSpPr>
        <p:spPr bwMode="auto">
          <a:xfrm>
            <a:off x="2971800" y="2438400"/>
            <a:ext cx="30353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1"/>
            <a:r>
              <a:rPr lang="fa-IR" altLang="fa-IR" sz="4000" b="1">
                <a:cs typeface="B Lotus" panose="00000400000000000000" pitchFamily="2" charset="-78"/>
              </a:rPr>
              <a:t>گفتار پنجم: </a:t>
            </a:r>
            <a:endParaRPr lang="en-US" altLang="fa-IR" sz="4000" b="1">
              <a:cs typeface="B Lotus" panose="00000400000000000000" pitchFamily="2" charset="-78"/>
            </a:endParaRPr>
          </a:p>
          <a:p>
            <a:pPr algn="ctr" rtl="1"/>
            <a:r>
              <a:rPr lang="fa-IR" altLang="fa-IR" sz="4000" b="1">
                <a:cs typeface="B Lotus" panose="00000400000000000000" pitchFamily="2" charset="-78"/>
              </a:rPr>
              <a:t>دوران پالئوزوئیک</a:t>
            </a:r>
          </a:p>
        </p:txBody>
      </p:sp>
    </p:spTree>
  </p:cSld>
  <p:clrMapOvr>
    <a:masterClrMapping/>
  </p:clrMapOvr>
  <p:transition spd="med">
    <p:wheel spokes="8"/>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4">
            <a:extLst>
              <a:ext uri="{FF2B5EF4-FFF2-40B4-BE49-F238E27FC236}">
                <a16:creationId xmlns:a16="http://schemas.microsoft.com/office/drawing/2014/main" id="{949F4348-12EB-493A-AAE5-4EE651C969D3}"/>
              </a:ext>
            </a:extLst>
          </p:cNvPr>
          <p:cNvSpPr>
            <a:spLocks noChangeArrowheads="1"/>
          </p:cNvSpPr>
          <p:nvPr/>
        </p:nvSpPr>
        <p:spPr bwMode="auto">
          <a:xfrm>
            <a:off x="1295400" y="2409825"/>
            <a:ext cx="6629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دوران پالئوزوئیک با 340 میلیون سال طولانی ترین و اولین دوران از ائون فانرئوزوئیک می باشد. چون موجودات این دوران دارای ساختمان بدنی ساده تری نسبت به دوران های بعد بودند به آن دوران دیرینه زیستی نیز می گویند. </a:t>
            </a:r>
          </a:p>
        </p:txBody>
      </p:sp>
    </p:spTree>
  </p:cSld>
  <p:clrMapOvr>
    <a:masterClrMapping/>
  </p:clrMapOvr>
  <p:transition spd="med">
    <p:wheel spokes="8"/>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4">
            <a:extLst>
              <a:ext uri="{FF2B5EF4-FFF2-40B4-BE49-F238E27FC236}">
                <a16:creationId xmlns:a16="http://schemas.microsoft.com/office/drawing/2014/main" id="{244D4443-699A-4674-81C2-DC22CCD5190D}"/>
              </a:ext>
            </a:extLst>
          </p:cNvPr>
          <p:cNvSpPr>
            <a:spLocks noChangeArrowheads="1"/>
          </p:cNvSpPr>
          <p:nvPr/>
        </p:nvSpPr>
        <p:spPr bwMode="auto">
          <a:xfrm>
            <a:off x="1447800" y="2667000"/>
            <a:ext cx="62277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دوران پالئوزوئیک به دو بخش پالئوزوئیک زیرین با دوره های کامبرین، اردوویسین و سیلورین و پالئوزوئیک بالایی با دوره های دونین، کربونیفر و پرمین تقسیم می شود. </a:t>
            </a:r>
          </a:p>
        </p:txBody>
      </p:sp>
    </p:spTree>
  </p:cSld>
  <p:clrMapOvr>
    <a:masterClrMapping/>
  </p:clrMapOvr>
  <p:transition spd="med">
    <p:wheel spokes="8"/>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2" name="Rectangle 4">
            <a:extLst>
              <a:ext uri="{FF2B5EF4-FFF2-40B4-BE49-F238E27FC236}">
                <a16:creationId xmlns:a16="http://schemas.microsoft.com/office/drawing/2014/main" id="{CFA6E6A1-B34B-4EA9-BBAC-E0B54C2863CE}"/>
              </a:ext>
            </a:extLst>
          </p:cNvPr>
          <p:cNvSpPr>
            <a:spLocks noChangeArrowheads="1"/>
          </p:cNvSpPr>
          <p:nvPr/>
        </p:nvSpPr>
        <p:spPr bwMode="auto">
          <a:xfrm>
            <a:off x="1371600" y="2895600"/>
            <a:ext cx="63674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پالئوزوئیک زیرین با چرخه کوهزایی کالدونین و پالئوزوئیک بالایی با چرخه کوهزایی هرسی نین (واریسکن) مطابقت دارد.</a:t>
            </a:r>
          </a:p>
        </p:txBody>
      </p:sp>
    </p:spTree>
  </p:cSld>
  <p:clrMapOvr>
    <a:masterClrMapping/>
  </p:clrMapOvr>
  <p:transition spd="med">
    <p:wheel spokes="8"/>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4">
            <a:extLst>
              <a:ext uri="{FF2B5EF4-FFF2-40B4-BE49-F238E27FC236}">
                <a16:creationId xmlns:a16="http://schemas.microsoft.com/office/drawing/2014/main" id="{97150704-5462-4F67-A624-E56CF7454F89}"/>
              </a:ext>
            </a:extLst>
          </p:cNvPr>
          <p:cNvSpPr>
            <a:spLocks noChangeArrowheads="1"/>
          </p:cNvSpPr>
          <p:nvPr/>
        </p:nvSpPr>
        <p:spPr bwMode="auto">
          <a:xfrm>
            <a:off x="1219200" y="2501900"/>
            <a:ext cx="670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در پالئوزوئیک زیرین تریلوبیت ها به همراه گراپتولیت ها دارای اهمیت چینه شناسی فوق العاده ای بودند اما در پالئوزوئیک بالایی بازوپایان، سرپایان (ناتیلوئیدها، گونیاتیت ها، سراتیت ها) و مرجان ها حائز اهمیت چینه شناسی گشتند.</a:t>
            </a:r>
          </a:p>
        </p:txBody>
      </p:sp>
    </p:spTree>
  </p:cSld>
  <p:clrMapOvr>
    <a:masterClrMapping/>
  </p:clrMapOvr>
  <p:transition spd="med">
    <p:wheel spokes="8"/>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4">
            <a:extLst>
              <a:ext uri="{FF2B5EF4-FFF2-40B4-BE49-F238E27FC236}">
                <a16:creationId xmlns:a16="http://schemas.microsoft.com/office/drawing/2014/main" id="{DAC75CCB-EB21-4A43-BA81-2EBCAE84E9DB}"/>
              </a:ext>
            </a:extLst>
          </p:cNvPr>
          <p:cNvSpPr>
            <a:spLocks noChangeArrowheads="1"/>
          </p:cNvSpPr>
          <p:nvPr/>
        </p:nvSpPr>
        <p:spPr bwMode="auto">
          <a:xfrm>
            <a:off x="1676400" y="2667000"/>
            <a:ext cx="61626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در پالئوزوئیک زیرین جلبک ها و تا حدودی نهانزادان آوندی گسترش داشتند. در پالئوزوئیک بالایی نهانزادان آوندی گیاهان غالب خشکی گشتند و بازدانگان نیز برای اولین بار ظاهر شدند.</a:t>
            </a:r>
          </a:p>
        </p:txBody>
      </p:sp>
    </p:spTree>
  </p:cSld>
  <p:clrMapOvr>
    <a:masterClrMapping/>
  </p:clrMapOvr>
  <p:transition spd="med">
    <p:wheel spokes="8"/>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Rectangle 4">
            <a:extLst>
              <a:ext uri="{FF2B5EF4-FFF2-40B4-BE49-F238E27FC236}">
                <a16:creationId xmlns:a16="http://schemas.microsoft.com/office/drawing/2014/main" id="{4370302B-2359-495E-AE92-3602FF26EFD6}"/>
              </a:ext>
            </a:extLst>
          </p:cNvPr>
          <p:cNvSpPr>
            <a:spLocks noChangeArrowheads="1"/>
          </p:cNvSpPr>
          <p:nvPr/>
        </p:nvSpPr>
        <p:spPr bwMode="auto">
          <a:xfrm>
            <a:off x="1524000" y="2438400"/>
            <a:ext cx="63579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بر طبق نظریه لاپلاس کره زمین ابتدا به صورت جسم کروی گازی شکل و فوق العاده گرم بوده که به تدریج سرد و مواد آن به صورت مایع درآمده ا</a:t>
            </a:r>
            <a:r>
              <a:rPr lang="fa-IR" altLang="fa-IR" sz="2400">
                <a:cs typeface="B Lotus" panose="00000400000000000000" pitchFamily="2" charset="-78"/>
              </a:rPr>
              <a:t>ند</a:t>
            </a:r>
            <a:r>
              <a:rPr lang="ar-SA" altLang="fa-IR" sz="2400">
                <a:cs typeface="B Lotus" panose="00000400000000000000" pitchFamily="2" charset="-78"/>
              </a:rPr>
              <a:t> </a:t>
            </a:r>
            <a:r>
              <a:rPr lang="fa-IR" altLang="fa-IR" sz="2400">
                <a:cs typeface="B Lotus" panose="00000400000000000000" pitchFamily="2" charset="-78"/>
              </a:rPr>
              <a:t>و در محله بعد</a:t>
            </a:r>
            <a:r>
              <a:rPr lang="ar-SA" altLang="fa-IR" sz="2400">
                <a:cs typeface="B Lotus" panose="00000400000000000000" pitchFamily="2" charset="-78"/>
              </a:rPr>
              <a:t> روی آن یک پوسته سخت </a:t>
            </a:r>
            <a:r>
              <a:rPr lang="fa-IR" altLang="fa-IR" sz="2400">
                <a:cs typeface="B Lotus" panose="00000400000000000000" pitchFamily="2" charset="-78"/>
              </a:rPr>
              <a:t>تشکیل گردیده</a:t>
            </a:r>
            <a:r>
              <a:rPr lang="ar-SA" altLang="fa-IR" sz="2400">
                <a:cs typeface="B Lotus" panose="00000400000000000000" pitchFamily="2" charset="-78"/>
              </a:rPr>
              <a:t> و به </a:t>
            </a:r>
            <a:r>
              <a:rPr lang="fa-IR" altLang="fa-IR" sz="2400">
                <a:cs typeface="B Lotus" panose="00000400000000000000" pitchFamily="2" charset="-78"/>
              </a:rPr>
              <a:t>ب</a:t>
            </a:r>
            <a:r>
              <a:rPr lang="ar-SA" altLang="fa-IR" sz="2400">
                <a:cs typeface="B Lotus" panose="00000400000000000000" pitchFamily="2" charset="-78"/>
              </a:rPr>
              <a:t>تدریج از حجم آن </a:t>
            </a:r>
            <a:r>
              <a:rPr lang="fa-IR" altLang="fa-IR" sz="2400">
                <a:cs typeface="B Lotus" panose="00000400000000000000" pitchFamily="2" charset="-78"/>
              </a:rPr>
              <a:t>نیز </a:t>
            </a:r>
            <a:r>
              <a:rPr lang="ar-SA" altLang="fa-IR" sz="2400">
                <a:cs typeface="B Lotus" panose="00000400000000000000" pitchFamily="2" charset="-78"/>
              </a:rPr>
              <a:t>کاسته ش</a:t>
            </a:r>
            <a:r>
              <a:rPr lang="fa-IR" altLang="fa-IR" sz="2400">
                <a:cs typeface="B Lotus" panose="00000400000000000000" pitchFamily="2" charset="-78"/>
              </a:rPr>
              <a:t>ده است.</a:t>
            </a:r>
            <a:r>
              <a:rPr lang="en-US" altLang="fa-IR" sz="2400">
                <a:cs typeface="B Lotus" panose="00000400000000000000" pitchFamily="2" charset="-78"/>
              </a:rPr>
              <a:t> </a:t>
            </a:r>
          </a:p>
        </p:txBody>
      </p:sp>
    </p:spTree>
  </p:cSld>
  <p:clrMapOvr>
    <a:masterClrMapping/>
  </p:clrMapOvr>
  <p:transition spd="med">
    <p:wheel spokes="8"/>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6" name="Picture 4" descr="63">
            <a:extLst>
              <a:ext uri="{FF2B5EF4-FFF2-40B4-BE49-F238E27FC236}">
                <a16:creationId xmlns:a16="http://schemas.microsoft.com/office/drawing/2014/main" id="{BE0803AC-B50D-45CC-BD7B-9139226D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5527675" cy="5867400"/>
          </a:xfrm>
          <a:prstGeom prst="rect">
            <a:avLst/>
          </a:prstGeom>
          <a:noFill/>
          <a:extLst>
            <a:ext uri="{909E8E84-426E-40DD-AFC4-6F175D3DCCD1}">
              <a14:hiddenFill xmlns:a14="http://schemas.microsoft.com/office/drawing/2010/main">
                <a:solidFill>
                  <a:srgbClr val="FFFFFF"/>
                </a:solidFill>
              </a14:hiddenFill>
            </a:ext>
          </a:extLst>
        </p:spPr>
      </p:pic>
      <p:sp>
        <p:nvSpPr>
          <p:cNvPr id="387077" name="Rectangle 5">
            <a:extLst>
              <a:ext uri="{FF2B5EF4-FFF2-40B4-BE49-F238E27FC236}">
                <a16:creationId xmlns:a16="http://schemas.microsoft.com/office/drawing/2014/main" id="{125953E1-E0B9-4C9C-A1DB-F2437ED0E4C7}"/>
              </a:ext>
            </a:extLst>
          </p:cNvPr>
          <p:cNvSpPr>
            <a:spLocks noChangeArrowheads="1"/>
          </p:cNvSpPr>
          <p:nvPr/>
        </p:nvSpPr>
        <p:spPr bwMode="auto">
          <a:xfrm>
            <a:off x="1981200" y="6324600"/>
            <a:ext cx="5006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تقسیم بندی دوران پالئوزوئیک و مهم ترین فسیل های هر دوره</a:t>
            </a:r>
          </a:p>
        </p:txBody>
      </p:sp>
    </p:spTree>
  </p:cSld>
  <p:clrMapOvr>
    <a:masterClrMapping/>
  </p:clrMapOvr>
  <p:transition spd="med">
    <p:wheel spokes="8"/>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5FE9AE8A-728E-4515-BE79-8BC71DC4E5B9}"/>
              </a:ext>
            </a:extLst>
          </p:cNvPr>
          <p:cNvSpPr>
            <a:spLocks noChangeArrowheads="1"/>
          </p:cNvSpPr>
          <p:nvPr/>
        </p:nvSpPr>
        <p:spPr bwMode="auto">
          <a:xfrm>
            <a:off x="1143000" y="2574925"/>
            <a:ext cx="68595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از نظر جغرافیای دیرینه، در دوران پالئوزوئیک در نیمکره جنوبی ابرقاره گندوانا قرار داشت که شامل امریکای جنوبی، افریقا، استرالیا، هندوستان، ماداگاسکار و قطب جنوب می شد. </a:t>
            </a:r>
          </a:p>
        </p:txBody>
      </p:sp>
    </p:spTree>
  </p:cSld>
  <p:clrMapOvr>
    <a:masterClrMapping/>
  </p:clrMapOvr>
  <p:transition spd="med">
    <p:wheel spokes="8"/>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6" name="Rectangle 4">
            <a:extLst>
              <a:ext uri="{FF2B5EF4-FFF2-40B4-BE49-F238E27FC236}">
                <a16:creationId xmlns:a16="http://schemas.microsoft.com/office/drawing/2014/main" id="{73CD5F66-5DC0-4D71-9992-5ADB80AB2B5D}"/>
              </a:ext>
            </a:extLst>
          </p:cNvPr>
          <p:cNvSpPr>
            <a:spLocks noChangeArrowheads="1"/>
          </p:cNvSpPr>
          <p:nvPr/>
        </p:nvSpPr>
        <p:spPr bwMode="auto">
          <a:xfrm>
            <a:off x="1295400" y="2971800"/>
            <a:ext cx="66833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در نیمکره شمالی نیز ابرقاره لورازیا وجود داشت که امریکای شمالی، اروپا و آسیا را در بر می گرفت. این  دو ابرقاره  توسط دریای تتیس از هم جدا می شدند.</a:t>
            </a:r>
          </a:p>
        </p:txBody>
      </p:sp>
    </p:spTree>
  </p:cSld>
  <p:clrMapOvr>
    <a:masterClrMapping/>
  </p:clrMapOvr>
  <p:transition spd="med">
    <p:wheel spokes="8"/>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6" name="Rectangle 4">
            <a:extLst>
              <a:ext uri="{FF2B5EF4-FFF2-40B4-BE49-F238E27FC236}">
                <a16:creationId xmlns:a16="http://schemas.microsoft.com/office/drawing/2014/main" id="{7DB3AA12-F8C7-4E77-AA86-6BE77C20AC9E}"/>
              </a:ext>
            </a:extLst>
          </p:cNvPr>
          <p:cNvSpPr>
            <a:spLocks noChangeArrowheads="1"/>
          </p:cNvSpPr>
          <p:nvPr/>
        </p:nvSpPr>
        <p:spPr bwMode="auto">
          <a:xfrm>
            <a:off x="1676400" y="2286000"/>
            <a:ext cx="59928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کامبرین:</a:t>
            </a:r>
            <a:r>
              <a:rPr lang="fa-IR" altLang="fa-IR" sz="2400" b="1">
                <a:cs typeface="B Lotus" panose="00000400000000000000" pitchFamily="2" charset="-78"/>
              </a:rPr>
              <a:t> </a:t>
            </a:r>
            <a:r>
              <a:rPr lang="fa-IR" altLang="fa-IR" sz="2400">
                <a:cs typeface="B Lotus" panose="00000400000000000000" pitchFamily="2" charset="-78"/>
              </a:rPr>
              <a:t>کامبرین اولین دوره از دوران پالئوزوئیک است. طبقات این دوره در برخی نواحی بطور هم شیب و در نواحی دیگر بطور دگرشیب (اروپا، آسیا، امریکا) بر روی لایه های پرکامبرین قرار دارند. </a:t>
            </a:r>
          </a:p>
        </p:txBody>
      </p:sp>
    </p:spTree>
  </p:cSld>
  <p:clrMapOvr>
    <a:masterClrMapping/>
  </p:clrMapOvr>
  <p:transition spd="med">
    <p:wheel spokes="8"/>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5E487A75-5409-4609-9900-475B5289D742}"/>
              </a:ext>
            </a:extLst>
          </p:cNvPr>
          <p:cNvSpPr>
            <a:spLocks noChangeArrowheads="1"/>
          </p:cNvSpPr>
          <p:nvPr/>
        </p:nvSpPr>
        <p:spPr bwMode="auto">
          <a:xfrm>
            <a:off x="1600200" y="2590800"/>
            <a:ext cx="64881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در مناطقی رسوبات یخچالی و تیل ها حدود پرکامبرین/کامبرین را مشخص می کنند. در مناطقی دیگر از لایه های فسیل دار آغاز کامبرین برای تعیین این حد استفاده می نمایند. </a:t>
            </a:r>
          </a:p>
        </p:txBody>
      </p:sp>
    </p:spTree>
  </p:cSld>
  <p:clrMapOvr>
    <a:masterClrMapping/>
  </p:clrMapOvr>
  <p:transition spd="med">
    <p:wheel spokes="8"/>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4">
            <a:extLst>
              <a:ext uri="{FF2B5EF4-FFF2-40B4-BE49-F238E27FC236}">
                <a16:creationId xmlns:a16="http://schemas.microsoft.com/office/drawing/2014/main" id="{D6A6C36F-AEB2-4525-91CC-B745ACC0604A}"/>
              </a:ext>
            </a:extLst>
          </p:cNvPr>
          <p:cNvSpPr>
            <a:spLocks noChangeArrowheads="1"/>
          </p:cNvSpPr>
          <p:nvPr/>
        </p:nvSpPr>
        <p:spPr bwMode="auto">
          <a:xfrm>
            <a:off x="1295400" y="2333625"/>
            <a:ext cx="64404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جانداران کامبرین 1: شروع دوره کامبرین با انفجار جمعیت جانداران بخصوص جانوران همراه است. در این دوره تریلوبیت ها، بازوپایان، نرم تنان، خارپوستان، اسفنج ها، همی کورداتا و مرجان ها ظاهر شدند که تمامی آنها در دریاها زندگی می کردند.</a:t>
            </a:r>
          </a:p>
        </p:txBody>
      </p:sp>
    </p:spTree>
  </p:cSld>
  <p:clrMapOvr>
    <a:masterClrMapping/>
  </p:clrMapOvr>
  <p:transition spd="med">
    <p:wheel spokes="8"/>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4">
            <a:extLst>
              <a:ext uri="{FF2B5EF4-FFF2-40B4-BE49-F238E27FC236}">
                <a16:creationId xmlns:a16="http://schemas.microsoft.com/office/drawing/2014/main" id="{7951C089-5197-4FD9-A9B1-A85F4D3F9F7F}"/>
              </a:ext>
            </a:extLst>
          </p:cNvPr>
          <p:cNvSpPr>
            <a:spLocks noChangeArrowheads="1"/>
          </p:cNvSpPr>
          <p:nvPr/>
        </p:nvSpPr>
        <p:spPr bwMode="auto">
          <a:xfrm>
            <a:off x="990600" y="2881313"/>
            <a:ext cx="693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جانداران کامبرین 2:</a:t>
            </a:r>
            <a:r>
              <a:rPr lang="fa-IR" altLang="fa-IR" sz="2400" b="1">
                <a:cs typeface="B Lotus" panose="00000400000000000000" pitchFamily="2" charset="-78"/>
              </a:rPr>
              <a:t> </a:t>
            </a:r>
            <a:r>
              <a:rPr lang="fa-IR" altLang="fa-IR" sz="2400">
                <a:cs typeface="B Lotus" panose="00000400000000000000" pitchFamily="2" charset="-78"/>
              </a:rPr>
              <a:t>تریلوبیت ها از مهم ترین جانوران کامبرین بودند. تریلوبیت جنس اولنلوس شاخص کامبرین زیرین و جنس پارادکسیدس شاخص کامبرین میانی می باشد. </a:t>
            </a:r>
          </a:p>
        </p:txBody>
      </p:sp>
    </p:spTree>
  </p:cSld>
  <p:clrMapOvr>
    <a:masterClrMapping/>
  </p:clrMapOvr>
  <p:transition spd="med">
    <p:wheel spokes="8"/>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4" name="Picture 4" descr="paradoxidoidea">
            <a:extLst>
              <a:ext uri="{FF2B5EF4-FFF2-40B4-BE49-F238E27FC236}">
                <a16:creationId xmlns:a16="http://schemas.microsoft.com/office/drawing/2014/main" id="{26E81F79-2303-4781-BDA0-94E8BB5CA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233045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04485" name="Picture 5" descr="olenellina">
            <a:extLst>
              <a:ext uri="{FF2B5EF4-FFF2-40B4-BE49-F238E27FC236}">
                <a16:creationId xmlns:a16="http://schemas.microsoft.com/office/drawing/2014/main" id="{0A07F95B-7EB9-4584-A501-8D49C832F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685800"/>
            <a:ext cx="2987675" cy="3657600"/>
          </a:xfrm>
          <a:prstGeom prst="rect">
            <a:avLst/>
          </a:prstGeom>
          <a:noFill/>
          <a:extLst>
            <a:ext uri="{909E8E84-426E-40DD-AFC4-6F175D3DCCD1}">
              <a14:hiddenFill xmlns:a14="http://schemas.microsoft.com/office/drawing/2010/main">
                <a:solidFill>
                  <a:srgbClr val="FFFFFF"/>
                </a:solidFill>
              </a14:hiddenFill>
            </a:ext>
          </a:extLst>
        </p:spPr>
      </p:pic>
      <p:sp>
        <p:nvSpPr>
          <p:cNvPr id="404486" name="Rectangle 6">
            <a:extLst>
              <a:ext uri="{FF2B5EF4-FFF2-40B4-BE49-F238E27FC236}">
                <a16:creationId xmlns:a16="http://schemas.microsoft.com/office/drawing/2014/main" id="{BF6A5788-2BD3-4846-AFA8-59ECED9D81C8}"/>
              </a:ext>
            </a:extLst>
          </p:cNvPr>
          <p:cNvSpPr>
            <a:spLocks noChangeArrowheads="1"/>
          </p:cNvSpPr>
          <p:nvPr/>
        </p:nvSpPr>
        <p:spPr bwMode="auto">
          <a:xfrm>
            <a:off x="1638300" y="5135563"/>
            <a:ext cx="1160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پارادکسیدس</a:t>
            </a:r>
          </a:p>
        </p:txBody>
      </p:sp>
      <p:sp>
        <p:nvSpPr>
          <p:cNvPr id="404487" name="Rectangle 7">
            <a:extLst>
              <a:ext uri="{FF2B5EF4-FFF2-40B4-BE49-F238E27FC236}">
                <a16:creationId xmlns:a16="http://schemas.microsoft.com/office/drawing/2014/main" id="{0101AA9A-7084-4DA9-8246-D6D6A2C01A97}"/>
              </a:ext>
            </a:extLst>
          </p:cNvPr>
          <p:cNvSpPr>
            <a:spLocks noChangeArrowheads="1"/>
          </p:cNvSpPr>
          <p:nvPr/>
        </p:nvSpPr>
        <p:spPr bwMode="auto">
          <a:xfrm>
            <a:off x="6875463" y="4633913"/>
            <a:ext cx="825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اولنلوس</a:t>
            </a:r>
          </a:p>
        </p:txBody>
      </p:sp>
    </p:spTree>
  </p:cSld>
  <p:clrMapOvr>
    <a:masterClrMapping/>
  </p:clrMapOvr>
  <p:transition spd="med">
    <p:wheel spokes="8"/>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60" name="Rectangle 4">
            <a:extLst>
              <a:ext uri="{FF2B5EF4-FFF2-40B4-BE49-F238E27FC236}">
                <a16:creationId xmlns:a16="http://schemas.microsoft.com/office/drawing/2014/main" id="{3D5EAAF6-AA8B-4481-87DA-83D9D9DE2A78}"/>
              </a:ext>
            </a:extLst>
          </p:cNvPr>
          <p:cNvSpPr>
            <a:spLocks noChangeArrowheads="1"/>
          </p:cNvSpPr>
          <p:nvPr/>
        </p:nvSpPr>
        <p:spPr bwMode="auto">
          <a:xfrm>
            <a:off x="1295400" y="2590800"/>
            <a:ext cx="6457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جانداران کامبرین 3: از دیگر جانوران مهم پالئوزوئیک آرکئوسیاتها (اسفنج ها) بودند که در کامبرین زیرین و میانی می زیسته اند</a:t>
            </a:r>
            <a:r>
              <a:rPr lang="en-US" altLang="fa-IR" sz="2400">
                <a:cs typeface="B Lotus" panose="00000400000000000000" pitchFamily="2" charset="-78"/>
              </a:rPr>
              <a:t> </a:t>
            </a:r>
            <a:endParaRPr lang="fa-IR" altLang="fa-IR" sz="2400">
              <a:cs typeface="B Lotus" panose="00000400000000000000" pitchFamily="2" charset="-78"/>
            </a:endParaRPr>
          </a:p>
        </p:txBody>
      </p:sp>
    </p:spTree>
  </p:cSld>
  <p:clrMapOvr>
    <a:masterClrMapping/>
  </p:clrMapOvr>
  <p:transition spd="med">
    <p:wheel spokes="8"/>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8" name="Picture 4" descr="306">
            <a:extLst>
              <a:ext uri="{FF2B5EF4-FFF2-40B4-BE49-F238E27FC236}">
                <a16:creationId xmlns:a16="http://schemas.microsoft.com/office/drawing/2014/main" id="{F5C52523-1A82-4595-A068-2271EA76D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38200"/>
            <a:ext cx="4113213" cy="4953000"/>
          </a:xfrm>
          <a:prstGeom prst="rect">
            <a:avLst/>
          </a:prstGeom>
          <a:noFill/>
          <a:extLst>
            <a:ext uri="{909E8E84-426E-40DD-AFC4-6F175D3DCCD1}">
              <a14:hiddenFill xmlns:a14="http://schemas.microsoft.com/office/drawing/2010/main">
                <a:solidFill>
                  <a:srgbClr val="FFFFFF"/>
                </a:solidFill>
              </a14:hiddenFill>
            </a:ext>
          </a:extLst>
        </p:spPr>
      </p:pic>
      <p:sp>
        <p:nvSpPr>
          <p:cNvPr id="513029" name="Rectangle 5">
            <a:extLst>
              <a:ext uri="{FF2B5EF4-FFF2-40B4-BE49-F238E27FC236}">
                <a16:creationId xmlns:a16="http://schemas.microsoft.com/office/drawing/2014/main" id="{4B5C4A4A-7589-4848-A89F-5A1377613790}"/>
              </a:ext>
            </a:extLst>
          </p:cNvPr>
          <p:cNvSpPr>
            <a:spLocks noChangeArrowheads="1"/>
          </p:cNvSpPr>
          <p:nvPr/>
        </p:nvSpPr>
        <p:spPr bwMode="auto">
          <a:xfrm>
            <a:off x="2286000" y="5943600"/>
            <a:ext cx="4667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نمونه ای از یک آرکئوسیاتید همرا با نمایش ساختار داخلی</a:t>
            </a:r>
            <a:endParaRPr lang="en-US" altLang="fa-IR" sz="2000">
              <a:cs typeface="B Lotus" panose="00000400000000000000" pitchFamily="2" charset="-78"/>
            </a:endParaRPr>
          </a:p>
        </p:txBody>
      </p:sp>
    </p:spTree>
  </p:cSld>
  <p:clrMapOvr>
    <a:masterClrMapping/>
  </p:clrMapOvr>
  <p:transition spd="med">
    <p:wheel spokes="8"/>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DE5511E3-2A22-4486-A754-CFB65CF234EE}"/>
              </a:ext>
            </a:extLst>
          </p:cNvPr>
          <p:cNvSpPr>
            <a:spLocks noChangeArrowheads="1"/>
          </p:cNvSpPr>
          <p:nvPr/>
        </p:nvSpPr>
        <p:spPr bwMode="auto">
          <a:xfrm>
            <a:off x="3429000" y="2362200"/>
            <a:ext cx="22447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rtl="1"/>
            <a:r>
              <a:rPr lang="fa-IR" altLang="fa-IR" sz="4000" b="1">
                <a:cs typeface="B Lotus" panose="00000400000000000000" pitchFamily="2" charset="-78"/>
              </a:rPr>
              <a:t>گفتار اول: </a:t>
            </a:r>
            <a:endParaRPr lang="en-US" altLang="fa-IR" sz="4000" b="1">
              <a:cs typeface="B Lotus" panose="00000400000000000000" pitchFamily="2" charset="-78"/>
            </a:endParaRPr>
          </a:p>
          <a:p>
            <a:pPr algn="ctr" rtl="1"/>
            <a:r>
              <a:rPr lang="fa-IR" altLang="fa-IR" sz="4000" b="1">
                <a:cs typeface="B Lotus" panose="00000400000000000000" pitchFamily="2" charset="-78"/>
              </a:rPr>
              <a:t>کلیات</a:t>
            </a:r>
          </a:p>
        </p:txBody>
      </p:sp>
    </p:spTree>
  </p:cSld>
  <p:clrMapOvr>
    <a:masterClrMapping/>
  </p:clrMapOvr>
  <p:transition spd="med">
    <p:wheel spokes="8"/>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a:extLst>
              <a:ext uri="{FF2B5EF4-FFF2-40B4-BE49-F238E27FC236}">
                <a16:creationId xmlns:a16="http://schemas.microsoft.com/office/drawing/2014/main" id="{03969785-82AC-4D7D-808E-099BAC042507}"/>
              </a:ext>
            </a:extLst>
          </p:cNvPr>
          <p:cNvSpPr>
            <a:spLocks noChangeArrowheads="1"/>
          </p:cNvSpPr>
          <p:nvPr/>
        </p:nvSpPr>
        <p:spPr bwMode="auto">
          <a:xfrm>
            <a:off x="3886200" y="152400"/>
            <a:ext cx="8763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rtl="1"/>
            <a:r>
              <a:rPr lang="ar-SA" altLang="fa-IR" sz="2000">
                <a:ea typeface="Times New Roman" panose="02020603050405020304" pitchFamily="18" charset="0"/>
                <a:cs typeface="B Lotus" panose="00000400000000000000" pitchFamily="2" charset="-78"/>
              </a:rPr>
              <a:t>قاره اولیه</a:t>
            </a:r>
            <a:endParaRPr lang="en-US" altLang="fa-IR" sz="2000">
              <a:ea typeface="Times New Roman" panose="02020603050405020304" pitchFamily="18" charset="0"/>
              <a:cs typeface="B Lotus" panose="00000400000000000000" pitchFamily="2" charset="-78"/>
            </a:endParaRPr>
          </a:p>
          <a:p>
            <a:pPr algn="l" eaLnBrk="0" hangingPunct="0"/>
            <a:endParaRPr lang="en-US" altLang="fa-IR">
              <a:latin typeface="Arial" panose="020B0604020202020204" pitchFamily="34" charset="0"/>
              <a:cs typeface="Times New Roman" panose="02020603050405020304" pitchFamily="18" charset="0"/>
            </a:endParaRPr>
          </a:p>
        </p:txBody>
      </p:sp>
      <p:pic>
        <p:nvPicPr>
          <p:cNvPr id="475139" name="Picture 3">
            <a:extLst>
              <a:ext uri="{FF2B5EF4-FFF2-40B4-BE49-F238E27FC236}">
                <a16:creationId xmlns:a16="http://schemas.microsoft.com/office/drawing/2014/main" id="{808E2E63-C32D-478C-B1BC-EAB20A8399F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14400" y="990600"/>
            <a:ext cx="7010400" cy="2662238"/>
          </a:xfrm>
          <a:prstGeom prst="rect">
            <a:avLst/>
          </a:prstGeom>
          <a:noFill/>
          <a:extLst>
            <a:ext uri="{909E8E84-426E-40DD-AFC4-6F175D3DCCD1}">
              <a14:hiddenFill xmlns:a14="http://schemas.microsoft.com/office/drawing/2010/main">
                <a:solidFill>
                  <a:srgbClr val="FFFFFF"/>
                </a:solidFill>
              </a14:hiddenFill>
            </a:ext>
          </a:extLst>
        </p:spPr>
      </p:pic>
      <p:sp>
        <p:nvSpPr>
          <p:cNvPr id="475140" name="Rectangle 4">
            <a:extLst>
              <a:ext uri="{FF2B5EF4-FFF2-40B4-BE49-F238E27FC236}">
                <a16:creationId xmlns:a16="http://schemas.microsoft.com/office/drawing/2014/main" id="{3053C715-892E-46AA-8207-B2A8DEB087C7}"/>
              </a:ext>
            </a:extLst>
          </p:cNvPr>
          <p:cNvSpPr>
            <a:spLocks noChangeArrowheads="1"/>
          </p:cNvSpPr>
          <p:nvPr/>
        </p:nvSpPr>
        <p:spPr bwMode="auto">
          <a:xfrm>
            <a:off x="1371600" y="3886200"/>
            <a:ext cx="6043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1"/>
            <a:r>
              <a:rPr lang="ar-SA" altLang="fa-IR" sz="2000">
                <a:ea typeface="Times New Roman" panose="02020603050405020304" pitchFamily="18" charset="0"/>
                <a:cs typeface="B Lotus" panose="00000400000000000000" pitchFamily="2" charset="-78"/>
              </a:rPr>
              <a:t>چگونگی به وجود آمدن هسته گوشته و پوسته زمین بر اساس نظریه لاپلاس.</a:t>
            </a:r>
            <a:endParaRPr lang="ar-SA" altLang="fa-IR" sz="2000">
              <a:latin typeface="Arial" panose="020B0604020202020204" pitchFamily="34" charset="0"/>
              <a:ea typeface="Times New Roman" panose="02020603050405020304" pitchFamily="18" charset="0"/>
              <a:cs typeface="B Lotus" panose="00000400000000000000" pitchFamily="2" charset="-78"/>
            </a:endParaRPr>
          </a:p>
        </p:txBody>
      </p:sp>
      <p:sp>
        <p:nvSpPr>
          <p:cNvPr id="475141" name="Rectangle 5">
            <a:extLst>
              <a:ext uri="{FF2B5EF4-FFF2-40B4-BE49-F238E27FC236}">
                <a16:creationId xmlns:a16="http://schemas.microsoft.com/office/drawing/2014/main" id="{9CAF984C-2A85-4392-985D-7F18771704CE}"/>
              </a:ext>
            </a:extLst>
          </p:cNvPr>
          <p:cNvSpPr>
            <a:spLocks noChangeArrowheads="1"/>
          </p:cNvSpPr>
          <p:nvPr/>
        </p:nvSpPr>
        <p:spPr bwMode="auto">
          <a:xfrm>
            <a:off x="914400" y="4572000"/>
            <a:ext cx="7239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000">
                <a:cs typeface="B Lotus" panose="00000400000000000000" pitchFamily="2" charset="-78"/>
              </a:rPr>
              <a:t>الف)</a:t>
            </a:r>
            <a:r>
              <a:rPr lang="fa-IR" altLang="fa-IR" sz="2000">
                <a:cs typeface="B Lotus" panose="00000400000000000000" pitchFamily="2" charset="-78"/>
              </a:rPr>
              <a:t> </a:t>
            </a:r>
            <a:r>
              <a:rPr lang="ar-SA" altLang="fa-IR" sz="2000">
                <a:cs typeface="B Lotus" panose="00000400000000000000" pitchFamily="2" charset="-78"/>
              </a:rPr>
              <a:t>با سرد شدن تدریجی کره زمین،مواد گاز مانند و داغ به صورت مایع درآمد و مواد سنگین نظیر آهن به طرف مرکز زمین روان و مواد سبکتر به طرف سطح زمین رانده شدند.</a:t>
            </a:r>
            <a:endParaRPr lang="en-US" altLang="fa-IR" sz="2000">
              <a:cs typeface="B Lotus" panose="00000400000000000000" pitchFamily="2" charset="-78"/>
            </a:endParaRPr>
          </a:p>
          <a:p>
            <a:pPr rtl="1"/>
            <a:r>
              <a:rPr lang="ar-SA" altLang="fa-IR" sz="2000">
                <a:cs typeface="B Lotus" panose="00000400000000000000" pitchFamily="2" charset="-78"/>
              </a:rPr>
              <a:t>ب)</a:t>
            </a:r>
            <a:r>
              <a:rPr lang="fa-IR" altLang="fa-IR" sz="2000">
                <a:cs typeface="B Lotus" panose="00000400000000000000" pitchFamily="2" charset="-78"/>
              </a:rPr>
              <a:t> </a:t>
            </a:r>
            <a:r>
              <a:rPr lang="ar-SA" altLang="fa-IR" sz="2000">
                <a:cs typeface="B Lotus" panose="00000400000000000000" pitchFamily="2" charset="-78"/>
              </a:rPr>
              <a:t>بعد از جابه جایی مواد بر حسب چگالی،</a:t>
            </a:r>
            <a:r>
              <a:rPr lang="fa-IR" altLang="fa-IR" sz="2000">
                <a:cs typeface="B Lotus" panose="00000400000000000000" pitchFamily="2" charset="-78"/>
              </a:rPr>
              <a:t> </a:t>
            </a:r>
            <a:r>
              <a:rPr lang="ar-SA" altLang="fa-IR" sz="2000">
                <a:cs typeface="B Lotus" panose="00000400000000000000" pitchFamily="2" charset="-78"/>
              </a:rPr>
              <a:t>هسته کره زمین با چگالی بیشتر وگوشته ای با چگالی کمتر تشکیل شد.در مرحلعه بعد روی گوشته پوسته سخت زمین به وجود آمد که در تصویربه صورت خطوط سیاه قطع شده دیده می شود.</a:t>
            </a:r>
          </a:p>
        </p:txBody>
      </p:sp>
    </p:spTree>
  </p:cSld>
  <p:clrMapOvr>
    <a:masterClrMapping/>
  </p:clrMapOvr>
  <p:transition spd="med">
    <p:wheel spokes="8"/>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4">
            <a:extLst>
              <a:ext uri="{FF2B5EF4-FFF2-40B4-BE49-F238E27FC236}">
                <a16:creationId xmlns:a16="http://schemas.microsoft.com/office/drawing/2014/main" id="{6B81A574-395D-45F2-B80F-412B0F5454AB}"/>
              </a:ext>
            </a:extLst>
          </p:cNvPr>
          <p:cNvSpPr>
            <a:spLocks noChangeArrowheads="1"/>
          </p:cNvSpPr>
          <p:nvPr/>
        </p:nvSpPr>
        <p:spPr bwMode="auto">
          <a:xfrm>
            <a:off x="1371600" y="2698750"/>
            <a:ext cx="67611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جانداران کامبرین 4: لینگولا و اورتید از بازوپایان شاخص دوره کامبرین هستند. از دیگر فسیل های شاخص این زمان اسکولیتوس ها هستند که محل زندگی کرمها بودند.</a:t>
            </a:r>
          </a:p>
        </p:txBody>
      </p:sp>
    </p:spTree>
  </p:cSld>
  <p:clrMapOvr>
    <a:masterClrMapping/>
  </p:clrMapOvr>
  <p:transition spd="med">
    <p:wheel spokes="8"/>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5" name="Picture 5" descr="untitled">
            <a:extLst>
              <a:ext uri="{FF2B5EF4-FFF2-40B4-BE49-F238E27FC236}">
                <a16:creationId xmlns:a16="http://schemas.microsoft.com/office/drawing/2014/main" id="{98B3522D-6DEF-4251-B7D6-59F8358A5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5372100" cy="3324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4">
            <a:extLst>
              <a:ext uri="{FF2B5EF4-FFF2-40B4-BE49-F238E27FC236}">
                <a16:creationId xmlns:a16="http://schemas.microsoft.com/office/drawing/2014/main" id="{361F0B12-16B7-4886-9DB2-21FA44AA0B2C}"/>
              </a:ext>
            </a:extLst>
          </p:cNvPr>
          <p:cNvSpPr>
            <a:spLocks noChangeArrowheads="1"/>
          </p:cNvSpPr>
          <p:nvPr/>
        </p:nvSpPr>
        <p:spPr bwMode="auto">
          <a:xfrm>
            <a:off x="1066800" y="2681288"/>
            <a:ext cx="72088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جغرافیای دیرینه کامبرین</a:t>
            </a:r>
            <a:r>
              <a:rPr lang="fa-IR" altLang="fa-IR" sz="2400" b="1">
                <a:cs typeface="B Lotus" panose="00000400000000000000" pitchFamily="2" charset="-78"/>
              </a:rPr>
              <a:t>: </a:t>
            </a:r>
            <a:r>
              <a:rPr lang="fa-IR" altLang="fa-IR" sz="2400">
                <a:cs typeface="B Lotus" panose="00000400000000000000" pitchFamily="2" charset="-78"/>
              </a:rPr>
              <a:t>در این دوره خشکی های زمین در قسمت های شمالی و جنوبی بودند و توسط دریای تتیس از هم جدا می شدند. </a:t>
            </a:r>
          </a:p>
        </p:txBody>
      </p:sp>
    </p:spTree>
  </p:cSld>
  <p:clrMapOvr>
    <a:masterClrMapping/>
  </p:clrMapOvr>
  <p:transition spd="med">
    <p:wheel spokes="8"/>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0" name="Rectangle 4">
            <a:extLst>
              <a:ext uri="{FF2B5EF4-FFF2-40B4-BE49-F238E27FC236}">
                <a16:creationId xmlns:a16="http://schemas.microsoft.com/office/drawing/2014/main" id="{5A24EEF4-194C-4DD1-BD27-9E18309C7183}"/>
              </a:ext>
            </a:extLst>
          </p:cNvPr>
          <p:cNvSpPr>
            <a:spLocks noChangeArrowheads="1"/>
          </p:cNvSpPr>
          <p:nvPr/>
        </p:nvSpPr>
        <p:spPr bwMode="auto">
          <a:xfrm>
            <a:off x="1676400" y="2438400"/>
            <a:ext cx="61785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از خشکی های شمالی سپرهای کانادا، گرینلند، بالتیک، هبرید و اسکاندیناوی قابل ذکرند. خشکی های جنوبی نیز شامل سپرهای برزیل، افریقا، هند، استرالیا و قطب جنوب می شد.</a:t>
            </a:r>
          </a:p>
        </p:txBody>
      </p:sp>
    </p:spTree>
  </p:cSld>
  <p:clrMapOvr>
    <a:masterClrMapping/>
  </p:clrMapOvr>
  <p:transition spd="med">
    <p:wheel spokes="8"/>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a:extLst>
              <a:ext uri="{FF2B5EF4-FFF2-40B4-BE49-F238E27FC236}">
                <a16:creationId xmlns:a16="http://schemas.microsoft.com/office/drawing/2014/main" id="{4D047354-2752-4AED-B238-62795AAB2496}"/>
              </a:ext>
            </a:extLst>
          </p:cNvPr>
          <p:cNvSpPr>
            <a:spLocks noChangeArrowheads="1"/>
          </p:cNvSpPr>
          <p:nvPr/>
        </p:nvSpPr>
        <p:spPr bwMode="auto">
          <a:xfrm>
            <a:off x="1447800" y="2514600"/>
            <a:ext cx="66119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آب و هوای کامبرین: شرایط آب و هوایی در حد بین پرکامبرین/ کامبرین با توجه به وجود رسوبات یخچالی سرد بوده است. حضور فسیل های آرکئوسیاتها و به علاوه رسوبات تبخیری در طبقات کامبرین میانی نیز تائیدی بر گرمی هوا در این زمان است.</a:t>
            </a:r>
          </a:p>
        </p:txBody>
      </p:sp>
    </p:spTree>
  </p:cSld>
  <p:clrMapOvr>
    <a:masterClrMapping/>
  </p:clrMapOvr>
  <p:transition spd="med">
    <p:wheel spokes="8"/>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4">
            <a:extLst>
              <a:ext uri="{FF2B5EF4-FFF2-40B4-BE49-F238E27FC236}">
                <a16:creationId xmlns:a16="http://schemas.microsoft.com/office/drawing/2014/main" id="{3A23991B-B278-4D7B-B2F5-C80223E22995}"/>
              </a:ext>
            </a:extLst>
          </p:cNvPr>
          <p:cNvSpPr>
            <a:spLocks noChangeArrowheads="1"/>
          </p:cNvSpPr>
          <p:nvPr/>
        </p:nvSpPr>
        <p:spPr bwMode="auto">
          <a:xfrm>
            <a:off x="1676400" y="2622550"/>
            <a:ext cx="61118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اردوویسین:</a:t>
            </a:r>
            <a:r>
              <a:rPr lang="fa-IR" altLang="fa-IR" sz="2400" b="1">
                <a:cs typeface="B Lotus" panose="00000400000000000000" pitchFamily="2" charset="-78"/>
              </a:rPr>
              <a:t> </a:t>
            </a:r>
            <a:r>
              <a:rPr lang="fa-IR" altLang="fa-IR" sz="2400">
                <a:cs typeface="B Lotus" panose="00000400000000000000" pitchFamily="2" charset="-78"/>
              </a:rPr>
              <a:t>اردوویسین با 71 میلیون سال دومین دوره از دوران پالئوزوئیک است. وضعیت جغرافیای دیرینه این دوره تقریبا شبیه به دوره کامبرین بود.</a:t>
            </a:r>
          </a:p>
        </p:txBody>
      </p:sp>
    </p:spTree>
  </p:cSld>
  <p:clrMapOvr>
    <a:masterClrMapping/>
  </p:clrMapOvr>
  <p:transition spd="med">
    <p:wheel spokes="8"/>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a:extLst>
              <a:ext uri="{FF2B5EF4-FFF2-40B4-BE49-F238E27FC236}">
                <a16:creationId xmlns:a16="http://schemas.microsoft.com/office/drawing/2014/main" id="{74C3B82D-DF3E-47F1-97D4-D69575B8C20B}"/>
              </a:ext>
            </a:extLst>
          </p:cNvPr>
          <p:cNvSpPr>
            <a:spLocks noChangeArrowheads="1"/>
          </p:cNvSpPr>
          <p:nvPr/>
        </p:nvSpPr>
        <p:spPr bwMode="auto">
          <a:xfrm>
            <a:off x="1066800" y="2501900"/>
            <a:ext cx="67151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در دوره اردوویسین دو رخساره وجود داشت. آب های آرام دور از ساحل با رسوبات رسی و فسیل گراپتولیت ها، و دیگری آب های     کم عمق ساحلی با رسوبات ماسه ای- آهکی و موجودات کفزی مانند    تریلوبیت ها و بازوپایان بود.</a:t>
            </a:r>
          </a:p>
        </p:txBody>
      </p:sp>
    </p:spTree>
  </p:cSld>
  <p:clrMapOvr>
    <a:masterClrMapping/>
  </p:clrMapOvr>
  <p:transition spd="med">
    <p:wheel spokes="8"/>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4">
            <a:extLst>
              <a:ext uri="{FF2B5EF4-FFF2-40B4-BE49-F238E27FC236}">
                <a16:creationId xmlns:a16="http://schemas.microsoft.com/office/drawing/2014/main" id="{8F95D0B0-CF4F-4C2B-8379-54FC06CF6974}"/>
              </a:ext>
            </a:extLst>
          </p:cNvPr>
          <p:cNvSpPr>
            <a:spLocks noChangeArrowheads="1"/>
          </p:cNvSpPr>
          <p:nvPr/>
        </p:nvSpPr>
        <p:spPr bwMode="auto">
          <a:xfrm>
            <a:off x="990600" y="2514600"/>
            <a:ext cx="71469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اردوویسین: گراپتولیت ها به همراه تریلوبیت ها (مانند دالمانیتس) از فسیل های شاخص این دوره می باشند. گراپتولیت ها جانوران کلنی با اسکلت کیتینی بودند که به صورت کفزی یا پلاژیک می زیسته اند. </a:t>
            </a:r>
          </a:p>
        </p:txBody>
      </p:sp>
    </p:spTree>
  </p:cSld>
  <p:clrMapOvr>
    <a:masterClrMapping/>
  </p:clrMapOvr>
  <p:transition spd="med">
    <p:wheel spokes="8"/>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6" name="Picture 4" descr="dalmanitoidea">
            <a:extLst>
              <a:ext uri="{FF2B5EF4-FFF2-40B4-BE49-F238E27FC236}">
                <a16:creationId xmlns:a16="http://schemas.microsoft.com/office/drawing/2014/main" id="{BBAB6BAB-F909-4D7A-A012-C93BABE6C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7200"/>
            <a:ext cx="1927225" cy="4410075"/>
          </a:xfrm>
          <a:prstGeom prst="rect">
            <a:avLst/>
          </a:prstGeom>
          <a:noFill/>
          <a:extLst>
            <a:ext uri="{909E8E84-426E-40DD-AFC4-6F175D3DCCD1}">
              <a14:hiddenFill xmlns:a14="http://schemas.microsoft.com/office/drawing/2010/main">
                <a:solidFill>
                  <a:srgbClr val="FFFFFF"/>
                </a:solidFill>
              </a14:hiddenFill>
            </a:ext>
          </a:extLst>
        </p:spPr>
      </p:pic>
      <p:sp>
        <p:nvSpPr>
          <p:cNvPr id="402437" name="Rectangle 5">
            <a:extLst>
              <a:ext uri="{FF2B5EF4-FFF2-40B4-BE49-F238E27FC236}">
                <a16:creationId xmlns:a16="http://schemas.microsoft.com/office/drawing/2014/main" id="{75FE36FD-5280-4058-AEF4-2CA228E711C1}"/>
              </a:ext>
            </a:extLst>
          </p:cNvPr>
          <p:cNvSpPr>
            <a:spLocks noChangeArrowheads="1"/>
          </p:cNvSpPr>
          <p:nvPr/>
        </p:nvSpPr>
        <p:spPr bwMode="auto">
          <a:xfrm>
            <a:off x="4030663" y="5211763"/>
            <a:ext cx="922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دالمانیتس</a:t>
            </a:r>
          </a:p>
        </p:txBody>
      </p:sp>
    </p:spTree>
  </p:cSld>
  <p:clrMapOvr>
    <a:masterClrMapping/>
  </p:clrMapOvr>
  <p:transition spd="med">
    <p:wheel spokes="8"/>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9" name="Rectangle 5">
            <a:extLst>
              <a:ext uri="{FF2B5EF4-FFF2-40B4-BE49-F238E27FC236}">
                <a16:creationId xmlns:a16="http://schemas.microsoft.com/office/drawing/2014/main" id="{2CA45E30-0E91-4202-BF73-A43BA92C3A98}"/>
              </a:ext>
            </a:extLst>
          </p:cNvPr>
          <p:cNvSpPr>
            <a:spLocks noChangeArrowheads="1"/>
          </p:cNvSpPr>
          <p:nvPr/>
        </p:nvSpPr>
        <p:spPr bwMode="auto">
          <a:xfrm>
            <a:off x="1981200" y="5791200"/>
            <a:ext cx="5503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دوگروه اصلی از گراپتولیت ها الف) نمونه کفزی، ب) نمونه پلانکتون</a:t>
            </a:r>
          </a:p>
        </p:txBody>
      </p:sp>
      <p:pic>
        <p:nvPicPr>
          <p:cNvPr id="400390" name="Picture 6" descr="64">
            <a:extLst>
              <a:ext uri="{FF2B5EF4-FFF2-40B4-BE49-F238E27FC236}">
                <a16:creationId xmlns:a16="http://schemas.microsoft.com/office/drawing/2014/main" id="{CAFC7FC2-70F9-4B33-8DC3-07DC0DF82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315200" cy="468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4" name="Rectangle 4">
            <a:extLst>
              <a:ext uri="{FF2B5EF4-FFF2-40B4-BE49-F238E27FC236}">
                <a16:creationId xmlns:a16="http://schemas.microsoft.com/office/drawing/2014/main" id="{3273A558-CE26-473E-9A09-D4FE2828FDF2}"/>
              </a:ext>
            </a:extLst>
          </p:cNvPr>
          <p:cNvSpPr>
            <a:spLocks noChangeArrowheads="1"/>
          </p:cNvSpPr>
          <p:nvPr/>
        </p:nvSpPr>
        <p:spPr bwMode="auto">
          <a:xfrm>
            <a:off x="1143000" y="2514600"/>
            <a:ext cx="7315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400">
                <a:cs typeface="B Lotus" panose="00000400000000000000" pitchFamily="2" charset="-78"/>
              </a:rPr>
              <a:t>فرضیه کاتاستروفیسم</a:t>
            </a:r>
            <a:r>
              <a:rPr lang="fa-IR" altLang="fa-IR" sz="2400">
                <a:cs typeface="B Lotus" panose="00000400000000000000" pitchFamily="2" charset="-78"/>
              </a:rPr>
              <a:t>:</a:t>
            </a:r>
            <a:r>
              <a:rPr lang="ar-SA" altLang="fa-IR" sz="2400">
                <a:cs typeface="B Lotus" panose="00000400000000000000" pitchFamily="2" charset="-78"/>
              </a:rPr>
              <a:t> </a:t>
            </a:r>
            <a:r>
              <a:rPr lang="fa-IR" altLang="fa-IR" sz="2400">
                <a:cs typeface="B Lotus" panose="00000400000000000000" pitchFamily="2" charset="-78"/>
              </a:rPr>
              <a:t>بر</a:t>
            </a:r>
            <a:r>
              <a:rPr lang="ar-SA" altLang="fa-IR" sz="2400">
                <a:cs typeface="B Lotus" panose="00000400000000000000" pitchFamily="2" charset="-78"/>
              </a:rPr>
              <a:t> طبق این فرضیه ستاره ای ابر مانند از نزدیک خورشید گذشت</a:t>
            </a:r>
            <a:r>
              <a:rPr lang="fa-IR" altLang="fa-IR" sz="2400">
                <a:cs typeface="B Lotus" panose="00000400000000000000" pitchFamily="2" charset="-78"/>
              </a:rPr>
              <a:t>ه</a:t>
            </a:r>
            <a:r>
              <a:rPr lang="ar-SA" altLang="fa-IR" sz="2400">
                <a:cs typeface="B Lotus" panose="00000400000000000000" pitchFamily="2" charset="-78"/>
              </a:rPr>
              <a:t> و نیروی جاذبه خورشید باعث جدا شدن قطعه یا قطعاتی از این ستاره شده است. سپس قطعات ابر مانند جدا شده</a:t>
            </a:r>
            <a:r>
              <a:rPr lang="fa-IR" altLang="fa-IR" sz="2400">
                <a:cs typeface="B Lotus" panose="00000400000000000000" pitchFamily="2" charset="-78"/>
              </a:rPr>
              <a:t>،</a:t>
            </a:r>
            <a:r>
              <a:rPr lang="ar-SA" altLang="fa-IR" sz="2400">
                <a:cs typeface="B Lotus" panose="00000400000000000000" pitchFamily="2" charset="-78"/>
              </a:rPr>
              <a:t>  به دور خورشید بگردش درآمده اند</a:t>
            </a:r>
            <a:r>
              <a:rPr lang="fa-IR" altLang="fa-IR" sz="2400">
                <a:cs typeface="B Lotus" panose="00000400000000000000" pitchFamily="2" charset="-78"/>
              </a:rPr>
              <a:t> و</a:t>
            </a:r>
            <a:r>
              <a:rPr lang="ar-SA" altLang="fa-IR" sz="2400">
                <a:cs typeface="B Lotus" panose="00000400000000000000" pitchFamily="2" charset="-78"/>
              </a:rPr>
              <a:t> بتدریج سیارات منظومه شمسی را به وجود آورده اند.</a:t>
            </a:r>
          </a:p>
        </p:txBody>
      </p:sp>
    </p:spTree>
  </p:cSld>
  <p:clrMapOvr>
    <a:masterClrMapping/>
  </p:clrMapOvr>
  <p:transition spd="med">
    <p:wheel spokes="8"/>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a:extLst>
              <a:ext uri="{FF2B5EF4-FFF2-40B4-BE49-F238E27FC236}">
                <a16:creationId xmlns:a16="http://schemas.microsoft.com/office/drawing/2014/main" id="{54B1B1E8-E823-4358-9B73-31E1BD258B9C}"/>
              </a:ext>
            </a:extLst>
          </p:cNvPr>
          <p:cNvSpPr>
            <a:spLocks noChangeArrowheads="1"/>
          </p:cNvSpPr>
          <p:nvPr/>
        </p:nvSpPr>
        <p:spPr bwMode="auto">
          <a:xfrm>
            <a:off x="1371600" y="2590800"/>
            <a:ext cx="66071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سیلورین:</a:t>
            </a:r>
            <a:r>
              <a:rPr lang="fa-IR" altLang="fa-IR" sz="2400" b="1">
                <a:cs typeface="B Lotus" panose="00000400000000000000" pitchFamily="2" charset="-78"/>
              </a:rPr>
              <a:t> کوتاه ترین دوره از دوران پالئوزوئیک </a:t>
            </a:r>
            <a:r>
              <a:rPr lang="fa-IR" altLang="fa-IR" sz="2400">
                <a:cs typeface="B Lotus" panose="00000400000000000000" pitchFamily="2" charset="-78"/>
              </a:rPr>
              <a:t>سیلورین با 31 میلیون سال است. در این دوره نیز همانند دوره اردوویسین دو رخساره آب های آرام دور از ساحل و آب های کم عمق ساحلی وجود داشت.</a:t>
            </a:r>
          </a:p>
        </p:txBody>
      </p:sp>
    </p:spTree>
  </p:cSld>
  <p:clrMapOvr>
    <a:masterClrMapping/>
  </p:clrMapOvr>
  <p:transition spd="med">
    <p:wheel spokes="8"/>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4">
            <a:extLst>
              <a:ext uri="{FF2B5EF4-FFF2-40B4-BE49-F238E27FC236}">
                <a16:creationId xmlns:a16="http://schemas.microsoft.com/office/drawing/2014/main" id="{BA2BAC6C-8E0B-4FAD-9FDF-AD9C109B0541}"/>
              </a:ext>
            </a:extLst>
          </p:cNvPr>
          <p:cNvSpPr>
            <a:spLocks noChangeArrowheads="1"/>
          </p:cNvSpPr>
          <p:nvPr/>
        </p:nvSpPr>
        <p:spPr bwMode="auto">
          <a:xfrm>
            <a:off x="1295400" y="2514600"/>
            <a:ext cx="70040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سیلورین 1: گراپتولیت ها در این دوره نیز گسترش چشمگیری داشتند و به حداکثر شکوفایی خود رسیدند. روند تکاملی گراپتولیت ها در دو دوره اردوویسین و سیلورین تقلیل شاخه ها و چرخش شاخه ها بود.</a:t>
            </a:r>
          </a:p>
        </p:txBody>
      </p:sp>
    </p:spTree>
  </p:cSld>
  <p:clrMapOvr>
    <a:masterClrMapping/>
  </p:clrMapOvr>
  <p:transition spd="med">
    <p:wheel spokes="8"/>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4" name="Picture 4" descr="65">
            <a:extLst>
              <a:ext uri="{FF2B5EF4-FFF2-40B4-BE49-F238E27FC236}">
                <a16:creationId xmlns:a16="http://schemas.microsoft.com/office/drawing/2014/main" id="{27A7FB50-10CB-48AB-A802-F9680ABC9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696200" cy="4348163"/>
          </a:xfrm>
          <a:prstGeom prst="rect">
            <a:avLst/>
          </a:prstGeom>
          <a:noFill/>
          <a:extLst>
            <a:ext uri="{909E8E84-426E-40DD-AFC4-6F175D3DCCD1}">
              <a14:hiddenFill xmlns:a14="http://schemas.microsoft.com/office/drawing/2010/main">
                <a:solidFill>
                  <a:srgbClr val="FFFFFF"/>
                </a:solidFill>
              </a14:hiddenFill>
            </a:ext>
          </a:extLst>
        </p:spPr>
      </p:pic>
      <p:sp>
        <p:nvSpPr>
          <p:cNvPr id="399365" name="Rectangle 5">
            <a:extLst>
              <a:ext uri="{FF2B5EF4-FFF2-40B4-BE49-F238E27FC236}">
                <a16:creationId xmlns:a16="http://schemas.microsoft.com/office/drawing/2014/main" id="{61EC92E3-5C54-40A0-AED9-F0A98201C818}"/>
              </a:ext>
            </a:extLst>
          </p:cNvPr>
          <p:cNvSpPr>
            <a:spLocks noChangeArrowheads="1"/>
          </p:cNvSpPr>
          <p:nvPr/>
        </p:nvSpPr>
        <p:spPr bwMode="auto">
          <a:xfrm>
            <a:off x="1447800" y="5562600"/>
            <a:ext cx="6491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rtl="1"/>
            <a:r>
              <a:rPr lang="fa-IR" altLang="fa-IR" sz="2000">
                <a:cs typeface="B Lotus" panose="00000400000000000000" pitchFamily="2" charset="-78"/>
              </a:rPr>
              <a:t>روند تکاملی گراپتولیت های پلانکتون در اردوویسین و سیلورین                         الف) تقلیل شاخه ها، ب) چرخش شاخه ها</a:t>
            </a:r>
          </a:p>
        </p:txBody>
      </p:sp>
    </p:spTree>
  </p:cSld>
  <p:clrMapOvr>
    <a:masterClrMapping/>
  </p:clrMapOvr>
  <p:transition spd="med">
    <p:wheel spokes="8"/>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a:extLst>
              <a:ext uri="{FF2B5EF4-FFF2-40B4-BE49-F238E27FC236}">
                <a16:creationId xmlns:a16="http://schemas.microsoft.com/office/drawing/2014/main" id="{C42C7F05-CDFA-473D-953C-4F300F3DF6D5}"/>
              </a:ext>
            </a:extLst>
          </p:cNvPr>
          <p:cNvSpPr>
            <a:spLocks noChangeArrowheads="1"/>
          </p:cNvSpPr>
          <p:nvPr/>
        </p:nvSpPr>
        <p:spPr bwMode="auto">
          <a:xfrm>
            <a:off x="1447800" y="2349500"/>
            <a:ext cx="6629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سیلورین 2:</a:t>
            </a:r>
            <a:r>
              <a:rPr lang="fa-IR" altLang="fa-IR" sz="2400" b="1">
                <a:cs typeface="B Lotus" panose="00000400000000000000" pitchFamily="2" charset="-78"/>
              </a:rPr>
              <a:t> </a:t>
            </a:r>
            <a:r>
              <a:rPr lang="fa-IR" altLang="fa-IR" sz="2400">
                <a:cs typeface="B Lotus" panose="00000400000000000000" pitchFamily="2" charset="-78"/>
              </a:rPr>
              <a:t>فسیل گراپتولیت ها اغلب در شیل های تیره و غنی از مواد آلی یافت می شود که در محیطی آرام، عمیق و با شرایط احیایی نهشته شده اند. این شیل ها محل زندگی گراپتولیت ها نبوده بلکه محل دفن آنها بوده است.</a:t>
            </a:r>
          </a:p>
        </p:txBody>
      </p:sp>
    </p:spTree>
  </p:cSld>
  <p:clrMapOvr>
    <a:masterClrMapping/>
  </p:clrMapOvr>
  <p:transition spd="med">
    <p:wheel spokes="8"/>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Rectangle 4">
            <a:extLst>
              <a:ext uri="{FF2B5EF4-FFF2-40B4-BE49-F238E27FC236}">
                <a16:creationId xmlns:a16="http://schemas.microsoft.com/office/drawing/2014/main" id="{A01C8906-4067-4E7F-85AB-4372A5374ECB}"/>
              </a:ext>
            </a:extLst>
          </p:cNvPr>
          <p:cNvSpPr>
            <a:spLocks noChangeArrowheads="1"/>
          </p:cNvSpPr>
          <p:nvPr/>
        </p:nvSpPr>
        <p:spPr bwMode="auto">
          <a:xfrm>
            <a:off x="1524000" y="2349500"/>
            <a:ext cx="65357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سیلورین 3:</a:t>
            </a:r>
            <a:r>
              <a:rPr lang="fa-IR" altLang="fa-IR" sz="2400" b="1">
                <a:cs typeface="B Lotus" panose="00000400000000000000" pitchFamily="2" charset="-78"/>
              </a:rPr>
              <a:t> </a:t>
            </a:r>
            <a:r>
              <a:rPr lang="fa-IR" altLang="fa-IR" sz="2400">
                <a:cs typeface="B Lotus" panose="00000400000000000000" pitchFamily="2" charset="-78"/>
              </a:rPr>
              <a:t>تریلوبیت ها (مانند کالیمن) نیز در این دوره فراوان بودند اما اهمیت دورهای کامبرین و اردوویسین  را نداشتند. مرجان ها (مانند فاوزیتس)، بازوپایان، خارپوستان، نرم تنان و بندپایان از دیگر جانوران دوره سیلورین هستند.</a:t>
            </a:r>
          </a:p>
        </p:txBody>
      </p:sp>
    </p:spTree>
  </p:cSld>
  <p:clrMapOvr>
    <a:masterClrMapping/>
  </p:clrMapOvr>
  <p:transition spd="med">
    <p:wheel spokes="8"/>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6" name="Picture 4" descr="115">
            <a:extLst>
              <a:ext uri="{FF2B5EF4-FFF2-40B4-BE49-F238E27FC236}">
                <a16:creationId xmlns:a16="http://schemas.microsoft.com/office/drawing/2014/main" id="{84AF6150-4C2C-49D1-8A0A-8DADFFA83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572000" cy="4465638"/>
          </a:xfrm>
          <a:prstGeom prst="rect">
            <a:avLst/>
          </a:prstGeom>
          <a:noFill/>
          <a:extLst>
            <a:ext uri="{909E8E84-426E-40DD-AFC4-6F175D3DCCD1}">
              <a14:hiddenFill xmlns:a14="http://schemas.microsoft.com/office/drawing/2010/main">
                <a:solidFill>
                  <a:srgbClr val="FFFFFF"/>
                </a:solidFill>
              </a14:hiddenFill>
            </a:ext>
          </a:extLst>
        </p:spPr>
      </p:pic>
      <p:pic>
        <p:nvPicPr>
          <p:cNvPr id="397317" name="Picture 5" descr="112">
            <a:extLst>
              <a:ext uri="{FF2B5EF4-FFF2-40B4-BE49-F238E27FC236}">
                <a16:creationId xmlns:a16="http://schemas.microsoft.com/office/drawing/2014/main" id="{8894B7A5-1C37-4A4B-9A2C-65CB6294A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838200"/>
            <a:ext cx="3470275"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Rectangle 4">
            <a:extLst>
              <a:ext uri="{FF2B5EF4-FFF2-40B4-BE49-F238E27FC236}">
                <a16:creationId xmlns:a16="http://schemas.microsoft.com/office/drawing/2014/main" id="{5ADF8EAF-6E9C-49A5-A050-2695DCC2C5F4}"/>
              </a:ext>
            </a:extLst>
          </p:cNvPr>
          <p:cNvSpPr>
            <a:spLocks noChangeArrowheads="1"/>
          </p:cNvSpPr>
          <p:nvPr/>
        </p:nvSpPr>
        <p:spPr bwMode="auto">
          <a:xfrm>
            <a:off x="1600200" y="2819400"/>
            <a:ext cx="624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سیلورین 4:</a:t>
            </a:r>
            <a:r>
              <a:rPr lang="fa-IR" altLang="fa-IR" sz="2400" b="1">
                <a:cs typeface="B Lotus" panose="00000400000000000000" pitchFamily="2" charset="-78"/>
              </a:rPr>
              <a:t> </a:t>
            </a:r>
            <a:r>
              <a:rPr lang="fa-IR" altLang="fa-IR" sz="2400">
                <a:cs typeface="B Lotus" panose="00000400000000000000" pitchFamily="2" charset="-78"/>
              </a:rPr>
              <a:t>مهره داران در دوره سیلورین ظاهر شدند که نمونه های آن ماهیهای بدون آرواره و زره دار بودند. </a:t>
            </a:r>
          </a:p>
        </p:txBody>
      </p:sp>
    </p:spTree>
  </p:cSld>
  <p:clrMapOvr>
    <a:masterClrMapping/>
  </p:clrMapOvr>
  <p:transition spd="med">
    <p:wheel spokes="8"/>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20" name="Rectangle 4">
            <a:extLst>
              <a:ext uri="{FF2B5EF4-FFF2-40B4-BE49-F238E27FC236}">
                <a16:creationId xmlns:a16="http://schemas.microsoft.com/office/drawing/2014/main" id="{80EA2A0D-49D1-4F44-92C9-F5BCB83F88E1}"/>
              </a:ext>
            </a:extLst>
          </p:cNvPr>
          <p:cNvSpPr>
            <a:spLocks noChangeArrowheads="1"/>
          </p:cNvSpPr>
          <p:nvPr/>
        </p:nvSpPr>
        <p:spPr bwMode="auto">
          <a:xfrm>
            <a:off x="1219200" y="2590800"/>
            <a:ext cx="6781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سیلورین 5: ماهیهای زره دار سطح بدن شان توسط صفحات استخوانی پوشیده شده بود. سفالاسپیس، همی سیکلاسپیس و پتراسپیس نمونه هایی از ماهیهای زره دارند. </a:t>
            </a:r>
          </a:p>
        </p:txBody>
      </p:sp>
    </p:spTree>
  </p:cSld>
  <p:clrMapOvr>
    <a:masterClrMapping/>
  </p:clrMapOvr>
  <p:transition spd="med">
    <p:wheel spokes="8"/>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0" name="Picture 4" descr="66">
            <a:extLst>
              <a:ext uri="{FF2B5EF4-FFF2-40B4-BE49-F238E27FC236}">
                <a16:creationId xmlns:a16="http://schemas.microsoft.com/office/drawing/2014/main" id="{C4C02727-9680-40ED-8AB4-479AAA8D7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229600" cy="3430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4">
            <a:extLst>
              <a:ext uri="{FF2B5EF4-FFF2-40B4-BE49-F238E27FC236}">
                <a16:creationId xmlns:a16="http://schemas.microsoft.com/office/drawing/2014/main" id="{E6BF0F25-9F7A-47E3-A28A-17F1592681D1}"/>
              </a:ext>
            </a:extLst>
          </p:cNvPr>
          <p:cNvSpPr>
            <a:spLocks noChangeArrowheads="1"/>
          </p:cNvSpPr>
          <p:nvPr/>
        </p:nvSpPr>
        <p:spPr bwMode="auto">
          <a:xfrm>
            <a:off x="1600200" y="2349500"/>
            <a:ext cx="62611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سیلورین: گیاهان در دوره سیلورین وارد خشکی شدند. آنها قبل از ورود به خشکی می بایستی در ساختار بدنی شان تغییراتی حاصل می شد. بوجود آمدن پوست ضخیم و آوندها نمونه هایی از این تغییرات هستند.</a:t>
            </a:r>
          </a:p>
        </p:txBody>
      </p:sp>
    </p:spTree>
  </p:cSld>
  <p:clrMapOvr>
    <a:masterClrMapping/>
  </p:clrMapOvr>
  <p:transition spd="med">
    <p:wheel spokes="8"/>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6" name="Rectangle 4">
            <a:extLst>
              <a:ext uri="{FF2B5EF4-FFF2-40B4-BE49-F238E27FC236}">
                <a16:creationId xmlns:a16="http://schemas.microsoft.com/office/drawing/2014/main" id="{9C555086-7B7F-4BEA-A2AE-98810B91F12F}"/>
              </a:ext>
            </a:extLst>
          </p:cNvPr>
          <p:cNvSpPr>
            <a:spLocks noChangeArrowheads="1"/>
          </p:cNvSpPr>
          <p:nvPr/>
        </p:nvSpPr>
        <p:spPr bwMode="auto">
          <a:xfrm>
            <a:off x="1143000" y="2438400"/>
            <a:ext cx="65579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نظریه ویپل: این نظریه به غبار ابری مشهور می باشد و</a:t>
            </a:r>
            <a:r>
              <a:rPr lang="ar-SA" altLang="fa-IR" sz="2400">
                <a:cs typeface="B Lotus" panose="00000400000000000000" pitchFamily="2" charset="-78"/>
              </a:rPr>
              <a:t> </a:t>
            </a:r>
            <a:r>
              <a:rPr lang="fa-IR" altLang="fa-IR" sz="2400">
                <a:cs typeface="B Lotus" panose="00000400000000000000" pitchFamily="2" charset="-78"/>
              </a:rPr>
              <a:t>اساس آن توده چرخشی ابر مانندی وجود داشته است که در اثر سرد شدن، قطعاتی از آن بصورت خورشید و دیگر سیارات جدا گشته اند.</a:t>
            </a:r>
            <a:endParaRPr lang="en-US" altLang="fa-IR" sz="2400">
              <a:cs typeface="B Lotus" panose="00000400000000000000" pitchFamily="2" charset="-78"/>
            </a:endParaRPr>
          </a:p>
        </p:txBody>
      </p:sp>
    </p:spTree>
  </p:cSld>
  <p:clrMapOvr>
    <a:masterClrMapping/>
  </p:clrMapOvr>
  <p:transition spd="med">
    <p:wheel spokes="8"/>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4">
            <a:extLst>
              <a:ext uri="{FF2B5EF4-FFF2-40B4-BE49-F238E27FC236}">
                <a16:creationId xmlns:a16="http://schemas.microsoft.com/office/drawing/2014/main" id="{AAE2AA51-3B1B-4AF3-A07D-73A75F4123CB}"/>
              </a:ext>
            </a:extLst>
          </p:cNvPr>
          <p:cNvSpPr>
            <a:spLocks noChangeArrowheads="1"/>
          </p:cNvSpPr>
          <p:nvPr/>
        </p:nvSpPr>
        <p:spPr bwMode="auto">
          <a:xfrm>
            <a:off x="1447800" y="2438400"/>
            <a:ext cx="63881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جغرافیای دیرینه سیلورین: در این دوره دو سپر بالتیک و اسکاندیناوی بر اثر کوهزایی کالدونین به هم متصل شدند و خشکی اطلس شمالی بوجود آمد. در امریکای شمالی نیز کوههای آپالاش حاصل کوهزایی کالدونین است.</a:t>
            </a:r>
          </a:p>
        </p:txBody>
      </p:sp>
    </p:spTree>
  </p:cSld>
  <p:clrMapOvr>
    <a:masterClrMapping/>
  </p:clrMapOvr>
  <p:transition spd="med">
    <p:wheel spokes="8"/>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4">
            <a:extLst>
              <a:ext uri="{FF2B5EF4-FFF2-40B4-BE49-F238E27FC236}">
                <a16:creationId xmlns:a16="http://schemas.microsoft.com/office/drawing/2014/main" id="{D26F0DA0-B170-42D4-BD99-C73F7B59F596}"/>
              </a:ext>
            </a:extLst>
          </p:cNvPr>
          <p:cNvSpPr>
            <a:spLocks noChangeArrowheads="1"/>
          </p:cNvSpPr>
          <p:nvPr/>
        </p:nvSpPr>
        <p:spPr bwMode="auto">
          <a:xfrm>
            <a:off x="1295400" y="2667000"/>
            <a:ext cx="68992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دونین:</a:t>
            </a:r>
            <a:r>
              <a:rPr lang="fa-IR" altLang="fa-IR" sz="2400" b="1">
                <a:cs typeface="B Lotus" panose="00000400000000000000" pitchFamily="2" charset="-78"/>
              </a:rPr>
              <a:t> دوره </a:t>
            </a:r>
            <a:r>
              <a:rPr lang="fa-IR" altLang="fa-IR" sz="2400">
                <a:cs typeface="B Lotus" panose="00000400000000000000" pitchFamily="2" charset="-78"/>
              </a:rPr>
              <a:t>دونین مدت زمان 46 میلیون سال از دوران پالئوزوئیک را در بر می گیرد. در این دوره در اروپای شمالی ماسه سنگ های سرخ رنگ و کم فسیل گسترش دارد. دوره دونین در حد بین دو کوهزایی کالدونین و هرسی نین قرار دارد.</a:t>
            </a:r>
          </a:p>
        </p:txBody>
      </p:sp>
    </p:spTree>
  </p:cSld>
  <p:clrMapOvr>
    <a:masterClrMapping/>
  </p:clrMapOvr>
  <p:transition spd="med">
    <p:wheel spokes="8"/>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8" name="Rectangle 4">
            <a:extLst>
              <a:ext uri="{FF2B5EF4-FFF2-40B4-BE49-F238E27FC236}">
                <a16:creationId xmlns:a16="http://schemas.microsoft.com/office/drawing/2014/main" id="{D80C482C-37F5-464F-8C13-D6D5DFA8D9FD}"/>
              </a:ext>
            </a:extLst>
          </p:cNvPr>
          <p:cNvSpPr>
            <a:spLocks noChangeArrowheads="1"/>
          </p:cNvSpPr>
          <p:nvPr/>
        </p:nvSpPr>
        <p:spPr bwMode="auto">
          <a:xfrm>
            <a:off x="1371600" y="2514600"/>
            <a:ext cx="66405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گیاهان دونین:</a:t>
            </a:r>
            <a:r>
              <a:rPr lang="fa-IR" altLang="fa-IR" sz="2400" b="1">
                <a:cs typeface="B Lotus" panose="00000400000000000000" pitchFamily="2" charset="-78"/>
              </a:rPr>
              <a:t> </a:t>
            </a:r>
            <a:r>
              <a:rPr lang="fa-IR" altLang="fa-IR" sz="2400">
                <a:cs typeface="B Lotus" panose="00000400000000000000" pitchFamily="2" charset="-78"/>
              </a:rPr>
              <a:t>در دونین گیاهان که شامل نهانزادان آوندی بودند در خشکی ها گسترش بیشتری یافتند. آرکئوپتریس، درپانوفیکوس و رینیا نمونه هایی از گیاهان این دوره اند. </a:t>
            </a:r>
          </a:p>
        </p:txBody>
      </p:sp>
    </p:spTree>
  </p:cSld>
  <p:clrMapOvr>
    <a:masterClrMapping/>
  </p:clrMapOvr>
  <p:transition spd="med">
    <p:wheel spokes="8"/>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2" name="Picture 4" descr="67">
            <a:extLst>
              <a:ext uri="{FF2B5EF4-FFF2-40B4-BE49-F238E27FC236}">
                <a16:creationId xmlns:a16="http://schemas.microsoft.com/office/drawing/2014/main" id="{FFFF2BC7-3C63-4E22-9F4C-AED8FB55B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772400" cy="4727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2" name="Rectangle 4">
            <a:extLst>
              <a:ext uri="{FF2B5EF4-FFF2-40B4-BE49-F238E27FC236}">
                <a16:creationId xmlns:a16="http://schemas.microsoft.com/office/drawing/2014/main" id="{9E926901-77EA-400E-9296-DFC98647B421}"/>
              </a:ext>
            </a:extLst>
          </p:cNvPr>
          <p:cNvSpPr>
            <a:spLocks noChangeArrowheads="1"/>
          </p:cNvSpPr>
          <p:nvPr/>
        </p:nvSpPr>
        <p:spPr bwMode="auto">
          <a:xfrm>
            <a:off x="1447800" y="2514600"/>
            <a:ext cx="65992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دونین: بازوپایان (مانند اسپینوسیرتیا و سیرتواسپیریفر)، مرجان ها (مانند کالسئولا و هگزاگوناریا)، تریلوبیت ها (مانند فاکوپس)، خارپوستان، بندپایان و نرم  تنان از بی مهرگان مهم دوره دونین می باشند. دوزیستان نیز در این دوره ظهور نمودند.</a:t>
            </a:r>
          </a:p>
        </p:txBody>
      </p:sp>
    </p:spTree>
  </p:cSld>
  <p:clrMapOvr>
    <a:masterClrMapping/>
  </p:clrMapOvr>
  <p:transition spd="med">
    <p:wheel spokes="8"/>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2" name="Picture 4" descr="61">
            <a:extLst>
              <a:ext uri="{FF2B5EF4-FFF2-40B4-BE49-F238E27FC236}">
                <a16:creationId xmlns:a16="http://schemas.microsoft.com/office/drawing/2014/main" id="{6B16EAC6-1D52-4BD2-8407-AA24FEDA4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8001000" cy="448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a:extLst>
              <a:ext uri="{FF2B5EF4-FFF2-40B4-BE49-F238E27FC236}">
                <a16:creationId xmlns:a16="http://schemas.microsoft.com/office/drawing/2014/main" id="{8AE74161-B401-4268-AD15-91E22E57CA3D}"/>
              </a:ext>
            </a:extLst>
          </p:cNvPr>
          <p:cNvSpPr>
            <a:spLocks noChangeArrowheads="1"/>
          </p:cNvSpPr>
          <p:nvPr/>
        </p:nvSpPr>
        <p:spPr bwMode="auto">
          <a:xfrm>
            <a:off x="1524000" y="2425700"/>
            <a:ext cx="64087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کربونیفر:</a:t>
            </a:r>
            <a:r>
              <a:rPr lang="fa-IR" altLang="fa-IR" sz="2400" b="1">
                <a:cs typeface="B Lotus" panose="00000400000000000000" pitchFamily="2" charset="-78"/>
              </a:rPr>
              <a:t> </a:t>
            </a:r>
            <a:r>
              <a:rPr lang="fa-IR" altLang="fa-IR" sz="2400">
                <a:cs typeface="B Lotus" panose="00000400000000000000" pitchFamily="2" charset="-78"/>
              </a:rPr>
              <a:t>کربونیفر با 73 میلیون سال طولانی ترین دوره از دوران پالئوزوئیک است. این دوره به دو دور می سی سی پین در پایین و پنسیلوانین در بالا تقسیم می شود. در دوره کربونیفر طبقات زغال سنگی در اروپا و امریکا گسترش داشتند.</a:t>
            </a:r>
          </a:p>
        </p:txBody>
      </p:sp>
    </p:spTree>
  </p:cSld>
  <p:clrMapOvr>
    <a:masterClrMapping/>
  </p:clrMapOvr>
  <p:transition spd="med">
    <p:wheel spokes="8"/>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Rectangle 4">
            <a:extLst>
              <a:ext uri="{FF2B5EF4-FFF2-40B4-BE49-F238E27FC236}">
                <a16:creationId xmlns:a16="http://schemas.microsoft.com/office/drawing/2014/main" id="{476A8292-E037-42C1-989B-2F959E3C71A9}"/>
              </a:ext>
            </a:extLst>
          </p:cNvPr>
          <p:cNvSpPr>
            <a:spLocks noChangeArrowheads="1"/>
          </p:cNvSpPr>
          <p:nvPr/>
        </p:nvSpPr>
        <p:spPr bwMode="auto">
          <a:xfrm>
            <a:off x="1143000" y="2652713"/>
            <a:ext cx="65801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کربونیفر 1: نهانزادان آوندی در کربونیفر گسترش داشتند که به صورت درختان بلند و یا درختچه بودند. سیژیلر، لپیدودندرن، کالامیتس نمونه هایی از نهانزادان آوندی این زمان هستند.</a:t>
            </a:r>
          </a:p>
        </p:txBody>
      </p:sp>
    </p:spTree>
  </p:cSld>
  <p:clrMapOvr>
    <a:masterClrMapping/>
  </p:clrMapOvr>
  <p:transition spd="med">
    <p:wheel spokes="8"/>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2" name="Picture 4" descr="102">
            <a:extLst>
              <a:ext uri="{FF2B5EF4-FFF2-40B4-BE49-F238E27FC236}">
                <a16:creationId xmlns:a16="http://schemas.microsoft.com/office/drawing/2014/main" id="{5ECB1F1C-A8F2-4446-B804-586EEF2A6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177482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70693" name="Picture 5" descr="98">
            <a:extLst>
              <a:ext uri="{FF2B5EF4-FFF2-40B4-BE49-F238E27FC236}">
                <a16:creationId xmlns:a16="http://schemas.microsoft.com/office/drawing/2014/main" id="{94D69D16-7615-4C7D-AE17-E618E8290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95400"/>
            <a:ext cx="5181600" cy="4745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4" name="Rectangle 4">
            <a:extLst>
              <a:ext uri="{FF2B5EF4-FFF2-40B4-BE49-F238E27FC236}">
                <a16:creationId xmlns:a16="http://schemas.microsoft.com/office/drawing/2014/main" id="{1A1EF315-F072-4D40-B546-2C1936C4992A}"/>
              </a:ext>
            </a:extLst>
          </p:cNvPr>
          <p:cNvSpPr>
            <a:spLocks noChangeArrowheads="1"/>
          </p:cNvSpPr>
          <p:nvPr/>
        </p:nvSpPr>
        <p:spPr bwMode="auto">
          <a:xfrm>
            <a:off x="1600200" y="2819400"/>
            <a:ext cx="5922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کربونیفر 2: از انواع سرخس های کربونیفر پکوپتریس، اسفنوپتریس، کالی پتریس و نوروپتریس قابل ذکر می باشند.</a:t>
            </a:r>
          </a:p>
        </p:txBody>
      </p:sp>
    </p:spTree>
  </p:cSld>
  <p:clrMapOvr>
    <a:masterClrMapping/>
  </p:clrMapOvr>
  <p:transition spd="med">
    <p:wheel spokes="8"/>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9" name="Rectangle 5">
            <a:extLst>
              <a:ext uri="{FF2B5EF4-FFF2-40B4-BE49-F238E27FC236}">
                <a16:creationId xmlns:a16="http://schemas.microsoft.com/office/drawing/2014/main" id="{F1D77E48-750C-4B10-92A3-640264167BFF}"/>
              </a:ext>
            </a:extLst>
          </p:cNvPr>
          <p:cNvSpPr>
            <a:spLocks noChangeArrowheads="1"/>
          </p:cNvSpPr>
          <p:nvPr/>
        </p:nvSpPr>
        <p:spPr bwMode="auto">
          <a:xfrm>
            <a:off x="0" y="2747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endParaRPr lang="fa-IR" altLang="fa-IR">
              <a:latin typeface="Arial" panose="020B0604020202020204" pitchFamily="34" charset="0"/>
            </a:endParaRPr>
          </a:p>
        </p:txBody>
      </p:sp>
      <p:pic>
        <p:nvPicPr>
          <p:cNvPr id="461828" name="Picture 4">
            <a:extLst>
              <a:ext uri="{FF2B5EF4-FFF2-40B4-BE49-F238E27FC236}">
                <a16:creationId xmlns:a16="http://schemas.microsoft.com/office/drawing/2014/main" id="{E0A40035-3B4A-4E41-B1C2-25D2D96E6C5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43000" y="1981200"/>
            <a:ext cx="6553200" cy="2343150"/>
          </a:xfrm>
          <a:prstGeom prst="rect">
            <a:avLst/>
          </a:prstGeom>
          <a:noFill/>
          <a:extLst>
            <a:ext uri="{909E8E84-426E-40DD-AFC4-6F175D3DCCD1}">
              <a14:hiddenFill xmlns:a14="http://schemas.microsoft.com/office/drawing/2010/main">
                <a:solidFill>
                  <a:srgbClr val="FFFFFF"/>
                </a:solidFill>
              </a14:hiddenFill>
            </a:ext>
          </a:extLst>
        </p:spPr>
      </p:pic>
      <p:sp>
        <p:nvSpPr>
          <p:cNvPr id="461830" name="Rectangle 6">
            <a:extLst>
              <a:ext uri="{FF2B5EF4-FFF2-40B4-BE49-F238E27FC236}">
                <a16:creationId xmlns:a16="http://schemas.microsoft.com/office/drawing/2014/main" id="{CE793593-99B7-4788-8468-88904D1B52AF}"/>
              </a:ext>
            </a:extLst>
          </p:cNvPr>
          <p:cNvSpPr>
            <a:spLocks noChangeArrowheads="1"/>
          </p:cNvSpPr>
          <p:nvPr/>
        </p:nvSpPr>
        <p:spPr bwMode="auto">
          <a:xfrm>
            <a:off x="0" y="4110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endParaRPr lang="fa-IR" altLang="fa-IR">
              <a:latin typeface="Arial" panose="020B0604020202020204" pitchFamily="34" charset="0"/>
            </a:endParaRPr>
          </a:p>
        </p:txBody>
      </p:sp>
      <p:sp>
        <p:nvSpPr>
          <p:cNvPr id="461831" name="Rectangle 7">
            <a:extLst>
              <a:ext uri="{FF2B5EF4-FFF2-40B4-BE49-F238E27FC236}">
                <a16:creationId xmlns:a16="http://schemas.microsoft.com/office/drawing/2014/main" id="{AF74DEF1-0BCE-4DFD-B8AB-5C06C19FA2A0}"/>
              </a:ext>
            </a:extLst>
          </p:cNvPr>
          <p:cNvSpPr>
            <a:spLocks noChangeArrowheads="1"/>
          </p:cNvSpPr>
          <p:nvPr/>
        </p:nvSpPr>
        <p:spPr bwMode="auto">
          <a:xfrm>
            <a:off x="3352800" y="4495800"/>
            <a:ext cx="2441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شمایی از توده چرخشی ویپل</a:t>
            </a:r>
            <a:endParaRPr lang="en-US" altLang="fa-IR" sz="2000">
              <a:cs typeface="B Lotus" panose="00000400000000000000" pitchFamily="2" charset="-78"/>
            </a:endParaRPr>
          </a:p>
        </p:txBody>
      </p:sp>
    </p:spTree>
  </p:cSld>
  <p:clrMapOvr>
    <a:masterClrMapping/>
  </p:clrMapOvr>
  <p:transition spd="med">
    <p:wheel spokes="8"/>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4" name="Picture 4" descr="211">
            <a:extLst>
              <a:ext uri="{FF2B5EF4-FFF2-40B4-BE49-F238E27FC236}">
                <a16:creationId xmlns:a16="http://schemas.microsoft.com/office/drawing/2014/main" id="{EE0A6F07-33BF-46F7-AE4C-BABA6BE4A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8001000" cy="330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8" name="Rectangle 4">
            <a:extLst>
              <a:ext uri="{FF2B5EF4-FFF2-40B4-BE49-F238E27FC236}">
                <a16:creationId xmlns:a16="http://schemas.microsoft.com/office/drawing/2014/main" id="{4513DD8D-4A9F-41D3-8836-52DC9A29BB8C}"/>
              </a:ext>
            </a:extLst>
          </p:cNvPr>
          <p:cNvSpPr>
            <a:spLocks noChangeArrowheads="1"/>
          </p:cNvSpPr>
          <p:nvPr/>
        </p:nvSpPr>
        <p:spPr bwMode="auto">
          <a:xfrm>
            <a:off x="1600200" y="2438400"/>
            <a:ext cx="61595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گیاهان کربونیفر 3: بازدانگان که از گیاهان تکامل یافته تر بودند در دوره کربونیفر پدیدار شدند که از آن جمله می توان کردائیت را نام برد.</a:t>
            </a:r>
          </a:p>
        </p:txBody>
      </p:sp>
    </p:spTree>
  </p:cSld>
  <p:clrMapOvr>
    <a:masterClrMapping/>
  </p:clrMapOvr>
  <p:transition spd="med">
    <p:wheel spokes="8"/>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80" name="Picture 4" descr="95">
            <a:extLst>
              <a:ext uri="{FF2B5EF4-FFF2-40B4-BE49-F238E27FC236}">
                <a16:creationId xmlns:a16="http://schemas.microsoft.com/office/drawing/2014/main" id="{84DB527D-741A-4BDE-8C65-2A81CC903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3597275"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4">
            <a:extLst>
              <a:ext uri="{FF2B5EF4-FFF2-40B4-BE49-F238E27FC236}">
                <a16:creationId xmlns:a16="http://schemas.microsoft.com/office/drawing/2014/main" id="{8617C2A7-9AF7-43B3-B384-7D044D6DDB84}"/>
              </a:ext>
            </a:extLst>
          </p:cNvPr>
          <p:cNvSpPr>
            <a:spLocks noChangeArrowheads="1"/>
          </p:cNvSpPr>
          <p:nvPr/>
        </p:nvSpPr>
        <p:spPr bwMode="auto">
          <a:xfrm>
            <a:off x="1219200" y="2608263"/>
            <a:ext cx="66087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en-US" altLang="fa-IR"/>
              <a:t>  </a:t>
            </a:r>
            <a:r>
              <a:rPr lang="fa-IR" altLang="fa-IR" sz="2400">
                <a:cs typeface="B Lotus" panose="00000400000000000000" pitchFamily="2" charset="-78"/>
              </a:rPr>
              <a:t>جانوران کربونیفر 1: از تک یاختگان رادیولاریا و فوزولینید ها (فرامینی فر) در کربونیفر گسترش داشتند. فوزولین ها گندمی شکل بودند و از میکروفسیل های شاخص کربونیفر و پرمین هستند. </a:t>
            </a:r>
          </a:p>
        </p:txBody>
      </p:sp>
    </p:spTree>
  </p:cSld>
  <p:clrMapOvr>
    <a:masterClrMapping/>
  </p:clrMapOvr>
  <p:transition spd="med">
    <p:wheel spokes="8"/>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97">
            <a:extLst>
              <a:ext uri="{FF2B5EF4-FFF2-40B4-BE49-F238E27FC236}">
                <a16:creationId xmlns:a16="http://schemas.microsoft.com/office/drawing/2014/main" id="{9CB21637-62D8-43A4-AD31-1533741F5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14400"/>
            <a:ext cx="5064125" cy="448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a:extLst>
              <a:ext uri="{FF2B5EF4-FFF2-40B4-BE49-F238E27FC236}">
                <a16:creationId xmlns:a16="http://schemas.microsoft.com/office/drawing/2014/main" id="{3D6280C0-5DB3-4FD5-A031-9E38585FDD60}"/>
              </a:ext>
            </a:extLst>
          </p:cNvPr>
          <p:cNvSpPr>
            <a:spLocks noChangeArrowheads="1"/>
          </p:cNvSpPr>
          <p:nvPr/>
        </p:nvSpPr>
        <p:spPr bwMode="auto">
          <a:xfrm>
            <a:off x="1371600" y="2362200"/>
            <a:ext cx="61737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کربونیفر 2: از دیگر فسیل های کربونیفر پابرسران (گونیاتیت)، مرجان ها (میشلینیا و زافرانتیس)، دوکفه ایها (پوزدونیا)، شکم پایان (بلروفون)، بازوپایان (گیجانتوپرودکتوس)، لاله وشان (پلاتی کرینوس) قابل ذکرند.</a:t>
            </a:r>
          </a:p>
        </p:txBody>
      </p:sp>
    </p:spTree>
  </p:cSld>
  <p:clrMapOvr>
    <a:masterClrMapping/>
  </p:clrMapOvr>
  <p:transition spd="med">
    <p:wheel spokes="8"/>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8" name="Picture 4" descr="62">
            <a:extLst>
              <a:ext uri="{FF2B5EF4-FFF2-40B4-BE49-F238E27FC236}">
                <a16:creationId xmlns:a16="http://schemas.microsoft.com/office/drawing/2014/main" id="{FEAD6E55-FED8-47A2-BF12-8B7BA5372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5756275"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6" name="Rectangle 4">
            <a:extLst>
              <a:ext uri="{FF2B5EF4-FFF2-40B4-BE49-F238E27FC236}">
                <a16:creationId xmlns:a16="http://schemas.microsoft.com/office/drawing/2014/main" id="{2275C5E7-0B24-4D1A-ACDF-D52E697A3541}"/>
              </a:ext>
            </a:extLst>
          </p:cNvPr>
          <p:cNvSpPr>
            <a:spLocks noChangeArrowheads="1"/>
          </p:cNvSpPr>
          <p:nvPr/>
        </p:nvSpPr>
        <p:spPr bwMode="auto">
          <a:xfrm>
            <a:off x="990600" y="2667000"/>
            <a:ext cx="69770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کربونیفر 3: حشرات در کربونیفر قدرت پرواز یافتند ولی توانایی جمع کردن بالشان را نداشتند. در کربونیفر بالایی از دوزیستان استگوسفال خزندگان اولیه پدید آمدند که کتیلوسور نمونه های از آنهااست. </a:t>
            </a:r>
          </a:p>
        </p:txBody>
      </p:sp>
    </p:spTree>
  </p:cSld>
  <p:clrMapOvr>
    <a:masterClrMapping/>
  </p:clrMapOvr>
  <p:transition spd="med">
    <p:wheel spokes="8"/>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4" name="Picture 4" descr="208">
            <a:extLst>
              <a:ext uri="{FF2B5EF4-FFF2-40B4-BE49-F238E27FC236}">
                <a16:creationId xmlns:a16="http://schemas.microsoft.com/office/drawing/2014/main" id="{59701EE3-B217-438F-B1AE-62F6FE783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81200"/>
            <a:ext cx="6400800" cy="2841625"/>
          </a:xfrm>
          <a:prstGeom prst="rect">
            <a:avLst/>
          </a:prstGeom>
          <a:noFill/>
          <a:extLst>
            <a:ext uri="{909E8E84-426E-40DD-AFC4-6F175D3DCCD1}">
              <a14:hiddenFill xmlns:a14="http://schemas.microsoft.com/office/drawing/2010/main">
                <a:solidFill>
                  <a:srgbClr val="FFFFFF"/>
                </a:solidFill>
              </a14:hiddenFill>
            </a:ext>
          </a:extLst>
        </p:spPr>
      </p:pic>
      <p:sp>
        <p:nvSpPr>
          <p:cNvPr id="517125" name="Rectangle 5">
            <a:extLst>
              <a:ext uri="{FF2B5EF4-FFF2-40B4-BE49-F238E27FC236}">
                <a16:creationId xmlns:a16="http://schemas.microsoft.com/office/drawing/2014/main" id="{DBDFB425-64EB-42F0-9FE7-2CF66449835B}"/>
              </a:ext>
            </a:extLst>
          </p:cNvPr>
          <p:cNvSpPr>
            <a:spLocks noChangeArrowheads="1"/>
          </p:cNvSpPr>
          <p:nvPr/>
        </p:nvSpPr>
        <p:spPr bwMode="auto">
          <a:xfrm>
            <a:off x="3276600" y="5029200"/>
            <a:ext cx="236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تصویری فرضی از کتیلوسور</a:t>
            </a:r>
            <a:endParaRPr lang="en-US" altLang="fa-IR" sz="2000">
              <a:cs typeface="B Lotus" panose="00000400000000000000" pitchFamily="2" charset="-78"/>
            </a:endParaRPr>
          </a:p>
        </p:txBody>
      </p:sp>
    </p:spTree>
  </p:cSld>
  <p:clrMapOvr>
    <a:masterClrMapping/>
  </p:clrMapOvr>
  <p:transition spd="med">
    <p:wheel spokes="8"/>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4">
            <a:extLst>
              <a:ext uri="{FF2B5EF4-FFF2-40B4-BE49-F238E27FC236}">
                <a16:creationId xmlns:a16="http://schemas.microsoft.com/office/drawing/2014/main" id="{7D017C92-02DA-407A-9DBE-5636D192EA54}"/>
              </a:ext>
            </a:extLst>
          </p:cNvPr>
          <p:cNvSpPr>
            <a:spLocks noChangeArrowheads="1"/>
          </p:cNvSpPr>
          <p:nvPr/>
        </p:nvSpPr>
        <p:spPr bwMode="auto">
          <a:xfrm>
            <a:off x="1219200" y="2425700"/>
            <a:ext cx="68214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پرمین:</a:t>
            </a:r>
            <a:r>
              <a:rPr lang="fa-IR" altLang="fa-IR" sz="2400" b="1">
                <a:cs typeface="B Lotus" panose="00000400000000000000" pitchFamily="2" charset="-78"/>
              </a:rPr>
              <a:t> </a:t>
            </a:r>
            <a:r>
              <a:rPr lang="fa-IR" altLang="fa-IR" sz="2400">
                <a:cs typeface="B Lotus" panose="00000400000000000000" pitchFamily="2" charset="-78"/>
              </a:rPr>
              <a:t>پرمین با 45 میلیون سال آخرین دوره از دوران پالئوزوئیک است. رسوبات این دوره در اروپا بیشتر شامل کنگلومرا، ماسه سنگ، شیل، مارن و رس های رنگین است و به نام سازند سرخ جدید یا   ماسه های سرخ جدید خوانده می شود.</a:t>
            </a:r>
          </a:p>
        </p:txBody>
      </p:sp>
    </p:spTree>
  </p:cSld>
  <p:clrMapOvr>
    <a:masterClrMapping/>
  </p:clrMapOvr>
  <p:transition spd="med">
    <p:wheel spokes="8"/>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2" name="Rectangle 4">
            <a:extLst>
              <a:ext uri="{FF2B5EF4-FFF2-40B4-BE49-F238E27FC236}">
                <a16:creationId xmlns:a16="http://schemas.microsoft.com/office/drawing/2014/main" id="{4EAD8DBD-E9BF-4457-993F-2A9671EB9A81}"/>
              </a:ext>
            </a:extLst>
          </p:cNvPr>
          <p:cNvSpPr>
            <a:spLocks noChangeArrowheads="1"/>
          </p:cNvSpPr>
          <p:nvPr/>
        </p:nvSpPr>
        <p:spPr bwMode="auto">
          <a:xfrm>
            <a:off x="1676400" y="2514600"/>
            <a:ext cx="60150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هوا کره 1: در ابتدا </a:t>
            </a:r>
            <a:r>
              <a:rPr lang="ar-SA" altLang="fa-IR" sz="2400">
                <a:cs typeface="B Lotus" panose="00000400000000000000" pitchFamily="2" charset="-78"/>
              </a:rPr>
              <a:t>هوای اطراف </a:t>
            </a:r>
            <a:r>
              <a:rPr lang="fa-IR" altLang="fa-IR" sz="2400">
                <a:cs typeface="B Lotus" panose="00000400000000000000" pitchFamily="2" charset="-78"/>
              </a:rPr>
              <a:t>زمین</a:t>
            </a:r>
            <a:r>
              <a:rPr lang="ar-SA" altLang="fa-IR" sz="2400">
                <a:cs typeface="B Lotus" panose="00000400000000000000" pitchFamily="2" charset="-78"/>
              </a:rPr>
              <a:t> را گازهای بین ستارگان تشکیل </a:t>
            </a:r>
            <a:r>
              <a:rPr lang="fa-IR" altLang="fa-IR" sz="2400">
                <a:cs typeface="B Lotus" panose="00000400000000000000" pitchFamily="2" charset="-78"/>
              </a:rPr>
              <a:t>می </a:t>
            </a:r>
            <a:r>
              <a:rPr lang="ar-SA" altLang="fa-IR" sz="2400">
                <a:cs typeface="B Lotus" panose="00000400000000000000" pitchFamily="2" charset="-78"/>
              </a:rPr>
              <a:t>داد</a:t>
            </a:r>
            <a:r>
              <a:rPr lang="fa-IR" altLang="fa-IR" sz="2400">
                <a:cs typeface="B Lotus" panose="00000400000000000000" pitchFamily="2" charset="-78"/>
              </a:rPr>
              <a:t>ند</a:t>
            </a:r>
            <a:r>
              <a:rPr lang="ar-SA" altLang="fa-IR" sz="2400">
                <a:cs typeface="B Lotus" panose="00000400000000000000" pitchFamily="2" charset="-78"/>
              </a:rPr>
              <a:t> و بیشترین درصد آن </a:t>
            </a:r>
            <a:r>
              <a:rPr lang="fa-IR" altLang="fa-IR" sz="2400">
                <a:cs typeface="B Lotus" panose="00000400000000000000" pitchFamily="2" charset="-78"/>
              </a:rPr>
              <a:t>نیز به </a:t>
            </a:r>
            <a:r>
              <a:rPr lang="ar-SA" altLang="fa-IR" sz="2400">
                <a:cs typeface="B Lotus" panose="00000400000000000000" pitchFamily="2" charset="-78"/>
              </a:rPr>
              <a:t>گازهای هیدروژن و هلیوم </a:t>
            </a:r>
            <a:r>
              <a:rPr lang="fa-IR" altLang="fa-IR" sz="2400">
                <a:cs typeface="B Lotus" panose="00000400000000000000" pitchFamily="2" charset="-78"/>
              </a:rPr>
              <a:t>تعلق داشت</a:t>
            </a:r>
            <a:r>
              <a:rPr lang="ar-SA" altLang="fa-IR" sz="2400">
                <a:cs typeface="B Lotus" panose="00000400000000000000" pitchFamily="2" charset="-78"/>
              </a:rPr>
              <a:t>. </a:t>
            </a:r>
            <a:endParaRPr lang="en-US" altLang="fa-IR" sz="2400">
              <a:cs typeface="B Lotus" panose="00000400000000000000" pitchFamily="2" charset="-78"/>
            </a:endParaRPr>
          </a:p>
        </p:txBody>
      </p:sp>
    </p:spTree>
  </p:cSld>
  <p:clrMapOvr>
    <a:masterClrMapping/>
  </p:clrMapOvr>
  <p:transition spd="med">
    <p:wheel spokes="8"/>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4" name="Rectangle 4">
            <a:extLst>
              <a:ext uri="{FF2B5EF4-FFF2-40B4-BE49-F238E27FC236}">
                <a16:creationId xmlns:a16="http://schemas.microsoft.com/office/drawing/2014/main" id="{8086AF78-305E-45FB-A4DF-FEF34323B86C}"/>
              </a:ext>
            </a:extLst>
          </p:cNvPr>
          <p:cNvSpPr>
            <a:spLocks noChangeArrowheads="1"/>
          </p:cNvSpPr>
          <p:nvPr/>
        </p:nvSpPr>
        <p:spPr bwMode="auto">
          <a:xfrm>
            <a:off x="1295400" y="2362200"/>
            <a:ext cx="64404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جغرافیای دیرینه پرمین: در دوره پرمین فاز کوهزایی هرسی نین رخ داد و بر اثر این کوهزایی خشکی های شمالی به هم متصل گردیدند. دریای تتیس در این دوره به نحو بارزتری بین خشکی های شمالی و جنوبی قرار داشت. </a:t>
            </a:r>
          </a:p>
        </p:txBody>
      </p:sp>
    </p:spTree>
  </p:cSld>
  <p:clrMapOvr>
    <a:masterClrMapping/>
  </p:clrMapOvr>
  <p:transition spd="med">
    <p:wheel spokes="8"/>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a:extLst>
              <a:ext uri="{FF2B5EF4-FFF2-40B4-BE49-F238E27FC236}">
                <a16:creationId xmlns:a16="http://schemas.microsoft.com/office/drawing/2014/main" id="{843EE0FC-561D-4AC1-BC56-A5713D5BEE8B}"/>
              </a:ext>
            </a:extLst>
          </p:cNvPr>
          <p:cNvSpPr>
            <a:spLocks noChangeArrowheads="1"/>
          </p:cNvSpPr>
          <p:nvPr/>
        </p:nvSpPr>
        <p:spPr bwMode="auto">
          <a:xfrm>
            <a:off x="1524000" y="2590800"/>
            <a:ext cx="62515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پرمین 1:</a:t>
            </a:r>
            <a:r>
              <a:rPr lang="fa-IR" altLang="fa-IR" sz="2400" b="1">
                <a:cs typeface="B Lotus" panose="00000400000000000000" pitchFamily="2" charset="-78"/>
              </a:rPr>
              <a:t> </a:t>
            </a:r>
            <a:r>
              <a:rPr lang="fa-IR" altLang="fa-IR" sz="2400">
                <a:cs typeface="B Lotus" panose="00000400000000000000" pitchFamily="2" charset="-78"/>
              </a:rPr>
              <a:t>در پرمین از اهمیت نهانزادان آوندی کاسته شد و در عوض بازدانگان گسترش یافتند. ژنکو، سیکادال ها، والشیا و ولتزیا از گیاهان با اهمیت این دوره می باشند. </a:t>
            </a:r>
          </a:p>
        </p:txBody>
      </p:sp>
    </p:spTree>
  </p:cSld>
  <p:clrMapOvr>
    <a:masterClrMapping/>
  </p:clrMapOvr>
  <p:transition spd="med">
    <p:wheel spokes="8"/>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6" name="Rectangle 4">
            <a:extLst>
              <a:ext uri="{FF2B5EF4-FFF2-40B4-BE49-F238E27FC236}">
                <a16:creationId xmlns:a16="http://schemas.microsoft.com/office/drawing/2014/main" id="{0CD8A498-EAE1-4965-B236-EEA9B127A5FC}"/>
              </a:ext>
            </a:extLst>
          </p:cNvPr>
          <p:cNvSpPr>
            <a:spLocks noChangeArrowheads="1"/>
          </p:cNvSpPr>
          <p:nvPr/>
        </p:nvSpPr>
        <p:spPr bwMode="auto">
          <a:xfrm>
            <a:off x="1371600" y="2819400"/>
            <a:ext cx="6430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گیاهان پرمین 2: دو گیاه گلوسوپتریس و گانگاموپتریس از گیاهان شاخص پرمین گندوانا می باشند.</a:t>
            </a:r>
          </a:p>
        </p:txBody>
      </p:sp>
    </p:spTree>
  </p:cSld>
  <p:clrMapOvr>
    <a:masterClrMapping/>
  </p:clrMapOvr>
  <p:transition spd="med">
    <p:wheel spokes="8"/>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4" name="Picture 4" descr="92">
            <a:extLst>
              <a:ext uri="{FF2B5EF4-FFF2-40B4-BE49-F238E27FC236}">
                <a16:creationId xmlns:a16="http://schemas.microsoft.com/office/drawing/2014/main" id="{52E53410-DA5B-4A2A-BE10-3F6E8C906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562600" cy="4894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2" name="Rectangle 4">
            <a:extLst>
              <a:ext uri="{FF2B5EF4-FFF2-40B4-BE49-F238E27FC236}">
                <a16:creationId xmlns:a16="http://schemas.microsoft.com/office/drawing/2014/main" id="{B0999E22-0723-427F-A71E-4D041C779DF8}"/>
              </a:ext>
            </a:extLst>
          </p:cNvPr>
          <p:cNvSpPr>
            <a:spLocks noChangeArrowheads="1"/>
          </p:cNvSpPr>
          <p:nvPr/>
        </p:nvSpPr>
        <p:spPr bwMode="auto">
          <a:xfrm>
            <a:off x="1219200" y="2590800"/>
            <a:ext cx="65516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پرمین 1: از تک یاختگان فوزولینیدها در پرمین اهمیت شان بیش از کربونیفر گردید. جنس وربیکینا نمونه ای از فوزولین ها است که در تعیین پرمین میانی- بالایی مفید است. </a:t>
            </a:r>
          </a:p>
        </p:txBody>
      </p:sp>
    </p:spTree>
  </p:cSld>
  <p:clrMapOvr>
    <a:masterClrMapping/>
  </p:clrMapOvr>
  <p:transition spd="med">
    <p:wheel spokes="8"/>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a:extLst>
              <a:ext uri="{FF2B5EF4-FFF2-40B4-BE49-F238E27FC236}">
                <a16:creationId xmlns:a16="http://schemas.microsoft.com/office/drawing/2014/main" id="{11CD8DA1-5734-4786-9DAB-A0FC133D1CE1}"/>
              </a:ext>
            </a:extLst>
          </p:cNvPr>
          <p:cNvSpPr>
            <a:spLocks noChangeArrowheads="1"/>
          </p:cNvSpPr>
          <p:nvPr/>
        </p:nvSpPr>
        <p:spPr bwMode="auto">
          <a:xfrm>
            <a:off x="1905000" y="2743200"/>
            <a:ext cx="56054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پرمین 2:</a:t>
            </a:r>
            <a:r>
              <a:rPr lang="fa-IR" altLang="fa-IR" sz="2400" b="1">
                <a:cs typeface="B Lotus" panose="00000400000000000000" pitchFamily="2" charset="-78"/>
              </a:rPr>
              <a:t> </a:t>
            </a:r>
            <a:r>
              <a:rPr lang="fa-IR" altLang="fa-IR" sz="2400">
                <a:cs typeface="B Lotus" panose="00000400000000000000" pitchFamily="2" charset="-78"/>
              </a:rPr>
              <a:t>از بی مهرگان اسفنج ها، بازوپایان (مانند لینوپرودکتوس) و خارپوستان در پرمین فراوان بودند. </a:t>
            </a:r>
          </a:p>
        </p:txBody>
      </p:sp>
    </p:spTree>
  </p:cSld>
  <p:clrMapOvr>
    <a:masterClrMapping/>
  </p:clrMapOvr>
  <p:transition spd="med">
    <p:wheel spokes="8"/>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8" name="Rectangle 4">
            <a:extLst>
              <a:ext uri="{FF2B5EF4-FFF2-40B4-BE49-F238E27FC236}">
                <a16:creationId xmlns:a16="http://schemas.microsoft.com/office/drawing/2014/main" id="{203B0ECE-F045-47FE-B26D-A4913DD7865F}"/>
              </a:ext>
            </a:extLst>
          </p:cNvPr>
          <p:cNvSpPr>
            <a:spLocks noChangeArrowheads="1"/>
          </p:cNvSpPr>
          <p:nvPr/>
        </p:nvSpPr>
        <p:spPr bwMode="auto">
          <a:xfrm>
            <a:off x="1371600" y="2590800"/>
            <a:ext cx="6553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پرمین 3: ریلوبیت ها که در پالئوزوئیک پیشن از فسیل های شاخص بودند در پالئوزوئیک بالایی بتدریج از اهمیت و فراوانی شان کاسته شد و منقرض گردیدند. </a:t>
            </a:r>
          </a:p>
        </p:txBody>
      </p:sp>
    </p:spTree>
  </p:cSld>
  <p:clrMapOvr>
    <a:masterClrMapping/>
  </p:clrMapOvr>
  <p:transition spd="med">
    <p:wheel spokes="8"/>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Rectangle 4">
            <a:extLst>
              <a:ext uri="{FF2B5EF4-FFF2-40B4-BE49-F238E27FC236}">
                <a16:creationId xmlns:a16="http://schemas.microsoft.com/office/drawing/2014/main" id="{6BF5BAA4-2C62-41BF-BA14-FF005679631D}"/>
              </a:ext>
            </a:extLst>
          </p:cNvPr>
          <p:cNvSpPr>
            <a:spLocks noChangeArrowheads="1"/>
          </p:cNvSpPr>
          <p:nvPr/>
        </p:nvSpPr>
        <p:spPr bwMode="auto">
          <a:xfrm>
            <a:off x="1371600" y="2425700"/>
            <a:ext cx="65579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پرمین 4:</a:t>
            </a:r>
            <a:r>
              <a:rPr lang="fa-IR" altLang="fa-IR" sz="2400" b="1">
                <a:cs typeface="B Lotus" panose="00000400000000000000" pitchFamily="2" charset="-78"/>
              </a:rPr>
              <a:t> </a:t>
            </a:r>
            <a:r>
              <a:rPr lang="fa-IR" altLang="fa-IR" sz="2400">
                <a:cs typeface="B Lotus" panose="00000400000000000000" pitchFamily="2" charset="-78"/>
              </a:rPr>
              <a:t>خزندگان در پرمین شروع به فراوانی و گسترش نمودند. از خزندگان این دوره می توان به ترومورف ها اشاره کرد که به پستانداران اولیه شباهت داشتند و از مشخصات دیرینه شناسی پرمین به شمار می روند.</a:t>
            </a:r>
          </a:p>
        </p:txBody>
      </p:sp>
    </p:spTree>
  </p:cSld>
  <p:clrMapOvr>
    <a:masterClrMapping/>
  </p:clrMapOvr>
  <p:transition spd="med">
    <p:wheel spokes="8"/>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Rectangle 4">
            <a:extLst>
              <a:ext uri="{FF2B5EF4-FFF2-40B4-BE49-F238E27FC236}">
                <a16:creationId xmlns:a16="http://schemas.microsoft.com/office/drawing/2014/main" id="{41C284DE-DBAF-471F-81CB-5B3D6BAAB8E2}"/>
              </a:ext>
            </a:extLst>
          </p:cNvPr>
          <p:cNvSpPr>
            <a:spLocks noChangeArrowheads="1"/>
          </p:cNvSpPr>
          <p:nvPr/>
        </p:nvSpPr>
        <p:spPr bwMode="auto">
          <a:xfrm>
            <a:off x="990600" y="2286000"/>
            <a:ext cx="71564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ایران در پالئوزوئیک 1:</a:t>
            </a:r>
            <a:r>
              <a:rPr lang="fa-IR" altLang="fa-IR" sz="2400" b="1">
                <a:cs typeface="B Lotus" panose="00000400000000000000" pitchFamily="2" charset="-78"/>
              </a:rPr>
              <a:t> </a:t>
            </a:r>
            <a:r>
              <a:rPr lang="fa-IR" altLang="fa-IR" sz="2400">
                <a:cs typeface="B Lotus" panose="00000400000000000000" pitchFamily="2" charset="-78"/>
              </a:rPr>
              <a:t>طبقات پالئوزوئیک در ایران نسبت به دوران های دیگر گسترش کمتری دارند. طبقات پالئوزوئیک زیرین اغلب از رسوبات تخریبی بخصوص ماسه سنگ ها تشکیل شده است و تا حدودی شبیه کشورهای مجاور می باشد.  </a:t>
            </a:r>
          </a:p>
        </p:txBody>
      </p:sp>
    </p:spTree>
  </p:cSld>
  <p:clrMapOvr>
    <a:masterClrMapping/>
  </p:clrMapOvr>
  <p:transition spd="med">
    <p:wheel spokes="8"/>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Rectangle 4">
            <a:extLst>
              <a:ext uri="{FF2B5EF4-FFF2-40B4-BE49-F238E27FC236}">
                <a16:creationId xmlns:a16="http://schemas.microsoft.com/office/drawing/2014/main" id="{02C91977-EBDF-4817-8BE5-1C0562C4338E}"/>
              </a:ext>
            </a:extLst>
          </p:cNvPr>
          <p:cNvSpPr>
            <a:spLocks noChangeArrowheads="1"/>
          </p:cNvSpPr>
          <p:nvPr/>
        </p:nvSpPr>
        <p:spPr bwMode="auto">
          <a:xfrm>
            <a:off x="1371600" y="2774950"/>
            <a:ext cx="6489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ایران در پالئوزوئیک 2:</a:t>
            </a:r>
            <a:r>
              <a:rPr lang="fa-IR" altLang="fa-IR" sz="2400" b="1">
                <a:cs typeface="B Lotus" panose="00000400000000000000" pitchFamily="2" charset="-78"/>
              </a:rPr>
              <a:t> </a:t>
            </a:r>
            <a:r>
              <a:rPr lang="fa-IR" altLang="fa-IR" sz="2400">
                <a:cs typeface="B Lotus" panose="00000400000000000000" pitchFamily="2" charset="-78"/>
              </a:rPr>
              <a:t>بر خلاف پالئوزئیک زیرین، رسوبات شیمیایی و بیوشیمیایی در پالئوزوئیک بالایی گسترش بیشتری دارند. </a:t>
            </a:r>
          </a:p>
        </p:txBody>
      </p:sp>
    </p:spTree>
  </p:cSld>
  <p:clrMapOvr>
    <a:masterClrMapping/>
  </p:clrMapOvr>
  <p:transition spd="med">
    <p:wheel spokes="8"/>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6" name="Rectangle 4">
            <a:extLst>
              <a:ext uri="{FF2B5EF4-FFF2-40B4-BE49-F238E27FC236}">
                <a16:creationId xmlns:a16="http://schemas.microsoft.com/office/drawing/2014/main" id="{86F5273D-1F7D-4D95-B55E-B012B1F8D848}"/>
              </a:ext>
            </a:extLst>
          </p:cNvPr>
          <p:cNvSpPr>
            <a:spLocks noChangeArrowheads="1"/>
          </p:cNvSpPr>
          <p:nvPr/>
        </p:nvSpPr>
        <p:spPr bwMode="auto">
          <a:xfrm>
            <a:off x="1524000" y="2667000"/>
            <a:ext cx="63642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هواکره 2: با توجه به این که</a:t>
            </a:r>
            <a:r>
              <a:rPr lang="ar-SA" altLang="fa-IR" sz="2400">
                <a:cs typeface="B Lotus" panose="00000400000000000000" pitchFamily="2" charset="-78"/>
              </a:rPr>
              <a:t> جاذبه زمین قدرت حفظ این گازهای سبک را نداشت</a:t>
            </a:r>
            <a:r>
              <a:rPr lang="fa-IR" altLang="fa-IR" sz="2400">
                <a:cs typeface="B Lotus" panose="00000400000000000000" pitchFamily="2" charset="-78"/>
              </a:rPr>
              <a:t>. لذا</a:t>
            </a:r>
            <a:r>
              <a:rPr lang="ar-SA" altLang="fa-IR" sz="2400">
                <a:cs typeface="B Lotus" panose="00000400000000000000" pitchFamily="2" charset="-78"/>
              </a:rPr>
              <a:t> بخش بزرگی از</a:t>
            </a:r>
            <a:r>
              <a:rPr lang="fa-IR" altLang="fa-IR" sz="2400">
                <a:cs typeface="B Lotus" panose="00000400000000000000" pitchFamily="2" charset="-78"/>
              </a:rPr>
              <a:t> دو گاز هلیم و هیدروژن</a:t>
            </a:r>
            <a:r>
              <a:rPr lang="ar-SA" altLang="fa-IR" sz="2400">
                <a:cs typeface="B Lotus" panose="00000400000000000000" pitchFamily="2" charset="-78"/>
              </a:rPr>
              <a:t> </a:t>
            </a:r>
            <a:r>
              <a:rPr lang="fa-IR" altLang="fa-IR" sz="2400">
                <a:cs typeface="B Lotus" panose="00000400000000000000" pitchFamily="2" charset="-78"/>
              </a:rPr>
              <a:t>به </a:t>
            </a:r>
            <a:r>
              <a:rPr lang="ar-SA" altLang="fa-IR" sz="2400">
                <a:cs typeface="B Lotus" panose="00000400000000000000" pitchFamily="2" charset="-78"/>
              </a:rPr>
              <a:t>اطراف دیگر سیارات </a:t>
            </a:r>
            <a:r>
              <a:rPr lang="fa-IR" altLang="fa-IR" sz="2400">
                <a:cs typeface="B Lotus" panose="00000400000000000000" pitchFamily="2" charset="-78"/>
              </a:rPr>
              <a:t>پراکنده</a:t>
            </a:r>
            <a:r>
              <a:rPr lang="ar-SA" altLang="fa-IR" sz="2400">
                <a:cs typeface="B Lotus" panose="00000400000000000000" pitchFamily="2" charset="-78"/>
              </a:rPr>
              <a:t> می شد</a:t>
            </a:r>
            <a:r>
              <a:rPr lang="fa-IR" altLang="fa-IR" sz="2400">
                <a:cs typeface="B Lotus" panose="00000400000000000000" pitchFamily="2" charset="-78"/>
              </a:rPr>
              <a:t>ند.</a:t>
            </a:r>
            <a:r>
              <a:rPr lang="en-US" altLang="fa-IR" sz="2400">
                <a:cs typeface="B Lotus" panose="00000400000000000000" pitchFamily="2" charset="-78"/>
              </a:rPr>
              <a:t> </a:t>
            </a:r>
          </a:p>
        </p:txBody>
      </p:sp>
    </p:spTree>
  </p:cSld>
  <p:clrMapOvr>
    <a:masterClrMapping/>
  </p:clrMapOvr>
  <p:transition spd="med">
    <p:wheel spokes="8"/>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2" name="Rectangle 4">
            <a:extLst>
              <a:ext uri="{FF2B5EF4-FFF2-40B4-BE49-F238E27FC236}">
                <a16:creationId xmlns:a16="http://schemas.microsoft.com/office/drawing/2014/main" id="{65099BEA-7AE6-49F6-BDF3-8E59E68F9B10}"/>
              </a:ext>
            </a:extLst>
          </p:cNvPr>
          <p:cNvSpPr>
            <a:spLocks noChangeArrowheads="1"/>
          </p:cNvSpPr>
          <p:nvPr/>
        </p:nvSpPr>
        <p:spPr bwMode="auto">
          <a:xfrm>
            <a:off x="1447800" y="2743200"/>
            <a:ext cx="6399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ایران در پالئوزوئیک 3: آثار فازهای کوهزایی کالدونین و هرسی نین در ایران به صورت نازک شدن لایه ها، و نبودهای چینه ای است. </a:t>
            </a:r>
          </a:p>
        </p:txBody>
      </p:sp>
    </p:spTree>
  </p:cSld>
  <p:clrMapOvr>
    <a:masterClrMapping/>
  </p:clrMapOvr>
  <p:transition spd="med">
    <p:wheel spokes="8"/>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78877080-678C-4C7A-B1C5-2F6FFD13D773}"/>
              </a:ext>
            </a:extLst>
          </p:cNvPr>
          <p:cNvSpPr>
            <a:spLocks noChangeArrowheads="1"/>
          </p:cNvSpPr>
          <p:nvPr/>
        </p:nvSpPr>
        <p:spPr bwMode="auto">
          <a:xfrm>
            <a:off x="2987675" y="2209800"/>
            <a:ext cx="29178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1"/>
            <a:r>
              <a:rPr lang="fa-IR" altLang="fa-IR" sz="4000" b="1">
                <a:cs typeface="B Lotus" panose="00000400000000000000" pitchFamily="2" charset="-78"/>
              </a:rPr>
              <a:t>گفتار ششم: </a:t>
            </a:r>
            <a:endParaRPr lang="en-US" altLang="fa-IR" sz="4000" b="1">
              <a:cs typeface="B Lotus" panose="00000400000000000000" pitchFamily="2" charset="-78"/>
            </a:endParaRPr>
          </a:p>
          <a:p>
            <a:pPr algn="ctr" rtl="1"/>
            <a:r>
              <a:rPr lang="fa-IR" altLang="fa-IR" sz="4000" b="1">
                <a:cs typeface="B Lotus" panose="00000400000000000000" pitchFamily="2" charset="-78"/>
              </a:rPr>
              <a:t>دوران مزوزوئیک</a:t>
            </a:r>
          </a:p>
        </p:txBody>
      </p:sp>
    </p:spTree>
  </p:cSld>
  <p:clrMapOvr>
    <a:masterClrMapping/>
  </p:clrMapOvr>
  <p:transition spd="med">
    <p:wheel spokes="8"/>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4">
            <a:extLst>
              <a:ext uri="{FF2B5EF4-FFF2-40B4-BE49-F238E27FC236}">
                <a16:creationId xmlns:a16="http://schemas.microsoft.com/office/drawing/2014/main" id="{4AD7874D-5E1B-4822-A465-2164484F4E92}"/>
              </a:ext>
            </a:extLst>
          </p:cNvPr>
          <p:cNvSpPr>
            <a:spLocks noChangeArrowheads="1"/>
          </p:cNvSpPr>
          <p:nvPr/>
        </p:nvSpPr>
        <p:spPr bwMode="auto">
          <a:xfrm>
            <a:off x="1676400" y="2895600"/>
            <a:ext cx="594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دوران مزوزوئیک 160 میلیون سال طول کشید و به سه دوره تریاس، ژوراسیک و کرتاسه تقسیم  می شود. </a:t>
            </a:r>
          </a:p>
        </p:txBody>
      </p:sp>
    </p:spTree>
  </p:cSld>
  <p:clrMapOvr>
    <a:masterClrMapping/>
  </p:clrMapOvr>
  <p:transition spd="med">
    <p:wheel spokes="8"/>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4" name="Rectangle 4">
            <a:extLst>
              <a:ext uri="{FF2B5EF4-FFF2-40B4-BE49-F238E27FC236}">
                <a16:creationId xmlns:a16="http://schemas.microsoft.com/office/drawing/2014/main" id="{F6218FEC-87A0-4DE7-9C46-33F262F199BD}"/>
              </a:ext>
            </a:extLst>
          </p:cNvPr>
          <p:cNvSpPr>
            <a:spLocks noChangeArrowheads="1"/>
          </p:cNvSpPr>
          <p:nvPr/>
        </p:nvSpPr>
        <p:spPr bwMode="auto">
          <a:xfrm>
            <a:off x="1371600" y="2819400"/>
            <a:ext cx="64833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در حد بین دوران های پالئوزوئیک و مزوزوئیک مرجان های روگوزا و تابولاتا، تریلوبیت ها، ماهیهای زره دار و گیاهان لپیدودندرون، سیژیلر و کردائیت از بین رفتند.</a:t>
            </a:r>
            <a:endParaRPr lang="en-US" altLang="fa-IR" sz="2400">
              <a:cs typeface="B Lotus" panose="00000400000000000000" pitchFamily="2" charset="-78"/>
            </a:endParaRPr>
          </a:p>
        </p:txBody>
      </p:sp>
    </p:spTree>
  </p:cSld>
  <p:clrMapOvr>
    <a:masterClrMapping/>
  </p:clrMapOvr>
  <p:transition spd="med">
    <p:wheel spokes="8"/>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4">
            <a:extLst>
              <a:ext uri="{FF2B5EF4-FFF2-40B4-BE49-F238E27FC236}">
                <a16:creationId xmlns:a16="http://schemas.microsoft.com/office/drawing/2014/main" id="{C421E87F-B252-4076-B558-5D61497EAF94}"/>
              </a:ext>
            </a:extLst>
          </p:cNvPr>
          <p:cNvSpPr>
            <a:spLocks noChangeArrowheads="1"/>
          </p:cNvSpPr>
          <p:nvPr/>
        </p:nvSpPr>
        <p:spPr bwMode="auto">
          <a:xfrm>
            <a:off x="838200" y="2667000"/>
            <a:ext cx="7239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در این دوران دایناسورها فراوان بودند و در بین بی مهرگان، آمونیت ها نیز دارای ارزش چینه شناسی زیادی می باشند. لذا عده ای دوران مزوزوئیک را دوران دایناسورها و عده ای دیگر آن را دوران آمونیت ها می نامند.</a:t>
            </a:r>
          </a:p>
        </p:txBody>
      </p:sp>
    </p:spTree>
  </p:cSld>
  <p:clrMapOvr>
    <a:masterClrMapping/>
  </p:clrMapOvr>
  <p:transition spd="med">
    <p:wheel spokes="8"/>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2" name="Picture 4" descr="70">
            <a:extLst>
              <a:ext uri="{FF2B5EF4-FFF2-40B4-BE49-F238E27FC236}">
                <a16:creationId xmlns:a16="http://schemas.microsoft.com/office/drawing/2014/main" id="{12AC3759-1403-4703-B805-5A0B70F2C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5183188" cy="5867400"/>
          </a:xfrm>
          <a:prstGeom prst="rect">
            <a:avLst/>
          </a:prstGeom>
          <a:noFill/>
          <a:extLst>
            <a:ext uri="{909E8E84-426E-40DD-AFC4-6F175D3DCCD1}">
              <a14:hiddenFill xmlns:a14="http://schemas.microsoft.com/office/drawing/2010/main">
                <a:solidFill>
                  <a:srgbClr val="FFFFFF"/>
                </a:solidFill>
              </a14:hiddenFill>
            </a:ext>
          </a:extLst>
        </p:spPr>
      </p:pic>
      <p:sp>
        <p:nvSpPr>
          <p:cNvPr id="386053" name="Rectangle 5">
            <a:extLst>
              <a:ext uri="{FF2B5EF4-FFF2-40B4-BE49-F238E27FC236}">
                <a16:creationId xmlns:a16="http://schemas.microsoft.com/office/drawing/2014/main" id="{A9911BB5-6C6A-41F3-A08B-9E9A0FCB3AC6}"/>
              </a:ext>
            </a:extLst>
          </p:cNvPr>
          <p:cNvSpPr>
            <a:spLocks noChangeArrowheads="1"/>
          </p:cNvSpPr>
          <p:nvPr/>
        </p:nvSpPr>
        <p:spPr bwMode="auto">
          <a:xfrm>
            <a:off x="1905000" y="6172200"/>
            <a:ext cx="5446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تقسیم بندی دوران مزوزوئیک و روند تکاملی جانداران در این دوران</a:t>
            </a:r>
            <a:endParaRPr lang="en-US" altLang="fa-IR" sz="2000">
              <a:cs typeface="B Lotus" panose="00000400000000000000" pitchFamily="2" charset="-78"/>
            </a:endParaRPr>
          </a:p>
        </p:txBody>
      </p:sp>
    </p:spTree>
  </p:cSld>
  <p:clrMapOvr>
    <a:masterClrMapping/>
  </p:clrMapOvr>
  <p:transition spd="med">
    <p:wheel spokes="8"/>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4">
            <a:extLst>
              <a:ext uri="{FF2B5EF4-FFF2-40B4-BE49-F238E27FC236}">
                <a16:creationId xmlns:a16="http://schemas.microsoft.com/office/drawing/2014/main" id="{703872F4-3D3E-4394-B2EC-5602FBD24844}"/>
              </a:ext>
            </a:extLst>
          </p:cNvPr>
          <p:cNvSpPr>
            <a:spLocks noChangeArrowheads="1"/>
          </p:cNvSpPr>
          <p:nvPr/>
        </p:nvSpPr>
        <p:spPr bwMode="auto">
          <a:xfrm>
            <a:off x="1371600" y="2514600"/>
            <a:ext cx="66309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قسمت آغازین کوهزایی آلپی در این دوران رخ داده و شامل مراحل زیر است:</a:t>
            </a:r>
          </a:p>
          <a:p>
            <a:pPr algn="r" rtl="1"/>
            <a:r>
              <a:rPr lang="fa-IR" altLang="fa-IR" sz="2400">
                <a:latin typeface="Tahoma" panose="020B0604030504040204" pitchFamily="34" charset="0"/>
                <a:cs typeface="B Lotus" panose="00000400000000000000" pitchFamily="2" charset="-78"/>
              </a:rPr>
              <a:t>- فاز کوهزایی سیمرین پیشین در بین تریاس میانی و بالایی.</a:t>
            </a:r>
          </a:p>
          <a:p>
            <a:pPr algn="r" rtl="1"/>
            <a:r>
              <a:rPr lang="fa-IR" altLang="fa-IR" sz="2400">
                <a:latin typeface="Tahoma" panose="020B0604030504040204" pitchFamily="34" charset="0"/>
                <a:cs typeface="B Lotus" panose="00000400000000000000" pitchFamily="2" charset="-78"/>
              </a:rPr>
              <a:t>- فاز کوهزایی سیمرین پسین یا سیمرین جدید در پایان ژوراسیک.</a:t>
            </a:r>
          </a:p>
        </p:txBody>
      </p:sp>
    </p:spTree>
  </p:cSld>
  <p:clrMapOvr>
    <a:masterClrMapping/>
  </p:clrMapOvr>
  <p:transition spd="med">
    <p:wheel spokes="8"/>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a:extLst>
              <a:ext uri="{FF2B5EF4-FFF2-40B4-BE49-F238E27FC236}">
                <a16:creationId xmlns:a16="http://schemas.microsoft.com/office/drawing/2014/main" id="{343E1DA6-5494-42EF-B0BB-8058775189D4}"/>
              </a:ext>
            </a:extLst>
          </p:cNvPr>
          <p:cNvSpPr>
            <a:spLocks noChangeArrowheads="1"/>
          </p:cNvSpPr>
          <p:nvPr/>
        </p:nvSpPr>
        <p:spPr bwMode="auto">
          <a:xfrm>
            <a:off x="990600" y="2362200"/>
            <a:ext cx="69469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a:latin typeface="Tahoma" panose="020B0604030504040204" pitchFamily="34" charset="0"/>
              </a:rPr>
              <a:t> </a:t>
            </a:r>
            <a:r>
              <a:rPr lang="fa-IR" altLang="fa-IR" sz="2400">
                <a:latin typeface="Tahoma" panose="020B0604030504040204" pitchFamily="34" charset="0"/>
                <a:cs typeface="B Lotus" panose="00000400000000000000" pitchFamily="2" charset="-78"/>
              </a:rPr>
              <a:t>کوهزایی سیمرین پسین در امریکای شمالی به نام نوادین و در امریکای جنوبی به نام آندین مشهور است.</a:t>
            </a:r>
            <a:endParaRPr lang="en-US" altLang="fa-IR" sz="2400">
              <a:latin typeface="Tahoma" panose="020B0604030504040204" pitchFamily="34" charset="0"/>
              <a:cs typeface="B Lotus" panose="00000400000000000000" pitchFamily="2" charset="-78"/>
            </a:endParaRPr>
          </a:p>
          <a:p>
            <a:pPr algn="r" rtl="1"/>
            <a:r>
              <a:rPr lang="fa-IR" altLang="fa-IR" sz="2400">
                <a:latin typeface="Tahoma" panose="020B0604030504040204" pitchFamily="34" charset="0"/>
                <a:cs typeface="B Lotus" panose="00000400000000000000" pitchFamily="2" charset="-78"/>
              </a:rPr>
              <a:t>- فاز کوهزایی اتریشین یا استرین در بین کرتاسه میانی و بالایی</a:t>
            </a:r>
            <a:endParaRPr lang="en-US" altLang="fa-IR" sz="2400">
              <a:latin typeface="Tahoma" panose="020B0604030504040204" pitchFamily="34" charset="0"/>
              <a:cs typeface="B Lotus" panose="00000400000000000000" pitchFamily="2" charset="-78"/>
            </a:endParaRPr>
          </a:p>
          <a:p>
            <a:pPr algn="r" rtl="1"/>
            <a:r>
              <a:rPr lang="fa-IR" altLang="fa-IR" sz="2400">
                <a:latin typeface="Tahoma" panose="020B0604030504040204" pitchFamily="34" charset="0"/>
                <a:cs typeface="B Lotus" panose="00000400000000000000" pitchFamily="2" charset="-78"/>
              </a:rPr>
              <a:t>- فاز کوهزایی لارامید در اواخر کرتاسه بالایی یا مرز کرتاسه- ترسیری.</a:t>
            </a:r>
          </a:p>
        </p:txBody>
      </p:sp>
    </p:spTree>
  </p:cSld>
  <p:clrMapOvr>
    <a:masterClrMapping/>
  </p:clrMapOvr>
  <p:transition spd="med">
    <p:wheel spokes="8"/>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4">
            <a:extLst>
              <a:ext uri="{FF2B5EF4-FFF2-40B4-BE49-F238E27FC236}">
                <a16:creationId xmlns:a16="http://schemas.microsoft.com/office/drawing/2014/main" id="{22D14CE2-D824-4682-AAC7-D0F55E8BA160}"/>
              </a:ext>
            </a:extLst>
          </p:cNvPr>
          <p:cNvSpPr>
            <a:spLocks noChangeArrowheads="1"/>
          </p:cNvSpPr>
          <p:nvPr/>
        </p:nvSpPr>
        <p:spPr bwMode="auto">
          <a:xfrm>
            <a:off x="1143000" y="2362200"/>
            <a:ext cx="70897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در اوایل دوران مزوزئیک (اوایل دوره تریاس) تمامی قاره ها به یکدیگر پیوسته و ابرقاره پانژه آ بوجود آمده بود. در اواسط دوره تریاس این ابرقاره شروع به تقسیم شدن کرد و دو ابرقاره گندوانا در نیمکره جنوبی و ابرقاره لورازیا در نیمکره شمالی حاصل گردید</a:t>
            </a:r>
            <a:r>
              <a:rPr lang="en-US" altLang="fa-IR" sz="2400">
                <a:cs typeface="B Lotus" panose="00000400000000000000" pitchFamily="2" charset="-78"/>
              </a:rPr>
              <a:t> </a:t>
            </a:r>
          </a:p>
        </p:txBody>
      </p:sp>
    </p:spTree>
  </p:cSld>
  <p:clrMapOvr>
    <a:masterClrMapping/>
  </p:clrMapOvr>
  <p:transition spd="med">
    <p:wheel spokes="8"/>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a:extLst>
              <a:ext uri="{FF2B5EF4-FFF2-40B4-BE49-F238E27FC236}">
                <a16:creationId xmlns:a16="http://schemas.microsoft.com/office/drawing/2014/main" id="{E9E36185-52F0-4D6F-A9FE-D256123AEE10}"/>
              </a:ext>
            </a:extLst>
          </p:cNvPr>
          <p:cNvSpPr>
            <a:spLocks noChangeArrowheads="1"/>
          </p:cNvSpPr>
          <p:nvPr/>
        </p:nvSpPr>
        <p:spPr bwMode="auto">
          <a:xfrm>
            <a:off x="1295400" y="2514600"/>
            <a:ext cx="67675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مزوزئیک (بازدانگان):</a:t>
            </a:r>
            <a:r>
              <a:rPr lang="fa-IR" altLang="fa-IR" sz="2400" b="1">
                <a:cs typeface="B Lotus" panose="00000400000000000000" pitchFamily="2" charset="-78"/>
              </a:rPr>
              <a:t> </a:t>
            </a:r>
            <a:r>
              <a:rPr lang="fa-IR" altLang="fa-IR" sz="2400">
                <a:cs typeface="B Lotus" panose="00000400000000000000" pitchFamily="2" charset="-78"/>
              </a:rPr>
              <a:t>گیاهان بازدانه در دوران دوم گسترش چشمگیری یافتند. به این علت که آنها گیاهان دانه دار بودند و شرایط محیطی را بهتر می توانستند تحمل نمایند. سیکادال ها، پتروفیلوم و بنتیت ها از بازدانگان دوران مزوزوئیک بودند</a:t>
            </a:r>
            <a:r>
              <a:rPr lang="fa-IR" altLang="fa-IR"/>
              <a:t>.</a:t>
            </a:r>
          </a:p>
        </p:txBody>
      </p:sp>
    </p:spTree>
  </p:cSld>
  <p:clrMapOvr>
    <a:masterClrMapping/>
  </p:clrMapOvr>
  <p:transition spd="med">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0" name="Rectangle 4">
            <a:extLst>
              <a:ext uri="{FF2B5EF4-FFF2-40B4-BE49-F238E27FC236}">
                <a16:creationId xmlns:a16="http://schemas.microsoft.com/office/drawing/2014/main" id="{405D51D2-5205-4612-9436-F71BA231B8D7}"/>
              </a:ext>
            </a:extLst>
          </p:cNvPr>
          <p:cNvSpPr>
            <a:spLocks noChangeArrowheads="1"/>
          </p:cNvSpPr>
          <p:nvPr/>
        </p:nvSpPr>
        <p:spPr bwMode="auto">
          <a:xfrm>
            <a:off x="1295400" y="2897188"/>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هواکره 3:</a:t>
            </a:r>
            <a:r>
              <a:rPr lang="ar-SA" altLang="fa-IR" sz="2400">
                <a:cs typeface="B Lotus" panose="00000400000000000000" pitchFamily="2" charset="-78"/>
              </a:rPr>
              <a:t> آتمسفر حاوی اکسیژن آزاد امروزی اطراف کره زمین ثانوی است، </a:t>
            </a:r>
            <a:r>
              <a:rPr lang="fa-IR" altLang="fa-IR" sz="2400">
                <a:cs typeface="B Lotus" panose="00000400000000000000" pitchFamily="2" charset="-78"/>
              </a:rPr>
              <a:t>یعنی این</a:t>
            </a:r>
            <a:r>
              <a:rPr lang="ar-SA" altLang="fa-IR" sz="2400">
                <a:cs typeface="B Lotus" panose="00000400000000000000" pitchFamily="2" charset="-78"/>
              </a:rPr>
              <a:t> که اکسیژن موجود در اثر فعالیت آتشفشان</a:t>
            </a:r>
            <a:r>
              <a:rPr lang="fa-IR" altLang="fa-IR" sz="2400">
                <a:cs typeface="B Lotus" panose="00000400000000000000" pitchFamily="2" charset="-78"/>
              </a:rPr>
              <a:t> </a:t>
            </a:r>
            <a:r>
              <a:rPr lang="ar-SA" altLang="fa-IR" sz="2400">
                <a:cs typeface="B Lotus" panose="00000400000000000000" pitchFamily="2" charset="-78"/>
              </a:rPr>
              <a:t>ها و به ویژه در نتیجه عمل فتوسنتز گیاهان به وجود آمده است</a:t>
            </a:r>
            <a:r>
              <a:rPr lang="en-US" altLang="fa-IR" sz="2400">
                <a:cs typeface="B Lotus" panose="00000400000000000000" pitchFamily="2" charset="-78"/>
              </a:rPr>
              <a:t>.</a:t>
            </a:r>
          </a:p>
        </p:txBody>
      </p:sp>
    </p:spTree>
  </p:cSld>
  <p:clrMapOvr>
    <a:masterClrMapping/>
  </p:clrMapOvr>
  <p:transition spd="med">
    <p:wheel spokes="8"/>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a:extLst>
              <a:ext uri="{FF2B5EF4-FFF2-40B4-BE49-F238E27FC236}">
                <a16:creationId xmlns:a16="http://schemas.microsoft.com/office/drawing/2014/main" id="{AD2B762D-4EFD-49B4-946F-57DAE50E68C6}"/>
              </a:ext>
            </a:extLst>
          </p:cNvPr>
          <p:cNvSpPr>
            <a:spLocks noChangeArrowheads="1"/>
          </p:cNvSpPr>
          <p:nvPr/>
        </p:nvSpPr>
        <p:spPr bwMode="auto">
          <a:xfrm>
            <a:off x="1295400" y="2879725"/>
            <a:ext cx="6997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مزوزئیک (نهاندانگان):</a:t>
            </a:r>
            <a:r>
              <a:rPr lang="fa-IR" altLang="fa-IR" sz="2400" b="1">
                <a:cs typeface="B Lotus" panose="00000400000000000000" pitchFamily="2" charset="-78"/>
              </a:rPr>
              <a:t> </a:t>
            </a:r>
            <a:r>
              <a:rPr lang="fa-IR" altLang="fa-IR" sz="2400">
                <a:cs typeface="B Lotus" panose="00000400000000000000" pitchFamily="2" charset="-78"/>
              </a:rPr>
              <a:t>در کرتاسه زیرین در نیمکره شمالی گیاهان نهاندانه یا گل دار ظاهر شدند که از نوع گیاهان همیشه سرسبز بودند. </a:t>
            </a:r>
          </a:p>
        </p:txBody>
      </p:sp>
    </p:spTree>
  </p:cSld>
  <p:clrMapOvr>
    <a:masterClrMapping/>
  </p:clrMapOvr>
  <p:transition spd="med">
    <p:wheel spokes="8"/>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Rectangle 4">
            <a:extLst>
              <a:ext uri="{FF2B5EF4-FFF2-40B4-BE49-F238E27FC236}">
                <a16:creationId xmlns:a16="http://schemas.microsoft.com/office/drawing/2014/main" id="{EE15D269-B65E-4C1F-925B-466BE7601BB8}"/>
              </a:ext>
            </a:extLst>
          </p:cNvPr>
          <p:cNvSpPr>
            <a:spLocks noChangeArrowheads="1"/>
          </p:cNvSpPr>
          <p:nvPr/>
        </p:nvSpPr>
        <p:spPr bwMode="auto">
          <a:xfrm>
            <a:off x="1371600" y="2819400"/>
            <a:ext cx="6450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از کرتاسه بالایی به بعد اهمیت گیاهان بازدانه رو به نقصان گذاشت و به همان نسبت به اهمیت نهاندانگان افزوده گردید.</a:t>
            </a:r>
          </a:p>
        </p:txBody>
      </p:sp>
    </p:spTree>
  </p:cSld>
  <p:clrMapOvr>
    <a:masterClrMapping/>
  </p:clrMapOvr>
  <p:transition spd="med">
    <p:wheel spokes="8"/>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4">
            <a:extLst>
              <a:ext uri="{FF2B5EF4-FFF2-40B4-BE49-F238E27FC236}">
                <a16:creationId xmlns:a16="http://schemas.microsoft.com/office/drawing/2014/main" id="{DED5E7E9-B5B3-4462-BBDB-62357A4F9DBE}"/>
              </a:ext>
            </a:extLst>
          </p:cNvPr>
          <p:cNvSpPr>
            <a:spLocks noChangeArrowheads="1"/>
          </p:cNvSpPr>
          <p:nvPr/>
        </p:nvSpPr>
        <p:spPr bwMode="auto">
          <a:xfrm>
            <a:off x="1219200" y="2438400"/>
            <a:ext cx="6553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تریاس:  دوره تریاس با 37 میلیون سال کوتاه ترین دوره از دوران مزوزوئیک می باشد. رسوباتی که در این دوره نهشته گشتند دارای دو رخساره متفاوت با نام های رخساره آلمان و آلپ می باشند.</a:t>
            </a:r>
          </a:p>
        </p:txBody>
      </p:sp>
    </p:spTree>
  </p:cSld>
  <p:clrMapOvr>
    <a:masterClrMapping/>
  </p:clrMapOvr>
  <p:transition spd="med">
    <p:wheel spokes="8"/>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a:extLst>
              <a:ext uri="{FF2B5EF4-FFF2-40B4-BE49-F238E27FC236}">
                <a16:creationId xmlns:a16="http://schemas.microsoft.com/office/drawing/2014/main" id="{1D88AACC-7B39-4CC3-B95C-BBBBA63A3581}"/>
              </a:ext>
            </a:extLst>
          </p:cNvPr>
          <p:cNvSpPr>
            <a:spLocks noChangeArrowheads="1"/>
          </p:cNvSpPr>
          <p:nvPr/>
        </p:nvSpPr>
        <p:spPr bwMode="auto">
          <a:xfrm>
            <a:off x="1066800" y="2590800"/>
            <a:ext cx="7239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تریاس با رخساره آلمان: این رخساره از بالا به پایین شامل سه نوع رسوب متفاوت به نام های کوپر، موشل کالک و بونت ساندشتاین است.  رسوبات کوپر و بونت ساندشتاین بیشتر در رودخانه و دریاچه بسته تشکیل شده در حالی که رسوبات موشل کالک تحت تاثیر محیط دریایی بوده است.</a:t>
            </a:r>
          </a:p>
        </p:txBody>
      </p:sp>
    </p:spTree>
  </p:cSld>
  <p:clrMapOvr>
    <a:masterClrMapping/>
  </p:clrMapOvr>
  <p:transition spd="med">
    <p:wheel spokes="8"/>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4">
            <a:extLst>
              <a:ext uri="{FF2B5EF4-FFF2-40B4-BE49-F238E27FC236}">
                <a16:creationId xmlns:a16="http://schemas.microsoft.com/office/drawing/2014/main" id="{6615B5C2-385C-4C98-A9F1-4440DB8B0914}"/>
              </a:ext>
            </a:extLst>
          </p:cNvPr>
          <p:cNvSpPr>
            <a:spLocks noChangeArrowheads="1"/>
          </p:cNvSpPr>
          <p:nvPr/>
        </p:nvSpPr>
        <p:spPr bwMode="auto">
          <a:xfrm>
            <a:off x="1905000" y="2819400"/>
            <a:ext cx="563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1- کوپر: این رسوبات بیشتر از رس و مارن های رنگین حاوی لایه های گچ و نمک است و فسیل سخت پوستانی به نام استریا در آن وجود دارد.</a:t>
            </a:r>
          </a:p>
        </p:txBody>
      </p:sp>
    </p:spTree>
  </p:cSld>
  <p:clrMapOvr>
    <a:masterClrMapping/>
  </p:clrMapOvr>
  <p:transition spd="med">
    <p:wheel spokes="8"/>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4">
            <a:extLst>
              <a:ext uri="{FF2B5EF4-FFF2-40B4-BE49-F238E27FC236}">
                <a16:creationId xmlns:a16="http://schemas.microsoft.com/office/drawing/2014/main" id="{4BB5962A-CBA6-459B-8E3B-9D34D78209ED}"/>
              </a:ext>
            </a:extLst>
          </p:cNvPr>
          <p:cNvSpPr>
            <a:spLocks noChangeArrowheads="1"/>
          </p:cNvSpPr>
          <p:nvPr/>
        </p:nvSpPr>
        <p:spPr bwMode="auto">
          <a:xfrm>
            <a:off x="1295400" y="2438400"/>
            <a:ext cx="66611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2- موشل کالک: رسوبات آن آهکی، همراه با مارن، دولومیت و ماسه است و از نظر رسوبات دریایی غنی است. لیما استریاتا، میوفوریا، سراتیت نودوسوس، تربراتولا، پتروفیلوم و انکرینوس لی لی فورمیس نمونه هایی از فسیل های این قسمت هستند.</a:t>
            </a:r>
          </a:p>
        </p:txBody>
      </p:sp>
    </p:spTree>
  </p:cSld>
  <p:clrMapOvr>
    <a:masterClrMapping/>
  </p:clrMapOvr>
  <p:transition spd="med">
    <p:wheel spokes="8"/>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8" name="Picture 4" descr="75">
            <a:extLst>
              <a:ext uri="{FF2B5EF4-FFF2-40B4-BE49-F238E27FC236}">
                <a16:creationId xmlns:a16="http://schemas.microsoft.com/office/drawing/2014/main" id="{88F79B44-5BCD-41A8-8510-4432ED8E1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1000"/>
            <a:ext cx="6781800" cy="5992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4">
            <a:extLst>
              <a:ext uri="{FF2B5EF4-FFF2-40B4-BE49-F238E27FC236}">
                <a16:creationId xmlns:a16="http://schemas.microsoft.com/office/drawing/2014/main" id="{B14E250E-E8CE-4329-AE51-074C491389C2}"/>
              </a:ext>
            </a:extLst>
          </p:cNvPr>
          <p:cNvSpPr>
            <a:spLocks noChangeArrowheads="1"/>
          </p:cNvSpPr>
          <p:nvPr/>
        </p:nvSpPr>
        <p:spPr bwMode="auto">
          <a:xfrm>
            <a:off x="1219200" y="2590800"/>
            <a:ext cx="68738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Low" rtl="1"/>
            <a:r>
              <a:rPr lang="fa-IR" altLang="fa-IR" sz="2400">
                <a:latin typeface="Tahoma" panose="020B0604030504040204" pitchFamily="34" charset="0"/>
                <a:cs typeface="B Lotus" panose="00000400000000000000" pitchFamily="2" charset="-78"/>
              </a:rPr>
              <a:t>3- بونت سانداشتاین: رسوبات این بخش تناوبی از ماسه سنگ های سرخ ریز و درشت دانه همراه یا لایه های نازک رس و کمی نمک است. این بخش فقیر از فسیل است و در ناحیه صحرا تشکیل شده است.</a:t>
            </a:r>
          </a:p>
        </p:txBody>
      </p:sp>
    </p:spTree>
  </p:cSld>
  <p:clrMapOvr>
    <a:masterClrMapping/>
  </p:clrMapOvr>
  <p:transition spd="med">
    <p:wheel spokes="8"/>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a:extLst>
              <a:ext uri="{FF2B5EF4-FFF2-40B4-BE49-F238E27FC236}">
                <a16:creationId xmlns:a16="http://schemas.microsoft.com/office/drawing/2014/main" id="{93388DBC-9345-474B-A18B-6EC843E31037}"/>
              </a:ext>
            </a:extLst>
          </p:cNvPr>
          <p:cNvSpPr>
            <a:spLocks noChangeArrowheads="1"/>
          </p:cNvSpPr>
          <p:nvPr/>
        </p:nvSpPr>
        <p:spPr bwMode="auto">
          <a:xfrm>
            <a:off x="1295400" y="2590800"/>
            <a:ext cx="6781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تریاس با رخساره آلپ: این رخساره کاملا دریایی و شامل آهک های خاکستری و دولومیت است. تراکی سراس، دانلا، تیرولیتس، دیپلوپورا و کلاریا نمونه های از فسیل های تریاس آلپ هستند.</a:t>
            </a:r>
          </a:p>
        </p:txBody>
      </p:sp>
    </p:spTree>
  </p:cSld>
  <p:clrMapOvr>
    <a:masterClrMapping/>
  </p:clrMapOvr>
  <p:transition spd="med">
    <p:wheel spokes="8"/>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Rectangle 4">
            <a:extLst>
              <a:ext uri="{FF2B5EF4-FFF2-40B4-BE49-F238E27FC236}">
                <a16:creationId xmlns:a16="http://schemas.microsoft.com/office/drawing/2014/main" id="{D9821B5C-C2A4-41DD-BF56-7C3293B5F017}"/>
              </a:ext>
            </a:extLst>
          </p:cNvPr>
          <p:cNvSpPr>
            <a:spLocks noChangeArrowheads="1"/>
          </p:cNvSpPr>
          <p:nvPr/>
        </p:nvSpPr>
        <p:spPr bwMode="auto">
          <a:xfrm>
            <a:off x="1524000" y="2819400"/>
            <a:ext cx="5754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رخساره آلپ در نواحی کوههای آلپ و دریای بزرگ تتیس (آسیای صغیر، قفقاز، هیمالیا، ایران) گسترش زیادی دارد.</a:t>
            </a:r>
            <a:endParaRPr lang="en-US" altLang="fa-IR" sz="2400">
              <a:cs typeface="B Lotus" panose="00000400000000000000" pitchFamily="2" charset="-78"/>
            </a:endParaRPr>
          </a:p>
        </p:txBody>
      </p:sp>
    </p:spTree>
  </p:cSld>
  <p:clrMapOvr>
    <a:masterClrMapping/>
  </p:clrMapOvr>
  <p:transition spd="med">
    <p:wheel spokes="8"/>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4" name="Rectangle 4">
            <a:extLst>
              <a:ext uri="{FF2B5EF4-FFF2-40B4-BE49-F238E27FC236}">
                <a16:creationId xmlns:a16="http://schemas.microsoft.com/office/drawing/2014/main" id="{E4650B52-EA24-4B77-B36D-104B02B0F390}"/>
              </a:ext>
            </a:extLst>
          </p:cNvPr>
          <p:cNvSpPr>
            <a:spLocks noChangeArrowheads="1"/>
          </p:cNvSpPr>
          <p:nvPr/>
        </p:nvSpPr>
        <p:spPr bwMode="auto">
          <a:xfrm>
            <a:off x="838200" y="2362200"/>
            <a:ext cx="70278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آب کره : در </a:t>
            </a:r>
            <a:r>
              <a:rPr lang="ar-SA" altLang="fa-IR" sz="2400">
                <a:cs typeface="B Lotus" panose="00000400000000000000" pitchFamily="2" charset="-78"/>
              </a:rPr>
              <a:t>ابتدا</a:t>
            </a:r>
            <a:r>
              <a:rPr lang="fa-IR" altLang="fa-IR" sz="2400">
                <a:cs typeface="B Lotus" panose="00000400000000000000" pitchFamily="2" charset="-78"/>
              </a:rPr>
              <a:t>ی تشکیل زمین</a:t>
            </a:r>
            <a:r>
              <a:rPr lang="ar-SA" altLang="fa-IR" sz="2400">
                <a:cs typeface="B Lotus" panose="00000400000000000000" pitchFamily="2" charset="-78"/>
              </a:rPr>
              <a:t> آب به شکل بخار اطراف کره زمین بود</a:t>
            </a:r>
            <a:r>
              <a:rPr lang="fa-IR" altLang="fa-IR" sz="2400">
                <a:cs typeface="B Lotus" panose="00000400000000000000" pitchFamily="2" charset="-78"/>
              </a:rPr>
              <a:t>.</a:t>
            </a:r>
            <a:r>
              <a:rPr lang="ar-SA" altLang="fa-IR" sz="2400">
                <a:cs typeface="B Lotus" panose="00000400000000000000" pitchFamily="2" charset="-78"/>
              </a:rPr>
              <a:t> سپس با پایین آمدن درجه حرارت، بخار</a:t>
            </a:r>
            <a:r>
              <a:rPr lang="fa-IR" altLang="fa-IR" sz="2400">
                <a:cs typeface="B Lotus" panose="00000400000000000000" pitchFamily="2" charset="-78"/>
              </a:rPr>
              <a:t> آب</a:t>
            </a:r>
            <a:r>
              <a:rPr lang="ar-SA" altLang="fa-IR" sz="2400">
                <a:cs typeface="B Lotus" panose="00000400000000000000" pitchFamily="2" charset="-78"/>
              </a:rPr>
              <a:t> به مایع تبدیل شده و به صورت باران شروع به باریدن کرد</a:t>
            </a:r>
            <a:r>
              <a:rPr lang="en-US" altLang="fa-IR" sz="2400">
                <a:cs typeface="B Lotus" panose="00000400000000000000" pitchFamily="2" charset="-78"/>
              </a:rPr>
              <a:t>.</a:t>
            </a:r>
            <a:r>
              <a:rPr lang="fa-IR" altLang="fa-IR" sz="2400">
                <a:cs typeface="B Lotus" panose="00000400000000000000" pitchFamily="2" charset="-78"/>
              </a:rPr>
              <a:t> این آب</a:t>
            </a:r>
            <a:r>
              <a:rPr lang="ar-SA" altLang="fa-IR" sz="2400">
                <a:cs typeface="B Lotus" panose="00000400000000000000" pitchFamily="2" charset="-78"/>
              </a:rPr>
              <a:t> در گودال</a:t>
            </a:r>
            <a:r>
              <a:rPr lang="fa-IR" altLang="fa-IR" sz="2400">
                <a:cs typeface="B Lotus" panose="00000400000000000000" pitchFamily="2" charset="-78"/>
              </a:rPr>
              <a:t> </a:t>
            </a:r>
            <a:r>
              <a:rPr lang="ar-SA" altLang="fa-IR" sz="2400">
                <a:cs typeface="B Lotus" panose="00000400000000000000" pitchFamily="2" charset="-78"/>
              </a:rPr>
              <a:t>ها</a:t>
            </a:r>
            <a:r>
              <a:rPr lang="fa-IR" altLang="fa-IR" sz="2400">
                <a:cs typeface="B Lotus" panose="00000400000000000000" pitchFamily="2" charset="-78"/>
              </a:rPr>
              <a:t> جمع شده و</a:t>
            </a:r>
            <a:r>
              <a:rPr lang="ar-SA" altLang="fa-IR" sz="2400">
                <a:cs typeface="B Lotus" panose="00000400000000000000" pitchFamily="2" charset="-78"/>
              </a:rPr>
              <a:t> </a:t>
            </a:r>
            <a:r>
              <a:rPr lang="fa-IR" altLang="fa-IR" sz="2400">
                <a:cs typeface="B Lotus" panose="00000400000000000000" pitchFamily="2" charset="-78"/>
              </a:rPr>
              <a:t>سپس </a:t>
            </a:r>
            <a:r>
              <a:rPr lang="ar-SA" altLang="fa-IR" sz="2400">
                <a:cs typeface="B Lotus" panose="00000400000000000000" pitchFamily="2" charset="-78"/>
              </a:rPr>
              <a:t>اقیانوس ها </a:t>
            </a:r>
            <a:r>
              <a:rPr lang="fa-IR" altLang="fa-IR" sz="2400">
                <a:cs typeface="B Lotus" panose="00000400000000000000" pitchFamily="2" charset="-78"/>
              </a:rPr>
              <a:t>را تشکیل داده است.</a:t>
            </a:r>
            <a:endParaRPr lang="en-US" altLang="fa-IR" sz="2400">
              <a:cs typeface="B Lotus" panose="00000400000000000000" pitchFamily="2" charset="-78"/>
            </a:endParaRPr>
          </a:p>
        </p:txBody>
      </p:sp>
    </p:spTree>
  </p:cSld>
  <p:clrMapOvr>
    <a:masterClrMapping/>
  </p:clrMapOvr>
  <p:transition spd="med">
    <p:wheel spokes="8"/>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2" name="Picture 4" descr="71">
            <a:extLst>
              <a:ext uri="{FF2B5EF4-FFF2-40B4-BE49-F238E27FC236}">
                <a16:creationId xmlns:a16="http://schemas.microsoft.com/office/drawing/2014/main" id="{CCF8A0E0-83F3-403C-AC77-47947D134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382000" cy="525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Rectangle 4">
            <a:extLst>
              <a:ext uri="{FF2B5EF4-FFF2-40B4-BE49-F238E27FC236}">
                <a16:creationId xmlns:a16="http://schemas.microsoft.com/office/drawing/2014/main" id="{59CF8B51-0CA3-4268-992B-96747603955F}"/>
              </a:ext>
            </a:extLst>
          </p:cNvPr>
          <p:cNvSpPr>
            <a:spLocks noChangeArrowheads="1"/>
          </p:cNvSpPr>
          <p:nvPr/>
        </p:nvSpPr>
        <p:spPr bwMode="auto">
          <a:xfrm>
            <a:off x="1828800" y="2667000"/>
            <a:ext cx="57261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جانداران تریاس 1: خزندگان در تریاس فراوان و متنوع بودند. دایناسورها در این دوره از خزندگان گوشتخواری به نام تکودونت ها ظاهر شدند. </a:t>
            </a:r>
          </a:p>
        </p:txBody>
      </p:sp>
    </p:spTree>
  </p:cSld>
  <p:clrMapOvr>
    <a:masterClrMapping/>
  </p:clrMapOvr>
  <p:transition spd="med">
    <p:wheel spokes="8"/>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6" name="Rectangle 4">
            <a:extLst>
              <a:ext uri="{FF2B5EF4-FFF2-40B4-BE49-F238E27FC236}">
                <a16:creationId xmlns:a16="http://schemas.microsoft.com/office/drawing/2014/main" id="{9551E0E5-27DF-4486-978A-8BA0A4AD93C6}"/>
              </a:ext>
            </a:extLst>
          </p:cNvPr>
          <p:cNvSpPr>
            <a:spLocks noChangeArrowheads="1"/>
          </p:cNvSpPr>
          <p:nvPr/>
        </p:nvSpPr>
        <p:spPr bwMode="auto">
          <a:xfrm>
            <a:off x="1143000" y="2971800"/>
            <a:ext cx="6826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جانداران تریاس 2: ظهور پستانداران از دیگر ویژگی های تریاس است. آنها از نمونه هایی از خزندگان ترومورف به نام تراپسیدا اشتقاق یافتند.</a:t>
            </a:r>
          </a:p>
        </p:txBody>
      </p:sp>
    </p:spTree>
  </p:cSld>
  <p:clrMapOvr>
    <a:masterClrMapping/>
  </p:clrMapOvr>
  <p:transition spd="med">
    <p:wheel spokes="8"/>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6" name="Picture 4" descr="76">
            <a:extLst>
              <a:ext uri="{FF2B5EF4-FFF2-40B4-BE49-F238E27FC236}">
                <a16:creationId xmlns:a16="http://schemas.microsoft.com/office/drawing/2014/main" id="{F0795A7C-C4EE-4588-9A75-3027056E1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82000" cy="2952750"/>
          </a:xfrm>
          <a:prstGeom prst="rect">
            <a:avLst/>
          </a:prstGeom>
          <a:noFill/>
          <a:extLst>
            <a:ext uri="{909E8E84-426E-40DD-AFC4-6F175D3DCCD1}">
              <a14:hiddenFill xmlns:a14="http://schemas.microsoft.com/office/drawing/2010/main">
                <a:solidFill>
                  <a:srgbClr val="FFFFFF"/>
                </a:solidFill>
              </a14:hiddenFill>
            </a:ext>
          </a:extLst>
        </p:spPr>
      </p:pic>
      <p:sp>
        <p:nvSpPr>
          <p:cNvPr id="392197" name="Rectangle 5">
            <a:extLst>
              <a:ext uri="{FF2B5EF4-FFF2-40B4-BE49-F238E27FC236}">
                <a16:creationId xmlns:a16="http://schemas.microsoft.com/office/drawing/2014/main" id="{BA305A38-2AFB-4C03-8C98-D0737C0D43C1}"/>
              </a:ext>
            </a:extLst>
          </p:cNvPr>
          <p:cNvSpPr>
            <a:spLocks noChangeArrowheads="1"/>
          </p:cNvSpPr>
          <p:nvPr/>
        </p:nvSpPr>
        <p:spPr bwMode="auto">
          <a:xfrm>
            <a:off x="3095625" y="4572000"/>
            <a:ext cx="3189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fa-IR" altLang="fa-IR" sz="2000">
                <a:cs typeface="B Lotus" panose="00000400000000000000" pitchFamily="2" charset="-78"/>
              </a:rPr>
              <a:t>نمونه ای ازخزندگان ترومورف تریاس</a:t>
            </a:r>
            <a:r>
              <a:rPr lang="fa-IR" altLang="fa-IR" sz="2400">
                <a:cs typeface="B Lotus" panose="00000400000000000000" pitchFamily="2" charset="-78"/>
              </a:rPr>
              <a:t> </a:t>
            </a:r>
          </a:p>
        </p:txBody>
      </p:sp>
    </p:spTree>
  </p:cSld>
  <p:clrMapOvr>
    <a:masterClrMapping/>
  </p:clrMapOvr>
  <p:transition spd="med">
    <p:wheel spokes="8"/>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a:extLst>
              <a:ext uri="{FF2B5EF4-FFF2-40B4-BE49-F238E27FC236}">
                <a16:creationId xmlns:a16="http://schemas.microsoft.com/office/drawing/2014/main" id="{50F3B8FF-4941-49FD-A4BE-63C4616C4521}"/>
              </a:ext>
            </a:extLst>
          </p:cNvPr>
          <p:cNvSpPr>
            <a:spLocks noChangeArrowheads="1"/>
          </p:cNvSpPr>
          <p:nvPr/>
        </p:nvSpPr>
        <p:spPr bwMode="auto">
          <a:xfrm>
            <a:off x="838200" y="2530475"/>
            <a:ext cx="7315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a-IR" altLang="fa-IR" sz="2400">
                <a:cs typeface="B Lotus" panose="00000400000000000000" pitchFamily="2" charset="-78"/>
              </a:rPr>
              <a:t>دوره ژوراسیک:</a:t>
            </a:r>
            <a:r>
              <a:rPr lang="fa-IR" altLang="fa-IR" sz="2400" b="1">
                <a:cs typeface="B Lotus" panose="00000400000000000000" pitchFamily="2" charset="-78"/>
              </a:rPr>
              <a:t> </a:t>
            </a:r>
            <a:r>
              <a:rPr lang="fa-IR" altLang="fa-IR" sz="2400">
                <a:cs typeface="B Lotus" panose="00000400000000000000" pitchFamily="2" charset="-78"/>
              </a:rPr>
              <a:t>این دوره با 62 میلیون سال دارای سه رخساره متفاوت است که از قدیم به جدید عبارتند از: لیاس، دوگر و مالم.</a:t>
            </a:r>
          </a:p>
          <a:p>
            <a:r>
              <a:rPr lang="fa-IR" altLang="fa-IR" sz="2400" b="1">
                <a:cs typeface="B Lotus" panose="00000400000000000000" pitchFamily="2" charset="-78"/>
              </a:rPr>
              <a:t>- </a:t>
            </a:r>
            <a:r>
              <a:rPr lang="fa-IR" altLang="fa-IR" sz="2400">
                <a:cs typeface="B Lotus" panose="00000400000000000000" pitchFamily="2" charset="-78"/>
              </a:rPr>
              <a:t>ژوراسیک زیرین (لیاس): رسوبات این بخش بیشتر از رس و مارن تیره رنگ تشکیل شده است.</a:t>
            </a:r>
          </a:p>
        </p:txBody>
      </p:sp>
    </p:spTree>
  </p:cSld>
  <p:clrMapOvr>
    <a:masterClrMapping/>
  </p:clrMapOvr>
  <p:transition spd="med">
    <p:wheel spokes="8"/>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a:extLst>
              <a:ext uri="{FF2B5EF4-FFF2-40B4-BE49-F238E27FC236}">
                <a16:creationId xmlns:a16="http://schemas.microsoft.com/office/drawing/2014/main" id="{8F242A43-8735-4829-83B6-A667BF77F6FC}"/>
              </a:ext>
            </a:extLst>
          </p:cNvPr>
          <p:cNvSpPr>
            <a:spLocks noChangeArrowheads="1"/>
          </p:cNvSpPr>
          <p:nvPr/>
        </p:nvSpPr>
        <p:spPr bwMode="auto">
          <a:xfrm>
            <a:off x="914400" y="2590800"/>
            <a:ext cx="71723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 ژوراسیک میانی (دوگر): از رس و ماسه سنگ های قهوه ای و تیره رنگ تشکیل شده است.</a:t>
            </a:r>
            <a:endParaRPr lang="en-US" altLang="fa-IR" sz="2400">
              <a:latin typeface="Tahoma" panose="020B0604030504040204" pitchFamily="34" charset="0"/>
              <a:cs typeface="B Lotus" panose="00000400000000000000" pitchFamily="2" charset="-78"/>
            </a:endParaRPr>
          </a:p>
          <a:p>
            <a:pPr algn="r"/>
            <a:r>
              <a:rPr lang="fa-IR" altLang="fa-IR" sz="2400">
                <a:latin typeface="Tahoma" panose="020B0604030504040204" pitchFamily="34" charset="0"/>
                <a:cs typeface="B Lotus" panose="00000400000000000000" pitchFamily="2" charset="-78"/>
              </a:rPr>
              <a:t>- ژوراسیک بالایی (مالم): رسوبات این بخش شامل آهک های روشن با  فسیل های فراوان می باشد.</a:t>
            </a:r>
          </a:p>
        </p:txBody>
      </p:sp>
    </p:spTree>
  </p:cSld>
  <p:clrMapOvr>
    <a:masterClrMapping/>
  </p:clrMapOvr>
  <p:transition spd="med">
    <p:wheel spokes="8"/>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Rectangle 4">
            <a:extLst>
              <a:ext uri="{FF2B5EF4-FFF2-40B4-BE49-F238E27FC236}">
                <a16:creationId xmlns:a16="http://schemas.microsoft.com/office/drawing/2014/main" id="{4FBF2D26-EABF-4880-9639-A128A7E40242}"/>
              </a:ext>
            </a:extLst>
          </p:cNvPr>
          <p:cNvSpPr>
            <a:spLocks noChangeArrowheads="1"/>
          </p:cNvSpPr>
          <p:nvPr/>
        </p:nvSpPr>
        <p:spPr bwMode="auto">
          <a:xfrm>
            <a:off x="914400" y="2667000"/>
            <a:ext cx="693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ژوراسیک (بی مهرگان 1):</a:t>
            </a:r>
            <a:r>
              <a:rPr lang="fa-IR" altLang="fa-IR" sz="2400" b="1">
                <a:cs typeface="B Lotus" panose="00000400000000000000" pitchFamily="2" charset="-78"/>
              </a:rPr>
              <a:t> </a:t>
            </a:r>
            <a:r>
              <a:rPr lang="fa-IR" altLang="fa-IR" sz="2400">
                <a:cs typeface="B Lotus" panose="00000400000000000000" pitchFamily="2" charset="-78"/>
              </a:rPr>
              <a:t>نرم تنان در ژوراسیک گسترش زیادی داشتند که پریس فینکتس  (آمونیت ها) تریگونیا و گریفه آ (دوکفه ایها) نمونه هایی از آنها هستند. </a:t>
            </a:r>
            <a:endParaRPr lang="fa-IR" altLang="fa-IR"/>
          </a:p>
        </p:txBody>
      </p:sp>
    </p:spTree>
  </p:cSld>
  <p:clrMapOvr>
    <a:masterClrMapping/>
  </p:clrMapOvr>
  <p:transition spd="med">
    <p:wheel spokes="8"/>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4" name="Picture 4" descr="123">
            <a:extLst>
              <a:ext uri="{FF2B5EF4-FFF2-40B4-BE49-F238E27FC236}">
                <a16:creationId xmlns:a16="http://schemas.microsoft.com/office/drawing/2014/main" id="{CBE2A7FB-AF37-4A3E-8D23-B757BAC85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143000"/>
            <a:ext cx="3033713" cy="3276600"/>
          </a:xfrm>
          <a:prstGeom prst="rect">
            <a:avLst/>
          </a:prstGeom>
          <a:noFill/>
          <a:extLst>
            <a:ext uri="{909E8E84-426E-40DD-AFC4-6F175D3DCCD1}">
              <a14:hiddenFill xmlns:a14="http://schemas.microsoft.com/office/drawing/2010/main">
                <a:solidFill>
                  <a:srgbClr val="FFFFFF"/>
                </a:solidFill>
              </a14:hiddenFill>
            </a:ext>
          </a:extLst>
        </p:spPr>
      </p:pic>
      <p:sp>
        <p:nvSpPr>
          <p:cNvPr id="430085" name="Rectangle 5">
            <a:extLst>
              <a:ext uri="{FF2B5EF4-FFF2-40B4-BE49-F238E27FC236}">
                <a16:creationId xmlns:a16="http://schemas.microsoft.com/office/drawing/2014/main" id="{8CF19904-5FCD-47DE-B254-6A0D1CA7AC7C}"/>
              </a:ext>
            </a:extLst>
          </p:cNvPr>
          <p:cNvSpPr>
            <a:spLocks noChangeArrowheads="1"/>
          </p:cNvSpPr>
          <p:nvPr/>
        </p:nvSpPr>
        <p:spPr bwMode="auto">
          <a:xfrm>
            <a:off x="3962400" y="4648200"/>
            <a:ext cx="746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گریفه آ</a:t>
            </a:r>
            <a:endParaRPr lang="en-US" altLang="fa-IR" sz="2000">
              <a:cs typeface="B Lotus" panose="00000400000000000000" pitchFamily="2" charset="-78"/>
            </a:endParaRPr>
          </a:p>
        </p:txBody>
      </p:sp>
    </p:spTree>
  </p:cSld>
  <p:clrMapOvr>
    <a:masterClrMapping/>
  </p:clrMapOvr>
  <p:transition spd="med">
    <p:wheel spokes="8"/>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60" name="Rectangle 4">
            <a:extLst>
              <a:ext uri="{FF2B5EF4-FFF2-40B4-BE49-F238E27FC236}">
                <a16:creationId xmlns:a16="http://schemas.microsoft.com/office/drawing/2014/main" id="{84426E59-6181-4514-8AFF-A689DCF4A571}"/>
              </a:ext>
            </a:extLst>
          </p:cNvPr>
          <p:cNvSpPr>
            <a:spLocks noChangeArrowheads="1"/>
          </p:cNvSpPr>
          <p:nvPr/>
        </p:nvSpPr>
        <p:spPr bwMode="auto">
          <a:xfrm>
            <a:off x="990600" y="2667000"/>
            <a:ext cx="72723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ژوراسیک (بی مهرگان 2):</a:t>
            </a:r>
            <a:r>
              <a:rPr lang="fa-IR" altLang="fa-IR"/>
              <a:t> </a:t>
            </a:r>
            <a:r>
              <a:rPr lang="fa-IR" altLang="fa-IR" sz="2400">
                <a:cs typeface="B Lotus" panose="00000400000000000000" pitchFamily="2" charset="-78"/>
              </a:rPr>
              <a:t>در این دوره از بازوپایان راسته اسپیریفرها منقرض شد ولی در عوض راسته های تربراتولاها و رینکونلاها گسترش یافتند. در دنیای  تک یاختگان نیز فرامینی فرهای پلاژیک پدیدار شدند.</a:t>
            </a:r>
          </a:p>
        </p:txBody>
      </p:sp>
    </p:spTree>
  </p:cSld>
  <p:clrMapOvr>
    <a:masterClrMapping/>
  </p:clrMapOvr>
  <p:transition spd="med">
    <p:wheel spokes="8"/>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8" name="Picture 4" descr="72">
            <a:extLst>
              <a:ext uri="{FF2B5EF4-FFF2-40B4-BE49-F238E27FC236}">
                <a16:creationId xmlns:a16="http://schemas.microsoft.com/office/drawing/2014/main" id="{526ECE57-EDFE-4187-9E7F-0CE030739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1981200"/>
            <a:ext cx="8407400" cy="2530475"/>
          </a:xfrm>
          <a:prstGeom prst="rect">
            <a:avLst/>
          </a:prstGeom>
          <a:noFill/>
          <a:extLst>
            <a:ext uri="{909E8E84-426E-40DD-AFC4-6F175D3DCCD1}">
              <a14:hiddenFill xmlns:a14="http://schemas.microsoft.com/office/drawing/2010/main">
                <a:solidFill>
                  <a:srgbClr val="FFFFFF"/>
                </a:solidFill>
              </a14:hiddenFill>
            </a:ext>
          </a:extLst>
        </p:spPr>
      </p:pic>
      <p:sp>
        <p:nvSpPr>
          <p:cNvPr id="420869" name="Rectangle 5">
            <a:extLst>
              <a:ext uri="{FF2B5EF4-FFF2-40B4-BE49-F238E27FC236}">
                <a16:creationId xmlns:a16="http://schemas.microsoft.com/office/drawing/2014/main" id="{554AFCE5-56B9-4432-A163-87390A79DDC6}"/>
              </a:ext>
            </a:extLst>
          </p:cNvPr>
          <p:cNvSpPr>
            <a:spLocks noChangeArrowheads="1"/>
          </p:cNvSpPr>
          <p:nvPr/>
        </p:nvSpPr>
        <p:spPr bwMode="auto">
          <a:xfrm>
            <a:off x="3352800" y="4724400"/>
            <a:ext cx="2419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فسیل بازوپایان</a:t>
            </a:r>
          </a:p>
        </p:txBody>
      </p:sp>
    </p:spTree>
  </p:cSld>
  <p:clrMapOvr>
    <a:masterClrMapping/>
  </p:clrMapOvr>
  <p:transition spd="med">
    <p:wheel spokes="8"/>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8" name="Rectangle 4">
            <a:extLst>
              <a:ext uri="{FF2B5EF4-FFF2-40B4-BE49-F238E27FC236}">
                <a16:creationId xmlns:a16="http://schemas.microsoft.com/office/drawing/2014/main" id="{2218EB48-7B67-41AF-97EE-C9ABB0EEDE55}"/>
              </a:ext>
            </a:extLst>
          </p:cNvPr>
          <p:cNvSpPr>
            <a:spLocks noChangeArrowheads="1"/>
          </p:cNvSpPr>
          <p:nvPr/>
        </p:nvSpPr>
        <p:spPr bwMode="auto">
          <a:xfrm>
            <a:off x="1371600" y="2667000"/>
            <a:ext cx="65801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سنگ کره</a:t>
            </a:r>
            <a:r>
              <a:rPr lang="fa-IR" altLang="fa-IR" sz="2400">
                <a:cs typeface="B Lotus" panose="00000400000000000000" pitchFamily="2" charset="-78"/>
              </a:rPr>
              <a:t> 1: </a:t>
            </a:r>
            <a:r>
              <a:rPr lang="ar-SA" altLang="fa-IR" sz="2400">
                <a:cs typeface="B Lotus" panose="00000400000000000000" pitchFamily="2" charset="-78"/>
              </a:rPr>
              <a:t>قدیمی</a:t>
            </a:r>
            <a:r>
              <a:rPr lang="fa-IR" altLang="fa-IR" sz="2400">
                <a:cs typeface="B Lotus" panose="00000400000000000000" pitchFamily="2" charset="-78"/>
              </a:rPr>
              <a:t> </a:t>
            </a:r>
            <a:r>
              <a:rPr lang="ar-SA" altLang="fa-IR" sz="2400">
                <a:cs typeface="B Lotus" panose="00000400000000000000" pitchFamily="2" charset="-78"/>
              </a:rPr>
              <a:t>ترین سنگ</a:t>
            </a:r>
            <a:r>
              <a:rPr lang="fa-IR" altLang="fa-IR" sz="2400">
                <a:cs typeface="B Lotus" panose="00000400000000000000" pitchFamily="2" charset="-78"/>
              </a:rPr>
              <a:t> </a:t>
            </a:r>
            <a:r>
              <a:rPr lang="ar-SA" altLang="fa-IR" sz="2400">
                <a:cs typeface="B Lotus" panose="00000400000000000000" pitchFamily="2" charset="-78"/>
              </a:rPr>
              <a:t>های پوستۀ زمین سنگ</a:t>
            </a:r>
            <a:r>
              <a:rPr lang="fa-IR" altLang="fa-IR" sz="2400">
                <a:cs typeface="B Lotus" panose="00000400000000000000" pitchFamily="2" charset="-78"/>
              </a:rPr>
              <a:t> </a:t>
            </a:r>
            <a:r>
              <a:rPr lang="ar-SA" altLang="fa-IR" sz="2400">
                <a:cs typeface="B Lotus" panose="00000400000000000000" pitchFamily="2" charset="-78"/>
              </a:rPr>
              <a:t>های آذرین</a:t>
            </a:r>
            <a:r>
              <a:rPr lang="fa-IR" altLang="fa-IR" sz="2400">
                <a:cs typeface="B Lotus" panose="00000400000000000000" pitchFamily="2" charset="-78"/>
              </a:rPr>
              <a:t> می باشند</a:t>
            </a:r>
            <a:r>
              <a:rPr lang="ar-SA" altLang="fa-IR" sz="2400">
                <a:cs typeface="B Lotus" panose="00000400000000000000" pitchFamily="2" charset="-78"/>
              </a:rPr>
              <a:t> که در اثر سرد شدن مواد مذاب به وجود آمده اند</a:t>
            </a:r>
            <a:r>
              <a:rPr lang="fa-IR" altLang="fa-IR" sz="2400">
                <a:cs typeface="B Lotus" panose="00000400000000000000" pitchFamily="2" charset="-78"/>
              </a:rPr>
              <a:t> لذا به آنها سنگ های اولیه یا درجه اول نیز می گویند</a:t>
            </a:r>
            <a:r>
              <a:rPr lang="ar-SA" altLang="fa-IR" sz="2400">
                <a:cs typeface="B Lotus" panose="00000400000000000000" pitchFamily="2" charset="-78"/>
              </a:rPr>
              <a:t>.</a:t>
            </a:r>
          </a:p>
        </p:txBody>
      </p:sp>
    </p:spTree>
  </p:cSld>
  <p:clrMapOvr>
    <a:masterClrMapping/>
  </p:clrMapOvr>
  <p:transition spd="med">
    <p:wheel spokes="8"/>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4">
            <a:extLst>
              <a:ext uri="{FF2B5EF4-FFF2-40B4-BE49-F238E27FC236}">
                <a16:creationId xmlns:a16="http://schemas.microsoft.com/office/drawing/2014/main" id="{3A974169-66A8-470A-B506-2DCD7DFA109E}"/>
              </a:ext>
            </a:extLst>
          </p:cNvPr>
          <p:cNvSpPr>
            <a:spLocks noChangeArrowheads="1"/>
          </p:cNvSpPr>
          <p:nvPr/>
        </p:nvSpPr>
        <p:spPr bwMode="auto">
          <a:xfrm>
            <a:off x="1066800" y="2667000"/>
            <a:ext cx="71961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ژوراسیک (ماهیها)</a:t>
            </a:r>
            <a:r>
              <a:rPr lang="en-US" altLang="fa-IR" sz="2400">
                <a:cs typeface="B Lotus" panose="00000400000000000000" pitchFamily="2" charset="-78"/>
              </a:rPr>
              <a:t>:</a:t>
            </a:r>
            <a:r>
              <a:rPr lang="fa-IR" altLang="fa-IR" sz="2400" b="1">
                <a:cs typeface="B Lotus" panose="00000400000000000000" pitchFamily="2" charset="-78"/>
              </a:rPr>
              <a:t> </a:t>
            </a:r>
            <a:r>
              <a:rPr lang="fa-IR" altLang="fa-IR" sz="2400">
                <a:cs typeface="B Lotus" panose="00000400000000000000" pitchFamily="2" charset="-78"/>
              </a:rPr>
              <a:t>کوسه ماهیها در این دوره فراوان بودند که از مهم ترین آنها می توان کارکارادن، کارکاایس و ایسوروس را نام برد. ماهیهای استخوانی نیز در این دوره گسترش چشمگیری داشتند</a:t>
            </a:r>
            <a:r>
              <a:rPr lang="en-US" altLang="fa-IR" sz="2400">
                <a:cs typeface="B Lotus" panose="00000400000000000000" pitchFamily="2" charset="-78"/>
              </a:rPr>
              <a:t>.</a:t>
            </a:r>
          </a:p>
        </p:txBody>
      </p:sp>
    </p:spTree>
  </p:cSld>
  <p:clrMapOvr>
    <a:masterClrMapping/>
  </p:clrMapOvr>
  <p:transition spd="med">
    <p:wheel spokes="8"/>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60" name="Picture 4" descr="176">
            <a:extLst>
              <a:ext uri="{FF2B5EF4-FFF2-40B4-BE49-F238E27FC236}">
                <a16:creationId xmlns:a16="http://schemas.microsoft.com/office/drawing/2014/main" id="{AC6582A4-D56D-4DC3-A12D-6DB4663F8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137275" cy="3213100"/>
          </a:xfrm>
          <a:prstGeom prst="rect">
            <a:avLst/>
          </a:prstGeom>
          <a:noFill/>
          <a:extLst>
            <a:ext uri="{909E8E84-426E-40DD-AFC4-6F175D3DCCD1}">
              <a14:hiddenFill xmlns:a14="http://schemas.microsoft.com/office/drawing/2010/main">
                <a:solidFill>
                  <a:srgbClr val="FFFFFF"/>
                </a:solidFill>
              </a14:hiddenFill>
            </a:ext>
          </a:extLst>
        </p:spPr>
      </p:pic>
      <p:sp>
        <p:nvSpPr>
          <p:cNvPr id="429061" name="Rectangle 5">
            <a:extLst>
              <a:ext uri="{FF2B5EF4-FFF2-40B4-BE49-F238E27FC236}">
                <a16:creationId xmlns:a16="http://schemas.microsoft.com/office/drawing/2014/main" id="{0E173145-8F79-4D47-A9B6-7597C885866F}"/>
              </a:ext>
            </a:extLst>
          </p:cNvPr>
          <p:cNvSpPr>
            <a:spLocks noChangeArrowheads="1"/>
          </p:cNvSpPr>
          <p:nvPr/>
        </p:nvSpPr>
        <p:spPr bwMode="auto">
          <a:xfrm>
            <a:off x="3124200" y="4953000"/>
            <a:ext cx="3062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کوسه ماهی  کارکاایس (طول 13 متر)</a:t>
            </a:r>
            <a:endParaRPr lang="en-US" altLang="fa-IR" sz="2000">
              <a:cs typeface="B Lotus" panose="00000400000000000000" pitchFamily="2" charset="-78"/>
            </a:endParaRPr>
          </a:p>
        </p:txBody>
      </p:sp>
    </p:spTree>
  </p:cSld>
  <p:clrMapOvr>
    <a:masterClrMapping/>
  </p:clrMapOvr>
  <p:transition spd="med">
    <p:wheel spokes="8"/>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a:extLst>
              <a:ext uri="{FF2B5EF4-FFF2-40B4-BE49-F238E27FC236}">
                <a16:creationId xmlns:a16="http://schemas.microsoft.com/office/drawing/2014/main" id="{F87B46FF-9640-4E29-937E-814BED12A384}"/>
              </a:ext>
            </a:extLst>
          </p:cNvPr>
          <p:cNvSpPr>
            <a:spLocks noChangeArrowheads="1"/>
          </p:cNvSpPr>
          <p:nvPr/>
        </p:nvSpPr>
        <p:spPr bwMode="auto">
          <a:xfrm>
            <a:off x="1447800" y="2514600"/>
            <a:ext cx="65579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ژوراسیک (خزندگان و پرندگان 1):</a:t>
            </a:r>
            <a:r>
              <a:rPr lang="fa-IR" altLang="fa-IR" sz="2400" b="1">
                <a:cs typeface="B Lotus" panose="00000400000000000000" pitchFamily="2" charset="-78"/>
              </a:rPr>
              <a:t> </a:t>
            </a:r>
            <a:r>
              <a:rPr lang="fa-IR" altLang="fa-IR" sz="2400">
                <a:cs typeface="B Lotus" panose="00000400000000000000" pitchFamily="2" charset="-78"/>
              </a:rPr>
              <a:t>دایناسورها در ژوراسیک گسترش زیادی یافتند که از مشهورترین آنها برونتوزوروس، براکیوزوروس و دیپلودوکوس قابل ذکرند. </a:t>
            </a:r>
          </a:p>
        </p:txBody>
      </p:sp>
    </p:spTree>
  </p:cSld>
  <p:clrMapOvr>
    <a:masterClrMapping/>
  </p:clrMapOvr>
  <p:transition spd="med">
    <p:wheel spokes="8"/>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6" name="Picture 4" descr="136">
            <a:extLst>
              <a:ext uri="{FF2B5EF4-FFF2-40B4-BE49-F238E27FC236}">
                <a16:creationId xmlns:a16="http://schemas.microsoft.com/office/drawing/2014/main" id="{404A90BE-FE5B-4513-89E5-FC36ACFD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14400"/>
            <a:ext cx="4114800" cy="3729038"/>
          </a:xfrm>
          <a:prstGeom prst="rect">
            <a:avLst/>
          </a:prstGeom>
          <a:noFill/>
          <a:extLst>
            <a:ext uri="{909E8E84-426E-40DD-AFC4-6F175D3DCCD1}">
              <a14:hiddenFill xmlns:a14="http://schemas.microsoft.com/office/drawing/2010/main">
                <a:solidFill>
                  <a:srgbClr val="FFFFFF"/>
                </a:solidFill>
              </a14:hiddenFill>
            </a:ext>
          </a:extLst>
        </p:spPr>
      </p:pic>
      <p:pic>
        <p:nvPicPr>
          <p:cNvPr id="376837" name="Picture 5" descr="141">
            <a:extLst>
              <a:ext uri="{FF2B5EF4-FFF2-40B4-BE49-F238E27FC236}">
                <a16:creationId xmlns:a16="http://schemas.microsoft.com/office/drawing/2014/main" id="{EEBD898E-573E-4253-98B0-7D8C794CA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4495800" cy="255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2" name="Rectangle 4">
            <a:extLst>
              <a:ext uri="{FF2B5EF4-FFF2-40B4-BE49-F238E27FC236}">
                <a16:creationId xmlns:a16="http://schemas.microsoft.com/office/drawing/2014/main" id="{7CEBC1AD-A92F-4B0A-AF1D-E964CA9DA1D0}"/>
              </a:ext>
            </a:extLst>
          </p:cNvPr>
          <p:cNvSpPr>
            <a:spLocks noChangeArrowheads="1"/>
          </p:cNvSpPr>
          <p:nvPr/>
        </p:nvSpPr>
        <p:spPr bwMode="auto">
          <a:xfrm>
            <a:off x="1143000" y="2514600"/>
            <a:ext cx="701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ژوراسیک (خزندگان و پرندگان 2): در ژوراسیک بالایی پرندگان از خزندگان اشتقاق یافتند و آرکئوپتریکس نیز نام فسیل قدیمی ترین پرنده یافت شده است.</a:t>
            </a:r>
          </a:p>
        </p:txBody>
      </p:sp>
    </p:spTree>
  </p:cSld>
  <p:clrMapOvr>
    <a:masterClrMapping/>
  </p:clrMapOvr>
  <p:transition spd="med">
    <p:wheel spokes="8"/>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134">
            <a:extLst>
              <a:ext uri="{FF2B5EF4-FFF2-40B4-BE49-F238E27FC236}">
                <a16:creationId xmlns:a16="http://schemas.microsoft.com/office/drawing/2014/main" id="{4154DD87-3C70-4ED8-BDA4-BF7CDE98E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3530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77861" name="Picture 5" descr="131">
            <a:extLst>
              <a:ext uri="{FF2B5EF4-FFF2-40B4-BE49-F238E27FC236}">
                <a16:creationId xmlns:a16="http://schemas.microsoft.com/office/drawing/2014/main" id="{50BC5E95-C7A0-48B9-938F-A722C5102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33400"/>
            <a:ext cx="4259263" cy="5334000"/>
          </a:xfrm>
          <a:prstGeom prst="rect">
            <a:avLst/>
          </a:prstGeom>
          <a:noFill/>
          <a:extLst>
            <a:ext uri="{909E8E84-426E-40DD-AFC4-6F175D3DCCD1}">
              <a14:hiddenFill xmlns:a14="http://schemas.microsoft.com/office/drawing/2010/main">
                <a:solidFill>
                  <a:srgbClr val="FFFFFF"/>
                </a:solidFill>
              </a14:hiddenFill>
            </a:ext>
          </a:extLst>
        </p:spPr>
      </p:pic>
      <p:sp>
        <p:nvSpPr>
          <p:cNvPr id="377862" name="Rectangle 6">
            <a:extLst>
              <a:ext uri="{FF2B5EF4-FFF2-40B4-BE49-F238E27FC236}">
                <a16:creationId xmlns:a16="http://schemas.microsoft.com/office/drawing/2014/main" id="{D192EFE8-DC7D-48F2-8B80-82E0166C80B2}"/>
              </a:ext>
            </a:extLst>
          </p:cNvPr>
          <p:cNvSpPr>
            <a:spLocks noChangeArrowheads="1"/>
          </p:cNvSpPr>
          <p:nvPr/>
        </p:nvSpPr>
        <p:spPr bwMode="auto">
          <a:xfrm>
            <a:off x="1144588" y="5216525"/>
            <a:ext cx="287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آرکئوپتریکس (طول 50 سانتی متر)</a:t>
            </a:r>
            <a:endParaRPr lang="en-US" altLang="fa-IR" sz="2000">
              <a:cs typeface="B Lotus" panose="00000400000000000000" pitchFamily="2" charset="-78"/>
            </a:endParaRPr>
          </a:p>
        </p:txBody>
      </p:sp>
    </p:spTree>
  </p:cSld>
  <p:clrMapOvr>
    <a:masterClrMapping/>
  </p:clrMapOvr>
  <p:transition spd="med">
    <p:wheel spokes="8"/>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a:extLst>
              <a:ext uri="{FF2B5EF4-FFF2-40B4-BE49-F238E27FC236}">
                <a16:creationId xmlns:a16="http://schemas.microsoft.com/office/drawing/2014/main" id="{AD17AFA4-19A2-43A0-B285-ED7BA70C69A8}"/>
              </a:ext>
            </a:extLst>
          </p:cNvPr>
          <p:cNvSpPr>
            <a:spLocks noChangeArrowheads="1"/>
          </p:cNvSpPr>
          <p:nvPr/>
        </p:nvSpPr>
        <p:spPr bwMode="auto">
          <a:xfrm>
            <a:off x="1295400" y="2957513"/>
            <a:ext cx="655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پالئوژئوگرافی ژوراسیک:</a:t>
            </a:r>
            <a:r>
              <a:rPr lang="fa-IR" altLang="fa-IR" sz="2400" b="1">
                <a:cs typeface="B Lotus" panose="00000400000000000000" pitchFamily="2" charset="-78"/>
              </a:rPr>
              <a:t> </a:t>
            </a:r>
            <a:r>
              <a:rPr lang="fa-IR" altLang="fa-IR" sz="2400">
                <a:cs typeface="B Lotus" panose="00000400000000000000" pitchFamily="2" charset="-78"/>
              </a:rPr>
              <a:t>در این دوره خشکی های هند، استرالیا و ماداگاسکار از ابرقاره گندوانا جدا شدند و اقیانوس هند متولد گردید.</a:t>
            </a:r>
          </a:p>
        </p:txBody>
      </p:sp>
    </p:spTree>
  </p:cSld>
  <p:clrMapOvr>
    <a:masterClrMapping/>
  </p:clrMapOvr>
  <p:transition spd="med">
    <p:wheel spokes="8"/>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a:extLst>
              <a:ext uri="{FF2B5EF4-FFF2-40B4-BE49-F238E27FC236}">
                <a16:creationId xmlns:a16="http://schemas.microsoft.com/office/drawing/2014/main" id="{1B4AE3C6-8E2E-4560-BFBE-BEB35745CABC}"/>
              </a:ext>
            </a:extLst>
          </p:cNvPr>
          <p:cNvSpPr>
            <a:spLocks noChangeArrowheads="1"/>
          </p:cNvSpPr>
          <p:nvPr/>
        </p:nvSpPr>
        <p:spPr bwMode="auto">
          <a:xfrm>
            <a:off x="1752600" y="2743200"/>
            <a:ext cx="5832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دوره کرتاسه:</a:t>
            </a:r>
            <a:r>
              <a:rPr lang="fa-IR" altLang="fa-IR" sz="2400" b="1">
                <a:cs typeface="B Lotus" panose="00000400000000000000" pitchFamily="2" charset="-78"/>
              </a:rPr>
              <a:t> </a:t>
            </a:r>
            <a:r>
              <a:rPr lang="fa-IR" altLang="fa-IR" sz="2400">
                <a:cs typeface="B Lotus" panose="00000400000000000000" pitchFamily="2" charset="-78"/>
              </a:rPr>
              <a:t>دوره کرتاسه با 81 میلیون سال طولانی ترین و آخرین دوره از دوران مزوزوئیک می باشد. </a:t>
            </a:r>
          </a:p>
        </p:txBody>
      </p:sp>
    </p:spTree>
  </p:cSld>
  <p:clrMapOvr>
    <a:masterClrMapping/>
  </p:clrMapOvr>
  <p:transition spd="med">
    <p:wheel spokes="8"/>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4" name="Rectangle 4">
            <a:extLst>
              <a:ext uri="{FF2B5EF4-FFF2-40B4-BE49-F238E27FC236}">
                <a16:creationId xmlns:a16="http://schemas.microsoft.com/office/drawing/2014/main" id="{E70113B2-F55A-4747-B66D-5328F9A67725}"/>
              </a:ext>
            </a:extLst>
          </p:cNvPr>
          <p:cNvSpPr>
            <a:spLocks noChangeArrowheads="1"/>
          </p:cNvSpPr>
          <p:nvPr/>
        </p:nvSpPr>
        <p:spPr bwMode="auto">
          <a:xfrm>
            <a:off x="1295400" y="2743200"/>
            <a:ext cx="66214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دوره کرتاسه به دو بخش تحتانی و فوقانی تقسیم می شود که این تقسیم بندی بیشتر بر مبنای آمونیت ها، بلمنیت ها و فرامینی فرهاست.</a:t>
            </a:r>
          </a:p>
        </p:txBody>
      </p:sp>
    </p:spTree>
  </p:cSld>
  <p:clrMapOvr>
    <a:masterClrMapping/>
  </p:clrMapOvr>
  <p:transition spd="med">
    <p:wheel spokes="8"/>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a:extLst>
              <a:ext uri="{FF2B5EF4-FFF2-40B4-BE49-F238E27FC236}">
                <a16:creationId xmlns:a16="http://schemas.microsoft.com/office/drawing/2014/main" id="{869775FB-EA73-4E34-B663-2665D38FA4BE}"/>
              </a:ext>
            </a:extLst>
          </p:cNvPr>
          <p:cNvSpPr>
            <a:spLocks noChangeArrowheads="1"/>
          </p:cNvSpPr>
          <p:nvPr/>
        </p:nvSpPr>
        <p:spPr bwMode="auto">
          <a:xfrm>
            <a:off x="1143000" y="2743200"/>
            <a:ext cx="7010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کرتاسه (تک یاختگان):</a:t>
            </a:r>
            <a:r>
              <a:rPr lang="fa-IR" altLang="fa-IR" sz="2400" b="1">
                <a:cs typeface="B Lotus" panose="00000400000000000000" pitchFamily="2" charset="-78"/>
              </a:rPr>
              <a:t> </a:t>
            </a:r>
            <a:r>
              <a:rPr lang="fa-IR" altLang="fa-IR" sz="2400">
                <a:cs typeface="B Lotus" panose="00000400000000000000" pitchFamily="2" charset="-78"/>
              </a:rPr>
              <a:t>در این دوره فرامینی فرا گسترش یافتند و به حداکثر شکوفایی رسیدند. اوربیتولین ها، آلوئولین ها، اوربیتوئیده ها و گلوبوترونکاناها نمونه هایی از فرامینی فرهای مشهور این دوره اند.      هم چنین در این دوره کوکولیت ها نیز فراوان بودند.</a:t>
            </a:r>
          </a:p>
        </p:txBody>
      </p:sp>
    </p:spTree>
  </p:cSld>
  <p:clrMapOvr>
    <a:masterClrMapping/>
  </p:clrMapOvr>
  <p:transition spd="med">
    <p:wheel spokes="8"/>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a:extLst>
              <a:ext uri="{FF2B5EF4-FFF2-40B4-BE49-F238E27FC236}">
                <a16:creationId xmlns:a16="http://schemas.microsoft.com/office/drawing/2014/main" id="{E74F980E-502B-4CEF-8A41-83C02FD33AC9}"/>
              </a:ext>
            </a:extLst>
          </p:cNvPr>
          <p:cNvSpPr>
            <a:spLocks noChangeArrowheads="1"/>
          </p:cNvSpPr>
          <p:nvPr/>
        </p:nvSpPr>
        <p:spPr bwMode="auto">
          <a:xfrm>
            <a:off x="1066800" y="2743200"/>
            <a:ext cx="72437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سنگ کره 2: </a:t>
            </a:r>
            <a:r>
              <a:rPr lang="ar-SA" altLang="fa-IR" sz="2400">
                <a:cs typeface="B Lotus" panose="00000400000000000000" pitchFamily="2" charset="-78"/>
              </a:rPr>
              <a:t>سنگ های رسوبی</a:t>
            </a:r>
            <a:r>
              <a:rPr lang="fa-IR" altLang="fa-IR" sz="2400">
                <a:cs typeface="B Lotus" panose="00000400000000000000" pitchFamily="2" charset="-78"/>
              </a:rPr>
              <a:t>،</a:t>
            </a:r>
            <a:r>
              <a:rPr lang="ar-SA" altLang="fa-IR" sz="2400">
                <a:cs typeface="B Lotus" panose="00000400000000000000" pitchFamily="2" charset="-78"/>
              </a:rPr>
              <a:t> سنگ هایی </a:t>
            </a:r>
            <a:r>
              <a:rPr lang="fa-IR" altLang="fa-IR" sz="2400">
                <a:cs typeface="B Lotus" panose="00000400000000000000" pitchFamily="2" charset="-78"/>
              </a:rPr>
              <a:t>هستند که</a:t>
            </a:r>
            <a:r>
              <a:rPr lang="ar-SA" altLang="fa-IR" sz="2400">
                <a:cs typeface="B Lotus" panose="00000400000000000000" pitchFamily="2" charset="-78"/>
              </a:rPr>
              <a:t> از فشرده و سیمانی شدن مواد حاصل از فرسایش و هوازدگی سنگ های قبلی که توسط عواملی چون باد، باران و یخ به محل رسوب گذاری حمل شده اند</a:t>
            </a:r>
            <a:r>
              <a:rPr lang="fa-IR" altLang="fa-IR" sz="2400">
                <a:cs typeface="B Lotus" panose="00000400000000000000" pitchFamily="2" charset="-78"/>
              </a:rPr>
              <a:t>، بوجود آمده اند.</a:t>
            </a:r>
            <a:r>
              <a:rPr lang="ar-SA" altLang="fa-IR" sz="2400">
                <a:cs typeface="B Lotus" panose="00000400000000000000" pitchFamily="2" charset="-78"/>
              </a:rPr>
              <a:t> </a:t>
            </a:r>
            <a:endParaRPr lang="en-US" altLang="fa-IR" sz="2400">
              <a:cs typeface="B Lotus" panose="00000400000000000000" pitchFamily="2" charset="-78"/>
            </a:endParaRPr>
          </a:p>
        </p:txBody>
      </p:sp>
    </p:spTree>
  </p:cSld>
  <p:clrMapOvr>
    <a:masterClrMapping/>
  </p:clrMapOvr>
  <p:transition spd="med">
    <p:wheel spokes="8"/>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41" name="Picture 5" descr="207">
            <a:extLst>
              <a:ext uri="{FF2B5EF4-FFF2-40B4-BE49-F238E27FC236}">
                <a16:creationId xmlns:a16="http://schemas.microsoft.com/office/drawing/2014/main" id="{CDF7B2B5-1253-424A-B2A3-567FAFC7B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6303963" cy="1884363"/>
          </a:xfrm>
          <a:prstGeom prst="rect">
            <a:avLst/>
          </a:prstGeom>
          <a:noFill/>
          <a:extLst>
            <a:ext uri="{909E8E84-426E-40DD-AFC4-6F175D3DCCD1}">
              <a14:hiddenFill xmlns:a14="http://schemas.microsoft.com/office/drawing/2010/main">
                <a:solidFill>
                  <a:srgbClr val="FFFFFF"/>
                </a:solidFill>
              </a14:hiddenFill>
            </a:ext>
          </a:extLst>
        </p:spPr>
      </p:pic>
      <p:sp>
        <p:nvSpPr>
          <p:cNvPr id="423942" name="Rectangle 6">
            <a:extLst>
              <a:ext uri="{FF2B5EF4-FFF2-40B4-BE49-F238E27FC236}">
                <a16:creationId xmlns:a16="http://schemas.microsoft.com/office/drawing/2014/main" id="{9D731AD4-EB0D-4FA6-B7D9-E258DFE46A83}"/>
              </a:ext>
            </a:extLst>
          </p:cNvPr>
          <p:cNvSpPr>
            <a:spLocks noChangeArrowheads="1"/>
          </p:cNvSpPr>
          <p:nvPr/>
        </p:nvSpPr>
        <p:spPr bwMode="auto">
          <a:xfrm>
            <a:off x="3254375" y="2087563"/>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فسیل اوربیتولین ها</a:t>
            </a:r>
          </a:p>
        </p:txBody>
      </p:sp>
      <p:pic>
        <p:nvPicPr>
          <p:cNvPr id="423943" name="Picture 7" descr="217">
            <a:extLst>
              <a:ext uri="{FF2B5EF4-FFF2-40B4-BE49-F238E27FC236}">
                <a16:creationId xmlns:a16="http://schemas.microsoft.com/office/drawing/2014/main" id="{DB0AC113-C900-4586-97DD-0C8B8F71D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90800"/>
            <a:ext cx="6248400" cy="3370263"/>
          </a:xfrm>
          <a:prstGeom prst="rect">
            <a:avLst/>
          </a:prstGeom>
          <a:noFill/>
          <a:extLst>
            <a:ext uri="{909E8E84-426E-40DD-AFC4-6F175D3DCCD1}">
              <a14:hiddenFill xmlns:a14="http://schemas.microsoft.com/office/drawing/2010/main">
                <a:solidFill>
                  <a:srgbClr val="FFFFFF"/>
                </a:solidFill>
              </a14:hiddenFill>
            </a:ext>
          </a:extLst>
        </p:spPr>
      </p:pic>
      <p:sp>
        <p:nvSpPr>
          <p:cNvPr id="423944" name="Rectangle 8">
            <a:extLst>
              <a:ext uri="{FF2B5EF4-FFF2-40B4-BE49-F238E27FC236}">
                <a16:creationId xmlns:a16="http://schemas.microsoft.com/office/drawing/2014/main" id="{F0850457-E077-41F9-8030-7F97F1ACB900}"/>
              </a:ext>
            </a:extLst>
          </p:cNvPr>
          <p:cNvSpPr>
            <a:spLocks noChangeArrowheads="1"/>
          </p:cNvSpPr>
          <p:nvPr/>
        </p:nvSpPr>
        <p:spPr bwMode="auto">
          <a:xfrm>
            <a:off x="3222625" y="6126163"/>
            <a:ext cx="2589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نمونه هایی از فسیل الوئولین ها</a:t>
            </a:r>
          </a:p>
        </p:txBody>
      </p:sp>
    </p:spTree>
  </p:cSld>
  <p:clrMapOvr>
    <a:masterClrMapping/>
  </p:clrMapOvr>
  <p:transition spd="med">
    <p:wheel spokes="8"/>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a:extLst>
              <a:ext uri="{FF2B5EF4-FFF2-40B4-BE49-F238E27FC236}">
                <a16:creationId xmlns:a16="http://schemas.microsoft.com/office/drawing/2014/main" id="{537F97FD-DEB7-40D4-A7B6-DAC4C5145C61}"/>
              </a:ext>
            </a:extLst>
          </p:cNvPr>
          <p:cNvSpPr>
            <a:spLocks noChangeArrowheads="1"/>
          </p:cNvSpPr>
          <p:nvPr/>
        </p:nvSpPr>
        <p:spPr bwMode="auto">
          <a:xfrm>
            <a:off x="914400" y="2468563"/>
            <a:ext cx="7188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کرتاسه (بی مهرگان 1):</a:t>
            </a:r>
            <a:r>
              <a:rPr lang="fa-IR" altLang="fa-IR" sz="2400" b="1">
                <a:cs typeface="B Lotus" panose="00000400000000000000" pitchFamily="2" charset="-78"/>
              </a:rPr>
              <a:t> </a:t>
            </a:r>
            <a:r>
              <a:rPr lang="fa-IR" altLang="fa-IR" sz="2400">
                <a:cs typeface="B Lotus" panose="00000400000000000000" pitchFamily="2" charset="-78"/>
              </a:rPr>
              <a:t>اسفنج های سیلیسی و دوکفه ایها (مانند اینوسراموس و رودیست ها) از بی مهرگان مهم کرتاسه هستند. رودیست ها با غشای ضخیم شان در به وجود آوردن تشکیلات ریفی این دوره نقش مهمی داشتند.</a:t>
            </a:r>
          </a:p>
        </p:txBody>
      </p:sp>
    </p:spTree>
  </p:cSld>
  <p:clrMapOvr>
    <a:masterClrMapping/>
  </p:clrMapOvr>
  <p:transition spd="med">
    <p:wheel spokes="8"/>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00" name="Rectangle 4">
            <a:extLst>
              <a:ext uri="{FF2B5EF4-FFF2-40B4-BE49-F238E27FC236}">
                <a16:creationId xmlns:a16="http://schemas.microsoft.com/office/drawing/2014/main" id="{600A9F8D-BB15-45F9-B29A-BD32765E791C}"/>
              </a:ext>
            </a:extLst>
          </p:cNvPr>
          <p:cNvSpPr>
            <a:spLocks noChangeArrowheads="1"/>
          </p:cNvSpPr>
          <p:nvPr/>
        </p:nvSpPr>
        <p:spPr bwMode="auto">
          <a:xfrm>
            <a:off x="1600200" y="26670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کرتاسه (بی مهرگان 2): آمونیت ها از بی مهرگانی هستند که در کرتاسه اهمیت بیشتری داشتند. </a:t>
            </a:r>
          </a:p>
        </p:txBody>
      </p:sp>
    </p:spTree>
  </p:cSld>
  <p:clrMapOvr>
    <a:masterClrMapping/>
  </p:clrMapOvr>
  <p:transition spd="med">
    <p:wheel spokes="8"/>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2" name="Rectangle 4">
            <a:extLst>
              <a:ext uri="{FF2B5EF4-FFF2-40B4-BE49-F238E27FC236}">
                <a16:creationId xmlns:a16="http://schemas.microsoft.com/office/drawing/2014/main" id="{922B7934-ADF0-4AB5-83AE-036FED14031B}"/>
              </a:ext>
            </a:extLst>
          </p:cNvPr>
          <p:cNvSpPr>
            <a:spLocks noChangeArrowheads="1"/>
          </p:cNvSpPr>
          <p:nvPr/>
        </p:nvSpPr>
        <p:spPr bwMode="auto">
          <a:xfrm>
            <a:off x="990600" y="2590800"/>
            <a:ext cx="7137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کرتاسه (بی مهرگان 3): نکته قابل توجه در مورد آمونیت های این دوره این است که پیچش صدف برخی از آنها (مانند اسکافیتس، باکولیتس، هتروسراس) شروع به باز شدن کرد و عده ای نیز مانند پاخیدسکوس    اندازه ای غول آسا داشتند. </a:t>
            </a:r>
          </a:p>
        </p:txBody>
      </p:sp>
    </p:spTree>
  </p:cSld>
  <p:clrMapOvr>
    <a:masterClrMapping/>
  </p:clrMapOvr>
  <p:transition spd="med">
    <p:wheel spokes="8"/>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4" name="Picture 4" descr="78">
            <a:extLst>
              <a:ext uri="{FF2B5EF4-FFF2-40B4-BE49-F238E27FC236}">
                <a16:creationId xmlns:a16="http://schemas.microsoft.com/office/drawing/2014/main" id="{2C742DB2-50CD-463D-9B09-7BED1AA07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4800"/>
            <a:ext cx="6781800" cy="6157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a:extLst>
              <a:ext uri="{FF2B5EF4-FFF2-40B4-BE49-F238E27FC236}">
                <a16:creationId xmlns:a16="http://schemas.microsoft.com/office/drawing/2014/main" id="{3D4DEC7F-F983-4A73-B2AC-C1199C461D14}"/>
              </a:ext>
            </a:extLst>
          </p:cNvPr>
          <p:cNvSpPr>
            <a:spLocks noChangeArrowheads="1"/>
          </p:cNvSpPr>
          <p:nvPr/>
        </p:nvSpPr>
        <p:spPr bwMode="auto">
          <a:xfrm>
            <a:off x="1447800" y="2362200"/>
            <a:ext cx="61261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کرتاسه (ماهیها):</a:t>
            </a:r>
            <a:r>
              <a:rPr lang="fa-IR" altLang="fa-IR" sz="2400" b="1">
                <a:cs typeface="B Lotus" panose="00000400000000000000" pitchFamily="2" charset="-78"/>
              </a:rPr>
              <a:t> </a:t>
            </a:r>
            <a:r>
              <a:rPr lang="fa-IR" altLang="fa-IR" sz="2400">
                <a:cs typeface="B Lotus" panose="00000400000000000000" pitchFamily="2" charset="-78"/>
              </a:rPr>
              <a:t>در دوره کرتاسه انواع ماهیهای استخوانی (مثل تلئوست ها)، گانوئیدها (مثل ماهیهای خاویاری)  و دوتنفسی (مثل سراتودوس) فراوان بودند.</a:t>
            </a:r>
          </a:p>
        </p:txBody>
      </p:sp>
    </p:spTree>
  </p:cSld>
  <p:clrMapOvr>
    <a:masterClrMapping/>
  </p:clrMapOvr>
  <p:transition spd="med">
    <p:wheel spokes="8"/>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4" name="Picture 4" descr="215">
            <a:extLst>
              <a:ext uri="{FF2B5EF4-FFF2-40B4-BE49-F238E27FC236}">
                <a16:creationId xmlns:a16="http://schemas.microsoft.com/office/drawing/2014/main" id="{502A60E7-4762-4EE9-8DDF-8CA6D330A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0"/>
            <a:ext cx="6096000" cy="1955800"/>
          </a:xfrm>
          <a:prstGeom prst="rect">
            <a:avLst/>
          </a:prstGeom>
          <a:noFill/>
          <a:extLst>
            <a:ext uri="{909E8E84-426E-40DD-AFC4-6F175D3DCCD1}">
              <a14:hiddenFill xmlns:a14="http://schemas.microsoft.com/office/drawing/2010/main">
                <a:solidFill>
                  <a:srgbClr val="FFFFFF"/>
                </a:solidFill>
              </a14:hiddenFill>
            </a:ext>
          </a:extLst>
        </p:spPr>
      </p:pic>
      <p:sp>
        <p:nvSpPr>
          <p:cNvPr id="522245" name="Rectangle 5">
            <a:extLst>
              <a:ext uri="{FF2B5EF4-FFF2-40B4-BE49-F238E27FC236}">
                <a16:creationId xmlns:a16="http://schemas.microsoft.com/office/drawing/2014/main" id="{F468E693-88A6-4595-8DDF-30C970A90B59}"/>
              </a:ext>
            </a:extLst>
          </p:cNvPr>
          <p:cNvSpPr>
            <a:spLocks noChangeArrowheads="1"/>
          </p:cNvSpPr>
          <p:nvPr/>
        </p:nvSpPr>
        <p:spPr bwMode="auto">
          <a:xfrm>
            <a:off x="3752850" y="4462463"/>
            <a:ext cx="103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سراتودوس</a:t>
            </a:r>
            <a:endParaRPr lang="en-US" altLang="fa-IR" sz="2000">
              <a:cs typeface="B Lotus" panose="00000400000000000000" pitchFamily="2" charset="-78"/>
            </a:endParaRPr>
          </a:p>
        </p:txBody>
      </p:sp>
    </p:spTree>
  </p:cSld>
  <p:clrMapOvr>
    <a:masterClrMapping/>
  </p:clrMapOvr>
  <p:transition spd="med">
    <p:wheel spokes="8"/>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4">
            <a:extLst>
              <a:ext uri="{FF2B5EF4-FFF2-40B4-BE49-F238E27FC236}">
                <a16:creationId xmlns:a16="http://schemas.microsoft.com/office/drawing/2014/main" id="{DBC5ADE3-AF07-4EB1-A804-84A8558C045C}"/>
              </a:ext>
            </a:extLst>
          </p:cNvPr>
          <p:cNvSpPr>
            <a:spLocks noChangeArrowheads="1"/>
          </p:cNvSpPr>
          <p:nvPr/>
        </p:nvSpPr>
        <p:spPr bwMode="auto">
          <a:xfrm>
            <a:off x="1905000" y="2667000"/>
            <a:ext cx="6084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کرتاسه (خزندگان 1):</a:t>
            </a:r>
            <a:r>
              <a:rPr lang="fa-IR" altLang="fa-IR" sz="2400" b="1">
                <a:cs typeface="B Lotus" panose="00000400000000000000" pitchFamily="2" charset="-78"/>
              </a:rPr>
              <a:t> </a:t>
            </a:r>
            <a:r>
              <a:rPr lang="fa-IR" altLang="fa-IR" sz="2400">
                <a:cs typeface="B Lotus" panose="00000400000000000000" pitchFamily="2" charset="-78"/>
              </a:rPr>
              <a:t>همانند ژوراسیک در این دوره نیز خزندگان بر روی خشکی ها حکم فرمایی می کردند. </a:t>
            </a:r>
          </a:p>
        </p:txBody>
      </p:sp>
    </p:spTree>
  </p:cSld>
  <p:clrMapOvr>
    <a:masterClrMapping/>
  </p:clrMapOvr>
  <p:transition spd="med">
    <p:wheel spokes="8"/>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8" name="Rectangle 4">
            <a:extLst>
              <a:ext uri="{FF2B5EF4-FFF2-40B4-BE49-F238E27FC236}">
                <a16:creationId xmlns:a16="http://schemas.microsoft.com/office/drawing/2014/main" id="{BCB75AFC-F359-413B-B0E1-B04346408B27}"/>
              </a:ext>
            </a:extLst>
          </p:cNvPr>
          <p:cNvSpPr>
            <a:spLocks noChangeArrowheads="1"/>
          </p:cNvSpPr>
          <p:nvPr/>
        </p:nvSpPr>
        <p:spPr bwMode="auto">
          <a:xfrm>
            <a:off x="1143000" y="2286000"/>
            <a:ext cx="71008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کرتاسه (خزندگان 2): از خزندگان گیاهخواز (ایگوانودون)، از خزندگان گوشتخوار (تیرانوزوروس)، از خزندگان هوایی (رامفورینکوس، پتروداکتیلوس و پترانودون) و از خزندگان دریایی (موزازوروس) را              می توان نام برد. مارها نیز در اواخر کرتاسه ظاهر شدند.</a:t>
            </a:r>
          </a:p>
        </p:txBody>
      </p:sp>
    </p:spTree>
  </p:cSld>
  <p:clrMapOvr>
    <a:masterClrMapping/>
  </p:clrMapOvr>
  <p:transition spd="med">
    <p:wheel spokes="8"/>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6" name="Picture 4" descr="140">
            <a:extLst>
              <a:ext uri="{FF2B5EF4-FFF2-40B4-BE49-F238E27FC236}">
                <a16:creationId xmlns:a16="http://schemas.microsoft.com/office/drawing/2014/main" id="{62120EC5-AD5C-4CC2-B4C7-B5AD933E3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886200" cy="3398838"/>
          </a:xfrm>
          <a:prstGeom prst="rect">
            <a:avLst/>
          </a:prstGeom>
          <a:noFill/>
          <a:extLst>
            <a:ext uri="{909E8E84-426E-40DD-AFC4-6F175D3DCCD1}">
              <a14:hiddenFill xmlns:a14="http://schemas.microsoft.com/office/drawing/2010/main">
                <a:solidFill>
                  <a:srgbClr val="FFFFFF"/>
                </a:solidFill>
              </a14:hiddenFill>
            </a:ext>
          </a:extLst>
        </p:spPr>
      </p:pic>
      <p:pic>
        <p:nvPicPr>
          <p:cNvPr id="381957" name="Picture 5" descr="Trexbig">
            <a:extLst>
              <a:ext uri="{FF2B5EF4-FFF2-40B4-BE49-F238E27FC236}">
                <a16:creationId xmlns:a16="http://schemas.microsoft.com/office/drawing/2014/main" id="{80AA0099-6AFD-4130-86CB-D8D4DB486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0200"/>
            <a:ext cx="4724400" cy="2722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Rectangle 4">
            <a:extLst>
              <a:ext uri="{FF2B5EF4-FFF2-40B4-BE49-F238E27FC236}">
                <a16:creationId xmlns:a16="http://schemas.microsoft.com/office/drawing/2014/main" id="{9A3F0E1E-1D30-43D3-A944-1CE5979B266D}"/>
              </a:ext>
            </a:extLst>
          </p:cNvPr>
          <p:cNvSpPr>
            <a:spLocks noChangeArrowheads="1"/>
          </p:cNvSpPr>
          <p:nvPr/>
        </p:nvSpPr>
        <p:spPr bwMode="auto">
          <a:xfrm>
            <a:off x="1066800" y="2425700"/>
            <a:ext cx="69103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تعریف زمین شناسی تاریخی:</a:t>
            </a:r>
          </a:p>
          <a:p>
            <a:pPr rtl="1"/>
            <a:r>
              <a:rPr lang="ar-SA" altLang="fa-IR" sz="2400">
                <a:cs typeface="B Lotus" panose="00000400000000000000" pitchFamily="2" charset="-78"/>
              </a:rPr>
              <a:t>زمین شناسی تاریخی بخشی از دانش زمین شناسی است که با استفاده از تمام شواهد موجود در سنگها و اصول و قوانین حاکم بر پدیده ها، تاریخ گذشته زمین را مورد بحث و بررسی قرار می دهد</a:t>
            </a:r>
            <a:r>
              <a:rPr lang="en-US" altLang="fa-IR" sz="2400">
                <a:cs typeface="B Lotus" panose="00000400000000000000" pitchFamily="2" charset="-78"/>
              </a:rPr>
              <a:t>.</a:t>
            </a:r>
          </a:p>
        </p:txBody>
      </p:sp>
    </p:spTree>
  </p:cSld>
  <p:clrMapOvr>
    <a:masterClrMapping/>
  </p:clrMapOvr>
  <p:transition spd="med">
    <p:wheel spokes="8"/>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6" name="Rectangle 4">
            <a:extLst>
              <a:ext uri="{FF2B5EF4-FFF2-40B4-BE49-F238E27FC236}">
                <a16:creationId xmlns:a16="http://schemas.microsoft.com/office/drawing/2014/main" id="{9CC4B684-274C-4306-9D00-29EC59A131F3}"/>
              </a:ext>
            </a:extLst>
          </p:cNvPr>
          <p:cNvSpPr>
            <a:spLocks noChangeArrowheads="1"/>
          </p:cNvSpPr>
          <p:nvPr/>
        </p:nvSpPr>
        <p:spPr bwMode="auto">
          <a:xfrm>
            <a:off x="1447800" y="2438400"/>
            <a:ext cx="64023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سنگ کره 3: </a:t>
            </a:r>
            <a:r>
              <a:rPr lang="ar-SA" altLang="fa-IR" sz="2400">
                <a:cs typeface="B Lotus" panose="00000400000000000000" pitchFamily="2" charset="-78"/>
              </a:rPr>
              <a:t>سنگ های رسوبی از نظر درصد حجمی در ساختار </a:t>
            </a:r>
            <a:r>
              <a:rPr lang="fa-IR" altLang="fa-IR" sz="2400">
                <a:cs typeface="B Lotus" panose="00000400000000000000" pitchFamily="2" charset="-78"/>
              </a:rPr>
              <a:t>پوسته </a:t>
            </a:r>
            <a:r>
              <a:rPr lang="ar-SA" altLang="fa-IR" sz="2400">
                <a:cs typeface="B Lotus" panose="00000400000000000000" pitchFamily="2" charset="-78"/>
              </a:rPr>
              <a:t>کره زمین نسبت به سنگ های آذرین و دگرگونی کمتر</a:t>
            </a:r>
            <a:r>
              <a:rPr lang="fa-IR" altLang="fa-IR" sz="2400">
                <a:cs typeface="B Lotus" panose="00000400000000000000" pitchFamily="2" charset="-78"/>
              </a:rPr>
              <a:t>ند</a:t>
            </a:r>
            <a:r>
              <a:rPr lang="ar-SA" altLang="fa-IR" sz="2400">
                <a:cs typeface="B Lotus" panose="00000400000000000000" pitchFamily="2" charset="-78"/>
              </a:rPr>
              <a:t> ولی از نظر گسترش سطحی از سنگ های یاد شده بیشترند و حدود 3/2 سطح زمین را می پوشانند</a:t>
            </a:r>
            <a:r>
              <a:rPr lang="en-US" altLang="fa-IR" sz="2400">
                <a:cs typeface="B Lotus" panose="00000400000000000000" pitchFamily="2" charset="-78"/>
              </a:rPr>
              <a:t>. </a:t>
            </a:r>
          </a:p>
        </p:txBody>
      </p:sp>
    </p:spTree>
  </p:cSld>
  <p:clrMapOvr>
    <a:masterClrMapping/>
  </p:clrMapOvr>
  <p:transition spd="med">
    <p:wheel spokes="8"/>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2" name="Picture 4" descr="138">
            <a:extLst>
              <a:ext uri="{FF2B5EF4-FFF2-40B4-BE49-F238E27FC236}">
                <a16:creationId xmlns:a16="http://schemas.microsoft.com/office/drawing/2014/main" id="{E1897BCD-A7A1-4539-807C-69EC48B1E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183438" cy="3246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4" name="Picture 4" descr="137">
            <a:extLst>
              <a:ext uri="{FF2B5EF4-FFF2-40B4-BE49-F238E27FC236}">
                <a16:creationId xmlns:a16="http://schemas.microsoft.com/office/drawing/2014/main" id="{B6C97B70-8675-439F-980A-E392AF9AD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
            <a:ext cx="4500563" cy="5715000"/>
          </a:xfrm>
          <a:prstGeom prst="rect">
            <a:avLst/>
          </a:prstGeom>
          <a:noFill/>
          <a:extLst>
            <a:ext uri="{909E8E84-426E-40DD-AFC4-6F175D3DCCD1}">
              <a14:hiddenFill xmlns:a14="http://schemas.microsoft.com/office/drawing/2010/main">
                <a:solidFill>
                  <a:srgbClr val="FFFFFF"/>
                </a:solidFill>
              </a14:hiddenFill>
            </a:ext>
          </a:extLst>
        </p:spPr>
      </p:pic>
      <p:sp>
        <p:nvSpPr>
          <p:cNvPr id="378885" name="Rectangle 5">
            <a:extLst>
              <a:ext uri="{FF2B5EF4-FFF2-40B4-BE49-F238E27FC236}">
                <a16:creationId xmlns:a16="http://schemas.microsoft.com/office/drawing/2014/main" id="{AB375235-3830-4C87-9A8C-FB548B3244B9}"/>
              </a:ext>
            </a:extLst>
          </p:cNvPr>
          <p:cNvSpPr>
            <a:spLocks noChangeArrowheads="1"/>
          </p:cNvSpPr>
          <p:nvPr/>
        </p:nvSpPr>
        <p:spPr bwMode="auto">
          <a:xfrm>
            <a:off x="3276600" y="6172200"/>
            <a:ext cx="2887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fa-IR" altLang="fa-IR" sz="2000">
                <a:cs typeface="B Lotus" panose="00000400000000000000" pitchFamily="2" charset="-78"/>
              </a:rPr>
              <a:t>پتروداکتیلوس (طول 30 سانتی متر)</a:t>
            </a:r>
          </a:p>
        </p:txBody>
      </p:sp>
    </p:spTree>
  </p:cSld>
  <p:clrMapOvr>
    <a:masterClrMapping/>
  </p:clrMapOvr>
  <p:transition spd="med">
    <p:wheel spokes="8"/>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8" name="Picture 4" descr="86">
            <a:extLst>
              <a:ext uri="{FF2B5EF4-FFF2-40B4-BE49-F238E27FC236}">
                <a16:creationId xmlns:a16="http://schemas.microsoft.com/office/drawing/2014/main" id="{BB25EE55-CE1B-494E-A2A1-BCC73150F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4144963" cy="4648200"/>
          </a:xfrm>
          <a:prstGeom prst="rect">
            <a:avLst/>
          </a:prstGeom>
          <a:noFill/>
          <a:extLst>
            <a:ext uri="{909E8E84-426E-40DD-AFC4-6F175D3DCCD1}">
              <a14:hiddenFill xmlns:a14="http://schemas.microsoft.com/office/drawing/2010/main">
                <a:solidFill>
                  <a:srgbClr val="FFFFFF"/>
                </a:solidFill>
              </a14:hiddenFill>
            </a:ext>
          </a:extLst>
        </p:spPr>
      </p:pic>
      <p:sp>
        <p:nvSpPr>
          <p:cNvPr id="431109" name="Rectangle 5">
            <a:extLst>
              <a:ext uri="{FF2B5EF4-FFF2-40B4-BE49-F238E27FC236}">
                <a16:creationId xmlns:a16="http://schemas.microsoft.com/office/drawing/2014/main" id="{EC709A4E-7A33-4283-AA16-5768A3A0B6F2}"/>
              </a:ext>
            </a:extLst>
          </p:cNvPr>
          <p:cNvSpPr>
            <a:spLocks noChangeArrowheads="1"/>
          </p:cNvSpPr>
          <p:nvPr/>
        </p:nvSpPr>
        <p:spPr bwMode="auto">
          <a:xfrm>
            <a:off x="1568450" y="5368925"/>
            <a:ext cx="1941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پترانودون (طول 8 متر)</a:t>
            </a:r>
          </a:p>
        </p:txBody>
      </p:sp>
      <p:pic>
        <p:nvPicPr>
          <p:cNvPr id="431110" name="Picture 6" descr="87">
            <a:extLst>
              <a:ext uri="{FF2B5EF4-FFF2-40B4-BE49-F238E27FC236}">
                <a16:creationId xmlns:a16="http://schemas.microsoft.com/office/drawing/2014/main" id="{5911C893-2CD4-4845-AB6C-B17E0EC51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33400"/>
            <a:ext cx="4162425" cy="4648200"/>
          </a:xfrm>
          <a:prstGeom prst="rect">
            <a:avLst/>
          </a:prstGeom>
          <a:noFill/>
          <a:extLst>
            <a:ext uri="{909E8E84-426E-40DD-AFC4-6F175D3DCCD1}">
              <a14:hiddenFill xmlns:a14="http://schemas.microsoft.com/office/drawing/2010/main">
                <a:solidFill>
                  <a:srgbClr val="FFFFFF"/>
                </a:solidFill>
              </a14:hiddenFill>
            </a:ext>
          </a:extLst>
        </p:spPr>
      </p:pic>
      <p:sp>
        <p:nvSpPr>
          <p:cNvPr id="431111" name="Rectangle 7">
            <a:extLst>
              <a:ext uri="{FF2B5EF4-FFF2-40B4-BE49-F238E27FC236}">
                <a16:creationId xmlns:a16="http://schemas.microsoft.com/office/drawing/2014/main" id="{9E8CCB15-2BB2-48EF-9BDD-AFE37387F9C8}"/>
              </a:ext>
            </a:extLst>
          </p:cNvPr>
          <p:cNvSpPr>
            <a:spLocks noChangeArrowheads="1"/>
          </p:cNvSpPr>
          <p:nvPr/>
        </p:nvSpPr>
        <p:spPr bwMode="auto">
          <a:xfrm>
            <a:off x="6172200" y="5334000"/>
            <a:ext cx="1252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رامفورینکوس</a:t>
            </a:r>
          </a:p>
        </p:txBody>
      </p:sp>
    </p:spTree>
  </p:cSld>
  <p:clrMapOvr>
    <a:masterClrMapping/>
  </p:clrMapOvr>
  <p:transition spd="med">
    <p:wheel spokes="8"/>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6" name="Rectangle 4">
            <a:extLst>
              <a:ext uri="{FF2B5EF4-FFF2-40B4-BE49-F238E27FC236}">
                <a16:creationId xmlns:a16="http://schemas.microsoft.com/office/drawing/2014/main" id="{AE58974A-8283-4790-A505-D2AF003AB9E4}"/>
              </a:ext>
            </a:extLst>
          </p:cNvPr>
          <p:cNvSpPr>
            <a:spLocks noChangeArrowheads="1"/>
          </p:cNvSpPr>
          <p:nvPr/>
        </p:nvSpPr>
        <p:spPr bwMode="auto">
          <a:xfrm>
            <a:off x="1524000" y="2668588"/>
            <a:ext cx="6172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کرتاسه (پرندگان): ساختمان بدنی پرندگان در کرتاسه تغییر اساسی کرد و به انواع امروزی نزدیک تر شدند. ایکتیورنیس و هس پرونیس نمونه هایی از پرندگان این دوره اند.</a:t>
            </a:r>
          </a:p>
        </p:txBody>
      </p:sp>
    </p:spTree>
  </p:cSld>
  <p:clrMapOvr>
    <a:masterClrMapping/>
  </p:clrMapOvr>
  <p:transition spd="med">
    <p:wheel spokes="8"/>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8" name="Picture 4" descr="171">
            <a:extLst>
              <a:ext uri="{FF2B5EF4-FFF2-40B4-BE49-F238E27FC236}">
                <a16:creationId xmlns:a16="http://schemas.microsoft.com/office/drawing/2014/main" id="{BF3F640C-9193-403A-8B6C-32D08252E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6800"/>
            <a:ext cx="4235450" cy="3530600"/>
          </a:xfrm>
          <a:prstGeom prst="rect">
            <a:avLst/>
          </a:prstGeom>
          <a:noFill/>
          <a:extLst>
            <a:ext uri="{909E8E84-426E-40DD-AFC4-6F175D3DCCD1}">
              <a14:hiddenFill xmlns:a14="http://schemas.microsoft.com/office/drawing/2010/main">
                <a:solidFill>
                  <a:srgbClr val="FFFFFF"/>
                </a:solidFill>
              </a14:hiddenFill>
            </a:ext>
          </a:extLst>
        </p:spPr>
      </p:pic>
      <p:sp>
        <p:nvSpPr>
          <p:cNvPr id="425989" name="Rectangle 5">
            <a:extLst>
              <a:ext uri="{FF2B5EF4-FFF2-40B4-BE49-F238E27FC236}">
                <a16:creationId xmlns:a16="http://schemas.microsoft.com/office/drawing/2014/main" id="{429395A1-5420-40BA-BD85-3FE78AE67491}"/>
              </a:ext>
            </a:extLst>
          </p:cNvPr>
          <p:cNvSpPr>
            <a:spLocks noChangeArrowheads="1"/>
          </p:cNvSpPr>
          <p:nvPr/>
        </p:nvSpPr>
        <p:spPr bwMode="auto">
          <a:xfrm>
            <a:off x="3200400" y="4800600"/>
            <a:ext cx="2649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تصویری فرضی از هس پرونیس</a:t>
            </a:r>
            <a:endParaRPr lang="en-US" altLang="fa-IR" sz="2000">
              <a:cs typeface="B Lotus" panose="00000400000000000000" pitchFamily="2" charset="-78"/>
            </a:endParaRPr>
          </a:p>
        </p:txBody>
      </p:sp>
    </p:spTree>
  </p:cSld>
  <p:clrMapOvr>
    <a:masterClrMapping/>
  </p:clrMapOvr>
  <p:transition spd="med">
    <p:wheel spokes="8"/>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a:extLst>
              <a:ext uri="{FF2B5EF4-FFF2-40B4-BE49-F238E27FC236}">
                <a16:creationId xmlns:a16="http://schemas.microsoft.com/office/drawing/2014/main" id="{830502D2-F7AD-4703-9073-813B334B5E93}"/>
              </a:ext>
            </a:extLst>
          </p:cNvPr>
          <p:cNvSpPr>
            <a:spLocks noChangeArrowheads="1"/>
          </p:cNvSpPr>
          <p:nvPr/>
        </p:nvSpPr>
        <p:spPr bwMode="auto">
          <a:xfrm>
            <a:off x="1371600" y="2590800"/>
            <a:ext cx="6324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پالئوژئوگرافی کرتاسه:</a:t>
            </a:r>
            <a:r>
              <a:rPr lang="fa-IR" altLang="fa-IR" sz="2400" b="1">
                <a:cs typeface="B Lotus" panose="00000400000000000000" pitchFamily="2" charset="-78"/>
              </a:rPr>
              <a:t> </a:t>
            </a:r>
            <a:r>
              <a:rPr lang="fa-IR" altLang="fa-IR" sz="2400">
                <a:cs typeface="B Lotus" panose="00000400000000000000" pitchFamily="2" charset="-78"/>
              </a:rPr>
              <a:t>در کرتاسه زیرین افریقا از آمریکای جنوبی جدا شد و اقیانوس اطلس جنوبی ایجاد شد و در کرتاسه بالایی نیز با جدایش امریکای شمالی از اوازیا (اروپا- آسیا) اقیانوس اطلس شمالی بوجود آمد.</a:t>
            </a:r>
          </a:p>
        </p:txBody>
      </p:sp>
    </p:spTree>
  </p:cSld>
  <p:clrMapOvr>
    <a:masterClrMapping/>
  </p:clrMapOvr>
  <p:transition spd="med">
    <p:wheel spokes="8"/>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4">
            <a:extLst>
              <a:ext uri="{FF2B5EF4-FFF2-40B4-BE49-F238E27FC236}">
                <a16:creationId xmlns:a16="http://schemas.microsoft.com/office/drawing/2014/main" id="{9907272B-6757-4325-A6F4-D15C334A0067}"/>
              </a:ext>
            </a:extLst>
          </p:cNvPr>
          <p:cNvSpPr>
            <a:spLocks noChangeArrowheads="1"/>
          </p:cNvSpPr>
          <p:nvPr/>
        </p:nvSpPr>
        <p:spPr bwMode="auto">
          <a:xfrm>
            <a:off x="1143000" y="2698750"/>
            <a:ext cx="6651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رسوبات فلیش 1: این رسوبات اکثرا شامل مارن، ماسه و مقداری مواد آهکی است که از نظر رسوب شناسی طبقات سستی به شمار می آیند. </a:t>
            </a:r>
          </a:p>
        </p:txBody>
      </p:sp>
    </p:spTree>
  </p:cSld>
  <p:clrMapOvr>
    <a:masterClrMapping/>
  </p:clrMapOvr>
  <p:transition spd="med">
    <p:wheel spokes="8"/>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6" name="Rectangle 4">
            <a:extLst>
              <a:ext uri="{FF2B5EF4-FFF2-40B4-BE49-F238E27FC236}">
                <a16:creationId xmlns:a16="http://schemas.microsoft.com/office/drawing/2014/main" id="{ED37B557-6905-472E-87F2-92BFDEDD71C7}"/>
              </a:ext>
            </a:extLst>
          </p:cNvPr>
          <p:cNvSpPr>
            <a:spLocks noChangeArrowheads="1"/>
          </p:cNvSpPr>
          <p:nvPr/>
        </p:nvSpPr>
        <p:spPr bwMode="auto">
          <a:xfrm>
            <a:off x="1371600" y="2743200"/>
            <a:ext cx="62198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رسوبات فلیش 2: رسوبات فلیش در محیط دریایی و کناره کوهزایی های جوان ته نشین شده اند و معرف تکتونیک فعال در محیط رسوبگذاری هستند. </a:t>
            </a:r>
          </a:p>
        </p:txBody>
      </p:sp>
    </p:spTree>
  </p:cSld>
  <p:clrMapOvr>
    <a:masterClrMapping/>
  </p:clrMapOvr>
  <p:transition spd="med">
    <p:wheel spokes="8"/>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4">
            <a:extLst>
              <a:ext uri="{FF2B5EF4-FFF2-40B4-BE49-F238E27FC236}">
                <a16:creationId xmlns:a16="http://schemas.microsoft.com/office/drawing/2014/main" id="{BB29BDD7-4A6B-4788-AC8D-0D7F1C07F076}"/>
              </a:ext>
            </a:extLst>
          </p:cNvPr>
          <p:cNvSpPr>
            <a:spLocks noChangeArrowheads="1"/>
          </p:cNvSpPr>
          <p:nvPr/>
        </p:nvSpPr>
        <p:spPr bwMode="auto">
          <a:xfrm>
            <a:off x="1219200" y="2532063"/>
            <a:ext cx="6705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انقراض بزرگ اواخر کرتاسه:</a:t>
            </a:r>
            <a:r>
              <a:rPr lang="fa-IR" altLang="fa-IR" sz="2400" b="1">
                <a:cs typeface="B Lotus" panose="00000400000000000000" pitchFamily="2" charset="-78"/>
              </a:rPr>
              <a:t> </a:t>
            </a:r>
            <a:r>
              <a:rPr lang="fa-IR" altLang="fa-IR" sz="2400">
                <a:cs typeface="B Lotus" panose="00000400000000000000" pitchFamily="2" charset="-78"/>
              </a:rPr>
              <a:t>در انتهای کرتاسه بسیاری از جانوران از جمله آمونیت ها، بلمنیت ها، دوکفه ایهای رودیست، گلوبوترونکاناها (فرامینی فر) و دایناسورها برای همیشه ناپدید شدند.</a:t>
            </a:r>
          </a:p>
        </p:txBody>
      </p:sp>
    </p:spTree>
  </p:cSld>
  <p:clrMapOvr>
    <a:masterClrMapping/>
  </p:clrMapOvr>
  <p:transition spd="med">
    <p:wheel spokes="8"/>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a:extLst>
              <a:ext uri="{FF2B5EF4-FFF2-40B4-BE49-F238E27FC236}">
                <a16:creationId xmlns:a16="http://schemas.microsoft.com/office/drawing/2014/main" id="{87AD00FE-4F34-4901-B48F-87BB9B02170B}"/>
              </a:ext>
            </a:extLst>
          </p:cNvPr>
          <p:cNvSpPr>
            <a:spLocks noChangeArrowheads="1"/>
          </p:cNvSpPr>
          <p:nvPr/>
        </p:nvSpPr>
        <p:spPr bwMode="auto">
          <a:xfrm>
            <a:off x="1219200" y="2209800"/>
            <a:ext cx="7010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علل انقراض بزرگ اواخر کرتاسه:</a:t>
            </a:r>
            <a:r>
              <a:rPr lang="fa-IR" altLang="fa-IR" sz="2400" b="1">
                <a:cs typeface="B Lotus" panose="00000400000000000000" pitchFamily="2" charset="-78"/>
              </a:rPr>
              <a:t> </a:t>
            </a:r>
            <a:r>
              <a:rPr lang="fa-IR" altLang="fa-IR" sz="2400">
                <a:cs typeface="B Lotus" panose="00000400000000000000" pitchFamily="2" charset="-78"/>
              </a:rPr>
              <a:t>تاکنون فرضیه های زیادی به عنوان دلیل این انقراض عظیم بیان شده است از جمله می توان تغییرات آب و هوایی، زلزله ها، آتشفشان ها، گسترش دایناسورهای گیاهخوار و گسترش پستانداران را نام برد. اما جدیدترین و محتمل ترین این فرضیه ها برخورد یک شهاب سنگ به زمین می باشد.  </a:t>
            </a:r>
          </a:p>
        </p:txBody>
      </p:sp>
    </p:spTree>
  </p:cSld>
  <p:clrMapOvr>
    <a:masterClrMapping/>
  </p:clrMapOvr>
  <p:transition spd="med">
    <p:wheel spokes="8"/>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8" name="Picture 4">
            <a:extLst>
              <a:ext uri="{FF2B5EF4-FFF2-40B4-BE49-F238E27FC236}">
                <a16:creationId xmlns:a16="http://schemas.microsoft.com/office/drawing/2014/main" id="{A19F1913-76AB-4357-BB9F-B457E981AD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71600" y="533400"/>
            <a:ext cx="6400800" cy="5133975"/>
          </a:xfrm>
          <a:prstGeom prst="rect">
            <a:avLst/>
          </a:prstGeom>
          <a:noFill/>
          <a:extLst>
            <a:ext uri="{909E8E84-426E-40DD-AFC4-6F175D3DCCD1}">
              <a14:hiddenFill xmlns:a14="http://schemas.microsoft.com/office/drawing/2010/main">
                <a:solidFill>
                  <a:srgbClr val="FFFFFF"/>
                </a:solidFill>
              </a14:hiddenFill>
            </a:ext>
          </a:extLst>
        </p:spPr>
      </p:pic>
      <p:sp>
        <p:nvSpPr>
          <p:cNvPr id="477189" name="Rectangle 5">
            <a:extLst>
              <a:ext uri="{FF2B5EF4-FFF2-40B4-BE49-F238E27FC236}">
                <a16:creationId xmlns:a16="http://schemas.microsoft.com/office/drawing/2014/main" id="{5AEB81D8-0FE1-4002-8424-85DB2C79493D}"/>
              </a:ext>
            </a:extLst>
          </p:cNvPr>
          <p:cNvSpPr>
            <a:spLocks noChangeArrowheads="1"/>
          </p:cNvSpPr>
          <p:nvPr/>
        </p:nvSpPr>
        <p:spPr bwMode="auto">
          <a:xfrm>
            <a:off x="2971800" y="5867400"/>
            <a:ext cx="3503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ar-SA" altLang="fa-IR" sz="2000">
                <a:cs typeface="B Lotus" panose="00000400000000000000" pitchFamily="2" charset="-78"/>
              </a:rPr>
              <a:t>چرخه رسوبگذاری،چین خوردگی فرسایش</a:t>
            </a:r>
          </a:p>
        </p:txBody>
      </p:sp>
    </p:spTree>
  </p:cSld>
  <p:clrMapOvr>
    <a:masterClrMapping/>
  </p:clrMapOvr>
  <p:transition spd="med">
    <p:wheel spokes="8"/>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a:extLst>
              <a:ext uri="{FF2B5EF4-FFF2-40B4-BE49-F238E27FC236}">
                <a16:creationId xmlns:a16="http://schemas.microsoft.com/office/drawing/2014/main" id="{A9740FC3-51F0-4CA2-BF12-348D4BB26533}"/>
              </a:ext>
            </a:extLst>
          </p:cNvPr>
          <p:cNvSpPr>
            <a:spLocks noChangeArrowheads="1"/>
          </p:cNvSpPr>
          <p:nvPr/>
        </p:nvSpPr>
        <p:spPr bwMode="auto">
          <a:xfrm>
            <a:off x="990600" y="2514600"/>
            <a:ext cx="7137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ایران در مزوزوئیک 1:</a:t>
            </a:r>
            <a:r>
              <a:rPr lang="fa-IR" altLang="fa-IR" sz="2400" b="1">
                <a:cs typeface="B Lotus" panose="00000400000000000000" pitchFamily="2" charset="-78"/>
              </a:rPr>
              <a:t> </a:t>
            </a:r>
            <a:r>
              <a:rPr lang="fa-IR" altLang="fa-IR" sz="2400">
                <a:cs typeface="B Lotus" panose="00000400000000000000" pitchFamily="2" charset="-78"/>
              </a:rPr>
              <a:t>سنگ های تریاس در ایران همانند رخساره آلپ از آهک و دولومیت تشکیل شده است. از تریاس بالایی تا ژوراسیک زیرین در آق دربند، ایران مرکزی (کرمان و طبس) و البرز شرقی بر اثر گسترش جنگل های گرمسیری طبقات زغال سنگی بوجود آمد.</a:t>
            </a:r>
          </a:p>
        </p:txBody>
      </p:sp>
    </p:spTree>
  </p:cSld>
  <p:clrMapOvr>
    <a:masterClrMapping/>
  </p:clrMapOvr>
  <p:transition spd="med">
    <p:wheel spokes="8"/>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Rectangle 4">
            <a:extLst>
              <a:ext uri="{FF2B5EF4-FFF2-40B4-BE49-F238E27FC236}">
                <a16:creationId xmlns:a16="http://schemas.microsoft.com/office/drawing/2014/main" id="{2539CD8B-298F-4C0A-9F44-2A44293FC7BC}"/>
              </a:ext>
            </a:extLst>
          </p:cNvPr>
          <p:cNvSpPr>
            <a:spLocks noChangeArrowheads="1"/>
          </p:cNvSpPr>
          <p:nvPr/>
        </p:nvSpPr>
        <p:spPr bwMode="auto">
          <a:xfrm>
            <a:off x="838200" y="2743200"/>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ایران در مزوزوئیک 2:</a:t>
            </a:r>
            <a:r>
              <a:rPr lang="fa-IR" altLang="fa-IR" sz="2400" b="1">
                <a:cs typeface="B Lotus" panose="00000400000000000000" pitchFamily="2" charset="-78"/>
              </a:rPr>
              <a:t> </a:t>
            </a:r>
            <a:r>
              <a:rPr lang="fa-IR" altLang="fa-IR" sz="2400">
                <a:cs typeface="B Lotus" panose="00000400000000000000" pitchFamily="2" charset="-78"/>
              </a:rPr>
              <a:t>سنگ های آهکی فسیل دار در کرتاسه گسترش زیادی دارند. در این دوره هم چنین آمیزه های رنگین در محل گسل های بزرگ برونزد دارند. این آمیزه ها محل لبه های پوسته های قاره های را نشان می دهند.</a:t>
            </a:r>
          </a:p>
        </p:txBody>
      </p:sp>
    </p:spTree>
  </p:cSld>
  <p:clrMapOvr>
    <a:masterClrMapping/>
  </p:clrMapOvr>
  <p:transition spd="med">
    <p:wheel spokes="8"/>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a:extLst>
              <a:ext uri="{FF2B5EF4-FFF2-40B4-BE49-F238E27FC236}">
                <a16:creationId xmlns:a16="http://schemas.microsoft.com/office/drawing/2014/main" id="{153EFFF5-2349-4C52-8DE6-311B49DAF0E4}"/>
              </a:ext>
            </a:extLst>
          </p:cNvPr>
          <p:cNvSpPr>
            <a:spLocks noChangeArrowheads="1"/>
          </p:cNvSpPr>
          <p:nvPr/>
        </p:nvSpPr>
        <p:spPr bwMode="auto">
          <a:xfrm>
            <a:off x="2286000" y="25146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r>
              <a:rPr lang="fa-IR" altLang="fa-IR" sz="4000" b="1">
                <a:cs typeface="B Lotus" panose="00000400000000000000" pitchFamily="2" charset="-78"/>
              </a:rPr>
              <a:t>گفتار هفتم: </a:t>
            </a:r>
            <a:endParaRPr lang="en-US" altLang="fa-IR" sz="4000" b="1">
              <a:cs typeface="B Lotus" panose="00000400000000000000" pitchFamily="2" charset="-78"/>
            </a:endParaRPr>
          </a:p>
          <a:p>
            <a:pPr algn="ctr" rtl="1"/>
            <a:r>
              <a:rPr lang="fa-IR" altLang="fa-IR" sz="4000" b="1">
                <a:cs typeface="B Lotus" panose="00000400000000000000" pitchFamily="2" charset="-78"/>
              </a:rPr>
              <a:t>دوران سنوزوئیک</a:t>
            </a:r>
          </a:p>
        </p:txBody>
      </p:sp>
    </p:spTree>
  </p:cSld>
  <p:clrMapOvr>
    <a:masterClrMapping/>
  </p:clrMapOvr>
  <p:transition spd="med">
    <p:wheel spokes="8"/>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a:extLst>
              <a:ext uri="{FF2B5EF4-FFF2-40B4-BE49-F238E27FC236}">
                <a16:creationId xmlns:a16="http://schemas.microsoft.com/office/drawing/2014/main" id="{A043A3FE-FCFB-4013-B604-439DF1692364}"/>
              </a:ext>
            </a:extLst>
          </p:cNvPr>
          <p:cNvSpPr>
            <a:spLocks noChangeArrowheads="1"/>
          </p:cNvSpPr>
          <p:nvPr/>
        </p:nvSpPr>
        <p:spPr bwMode="auto">
          <a:xfrm>
            <a:off x="1219200" y="2133600"/>
            <a:ext cx="66770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 دوران سنوزوئیک 65 میلیون سال طول کشیده است. </a:t>
            </a:r>
          </a:p>
          <a:p>
            <a:pPr rtl="1"/>
            <a:r>
              <a:rPr lang="fa-IR" altLang="fa-IR" sz="2400">
                <a:cs typeface="B Lotus" panose="00000400000000000000" pitchFamily="2" charset="-78"/>
              </a:rPr>
              <a:t>- قسمت های میانی و پسین کوهزایی آلپ در این زمان رخ دادند. </a:t>
            </a:r>
          </a:p>
          <a:p>
            <a:pPr rtl="1"/>
            <a:r>
              <a:rPr lang="fa-IR" altLang="fa-IR" sz="2400">
                <a:cs typeface="B Lotus" panose="00000400000000000000" pitchFamily="2" charset="-78"/>
              </a:rPr>
              <a:t>- گیاهان نهاندانه و پستانداران گسترش یافتند و انسان نیز ظاهر شد.  - دوران سنوزوئیک به دو دوره ترسیر (64 میلیون سال) و کواترنر  (64/1 میلیون سال) تقسیم می شود.</a:t>
            </a:r>
            <a:endParaRPr lang="en-US" altLang="fa-IR" sz="24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4" name="Picture 4" descr="79">
            <a:extLst>
              <a:ext uri="{FF2B5EF4-FFF2-40B4-BE49-F238E27FC236}">
                <a16:creationId xmlns:a16="http://schemas.microsoft.com/office/drawing/2014/main" id="{A62F5427-B720-4C7B-B228-6E4F8481D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216525" cy="6019800"/>
          </a:xfrm>
          <a:prstGeom prst="rect">
            <a:avLst/>
          </a:prstGeom>
          <a:noFill/>
          <a:extLst>
            <a:ext uri="{909E8E84-426E-40DD-AFC4-6F175D3DCCD1}">
              <a14:hiddenFill xmlns:a14="http://schemas.microsoft.com/office/drawing/2010/main">
                <a:solidFill>
                  <a:srgbClr val="FFFFFF"/>
                </a:solidFill>
              </a14:hiddenFill>
            </a:ext>
          </a:extLst>
        </p:spPr>
      </p:pic>
      <p:sp>
        <p:nvSpPr>
          <p:cNvPr id="225285" name="Rectangle 5">
            <a:extLst>
              <a:ext uri="{FF2B5EF4-FFF2-40B4-BE49-F238E27FC236}">
                <a16:creationId xmlns:a16="http://schemas.microsoft.com/office/drawing/2014/main" id="{4967B4DD-B3AE-485C-B007-BB795150E3F2}"/>
              </a:ext>
            </a:extLst>
          </p:cNvPr>
          <p:cNvSpPr>
            <a:spLocks noChangeArrowheads="1"/>
          </p:cNvSpPr>
          <p:nvPr/>
        </p:nvSpPr>
        <p:spPr bwMode="auto">
          <a:xfrm>
            <a:off x="2133600" y="6461125"/>
            <a:ext cx="4576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رده بندی ترسیر و گسترش و تکامل جانداران در آن زمان</a:t>
            </a:r>
            <a:endParaRPr lang="en-US" altLang="fa-IR" sz="2000">
              <a:cs typeface="B Lotus" panose="00000400000000000000" pitchFamily="2" charset="-78"/>
            </a:endParaRPr>
          </a:p>
        </p:txBody>
      </p:sp>
    </p:spTree>
  </p:cSld>
  <p:clrMapOvr>
    <a:masterClrMapping/>
  </p:clrMapOvr>
  <p:transition spd="med">
    <p:wheel spokes="8"/>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C4D99250-799B-475B-B074-2F69FE4B29FA}"/>
              </a:ext>
            </a:extLst>
          </p:cNvPr>
          <p:cNvSpPr>
            <a:spLocks noChangeArrowheads="1"/>
          </p:cNvSpPr>
          <p:nvPr/>
        </p:nvSpPr>
        <p:spPr bwMode="auto">
          <a:xfrm>
            <a:off x="1219200" y="2441575"/>
            <a:ext cx="699928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b="1">
                <a:latin typeface="Tahoma" panose="020B0604030504040204" pitchFamily="34" charset="0"/>
                <a:cs typeface="B Lotus" panose="00000400000000000000" pitchFamily="2" charset="-78"/>
              </a:rPr>
              <a:t>کوهزایی های دوران سنورزوئیک:</a:t>
            </a:r>
            <a:r>
              <a:rPr lang="fa-IR" altLang="fa-IR" sz="2400">
                <a:latin typeface="Tahoma" panose="020B0604030504040204" pitchFamily="34" charset="0"/>
                <a:cs typeface="B Lotus" panose="00000400000000000000" pitchFamily="2" charset="-78"/>
              </a:rPr>
              <a:t> مراحل میانی و پسین کوهزایی آلپی در این دوران رخ داند که به شرح زیر می باشد.</a:t>
            </a:r>
            <a:endParaRPr lang="en-US" altLang="fa-IR" sz="2400">
              <a:latin typeface="Tahoma" panose="020B0604030504040204" pitchFamily="34" charset="0"/>
              <a:cs typeface="B Lotus" panose="00000400000000000000" pitchFamily="2" charset="-78"/>
            </a:endParaRPr>
          </a:p>
          <a:p>
            <a:pPr algn="r"/>
            <a:r>
              <a:rPr lang="fa-IR" altLang="fa-IR" sz="2400">
                <a:latin typeface="Tahoma" panose="020B0604030504040204" pitchFamily="34" charset="0"/>
                <a:cs typeface="B Lotus" panose="00000400000000000000" pitchFamily="2" charset="-78"/>
              </a:rPr>
              <a:t>الف- کوهزایی آلپی میانی شامل دوفاز</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پیرنین </a:t>
            </a:r>
            <a:r>
              <a:rPr lang="en-US" altLang="fa-IR" sz="2400">
                <a:latin typeface="Times New Roman" panose="02020603050405020304" pitchFamily="18" charset="0"/>
                <a:cs typeface="Times New Roman" panose="02020603050405020304" pitchFamily="18" charset="0"/>
              </a:rPr>
              <a:t>(Pyreneian)</a:t>
            </a:r>
            <a:r>
              <a:rPr lang="fa-IR" altLang="fa-IR" sz="2400">
                <a:latin typeface="Tahoma" panose="020B0604030504040204" pitchFamily="34" charset="0"/>
                <a:cs typeface="B Lotus" panose="00000400000000000000" pitchFamily="2" charset="-78"/>
              </a:rPr>
              <a:t> در انتهای ائوسن</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ساوین </a:t>
            </a:r>
            <a:r>
              <a:rPr lang="en-US" altLang="fa-IR" sz="2400">
                <a:latin typeface="Times New Roman" panose="02020603050405020304" pitchFamily="18" charset="0"/>
                <a:cs typeface="Times New Roman" panose="02020603050405020304" pitchFamily="18" charset="0"/>
              </a:rPr>
              <a:t>(Savian)</a:t>
            </a:r>
            <a:r>
              <a:rPr lang="fa-IR" altLang="fa-IR" sz="2400">
                <a:latin typeface="Tahoma" panose="020B0604030504040204" pitchFamily="34" charset="0"/>
                <a:cs typeface="B Lotus" panose="00000400000000000000" pitchFamily="2" charset="-78"/>
              </a:rPr>
              <a:t> در انتهای الیگوسن</a:t>
            </a:r>
          </a:p>
        </p:txBody>
      </p:sp>
    </p:spTree>
  </p:cSld>
  <p:clrMapOvr>
    <a:masterClrMapping/>
  </p:clrMapOvr>
  <p:transition spd="med">
    <p:wheel spokes="8"/>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id="{04D240DB-3B7D-40F3-93DE-0C7C93F91973}"/>
              </a:ext>
            </a:extLst>
          </p:cNvPr>
          <p:cNvSpPr>
            <a:spLocks noChangeArrowheads="1"/>
          </p:cNvSpPr>
          <p:nvPr/>
        </p:nvSpPr>
        <p:spPr bwMode="auto">
          <a:xfrm>
            <a:off x="1828800" y="2209800"/>
            <a:ext cx="5562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ب- کوهزایی آلپی پایانی شامل پنج فاز: </a:t>
            </a:r>
            <a:endParaRPr lang="en-US" altLang="fa-IR" sz="2400">
              <a:cs typeface="B Lotus" panose="00000400000000000000" pitchFamily="2" charset="-78"/>
            </a:endParaRPr>
          </a:p>
          <a:p>
            <a:pPr rtl="1"/>
            <a:r>
              <a:rPr lang="fa-IR" altLang="fa-IR" sz="2400">
                <a:cs typeface="B Lotus" panose="00000400000000000000" pitchFamily="2" charset="-78"/>
              </a:rPr>
              <a:t>- استیرین </a:t>
            </a:r>
            <a:r>
              <a:rPr lang="en-US" altLang="fa-IR" sz="2400">
                <a:latin typeface="Times New Roman" panose="02020603050405020304" pitchFamily="18" charset="0"/>
                <a:cs typeface="Times New Roman" panose="02020603050405020304" pitchFamily="18" charset="0"/>
              </a:rPr>
              <a:t>(Styrian)</a:t>
            </a:r>
            <a:r>
              <a:rPr lang="fa-IR" altLang="fa-IR" sz="2400">
                <a:cs typeface="B Lotus" panose="00000400000000000000" pitchFamily="2" charset="-78"/>
              </a:rPr>
              <a:t> در ابتدایی میوسن</a:t>
            </a:r>
            <a:endParaRPr lang="en-US" altLang="fa-IR" sz="2400">
              <a:cs typeface="B Lotus" panose="00000400000000000000" pitchFamily="2" charset="-78"/>
            </a:endParaRPr>
          </a:p>
          <a:p>
            <a:pPr rtl="1"/>
            <a:r>
              <a:rPr lang="fa-IR" altLang="fa-IR" sz="2400">
                <a:cs typeface="B Lotus" panose="00000400000000000000" pitchFamily="2" charset="-78"/>
              </a:rPr>
              <a:t>- آتیکن </a:t>
            </a:r>
            <a:r>
              <a:rPr lang="en-US" altLang="fa-IR" sz="2400">
                <a:latin typeface="Times New Roman" panose="02020603050405020304" pitchFamily="18" charset="0"/>
                <a:cs typeface="Times New Roman" panose="02020603050405020304" pitchFamily="18" charset="0"/>
              </a:rPr>
              <a:t>(Attican</a:t>
            </a:r>
            <a:r>
              <a:rPr lang="en-US" altLang="fa-IR" sz="2400">
                <a:cs typeface="B Lotus" panose="00000400000000000000" pitchFamily="2" charset="-78"/>
              </a:rPr>
              <a:t>)</a:t>
            </a:r>
            <a:r>
              <a:rPr lang="fa-IR" altLang="fa-IR" sz="2400">
                <a:cs typeface="B Lotus" panose="00000400000000000000" pitchFamily="2" charset="-78"/>
              </a:rPr>
              <a:t> در اواسط میوسن</a:t>
            </a:r>
            <a:endParaRPr lang="en-US" altLang="fa-IR" sz="2400">
              <a:cs typeface="B Lotus" panose="00000400000000000000" pitchFamily="2" charset="-78"/>
            </a:endParaRPr>
          </a:p>
          <a:p>
            <a:pPr rtl="1"/>
            <a:r>
              <a:rPr lang="fa-IR" altLang="fa-IR" sz="2400">
                <a:cs typeface="B Lotus" panose="00000400000000000000" pitchFamily="2" charset="-78"/>
              </a:rPr>
              <a:t>- رودانین </a:t>
            </a:r>
            <a:r>
              <a:rPr lang="en-US" altLang="fa-IR" sz="2400">
                <a:latin typeface="Times New Roman" panose="02020603050405020304" pitchFamily="18" charset="0"/>
                <a:cs typeface="Times New Roman" panose="02020603050405020304" pitchFamily="18" charset="0"/>
              </a:rPr>
              <a:t>(Rhodanian)</a:t>
            </a:r>
            <a:r>
              <a:rPr lang="fa-IR" altLang="fa-IR" sz="2400">
                <a:cs typeface="B Lotus" panose="00000400000000000000" pitchFamily="2" charset="-78"/>
              </a:rPr>
              <a:t> در اواخر میوسن</a:t>
            </a:r>
            <a:endParaRPr lang="en-US" altLang="fa-IR" sz="2400">
              <a:cs typeface="B Lotus" panose="00000400000000000000" pitchFamily="2" charset="-78"/>
            </a:endParaRPr>
          </a:p>
          <a:p>
            <a:pPr rtl="1"/>
            <a:r>
              <a:rPr lang="fa-IR" altLang="fa-IR" sz="2400">
                <a:cs typeface="B Lotus" panose="00000400000000000000" pitchFamily="2" charset="-78"/>
              </a:rPr>
              <a:t>- والاچین </a:t>
            </a:r>
            <a:r>
              <a:rPr lang="en-US" altLang="fa-IR" sz="2400">
                <a:latin typeface="Times New Roman" panose="02020603050405020304" pitchFamily="18" charset="0"/>
                <a:cs typeface="Times New Roman" panose="02020603050405020304" pitchFamily="18" charset="0"/>
              </a:rPr>
              <a:t>(Wallachian)</a:t>
            </a:r>
            <a:r>
              <a:rPr lang="fa-IR" altLang="fa-IR" sz="2400">
                <a:cs typeface="B Lotus" panose="00000400000000000000" pitchFamily="2" charset="-78"/>
              </a:rPr>
              <a:t> در اواخر پلیوسن</a:t>
            </a:r>
          </a:p>
        </p:txBody>
      </p:sp>
    </p:spTree>
  </p:cSld>
  <p:clrMapOvr>
    <a:masterClrMapping/>
  </p:clrMapOvr>
  <p:transition spd="med">
    <p:wheel spokes="8"/>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Rectangle 4">
            <a:extLst>
              <a:ext uri="{FF2B5EF4-FFF2-40B4-BE49-F238E27FC236}">
                <a16:creationId xmlns:a16="http://schemas.microsoft.com/office/drawing/2014/main" id="{0F3F9E64-7630-4620-9165-DBD48389C4D7}"/>
              </a:ext>
            </a:extLst>
          </p:cNvPr>
          <p:cNvSpPr>
            <a:spLocks noChangeArrowheads="1"/>
          </p:cNvSpPr>
          <p:nvPr/>
        </p:nvSpPr>
        <p:spPr bwMode="auto">
          <a:xfrm>
            <a:off x="1600200" y="2362200"/>
            <a:ext cx="6248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فاز پاسادنین </a:t>
            </a:r>
            <a:r>
              <a:rPr lang="en-US" altLang="fa-IR" sz="2400">
                <a:latin typeface="Times New Roman" panose="02020603050405020304" pitchFamily="18" charset="0"/>
                <a:cs typeface="Times New Roman" panose="02020603050405020304" pitchFamily="18" charset="0"/>
              </a:rPr>
              <a:t>(Pasadenian)</a:t>
            </a:r>
            <a:r>
              <a:rPr lang="fa-IR" altLang="fa-IR" sz="2400">
                <a:cs typeface="B Lotus" panose="00000400000000000000" pitchFamily="2" charset="-78"/>
              </a:rPr>
              <a:t> در عهد حاضر:</a:t>
            </a:r>
            <a:endParaRPr lang="en-US" altLang="fa-IR" sz="2400">
              <a:cs typeface="B Lotus" panose="00000400000000000000" pitchFamily="2" charset="-78"/>
            </a:endParaRPr>
          </a:p>
          <a:p>
            <a:pPr rtl="1"/>
            <a:r>
              <a:rPr lang="fa-IR" altLang="fa-IR" sz="2400">
                <a:cs typeface="B Lotus" panose="00000400000000000000" pitchFamily="2" charset="-78"/>
              </a:rPr>
              <a:t>فاز کوهزایی پاسادنین آخرین مرحله کوهزایی آلپی است که سبب تشکیل کوههای جوان امروزی شده است و وقوع زلزله ها و آتشفشان های حال حاضر از آثار این فاز کوهزایی است. </a:t>
            </a:r>
          </a:p>
        </p:txBody>
      </p:sp>
    </p:spTree>
  </p:cSld>
  <p:clrMapOvr>
    <a:masterClrMapping/>
  </p:clrMapOvr>
  <p:transition spd="med">
    <p:wheel spokes="8"/>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a:extLst>
              <a:ext uri="{FF2B5EF4-FFF2-40B4-BE49-F238E27FC236}">
                <a16:creationId xmlns:a16="http://schemas.microsoft.com/office/drawing/2014/main" id="{47EFFD2B-2FD0-4061-8AB4-F22DEB50BC34}"/>
              </a:ext>
            </a:extLst>
          </p:cNvPr>
          <p:cNvSpPr>
            <a:spLocks noChangeArrowheads="1"/>
          </p:cNvSpPr>
          <p:nvPr/>
        </p:nvSpPr>
        <p:spPr bwMode="auto">
          <a:xfrm>
            <a:off x="1905000" y="2652713"/>
            <a:ext cx="59705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b="1">
                <a:cs typeface="B Lotus" panose="00000400000000000000" pitchFamily="2" charset="-78"/>
              </a:rPr>
              <a:t>دوره ترسیر:</a:t>
            </a:r>
            <a:endParaRPr lang="en-US" altLang="fa-IR" sz="2400">
              <a:cs typeface="B Lotus" panose="00000400000000000000" pitchFamily="2" charset="-78"/>
            </a:endParaRPr>
          </a:p>
          <a:p>
            <a:pPr rtl="1"/>
            <a:r>
              <a:rPr lang="fa-IR" altLang="fa-IR" sz="2400">
                <a:cs typeface="B Lotus" panose="00000400000000000000" pitchFamily="2" charset="-78"/>
              </a:rPr>
              <a:t>زمین شناسان برای ترسیر زیرین واژه پالئوژن استفاده می کنند که به دورهای پالئوسن، ائوسن و الیگوسن تقسیم می شود. </a:t>
            </a:r>
          </a:p>
        </p:txBody>
      </p:sp>
    </p:spTree>
  </p:cSld>
  <p:clrMapOvr>
    <a:masterClrMapping/>
  </p:clrMapOvr>
  <p:transition spd="med">
    <p:wheel spokes="8"/>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6" name="Rectangle 4">
            <a:extLst>
              <a:ext uri="{FF2B5EF4-FFF2-40B4-BE49-F238E27FC236}">
                <a16:creationId xmlns:a16="http://schemas.microsoft.com/office/drawing/2014/main" id="{627BAAE5-AA46-4B53-B69B-9299889F43BC}"/>
              </a:ext>
            </a:extLst>
          </p:cNvPr>
          <p:cNvSpPr>
            <a:spLocks noChangeArrowheads="1"/>
          </p:cNvSpPr>
          <p:nvPr/>
        </p:nvSpPr>
        <p:spPr bwMode="auto">
          <a:xfrm>
            <a:off x="1676400" y="2667000"/>
            <a:ext cx="6069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برای بخش بالایی ترسیر واژه نئوژن به کار  می رود که شامل دورهای میوسن و پلیوسن می شود.</a:t>
            </a:r>
          </a:p>
        </p:txBody>
      </p:sp>
    </p:spTree>
  </p:cSld>
  <p:clrMapOvr>
    <a:masterClrMapping/>
  </p:clrMapOvr>
  <p:transition spd="med">
    <p:wheel spokes="8"/>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0" name="Rectangle 4">
            <a:extLst>
              <a:ext uri="{FF2B5EF4-FFF2-40B4-BE49-F238E27FC236}">
                <a16:creationId xmlns:a16="http://schemas.microsoft.com/office/drawing/2014/main" id="{1140E90B-3BE3-4E4A-955C-9ABC776D7F20}"/>
              </a:ext>
            </a:extLst>
          </p:cNvPr>
          <p:cNvSpPr>
            <a:spLocks noChangeArrowheads="1"/>
          </p:cNvSpPr>
          <p:nvPr/>
        </p:nvSpPr>
        <p:spPr bwMode="auto">
          <a:xfrm>
            <a:off x="1447800" y="2362200"/>
            <a:ext cx="62928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سنگ کره 4: </a:t>
            </a:r>
            <a:r>
              <a:rPr lang="ar-SA" altLang="fa-IR" sz="2400">
                <a:cs typeface="B Lotus" panose="00000400000000000000" pitchFamily="2" charset="-78"/>
              </a:rPr>
              <a:t>هر یک از سنگ های رسوبی یا آذرین ممکن است بر اثر دخالت عواملی همچون شدت حرارت، فشار طبقات بالایی و فعالیت محلول های شیمیایی، تغییر ماهیت داده و به سنگ های دگرگونی تبدیل شوند.</a:t>
            </a:r>
          </a:p>
        </p:txBody>
      </p:sp>
    </p:spTree>
  </p:cSld>
  <p:clrMapOvr>
    <a:masterClrMapping/>
  </p:clrMapOvr>
  <p:transition spd="med">
    <p:wheel spokes="8"/>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2" name="Rectangle 4">
            <a:extLst>
              <a:ext uri="{FF2B5EF4-FFF2-40B4-BE49-F238E27FC236}">
                <a16:creationId xmlns:a16="http://schemas.microsoft.com/office/drawing/2014/main" id="{89D6294B-08CB-4A92-A3EF-92AF16594581}"/>
              </a:ext>
            </a:extLst>
          </p:cNvPr>
          <p:cNvSpPr>
            <a:spLocks noChangeArrowheads="1"/>
          </p:cNvSpPr>
          <p:nvPr/>
        </p:nvSpPr>
        <p:spPr bwMode="auto">
          <a:xfrm>
            <a:off x="0" y="1924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endParaRPr lang="fa-IR" altLang="fa-IR">
              <a:latin typeface="Arial" panose="020B0604020202020204" pitchFamily="34" charset="0"/>
            </a:endParaRPr>
          </a:p>
        </p:txBody>
      </p:sp>
      <p:graphicFrame>
        <p:nvGraphicFramePr>
          <p:cNvPr id="427162" name="Group 154">
            <a:extLst>
              <a:ext uri="{FF2B5EF4-FFF2-40B4-BE49-F238E27FC236}">
                <a16:creationId xmlns:a16="http://schemas.microsoft.com/office/drawing/2014/main" id="{8186F8F7-DEBF-4802-99EC-B54E332F01C9}"/>
              </a:ext>
            </a:extLst>
          </p:cNvPr>
          <p:cNvGraphicFramePr>
            <a:graphicFrameLocks noGrp="1"/>
          </p:cNvGraphicFramePr>
          <p:nvPr/>
        </p:nvGraphicFramePr>
        <p:xfrm>
          <a:off x="2209800" y="1143000"/>
          <a:ext cx="4254500" cy="3162300"/>
        </p:xfrm>
        <a:graphic>
          <a:graphicData uri="http://schemas.openxmlformats.org/drawingml/2006/table">
            <a:tbl>
              <a:tblPr/>
              <a:tblGrid>
                <a:gridCol w="1063625">
                  <a:extLst>
                    <a:ext uri="{9D8B030D-6E8A-4147-A177-3AD203B41FA5}">
                      <a16:colId xmlns:a16="http://schemas.microsoft.com/office/drawing/2014/main" val="2728584758"/>
                    </a:ext>
                  </a:extLst>
                </a:gridCol>
                <a:gridCol w="1063625">
                  <a:extLst>
                    <a:ext uri="{9D8B030D-6E8A-4147-A177-3AD203B41FA5}">
                      <a16:colId xmlns:a16="http://schemas.microsoft.com/office/drawing/2014/main" val="3047470645"/>
                    </a:ext>
                  </a:extLst>
                </a:gridCol>
                <a:gridCol w="1063625">
                  <a:extLst>
                    <a:ext uri="{9D8B030D-6E8A-4147-A177-3AD203B41FA5}">
                      <a16:colId xmlns:a16="http://schemas.microsoft.com/office/drawing/2014/main" val="2526434901"/>
                    </a:ext>
                  </a:extLst>
                </a:gridCol>
                <a:gridCol w="1063625">
                  <a:extLst>
                    <a:ext uri="{9D8B030D-6E8A-4147-A177-3AD203B41FA5}">
                      <a16:colId xmlns:a16="http://schemas.microsoft.com/office/drawing/2014/main" val="410052186"/>
                    </a:ext>
                  </a:extLst>
                </a:gridCol>
              </a:tblGrid>
              <a:tr h="304800">
                <a:tc grid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دور</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دوره</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دوران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35460170"/>
                  </a:ext>
                </a:extLst>
              </a:tr>
              <a:tr h="304800">
                <a:tc grid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هولوسن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row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کواترنری</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7">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سنوزوئیک</a:t>
                      </a:r>
                      <a:endParaRPr kumimoji="0" lang="en-US"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1175196"/>
                  </a:ext>
                </a:extLst>
              </a:tr>
              <a:tr h="304800">
                <a:tc grid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پلئیستوسن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val="3659322503"/>
                  </a:ext>
                </a:extLst>
              </a:tr>
              <a:tr h="207963">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پلیوسن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نئوژن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5">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ترشیری</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extLst>
                  <a:ext uri="{0D108BD9-81ED-4DB2-BD59-A6C34878D82A}">
                    <a16:rowId xmlns:a16="http://schemas.microsoft.com/office/drawing/2014/main" val="3345695229"/>
                  </a:ext>
                </a:extLst>
              </a:tr>
              <a:tr h="219075">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میوسن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val="3558257947"/>
                  </a:ext>
                </a:extLst>
              </a:tr>
              <a:tr h="180975">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الیگوسن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پالئوژن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val="4128701306"/>
                  </a:ext>
                </a:extLst>
              </a:tr>
              <a:tr h="266700">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ائوسن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val="1326724547"/>
                  </a:ext>
                </a:extLst>
              </a:tr>
              <a:tr h="238125">
                <a:tc>
                  <a:txBody>
                    <a:bodyPr/>
                    <a:lstStyle>
                      <a:lvl1pPr algn="l">
                        <a:spcBef>
                          <a:spcPct val="20000"/>
                        </a:spcBef>
                        <a:buClr>
                          <a:schemeClr val="hlink"/>
                        </a:buClr>
                        <a:buSzPct val="120000"/>
                        <a:defRPr sz="28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1pPr>
                      <a:lvl2pPr algn="l">
                        <a:spcBef>
                          <a:spcPct val="20000"/>
                        </a:spcBef>
                        <a:buFont typeface="Tahoma" panose="020B0604030504040204" pitchFamily="34" charset="0"/>
                        <a:defRPr sz="24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a:spcBef>
                          <a:spcPct val="20000"/>
                        </a:spcBef>
                        <a:buClr>
                          <a:schemeClr val="hlink"/>
                        </a:buClr>
                        <a:buSzPct val="120000"/>
                        <a:defRPr sz="2000">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a:spcBef>
                          <a:spcPct val="20000"/>
                        </a:spcBef>
                        <a:buFont typeface="Tahoma" panose="020B0604030504040204" pitchFamily="34" charset="0"/>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a:spcBef>
                          <a:spcPct val="20000"/>
                        </a:spcBef>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fontAlgn="base">
                        <a:spcBef>
                          <a:spcPct val="20000"/>
                        </a:spcBef>
                        <a:spcAft>
                          <a:spcPct val="0"/>
                        </a:spcAft>
                        <a:buClr>
                          <a:schemeClr val="hlink"/>
                        </a:buClr>
                        <a:buSzPct val="80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fa-IR" sz="2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B Lotus" panose="00000400000000000000" pitchFamily="2" charset="-78"/>
                        </a:rPr>
                        <a:t>پالئوسن</a:t>
                      </a:r>
                      <a:endParaRPr kumimoji="0" lang="ar-SA" altLang="fa-IR" sz="2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B Lotus" panose="00000400000000000000" pitchFamily="2" charset="-7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pPr rtl="1"/>
                      <a:endParaRPr lang="fa-IR"/>
                    </a:p>
                  </a:txBody>
                  <a:tcPr/>
                </a:tc>
                <a:tc vMerge="1">
                  <a:txBody>
                    <a:bodyPr/>
                    <a:lstStyle/>
                    <a:p>
                      <a:pPr rtl="1"/>
                      <a:endParaRPr lang="fa-IR"/>
                    </a:p>
                  </a:txBody>
                  <a:tcPr/>
                </a:tc>
                <a:tc vMerge="1">
                  <a:txBody>
                    <a:bodyPr/>
                    <a:lstStyle/>
                    <a:p>
                      <a:pPr rtl="1"/>
                      <a:endParaRPr lang="fa-IR"/>
                    </a:p>
                  </a:txBody>
                  <a:tcPr/>
                </a:tc>
                <a:extLst>
                  <a:ext uri="{0D108BD9-81ED-4DB2-BD59-A6C34878D82A}">
                    <a16:rowId xmlns:a16="http://schemas.microsoft.com/office/drawing/2014/main" val="2234421258"/>
                  </a:ext>
                </a:extLst>
              </a:tr>
            </a:tbl>
          </a:graphicData>
        </a:graphic>
      </p:graphicFrame>
      <p:sp>
        <p:nvSpPr>
          <p:cNvPr id="427149" name="Rectangle 141">
            <a:extLst>
              <a:ext uri="{FF2B5EF4-FFF2-40B4-BE49-F238E27FC236}">
                <a16:creationId xmlns:a16="http://schemas.microsoft.com/office/drawing/2014/main" id="{C1ECB727-0FEC-445F-A98D-3F5E4DCA578C}"/>
              </a:ext>
            </a:extLst>
          </p:cNvPr>
          <p:cNvSpPr>
            <a:spLocks noChangeArrowheads="1"/>
          </p:cNvSpPr>
          <p:nvPr/>
        </p:nvSpPr>
        <p:spPr bwMode="auto">
          <a:xfrm>
            <a:off x="3046413" y="4525963"/>
            <a:ext cx="41195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ar-SA" altLang="fa-IR" sz="1400">
                <a:ea typeface="Times New Roman" panose="02020603050405020304" pitchFamily="18" charset="0"/>
                <a:cs typeface="B Lotus" panose="00000400000000000000" pitchFamily="2" charset="-78"/>
              </a:rPr>
              <a:t>                             </a:t>
            </a:r>
            <a:r>
              <a:rPr lang="ar-SA" altLang="fa-IR" sz="2000">
                <a:latin typeface="Arial" panose="020B0604020202020204" pitchFamily="34" charset="0"/>
                <a:ea typeface="Times New Roman" panose="02020603050405020304" pitchFamily="18" charset="0"/>
                <a:cs typeface="B Lotus" panose="00000400000000000000" pitchFamily="2" charset="-78"/>
              </a:rPr>
              <a:t>جدول تقسیمات دوران سنوزوئیک</a:t>
            </a:r>
            <a:endParaRPr lang="en-US" altLang="fa-IR" sz="2000">
              <a:latin typeface="Arial" panose="020B0604020202020204" pitchFamily="34" charset="0"/>
              <a:ea typeface="Times New Roman" panose="02020603050405020304" pitchFamily="18" charset="0"/>
              <a:cs typeface="B Lotus" panose="00000400000000000000" pitchFamily="2" charset="-78"/>
            </a:endParaRPr>
          </a:p>
          <a:p>
            <a:pPr eaLnBrk="0" hangingPunct="0"/>
            <a:endParaRPr lang="en-US" altLang="fa-IR" sz="2400">
              <a:latin typeface="Arial" panose="020B0604020202020204" pitchFamily="34" charset="0"/>
              <a:ea typeface="Times New Roman" panose="02020603050405020304" pitchFamily="18" charset="0"/>
              <a:cs typeface="B Lotus" panose="00000400000000000000" pitchFamily="2" charset="-78"/>
            </a:endParaRPr>
          </a:p>
        </p:txBody>
      </p:sp>
    </p:spTree>
  </p:cSld>
  <p:clrMapOvr>
    <a:masterClrMapping/>
  </p:clrMapOvr>
  <p:transition spd="med">
    <p:wheel spokes="8"/>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a:extLst>
              <a:ext uri="{FF2B5EF4-FFF2-40B4-BE49-F238E27FC236}">
                <a16:creationId xmlns:a16="http://schemas.microsoft.com/office/drawing/2014/main" id="{00F58B07-2D7A-44B6-B587-5A12EF8F4714}"/>
              </a:ext>
            </a:extLst>
          </p:cNvPr>
          <p:cNvSpPr>
            <a:spLocks noChangeArrowheads="1"/>
          </p:cNvSpPr>
          <p:nvPr/>
        </p:nvSpPr>
        <p:spPr bwMode="auto">
          <a:xfrm>
            <a:off x="1066800" y="2514600"/>
            <a:ext cx="70262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دوره ترسیر 1: گیاهان نهاندانه یا گل دار در دوره ترسیر گسترش زیادی داشتند. با توجه به این که در این دوره آب و هوا گرم تر از زمان حال و شبیه مناطق حاره و شبه حاره بود لذا گیاهان گرمسیری تا           عرض های شمالی نیز می روئیده اند. </a:t>
            </a:r>
          </a:p>
        </p:txBody>
      </p:sp>
    </p:spTree>
  </p:cSld>
  <p:clrMapOvr>
    <a:masterClrMapping/>
  </p:clrMapOvr>
  <p:transition spd="med">
    <p:wheel spokes="8"/>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a:extLst>
              <a:ext uri="{FF2B5EF4-FFF2-40B4-BE49-F238E27FC236}">
                <a16:creationId xmlns:a16="http://schemas.microsoft.com/office/drawing/2014/main" id="{597F3CC2-05C1-409B-9D00-37BDF1869D40}"/>
              </a:ext>
            </a:extLst>
          </p:cNvPr>
          <p:cNvSpPr>
            <a:spLocks noChangeArrowheads="1"/>
          </p:cNvSpPr>
          <p:nvPr/>
        </p:nvSpPr>
        <p:spPr bwMode="auto">
          <a:xfrm>
            <a:off x="1676400" y="2514600"/>
            <a:ext cx="58134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دوره ترسیر 2: در اواخر دروه ترسیر هوا رو به سردی گذاشت و گیاهان گرما دوست بتدریج شروع به تغییر مکان به سمت جنوب و مناطق گرمتر دادند.  </a:t>
            </a:r>
          </a:p>
        </p:txBody>
      </p:sp>
    </p:spTree>
  </p:cSld>
  <p:clrMapOvr>
    <a:masterClrMapping/>
  </p:clrMapOvr>
  <p:transition spd="med">
    <p:wheel spokes="8"/>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a:extLst>
              <a:ext uri="{FF2B5EF4-FFF2-40B4-BE49-F238E27FC236}">
                <a16:creationId xmlns:a16="http://schemas.microsoft.com/office/drawing/2014/main" id="{8DFA3BCB-AE9C-4723-92A6-2D6D5652BFE5}"/>
              </a:ext>
            </a:extLst>
          </p:cNvPr>
          <p:cNvSpPr>
            <a:spLocks noChangeArrowheads="1"/>
          </p:cNvSpPr>
          <p:nvPr/>
        </p:nvSpPr>
        <p:spPr bwMode="auto">
          <a:xfrm>
            <a:off x="1447800" y="2425700"/>
            <a:ext cx="64944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b="1">
                <a:cs typeface="B Lotus" panose="00000400000000000000" pitchFamily="2" charset="-78"/>
              </a:rPr>
              <a:t>جانوران دوره ترسیر1: </a:t>
            </a:r>
            <a:r>
              <a:rPr lang="fa-IR" altLang="fa-IR" sz="2400">
                <a:cs typeface="B Lotus" panose="00000400000000000000" pitchFamily="2" charset="-78"/>
              </a:rPr>
              <a:t>در حد بین دوران های مزوزوئیک/ سنوزوئیک برخی از گروههای مهم جانوری همچون دایناسورها، آمونیت ها، بلمنیت ها، دوکفه ایهای رودیست و تعدادی از          فرامینی فرا (گلوبوترونکانا) از بین رفتند.</a:t>
            </a:r>
          </a:p>
        </p:txBody>
      </p:sp>
    </p:spTree>
  </p:cSld>
  <p:clrMapOvr>
    <a:masterClrMapping/>
  </p:clrMapOvr>
  <p:transition spd="med">
    <p:wheel spokes="8"/>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a:extLst>
              <a:ext uri="{FF2B5EF4-FFF2-40B4-BE49-F238E27FC236}">
                <a16:creationId xmlns:a16="http://schemas.microsoft.com/office/drawing/2014/main" id="{DFB95C48-7DC2-406A-97AA-BFF95F9F0648}"/>
              </a:ext>
            </a:extLst>
          </p:cNvPr>
          <p:cNvSpPr>
            <a:spLocks noChangeArrowheads="1"/>
          </p:cNvSpPr>
          <p:nvPr/>
        </p:nvSpPr>
        <p:spPr bwMode="auto">
          <a:xfrm>
            <a:off x="1219200" y="2422525"/>
            <a:ext cx="6629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b="1">
                <a:latin typeface="Tahoma" panose="020B0604030504040204" pitchFamily="34" charset="0"/>
                <a:cs typeface="B Lotus" panose="00000400000000000000" pitchFamily="2" charset="-78"/>
              </a:rPr>
              <a:t>جانوران دوره ترسیر2: </a:t>
            </a:r>
            <a:r>
              <a:rPr lang="fa-IR" altLang="fa-IR" sz="2400">
                <a:latin typeface="Tahoma" panose="020B0604030504040204" pitchFamily="34" charset="0"/>
                <a:cs typeface="B Lotus" panose="00000400000000000000" pitchFamily="2" charset="-78"/>
              </a:rPr>
              <a:t>در این دوره گروههایی جانوری زیر گسترش زیادی یافتند:</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a:t>
            </a:r>
            <a:r>
              <a:rPr lang="fa-IR" altLang="fa-IR" sz="2400">
                <a:latin typeface="Tahoma" panose="020B0604030504040204" pitchFamily="34" charset="0"/>
                <a:cs typeface="B Lotus" panose="00000400000000000000" pitchFamily="2" charset="-78"/>
              </a:rPr>
              <a:t> تک سلولی ها: رادیولاریا و فرامینی فرا (مانند آلوئولین ها و نومولیت ها). </a:t>
            </a:r>
          </a:p>
        </p:txBody>
      </p:sp>
    </p:spTree>
  </p:cSld>
  <p:clrMapOvr>
    <a:masterClrMapping/>
  </p:clrMapOvr>
  <p:transition spd="med">
    <p:wheel spokes="8"/>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0" name="Rectangle 4">
            <a:extLst>
              <a:ext uri="{FF2B5EF4-FFF2-40B4-BE49-F238E27FC236}">
                <a16:creationId xmlns:a16="http://schemas.microsoft.com/office/drawing/2014/main" id="{8F1933CF-8F55-434D-9F95-8F310052F18E}"/>
              </a:ext>
            </a:extLst>
          </p:cNvPr>
          <p:cNvSpPr>
            <a:spLocks noChangeArrowheads="1"/>
          </p:cNvSpPr>
          <p:nvPr/>
        </p:nvSpPr>
        <p:spPr bwMode="auto">
          <a:xfrm>
            <a:off x="1600200" y="2590800"/>
            <a:ext cx="614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 بی مهرگان: بریوزوآ، دوکفه ایها (مانند پکتن)، شکم پایان (مانند ولوتا و کونوس)، پابرسران (مانند اختاپوس، ناتیلوس و مرکب ماهی).</a:t>
            </a:r>
          </a:p>
        </p:txBody>
      </p:sp>
    </p:spTree>
  </p:cSld>
  <p:clrMapOvr>
    <a:masterClrMapping/>
  </p:clrMapOvr>
  <p:transition spd="med">
    <p:wheel spokes="8"/>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2" name="Picture 4" descr="82">
            <a:extLst>
              <a:ext uri="{FF2B5EF4-FFF2-40B4-BE49-F238E27FC236}">
                <a16:creationId xmlns:a16="http://schemas.microsoft.com/office/drawing/2014/main" id="{A84450DD-51C4-4F2B-B4C5-5D761E6BC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924800" cy="5646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a:extLst>
              <a:ext uri="{FF2B5EF4-FFF2-40B4-BE49-F238E27FC236}">
                <a16:creationId xmlns:a16="http://schemas.microsoft.com/office/drawing/2014/main" id="{024A910F-9EAB-47BE-8EC0-107249D05AC7}"/>
              </a:ext>
            </a:extLst>
          </p:cNvPr>
          <p:cNvSpPr>
            <a:spLocks noChangeArrowheads="1"/>
          </p:cNvSpPr>
          <p:nvPr/>
        </p:nvSpPr>
        <p:spPr bwMode="auto">
          <a:xfrm>
            <a:off x="1143000" y="2303463"/>
            <a:ext cx="681513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b="1">
                <a:cs typeface="B Lotus" panose="00000400000000000000" pitchFamily="2" charset="-78"/>
              </a:rPr>
              <a:t>جانوران دوره ترسیر3</a:t>
            </a:r>
            <a:r>
              <a:rPr lang="en-US" altLang="fa-IR" sz="2400" b="1">
                <a:cs typeface="B Lotus" panose="00000400000000000000" pitchFamily="2" charset="-78"/>
              </a:rPr>
              <a:t>:</a:t>
            </a:r>
            <a:r>
              <a:rPr lang="fa-IR" altLang="fa-IR" sz="2400">
                <a:cs typeface="B Lotus" panose="00000400000000000000" pitchFamily="2" charset="-78"/>
              </a:rPr>
              <a:t> در دوره ترسیر مهره داران نیز فراوان شدند. ماهیهای استخوانی و کوسه ماهیها (بویژه جنس های لامنا و کارکارادون) فراوان بودند. پستانداران نیز شکوفا شدند که از پستانداران حدواسط           می توان به کوندیلارتس (جد سم داران)، فناکودوس (جد علفخواران) و کرئودونت (جد گوشتخواران) اشاره نمود</a:t>
            </a:r>
            <a:r>
              <a:rPr lang="en-US" altLang="fa-IR" sz="2400">
                <a:cs typeface="B Lotus" panose="00000400000000000000" pitchFamily="2" charset="-78"/>
              </a:rPr>
              <a:t>. </a:t>
            </a:r>
          </a:p>
        </p:txBody>
      </p:sp>
    </p:spTree>
  </p:cSld>
  <p:clrMapOvr>
    <a:masterClrMapping/>
  </p:clrMapOvr>
  <p:transition spd="med">
    <p:wheel spokes="8"/>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8" name="Picture 4" descr="133">
            <a:extLst>
              <a:ext uri="{FF2B5EF4-FFF2-40B4-BE49-F238E27FC236}">
                <a16:creationId xmlns:a16="http://schemas.microsoft.com/office/drawing/2014/main" id="{051F6A40-9546-4C64-904C-068522F7B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2000"/>
            <a:ext cx="46482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74789" name="Rectangle 5">
            <a:extLst>
              <a:ext uri="{FF2B5EF4-FFF2-40B4-BE49-F238E27FC236}">
                <a16:creationId xmlns:a16="http://schemas.microsoft.com/office/drawing/2014/main" id="{81784D6D-F159-47B7-8272-710A3F5EBDD2}"/>
              </a:ext>
            </a:extLst>
          </p:cNvPr>
          <p:cNvSpPr>
            <a:spLocks noChangeArrowheads="1"/>
          </p:cNvSpPr>
          <p:nvPr/>
        </p:nvSpPr>
        <p:spPr bwMode="auto">
          <a:xfrm>
            <a:off x="2925763" y="3246438"/>
            <a:ext cx="3294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a:t>فناکودوس (ارتفاع از شانه 90 سانتی متر)</a:t>
            </a:r>
          </a:p>
        </p:txBody>
      </p:sp>
      <p:sp>
        <p:nvSpPr>
          <p:cNvPr id="374790" name="Rectangle 6">
            <a:extLst>
              <a:ext uri="{FF2B5EF4-FFF2-40B4-BE49-F238E27FC236}">
                <a16:creationId xmlns:a16="http://schemas.microsoft.com/office/drawing/2014/main" id="{448BCE0D-DE25-45ED-98DE-14A9C94274C4}"/>
              </a:ext>
            </a:extLst>
          </p:cNvPr>
          <p:cNvSpPr>
            <a:spLocks noChangeArrowheads="1"/>
          </p:cNvSpPr>
          <p:nvPr/>
        </p:nvSpPr>
        <p:spPr bwMode="auto">
          <a:xfrm>
            <a:off x="3048000" y="5105400"/>
            <a:ext cx="3349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فناکودوس (ارتفاع</a:t>
            </a:r>
            <a:r>
              <a:rPr lang="en-US" altLang="fa-IR" sz="2000">
                <a:cs typeface="B Lotus" panose="00000400000000000000" pitchFamily="2" charset="-78"/>
              </a:rPr>
              <a:t> </a:t>
            </a:r>
            <a:r>
              <a:rPr lang="fa-IR" altLang="fa-IR" sz="2000">
                <a:cs typeface="B Lotus" panose="00000400000000000000" pitchFamily="2" charset="-78"/>
              </a:rPr>
              <a:t>از شانه 90 سانتی متر)</a:t>
            </a:r>
          </a:p>
        </p:txBody>
      </p:sp>
    </p:spTree>
  </p:cSld>
  <p:clrMapOvr>
    <a:masterClrMapping/>
  </p:clrMapOvr>
  <p:transition spd="med">
    <p:wheel spokes="8"/>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E412A411-5EC2-43E6-A6F9-5CEC2DD1B881}"/>
              </a:ext>
            </a:extLst>
          </p:cNvPr>
          <p:cNvSpPr>
            <a:spLocks noChangeArrowheads="1"/>
          </p:cNvSpPr>
          <p:nvPr/>
        </p:nvSpPr>
        <p:spPr bwMode="auto">
          <a:xfrm>
            <a:off x="1447800" y="2578100"/>
            <a:ext cx="67960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b="1">
                <a:cs typeface="B Lotus" panose="00000400000000000000" pitchFamily="2" charset="-78"/>
              </a:rPr>
              <a:t>جانوران دوره ترسیر4:</a:t>
            </a:r>
            <a:r>
              <a:rPr lang="fa-IR" altLang="fa-IR" sz="2400">
                <a:cs typeface="B Lotus" panose="00000400000000000000" pitchFamily="2" charset="-78"/>
              </a:rPr>
              <a:t> اسب ها در دوره ترسیر (ائوسن) با گونه ائوهیپوس هیراکوتریم ظاهر شدند. این اسب اندازه ای کوچک و دارای چهار انگشت در دست و سه انگشت در پا بودند که بتدریج در طی این دوره تکامل یافتند و شبیه اسب های امروزی گشتند.</a:t>
            </a:r>
            <a:r>
              <a:rPr lang="fa-IR" altLang="fa-IR"/>
              <a:t> </a:t>
            </a:r>
          </a:p>
        </p:txBody>
      </p:sp>
    </p:spTree>
  </p:cSld>
  <p:clrMapOvr>
    <a:masterClrMapping/>
  </p:clrMapOvr>
  <p:transition spd="med">
    <p:wheel spokes="8"/>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a:extLst>
              <a:ext uri="{FF2B5EF4-FFF2-40B4-BE49-F238E27FC236}">
                <a16:creationId xmlns:a16="http://schemas.microsoft.com/office/drawing/2014/main" id="{65734701-3D09-4A6A-A647-39FECCE4BBC6}"/>
              </a:ext>
            </a:extLst>
          </p:cNvPr>
          <p:cNvSpPr>
            <a:spLocks noChangeArrowheads="1"/>
          </p:cNvSpPr>
          <p:nvPr/>
        </p:nvSpPr>
        <p:spPr bwMode="auto">
          <a:xfrm>
            <a:off x="1447800" y="2667000"/>
            <a:ext cx="6172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سنگ کره 5: </a:t>
            </a:r>
            <a:r>
              <a:rPr lang="ar-SA" altLang="fa-IR" sz="2400">
                <a:cs typeface="B Lotus" panose="00000400000000000000" pitchFamily="2" charset="-78"/>
              </a:rPr>
              <a:t>هر دو سنگ های رسوبی و دگرگونی به علت این که از سنگ هایی نشات گرفته اند که قبلا وجود داشته اند را سنگ های ثانویه یا درجه دوم گویند </a:t>
            </a:r>
          </a:p>
        </p:txBody>
      </p:sp>
    </p:spTree>
  </p:cSld>
  <p:clrMapOvr>
    <a:masterClrMapping/>
  </p:clrMapOvr>
  <p:transition spd="med">
    <p:wheel spokes="8"/>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5" name="Rectangle 5">
            <a:extLst>
              <a:ext uri="{FF2B5EF4-FFF2-40B4-BE49-F238E27FC236}">
                <a16:creationId xmlns:a16="http://schemas.microsoft.com/office/drawing/2014/main" id="{A0A0FD52-546B-4A6E-8C17-6BBCDE013867}"/>
              </a:ext>
            </a:extLst>
          </p:cNvPr>
          <p:cNvSpPr>
            <a:spLocks noChangeArrowheads="1"/>
          </p:cNvSpPr>
          <p:nvPr/>
        </p:nvSpPr>
        <p:spPr bwMode="auto">
          <a:xfrm>
            <a:off x="762000" y="6096000"/>
            <a:ext cx="344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روند تکاملی اسب ها در دوران سنوزوئیک</a:t>
            </a:r>
          </a:p>
        </p:txBody>
      </p:sp>
      <p:pic>
        <p:nvPicPr>
          <p:cNvPr id="373766" name="Picture 6" descr="83">
            <a:extLst>
              <a:ext uri="{FF2B5EF4-FFF2-40B4-BE49-F238E27FC236}">
                <a16:creationId xmlns:a16="http://schemas.microsoft.com/office/drawing/2014/main" id="{66C83387-594D-4C4D-A64B-A78E3655A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4791075" cy="5937250"/>
          </a:xfrm>
          <a:prstGeom prst="rect">
            <a:avLst/>
          </a:prstGeom>
          <a:noFill/>
          <a:extLst>
            <a:ext uri="{909E8E84-426E-40DD-AFC4-6F175D3DCCD1}">
              <a14:hiddenFill xmlns:a14="http://schemas.microsoft.com/office/drawing/2010/main">
                <a:solidFill>
                  <a:srgbClr val="FFFFFF"/>
                </a:solidFill>
              </a14:hiddenFill>
            </a:ext>
          </a:extLst>
        </p:spPr>
      </p:pic>
      <p:pic>
        <p:nvPicPr>
          <p:cNvPr id="373767" name="Picture 7" descr="130">
            <a:extLst>
              <a:ext uri="{FF2B5EF4-FFF2-40B4-BE49-F238E27FC236}">
                <a16:creationId xmlns:a16="http://schemas.microsoft.com/office/drawing/2014/main" id="{44EA6675-363E-47E2-ABEA-3F7BB423D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7200"/>
            <a:ext cx="2732088" cy="3429000"/>
          </a:xfrm>
          <a:prstGeom prst="rect">
            <a:avLst/>
          </a:prstGeom>
          <a:noFill/>
          <a:extLst>
            <a:ext uri="{909E8E84-426E-40DD-AFC4-6F175D3DCCD1}">
              <a14:hiddenFill xmlns:a14="http://schemas.microsoft.com/office/drawing/2010/main">
                <a:solidFill>
                  <a:srgbClr val="FFFFFF"/>
                </a:solidFill>
              </a14:hiddenFill>
            </a:ext>
          </a:extLst>
        </p:spPr>
      </p:pic>
      <p:sp>
        <p:nvSpPr>
          <p:cNvPr id="373768" name="Rectangle 8">
            <a:extLst>
              <a:ext uri="{FF2B5EF4-FFF2-40B4-BE49-F238E27FC236}">
                <a16:creationId xmlns:a16="http://schemas.microsoft.com/office/drawing/2014/main" id="{BFD1F87B-4579-4B48-B677-CF41622D6E91}"/>
              </a:ext>
            </a:extLst>
          </p:cNvPr>
          <p:cNvSpPr>
            <a:spLocks noChangeArrowheads="1"/>
          </p:cNvSpPr>
          <p:nvPr/>
        </p:nvSpPr>
        <p:spPr bwMode="auto">
          <a:xfrm>
            <a:off x="5791200" y="3962400"/>
            <a:ext cx="2470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1"/>
            <a:r>
              <a:rPr lang="fa-IR" altLang="fa-IR" sz="2000">
                <a:cs typeface="B Lotus" panose="00000400000000000000" pitchFamily="2" charset="-78"/>
              </a:rPr>
              <a:t>ائوهیپوس هیراکوتریم </a:t>
            </a:r>
          </a:p>
          <a:p>
            <a:pPr algn="ctr" rtl="1"/>
            <a:r>
              <a:rPr lang="fa-IR" altLang="fa-IR" sz="2000">
                <a:cs typeface="B Lotus" panose="00000400000000000000" pitchFamily="2" charset="-78"/>
              </a:rPr>
              <a:t>(ارتفاع از شانه 40 سانتی متر)</a:t>
            </a:r>
          </a:p>
        </p:txBody>
      </p:sp>
    </p:spTree>
  </p:cSld>
  <p:clrMapOvr>
    <a:masterClrMapping/>
  </p:clrMapOvr>
  <p:transition spd="med">
    <p:wheel spokes="8"/>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a:extLst>
              <a:ext uri="{FF2B5EF4-FFF2-40B4-BE49-F238E27FC236}">
                <a16:creationId xmlns:a16="http://schemas.microsoft.com/office/drawing/2014/main" id="{40691FDF-4745-40A0-8916-F44812BA7DF6}"/>
              </a:ext>
            </a:extLst>
          </p:cNvPr>
          <p:cNvSpPr>
            <a:spLocks noChangeArrowheads="1"/>
          </p:cNvSpPr>
          <p:nvPr/>
        </p:nvSpPr>
        <p:spPr bwMode="auto">
          <a:xfrm>
            <a:off x="1981200" y="2514600"/>
            <a:ext cx="54276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پالئوژئوگرافی ترسیر 1: </a:t>
            </a:r>
            <a:endParaRPr lang="en-US" altLang="fa-IR" sz="2400">
              <a:latin typeface="Tahoma" panose="020B0604030504040204" pitchFamily="34" charset="0"/>
              <a:cs typeface="B Lotus" panose="00000400000000000000" pitchFamily="2" charset="-78"/>
            </a:endParaRPr>
          </a:p>
          <a:p>
            <a:pPr algn="r" rtl="1"/>
            <a:r>
              <a:rPr lang="fa-IR" altLang="fa-IR" sz="2400">
                <a:latin typeface="Tahoma" panose="020B0604030504040204" pitchFamily="34" charset="0"/>
                <a:cs typeface="B Lotus" panose="00000400000000000000" pitchFamily="2" charset="-78"/>
              </a:rPr>
              <a:t>- در این دوره دو کمربند کوهزایی وجود داشت: کمربند اقیانوس کبیر و کمربند -مزوژه (آلپ- هیمالیا). </a:t>
            </a:r>
            <a:endParaRPr lang="en-US" altLang="fa-IR" sz="2400">
              <a:latin typeface="Tahoma" panose="020B0604030504040204" pitchFamily="34" charset="0"/>
              <a:cs typeface="B Lotus" panose="00000400000000000000" pitchFamily="2" charset="-78"/>
            </a:endParaRPr>
          </a:p>
        </p:txBody>
      </p:sp>
    </p:spTree>
  </p:cSld>
  <p:clrMapOvr>
    <a:masterClrMapping/>
  </p:clrMapOvr>
  <p:transition spd="med">
    <p:wheel spokes="8"/>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8" name="Rectangle 4">
            <a:extLst>
              <a:ext uri="{FF2B5EF4-FFF2-40B4-BE49-F238E27FC236}">
                <a16:creationId xmlns:a16="http://schemas.microsoft.com/office/drawing/2014/main" id="{62AEA893-487E-4963-A944-6DD83FFF2E8A}"/>
              </a:ext>
            </a:extLst>
          </p:cNvPr>
          <p:cNvSpPr>
            <a:spLocks noChangeArrowheads="1"/>
          </p:cNvSpPr>
          <p:nvPr/>
        </p:nvSpPr>
        <p:spPr bwMode="auto">
          <a:xfrm>
            <a:off x="1295400" y="2590800"/>
            <a:ext cx="6248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پالئوژئوگرافی ترسیر 2: </a:t>
            </a:r>
            <a:endParaRPr lang="en-US" altLang="fa-IR" sz="2400">
              <a:cs typeface="B Lotus" panose="00000400000000000000" pitchFamily="2" charset="-78"/>
            </a:endParaRPr>
          </a:p>
          <a:p>
            <a:pPr rtl="1"/>
            <a:r>
              <a:rPr lang="fa-IR" altLang="fa-IR"/>
              <a:t>- </a:t>
            </a:r>
            <a:r>
              <a:rPr lang="fa-IR" altLang="fa-IR" sz="2400">
                <a:cs typeface="B Lotus" panose="00000400000000000000" pitchFamily="2" charset="-78"/>
              </a:rPr>
              <a:t>در اواسط ترسیر عربستان از افریقا جدا شد و در پلیوسن دریای سرخ بوجود آمد.  </a:t>
            </a:r>
            <a:endParaRPr lang="en-US" altLang="fa-IR" sz="2400">
              <a:cs typeface="B Lotus" panose="00000400000000000000" pitchFamily="2" charset="-78"/>
            </a:endParaRPr>
          </a:p>
          <a:p>
            <a:r>
              <a:rPr lang="fa-IR" altLang="fa-IR" sz="2400">
                <a:cs typeface="B Lotus" panose="00000400000000000000" pitchFamily="2" charset="-78"/>
              </a:rPr>
              <a:t>- اقیانوس اطلس نیز گسترش یافت.</a:t>
            </a:r>
          </a:p>
        </p:txBody>
      </p:sp>
    </p:spTree>
  </p:cSld>
  <p:clrMapOvr>
    <a:masterClrMapping/>
  </p:clrMapOvr>
  <p:transition spd="med">
    <p:wheel spokes="8"/>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a:extLst>
              <a:ext uri="{FF2B5EF4-FFF2-40B4-BE49-F238E27FC236}">
                <a16:creationId xmlns:a16="http://schemas.microsoft.com/office/drawing/2014/main" id="{4DDDC2A3-02FD-4765-A7BC-A5D15CBE632D}"/>
              </a:ext>
            </a:extLst>
          </p:cNvPr>
          <p:cNvSpPr>
            <a:spLocks noChangeArrowheads="1"/>
          </p:cNvSpPr>
          <p:nvPr/>
        </p:nvSpPr>
        <p:spPr bwMode="auto">
          <a:xfrm>
            <a:off x="1219200" y="2516188"/>
            <a:ext cx="69469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b="1">
                <a:cs typeface="B Lotus" panose="00000400000000000000" pitchFamily="2" charset="-78"/>
              </a:rPr>
              <a:t>دوره کواترنر: </a:t>
            </a:r>
            <a:r>
              <a:rPr lang="fa-IR" altLang="fa-IR" sz="2400">
                <a:cs typeface="B Lotus" panose="00000400000000000000" pitchFamily="2" charset="-78"/>
              </a:rPr>
              <a:t>دوره کواترنر کوتاه ترین دوره زمین شناسی است که تنها به سبب ظهور انسان، مرحله خاص تکاملی پستانداران و دوره های یخبندان به عنوان یک دوره مستقل در نظر گرفته شده است. </a:t>
            </a:r>
          </a:p>
        </p:txBody>
      </p:sp>
    </p:spTree>
  </p:cSld>
  <p:clrMapOvr>
    <a:masterClrMapping/>
  </p:clrMapOvr>
  <p:transition spd="med">
    <p:wheel spokes="8"/>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2" name="Rectangle 4">
            <a:extLst>
              <a:ext uri="{FF2B5EF4-FFF2-40B4-BE49-F238E27FC236}">
                <a16:creationId xmlns:a16="http://schemas.microsoft.com/office/drawing/2014/main" id="{98B42E8C-5AC3-450D-892B-8D1C12F2E238}"/>
              </a:ext>
            </a:extLst>
          </p:cNvPr>
          <p:cNvSpPr>
            <a:spLocks noChangeArrowheads="1"/>
          </p:cNvSpPr>
          <p:nvPr/>
        </p:nvSpPr>
        <p:spPr bwMode="auto">
          <a:xfrm>
            <a:off x="1524000" y="2819400"/>
            <a:ext cx="65198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دوره کواترنر به دو دور پلئیستوسن (همزمان با دوره های یخبندان) و هولوسن (زمان بعد از یخبندان) تقسیم می شود. </a:t>
            </a:r>
          </a:p>
        </p:txBody>
      </p:sp>
    </p:spTree>
  </p:cSld>
  <p:clrMapOvr>
    <a:masterClrMapping/>
  </p:clrMapOvr>
  <p:transition spd="med">
    <p:wheel spokes="8"/>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id="{457EE6B9-1336-4241-8349-4C0396275099}"/>
              </a:ext>
            </a:extLst>
          </p:cNvPr>
          <p:cNvSpPr>
            <a:spLocks noChangeArrowheads="1"/>
          </p:cNvSpPr>
          <p:nvPr/>
        </p:nvSpPr>
        <p:spPr bwMode="auto">
          <a:xfrm>
            <a:off x="1295400" y="2209800"/>
            <a:ext cx="675798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b="1">
                <a:cs typeface="B Lotus" panose="00000400000000000000" pitchFamily="2" charset="-78"/>
              </a:rPr>
              <a:t>آب و هوا در کواترنر:</a:t>
            </a:r>
            <a:r>
              <a:rPr lang="fa-IR" altLang="fa-IR" sz="2400">
                <a:cs typeface="B Lotus" panose="00000400000000000000" pitchFamily="2" charset="-78"/>
              </a:rPr>
              <a:t> شرایط آب وهوایی در کواترنر یکنواخت نبوده است و چندین بار دوره های یخبندان و بین یخبندان رخ داده اند. چهار دوره یخبندان در اروپا مشخص شده اند که از قدیم به جدید شامل گونس، میندل، ریس و ورم  می باشند.</a:t>
            </a:r>
            <a:endParaRPr lang="en-US" altLang="fa-IR" sz="2400">
              <a:cs typeface="B Lotus" panose="00000400000000000000" pitchFamily="2" charset="-78"/>
            </a:endParaRPr>
          </a:p>
          <a:p>
            <a:pPr eaLnBrk="0" hangingPunct="0"/>
            <a:endParaRPr lang="en-US" altLang="fa-IR" sz="24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a:extLst>
              <a:ext uri="{FF2B5EF4-FFF2-40B4-BE49-F238E27FC236}">
                <a16:creationId xmlns:a16="http://schemas.microsoft.com/office/drawing/2014/main" id="{9070588F-84E4-46E1-8C18-C16A3A259880}"/>
              </a:ext>
            </a:extLst>
          </p:cNvPr>
          <p:cNvSpPr>
            <a:spLocks noChangeArrowheads="1"/>
          </p:cNvSpPr>
          <p:nvPr/>
        </p:nvSpPr>
        <p:spPr bwMode="auto">
          <a:xfrm>
            <a:off x="1752600" y="2425700"/>
            <a:ext cx="59721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کواترنر (گیاهان زمان سرد):</a:t>
            </a:r>
            <a:r>
              <a:rPr lang="fa-IR" altLang="fa-IR" sz="2400" b="1">
                <a:cs typeface="B Lotus" panose="00000400000000000000" pitchFamily="2" charset="-78"/>
              </a:rPr>
              <a:t> </a:t>
            </a:r>
            <a:r>
              <a:rPr lang="fa-IR" altLang="fa-IR" sz="2400">
                <a:cs typeface="B Lotus" panose="00000400000000000000" pitchFamily="2" charset="-78"/>
              </a:rPr>
              <a:t>در دوره های یخبندان در جلوی مناطق یخچالی سه منطقه گیاهی توندرا (با خزه ها و گلسنگ ها)، تایگا (با گیاهان برگ سوزنی) و استپ (با درختان کوتاه قد و گیاهان علفی) وجود داشتند.</a:t>
            </a:r>
          </a:p>
        </p:txBody>
      </p:sp>
    </p:spTree>
  </p:cSld>
  <p:clrMapOvr>
    <a:masterClrMapping/>
  </p:clrMapOvr>
  <p:transition spd="med">
    <p:wheel spokes="8"/>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a:extLst>
              <a:ext uri="{FF2B5EF4-FFF2-40B4-BE49-F238E27FC236}">
                <a16:creationId xmlns:a16="http://schemas.microsoft.com/office/drawing/2014/main" id="{69B40B2E-2C7D-479C-B3D1-1F0217D9B85D}"/>
              </a:ext>
            </a:extLst>
          </p:cNvPr>
          <p:cNvSpPr>
            <a:spLocks noChangeArrowheads="1"/>
          </p:cNvSpPr>
          <p:nvPr/>
        </p:nvSpPr>
        <p:spPr bwMode="auto">
          <a:xfrm>
            <a:off x="1676400" y="2362200"/>
            <a:ext cx="60817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گیاهان کواترنر (گیاهان زمان گرم):</a:t>
            </a:r>
            <a:r>
              <a:rPr lang="fa-IR" altLang="fa-IR" sz="2400" b="1">
                <a:cs typeface="B Lotus" panose="00000400000000000000" pitchFamily="2" charset="-78"/>
              </a:rPr>
              <a:t> </a:t>
            </a:r>
            <a:r>
              <a:rPr lang="fa-IR" altLang="fa-IR" sz="2400">
                <a:cs typeface="B Lotus" panose="00000400000000000000" pitchFamily="2" charset="-78"/>
              </a:rPr>
              <a:t>جامعه گیاهی زمان گرم با زمان سرد متفاوت بود. بطوری که تعدادی از گیاهان زمان سرد در زمان های گرم از بین رفتند یا به مناطق جنوبی تر تغییر مکان دادند و دوباره با سرد شدن هوا به محل های قبلی بازگشتند. </a:t>
            </a:r>
          </a:p>
        </p:txBody>
      </p:sp>
    </p:spTree>
  </p:cSld>
  <p:clrMapOvr>
    <a:masterClrMapping/>
  </p:clrMapOvr>
  <p:transition spd="med">
    <p:wheel spokes="8"/>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a:extLst>
              <a:ext uri="{FF2B5EF4-FFF2-40B4-BE49-F238E27FC236}">
                <a16:creationId xmlns:a16="http://schemas.microsoft.com/office/drawing/2014/main" id="{C5982637-5481-43DE-BF10-3662EA6A4A01}"/>
              </a:ext>
            </a:extLst>
          </p:cNvPr>
          <p:cNvSpPr>
            <a:spLocks noChangeArrowheads="1"/>
          </p:cNvSpPr>
          <p:nvPr/>
        </p:nvSpPr>
        <p:spPr bwMode="auto">
          <a:xfrm>
            <a:off x="1600200" y="2362200"/>
            <a:ext cx="61404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جانوران کواترنر 1:</a:t>
            </a:r>
            <a:r>
              <a:rPr lang="fa-IR" altLang="fa-IR" sz="2400" b="1">
                <a:cs typeface="B Lotus" panose="00000400000000000000" pitchFamily="2" charset="-78"/>
              </a:rPr>
              <a:t> </a:t>
            </a:r>
            <a:r>
              <a:rPr lang="fa-IR" altLang="fa-IR" sz="2400">
                <a:cs typeface="B Lotus" panose="00000400000000000000" pitchFamily="2" charset="-78"/>
              </a:rPr>
              <a:t>در کواترنر پستانداران بخصوص فیل ها و اسب ها گسترش یافتند.  ماستودون ها از اجداد فیل ها می باشند که فاقد خرطوم و عاج بودند. از دیگر فیل های این دوره</a:t>
            </a:r>
            <a:r>
              <a:rPr lang="en-US" altLang="fa-IR" sz="2400">
                <a:cs typeface="B Lotus" panose="00000400000000000000" pitchFamily="2" charset="-78"/>
              </a:rPr>
              <a:t>        </a:t>
            </a:r>
            <a:r>
              <a:rPr lang="fa-IR" altLang="fa-IR" sz="2400">
                <a:cs typeface="B Lotus" panose="00000400000000000000" pitchFamily="2" charset="-78"/>
              </a:rPr>
              <a:t> می توان دینوتریوم، تری لوفودون و ماموت ها را نام برد. </a:t>
            </a:r>
          </a:p>
        </p:txBody>
      </p:sp>
    </p:spTree>
  </p:cSld>
  <p:clrMapOvr>
    <a:masterClrMapping/>
  </p:clrMapOvr>
  <p:transition spd="med">
    <p:wheel spokes="8"/>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4" name="Picture 4" descr="88">
            <a:extLst>
              <a:ext uri="{FF2B5EF4-FFF2-40B4-BE49-F238E27FC236}">
                <a16:creationId xmlns:a16="http://schemas.microsoft.com/office/drawing/2014/main" id="{C53D302B-64C1-421E-88D0-0A44A6C57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5505450" cy="5791200"/>
          </a:xfrm>
          <a:prstGeom prst="rect">
            <a:avLst/>
          </a:prstGeom>
          <a:noFill/>
          <a:extLst>
            <a:ext uri="{909E8E84-426E-40DD-AFC4-6F175D3DCCD1}">
              <a14:hiddenFill xmlns:a14="http://schemas.microsoft.com/office/drawing/2010/main">
                <a:solidFill>
                  <a:srgbClr val="FFFFFF"/>
                </a:solidFill>
              </a14:hiddenFill>
            </a:ext>
          </a:extLst>
        </p:spPr>
      </p:pic>
      <p:sp>
        <p:nvSpPr>
          <p:cNvPr id="435206" name="Rectangle 6">
            <a:extLst>
              <a:ext uri="{FF2B5EF4-FFF2-40B4-BE49-F238E27FC236}">
                <a16:creationId xmlns:a16="http://schemas.microsoft.com/office/drawing/2014/main" id="{2E760A7F-3BAC-431E-B69C-32496A67A1C8}"/>
              </a:ext>
            </a:extLst>
          </p:cNvPr>
          <p:cNvSpPr>
            <a:spLocks noChangeArrowheads="1"/>
          </p:cNvSpPr>
          <p:nvPr/>
        </p:nvSpPr>
        <p:spPr bwMode="auto">
          <a:xfrm>
            <a:off x="4081463" y="6202363"/>
            <a:ext cx="1154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fa-IR" altLang="fa-IR" sz="2000">
                <a:cs typeface="B Lotus" panose="00000400000000000000" pitchFamily="2" charset="-78"/>
              </a:rPr>
              <a:t>ماستودون ها</a:t>
            </a:r>
          </a:p>
        </p:txBody>
      </p:sp>
    </p:spTree>
  </p:cSld>
  <p:clrMapOvr>
    <a:masterClrMapping/>
  </p:clrMapOvr>
  <p:transition spd="med">
    <p:wheel spokes="8"/>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9" name="Rectangle 5">
            <a:extLst>
              <a:ext uri="{FF2B5EF4-FFF2-40B4-BE49-F238E27FC236}">
                <a16:creationId xmlns:a16="http://schemas.microsoft.com/office/drawing/2014/main" id="{4556898A-5ACC-4B72-97EC-28C97AE41DDD}"/>
              </a:ext>
            </a:extLst>
          </p:cNvPr>
          <p:cNvSpPr>
            <a:spLocks noChangeArrowheads="1"/>
          </p:cNvSpPr>
          <p:nvPr/>
        </p:nvSpPr>
        <p:spPr bwMode="auto">
          <a:xfrm>
            <a:off x="0" y="1519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endParaRPr lang="fa-IR" altLang="fa-IR">
              <a:latin typeface="Arial" panose="020B0604020202020204" pitchFamily="34" charset="0"/>
            </a:endParaRPr>
          </a:p>
        </p:txBody>
      </p:sp>
      <p:sp>
        <p:nvSpPr>
          <p:cNvPr id="472070" name="Rectangle 6">
            <a:extLst>
              <a:ext uri="{FF2B5EF4-FFF2-40B4-BE49-F238E27FC236}">
                <a16:creationId xmlns:a16="http://schemas.microsoft.com/office/drawing/2014/main" id="{42A47786-5238-46FC-BE70-29EC789BB83A}"/>
              </a:ext>
            </a:extLst>
          </p:cNvPr>
          <p:cNvSpPr>
            <a:spLocks noChangeArrowheads="1"/>
          </p:cNvSpPr>
          <p:nvPr/>
        </p:nvSpPr>
        <p:spPr bwMode="auto">
          <a:xfrm>
            <a:off x="0" y="5338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endParaRPr lang="fa-IR" altLang="fa-IR">
              <a:latin typeface="Arial" panose="020B0604020202020204" pitchFamily="34" charset="0"/>
            </a:endParaRPr>
          </a:p>
        </p:txBody>
      </p:sp>
      <p:sp>
        <p:nvSpPr>
          <p:cNvPr id="472071" name="Rectangle 7">
            <a:extLst>
              <a:ext uri="{FF2B5EF4-FFF2-40B4-BE49-F238E27FC236}">
                <a16:creationId xmlns:a16="http://schemas.microsoft.com/office/drawing/2014/main" id="{A30373F5-CE00-47A9-9F34-D0BCADE88030}"/>
              </a:ext>
            </a:extLst>
          </p:cNvPr>
          <p:cNvSpPr>
            <a:spLocks noChangeArrowheads="1"/>
          </p:cNvSpPr>
          <p:nvPr/>
        </p:nvSpPr>
        <p:spPr bwMode="auto">
          <a:xfrm>
            <a:off x="1676400" y="2743200"/>
            <a:ext cx="63674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سنگ های رسوبی 1: این </a:t>
            </a:r>
            <a:r>
              <a:rPr lang="ar-SA" altLang="fa-IR" sz="2400">
                <a:cs typeface="B Lotus" panose="00000400000000000000" pitchFamily="2" charset="-78"/>
              </a:rPr>
              <a:t>سنگ ه</a:t>
            </a:r>
            <a:r>
              <a:rPr lang="fa-IR" altLang="fa-IR" sz="2400">
                <a:cs typeface="B Lotus" panose="00000400000000000000" pitchFamily="2" charset="-78"/>
              </a:rPr>
              <a:t>ا</a:t>
            </a:r>
            <a:r>
              <a:rPr lang="ar-SA" altLang="fa-IR" sz="2400">
                <a:cs typeface="B Lotus" panose="00000400000000000000" pitchFamily="2" charset="-78"/>
              </a:rPr>
              <a:t> اکثرا لایه لایه هستند </a:t>
            </a:r>
            <a:r>
              <a:rPr lang="fa-IR" altLang="fa-IR" sz="2400">
                <a:cs typeface="B Lotus" panose="00000400000000000000" pitchFamily="2" charset="-78"/>
              </a:rPr>
              <a:t>و </a:t>
            </a:r>
            <a:r>
              <a:rPr lang="ar-SA" altLang="fa-IR" sz="2400">
                <a:cs typeface="B Lotus" panose="00000400000000000000" pitchFamily="2" charset="-78"/>
              </a:rPr>
              <a:t>ضخامت لایه ها از کمتر از یک سانتی متر تا بیش ا</a:t>
            </a:r>
            <a:r>
              <a:rPr lang="fa-IR" altLang="fa-IR" sz="2400">
                <a:cs typeface="B Lotus" panose="00000400000000000000" pitchFamily="2" charset="-78"/>
              </a:rPr>
              <a:t>ز</a:t>
            </a:r>
            <a:r>
              <a:rPr lang="ar-SA" altLang="fa-IR" sz="2400">
                <a:cs typeface="B Lotus" panose="00000400000000000000" pitchFamily="2" charset="-78"/>
              </a:rPr>
              <a:t> یک متر دیده </a:t>
            </a:r>
            <a:r>
              <a:rPr lang="fa-IR" altLang="fa-IR" sz="2400">
                <a:cs typeface="B Lotus" panose="00000400000000000000" pitchFamily="2" charset="-78"/>
              </a:rPr>
              <a:t>می </a:t>
            </a:r>
            <a:r>
              <a:rPr lang="ar-SA" altLang="fa-IR" sz="2400">
                <a:cs typeface="B Lotus" panose="00000400000000000000" pitchFamily="2" charset="-78"/>
              </a:rPr>
              <a:t>ش</a:t>
            </a:r>
            <a:r>
              <a:rPr lang="fa-IR" altLang="fa-IR" sz="2400">
                <a:cs typeface="B Lotus" panose="00000400000000000000" pitchFamily="2" charset="-78"/>
              </a:rPr>
              <a:t>و</a:t>
            </a:r>
            <a:r>
              <a:rPr lang="ar-SA" altLang="fa-IR" sz="2400">
                <a:cs typeface="B Lotus" panose="00000400000000000000" pitchFamily="2" charset="-78"/>
              </a:rPr>
              <a:t>د. سنگ ها</a:t>
            </a:r>
            <a:r>
              <a:rPr lang="fa-IR" altLang="fa-IR" sz="2400">
                <a:cs typeface="B Lotus" panose="00000400000000000000" pitchFamily="2" charset="-78"/>
              </a:rPr>
              <a:t>ی رسوبی</a:t>
            </a:r>
            <a:r>
              <a:rPr lang="ar-SA" altLang="fa-IR" sz="2400">
                <a:cs typeface="B Lotus" panose="00000400000000000000" pitchFamily="2" charset="-78"/>
              </a:rPr>
              <a:t> غالبا دارای فسیل </a:t>
            </a:r>
            <a:r>
              <a:rPr lang="fa-IR" altLang="fa-IR" sz="2400">
                <a:cs typeface="B Lotus" panose="00000400000000000000" pitchFamily="2" charset="-78"/>
              </a:rPr>
              <a:t>می باش</a:t>
            </a:r>
            <a:r>
              <a:rPr lang="ar-SA" altLang="fa-IR" sz="2400">
                <a:cs typeface="B Lotus" panose="00000400000000000000" pitchFamily="2" charset="-78"/>
              </a:rPr>
              <a:t>ند</a:t>
            </a:r>
            <a:r>
              <a:rPr lang="fa-IR" altLang="fa-IR" sz="2400">
                <a:cs typeface="B Lotus" panose="00000400000000000000" pitchFamily="2" charset="-78"/>
              </a:rPr>
              <a:t>.</a:t>
            </a:r>
            <a:endParaRPr lang="en-US" altLang="fa-IR"/>
          </a:p>
        </p:txBody>
      </p:sp>
    </p:spTree>
  </p:cSld>
  <p:clrMapOvr>
    <a:masterClrMapping/>
  </p:clrMapOvr>
  <p:transition spd="med">
    <p:wheel spokes="8"/>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6" name="Picture 4" descr="177">
            <a:extLst>
              <a:ext uri="{FF2B5EF4-FFF2-40B4-BE49-F238E27FC236}">
                <a16:creationId xmlns:a16="http://schemas.microsoft.com/office/drawing/2014/main" id="{E1F9E1AB-E5AD-4E0D-A7A5-92D21526C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3733800" cy="3594100"/>
          </a:xfrm>
          <a:prstGeom prst="rect">
            <a:avLst/>
          </a:prstGeom>
          <a:noFill/>
          <a:extLst>
            <a:ext uri="{909E8E84-426E-40DD-AFC4-6F175D3DCCD1}">
              <a14:hiddenFill xmlns:a14="http://schemas.microsoft.com/office/drawing/2010/main">
                <a:solidFill>
                  <a:srgbClr val="FFFFFF"/>
                </a:solidFill>
              </a14:hiddenFill>
            </a:ext>
          </a:extLst>
        </p:spPr>
      </p:pic>
      <p:pic>
        <p:nvPicPr>
          <p:cNvPr id="428037" name="Picture 5" descr="168">
            <a:extLst>
              <a:ext uri="{FF2B5EF4-FFF2-40B4-BE49-F238E27FC236}">
                <a16:creationId xmlns:a16="http://schemas.microsoft.com/office/drawing/2014/main" id="{B3962553-9ADF-4E2D-9F86-633C35110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3810000" cy="3524250"/>
          </a:xfrm>
          <a:prstGeom prst="rect">
            <a:avLst/>
          </a:prstGeom>
          <a:noFill/>
          <a:extLst>
            <a:ext uri="{909E8E84-426E-40DD-AFC4-6F175D3DCCD1}">
              <a14:hiddenFill xmlns:a14="http://schemas.microsoft.com/office/drawing/2010/main">
                <a:solidFill>
                  <a:srgbClr val="FFFFFF"/>
                </a:solidFill>
              </a14:hiddenFill>
            </a:ext>
          </a:extLst>
        </p:spPr>
      </p:pic>
      <p:sp>
        <p:nvSpPr>
          <p:cNvPr id="428038" name="Rectangle 6">
            <a:extLst>
              <a:ext uri="{FF2B5EF4-FFF2-40B4-BE49-F238E27FC236}">
                <a16:creationId xmlns:a16="http://schemas.microsoft.com/office/drawing/2014/main" id="{6A98E9AB-C5EA-4BEE-9F22-30FF277C917B}"/>
              </a:ext>
            </a:extLst>
          </p:cNvPr>
          <p:cNvSpPr>
            <a:spLocks noChangeArrowheads="1"/>
          </p:cNvSpPr>
          <p:nvPr/>
        </p:nvSpPr>
        <p:spPr bwMode="auto">
          <a:xfrm>
            <a:off x="6357938" y="4705350"/>
            <a:ext cx="912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دینوتریوم</a:t>
            </a:r>
            <a:endParaRPr lang="en-US" altLang="fa-IR" sz="2000">
              <a:cs typeface="B Lotus" panose="00000400000000000000" pitchFamily="2" charset="-78"/>
            </a:endParaRPr>
          </a:p>
        </p:txBody>
      </p:sp>
      <p:sp>
        <p:nvSpPr>
          <p:cNvPr id="428039" name="Rectangle 7">
            <a:extLst>
              <a:ext uri="{FF2B5EF4-FFF2-40B4-BE49-F238E27FC236}">
                <a16:creationId xmlns:a16="http://schemas.microsoft.com/office/drawing/2014/main" id="{EC062178-68BD-46CB-97F1-536E2469F800}"/>
              </a:ext>
            </a:extLst>
          </p:cNvPr>
          <p:cNvSpPr>
            <a:spLocks noChangeArrowheads="1"/>
          </p:cNvSpPr>
          <p:nvPr/>
        </p:nvSpPr>
        <p:spPr bwMode="auto">
          <a:xfrm>
            <a:off x="2100263" y="4767263"/>
            <a:ext cx="703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ماموت</a:t>
            </a:r>
            <a:endParaRPr lang="en-US" altLang="fa-IR" sz="2000">
              <a:cs typeface="B Lotus" panose="00000400000000000000" pitchFamily="2" charset="-78"/>
            </a:endParaRPr>
          </a:p>
        </p:txBody>
      </p:sp>
    </p:spTree>
  </p:cSld>
  <p:clrMapOvr>
    <a:masterClrMapping/>
  </p:clrMapOvr>
  <p:transition spd="med">
    <p:wheel spokes="8"/>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40" name="Picture 4" descr="93">
            <a:extLst>
              <a:ext uri="{FF2B5EF4-FFF2-40B4-BE49-F238E27FC236}">
                <a16:creationId xmlns:a16="http://schemas.microsoft.com/office/drawing/2014/main" id="{0DB941B6-2666-4029-8E8D-3348728F9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527550" cy="6248400"/>
          </a:xfrm>
          <a:prstGeom prst="rect">
            <a:avLst/>
          </a:prstGeom>
          <a:noFill/>
          <a:extLst>
            <a:ext uri="{909E8E84-426E-40DD-AFC4-6F175D3DCCD1}">
              <a14:hiddenFill xmlns:a14="http://schemas.microsoft.com/office/drawing/2010/main">
                <a:solidFill>
                  <a:srgbClr val="FFFFFF"/>
                </a:solidFill>
              </a14:hiddenFill>
            </a:ext>
          </a:extLst>
        </p:spPr>
      </p:pic>
      <p:sp>
        <p:nvSpPr>
          <p:cNvPr id="372741" name="Rectangle 5">
            <a:extLst>
              <a:ext uri="{FF2B5EF4-FFF2-40B4-BE49-F238E27FC236}">
                <a16:creationId xmlns:a16="http://schemas.microsoft.com/office/drawing/2014/main" id="{0E384C0B-0A6A-4CF0-9466-1D4844414298}"/>
              </a:ext>
            </a:extLst>
          </p:cNvPr>
          <p:cNvSpPr>
            <a:spLocks noChangeArrowheads="1"/>
          </p:cNvSpPr>
          <p:nvPr/>
        </p:nvSpPr>
        <p:spPr bwMode="auto">
          <a:xfrm>
            <a:off x="2819400" y="6461125"/>
            <a:ext cx="3402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b="1">
                <a:cs typeface="B Lotus" panose="00000400000000000000" pitchFamily="2" charset="-78"/>
              </a:rPr>
              <a:t>روند تکامل فیل ها در دوران سنوزوئیک</a:t>
            </a:r>
          </a:p>
        </p:txBody>
      </p:sp>
    </p:spTree>
  </p:cSld>
  <p:clrMapOvr>
    <a:masterClrMapping/>
  </p:clrMapOvr>
  <p:transition spd="med">
    <p:wheel spokes="8"/>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8" name="Rectangle 4">
            <a:extLst>
              <a:ext uri="{FF2B5EF4-FFF2-40B4-BE49-F238E27FC236}">
                <a16:creationId xmlns:a16="http://schemas.microsoft.com/office/drawing/2014/main" id="{8B64C499-83E9-4AB5-A356-B23E9F5BCAFD}"/>
              </a:ext>
            </a:extLst>
          </p:cNvPr>
          <p:cNvSpPr>
            <a:spLocks noChangeArrowheads="1"/>
          </p:cNvSpPr>
          <p:nvPr/>
        </p:nvSpPr>
        <p:spPr bwMode="auto">
          <a:xfrm>
            <a:off x="1371600" y="2819400"/>
            <a:ext cx="63277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جانوران کواترنر 2:</a:t>
            </a:r>
            <a:r>
              <a:rPr lang="fa-IR" altLang="fa-IR" sz="2400" b="1">
                <a:cs typeface="B Lotus" panose="00000400000000000000" pitchFamily="2" charset="-78"/>
              </a:rPr>
              <a:t> از دیگر پستانداران کواترنر می توان به اسب آبی، گوزن مگالوسروس، شیر غار، خرس غار و ببرهای سمیلودون اشاره نمود.</a:t>
            </a:r>
            <a:endParaRPr lang="en-US" altLang="fa-IR" sz="2400">
              <a:cs typeface="B Lotus" panose="00000400000000000000" pitchFamily="2" charset="-78"/>
            </a:endParaRPr>
          </a:p>
        </p:txBody>
      </p:sp>
    </p:spTree>
  </p:cSld>
  <p:clrMapOvr>
    <a:masterClrMapping/>
  </p:clrMapOvr>
  <p:transition spd="med">
    <p:wheel spokes="8"/>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2" name="Picture 4" descr="209">
            <a:extLst>
              <a:ext uri="{FF2B5EF4-FFF2-40B4-BE49-F238E27FC236}">
                <a16:creationId xmlns:a16="http://schemas.microsoft.com/office/drawing/2014/main" id="{3FC5E772-A91A-485B-95A5-01A107BA6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272338" cy="3130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a:extLst>
              <a:ext uri="{FF2B5EF4-FFF2-40B4-BE49-F238E27FC236}">
                <a16:creationId xmlns:a16="http://schemas.microsoft.com/office/drawing/2014/main" id="{FE59C6C1-18BB-4B0F-8C60-E981FAA22B90}"/>
              </a:ext>
            </a:extLst>
          </p:cNvPr>
          <p:cNvSpPr>
            <a:spLocks noChangeArrowheads="1"/>
          </p:cNvSpPr>
          <p:nvPr/>
        </p:nvSpPr>
        <p:spPr bwMode="auto">
          <a:xfrm>
            <a:off x="1143000" y="2362200"/>
            <a:ext cx="64087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انسان در کواترنر1:</a:t>
            </a:r>
            <a:r>
              <a:rPr lang="fa-IR" altLang="fa-IR" sz="2400" b="1">
                <a:cs typeface="B Lotus" panose="00000400000000000000" pitchFamily="2" charset="-78"/>
              </a:rPr>
              <a:t> </a:t>
            </a:r>
            <a:r>
              <a:rPr lang="fa-IR" altLang="fa-IR" sz="2400">
                <a:cs typeface="B Lotus" panose="00000400000000000000" pitchFamily="2" charset="-78"/>
              </a:rPr>
              <a:t>انسان در کواترنر ظهور نمود و اولین فسیل های انسانی از افریقا بدست آمد. انسان های اولیه دارای پیشانی عقب رفته، ابروانی برجسته، قامتی کوتاه تر و جمجمه ای کوچک تر از انسان های امروزی بودند.</a:t>
            </a:r>
            <a:r>
              <a:rPr lang="fa-IR" altLang="fa-IR"/>
              <a:t>   </a:t>
            </a:r>
          </a:p>
        </p:txBody>
      </p:sp>
    </p:spTree>
  </p:cSld>
  <p:clrMapOvr>
    <a:masterClrMapping/>
  </p:clrMapOvr>
  <p:transition spd="med">
    <p:wheel spokes="8"/>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a:extLst>
              <a:ext uri="{FF2B5EF4-FFF2-40B4-BE49-F238E27FC236}">
                <a16:creationId xmlns:a16="http://schemas.microsoft.com/office/drawing/2014/main" id="{34DE7B56-DE3C-4895-93F7-A4D6C71F65A1}"/>
              </a:ext>
            </a:extLst>
          </p:cNvPr>
          <p:cNvSpPr>
            <a:spLocks noChangeArrowheads="1"/>
          </p:cNvSpPr>
          <p:nvPr/>
        </p:nvSpPr>
        <p:spPr bwMode="auto">
          <a:xfrm>
            <a:off x="1066800" y="2425700"/>
            <a:ext cx="70834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انسان در کواترنر2:</a:t>
            </a:r>
            <a:r>
              <a:rPr lang="fa-IR" altLang="fa-IR" sz="2400" b="1">
                <a:cs typeface="B Lotus" panose="00000400000000000000" pitchFamily="2" charset="-78"/>
              </a:rPr>
              <a:t> </a:t>
            </a:r>
            <a:r>
              <a:rPr lang="fa-IR" altLang="fa-IR" sz="2400">
                <a:cs typeface="B Lotus" panose="00000400000000000000" pitchFamily="2" charset="-78"/>
              </a:rPr>
              <a:t>جنس هومو جد انسان امروزی می باشد که گونه هایی از آن در اندونزی، چین، آلمان و افریقا یافت شده است این جنس بطور قائم راه می رفته و دارای اسکلتی ظریف تر و تکامل یافته تر از دیگر </a:t>
            </a:r>
            <a:r>
              <a:rPr lang="en-US" altLang="fa-IR" sz="2400">
                <a:cs typeface="B Lotus" panose="00000400000000000000" pitchFamily="2" charset="-78"/>
              </a:rPr>
              <a:t> </a:t>
            </a:r>
            <a:r>
              <a:rPr lang="fa-IR" altLang="fa-IR" sz="2400">
                <a:cs typeface="B Lotus" panose="00000400000000000000" pitchFamily="2" charset="-78"/>
              </a:rPr>
              <a:t>جنس های انسانی می باشد.</a:t>
            </a:r>
          </a:p>
        </p:txBody>
      </p:sp>
    </p:spTree>
  </p:cSld>
  <p:clrMapOvr>
    <a:masterClrMapping/>
  </p:clrMapOvr>
  <p:transition spd="med">
    <p:wheel spokes="8"/>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a:extLst>
              <a:ext uri="{FF2B5EF4-FFF2-40B4-BE49-F238E27FC236}">
                <a16:creationId xmlns:a16="http://schemas.microsoft.com/office/drawing/2014/main" id="{9167F06D-BDCE-4341-814C-455DF1C05B32}"/>
              </a:ext>
            </a:extLst>
          </p:cNvPr>
          <p:cNvSpPr>
            <a:spLocks noChangeArrowheads="1"/>
          </p:cNvSpPr>
          <p:nvPr/>
        </p:nvSpPr>
        <p:spPr bwMode="auto">
          <a:xfrm>
            <a:off x="1524000" y="2438400"/>
            <a:ext cx="5905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تغییرات سطح آب دریاها: در دوره های یخبندان با گسترش یخچال ها سطح آب دریاها پایین تر (200- 100 متر) از امروز بود اما در دوره های بین یخبندان سطح آب دریاها کمی بیش (حدود 60 متر) از امروز بود. </a:t>
            </a:r>
          </a:p>
        </p:txBody>
      </p:sp>
    </p:spTree>
  </p:cSld>
  <p:clrMapOvr>
    <a:masterClrMapping/>
  </p:clrMapOvr>
  <p:transition spd="med">
    <p:wheel spokes="8"/>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a:extLst>
              <a:ext uri="{FF2B5EF4-FFF2-40B4-BE49-F238E27FC236}">
                <a16:creationId xmlns:a16="http://schemas.microsoft.com/office/drawing/2014/main" id="{D5EF01B6-8F12-46C6-980B-17B999CDB273}"/>
              </a:ext>
            </a:extLst>
          </p:cNvPr>
          <p:cNvSpPr>
            <a:spLocks noChangeArrowheads="1"/>
          </p:cNvSpPr>
          <p:nvPr/>
        </p:nvSpPr>
        <p:spPr bwMode="auto">
          <a:xfrm>
            <a:off x="1371600" y="2273300"/>
            <a:ext cx="65722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اثر یخبندان روی موجودات 1: دوره های یخبندان بر روی هر دو جامعه گیاهی و جانوری خشکی و دریایی تاثیر گذاشت. در          خشکی ها دوره های سرد عده ای را از بین می برد و عده ای دیگر را مجبور به مهاجرت می نمود. </a:t>
            </a:r>
          </a:p>
        </p:txBody>
      </p:sp>
    </p:spTree>
  </p:cSld>
  <p:clrMapOvr>
    <a:masterClrMapping/>
  </p:clrMapOvr>
  <p:transition spd="med">
    <p:wheel spokes="8"/>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a:extLst>
              <a:ext uri="{FF2B5EF4-FFF2-40B4-BE49-F238E27FC236}">
                <a16:creationId xmlns:a16="http://schemas.microsoft.com/office/drawing/2014/main" id="{4A1C586C-8DAA-4704-86DF-F023F922705B}"/>
              </a:ext>
            </a:extLst>
          </p:cNvPr>
          <p:cNvSpPr>
            <a:spLocks noChangeArrowheads="1"/>
          </p:cNvSpPr>
          <p:nvPr/>
        </p:nvSpPr>
        <p:spPr bwMode="auto">
          <a:xfrm>
            <a:off x="1295400" y="2486025"/>
            <a:ext cx="63404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اثر یخبندان روی موجودات 2:</a:t>
            </a:r>
            <a:r>
              <a:rPr lang="fa-IR" altLang="fa-IR" sz="2400" b="1">
                <a:cs typeface="B Lotus" panose="00000400000000000000" pitchFamily="2" charset="-78"/>
              </a:rPr>
              <a:t> </a:t>
            </a:r>
            <a:r>
              <a:rPr lang="fa-IR" altLang="fa-IR" sz="2400">
                <a:cs typeface="B Lotus" panose="00000400000000000000" pitchFamily="2" charset="-78"/>
              </a:rPr>
              <a:t>در دوره های یخبندان به علت پایین آمدن سطح آب دریاها تمام یا قسمتی از فلات قاره که مهم ترین محل زندگی موجودات دریایی است تخریب می شد و این نتیجتا باعث حذف عده ای از موجودات دریایی می گردید.</a:t>
            </a:r>
          </a:p>
        </p:txBody>
      </p:sp>
    </p:spTree>
  </p:cSld>
  <p:clrMapOvr>
    <a:masterClrMapping/>
  </p:clrMapOvr>
  <p:transition spd="med">
    <p:wheel spokes="8"/>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a:extLst>
              <a:ext uri="{FF2B5EF4-FFF2-40B4-BE49-F238E27FC236}">
                <a16:creationId xmlns:a16="http://schemas.microsoft.com/office/drawing/2014/main" id="{12A2E403-9B37-46F8-8E3B-38DF5844649B}"/>
              </a:ext>
            </a:extLst>
          </p:cNvPr>
          <p:cNvSpPr>
            <a:spLocks noChangeArrowheads="1"/>
          </p:cNvSpPr>
          <p:nvPr/>
        </p:nvSpPr>
        <p:spPr bwMode="auto">
          <a:xfrm>
            <a:off x="1143000" y="2227263"/>
            <a:ext cx="69183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اثر شکار انسان در از بین رفتن گروهی از پستانداران:</a:t>
            </a:r>
            <a:r>
              <a:rPr lang="fa-IR" altLang="fa-IR" sz="2400" b="1">
                <a:cs typeface="B Lotus" panose="00000400000000000000" pitchFamily="2" charset="-78"/>
              </a:rPr>
              <a:t> </a:t>
            </a:r>
            <a:r>
              <a:rPr lang="fa-IR" altLang="fa-IR" sz="2400">
                <a:cs typeface="B Lotus" panose="00000400000000000000" pitchFamily="2" charset="-78"/>
              </a:rPr>
              <a:t>شکار و تغذیه انسان های اولیه بر روی روند انقراض پستانداران بزرگی همچون فیل ها تاثیر چندانی نداشته است بلکه حداکثر می توانسته این روند را تسریع کند. لذا می بایست دلایل دیگری برای انقراض آنها جست.</a:t>
            </a:r>
            <a:endParaRPr lang="en-US" altLang="fa-IR" sz="2400">
              <a:cs typeface="B Lotus" panose="00000400000000000000" pitchFamily="2" charset="-78"/>
            </a:endParaRPr>
          </a:p>
          <a:p>
            <a:pPr eaLnBrk="0" hangingPunct="0"/>
            <a:endParaRPr lang="en-US" altLang="fa-IR" sz="24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1" name="Rectangle 5">
            <a:extLst>
              <a:ext uri="{FF2B5EF4-FFF2-40B4-BE49-F238E27FC236}">
                <a16:creationId xmlns:a16="http://schemas.microsoft.com/office/drawing/2014/main" id="{7D1C09F7-8722-44B4-970E-499643EC5375}"/>
              </a:ext>
            </a:extLst>
          </p:cNvPr>
          <p:cNvSpPr>
            <a:spLocks noChangeArrowheads="1"/>
          </p:cNvSpPr>
          <p:nvPr/>
        </p:nvSpPr>
        <p:spPr bwMode="auto">
          <a:xfrm>
            <a:off x="5965825" y="2289175"/>
            <a:ext cx="2286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rtl="1"/>
            <a:r>
              <a:rPr lang="ar-SA" altLang="fa-IR" sz="1300">
                <a:ea typeface="Times New Roman" panose="02020603050405020304" pitchFamily="18" charset="0"/>
                <a:cs typeface="B Lotus" panose="00000400000000000000" pitchFamily="2" charset="-78"/>
              </a:rPr>
              <a:t>.</a:t>
            </a:r>
            <a:endParaRPr lang="en-US" altLang="fa-IR" sz="1200">
              <a:ea typeface="Times New Roman" panose="02020603050405020304" pitchFamily="18" charset="0"/>
              <a:cs typeface="B Lotus" panose="00000400000000000000" pitchFamily="2" charset="-78"/>
            </a:endParaRPr>
          </a:p>
          <a:p>
            <a:pPr algn="ctr" rtl="1" eaLnBrk="0" hangingPunct="0"/>
            <a:r>
              <a:rPr lang="ar-SA" altLang="fa-IR" sz="1400">
                <a:latin typeface="Arial" panose="020B0604020202020204" pitchFamily="34" charset="0"/>
                <a:ea typeface="Times New Roman" panose="02020603050405020304" pitchFamily="18" charset="0"/>
                <a:cs typeface="B Lotus" panose="00000400000000000000" pitchFamily="2" charset="-78"/>
              </a:rPr>
              <a:t> </a:t>
            </a:r>
            <a:endParaRPr lang="ar-SA" altLang="fa-IR">
              <a:latin typeface="Arial" panose="020B0604020202020204" pitchFamily="34" charset="0"/>
            </a:endParaRPr>
          </a:p>
        </p:txBody>
      </p:sp>
      <p:sp>
        <p:nvSpPr>
          <p:cNvPr id="306183" name="Rectangle 7">
            <a:extLst>
              <a:ext uri="{FF2B5EF4-FFF2-40B4-BE49-F238E27FC236}">
                <a16:creationId xmlns:a16="http://schemas.microsoft.com/office/drawing/2014/main" id="{FACD25BC-4932-4F50-A40B-3A45114A3272}"/>
              </a:ext>
            </a:extLst>
          </p:cNvPr>
          <p:cNvSpPr>
            <a:spLocks noChangeArrowheads="1"/>
          </p:cNvSpPr>
          <p:nvPr/>
        </p:nvSpPr>
        <p:spPr bwMode="auto">
          <a:xfrm>
            <a:off x="1143000" y="2667000"/>
            <a:ext cx="693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sz="2400">
                <a:cs typeface="B Lotus" panose="00000400000000000000" pitchFamily="2" charset="-78"/>
              </a:rPr>
              <a:t>سنگ های رسوبی 2: </a:t>
            </a:r>
            <a:r>
              <a:rPr lang="ar-SA" altLang="fa-IR" sz="2400">
                <a:cs typeface="B Lotus" panose="00000400000000000000" pitchFamily="2" charset="-78"/>
              </a:rPr>
              <a:t>در بررسی سنگ های رسوبی باید به ویژگی هایی نظیر بافت (اندازه و شکل دانه ها، دانه بندی و آرایش دانه ها)، ساخت، ترکیب کانی شناسی و نوع سیمان و ماتریکس توجه کرد</a:t>
            </a:r>
            <a:r>
              <a:rPr lang="fa-IR" altLang="fa-IR" sz="2400">
                <a:cs typeface="B Lotus" panose="00000400000000000000" pitchFamily="2" charset="-78"/>
              </a:rPr>
              <a:t>. </a:t>
            </a:r>
            <a:r>
              <a:rPr lang="ar-SA" altLang="fa-IR" sz="2400">
                <a:cs typeface="B Lotus" panose="00000400000000000000" pitchFamily="2" charset="-78"/>
              </a:rPr>
              <a:t> </a:t>
            </a:r>
          </a:p>
        </p:txBody>
      </p:sp>
    </p:spTree>
  </p:cSld>
  <p:clrMapOvr>
    <a:masterClrMapping/>
  </p:clrMapOvr>
  <p:transition spd="med">
    <p:wheel spokes="8"/>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D83BB0F4-5A9C-448B-A4A4-8786B4A4EEE0}"/>
              </a:ext>
            </a:extLst>
          </p:cNvPr>
          <p:cNvSpPr>
            <a:spLocks noChangeArrowheads="1"/>
          </p:cNvSpPr>
          <p:nvPr/>
        </p:nvSpPr>
        <p:spPr bwMode="auto">
          <a:xfrm>
            <a:off x="1524000" y="2209800"/>
            <a:ext cx="57213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علل بوجود آمدن یخبندان ها در کواترنر: </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 بالا آمدن بستر اقیانوس اطلس.</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 تشکیل کوههای مرتفع.</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 کاهش گرمای حاصل از تجزیه عناصر رادیواکتیو.</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 تغییر محور حرکت وضعی نسبت به مدار انتقالی زمین.</a:t>
            </a:r>
          </a:p>
        </p:txBody>
      </p:sp>
    </p:spTree>
  </p:cSld>
  <p:clrMapOvr>
    <a:masterClrMapping/>
  </p:clrMapOvr>
  <p:transition spd="med">
    <p:wheel spokes="8"/>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AD9CF034-F647-4A25-B02A-2DE29DE7E387}"/>
              </a:ext>
            </a:extLst>
          </p:cNvPr>
          <p:cNvSpPr>
            <a:spLocks noChangeArrowheads="1"/>
          </p:cNvSpPr>
          <p:nvPr/>
        </p:nvSpPr>
        <p:spPr bwMode="auto">
          <a:xfrm>
            <a:off x="1219200" y="2424113"/>
            <a:ext cx="66484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b="1">
                <a:latin typeface="Tahoma" panose="020B0604030504040204" pitchFamily="34" charset="0"/>
                <a:cs typeface="B Lotus" panose="00000400000000000000" pitchFamily="2" charset="-78"/>
              </a:rPr>
              <a:t>ایران در سنوزوئیک 1: </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 گسترش سنگ های این دوران بیش از دوران های دیگر است.</a:t>
            </a:r>
            <a:endParaRPr lang="en-US" altLang="fa-IR" sz="2400">
              <a:latin typeface="Tahoma" panose="020B0604030504040204" pitchFamily="34" charset="0"/>
              <a:cs typeface="B Lotus" panose="00000400000000000000" pitchFamily="2" charset="-78"/>
            </a:endParaRPr>
          </a:p>
          <a:p>
            <a:pPr algn="r" rtl="1"/>
            <a:r>
              <a:rPr lang="en-US" altLang="fa-IR" sz="2400">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 سنگ های آن شامل سنگ  های آتشفشانی، آذرآواری و رسوبات خشکی و دریایی است.</a:t>
            </a:r>
          </a:p>
        </p:txBody>
      </p:sp>
    </p:spTree>
  </p:cSld>
  <p:clrMapOvr>
    <a:masterClrMapping/>
  </p:clrMapOvr>
  <p:transition spd="med">
    <p:wheel spokes="8"/>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0E4FD32B-0DA9-44BA-B9D3-7C4144A17B96}"/>
              </a:ext>
            </a:extLst>
          </p:cNvPr>
          <p:cNvSpPr>
            <a:spLocks noChangeArrowheads="1"/>
          </p:cNvSpPr>
          <p:nvPr/>
        </p:nvSpPr>
        <p:spPr bwMode="auto">
          <a:xfrm>
            <a:off x="1524000" y="2333625"/>
            <a:ext cx="66595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ایران در سنوزوئیک 2:</a:t>
            </a:r>
            <a:r>
              <a:rPr lang="fa-IR" altLang="fa-IR" sz="2400">
                <a:latin typeface="Tahoma" panose="020B0604030504040204" pitchFamily="34" charset="0"/>
              </a:rPr>
              <a:t> </a:t>
            </a:r>
            <a:endParaRPr lang="en-US" altLang="fa-IR" sz="2400">
              <a:latin typeface="Tahoma" panose="020B0604030504040204" pitchFamily="34" charset="0"/>
              <a:cs typeface="B Lotus" panose="00000400000000000000" pitchFamily="2" charset="-78"/>
            </a:endParaRPr>
          </a:p>
          <a:p>
            <a:pPr algn="r" rtl="1"/>
            <a:r>
              <a:rPr lang="fa-IR" altLang="fa-IR" sz="2400">
                <a:latin typeface="Tahoma" panose="020B0604030504040204" pitchFamily="34" charset="0"/>
                <a:cs typeface="B Lotus" panose="00000400000000000000" pitchFamily="2" charset="-78"/>
              </a:rPr>
              <a:t>- توف های سبز (در البرز)، سازند های قم، قرمز زیرین و بالایی                (در ایران مرکزی) و سازند آسماری (در زاگرس) از طبقات مهم دوره ترسیر ایران هستند.</a:t>
            </a:r>
          </a:p>
        </p:txBody>
      </p:sp>
    </p:spTree>
  </p:cSld>
  <p:clrMapOvr>
    <a:masterClrMapping/>
  </p:clrMapOvr>
  <p:transition spd="med">
    <p:wheel spokes="8"/>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6" name="Rectangle 4">
            <a:extLst>
              <a:ext uri="{FF2B5EF4-FFF2-40B4-BE49-F238E27FC236}">
                <a16:creationId xmlns:a16="http://schemas.microsoft.com/office/drawing/2014/main" id="{80EDF616-788E-4CD2-B37C-B9B293DBCDB0}"/>
              </a:ext>
            </a:extLst>
          </p:cNvPr>
          <p:cNvSpPr>
            <a:spLocks noChangeArrowheads="1"/>
          </p:cNvSpPr>
          <p:nvPr/>
        </p:nvSpPr>
        <p:spPr bwMode="auto">
          <a:xfrm>
            <a:off x="1066800" y="2590800"/>
            <a:ext cx="70008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ایران در سنوزوئیک 3: </a:t>
            </a:r>
            <a:endParaRPr lang="en-US" altLang="fa-IR" sz="2400">
              <a:cs typeface="B Lotus" panose="00000400000000000000" pitchFamily="2" charset="-78"/>
            </a:endParaRPr>
          </a:p>
          <a:p>
            <a:pPr rtl="1"/>
            <a:r>
              <a:rPr lang="en-US" altLang="fa-IR" sz="2400">
                <a:cs typeface="B Lotus" panose="00000400000000000000" pitchFamily="2" charset="-78"/>
              </a:rPr>
              <a:t>- </a:t>
            </a:r>
            <a:r>
              <a:rPr lang="fa-IR" altLang="fa-IR" sz="2400">
                <a:cs typeface="B Lotus" panose="00000400000000000000" pitchFamily="2" charset="-78"/>
              </a:rPr>
              <a:t> اکثر معادن فلزی و منابع نفتی ایران مربوط به دوره ترسیر هستند.</a:t>
            </a:r>
          </a:p>
          <a:p>
            <a:pPr rtl="1"/>
            <a:r>
              <a:rPr lang="fa-IR" altLang="fa-IR" sz="2400">
                <a:cs typeface="B Lotus" panose="00000400000000000000" pitchFamily="2" charset="-78"/>
              </a:rPr>
              <a:t>- رسوبات دوره کواترنر در ایران شامل آبرفت ها، تراورتن ها، سنگ های آتشفشانی، رسوبات تبخیری و تلماسه ها می باشند.</a:t>
            </a:r>
          </a:p>
        </p:txBody>
      </p:sp>
    </p:spTree>
  </p:cSld>
  <p:clrMapOvr>
    <a:masterClrMapping/>
  </p:clrMapOvr>
  <p:transition spd="med">
    <p:wheel spokes="8"/>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2" name="Rectangle 4">
            <a:extLst>
              <a:ext uri="{FF2B5EF4-FFF2-40B4-BE49-F238E27FC236}">
                <a16:creationId xmlns:a16="http://schemas.microsoft.com/office/drawing/2014/main" id="{F22B8461-CD60-4539-8E8D-4F19B847A074}"/>
              </a:ext>
            </a:extLst>
          </p:cNvPr>
          <p:cNvSpPr>
            <a:spLocks noChangeArrowheads="1"/>
          </p:cNvSpPr>
          <p:nvPr/>
        </p:nvSpPr>
        <p:spPr bwMode="auto">
          <a:xfrm>
            <a:off x="1066800" y="2590800"/>
            <a:ext cx="70262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شواهد موجود در سنگ ها 1: شواهد موجود در سنگ ها به دو گروه آلی و غیرآلی تقسیم می شوند. مهم ترین این شواهد عبارتند از: فسیل ها،  ترک های گلی، ناپیوستگی ها، گسل ها و پیشروی و پسروی دریا. </a:t>
            </a:r>
            <a:endParaRPr lang="ar-SA" altLang="fa-IR" sz="2400">
              <a:cs typeface="B Lotus" panose="00000400000000000000" pitchFamily="2" charset="-78"/>
            </a:endParaRPr>
          </a:p>
        </p:txBody>
      </p:sp>
    </p:spTree>
  </p:cSld>
  <p:clrMapOvr>
    <a:masterClrMapping/>
  </p:clrMapOvr>
  <p:transition spd="med">
    <p:wheel spokes="8"/>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6" name="Rectangle 4">
            <a:extLst>
              <a:ext uri="{FF2B5EF4-FFF2-40B4-BE49-F238E27FC236}">
                <a16:creationId xmlns:a16="http://schemas.microsoft.com/office/drawing/2014/main" id="{D24FCD53-A642-44F3-A59E-BEB4F6777FD3}"/>
              </a:ext>
            </a:extLst>
          </p:cNvPr>
          <p:cNvSpPr>
            <a:spLocks noChangeArrowheads="1"/>
          </p:cNvSpPr>
          <p:nvPr/>
        </p:nvSpPr>
        <p:spPr bwMode="auto">
          <a:xfrm>
            <a:off x="1371600" y="2667000"/>
            <a:ext cx="61531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شواهد موجود در سنگ ها 2: از این شواهد در تفسیر شرایط آب و هوایی گذشته، تشخیص زیر و روی طبقات و نوع محیط های رسوبی (دریایی، غیردریایی) استفاده می شود.</a:t>
            </a:r>
            <a:endParaRPr lang="ar-SA" altLang="fa-IR" sz="2400">
              <a:cs typeface="B Lotus" panose="00000400000000000000" pitchFamily="2" charset="-78"/>
            </a:endParaRPr>
          </a:p>
        </p:txBody>
      </p:sp>
    </p:spTree>
  </p:cSld>
  <p:clrMapOvr>
    <a:masterClrMapping/>
  </p:clrMapOvr>
  <p:transition spd="med">
    <p:wheel spokes="8"/>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61" name="Rectangle 5">
            <a:extLst>
              <a:ext uri="{FF2B5EF4-FFF2-40B4-BE49-F238E27FC236}">
                <a16:creationId xmlns:a16="http://schemas.microsoft.com/office/drawing/2014/main" id="{FE82D9ED-F4E2-4F11-8857-8906EEDDC510}"/>
              </a:ext>
            </a:extLst>
          </p:cNvPr>
          <p:cNvSpPr>
            <a:spLocks noChangeArrowheads="1"/>
          </p:cNvSpPr>
          <p:nvPr/>
        </p:nvSpPr>
        <p:spPr bwMode="auto">
          <a:xfrm>
            <a:off x="1143000" y="2743200"/>
            <a:ext cx="69929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فسیل ها 1: فسیل ها </a:t>
            </a:r>
            <a:r>
              <a:rPr lang="ar-SA" altLang="fa-IR" sz="2400">
                <a:cs typeface="B Lotus" panose="00000400000000000000" pitchFamily="2" charset="-78"/>
              </a:rPr>
              <a:t>آثار و بقايای موجودات گذشته ا</a:t>
            </a:r>
            <a:r>
              <a:rPr lang="fa-IR" altLang="fa-IR" sz="2400">
                <a:cs typeface="B Lotus" panose="00000400000000000000" pitchFamily="2" charset="-78"/>
              </a:rPr>
              <a:t>ند</a:t>
            </a:r>
            <a:r>
              <a:rPr lang="ar-SA" altLang="fa-IR" sz="2400">
                <a:cs typeface="B Lotus" panose="00000400000000000000" pitchFamily="2" charset="-78"/>
              </a:rPr>
              <a:t> که در طبقات زمين محفوظ مانده اند.</a:t>
            </a:r>
            <a:r>
              <a:rPr lang="fa-IR" altLang="fa-IR" sz="2400">
                <a:cs typeface="B Lotus" panose="00000400000000000000" pitchFamily="2" charset="-78"/>
              </a:rPr>
              <a:t> از فسیل های می توان برای تعیین سن نسبی، آب و هوای دیرینه، شرایط محیط زیست موجودات گذشته و تطابق لایه ها استفاده کرد.</a:t>
            </a:r>
            <a:endParaRPr lang="en-US" altLang="fa-IR" sz="2400">
              <a:cs typeface="B Lotus" panose="00000400000000000000" pitchFamily="2" charset="-78"/>
            </a:endParaRPr>
          </a:p>
        </p:txBody>
      </p:sp>
    </p:spTree>
  </p:cSld>
  <p:clrMapOvr>
    <a:masterClrMapping/>
  </p:clrMapOvr>
  <p:transition spd="med">
    <p:wheel spokes="8"/>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4" name="Rectangle 4">
            <a:extLst>
              <a:ext uri="{FF2B5EF4-FFF2-40B4-BE49-F238E27FC236}">
                <a16:creationId xmlns:a16="http://schemas.microsoft.com/office/drawing/2014/main" id="{1D1C21D4-FB1C-421C-AAAE-1ABBD7B2E897}"/>
              </a:ext>
            </a:extLst>
          </p:cNvPr>
          <p:cNvSpPr>
            <a:spLocks noChangeArrowheads="1"/>
          </p:cNvSpPr>
          <p:nvPr/>
        </p:nvSpPr>
        <p:spPr bwMode="auto">
          <a:xfrm>
            <a:off x="1905000" y="2667000"/>
            <a:ext cx="60356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فسیل ها 2: همانطور که در قبل ذکر شد علاوه بر بقا</a:t>
            </a:r>
            <a:r>
              <a:rPr lang="ar-SA" altLang="fa-IR" sz="2400">
                <a:cs typeface="B Lotus" panose="00000400000000000000" pitchFamily="2" charset="-78"/>
              </a:rPr>
              <a:t>ي</a:t>
            </a:r>
            <a:r>
              <a:rPr lang="fa-IR" altLang="fa-IR" sz="2400">
                <a:cs typeface="B Lotus" panose="00000400000000000000" pitchFamily="2" charset="-78"/>
              </a:rPr>
              <a:t>ای موجودات، آثار آنها هم فس</a:t>
            </a:r>
            <a:r>
              <a:rPr lang="ar-SA" altLang="fa-IR" sz="2400">
                <a:cs typeface="B Lotus" panose="00000400000000000000" pitchFamily="2" charset="-78"/>
              </a:rPr>
              <a:t>ي</a:t>
            </a:r>
            <a:r>
              <a:rPr lang="fa-IR" altLang="fa-IR" sz="2400">
                <a:cs typeface="B Lotus" panose="00000400000000000000" pitchFamily="2" charset="-78"/>
              </a:rPr>
              <a:t>ل محسوب می شوند. این آثار نتیجه فعالیت های زیستی موجودات است.</a:t>
            </a:r>
            <a:endParaRPr lang="en-US" altLang="fa-IR" sz="2400">
              <a:cs typeface="B Lotus" panose="00000400000000000000" pitchFamily="2" charset="-78"/>
            </a:endParaRPr>
          </a:p>
        </p:txBody>
      </p:sp>
    </p:spTree>
  </p:cSld>
  <p:clrMapOvr>
    <a:masterClrMapping/>
  </p:clrMapOvr>
  <p:transition spd="med">
    <p:wheel spokes="8"/>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7E05CB73-FCFD-4619-9E8F-AF51D0F9BA75}"/>
              </a:ext>
            </a:extLst>
          </p:cNvPr>
          <p:cNvSpPr>
            <a:spLocks noChangeArrowheads="1"/>
          </p:cNvSpPr>
          <p:nvPr/>
        </p:nvSpPr>
        <p:spPr bwMode="auto">
          <a:xfrm>
            <a:off x="1447800" y="2362200"/>
            <a:ext cx="6400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مطالبی که در زمین شناسی تاریخی مطرح می شوند عبارتند از: </a:t>
            </a:r>
            <a:r>
              <a:rPr lang="ar-SA" altLang="fa-IR" sz="2400">
                <a:cs typeface="B Lotus" panose="00000400000000000000" pitchFamily="2" charset="-78"/>
              </a:rPr>
              <a:t>پیدایش زمین، به وجود آمدن آب و هوا، پیدایش حیات، گسترش و تنوع جانداران، تشکیل توالی رسوبی، کوهزایی، تغییرات آب و هوا و فعالیت های آذرین</a:t>
            </a:r>
            <a:r>
              <a:rPr lang="en-US" altLang="fa-IR" sz="2400">
                <a:cs typeface="B Lotus" panose="00000400000000000000" pitchFamily="2" charset="-78"/>
              </a:rPr>
              <a:t>.</a:t>
            </a:r>
          </a:p>
        </p:txBody>
      </p:sp>
    </p:spTree>
  </p:cSld>
  <p:clrMapOvr>
    <a:masterClrMapping/>
  </p:clrMapOvr>
  <p:transition spd="med">
    <p:wheel spokes="8"/>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a:extLst>
              <a:ext uri="{FF2B5EF4-FFF2-40B4-BE49-F238E27FC236}">
                <a16:creationId xmlns:a16="http://schemas.microsoft.com/office/drawing/2014/main" id="{A43E2FC1-5F24-4D24-94A6-FC00E86BE8CD}"/>
              </a:ext>
            </a:extLst>
          </p:cNvPr>
          <p:cNvSpPr>
            <a:spLocks noChangeArrowheads="1"/>
          </p:cNvSpPr>
          <p:nvPr/>
        </p:nvSpPr>
        <p:spPr bwMode="auto">
          <a:xfrm>
            <a:off x="1676400" y="2408238"/>
            <a:ext cx="6324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fa-IR" altLang="fa-IR"/>
              <a:t> </a:t>
            </a:r>
            <a:r>
              <a:rPr lang="fa-IR" altLang="fa-IR" sz="2400">
                <a:cs typeface="B Lotus" panose="00000400000000000000" pitchFamily="2" charset="-78"/>
              </a:rPr>
              <a:t>فسیل ها 3: به آثار فعال</a:t>
            </a:r>
            <a:r>
              <a:rPr lang="ar-SA" altLang="fa-IR" sz="2400">
                <a:cs typeface="B Lotus" panose="00000400000000000000" pitchFamily="2" charset="-78"/>
              </a:rPr>
              <a:t>ي</a:t>
            </a:r>
            <a:r>
              <a:rPr lang="fa-IR" altLang="fa-IR" sz="2400">
                <a:cs typeface="B Lotus" panose="00000400000000000000" pitchFamily="2" charset="-78"/>
              </a:rPr>
              <a:t>ت های ز</a:t>
            </a:r>
            <a:r>
              <a:rPr lang="ar-SA" altLang="fa-IR" sz="2400">
                <a:cs typeface="B Lotus" panose="00000400000000000000" pitchFamily="2" charset="-78"/>
              </a:rPr>
              <a:t>ي</a:t>
            </a:r>
            <a:r>
              <a:rPr lang="fa-IR" altLang="fa-IR" sz="2400">
                <a:cs typeface="B Lotus" panose="00000400000000000000" pitchFamily="2" charset="-78"/>
              </a:rPr>
              <a:t>ستی جانوران اثرفس</a:t>
            </a:r>
            <a:r>
              <a:rPr lang="ar-SA" altLang="fa-IR" sz="2400">
                <a:cs typeface="B Lotus" panose="00000400000000000000" pitchFamily="2" charset="-78"/>
              </a:rPr>
              <a:t>ي</a:t>
            </a:r>
            <a:r>
              <a:rPr lang="fa-IR" altLang="fa-IR" sz="2400">
                <a:cs typeface="B Lotus" panose="00000400000000000000" pitchFamily="2" charset="-78"/>
              </a:rPr>
              <a:t>ل گو</a:t>
            </a:r>
            <a:r>
              <a:rPr lang="ar-SA" altLang="fa-IR" sz="2400">
                <a:cs typeface="B Lotus" panose="00000400000000000000" pitchFamily="2" charset="-78"/>
              </a:rPr>
              <a:t>ي</a:t>
            </a:r>
            <a:r>
              <a:rPr lang="fa-IR" altLang="fa-IR" sz="2400">
                <a:cs typeface="B Lotus" panose="00000400000000000000" pitchFamily="2" charset="-78"/>
              </a:rPr>
              <a:t>ند. اين گونه آثار توسط موجودات کفزی متحرک در مح</a:t>
            </a:r>
            <a:r>
              <a:rPr lang="ar-SA" altLang="fa-IR" sz="2400">
                <a:cs typeface="B Lotus" panose="00000400000000000000" pitchFamily="2" charset="-78"/>
              </a:rPr>
              <a:t>ي</a:t>
            </a:r>
            <a:r>
              <a:rPr lang="fa-IR" altLang="fa-IR" sz="2400">
                <a:cs typeface="B Lotus" panose="00000400000000000000" pitchFamily="2" charset="-78"/>
              </a:rPr>
              <a:t>ط های در</a:t>
            </a:r>
            <a:r>
              <a:rPr lang="ar-SA" altLang="fa-IR" sz="2400">
                <a:cs typeface="B Lotus" panose="00000400000000000000" pitchFamily="2" charset="-78"/>
              </a:rPr>
              <a:t>ي</a:t>
            </a:r>
            <a:r>
              <a:rPr lang="fa-IR" altLang="fa-IR" sz="2400">
                <a:cs typeface="B Lotus" panose="00000400000000000000" pitchFamily="2" charset="-78"/>
              </a:rPr>
              <a:t>ا</a:t>
            </a:r>
            <a:r>
              <a:rPr lang="ar-SA" altLang="fa-IR" sz="2400">
                <a:cs typeface="B Lotus" panose="00000400000000000000" pitchFamily="2" charset="-78"/>
              </a:rPr>
              <a:t>ي</a:t>
            </a:r>
            <a:r>
              <a:rPr lang="fa-IR" altLang="fa-IR" sz="2400">
                <a:cs typeface="B Lotus" panose="00000400000000000000" pitchFamily="2" charset="-78"/>
              </a:rPr>
              <a:t>ی و خشکی بوجود می آ</a:t>
            </a:r>
            <a:r>
              <a:rPr lang="ar-SA" altLang="fa-IR" sz="2400">
                <a:cs typeface="B Lotus" panose="00000400000000000000" pitchFamily="2" charset="-78"/>
              </a:rPr>
              <a:t>ي</a:t>
            </a:r>
            <a:r>
              <a:rPr lang="fa-IR" altLang="fa-IR" sz="2400">
                <a:cs typeface="B Lotus" panose="00000400000000000000" pitchFamily="2" charset="-78"/>
              </a:rPr>
              <a:t>ند. و در تشخیص زیر و روی طبقات مفیدند.</a:t>
            </a:r>
          </a:p>
        </p:txBody>
      </p:sp>
    </p:spTree>
  </p:cSld>
  <p:clrMapOvr>
    <a:masterClrMapping/>
  </p:clrMapOvr>
  <p:transition spd="med">
    <p:wheel spokes="8"/>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2" descr="203">
            <a:extLst>
              <a:ext uri="{FF2B5EF4-FFF2-40B4-BE49-F238E27FC236}">
                <a16:creationId xmlns:a16="http://schemas.microsoft.com/office/drawing/2014/main" id="{85822230-442F-4597-8533-A062DB116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2760663"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86403" name="Picture 3" descr="195">
            <a:extLst>
              <a:ext uri="{FF2B5EF4-FFF2-40B4-BE49-F238E27FC236}">
                <a16:creationId xmlns:a16="http://schemas.microsoft.com/office/drawing/2014/main" id="{F9FDC8C8-0A65-41BA-8C40-5D4A896E4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95400"/>
            <a:ext cx="4038600" cy="2824163"/>
          </a:xfrm>
          <a:prstGeom prst="rect">
            <a:avLst/>
          </a:prstGeom>
          <a:noFill/>
          <a:extLst>
            <a:ext uri="{909E8E84-426E-40DD-AFC4-6F175D3DCCD1}">
              <a14:hiddenFill xmlns:a14="http://schemas.microsoft.com/office/drawing/2010/main">
                <a:solidFill>
                  <a:srgbClr val="FFFFFF"/>
                </a:solidFill>
              </a14:hiddenFill>
            </a:ext>
          </a:extLst>
        </p:spPr>
      </p:pic>
      <p:sp>
        <p:nvSpPr>
          <p:cNvPr id="486404" name="Rectangle 4">
            <a:extLst>
              <a:ext uri="{FF2B5EF4-FFF2-40B4-BE49-F238E27FC236}">
                <a16:creationId xmlns:a16="http://schemas.microsoft.com/office/drawing/2014/main" id="{936FD235-FF44-427E-97D5-9C83CCC1B69E}"/>
              </a:ext>
            </a:extLst>
          </p:cNvPr>
          <p:cNvSpPr>
            <a:spLocks noChangeArrowheads="1"/>
          </p:cNvSpPr>
          <p:nvPr/>
        </p:nvSpPr>
        <p:spPr bwMode="auto">
          <a:xfrm>
            <a:off x="3859213" y="5592763"/>
            <a:ext cx="1958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تصویری از دو اثرفسیل</a:t>
            </a:r>
          </a:p>
        </p:txBody>
      </p:sp>
      <p:sp>
        <p:nvSpPr>
          <p:cNvPr id="486405" name="Rectangle 5">
            <a:extLst>
              <a:ext uri="{FF2B5EF4-FFF2-40B4-BE49-F238E27FC236}">
                <a16:creationId xmlns:a16="http://schemas.microsoft.com/office/drawing/2014/main" id="{FF2B2FFA-B867-4DA2-AE8F-F8B2C9C02B1D}"/>
              </a:ext>
            </a:extLst>
          </p:cNvPr>
          <p:cNvSpPr>
            <a:spLocks noChangeArrowheads="1"/>
          </p:cNvSpPr>
          <p:nvPr/>
        </p:nvSpPr>
        <p:spPr bwMode="auto">
          <a:xfrm>
            <a:off x="6656388" y="4329113"/>
            <a:ext cx="1060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Low" rtl="1"/>
            <a:r>
              <a:rPr lang="fa-IR" altLang="fa-IR" sz="2000">
                <a:cs typeface="B Lotus" panose="00000400000000000000" pitchFamily="2" charset="-78"/>
              </a:rPr>
              <a:t>اثر خزیدین</a:t>
            </a:r>
          </a:p>
        </p:txBody>
      </p:sp>
      <p:sp>
        <p:nvSpPr>
          <p:cNvPr id="486406" name="Rectangle 6">
            <a:extLst>
              <a:ext uri="{FF2B5EF4-FFF2-40B4-BE49-F238E27FC236}">
                <a16:creationId xmlns:a16="http://schemas.microsoft.com/office/drawing/2014/main" id="{19CC76A0-5995-4591-AFC5-E3A4D613CE4F}"/>
              </a:ext>
            </a:extLst>
          </p:cNvPr>
          <p:cNvSpPr>
            <a:spLocks noChangeArrowheads="1"/>
          </p:cNvSpPr>
          <p:nvPr/>
        </p:nvSpPr>
        <p:spPr bwMode="auto">
          <a:xfrm>
            <a:off x="1752600" y="4343400"/>
            <a:ext cx="920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fa-IR" altLang="fa-IR" sz="2000">
                <a:cs typeface="B Lotus" panose="00000400000000000000" pitchFamily="2" charset="-78"/>
              </a:rPr>
              <a:t>اثر تغذیه </a:t>
            </a:r>
          </a:p>
        </p:txBody>
      </p:sp>
    </p:spTree>
  </p:cSld>
  <p:clrMapOvr>
    <a:masterClrMapping/>
  </p:clrMapOvr>
  <p:transition spd="med">
    <p:wheel spokes="8"/>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AB1BE8EE-7733-45AA-B855-1E25446F7EF6}"/>
              </a:ext>
            </a:extLst>
          </p:cNvPr>
          <p:cNvSpPr>
            <a:spLocks noChangeArrowheads="1"/>
          </p:cNvSpPr>
          <p:nvPr/>
        </p:nvSpPr>
        <p:spPr bwMode="auto">
          <a:xfrm>
            <a:off x="914400" y="2744788"/>
            <a:ext cx="7086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تركهاي گلي: در سطح رسوبات نرم از جنس گل دیده می شود. ترک های گلی در محل هایی بوجود می آیند که رسوبات در حد رس در معرض تابش اشعة خورشيد قرار گيرند و آب خود را از دست بدهند.  </a:t>
            </a:r>
          </a:p>
        </p:txBody>
      </p:sp>
    </p:spTree>
  </p:cSld>
  <p:clrMapOvr>
    <a:masterClrMapping/>
  </p:clrMapOvr>
  <p:transition spd="med">
    <p:wheel spokes="8"/>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a:extLst>
              <a:ext uri="{FF2B5EF4-FFF2-40B4-BE49-F238E27FC236}">
                <a16:creationId xmlns:a16="http://schemas.microsoft.com/office/drawing/2014/main" id="{670683C5-9D32-4318-89BF-4846860D7960}"/>
              </a:ext>
            </a:extLst>
          </p:cNvPr>
          <p:cNvSpPr>
            <a:spLocks noChangeArrowheads="1"/>
          </p:cNvSpPr>
          <p:nvPr/>
        </p:nvSpPr>
        <p:spPr bwMode="auto">
          <a:xfrm>
            <a:off x="1066800" y="2667000"/>
            <a:ext cx="693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اهمیت تركهاي گلي در چینه شناسی در تشخیص سطح بالا و پایین طبقات است. به این ترتیب که قسمت باز ترک گلی معرف سطح بالای طبقه می باشد.</a:t>
            </a:r>
            <a:endParaRPr lang="en-US" altLang="fa-IR" sz="2400">
              <a:cs typeface="B Lotus" panose="00000400000000000000" pitchFamily="2" charset="-78"/>
            </a:endParaRPr>
          </a:p>
        </p:txBody>
      </p:sp>
    </p:spTree>
  </p:cSld>
  <p:clrMapOvr>
    <a:masterClrMapping/>
  </p:clrMapOvr>
  <p:transition spd="med">
    <p:wheel spokes="8"/>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4" name="Picture 2" descr="117">
            <a:extLst>
              <a:ext uri="{FF2B5EF4-FFF2-40B4-BE49-F238E27FC236}">
                <a16:creationId xmlns:a16="http://schemas.microsoft.com/office/drawing/2014/main" id="{84460FC0-BD1F-446E-94CB-83DAE086C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400800" cy="4421188"/>
          </a:xfrm>
          <a:prstGeom prst="rect">
            <a:avLst/>
          </a:prstGeom>
          <a:noFill/>
          <a:extLst>
            <a:ext uri="{909E8E84-426E-40DD-AFC4-6F175D3DCCD1}">
              <a14:hiddenFill xmlns:a14="http://schemas.microsoft.com/office/drawing/2010/main">
                <a:solidFill>
                  <a:srgbClr val="FFFFFF"/>
                </a:solidFill>
              </a14:hiddenFill>
            </a:ext>
          </a:extLst>
        </p:spPr>
      </p:pic>
      <p:sp>
        <p:nvSpPr>
          <p:cNvPr id="489475" name="Rectangle 3">
            <a:extLst>
              <a:ext uri="{FF2B5EF4-FFF2-40B4-BE49-F238E27FC236}">
                <a16:creationId xmlns:a16="http://schemas.microsoft.com/office/drawing/2014/main" id="{0BBFD6E0-FD6A-49B1-A258-3D034EDE57EC}"/>
              </a:ext>
            </a:extLst>
          </p:cNvPr>
          <p:cNvSpPr>
            <a:spLocks noChangeArrowheads="1"/>
          </p:cNvSpPr>
          <p:nvPr/>
        </p:nvSpPr>
        <p:spPr bwMode="auto">
          <a:xfrm>
            <a:off x="2895600" y="5638800"/>
            <a:ext cx="3214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ترک های  گلی در رسوبات عهد حاضر</a:t>
            </a:r>
            <a:endParaRPr lang="en-US" altLang="fa-IR" sz="2000">
              <a:cs typeface="B Lotus" panose="00000400000000000000" pitchFamily="2" charset="-78"/>
            </a:endParaRPr>
          </a:p>
        </p:txBody>
      </p:sp>
    </p:spTree>
  </p:cSld>
  <p:clrMapOvr>
    <a:masterClrMapping/>
  </p:clrMapOvr>
  <p:transition spd="med">
    <p:wheel spokes="8"/>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DB3BA07E-896A-4E42-815D-8178E9A5307D}"/>
              </a:ext>
            </a:extLst>
          </p:cNvPr>
          <p:cNvSpPr>
            <a:spLocks noChangeArrowheads="1"/>
          </p:cNvSpPr>
          <p:nvPr/>
        </p:nvSpPr>
        <p:spPr bwMode="auto">
          <a:xfrm>
            <a:off x="1600200" y="2317750"/>
            <a:ext cx="67024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ناپيوستگی ها: عبارتست از قطع شدگي در توالي لايه هاي سنگ ها از نظر چينه شناسي كه بر اثر آن لايه هاي سنگ هاي جديد تر روي     سنگ هاي قديمي تر طوري قرار می گيرند كه معرف توالي واقعي      لايه ها نيست و منعكس كننده وقفه در رسوبگذاري است. </a:t>
            </a:r>
          </a:p>
        </p:txBody>
      </p:sp>
    </p:spTree>
  </p:cSld>
  <p:clrMapOvr>
    <a:masterClrMapping/>
  </p:clrMapOvr>
  <p:transition spd="med">
    <p:wheel spokes="8"/>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a:extLst>
              <a:ext uri="{FF2B5EF4-FFF2-40B4-BE49-F238E27FC236}">
                <a16:creationId xmlns:a16="http://schemas.microsoft.com/office/drawing/2014/main" id="{03711156-1CEF-41DB-9C36-DE70D69D33AD}"/>
              </a:ext>
            </a:extLst>
          </p:cNvPr>
          <p:cNvSpPr>
            <a:spLocks noChangeArrowheads="1"/>
          </p:cNvSpPr>
          <p:nvPr/>
        </p:nvSpPr>
        <p:spPr bwMode="auto">
          <a:xfrm>
            <a:off x="1828800" y="2819400"/>
            <a:ext cx="576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هياتوس: هیاتوس عبارتست از مدت زمان زمین شناسی که طي آن رسوبگذاري انجام نشده است.</a:t>
            </a:r>
          </a:p>
        </p:txBody>
      </p:sp>
    </p:spTree>
  </p:cSld>
  <p:clrMapOvr>
    <a:masterClrMapping/>
  </p:clrMapOvr>
  <p:transition spd="med">
    <p:wheel spokes="8"/>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a:extLst>
              <a:ext uri="{FF2B5EF4-FFF2-40B4-BE49-F238E27FC236}">
                <a16:creationId xmlns:a16="http://schemas.microsoft.com/office/drawing/2014/main" id="{7D078FF9-95C9-49DF-9207-EF321726EDDF}"/>
              </a:ext>
            </a:extLst>
          </p:cNvPr>
          <p:cNvSpPr>
            <a:spLocks noChangeArrowheads="1"/>
          </p:cNvSpPr>
          <p:nvPr/>
        </p:nvSpPr>
        <p:spPr bwMode="auto">
          <a:xfrm>
            <a:off x="1066800" y="2743200"/>
            <a:ext cx="690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گسل ها: گسل نوعی شکستگی در سنگ هاست که بر اثر فشار یا کشش در آنها بوجود می آید. در یک گسل طرفین سطح شکستگی یا سطح گسل نسبت به هم جابجا می شوند. </a:t>
            </a:r>
          </a:p>
        </p:txBody>
      </p:sp>
    </p:spTree>
  </p:cSld>
  <p:clrMapOvr>
    <a:masterClrMapping/>
  </p:clrMapOvr>
  <p:transition spd="med">
    <p:wheel spokes="8"/>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a:extLst>
              <a:ext uri="{FF2B5EF4-FFF2-40B4-BE49-F238E27FC236}">
                <a16:creationId xmlns:a16="http://schemas.microsoft.com/office/drawing/2014/main" id="{117BA413-7D92-40C9-B425-EBCFBA63BC52}"/>
              </a:ext>
            </a:extLst>
          </p:cNvPr>
          <p:cNvSpPr>
            <a:spLocks noChangeArrowheads="1"/>
          </p:cNvSpPr>
          <p:nvPr/>
        </p:nvSpPr>
        <p:spPr bwMode="auto">
          <a:xfrm>
            <a:off x="1752600" y="2743200"/>
            <a:ext cx="5765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پیشروی دریا: در یک توالی پیشرونده، بر روی رسوبات ساحلی رسوبات نیمه عمیق، و بر روی رسوبات نیمه عمیق رسوبات نواحی عمیق قرار می گیرد.   </a:t>
            </a:r>
          </a:p>
        </p:txBody>
      </p:sp>
    </p:spTree>
  </p:cSld>
  <p:clrMapOvr>
    <a:masterClrMapping/>
  </p:clrMapOvr>
  <p:transition spd="med">
    <p:wheel spokes="8"/>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8" name="Rectangle 4">
            <a:extLst>
              <a:ext uri="{FF2B5EF4-FFF2-40B4-BE49-F238E27FC236}">
                <a16:creationId xmlns:a16="http://schemas.microsoft.com/office/drawing/2014/main" id="{33E152D0-CB84-4F94-B376-E907AD3412B1}"/>
              </a:ext>
            </a:extLst>
          </p:cNvPr>
          <p:cNvSpPr>
            <a:spLocks noChangeArrowheads="1"/>
          </p:cNvSpPr>
          <p:nvPr/>
        </p:nvSpPr>
        <p:spPr bwMode="auto">
          <a:xfrm>
            <a:off x="1447800" y="2743200"/>
            <a:ext cx="61007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در یک ستون قائم رسوبات پیشرونده، اندازه رسوبات از پایین بطرف بالا ریزتر می شود. هم چنین طبقات پیشرونده نسبت به طبقات زیرین گسترش بیشتری دارند.   </a:t>
            </a:r>
          </a:p>
        </p:txBody>
      </p:sp>
    </p:spTree>
  </p:cSld>
  <p:clrMapOvr>
    <a:masterClrMapping/>
  </p:clrMapOvr>
  <p:transition spd="med">
    <p:wheel spokes="8"/>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a:extLst>
              <a:ext uri="{FF2B5EF4-FFF2-40B4-BE49-F238E27FC236}">
                <a16:creationId xmlns:a16="http://schemas.microsoft.com/office/drawing/2014/main" id="{CE1080EB-F21F-4DBF-932E-2F9D63F3BF14}"/>
              </a:ext>
            </a:extLst>
          </p:cNvPr>
          <p:cNvSpPr>
            <a:spLocks noChangeArrowheads="1"/>
          </p:cNvSpPr>
          <p:nvPr/>
        </p:nvSpPr>
        <p:spPr bwMode="auto">
          <a:xfrm>
            <a:off x="1447800" y="2438400"/>
            <a:ext cx="62579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ar-SA" altLang="fa-IR" sz="2400">
                <a:cs typeface="B Lotus" panose="00000400000000000000" pitchFamily="2" charset="-78"/>
              </a:rPr>
              <a:t>پیدایش زمین:</a:t>
            </a:r>
            <a:r>
              <a:rPr lang="fa-IR" altLang="fa-IR" sz="2400">
                <a:cs typeface="B Lotus" panose="00000400000000000000" pitchFamily="2" charset="-78"/>
              </a:rPr>
              <a:t> درباره پیدایش زمین سه نظریه زیر مطرح می باشد:</a:t>
            </a:r>
          </a:p>
          <a:p>
            <a:pPr rtl="1"/>
            <a:r>
              <a:rPr lang="fa-IR" altLang="fa-IR" sz="2400">
                <a:cs typeface="B Lotus" panose="00000400000000000000" pitchFamily="2" charset="-78"/>
              </a:rPr>
              <a:t>1- نظریه کاتاستروفیسم.</a:t>
            </a:r>
          </a:p>
          <a:p>
            <a:pPr rtl="1"/>
            <a:r>
              <a:rPr lang="fa-IR" altLang="fa-IR" sz="2400">
                <a:cs typeface="B Lotus" panose="00000400000000000000" pitchFamily="2" charset="-78"/>
              </a:rPr>
              <a:t>2- نظریه یکنواختی.</a:t>
            </a:r>
          </a:p>
          <a:p>
            <a:pPr rtl="1"/>
            <a:r>
              <a:rPr lang="fa-IR" altLang="fa-IR" sz="2400">
                <a:cs typeface="B Lotus" panose="00000400000000000000" pitchFamily="2" charset="-78"/>
              </a:rPr>
              <a:t>3- نظریه واقع گرایی.</a:t>
            </a:r>
          </a:p>
        </p:txBody>
      </p:sp>
    </p:spTree>
  </p:cSld>
  <p:clrMapOvr>
    <a:masterClrMapping/>
  </p:clrMapOvr>
  <p:transition spd="med">
    <p:wheel spokes="8"/>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3" name="Picture 5" descr="103">
            <a:extLst>
              <a:ext uri="{FF2B5EF4-FFF2-40B4-BE49-F238E27FC236}">
                <a16:creationId xmlns:a16="http://schemas.microsoft.com/office/drawing/2014/main" id="{DA5E9C87-1405-42F5-9A5E-CF63AF765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858000" cy="3128963"/>
          </a:xfrm>
          <a:prstGeom prst="rect">
            <a:avLst/>
          </a:prstGeom>
          <a:noFill/>
          <a:extLst>
            <a:ext uri="{909E8E84-426E-40DD-AFC4-6F175D3DCCD1}">
              <a14:hiddenFill xmlns:a14="http://schemas.microsoft.com/office/drawing/2010/main">
                <a:solidFill>
                  <a:srgbClr val="FFFFFF"/>
                </a:solidFill>
              </a14:hiddenFill>
            </a:ext>
          </a:extLst>
        </p:spPr>
      </p:pic>
      <p:sp>
        <p:nvSpPr>
          <p:cNvPr id="483334" name="Rectangle 6">
            <a:extLst>
              <a:ext uri="{FF2B5EF4-FFF2-40B4-BE49-F238E27FC236}">
                <a16:creationId xmlns:a16="http://schemas.microsoft.com/office/drawing/2014/main" id="{80B1E177-859F-471A-8106-4BA922E71168}"/>
              </a:ext>
            </a:extLst>
          </p:cNvPr>
          <p:cNvSpPr>
            <a:spLocks noChangeArrowheads="1"/>
          </p:cNvSpPr>
          <p:nvPr/>
        </p:nvSpPr>
        <p:spPr bwMode="auto">
          <a:xfrm>
            <a:off x="4000500" y="4995863"/>
            <a:ext cx="1169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پیشروی دریا</a:t>
            </a:r>
            <a:endParaRPr lang="en-US" altLang="fa-IR" sz="2000">
              <a:cs typeface="B Lotus" panose="00000400000000000000" pitchFamily="2" charset="-78"/>
            </a:endParaRPr>
          </a:p>
        </p:txBody>
      </p:sp>
    </p:spTree>
  </p:cSld>
  <p:clrMapOvr>
    <a:masterClrMapping/>
  </p:clrMapOvr>
  <p:transition spd="med">
    <p:wheel spokes="8"/>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6" name="Rectangle 4">
            <a:extLst>
              <a:ext uri="{FF2B5EF4-FFF2-40B4-BE49-F238E27FC236}">
                <a16:creationId xmlns:a16="http://schemas.microsoft.com/office/drawing/2014/main" id="{61C34B20-8B4B-4E4F-9F6B-6EB8C31F591B}"/>
              </a:ext>
            </a:extLst>
          </p:cNvPr>
          <p:cNvSpPr>
            <a:spLocks noChangeArrowheads="1"/>
          </p:cNvSpPr>
          <p:nvPr/>
        </p:nvSpPr>
        <p:spPr bwMode="auto">
          <a:xfrm>
            <a:off x="1524000" y="2743200"/>
            <a:ext cx="59864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پسروی دریا: در یک توالی پسرونده بر عکس توالی پیشرونده بر روی رسوبات نواحی عمیق، به ترتیب رسوبات نواحی نیمه عمیق و ساحلی جای دارند. </a:t>
            </a:r>
            <a:endParaRPr lang="en-US" altLang="fa-IR" sz="2400">
              <a:cs typeface="B Lotus" panose="00000400000000000000" pitchFamily="2" charset="-78"/>
            </a:endParaRPr>
          </a:p>
        </p:txBody>
      </p:sp>
    </p:spTree>
  </p:cSld>
  <p:clrMapOvr>
    <a:masterClrMapping/>
  </p:clrMapOvr>
  <p:transition spd="med">
    <p:wheel spokes="8"/>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6" name="Rectangle 4">
            <a:extLst>
              <a:ext uri="{FF2B5EF4-FFF2-40B4-BE49-F238E27FC236}">
                <a16:creationId xmlns:a16="http://schemas.microsoft.com/office/drawing/2014/main" id="{44677D2D-7027-49F2-9325-CA42CAA746C2}"/>
              </a:ext>
            </a:extLst>
          </p:cNvPr>
          <p:cNvSpPr>
            <a:spLocks noChangeArrowheads="1"/>
          </p:cNvSpPr>
          <p:nvPr/>
        </p:nvSpPr>
        <p:spPr bwMode="auto">
          <a:xfrm>
            <a:off x="1371600" y="2895600"/>
            <a:ext cx="647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طبقات پسرونده گسترش کمتری نسبت به طبقات زیرین خود دارند. بعلاوه آنها غالبا با لایه های کولابی و مردابی همراهند.</a:t>
            </a:r>
          </a:p>
        </p:txBody>
      </p:sp>
    </p:spTree>
  </p:cSld>
  <p:clrMapOvr>
    <a:masterClrMapping/>
  </p:clrMapOvr>
  <p:transition spd="med">
    <p:wheel spokes="8"/>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80" name="Picture 4" descr="100">
            <a:extLst>
              <a:ext uri="{FF2B5EF4-FFF2-40B4-BE49-F238E27FC236}">
                <a16:creationId xmlns:a16="http://schemas.microsoft.com/office/drawing/2014/main" id="{737C0128-74AB-4B00-A0DD-196B6B575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553200" cy="3168650"/>
          </a:xfrm>
          <a:prstGeom prst="rect">
            <a:avLst/>
          </a:prstGeom>
          <a:noFill/>
          <a:extLst>
            <a:ext uri="{909E8E84-426E-40DD-AFC4-6F175D3DCCD1}">
              <a14:hiddenFill xmlns:a14="http://schemas.microsoft.com/office/drawing/2010/main">
                <a:solidFill>
                  <a:srgbClr val="FFFFFF"/>
                </a:solidFill>
              </a14:hiddenFill>
            </a:ext>
          </a:extLst>
        </p:spPr>
      </p:pic>
      <p:sp>
        <p:nvSpPr>
          <p:cNvPr id="459781" name="Rectangle 5">
            <a:extLst>
              <a:ext uri="{FF2B5EF4-FFF2-40B4-BE49-F238E27FC236}">
                <a16:creationId xmlns:a16="http://schemas.microsoft.com/office/drawing/2014/main" id="{7F326DC2-ACB3-45A5-A104-8DD3F5BB21F5}"/>
              </a:ext>
            </a:extLst>
          </p:cNvPr>
          <p:cNvSpPr>
            <a:spLocks noChangeArrowheads="1"/>
          </p:cNvSpPr>
          <p:nvPr/>
        </p:nvSpPr>
        <p:spPr bwMode="auto">
          <a:xfrm>
            <a:off x="4078288" y="4995863"/>
            <a:ext cx="1112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a-IR" altLang="fa-IR" sz="2000">
                <a:cs typeface="B Lotus" panose="00000400000000000000" pitchFamily="2" charset="-78"/>
              </a:rPr>
              <a:t>پسروی دریا</a:t>
            </a:r>
            <a:endParaRPr lang="en-US" altLang="fa-IR" sz="2000">
              <a:cs typeface="B Lotus" panose="00000400000000000000" pitchFamily="2" charset="-78"/>
            </a:endParaRPr>
          </a:p>
        </p:txBody>
      </p:sp>
    </p:spTree>
  </p:cSld>
  <p:clrMapOvr>
    <a:masterClrMapping/>
  </p:clrMapOvr>
  <p:transition spd="med">
    <p:wheel spokes="8"/>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33060B80-87BA-49F4-BC02-9472102B7918}"/>
              </a:ext>
            </a:extLst>
          </p:cNvPr>
          <p:cNvSpPr>
            <a:spLocks noChangeArrowheads="1"/>
          </p:cNvSpPr>
          <p:nvPr/>
        </p:nvSpPr>
        <p:spPr bwMode="auto">
          <a:xfrm>
            <a:off x="1905000" y="2514600"/>
            <a:ext cx="5646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rtl="1"/>
            <a:r>
              <a:rPr lang="fa-IR" altLang="fa-IR" sz="4000" b="1">
                <a:cs typeface="B Lotus" panose="00000400000000000000" pitchFamily="2" charset="-78"/>
              </a:rPr>
              <a:t>گفتار دوم: </a:t>
            </a:r>
            <a:endParaRPr lang="en-US" altLang="fa-IR" sz="4000" b="1">
              <a:cs typeface="B Lotus" panose="00000400000000000000" pitchFamily="2" charset="-78"/>
            </a:endParaRPr>
          </a:p>
          <a:p>
            <a:pPr algn="ctr" rtl="1"/>
            <a:r>
              <a:rPr lang="fa-IR" altLang="fa-IR" sz="4000" b="1">
                <a:cs typeface="B Lotus" panose="00000400000000000000" pitchFamily="2" charset="-78"/>
              </a:rPr>
              <a:t>محیط ها و رخساره های رسوبی</a:t>
            </a:r>
          </a:p>
        </p:txBody>
      </p:sp>
    </p:spTree>
  </p:cSld>
  <p:clrMapOvr>
    <a:masterClrMapping/>
  </p:clrMapOvr>
  <p:transition spd="med">
    <p:wheel spokes="8"/>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2" name="Rectangle 4">
            <a:extLst>
              <a:ext uri="{FF2B5EF4-FFF2-40B4-BE49-F238E27FC236}">
                <a16:creationId xmlns:a16="http://schemas.microsoft.com/office/drawing/2014/main" id="{D493C35A-8A3A-43B1-B06E-9484A7215AD7}"/>
              </a:ext>
            </a:extLst>
          </p:cNvPr>
          <p:cNvSpPr>
            <a:spLocks noChangeArrowheads="1"/>
          </p:cNvSpPr>
          <p:nvPr/>
        </p:nvSpPr>
        <p:spPr bwMode="auto">
          <a:xfrm>
            <a:off x="1447800" y="2349500"/>
            <a:ext cx="65166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تعریف محیط رسوبی: هر محیطی که در آن به نحوی رسوب       ته نشین شود را محیط یا حوضه رسوبی نامند. رسوباتی که در یک حوضه ته نشین می شوند تحت تاثیر ویژگی های فیزیکی، شیمیایی و زیستی حوضه قرار می گیرند. </a:t>
            </a:r>
          </a:p>
        </p:txBody>
      </p:sp>
    </p:spTree>
  </p:cSld>
  <p:clrMapOvr>
    <a:masterClrMapping/>
  </p:clrMapOvr>
  <p:transition spd="med">
    <p:wheel spokes="8"/>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6" name="Rectangle 4">
            <a:extLst>
              <a:ext uri="{FF2B5EF4-FFF2-40B4-BE49-F238E27FC236}">
                <a16:creationId xmlns:a16="http://schemas.microsoft.com/office/drawing/2014/main" id="{2A7B3AA8-044E-4A4A-B0C9-DCD633108FC5}"/>
              </a:ext>
            </a:extLst>
          </p:cNvPr>
          <p:cNvSpPr>
            <a:spLocks noChangeArrowheads="1"/>
          </p:cNvSpPr>
          <p:nvPr/>
        </p:nvSpPr>
        <p:spPr bwMode="auto">
          <a:xfrm>
            <a:off x="1066800" y="2349500"/>
            <a:ext cx="68786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ویژگی های فیزیکی حوضه شامل انرژی امواج و جریان های آب، سرعت فرونشینی حوضه، درجه حرارت آب، سرعت و نوع مواد رسوبی وارد شده به حوضه می باشند. شوری آب و </a:t>
            </a:r>
            <a:r>
              <a:rPr lang="en-US" altLang="fa-IR" sz="2000">
                <a:latin typeface="Times New Roman" panose="02020603050405020304" pitchFamily="18" charset="0"/>
                <a:cs typeface="Times New Roman" panose="02020603050405020304" pitchFamily="18" charset="0"/>
              </a:rPr>
              <a:t>PH</a:t>
            </a:r>
            <a:r>
              <a:rPr lang="fa-IR" altLang="fa-IR" sz="2400">
                <a:cs typeface="B Lotus" panose="00000400000000000000" pitchFamily="2" charset="-78"/>
              </a:rPr>
              <a:t> نیز از ویژگی های شیمیایی حوضه هستند.</a:t>
            </a:r>
          </a:p>
        </p:txBody>
      </p:sp>
    </p:spTree>
  </p:cSld>
  <p:clrMapOvr>
    <a:masterClrMapping/>
  </p:clrMapOvr>
  <p:transition spd="med">
    <p:wheel spokes="8"/>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71030D2B-BB70-4363-9070-4BC616E96F5E}"/>
              </a:ext>
            </a:extLst>
          </p:cNvPr>
          <p:cNvSpPr>
            <a:spLocks noChangeArrowheads="1"/>
          </p:cNvSpPr>
          <p:nvPr/>
        </p:nvSpPr>
        <p:spPr bwMode="auto">
          <a:xfrm>
            <a:off x="1371600" y="2438400"/>
            <a:ext cx="62325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en-US" altLang="fa-IR"/>
              <a:t> </a:t>
            </a:r>
            <a:r>
              <a:rPr lang="fa-IR" altLang="fa-IR" sz="2400">
                <a:cs typeface="B Lotus" panose="00000400000000000000" pitchFamily="2" charset="-78"/>
              </a:rPr>
              <a:t>از روی خصوصیات فیزکی، شیمیایی و زیستی رسوبات می توان عوامل محیطی را ارزیابی نمود. برای مثال رسوبات یخچالی نشانگر مناطق بسیار سرد، و رسوبات تبخیری (مانند نمک) بیانگر شدت تبخیر و آب و هوای گرم و خشک است</a:t>
            </a:r>
            <a:r>
              <a:rPr lang="en-US" altLang="fa-IR" sz="2400">
                <a:cs typeface="B Lotus" panose="00000400000000000000" pitchFamily="2" charset="-78"/>
              </a:rPr>
              <a:t>. </a:t>
            </a:r>
          </a:p>
        </p:txBody>
      </p:sp>
    </p:spTree>
  </p:cSld>
  <p:clrMapOvr>
    <a:masterClrMapping/>
  </p:clrMapOvr>
  <p:transition spd="med">
    <p:wheel spokes="8"/>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4" name="Rectangle 4">
            <a:extLst>
              <a:ext uri="{FF2B5EF4-FFF2-40B4-BE49-F238E27FC236}">
                <a16:creationId xmlns:a16="http://schemas.microsoft.com/office/drawing/2014/main" id="{34EC2CFD-60A6-447A-ADB0-CB6A842F36E9}"/>
              </a:ext>
            </a:extLst>
          </p:cNvPr>
          <p:cNvSpPr>
            <a:spLocks noChangeArrowheads="1"/>
          </p:cNvSpPr>
          <p:nvPr/>
        </p:nvSpPr>
        <p:spPr bwMode="auto">
          <a:xfrm>
            <a:off x="1066800" y="2743200"/>
            <a:ext cx="67198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محیط های رسوبی از نظر ژئومورفولوژیکی به سه دسته محیط های  غیر دریایی، محیط های دریایی و محیط های مختلط تقسیم می شوند.</a:t>
            </a:r>
          </a:p>
        </p:txBody>
      </p:sp>
    </p:spTree>
  </p:cSld>
  <p:clrMapOvr>
    <a:masterClrMapping/>
  </p:clrMapOvr>
  <p:transition spd="med">
    <p:wheel spokes="8"/>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a:extLst>
              <a:ext uri="{FF2B5EF4-FFF2-40B4-BE49-F238E27FC236}">
                <a16:creationId xmlns:a16="http://schemas.microsoft.com/office/drawing/2014/main" id="{3FA1D122-F1D5-4CA8-A842-6198F3EB45D0}"/>
              </a:ext>
            </a:extLst>
          </p:cNvPr>
          <p:cNvSpPr>
            <a:spLocks noChangeArrowheads="1"/>
          </p:cNvSpPr>
          <p:nvPr/>
        </p:nvSpPr>
        <p:spPr bwMode="auto">
          <a:xfrm>
            <a:off x="1447800" y="2805113"/>
            <a:ext cx="6634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en-US" altLang="fa-IR"/>
              <a:t> </a:t>
            </a:r>
            <a:r>
              <a:rPr lang="fa-IR" altLang="fa-IR" sz="2400">
                <a:cs typeface="B Lotus" panose="00000400000000000000" pitchFamily="2" charset="-78"/>
              </a:rPr>
              <a:t>محیط های غیر دریایی شامل محیط های کوهپایه ای، دشت سیلابی، بیابانی، دریاچه ای و یخچالی می شود. </a:t>
            </a:r>
          </a:p>
        </p:txBody>
      </p:sp>
    </p:spTree>
  </p:cSld>
  <p:clrMapOvr>
    <a:masterClrMapping/>
  </p:clrMapOvr>
  <p:transition spd="med">
    <p:wheel spokes="8"/>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4">
            <a:extLst>
              <a:ext uri="{FF2B5EF4-FFF2-40B4-BE49-F238E27FC236}">
                <a16:creationId xmlns:a16="http://schemas.microsoft.com/office/drawing/2014/main" id="{99C5B3D8-3005-4DBE-BEFF-4A0781DF93F5}"/>
              </a:ext>
            </a:extLst>
          </p:cNvPr>
          <p:cNvSpPr>
            <a:spLocks noChangeArrowheads="1"/>
          </p:cNvSpPr>
          <p:nvPr/>
        </p:nvSpPr>
        <p:spPr bwMode="auto">
          <a:xfrm>
            <a:off x="1295400" y="2590800"/>
            <a:ext cx="6705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1- </a:t>
            </a:r>
            <a:r>
              <a:rPr lang="ar-SA" altLang="fa-IR" sz="2400">
                <a:cs typeface="B Lotus" panose="00000400000000000000" pitchFamily="2" charset="-78"/>
              </a:rPr>
              <a:t>نظریه کاتاستروفیسم:</a:t>
            </a:r>
            <a:r>
              <a:rPr lang="fa-IR" altLang="fa-IR" sz="2400">
                <a:cs typeface="B Lotus" panose="00000400000000000000" pitchFamily="2" charset="-78"/>
              </a:rPr>
              <a:t> </a:t>
            </a:r>
            <a:r>
              <a:rPr lang="ar-SA" altLang="fa-IR" sz="2400">
                <a:cs typeface="B Lotus" panose="00000400000000000000" pitchFamily="2" charset="-78"/>
              </a:rPr>
              <a:t>بر</a:t>
            </a:r>
            <a:r>
              <a:rPr lang="fa-IR" altLang="fa-IR" sz="2400">
                <a:cs typeface="B Lotus" panose="00000400000000000000" pitchFamily="2" charset="-78"/>
              </a:rPr>
              <a:t> </a:t>
            </a:r>
            <a:r>
              <a:rPr lang="ar-SA" altLang="fa-IR" sz="2400">
                <a:cs typeface="B Lotus" panose="00000400000000000000" pitchFamily="2" charset="-78"/>
              </a:rPr>
              <a:t>اساس </a:t>
            </a:r>
            <a:r>
              <a:rPr lang="fa-IR" altLang="fa-IR" sz="2400">
                <a:cs typeface="B Lotus" panose="00000400000000000000" pitchFamily="2" charset="-78"/>
              </a:rPr>
              <a:t>این </a:t>
            </a:r>
            <a:r>
              <a:rPr lang="ar-SA" altLang="fa-IR" sz="2400">
                <a:cs typeface="B Lotus" panose="00000400000000000000" pitchFamily="2" charset="-78"/>
              </a:rPr>
              <a:t>نظریه پیدایش حیات و جانداران، ناشی از یک سری رخدادهای ناگهانی و جهانی بوده است</a:t>
            </a:r>
            <a:r>
              <a:rPr lang="fa-IR" altLang="fa-IR" sz="2400">
                <a:cs typeface="B Lotus" panose="00000400000000000000" pitchFamily="2" charset="-78"/>
              </a:rPr>
              <a:t>. پس</a:t>
            </a:r>
            <a:r>
              <a:rPr lang="ar-SA" altLang="fa-IR" sz="2400">
                <a:cs typeface="B Lotus" panose="00000400000000000000" pitchFamily="2" charset="-78"/>
              </a:rPr>
              <a:t> مفهوم </a:t>
            </a:r>
            <a:r>
              <a:rPr lang="fa-IR" altLang="fa-IR" sz="2400">
                <a:cs typeface="B Lotus" panose="00000400000000000000" pitchFamily="2" charset="-78"/>
              </a:rPr>
              <a:t>آن یعنی </a:t>
            </a:r>
            <a:r>
              <a:rPr lang="ar-SA" altLang="fa-IR" sz="2400">
                <a:cs typeface="B Lotus" panose="00000400000000000000" pitchFamily="2" charset="-78"/>
              </a:rPr>
              <a:t>یک دوره کوتاه برای خلقت چیزی </a:t>
            </a:r>
            <a:r>
              <a:rPr lang="fa-IR" altLang="fa-IR" sz="2400">
                <a:cs typeface="B Lotus" panose="00000400000000000000" pitchFamily="2" charset="-78"/>
              </a:rPr>
              <a:t>می باشد.</a:t>
            </a:r>
            <a:r>
              <a:rPr lang="en-US" altLang="fa-IR"/>
              <a:t> </a:t>
            </a:r>
          </a:p>
        </p:txBody>
      </p:sp>
    </p:spTree>
  </p:cSld>
  <p:clrMapOvr>
    <a:masterClrMapping/>
  </p:clrMapOvr>
  <p:transition spd="med">
    <p:wheel spokes="8"/>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2" name="Rectangle 4">
            <a:extLst>
              <a:ext uri="{FF2B5EF4-FFF2-40B4-BE49-F238E27FC236}">
                <a16:creationId xmlns:a16="http://schemas.microsoft.com/office/drawing/2014/main" id="{F4986B40-13CA-4908-BA45-7AEB0D30519C}"/>
              </a:ext>
            </a:extLst>
          </p:cNvPr>
          <p:cNvSpPr>
            <a:spLocks noChangeArrowheads="1"/>
          </p:cNvSpPr>
          <p:nvPr/>
        </p:nvSpPr>
        <p:spPr bwMode="auto">
          <a:xfrm>
            <a:off x="1295400" y="2349500"/>
            <a:ext cx="6324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1- محیط های کوهپایه ای،</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دامنه کوهها و پرتگاهها را در بر    می گیرد و شکل بادبزنی یا مثلثی دارد که راس آن متوجه ارتفاعات  می باشد. در این محیط ها ضخامت رسوبات زیاد است که حاصل فرسایش ارتفاعات بالا دست می باشد.</a:t>
            </a:r>
          </a:p>
        </p:txBody>
      </p:sp>
    </p:spTree>
  </p:cSld>
  <p:clrMapOvr>
    <a:masterClrMapping/>
  </p:clrMapOvr>
  <p:transition spd="med">
    <p:wheel spokes="8"/>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BDA97A41-5DFE-4FD4-B5B3-025423CA8999}"/>
              </a:ext>
            </a:extLst>
          </p:cNvPr>
          <p:cNvSpPr>
            <a:spLocks noChangeArrowheads="1"/>
          </p:cNvSpPr>
          <p:nvPr/>
        </p:nvSpPr>
        <p:spPr bwMode="auto">
          <a:xfrm>
            <a:off x="1905000" y="2620963"/>
            <a:ext cx="58118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2- محیط های دشت سیلابی:</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به زمین های اطراف رودخانه که به هنگام سیل یا طغیان رودخانه به زیر آب می رود دشت سیلابی گویند. </a:t>
            </a:r>
          </a:p>
        </p:txBody>
      </p:sp>
    </p:spTree>
  </p:cSld>
  <p:clrMapOvr>
    <a:masterClrMapping/>
  </p:clrMapOvr>
  <p:transition spd="med">
    <p:wheel spokes="8"/>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4" name="Rectangle 4">
            <a:extLst>
              <a:ext uri="{FF2B5EF4-FFF2-40B4-BE49-F238E27FC236}">
                <a16:creationId xmlns:a16="http://schemas.microsoft.com/office/drawing/2014/main" id="{935C4766-68A6-4A3F-8FE1-1BF752AD6D5D}"/>
              </a:ext>
            </a:extLst>
          </p:cNvPr>
          <p:cNvSpPr>
            <a:spLocks noChangeArrowheads="1"/>
          </p:cNvSpPr>
          <p:nvPr/>
        </p:nvSpPr>
        <p:spPr bwMode="auto">
          <a:xfrm>
            <a:off x="1524000" y="2819400"/>
            <a:ext cx="6134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رسوبات دشت سیلابی همان رسوبات رودخانه ای هستند که در هنگام طغیان بر روی زمین های اطراف ته نشین شده اند. </a:t>
            </a:r>
          </a:p>
        </p:txBody>
      </p:sp>
    </p:spTree>
  </p:cSld>
  <p:clrMapOvr>
    <a:masterClrMapping/>
  </p:clrMapOvr>
  <p:transition spd="med">
    <p:wheel spokes="8"/>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Rectangle 4">
            <a:extLst>
              <a:ext uri="{FF2B5EF4-FFF2-40B4-BE49-F238E27FC236}">
                <a16:creationId xmlns:a16="http://schemas.microsoft.com/office/drawing/2014/main" id="{13294820-1B93-4440-A988-0B2AEEF86A09}"/>
              </a:ext>
            </a:extLst>
          </p:cNvPr>
          <p:cNvSpPr>
            <a:spLocks noChangeArrowheads="1"/>
          </p:cNvSpPr>
          <p:nvPr/>
        </p:nvSpPr>
        <p:spPr bwMode="auto">
          <a:xfrm>
            <a:off x="1066800" y="2362200"/>
            <a:ext cx="69691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3- محیط های بیابانی:</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محیط های که در آن مقدار تبخیر بیش از دو برابر نزولات جوی باشد را محیط بیابانی گویند. در این محیط ها پوشش گیاهی کم و تنک است و رسوبات نیز در مناطق پست ته نشین می شوند.</a:t>
            </a:r>
          </a:p>
        </p:txBody>
      </p:sp>
    </p:spTree>
  </p:cSld>
  <p:clrMapOvr>
    <a:masterClrMapping/>
  </p:clrMapOvr>
  <p:transition spd="med">
    <p:wheel spokes="8"/>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Rectangle 4">
            <a:extLst>
              <a:ext uri="{FF2B5EF4-FFF2-40B4-BE49-F238E27FC236}">
                <a16:creationId xmlns:a16="http://schemas.microsoft.com/office/drawing/2014/main" id="{DB73A524-5361-49AD-82FB-FD3E52273CA4}"/>
              </a:ext>
            </a:extLst>
          </p:cNvPr>
          <p:cNvSpPr>
            <a:spLocks noChangeArrowheads="1"/>
          </p:cNvSpPr>
          <p:nvPr/>
        </p:nvSpPr>
        <p:spPr bwMode="auto">
          <a:xfrm>
            <a:off x="1447800" y="2362200"/>
            <a:ext cx="63769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4- محیط های دریاچه ای:</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دریاچه های محیط های آبی بسته ای هستند که با آب های آزاد ارتباطی ندارند. آنها در فرورفتگی های طبیعی یا مصنوعی شکل می گیرند . مقدار رسوبات در محیط های دریاچه ای قابل ملاحظه</a:t>
            </a:r>
            <a:r>
              <a:rPr lang="fa-IR" altLang="fa-IR" sz="2400" b="1">
                <a:latin typeface="Tahoma" panose="020B0604030504040204" pitchFamily="34" charset="0"/>
                <a:cs typeface="B Lotus" panose="00000400000000000000" pitchFamily="2" charset="-78"/>
              </a:rPr>
              <a:t> است.</a:t>
            </a:r>
          </a:p>
        </p:txBody>
      </p:sp>
    </p:spTree>
  </p:cSld>
  <p:clrMapOvr>
    <a:masterClrMapping/>
  </p:clrMapOvr>
  <p:transition spd="med">
    <p:wheel spokes="8"/>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4" name="Rectangle 4">
            <a:extLst>
              <a:ext uri="{FF2B5EF4-FFF2-40B4-BE49-F238E27FC236}">
                <a16:creationId xmlns:a16="http://schemas.microsoft.com/office/drawing/2014/main" id="{DE7A9F3F-A43A-4232-860D-F20B20EF1124}"/>
              </a:ext>
            </a:extLst>
          </p:cNvPr>
          <p:cNvSpPr>
            <a:spLocks noChangeArrowheads="1"/>
          </p:cNvSpPr>
          <p:nvPr/>
        </p:nvSpPr>
        <p:spPr bwMode="auto">
          <a:xfrm>
            <a:off x="1524000" y="2514600"/>
            <a:ext cx="64833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5- محیط های یخچالی: یخچال ها در قطب ها و نواحی کوهستانی که مقدار بارش برف بیش از ذوب آن است تشکیل می شوند. در محیط های یخچالی هوازدگی فیزیکی زیاد است و رسوبات حاصله نیز مسافت کمی را طی می نمایند.</a:t>
            </a:r>
          </a:p>
        </p:txBody>
      </p:sp>
    </p:spTree>
  </p:cSld>
  <p:clrMapOvr>
    <a:masterClrMapping/>
  </p:clrMapOvr>
  <p:transition spd="med">
    <p:wheel spokes="8"/>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a:extLst>
              <a:ext uri="{FF2B5EF4-FFF2-40B4-BE49-F238E27FC236}">
                <a16:creationId xmlns:a16="http://schemas.microsoft.com/office/drawing/2014/main" id="{B6988107-AC32-417D-8106-D96BABFFB2A3}"/>
              </a:ext>
            </a:extLst>
          </p:cNvPr>
          <p:cNvSpPr>
            <a:spLocks noChangeArrowheads="1"/>
          </p:cNvSpPr>
          <p:nvPr/>
        </p:nvSpPr>
        <p:spPr bwMode="auto">
          <a:xfrm>
            <a:off x="1371600" y="2514600"/>
            <a:ext cx="6172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محیط های دریایی:</a:t>
            </a:r>
            <a:r>
              <a:rPr lang="fa-IR" altLang="fa-IR" sz="2400" b="1">
                <a:cs typeface="B Lotus" panose="00000400000000000000" pitchFamily="2" charset="-78"/>
              </a:rPr>
              <a:t> </a:t>
            </a:r>
            <a:r>
              <a:rPr lang="fa-IR" altLang="fa-IR" sz="2400">
                <a:cs typeface="B Lotus" panose="00000400000000000000" pitchFamily="2" charset="-78"/>
              </a:rPr>
              <a:t>دریاها بر اساس عمق به چهار منطقه ساحلی، کم عمق (کم ژرف)، عمیق (ژرف) و خیلی عمیق        (خیلی ژرف) تقسیم می شوند.</a:t>
            </a:r>
            <a:endParaRPr lang="en-US" altLang="fa-IR" sz="24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8" name="Picture 4" descr="37">
            <a:extLst>
              <a:ext uri="{FF2B5EF4-FFF2-40B4-BE49-F238E27FC236}">
                <a16:creationId xmlns:a16="http://schemas.microsoft.com/office/drawing/2014/main" id="{8F3B553F-AFAE-4957-9B96-6271147E31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543800" cy="4084638"/>
          </a:xfrm>
          <a:prstGeom prst="rect">
            <a:avLst/>
          </a:prstGeom>
          <a:noFill/>
          <a:extLst>
            <a:ext uri="{909E8E84-426E-40DD-AFC4-6F175D3DCCD1}">
              <a14:hiddenFill xmlns:a14="http://schemas.microsoft.com/office/drawing/2010/main">
                <a:solidFill>
                  <a:srgbClr val="FFFFFF"/>
                </a:solidFill>
              </a14:hiddenFill>
            </a:ext>
          </a:extLst>
        </p:spPr>
      </p:pic>
      <p:sp>
        <p:nvSpPr>
          <p:cNvPr id="385029" name="Rectangle 5">
            <a:extLst>
              <a:ext uri="{FF2B5EF4-FFF2-40B4-BE49-F238E27FC236}">
                <a16:creationId xmlns:a16="http://schemas.microsoft.com/office/drawing/2014/main" id="{9A698AC4-C7AC-4816-B293-75F2D0402C5F}"/>
              </a:ext>
            </a:extLst>
          </p:cNvPr>
          <p:cNvSpPr>
            <a:spLocks noChangeArrowheads="1"/>
          </p:cNvSpPr>
          <p:nvPr/>
        </p:nvSpPr>
        <p:spPr bwMode="auto">
          <a:xfrm>
            <a:off x="3136900" y="5521325"/>
            <a:ext cx="3306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رده بندی محیط های دریایی از نظر عمق</a:t>
            </a:r>
          </a:p>
        </p:txBody>
      </p:sp>
    </p:spTree>
  </p:cSld>
  <p:clrMapOvr>
    <a:masterClrMapping/>
  </p:clrMapOvr>
  <p:transition spd="med">
    <p:wheel spokes="8"/>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2" name="Rectangle 4">
            <a:extLst>
              <a:ext uri="{FF2B5EF4-FFF2-40B4-BE49-F238E27FC236}">
                <a16:creationId xmlns:a16="http://schemas.microsoft.com/office/drawing/2014/main" id="{C717D65E-0D5B-4D62-A840-97A54D95F75B}"/>
              </a:ext>
            </a:extLst>
          </p:cNvPr>
          <p:cNvSpPr>
            <a:spLocks noChangeArrowheads="1"/>
          </p:cNvSpPr>
          <p:nvPr/>
        </p:nvSpPr>
        <p:spPr bwMode="auto">
          <a:xfrm>
            <a:off x="1143000" y="2743200"/>
            <a:ext cx="70040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1</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منطقه ساحلی: منطقه ای از دریا است که بین سطح جز و مد دریا قرار دارد و بطور متناوبی از آب پوشیده می شود.</a:t>
            </a:r>
          </a:p>
        </p:txBody>
      </p:sp>
    </p:spTree>
  </p:cSld>
  <p:clrMapOvr>
    <a:masterClrMapping/>
  </p:clrMapOvr>
  <p:transition spd="med">
    <p:wheel spokes="8"/>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6" name="Rectangle 4">
            <a:extLst>
              <a:ext uri="{FF2B5EF4-FFF2-40B4-BE49-F238E27FC236}">
                <a16:creationId xmlns:a16="http://schemas.microsoft.com/office/drawing/2014/main" id="{2DA0A836-9C13-4EF5-BFA4-6B8D986C80AB}"/>
              </a:ext>
            </a:extLst>
          </p:cNvPr>
          <p:cNvSpPr>
            <a:spLocks noChangeArrowheads="1"/>
          </p:cNvSpPr>
          <p:nvPr/>
        </p:nvSpPr>
        <p:spPr bwMode="auto">
          <a:xfrm>
            <a:off x="914400" y="2362200"/>
            <a:ext cx="73326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2</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منطقه کم عمق: منطقه بین پایین ترین حد جزر و عمق 200 متر     (فلات قاره) را در بر می گیرد. در منطقه کم عمق رسوبات تحت تاثیر امواج قرار دارند و به سبب شرایط مساعد زیستی (نور، اکسیژن، مواد غذایی) جانداران گسترش زیادی دارند. </a:t>
            </a:r>
          </a:p>
        </p:txBody>
      </p:sp>
    </p:spTree>
  </p:cSld>
  <p:clrMapOvr>
    <a:masterClrMapping/>
  </p:clrMapOvr>
  <p:transition spd="med">
    <p:wheel spokes="8"/>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4">
            <a:extLst>
              <a:ext uri="{FF2B5EF4-FFF2-40B4-BE49-F238E27FC236}">
                <a16:creationId xmlns:a16="http://schemas.microsoft.com/office/drawing/2014/main" id="{A4C3372D-78E3-4FB3-81A4-9FA2E9757B78}"/>
              </a:ext>
            </a:extLst>
          </p:cNvPr>
          <p:cNvSpPr>
            <a:spLocks noChangeArrowheads="1"/>
          </p:cNvSpPr>
          <p:nvPr/>
        </p:nvSpPr>
        <p:spPr bwMode="auto">
          <a:xfrm>
            <a:off x="1600200" y="2667000"/>
            <a:ext cx="58070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a:t> </a:t>
            </a:r>
            <a:r>
              <a:rPr lang="ar-SA" altLang="fa-IR" sz="2400">
                <a:cs typeface="B Lotus" panose="00000400000000000000" pitchFamily="2" charset="-78"/>
              </a:rPr>
              <a:t>کوویه </a:t>
            </a:r>
            <a:r>
              <a:rPr lang="fa-IR" altLang="fa-IR" sz="2400">
                <a:cs typeface="B Lotus" panose="00000400000000000000" pitchFamily="2" charset="-78"/>
              </a:rPr>
              <a:t>نیز از طرفداران نظریه کاتاستروفیسم بود. وی چنین می پنداشت</a:t>
            </a:r>
            <a:r>
              <a:rPr lang="ar-SA" altLang="fa-IR" sz="2400">
                <a:cs typeface="B Lotus" panose="00000400000000000000" pitchFamily="2" charset="-78"/>
              </a:rPr>
              <a:t> که هر گروه نتیجه خلقت جداگانه است که هر</a:t>
            </a:r>
            <a:r>
              <a:rPr lang="fa-IR" altLang="fa-IR" sz="2400">
                <a:cs typeface="B Lotus" panose="00000400000000000000" pitchFamily="2" charset="-78"/>
              </a:rPr>
              <a:t> </a:t>
            </a:r>
            <a:r>
              <a:rPr lang="ar-SA" altLang="fa-IR" sz="2400">
                <a:cs typeface="B Lotus" panose="00000400000000000000" pitchFamily="2" charset="-78"/>
              </a:rPr>
              <a:t>یک در نهایت در اثر یک رخداد طبیعی از بین رفته اند.</a:t>
            </a:r>
          </a:p>
        </p:txBody>
      </p:sp>
    </p:spTree>
  </p:cSld>
  <p:clrMapOvr>
    <a:masterClrMapping/>
  </p:clrMapOvr>
  <p:transition spd="med">
    <p:wheel spokes="8"/>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4">
            <a:extLst>
              <a:ext uri="{FF2B5EF4-FFF2-40B4-BE49-F238E27FC236}">
                <a16:creationId xmlns:a16="http://schemas.microsoft.com/office/drawing/2014/main" id="{CDE64044-C3A1-4A5B-B84C-DF3E9F0F48D3}"/>
              </a:ext>
            </a:extLst>
          </p:cNvPr>
          <p:cNvSpPr>
            <a:spLocks noChangeArrowheads="1"/>
          </p:cNvSpPr>
          <p:nvPr/>
        </p:nvSpPr>
        <p:spPr bwMode="auto">
          <a:xfrm>
            <a:off x="914400" y="2774950"/>
            <a:ext cx="69929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3- منطقه عمیق:</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این منطقه اعماق بین 2000- 200 متر یا شیب قاره را شامل می شود. در منطقه عمیق به علت کمبود اکسیژن و موادغذایی جانداران کمتری زندگی می نمایند.</a:t>
            </a:r>
          </a:p>
        </p:txBody>
      </p:sp>
    </p:spTree>
  </p:cSld>
  <p:clrMapOvr>
    <a:masterClrMapping/>
  </p:clrMapOvr>
  <p:transition spd="med">
    <p:wheel spokes="8"/>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4" name="Rectangle 4">
            <a:extLst>
              <a:ext uri="{FF2B5EF4-FFF2-40B4-BE49-F238E27FC236}">
                <a16:creationId xmlns:a16="http://schemas.microsoft.com/office/drawing/2014/main" id="{2481023B-DDFE-46FE-92E8-1AC6D8137C16}"/>
              </a:ext>
            </a:extLst>
          </p:cNvPr>
          <p:cNvSpPr>
            <a:spLocks noChangeArrowheads="1"/>
          </p:cNvSpPr>
          <p:nvPr/>
        </p:nvSpPr>
        <p:spPr bwMode="auto">
          <a:xfrm>
            <a:off x="1143000" y="2438400"/>
            <a:ext cx="6248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4- منطقه خیلی عمیق</a:t>
            </a:r>
            <a:r>
              <a:rPr lang="en-US" altLang="fa-IR" sz="2400">
                <a:cs typeface="B Lotus" panose="00000400000000000000" pitchFamily="2" charset="-78"/>
              </a:rPr>
              <a:t>:</a:t>
            </a:r>
            <a:r>
              <a:rPr lang="fa-IR" altLang="fa-IR" sz="2400">
                <a:cs typeface="B Lotus" panose="00000400000000000000" pitchFamily="2" charset="-78"/>
              </a:rPr>
              <a:t> عمق این منطقه بیش از 2000 متر است و بستر اقیانوس ها را در بر</a:t>
            </a:r>
            <a:r>
              <a:rPr lang="en-US" altLang="fa-IR" sz="2400">
                <a:cs typeface="B Lotus" panose="00000400000000000000" pitchFamily="2" charset="-78"/>
              </a:rPr>
              <a:t> </a:t>
            </a:r>
            <a:r>
              <a:rPr lang="fa-IR" altLang="fa-IR" sz="2400">
                <a:cs typeface="B Lotus" panose="00000400000000000000" pitchFamily="2" charset="-78"/>
              </a:rPr>
              <a:t>می گیرد. در این منطقه شرایط زیستی بسیار نامساعد است و بندرت موجودی زندگی</a:t>
            </a:r>
            <a:r>
              <a:rPr lang="en-US" altLang="fa-IR" sz="2400">
                <a:cs typeface="B Lotus" panose="00000400000000000000" pitchFamily="2" charset="-78"/>
              </a:rPr>
              <a:t> </a:t>
            </a:r>
            <a:r>
              <a:rPr lang="fa-IR" altLang="fa-IR" sz="2400">
                <a:cs typeface="B Lotus" panose="00000400000000000000" pitchFamily="2" charset="-78"/>
              </a:rPr>
              <a:t>می نماید</a:t>
            </a:r>
            <a:r>
              <a:rPr lang="en-US" altLang="fa-IR" sz="2400">
                <a:cs typeface="B Lotus" panose="00000400000000000000" pitchFamily="2" charset="-78"/>
              </a:rPr>
              <a:t>.</a:t>
            </a:r>
          </a:p>
        </p:txBody>
      </p:sp>
    </p:spTree>
  </p:cSld>
  <p:clrMapOvr>
    <a:masterClrMapping/>
  </p:clrMapOvr>
  <p:transition spd="med">
    <p:wheel spokes="8"/>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8" name="Rectangle 4">
            <a:extLst>
              <a:ext uri="{FF2B5EF4-FFF2-40B4-BE49-F238E27FC236}">
                <a16:creationId xmlns:a16="http://schemas.microsoft.com/office/drawing/2014/main" id="{185E0B58-1907-42F5-9E98-FC3AACB987A3}"/>
              </a:ext>
            </a:extLst>
          </p:cNvPr>
          <p:cNvSpPr>
            <a:spLocks noChangeArrowheads="1"/>
          </p:cNvSpPr>
          <p:nvPr/>
        </p:nvSpPr>
        <p:spPr bwMode="auto">
          <a:xfrm>
            <a:off x="1600200" y="2590800"/>
            <a:ext cx="6397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محیط های مختلط:</a:t>
            </a:r>
            <a:r>
              <a:rPr lang="fa-IR" altLang="fa-IR" sz="2400" b="1">
                <a:cs typeface="B Lotus" panose="00000400000000000000" pitchFamily="2" charset="-78"/>
              </a:rPr>
              <a:t> </a:t>
            </a:r>
            <a:r>
              <a:rPr lang="fa-IR" altLang="fa-IR" sz="2400">
                <a:cs typeface="B Lotus" panose="00000400000000000000" pitchFamily="2" charset="-78"/>
              </a:rPr>
              <a:t>محیط هایی هستند که در بین خشکی و دریا شکل می گیرند و رسوبات آنها نیز آمیزه ای این دو محیط است. </a:t>
            </a:r>
          </a:p>
        </p:txBody>
      </p:sp>
    </p:spTree>
  </p:cSld>
  <p:clrMapOvr>
    <a:masterClrMapping/>
  </p:clrMapOvr>
  <p:transition spd="med">
    <p:wheel spokes="8"/>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8" name="Rectangle 4">
            <a:extLst>
              <a:ext uri="{FF2B5EF4-FFF2-40B4-BE49-F238E27FC236}">
                <a16:creationId xmlns:a16="http://schemas.microsoft.com/office/drawing/2014/main" id="{4853900D-3B10-4207-B71B-4C24B886AE40}"/>
              </a:ext>
            </a:extLst>
          </p:cNvPr>
          <p:cNvSpPr>
            <a:spLocks noChangeArrowheads="1"/>
          </p:cNvSpPr>
          <p:nvPr/>
        </p:nvSpPr>
        <p:spPr bwMode="auto">
          <a:xfrm>
            <a:off x="1447800" y="2667000"/>
            <a:ext cx="62261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مطالعه دقیق محیط های مختلط می توانند اطلاعات با ارزشی از جغرافیای گذشته منطقه به ما بدهد. محیط های دلتا و کولابی از مهم ترین محیط های مختلط هستند.</a:t>
            </a:r>
          </a:p>
        </p:txBody>
      </p:sp>
    </p:spTree>
  </p:cSld>
  <p:clrMapOvr>
    <a:masterClrMapping/>
  </p:clrMapOvr>
  <p:transition spd="med">
    <p:wheel spokes="8"/>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2" name="Rectangle 4">
            <a:extLst>
              <a:ext uri="{FF2B5EF4-FFF2-40B4-BE49-F238E27FC236}">
                <a16:creationId xmlns:a16="http://schemas.microsoft.com/office/drawing/2014/main" id="{36ABFD51-EA9F-4748-9B51-1A7639385212}"/>
              </a:ext>
            </a:extLst>
          </p:cNvPr>
          <p:cNvSpPr>
            <a:spLocks noChangeArrowheads="1"/>
          </p:cNvSpPr>
          <p:nvPr/>
        </p:nvSpPr>
        <p:spPr bwMode="auto">
          <a:xfrm>
            <a:off x="990600" y="2209800"/>
            <a:ext cx="70421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1- محیط های دلتا: هنگامی که رودخانه ای وارد آب های آرام مثل دریا می شود سرعت و قدرت آن سریعا کاهش می یابد. لذا مقدار زیادی از رسوبات همراه خود را بدلیل کاهش توانایی در محل ورود به دریا به شکل مثلثی ته نشین می کند که راس این مثلث متوجه دهانه رودخانه است. </a:t>
            </a:r>
          </a:p>
        </p:txBody>
      </p:sp>
    </p:spTree>
  </p:cSld>
  <p:clrMapOvr>
    <a:masterClrMapping/>
  </p:clrMapOvr>
  <p:transition spd="med">
    <p:wheel spokes="8"/>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6" name="Rectangle 4">
            <a:extLst>
              <a:ext uri="{FF2B5EF4-FFF2-40B4-BE49-F238E27FC236}">
                <a16:creationId xmlns:a16="http://schemas.microsoft.com/office/drawing/2014/main" id="{F199B466-D51D-407A-BF3A-51BF0B398DC4}"/>
              </a:ext>
            </a:extLst>
          </p:cNvPr>
          <p:cNvSpPr>
            <a:spLocks noChangeArrowheads="1"/>
          </p:cNvSpPr>
          <p:nvPr/>
        </p:nvSpPr>
        <p:spPr bwMode="auto">
          <a:xfrm>
            <a:off x="838200" y="2790825"/>
            <a:ext cx="74723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2- محیط های کولابی: کولاب ها توسط یک برآمدگی از دریا جدا می شوند. هر قدر میزان ارتباط کولاب با دریا بیشتر باشد. شرایط زیستی آن نیز برای جانداران دریایی مساعدتر است و هر قدر این ارتباط کمتر باشد لذا شرایط زیستی آن نامساعد شده و جانداران کمتری قادر به زیست در درون آن هستند.</a:t>
            </a:r>
          </a:p>
        </p:txBody>
      </p:sp>
    </p:spTree>
  </p:cSld>
  <p:clrMapOvr>
    <a:masterClrMapping/>
  </p:clrMapOvr>
  <p:transition spd="med">
    <p:wheel spokes="8"/>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4" name="Picture 4" descr="40">
            <a:extLst>
              <a:ext uri="{FF2B5EF4-FFF2-40B4-BE49-F238E27FC236}">
                <a16:creationId xmlns:a16="http://schemas.microsoft.com/office/drawing/2014/main" id="{376EFD63-5073-4D44-94C2-D64DB3DA5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153400" cy="2232025"/>
          </a:xfrm>
          <a:prstGeom prst="rect">
            <a:avLst/>
          </a:prstGeom>
          <a:noFill/>
          <a:extLst>
            <a:ext uri="{909E8E84-426E-40DD-AFC4-6F175D3DCCD1}">
              <a14:hiddenFill xmlns:a14="http://schemas.microsoft.com/office/drawing/2010/main">
                <a:solidFill>
                  <a:srgbClr val="FFFFFF"/>
                </a:solidFill>
              </a14:hiddenFill>
            </a:ext>
          </a:extLst>
        </p:spPr>
      </p:pic>
      <p:sp>
        <p:nvSpPr>
          <p:cNvPr id="384005" name="Rectangle 5">
            <a:extLst>
              <a:ext uri="{FF2B5EF4-FFF2-40B4-BE49-F238E27FC236}">
                <a16:creationId xmlns:a16="http://schemas.microsoft.com/office/drawing/2014/main" id="{FDB6AD73-5756-4517-876D-6BEC8A618A98}"/>
              </a:ext>
            </a:extLst>
          </p:cNvPr>
          <p:cNvSpPr>
            <a:spLocks noChangeArrowheads="1"/>
          </p:cNvSpPr>
          <p:nvPr/>
        </p:nvSpPr>
        <p:spPr bwMode="auto">
          <a:xfrm>
            <a:off x="3560763" y="4606925"/>
            <a:ext cx="237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r>
              <a:rPr lang="fa-IR" altLang="fa-IR" sz="2000">
                <a:cs typeface="B Lotus" panose="00000400000000000000" pitchFamily="2" charset="-78"/>
              </a:rPr>
              <a:t>شکل ترسیمی از یک کولاب</a:t>
            </a:r>
          </a:p>
        </p:txBody>
      </p:sp>
    </p:spTree>
  </p:cSld>
  <p:clrMapOvr>
    <a:masterClrMapping/>
  </p:clrMapOvr>
  <p:transition spd="med">
    <p:wheel spokes="8"/>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0" name="Rectangle 4">
            <a:extLst>
              <a:ext uri="{FF2B5EF4-FFF2-40B4-BE49-F238E27FC236}">
                <a16:creationId xmlns:a16="http://schemas.microsoft.com/office/drawing/2014/main" id="{A4E8B3C1-2604-4F37-A0BB-060A719F7A71}"/>
              </a:ext>
            </a:extLst>
          </p:cNvPr>
          <p:cNvSpPr>
            <a:spLocks noChangeArrowheads="1"/>
          </p:cNvSpPr>
          <p:nvPr/>
        </p:nvSpPr>
        <p:spPr bwMode="auto">
          <a:xfrm>
            <a:off x="1524000" y="2333625"/>
            <a:ext cx="64484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رخساره: مجموعه خصوصیات سنگ شناسی و فسیل شناسی یک سنگ رسوبی یا مجموعه رسوبی را رخساره گویند که در دو مقیاس میکروسکوپی (بافت) و ماکروسکوپی (ساخت) قابل بررسی است. شرایط حاکم بر محیط های رسوبی بر روی رخساره ها نقش دارند.  </a:t>
            </a:r>
          </a:p>
        </p:txBody>
      </p:sp>
    </p:spTree>
  </p:cSld>
  <p:clrMapOvr>
    <a:masterClrMapping/>
  </p:clrMapOvr>
  <p:transition spd="med">
    <p:wheel spokes="8"/>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2" name="Rectangle 4">
            <a:extLst>
              <a:ext uri="{FF2B5EF4-FFF2-40B4-BE49-F238E27FC236}">
                <a16:creationId xmlns:a16="http://schemas.microsoft.com/office/drawing/2014/main" id="{E97F00A2-D7C7-4D79-892A-E84C1D25B0CB}"/>
              </a:ext>
            </a:extLst>
          </p:cNvPr>
          <p:cNvSpPr>
            <a:spLocks noChangeArrowheads="1"/>
          </p:cNvSpPr>
          <p:nvPr/>
        </p:nvSpPr>
        <p:spPr bwMode="auto">
          <a:xfrm>
            <a:off x="1905000" y="2514600"/>
            <a:ext cx="53022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رخساره ها به دو گروه رخساره های قاره ای (یخچالی، آبرفتی، دریاچه ای، بادی، کولابی) و دریایی (ساحلی،       نیمه عمیق، عمیق) تقسیم می شوند.</a:t>
            </a:r>
          </a:p>
        </p:txBody>
      </p:sp>
    </p:spTree>
  </p:cSld>
  <p:clrMapOvr>
    <a:masterClrMapping/>
  </p:clrMapOvr>
  <p:transition spd="med">
    <p:wheel spokes="8"/>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6" name="Rectangle 4">
            <a:extLst>
              <a:ext uri="{FF2B5EF4-FFF2-40B4-BE49-F238E27FC236}">
                <a16:creationId xmlns:a16="http://schemas.microsoft.com/office/drawing/2014/main" id="{62565FD5-F6F5-406D-BED0-0AA12D5E129C}"/>
              </a:ext>
            </a:extLst>
          </p:cNvPr>
          <p:cNvSpPr>
            <a:spLocks noChangeArrowheads="1"/>
          </p:cNvSpPr>
          <p:nvPr/>
        </p:nvSpPr>
        <p:spPr bwMode="auto">
          <a:xfrm>
            <a:off x="1143000" y="2133600"/>
            <a:ext cx="69373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a:r>
              <a:rPr lang="fa-IR" altLang="fa-IR" sz="2400">
                <a:latin typeface="Tahoma" panose="020B0604030504040204" pitchFamily="34" charset="0"/>
                <a:cs typeface="B Lotus" panose="00000400000000000000" pitchFamily="2" charset="-78"/>
              </a:rPr>
              <a:t>الف- رخساره های قاره ای:</a:t>
            </a:r>
            <a:endParaRPr lang="en-US" altLang="fa-IR" sz="2400">
              <a:latin typeface="Tahoma" panose="020B0604030504040204" pitchFamily="34" charset="0"/>
              <a:cs typeface="B Lotus" panose="00000400000000000000" pitchFamily="2" charset="-78"/>
            </a:endParaRPr>
          </a:p>
          <a:p>
            <a:pPr algn="r"/>
            <a:r>
              <a:rPr lang="fa-IR" altLang="fa-IR" sz="2400">
                <a:latin typeface="Tahoma" panose="020B0604030504040204" pitchFamily="34" charset="0"/>
                <a:cs typeface="B Lotus" panose="00000400000000000000" pitchFamily="2" charset="-78"/>
              </a:rPr>
              <a:t>1- رخساره یخچالی: رسوبات یخچالی را تیل یا مورن نامند. این رسوبات به علت این که فاصله کمی را از مبدا طی نموده اند فاقد هر گونه جورشدگی هستند و قطعات اکثرا زاویه دار و سطح شان مخطط و صیقلی می باشد. رسوبات یخچالی فاقد آثار فسیلی می باشند.</a:t>
            </a:r>
          </a:p>
        </p:txBody>
      </p:sp>
    </p:spTree>
  </p:cSld>
  <p:clrMapOvr>
    <a:masterClrMapping/>
  </p:clrMapOvr>
  <p:transition spd="med">
    <p:wheel spokes="8"/>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a:extLst>
              <a:ext uri="{FF2B5EF4-FFF2-40B4-BE49-F238E27FC236}">
                <a16:creationId xmlns:a16="http://schemas.microsoft.com/office/drawing/2014/main" id="{109E371C-5A3E-40EB-B26E-F89A26DC6A49}"/>
              </a:ext>
            </a:extLst>
          </p:cNvPr>
          <p:cNvSpPr>
            <a:spLocks noChangeArrowheads="1"/>
          </p:cNvSpPr>
          <p:nvPr/>
        </p:nvSpPr>
        <p:spPr bwMode="auto">
          <a:xfrm>
            <a:off x="1066800" y="2681288"/>
            <a:ext cx="701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2- نظریه یکنواختی: این نظریه توسط هاتن ارائه گردید و بیان می دارد که</a:t>
            </a:r>
            <a:r>
              <a:rPr lang="ar-SA" altLang="fa-IR" sz="2400">
                <a:cs typeface="B Lotus" panose="00000400000000000000" pitchFamily="2" charset="-78"/>
              </a:rPr>
              <a:t> </a:t>
            </a:r>
            <a:r>
              <a:rPr lang="fa-IR" altLang="fa-IR" sz="2400">
                <a:cs typeface="B Lotus" panose="00000400000000000000" pitchFamily="2" charset="-78"/>
              </a:rPr>
              <a:t>آ</a:t>
            </a:r>
            <a:r>
              <a:rPr lang="ar-SA" altLang="fa-IR" sz="2400">
                <a:cs typeface="B Lotus" panose="00000400000000000000" pitchFamily="2" charset="-78"/>
              </a:rPr>
              <a:t>نچه در زمان حال روی می دهد می تواند وسیله ای باشد برای بازشناسی و توجیه رخدادهای گذشته یعنی «زمان حال کلید ادوار گذشته است</a:t>
            </a:r>
            <a:r>
              <a:rPr lang="fa-IR" altLang="fa-IR" sz="2400">
                <a:cs typeface="B Lotus" panose="00000400000000000000" pitchFamily="2" charset="-78"/>
              </a:rPr>
              <a:t>.</a:t>
            </a:r>
            <a:endParaRPr lang="en-US" altLang="fa-IR" sz="2400">
              <a:cs typeface="B Lotus" panose="00000400000000000000" pitchFamily="2" charset="-78"/>
            </a:endParaRPr>
          </a:p>
        </p:txBody>
      </p:sp>
    </p:spTree>
  </p:cSld>
  <p:clrMapOvr>
    <a:masterClrMapping/>
  </p:clrMapOvr>
  <p:transition spd="med">
    <p:wheel spokes="8"/>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0" name="Rectangle 4">
            <a:extLst>
              <a:ext uri="{FF2B5EF4-FFF2-40B4-BE49-F238E27FC236}">
                <a16:creationId xmlns:a16="http://schemas.microsoft.com/office/drawing/2014/main" id="{34234690-3887-4FB7-8A4B-31B067374F9C}"/>
              </a:ext>
            </a:extLst>
          </p:cNvPr>
          <p:cNvSpPr>
            <a:spLocks noChangeArrowheads="1"/>
          </p:cNvSpPr>
          <p:nvPr/>
        </p:nvSpPr>
        <p:spPr bwMode="auto">
          <a:xfrm>
            <a:off x="1828800" y="2438400"/>
            <a:ext cx="60340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2- رخساره آبرفتی:  رخساره های آبرفتی در بستر رودخانه ها شکل گرفته اند. آنها در طی مسیر رودخانه بر حسب درشتی و ریزی ته نشین شده اند لذا دارای جورشدگی نسبتا خوبی     می باشند. رسوبات آبرفتی نیز فاقد آثار فسیلی هستند.</a:t>
            </a:r>
          </a:p>
        </p:txBody>
      </p:sp>
    </p:spTree>
  </p:cSld>
  <p:clrMapOvr>
    <a:masterClrMapping/>
  </p:clrMapOvr>
  <p:transition spd="med">
    <p:wheel spokes="8"/>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4" name="Rectangle 4">
            <a:extLst>
              <a:ext uri="{FF2B5EF4-FFF2-40B4-BE49-F238E27FC236}">
                <a16:creationId xmlns:a16="http://schemas.microsoft.com/office/drawing/2014/main" id="{6DE3B185-BB14-47A6-919C-83464F9BB0ED}"/>
              </a:ext>
            </a:extLst>
          </p:cNvPr>
          <p:cNvSpPr>
            <a:spLocks noChangeArrowheads="1"/>
          </p:cNvSpPr>
          <p:nvPr/>
        </p:nvSpPr>
        <p:spPr bwMode="auto">
          <a:xfrm>
            <a:off x="1752600" y="2590800"/>
            <a:ext cx="6013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3- رخساره دریاچه ای</a:t>
            </a:r>
            <a:r>
              <a:rPr lang="en-US" altLang="fa-IR" sz="2400">
                <a:cs typeface="B Lotus" panose="00000400000000000000" pitchFamily="2" charset="-78"/>
              </a:rPr>
              <a:t>:</a:t>
            </a:r>
            <a:r>
              <a:rPr lang="fa-IR" altLang="fa-IR" sz="2400">
                <a:cs typeface="B Lotus" panose="00000400000000000000" pitchFamily="2" charset="-78"/>
              </a:rPr>
              <a:t> رسوبات دریاچه ای شامل رسوبات تخریبی (دانه ریز)، شیمیایی (آهک و مارن) و بیوشیمیایی است.</a:t>
            </a:r>
            <a:r>
              <a:rPr lang="en-US" altLang="fa-IR" sz="2400">
                <a:cs typeface="B Lotus" panose="00000400000000000000" pitchFamily="2" charset="-78"/>
              </a:rPr>
              <a:t> </a:t>
            </a:r>
          </a:p>
        </p:txBody>
      </p:sp>
    </p:spTree>
  </p:cSld>
  <p:clrMapOvr>
    <a:masterClrMapping/>
  </p:clrMapOvr>
  <p:transition spd="med">
    <p:wheel spokes="8"/>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8" name="Rectangle 4">
            <a:extLst>
              <a:ext uri="{FF2B5EF4-FFF2-40B4-BE49-F238E27FC236}">
                <a16:creationId xmlns:a16="http://schemas.microsoft.com/office/drawing/2014/main" id="{529E5998-72F9-4BF0-9E28-23059BA5C961}"/>
              </a:ext>
            </a:extLst>
          </p:cNvPr>
          <p:cNvSpPr>
            <a:spLocks noChangeArrowheads="1"/>
          </p:cNvSpPr>
          <p:nvPr/>
        </p:nvSpPr>
        <p:spPr bwMode="auto">
          <a:xfrm>
            <a:off x="1066800" y="2286000"/>
            <a:ext cx="71056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4- رخساره کولابی:</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نوع رسوبات درون کولاب بستگی به مقدار ارتباط آن با دریا دارد. هر قدر میزان ارتباط آن با دریا بیشتر باشد به همان مقدار رسوبات آن شبیه با دریاست و هر قدر این ارتباط کمتر باشد رسوبات آن با محیط دریا متفاوتند و اغلب شامل رسوبات تبخیری می شود. </a:t>
            </a:r>
          </a:p>
        </p:txBody>
      </p:sp>
    </p:spTree>
  </p:cSld>
  <p:clrMapOvr>
    <a:masterClrMapping/>
  </p:clrMapOvr>
  <p:transition spd="med">
    <p:wheel spokes="8"/>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2" name="Rectangle 4">
            <a:extLst>
              <a:ext uri="{FF2B5EF4-FFF2-40B4-BE49-F238E27FC236}">
                <a16:creationId xmlns:a16="http://schemas.microsoft.com/office/drawing/2014/main" id="{3B8531C6-9D9D-4366-8C47-6609EAB02D58}"/>
              </a:ext>
            </a:extLst>
          </p:cNvPr>
          <p:cNvSpPr>
            <a:spLocks noChangeArrowheads="1"/>
          </p:cNvSpPr>
          <p:nvPr/>
        </p:nvSpPr>
        <p:spPr bwMode="auto">
          <a:xfrm>
            <a:off x="838200" y="2684463"/>
            <a:ext cx="76231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5- رخساره بادی: این رخساره در مناطق کویری و خشک دیده می شود و از ماسه های بادی و لس تشکیل می شود. این رسوبات دارای جورشدگی خوبی هستند و سطح دانه های آن بر اثر برخورد با یکدیگر آبله گون و مات است.</a:t>
            </a:r>
          </a:p>
        </p:txBody>
      </p:sp>
    </p:spTree>
  </p:cSld>
  <p:clrMapOvr>
    <a:masterClrMapping/>
  </p:clrMapOvr>
  <p:transition spd="med">
    <p:wheel spokes="8"/>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6" name="Rectangle 4">
            <a:extLst>
              <a:ext uri="{FF2B5EF4-FFF2-40B4-BE49-F238E27FC236}">
                <a16:creationId xmlns:a16="http://schemas.microsoft.com/office/drawing/2014/main" id="{CEDB6EF8-CAF3-4D72-9167-A0D67111082A}"/>
              </a:ext>
            </a:extLst>
          </p:cNvPr>
          <p:cNvSpPr>
            <a:spLocks noChangeArrowheads="1"/>
          </p:cNvSpPr>
          <p:nvPr/>
        </p:nvSpPr>
        <p:spPr bwMode="auto">
          <a:xfrm>
            <a:off x="1371600" y="2667000"/>
            <a:ext cx="64928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ب- رخساره های دریایی:</a:t>
            </a:r>
            <a:r>
              <a:rPr lang="fa-IR" altLang="fa-IR" sz="2400" b="1">
                <a:cs typeface="B Lotus" panose="00000400000000000000" pitchFamily="2" charset="-78"/>
              </a:rPr>
              <a:t> </a:t>
            </a:r>
            <a:r>
              <a:rPr lang="fa-IR" altLang="fa-IR" sz="2400">
                <a:cs typeface="B Lotus" panose="00000400000000000000" pitchFamily="2" charset="-78"/>
              </a:rPr>
              <a:t>رخساره های دریایی به علت گسترش و ضخامت زیاد و هم چنین فراوانی فسیل ها در درون آنها از اهمیت بسزایی در مطالعات زمین شناسی برخوردارند.</a:t>
            </a:r>
            <a:endParaRPr lang="en-US" altLang="fa-IR" sz="24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0" name="Rectangle 4">
            <a:extLst>
              <a:ext uri="{FF2B5EF4-FFF2-40B4-BE49-F238E27FC236}">
                <a16:creationId xmlns:a16="http://schemas.microsoft.com/office/drawing/2014/main" id="{A3E9982D-53F1-43C1-81DD-D3D084CFCE63}"/>
              </a:ext>
            </a:extLst>
          </p:cNvPr>
          <p:cNvSpPr>
            <a:spLocks noChangeArrowheads="1"/>
          </p:cNvSpPr>
          <p:nvPr/>
        </p:nvSpPr>
        <p:spPr bwMode="auto">
          <a:xfrm>
            <a:off x="1371600" y="2608263"/>
            <a:ext cx="65008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1- رخساره ساحلی: این رسوبات در حد شن و ماسه و در منطقه جزر و مدی نهشته شده اند. به  سبب حرکات مداوم امواج رسوبات ساحلی دارای جورشدگی و گردشدگی خوبی هستند.</a:t>
            </a:r>
          </a:p>
        </p:txBody>
      </p:sp>
    </p:spTree>
  </p:cSld>
  <p:clrMapOvr>
    <a:masterClrMapping/>
  </p:clrMapOvr>
  <p:transition spd="med">
    <p:wheel spokes="8"/>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4" name="Rectangle 4">
            <a:extLst>
              <a:ext uri="{FF2B5EF4-FFF2-40B4-BE49-F238E27FC236}">
                <a16:creationId xmlns:a16="http://schemas.microsoft.com/office/drawing/2014/main" id="{A10BD65C-18B5-439D-995A-6D445846B9D5}"/>
              </a:ext>
            </a:extLst>
          </p:cNvPr>
          <p:cNvSpPr>
            <a:spLocks noChangeArrowheads="1"/>
          </p:cNvSpPr>
          <p:nvPr/>
        </p:nvSpPr>
        <p:spPr bwMode="auto">
          <a:xfrm>
            <a:off x="1143000" y="2514600"/>
            <a:ext cx="67770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2- رخساره منطقه نیمه عمیق: رسوبات این منطقه متشکل از رسوبات آواری، شیمیایی و بیوشیمیایی است و همراه با فسیل های فراوان        می باشد. این رسوبات دارای گسترش و ضخامت زیادی هستند.</a:t>
            </a:r>
          </a:p>
        </p:txBody>
      </p:sp>
    </p:spTree>
  </p:cSld>
  <p:clrMapOvr>
    <a:masterClrMapping/>
  </p:clrMapOvr>
  <p:transition spd="med">
    <p:wheel spokes="8"/>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a:extLst>
              <a:ext uri="{FF2B5EF4-FFF2-40B4-BE49-F238E27FC236}">
                <a16:creationId xmlns:a16="http://schemas.microsoft.com/office/drawing/2014/main" id="{79A6D7B0-B5CF-4D21-BBA0-45E289EEE3CE}"/>
              </a:ext>
            </a:extLst>
          </p:cNvPr>
          <p:cNvSpPr>
            <a:spLocks noChangeArrowheads="1"/>
          </p:cNvSpPr>
          <p:nvPr/>
        </p:nvSpPr>
        <p:spPr bwMode="auto">
          <a:xfrm>
            <a:off x="1143000" y="2362200"/>
            <a:ext cx="65913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3- رخساره منطقه عمیق: این رخساره اغلب از رسوبات شیمیایی و بیوشیمیایی و به مقدار کمتر از رسوبات آواری بسیار دانه ریز تشکیل شده است. رسوبات شیمیایی و بیوشیمیایی این منطقه نیز به علت ریزی تشکیل لجن های آلی و غیر آلی را می دهند.</a:t>
            </a:r>
          </a:p>
        </p:txBody>
      </p:sp>
    </p:spTree>
  </p:cSld>
  <p:clrMapOvr>
    <a:masterClrMapping/>
  </p:clrMapOvr>
  <p:transition spd="med">
    <p:wheel spokes="8"/>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2" name="Rectangle 4">
            <a:extLst>
              <a:ext uri="{FF2B5EF4-FFF2-40B4-BE49-F238E27FC236}">
                <a16:creationId xmlns:a16="http://schemas.microsoft.com/office/drawing/2014/main" id="{EF70C0B3-8313-4B12-A5E8-7D5E6FDA9898}"/>
              </a:ext>
            </a:extLst>
          </p:cNvPr>
          <p:cNvSpPr>
            <a:spLocks noChangeArrowheads="1"/>
          </p:cNvSpPr>
          <p:nvPr/>
        </p:nvSpPr>
        <p:spPr bwMode="auto">
          <a:xfrm>
            <a:off x="1143000" y="2286000"/>
            <a:ext cx="7175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پالئوژئوگرافی (جغرافیای دیرینه): </a:t>
            </a:r>
            <a:endParaRPr lang="en-US" altLang="fa-IR" sz="2400">
              <a:cs typeface="B Lotus" panose="00000400000000000000" pitchFamily="2" charset="-78"/>
            </a:endParaRPr>
          </a:p>
          <a:p>
            <a:pPr rtl="1"/>
            <a:r>
              <a:rPr lang="fa-IR" altLang="fa-IR" sz="2400">
                <a:cs typeface="B Lotus" panose="00000400000000000000" pitchFamily="2" charset="-78"/>
              </a:rPr>
              <a:t>هدف پالئوژئوگرافی مشخص کردن و بازسازی حدود دریاها و خشکی ها در ادوار گذشته زمین شناسی است. این بازسازی با استفاده از شواهد   فسیل شناسی، رسوب شناسی، کانی شناسی و بیوشیمیایی صورت می پذیرد.</a:t>
            </a:r>
            <a:r>
              <a:rPr lang="fa-IR" altLang="fa-IR" sz="2400" b="1">
                <a:cs typeface="B Lotus" panose="00000400000000000000" pitchFamily="2" charset="-78"/>
              </a:rPr>
              <a:t> </a:t>
            </a:r>
            <a:endParaRPr lang="en-US" altLang="fa-IR" sz="2400">
              <a:latin typeface="Arial" panose="020B0604020202020204" pitchFamily="34" charset="0"/>
              <a:cs typeface="B Lotus" panose="00000400000000000000" pitchFamily="2" charset="-78"/>
            </a:endParaRPr>
          </a:p>
        </p:txBody>
      </p:sp>
    </p:spTree>
  </p:cSld>
  <p:clrMapOvr>
    <a:masterClrMapping/>
  </p:clrMapOvr>
  <p:transition spd="med">
    <p:wheel spokes="8"/>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AD6719A7-8985-4218-B002-BF7EE174CA5C}"/>
              </a:ext>
            </a:extLst>
          </p:cNvPr>
          <p:cNvSpPr>
            <a:spLocks noChangeArrowheads="1"/>
          </p:cNvSpPr>
          <p:nvPr/>
        </p:nvSpPr>
        <p:spPr bwMode="auto">
          <a:xfrm>
            <a:off x="1066800" y="2773363"/>
            <a:ext cx="69500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1- شواهد فسیل شناسی 1:</a:t>
            </a: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جانورانی همانند مرجان ها، بازوپایان، پابرسران و رادیولاریا فقط در محیط های دریایی زندگی می کنند و وجود فسیل آنها در لایه های رسوبی نشان دهنده دریایی بودن آنها است. </a:t>
            </a:r>
          </a:p>
        </p:txBody>
      </p:sp>
    </p:spTree>
  </p:cSld>
  <p:clrMapOvr>
    <a:masterClrMapping/>
  </p:clrMapOvr>
  <p:transition spd="med">
    <p:wheel spokes="8"/>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Rectangle 4">
            <a:extLst>
              <a:ext uri="{FF2B5EF4-FFF2-40B4-BE49-F238E27FC236}">
                <a16:creationId xmlns:a16="http://schemas.microsoft.com/office/drawing/2014/main" id="{A995ABD1-ABED-4010-9BEA-23AB1FB67E33}"/>
              </a:ext>
            </a:extLst>
          </p:cNvPr>
          <p:cNvSpPr>
            <a:spLocks noChangeArrowheads="1"/>
          </p:cNvSpPr>
          <p:nvPr/>
        </p:nvSpPr>
        <p:spPr bwMode="auto">
          <a:xfrm>
            <a:off x="1447800" y="2590800"/>
            <a:ext cx="65468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بر مبنای نظریه یکنواختی </a:t>
            </a:r>
            <a:r>
              <a:rPr lang="ar-SA" altLang="fa-IR" sz="2400">
                <a:cs typeface="B Lotus" panose="00000400000000000000" pitchFamily="2" charset="-78"/>
              </a:rPr>
              <a:t>فرایندهایی مانند فرسایش، رسوبگذاری، فعالیت</a:t>
            </a:r>
            <a:r>
              <a:rPr lang="fa-IR" altLang="fa-IR" sz="2400">
                <a:cs typeface="B Lotus" panose="00000400000000000000" pitchFamily="2" charset="-78"/>
              </a:rPr>
              <a:t> </a:t>
            </a:r>
            <a:r>
              <a:rPr lang="ar-SA" altLang="fa-IR" sz="2400">
                <a:cs typeface="B Lotus" panose="00000400000000000000" pitchFamily="2" charset="-78"/>
              </a:rPr>
              <a:t>های آتشفشانی و مانند اینها که امروزه در زمین اتفاق می افتد و </a:t>
            </a:r>
            <a:r>
              <a:rPr lang="fa-IR" altLang="fa-IR" sz="2400">
                <a:cs typeface="B Lotus" panose="00000400000000000000" pitchFamily="2" charset="-78"/>
              </a:rPr>
              <a:t>چهره آن را</a:t>
            </a:r>
            <a:r>
              <a:rPr lang="ar-SA" altLang="fa-IR" sz="2400">
                <a:cs typeface="B Lotus" panose="00000400000000000000" pitchFamily="2" charset="-78"/>
              </a:rPr>
              <a:t> تغییر می ده</a:t>
            </a:r>
            <a:r>
              <a:rPr lang="fa-IR" altLang="fa-IR" sz="2400">
                <a:cs typeface="B Lotus" panose="00000400000000000000" pitchFamily="2" charset="-78"/>
              </a:rPr>
              <a:t>ن</a:t>
            </a:r>
            <a:r>
              <a:rPr lang="ar-SA" altLang="fa-IR" sz="2400">
                <a:cs typeface="B Lotus" panose="00000400000000000000" pitchFamily="2" charset="-78"/>
              </a:rPr>
              <a:t>د، در گذشته هم اتفاق افتاده و چهره زمین را تغییر </a:t>
            </a:r>
            <a:r>
              <a:rPr lang="fa-IR" altLang="fa-IR" sz="2400">
                <a:cs typeface="B Lotus" panose="00000400000000000000" pitchFamily="2" charset="-78"/>
              </a:rPr>
              <a:t>می </a:t>
            </a:r>
            <a:r>
              <a:rPr lang="ar-SA" altLang="fa-IR" sz="2400">
                <a:cs typeface="B Lotus" panose="00000400000000000000" pitchFamily="2" charset="-78"/>
              </a:rPr>
              <a:t>داده است</a:t>
            </a:r>
            <a:r>
              <a:rPr lang="fa-IR" altLang="fa-IR" sz="2400">
                <a:cs typeface="B Lotus" panose="00000400000000000000" pitchFamily="2" charset="-78"/>
              </a:rPr>
              <a:t>.</a:t>
            </a:r>
            <a:endParaRPr lang="en-US" altLang="fa-IR" sz="2400">
              <a:cs typeface="B Lotus" panose="00000400000000000000" pitchFamily="2" charset="-78"/>
            </a:endParaRPr>
          </a:p>
        </p:txBody>
      </p:sp>
    </p:spTree>
  </p:cSld>
  <p:clrMapOvr>
    <a:masterClrMapping/>
  </p:clrMapOvr>
  <p:transition spd="med">
    <p:wheel spokes="8"/>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0" name="Rectangle 4">
            <a:extLst>
              <a:ext uri="{FF2B5EF4-FFF2-40B4-BE49-F238E27FC236}">
                <a16:creationId xmlns:a16="http://schemas.microsoft.com/office/drawing/2014/main" id="{44D1F987-DD03-4DC2-809D-CA5A03353B9E}"/>
              </a:ext>
            </a:extLst>
          </p:cNvPr>
          <p:cNvSpPr>
            <a:spLocks noChangeArrowheads="1"/>
          </p:cNvSpPr>
          <p:nvPr/>
        </p:nvSpPr>
        <p:spPr bwMode="auto">
          <a:xfrm>
            <a:off x="1219200" y="2608263"/>
            <a:ext cx="64738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2- شواهد فسیل شناسی 2: اگر فسیل استراکودای آب شیرین، گیاهان و برخی از پستانداران همچون اسب ها و فیل ها در طبقات رسوبی یافت شود دلیلی بر خشکی بودن طبقات مذکور می باشد.</a:t>
            </a:r>
          </a:p>
        </p:txBody>
      </p:sp>
    </p:spTree>
  </p:cSld>
  <p:clrMapOvr>
    <a:masterClrMapping/>
  </p:clrMapOvr>
  <p:transition spd="med">
    <p:wheel spokes="8"/>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a:extLst>
              <a:ext uri="{FF2B5EF4-FFF2-40B4-BE49-F238E27FC236}">
                <a16:creationId xmlns:a16="http://schemas.microsoft.com/office/drawing/2014/main" id="{7F56D0BF-B5CB-4BD5-AF80-E5D16BFF7427}"/>
              </a:ext>
            </a:extLst>
          </p:cNvPr>
          <p:cNvSpPr>
            <a:spLocks noChangeArrowheads="1"/>
          </p:cNvSpPr>
          <p:nvPr/>
        </p:nvSpPr>
        <p:spPr bwMode="auto">
          <a:xfrm>
            <a:off x="1295400" y="2819400"/>
            <a:ext cx="66230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3- شواهد رسوب شناسی: با مطالعه بافت و ساخت رسوبات می توان محیط نهشتگی آنها را تشخیص داد. برای مثال رسوبات بادی دارای سطحی آبله گون، و سطح رسوبات یخچالی نیز مخطط است.</a:t>
            </a:r>
          </a:p>
        </p:txBody>
      </p:sp>
    </p:spTree>
  </p:cSld>
  <p:clrMapOvr>
    <a:masterClrMapping/>
  </p:clrMapOvr>
  <p:transition spd="med">
    <p:wheel spokes="8"/>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8" name="Rectangle 4">
            <a:extLst>
              <a:ext uri="{FF2B5EF4-FFF2-40B4-BE49-F238E27FC236}">
                <a16:creationId xmlns:a16="http://schemas.microsoft.com/office/drawing/2014/main" id="{0F9954BE-E74C-4394-B154-38461741BB72}"/>
              </a:ext>
            </a:extLst>
          </p:cNvPr>
          <p:cNvSpPr>
            <a:spLocks noChangeArrowheads="1"/>
          </p:cNvSpPr>
          <p:nvPr/>
        </p:nvSpPr>
        <p:spPr bwMode="auto">
          <a:xfrm>
            <a:off x="1752600" y="2652713"/>
            <a:ext cx="6062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4- شواهد کانی شناسی: بعضی از کانی ها همچون گلوکونیت و شاموزیت تنها در محیط های دریایی ته نشین می شوند.</a:t>
            </a:r>
          </a:p>
        </p:txBody>
      </p:sp>
    </p:spTree>
  </p:cSld>
  <p:clrMapOvr>
    <a:masterClrMapping/>
  </p:clrMapOvr>
  <p:transition spd="med">
    <p:wheel spokes="8"/>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2" name="Rectangle 4">
            <a:extLst>
              <a:ext uri="{FF2B5EF4-FFF2-40B4-BE49-F238E27FC236}">
                <a16:creationId xmlns:a16="http://schemas.microsoft.com/office/drawing/2014/main" id="{9CF376A8-0B5F-46E0-A41C-0C3B18B73FA9}"/>
              </a:ext>
            </a:extLst>
          </p:cNvPr>
          <p:cNvSpPr>
            <a:spLocks noChangeArrowheads="1"/>
          </p:cNvSpPr>
          <p:nvPr/>
        </p:nvSpPr>
        <p:spPr bwMode="auto">
          <a:xfrm>
            <a:off x="762000" y="2409825"/>
            <a:ext cx="77279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457200" algn="l"/>
              </a:tabLst>
              <a:defRPr>
                <a:solidFill>
                  <a:schemeClr val="tx1"/>
                </a:solidFill>
                <a:latin typeface="Arial" panose="020B0604020202020204" pitchFamily="34" charset="0"/>
                <a:cs typeface="Arial" panose="020B0604020202020204" pitchFamily="34" charset="0"/>
              </a:defRPr>
            </a:lvl1pPr>
            <a:lvl2pPr algn="l">
              <a:tabLst>
                <a:tab pos="457200" algn="l"/>
              </a:tabLst>
              <a:defRPr>
                <a:solidFill>
                  <a:schemeClr val="tx1"/>
                </a:solidFill>
                <a:latin typeface="Arial" panose="020B0604020202020204" pitchFamily="34" charset="0"/>
                <a:cs typeface="Arial" panose="020B0604020202020204" pitchFamily="34" charset="0"/>
              </a:defRPr>
            </a:lvl2pPr>
            <a:lvl3pPr algn="l">
              <a:tabLst>
                <a:tab pos="457200" algn="l"/>
              </a:tabLst>
              <a:defRPr>
                <a:solidFill>
                  <a:schemeClr val="tx1"/>
                </a:solidFill>
                <a:latin typeface="Arial" panose="020B0604020202020204" pitchFamily="34" charset="0"/>
                <a:cs typeface="Arial" panose="020B0604020202020204" pitchFamily="34" charset="0"/>
              </a:defRPr>
            </a:lvl3pPr>
            <a:lvl4pPr algn="l">
              <a:tabLst>
                <a:tab pos="457200" algn="l"/>
              </a:tabLst>
              <a:defRPr>
                <a:solidFill>
                  <a:schemeClr val="tx1"/>
                </a:solidFill>
                <a:latin typeface="Arial" panose="020B0604020202020204" pitchFamily="34" charset="0"/>
                <a:cs typeface="Arial" panose="020B0604020202020204" pitchFamily="34" charset="0"/>
              </a:defRPr>
            </a:lvl4pPr>
            <a:lvl5pPr algn="l">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r" rtl="1"/>
            <a:r>
              <a:rPr lang="fa-IR" altLang="fa-IR" sz="2400">
                <a:latin typeface="Tahoma" panose="020B0604030504040204" pitchFamily="34" charset="0"/>
                <a:cs typeface="B Lotus" panose="00000400000000000000" pitchFamily="2" charset="-78"/>
              </a:rPr>
              <a:t>5- شواهد ژئوشیمیایی: روش های ژئوشیمیایی نیز به تفکیک محیط های دریایی از غیر دریایی کمک می نمایند. برای مثال حضور کلروسدیم، سولفات منیزیم، سولفات کلسیم و پتاس در رسوبات شاهدی بر دریایی بودن آنها است. هم چنین مقدار بر رسوبات دریایی تقریبا دو برابر رسوبات غیر دریایی می باشد. </a:t>
            </a:r>
          </a:p>
        </p:txBody>
      </p:sp>
    </p:spTree>
  </p:cSld>
  <p:clrMapOvr>
    <a:masterClrMapping/>
  </p:clrMapOvr>
  <p:transition spd="med">
    <p:wheel spokes="8"/>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6" name="Rectangle 4">
            <a:extLst>
              <a:ext uri="{FF2B5EF4-FFF2-40B4-BE49-F238E27FC236}">
                <a16:creationId xmlns:a16="http://schemas.microsoft.com/office/drawing/2014/main" id="{791B7086-4275-4579-8B09-2FD9DBC73793}"/>
              </a:ext>
            </a:extLst>
          </p:cNvPr>
          <p:cNvSpPr>
            <a:spLocks noChangeArrowheads="1"/>
          </p:cNvSpPr>
          <p:nvPr/>
        </p:nvSpPr>
        <p:spPr bwMode="auto">
          <a:xfrm>
            <a:off x="1981200" y="2743200"/>
            <a:ext cx="5238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سالیابی در زمین شناسی:</a:t>
            </a:r>
            <a:r>
              <a:rPr lang="fa-IR" altLang="fa-IR" sz="2400" b="1">
                <a:cs typeface="B Lotus" panose="00000400000000000000" pitchFamily="2" charset="-78"/>
              </a:rPr>
              <a:t> </a:t>
            </a:r>
            <a:r>
              <a:rPr lang="fa-IR" altLang="fa-IR" sz="2400">
                <a:cs typeface="B Lotus" panose="00000400000000000000" pitchFamily="2" charset="-78"/>
              </a:rPr>
              <a:t>در زمین شناسی به دو طریق مطلق و نسبی زمان را تعیین می کنند.          </a:t>
            </a:r>
          </a:p>
        </p:txBody>
      </p:sp>
    </p:spTree>
  </p:cSld>
  <p:clrMapOvr>
    <a:masterClrMapping/>
  </p:clrMapOvr>
  <p:transition spd="med">
    <p:wheel spokes="8"/>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2" name="Rectangle 4">
            <a:extLst>
              <a:ext uri="{FF2B5EF4-FFF2-40B4-BE49-F238E27FC236}">
                <a16:creationId xmlns:a16="http://schemas.microsoft.com/office/drawing/2014/main" id="{02532562-48D2-4EE4-A4E5-7960DCAC2DF7}"/>
              </a:ext>
            </a:extLst>
          </p:cNvPr>
          <p:cNvSpPr>
            <a:spLocks noChangeArrowheads="1"/>
          </p:cNvSpPr>
          <p:nvPr/>
        </p:nvSpPr>
        <p:spPr bwMode="auto">
          <a:xfrm>
            <a:off x="1600200" y="2895600"/>
            <a:ext cx="61801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rtl="1"/>
            <a:r>
              <a:rPr lang="fa-IR" altLang="fa-IR" sz="2400">
                <a:cs typeface="B Lotus" panose="00000400000000000000" pitchFamily="2" charset="-78"/>
              </a:rPr>
              <a:t>سن مطلق: در سن مطلق وقوع یک پدیده زمین شناسی را با زمان حال می سنجند و سن آن را با عدد ذکر می نمایند. </a:t>
            </a:r>
          </a:p>
        </p:txBody>
      </p:sp>
    </p:spTree>
  </p:cSld>
  <p:clrMapOvr>
    <a:masterClrMapping/>
  </p:clrMapOvr>
  <p:transition spd="med">
    <p:wheel spokes="8"/>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a:extLst>
              <a:ext uri="{FF2B5EF4-FFF2-40B4-BE49-F238E27FC236}">
                <a16:creationId xmlns:a16="http://schemas.microsoft.com/office/drawing/2014/main" id="{2167C2B7-3203-48BB-B9B0-DE1B5B0BB542}"/>
              </a:ext>
            </a:extLst>
          </p:cNvPr>
          <p:cNvSpPr>
            <a:spLocks noChangeArrowheads="1"/>
          </p:cNvSpPr>
          <p:nvPr/>
        </p:nvSpPr>
        <p:spPr bwMode="auto">
          <a:xfrm>
            <a:off x="1143000" y="2438400"/>
            <a:ext cx="65833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rtl="1"/>
            <a:r>
              <a:rPr lang="fa-IR" altLang="fa-IR" sz="2400">
                <a:cs typeface="B Lotus" panose="00000400000000000000" pitchFamily="2" charset="-78"/>
              </a:rPr>
              <a:t>سن نسبی: در سن نسبی وقوع پدیده های زمین شناسی را نسبت به یک دیگر می سنجند و به عبارتی تقدم و تاخر پدیده ها را بدن ذکر عدد بیان می کنند. برای تعیین سن نسبی از برخی از اصول        زمین شناسی استفاه می گردد که در زیر به آنها اشاره می نماییم.</a:t>
            </a:r>
          </a:p>
        </p:txBody>
      </p:sp>
    </p:spTree>
  </p:cSld>
  <p:clrMapOvr>
    <a:masterClrMapping/>
  </p:clrMapOvr>
  <p:transition spd="med">
    <p:wheel spokes="8"/>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4" name="Rectangle 4">
            <a:extLst>
              <a:ext uri="{FF2B5EF4-FFF2-40B4-BE49-F238E27FC236}">
                <a16:creationId xmlns:a16="http://schemas.microsoft.com/office/drawing/2014/main" id="{6889DBD7-CEB0-496C-951B-475DB4FCB378}"/>
              </a:ext>
            </a:extLst>
          </p:cNvPr>
          <p:cNvSpPr>
            <a:spLocks noChangeArrowheads="1"/>
          </p:cNvSpPr>
          <p:nvPr/>
        </p:nvSpPr>
        <p:spPr bwMode="auto">
          <a:xfrm>
            <a:off x="914400" y="2514600"/>
            <a:ext cx="731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914400" algn="l"/>
              </a:tabLst>
              <a:defRPr>
                <a:solidFill>
                  <a:schemeClr val="tx1"/>
                </a:solidFill>
                <a:latin typeface="Arial" panose="020B0604020202020204" pitchFamily="34" charset="0"/>
                <a:cs typeface="Arial" panose="020B0604020202020204" pitchFamily="34" charset="0"/>
              </a:defRPr>
            </a:lvl1pPr>
            <a:lvl2pPr algn="l">
              <a:tabLst>
                <a:tab pos="914400" algn="l"/>
              </a:tabLst>
              <a:defRPr>
                <a:solidFill>
                  <a:schemeClr val="tx1"/>
                </a:solidFill>
                <a:latin typeface="Arial" panose="020B0604020202020204" pitchFamily="34" charset="0"/>
                <a:cs typeface="Arial" panose="020B0604020202020204" pitchFamily="34" charset="0"/>
              </a:defRPr>
            </a:lvl2pPr>
            <a:lvl3pPr algn="l">
              <a:tabLst>
                <a:tab pos="914400" algn="l"/>
              </a:tabLst>
              <a:defRPr>
                <a:solidFill>
                  <a:schemeClr val="tx1"/>
                </a:solidFill>
                <a:latin typeface="Arial" panose="020B0604020202020204" pitchFamily="34" charset="0"/>
                <a:cs typeface="Arial" panose="020B0604020202020204" pitchFamily="34" charset="0"/>
              </a:defRPr>
            </a:lvl3pPr>
            <a:lvl4pPr algn="l">
              <a:tabLst>
                <a:tab pos="914400" algn="l"/>
              </a:tabLst>
              <a:defRPr>
                <a:solidFill>
                  <a:schemeClr val="tx1"/>
                </a:solidFill>
                <a:latin typeface="Arial" panose="020B0604020202020204" pitchFamily="34" charset="0"/>
                <a:cs typeface="Arial" panose="020B0604020202020204" pitchFamily="34" charset="0"/>
              </a:defRPr>
            </a:lvl4pPr>
            <a:lvl5pPr algn="l">
              <a:tabLst>
                <a:tab pos="9144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9pPr>
          </a:lstStyle>
          <a:p>
            <a:pPr lvl="1" algn="r" rtl="1">
              <a:buFont typeface="Times New Roman" panose="02020603050405020304" pitchFamily="18" charset="0"/>
              <a:buChar char="-"/>
            </a:pP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اصل رو یهم قرار گرفتن لایه ها:</a:t>
            </a:r>
            <a:r>
              <a:rPr lang="fa-IR" altLang="fa-IR" sz="2400" b="1">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در توالي هاي رسوبي </a:t>
            </a:r>
            <a:r>
              <a:rPr lang="fa-IR" altLang="fa-IR" sz="2400">
                <a:latin typeface="Tahoma" panose="020B0604030504040204" pitchFamily="34" charset="0"/>
                <a:cs typeface="B Lotus" panose="00000400000000000000" pitchFamily="2" charset="-78"/>
              </a:rPr>
              <a:t>در حالت عادی </a:t>
            </a:r>
            <a:r>
              <a:rPr lang="ar-SA" altLang="fa-IR" sz="2400">
                <a:latin typeface="Tahoma" panose="020B0604030504040204" pitchFamily="34" charset="0"/>
                <a:cs typeface="B Lotus" panose="00000400000000000000" pitchFamily="2" charset="-78"/>
              </a:rPr>
              <a:t>چينه هاي جوان</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تردر بالا و قديمي تر در زير قرار دارند. يعني</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هر لايه جوان تر از لايه زيرين و قديمي تر از لايه بالايي خود است.  </a:t>
            </a:r>
          </a:p>
        </p:txBody>
      </p:sp>
    </p:spTree>
  </p:cSld>
  <p:clrMapOvr>
    <a:masterClrMapping/>
  </p:clrMapOvr>
  <p:transition spd="med">
    <p:wheel spokes="8"/>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8" name="Rectangle 4">
            <a:extLst>
              <a:ext uri="{FF2B5EF4-FFF2-40B4-BE49-F238E27FC236}">
                <a16:creationId xmlns:a16="http://schemas.microsoft.com/office/drawing/2014/main" id="{DCCD8BBF-6CB9-4DB2-8CB8-B3ADDE3F7AA2}"/>
              </a:ext>
            </a:extLst>
          </p:cNvPr>
          <p:cNvSpPr>
            <a:spLocks noChangeArrowheads="1"/>
          </p:cNvSpPr>
          <p:nvPr/>
        </p:nvSpPr>
        <p:spPr bwMode="auto">
          <a:xfrm>
            <a:off x="685800" y="2486025"/>
            <a:ext cx="7467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914400" algn="l"/>
              </a:tabLst>
              <a:defRPr>
                <a:solidFill>
                  <a:schemeClr val="tx1"/>
                </a:solidFill>
                <a:latin typeface="Arial" panose="020B0604020202020204" pitchFamily="34" charset="0"/>
                <a:cs typeface="Arial" panose="020B0604020202020204" pitchFamily="34" charset="0"/>
              </a:defRPr>
            </a:lvl1pPr>
            <a:lvl2pPr algn="l">
              <a:tabLst>
                <a:tab pos="914400" algn="l"/>
              </a:tabLst>
              <a:defRPr>
                <a:solidFill>
                  <a:schemeClr val="tx1"/>
                </a:solidFill>
                <a:latin typeface="Arial" panose="020B0604020202020204" pitchFamily="34" charset="0"/>
                <a:cs typeface="Arial" panose="020B0604020202020204" pitchFamily="34" charset="0"/>
              </a:defRPr>
            </a:lvl2pPr>
            <a:lvl3pPr algn="l">
              <a:tabLst>
                <a:tab pos="914400" algn="l"/>
              </a:tabLst>
              <a:defRPr>
                <a:solidFill>
                  <a:schemeClr val="tx1"/>
                </a:solidFill>
                <a:latin typeface="Arial" panose="020B0604020202020204" pitchFamily="34" charset="0"/>
                <a:cs typeface="Arial" panose="020B0604020202020204" pitchFamily="34" charset="0"/>
              </a:defRPr>
            </a:lvl3pPr>
            <a:lvl4pPr algn="l">
              <a:tabLst>
                <a:tab pos="914400" algn="l"/>
              </a:tabLst>
              <a:defRPr>
                <a:solidFill>
                  <a:schemeClr val="tx1"/>
                </a:solidFill>
                <a:latin typeface="Arial" panose="020B0604020202020204" pitchFamily="34" charset="0"/>
                <a:cs typeface="Arial" panose="020B0604020202020204" pitchFamily="34" charset="0"/>
              </a:defRPr>
            </a:lvl4pPr>
            <a:lvl5pPr algn="l">
              <a:tabLst>
                <a:tab pos="9144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9pPr>
          </a:lstStyle>
          <a:p>
            <a:pPr lvl="1" algn="r" rtl="1">
              <a:buFont typeface="Times New Roman" panose="02020603050405020304" pitchFamily="18" charset="0"/>
              <a:buChar char="-"/>
            </a:pP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اصل افقی بودن لایه ها: </a:t>
            </a:r>
            <a:r>
              <a:rPr lang="ar-SA" altLang="fa-IR" sz="2400">
                <a:latin typeface="Tahoma" panose="020B0604030504040204" pitchFamily="34" charset="0"/>
                <a:cs typeface="B Lotus" panose="00000400000000000000" pitchFamily="2" charset="-78"/>
              </a:rPr>
              <a:t>این اصل زمين شناسي بيان مي نمايد که</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لایه ها بطور افقی یا تقریبا افقی نسبتا به سطح زمین در آب نهشته مي شوند. لذا فرایندهایی زمین شناسی (چین خوردگی، کوهزایی) که باعث می شوند آنها از حالت افقی خارج شوند سنی جوان تر از  لایه ها دارند. </a:t>
            </a:r>
          </a:p>
        </p:txBody>
      </p:sp>
    </p:spTree>
  </p:cSld>
  <p:clrMapOvr>
    <a:masterClrMapping/>
  </p:clrMapOvr>
  <p:transition spd="med">
    <p:wheel spokes="8"/>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2" name="Rectangle 4">
            <a:extLst>
              <a:ext uri="{FF2B5EF4-FFF2-40B4-BE49-F238E27FC236}">
                <a16:creationId xmlns:a16="http://schemas.microsoft.com/office/drawing/2014/main" id="{EAED6751-55B4-46B9-BDE4-6ADED8AEFA58}"/>
              </a:ext>
            </a:extLst>
          </p:cNvPr>
          <p:cNvSpPr>
            <a:spLocks noChangeArrowheads="1"/>
          </p:cNvSpPr>
          <p:nvPr/>
        </p:nvSpPr>
        <p:spPr bwMode="auto">
          <a:xfrm>
            <a:off x="990600" y="2438400"/>
            <a:ext cx="72405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tabLst>
                <a:tab pos="914400" algn="l"/>
              </a:tabLst>
              <a:defRPr>
                <a:solidFill>
                  <a:schemeClr val="tx1"/>
                </a:solidFill>
                <a:latin typeface="Arial" panose="020B0604020202020204" pitchFamily="34" charset="0"/>
                <a:cs typeface="Arial" panose="020B0604020202020204" pitchFamily="34" charset="0"/>
              </a:defRPr>
            </a:lvl1pPr>
            <a:lvl2pPr algn="l">
              <a:tabLst>
                <a:tab pos="914400" algn="l"/>
              </a:tabLst>
              <a:defRPr>
                <a:solidFill>
                  <a:schemeClr val="tx1"/>
                </a:solidFill>
                <a:latin typeface="Arial" panose="020B0604020202020204" pitchFamily="34" charset="0"/>
                <a:cs typeface="Arial" panose="020B0604020202020204" pitchFamily="34" charset="0"/>
              </a:defRPr>
            </a:lvl2pPr>
            <a:lvl3pPr algn="l">
              <a:tabLst>
                <a:tab pos="914400" algn="l"/>
              </a:tabLst>
              <a:defRPr>
                <a:solidFill>
                  <a:schemeClr val="tx1"/>
                </a:solidFill>
                <a:latin typeface="Arial" panose="020B0604020202020204" pitchFamily="34" charset="0"/>
                <a:cs typeface="Arial" panose="020B0604020202020204" pitchFamily="34" charset="0"/>
              </a:defRPr>
            </a:lvl3pPr>
            <a:lvl4pPr algn="l">
              <a:tabLst>
                <a:tab pos="914400" algn="l"/>
              </a:tabLst>
              <a:defRPr>
                <a:solidFill>
                  <a:schemeClr val="tx1"/>
                </a:solidFill>
                <a:latin typeface="Arial" panose="020B0604020202020204" pitchFamily="34" charset="0"/>
                <a:cs typeface="Arial" panose="020B0604020202020204" pitchFamily="34" charset="0"/>
              </a:defRPr>
            </a:lvl4pPr>
            <a:lvl5pPr algn="l">
              <a:tabLst>
                <a:tab pos="9144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914400" algn="l"/>
              </a:tabLst>
              <a:defRPr>
                <a:solidFill>
                  <a:schemeClr val="tx1"/>
                </a:solidFill>
                <a:latin typeface="Arial" panose="020B0604020202020204" pitchFamily="34" charset="0"/>
                <a:cs typeface="Arial" panose="020B0604020202020204" pitchFamily="34" charset="0"/>
              </a:defRPr>
            </a:lvl9pPr>
          </a:lstStyle>
          <a:p>
            <a:pPr lvl="1" algn="r" rtl="1">
              <a:buFont typeface="Times New Roman" panose="02020603050405020304" pitchFamily="18" charset="0"/>
              <a:buChar char="-"/>
            </a:pPr>
            <a:r>
              <a:rPr lang="fa-IR" altLang="fa-IR" sz="2400" b="1">
                <a:latin typeface="Tahoma" panose="020B0604030504040204" pitchFamily="34" charset="0"/>
                <a:cs typeface="B Lotus" panose="00000400000000000000" pitchFamily="2" charset="-78"/>
              </a:rPr>
              <a:t> </a:t>
            </a:r>
            <a:r>
              <a:rPr lang="fa-IR" altLang="fa-IR" sz="2400">
                <a:latin typeface="Tahoma" panose="020B0604030504040204" pitchFamily="34" charset="0"/>
                <a:cs typeface="B Lotus" panose="00000400000000000000" pitchFamily="2" charset="-78"/>
              </a:rPr>
              <a:t>اصل توالی جانوران: </a:t>
            </a:r>
            <a:r>
              <a:rPr lang="ar-SA" altLang="fa-IR" sz="2400">
                <a:latin typeface="Tahoma" panose="020B0604030504040204" pitchFamily="34" charset="0"/>
                <a:cs typeface="B Lotus" panose="00000400000000000000" pitchFamily="2" charset="-78"/>
              </a:rPr>
              <a:t>بر طبق این اصل ارگانيسم هاي فسيلي در يك راستاي مشخص و معين يكي پس از ديگري در لایه هاي زمين شناسي تداوم مي يابند. یعنی هر قدر فسیل ها جوان</a:t>
            </a:r>
            <a:r>
              <a:rPr lang="fa-IR" altLang="fa-IR" sz="2400">
                <a:latin typeface="Tahoma" panose="020B0604030504040204" pitchFamily="34" charset="0"/>
                <a:cs typeface="B Lotus" panose="00000400000000000000" pitchFamily="2" charset="-78"/>
              </a:rPr>
              <a:t> </a:t>
            </a:r>
            <a:r>
              <a:rPr lang="ar-SA" altLang="fa-IR" sz="2400">
                <a:latin typeface="Tahoma" panose="020B0604030504040204" pitchFamily="34" charset="0"/>
                <a:cs typeface="B Lotus" panose="00000400000000000000" pitchFamily="2" charset="-78"/>
              </a:rPr>
              <a:t>تر باشند ساختار بدنی تکامل یافته تری نسبت به فسیل های ماقبل از خود دارند. </a:t>
            </a:r>
          </a:p>
        </p:txBody>
      </p:sp>
    </p:spTree>
  </p:cSld>
  <p:clrMapOvr>
    <a:masterClrMapping/>
  </p:clrMapOvr>
  <p:transition spd="med">
    <p:wheel spokes="8"/>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911</TotalTime>
  <Words>11108</Words>
  <Application>Microsoft Office PowerPoint</Application>
  <PresentationFormat>On-screen Show (4:3)</PresentationFormat>
  <Paragraphs>424</Paragraphs>
  <Slides>353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353</vt:i4>
      </vt:variant>
    </vt:vector>
  </HeadingPairs>
  <TitlesOfParts>
    <vt:vector size="360" baseType="lpstr">
      <vt:lpstr>Arial</vt:lpstr>
      <vt:lpstr>Tahoma</vt:lpstr>
      <vt:lpstr>Wingdings</vt:lpstr>
      <vt:lpstr>B Lotus</vt:lpstr>
      <vt:lpstr>Times New Roman</vt:lpstr>
      <vt:lpstr>Arial Unicode MS</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MEHR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KEBRIAEE</dc:creator>
  <cp:lastModifiedBy>123</cp:lastModifiedBy>
  <cp:revision>107</cp:revision>
  <dcterms:created xsi:type="dcterms:W3CDTF">2006-06-06T18:22:31Z</dcterms:created>
  <dcterms:modified xsi:type="dcterms:W3CDTF">2020-01-01T05:42:45Z</dcterms:modified>
</cp:coreProperties>
</file>