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24"/>
  </p:notesMasterIdLst>
  <p:sldIdLst>
    <p:sldId id="270" r:id="rId4"/>
    <p:sldId id="269" r:id="rId5"/>
    <p:sldId id="257" r:id="rId6"/>
    <p:sldId id="258" r:id="rId7"/>
    <p:sldId id="259" r:id="rId8"/>
    <p:sldId id="271" r:id="rId9"/>
    <p:sldId id="272" r:id="rId10"/>
    <p:sldId id="273" r:id="rId11"/>
    <p:sldId id="274" r:id="rId12"/>
    <p:sldId id="275" r:id="rId13"/>
    <p:sldId id="276" r:id="rId14"/>
    <p:sldId id="278" r:id="rId15"/>
    <p:sldId id="279" r:id="rId16"/>
    <p:sldId id="260" r:id="rId17"/>
    <p:sldId id="277" r:id="rId18"/>
    <p:sldId id="261" r:id="rId19"/>
    <p:sldId id="262" r:id="rId20"/>
    <p:sldId id="263" r:id="rId21"/>
    <p:sldId id="264" r:id="rId22"/>
    <p:sldId id="265" r:id="rId23"/>
  </p:sldIdLst>
  <p:sldSz cx="9144000" cy="6858000" type="screen4x3"/>
  <p:notesSz cx="6858000" cy="9144000"/>
  <p:custShowLst>
    <p:custShow name="Custom Show 1" id="0">
      <p:sldLst>
        <p:sld r:id="rId4"/>
        <p:sld r:id="rId5"/>
        <p:sld r:id="rId6"/>
        <p:sld r:id="rId7"/>
      </p:sldLst>
    </p:custShow>
    <p:custShow name="Custom Show 2" id="1">
      <p:sldLst>
        <p:sld r:id="rId4"/>
        <p:sld r:id="rId5"/>
        <p:sld r:id="rId6"/>
        <p:sld r:id="rId7"/>
        <p:sld r:id="rId8"/>
        <p:sld r:id="rId9"/>
        <p:sld r:id="rId10"/>
        <p:sld r:id="rId11"/>
        <p:sld r:id="rId12"/>
        <p:sld r:id="rId13"/>
        <p:sld r:id="rId14"/>
        <p:sld r:id="rId15"/>
        <p:sld r:id="rId16"/>
        <p:sld r:id="rId17"/>
        <p:sld r:id="rId18"/>
        <p:sld r:id="rId19"/>
        <p:sld r:id="rId20"/>
        <p:sld r:id="rId21"/>
        <p:sld r:id="rId22"/>
        <p:sld r:id="rId23"/>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44" autoAdjust="0"/>
    <p:restoredTop sz="94660"/>
  </p:normalViewPr>
  <p:slideViewPr>
    <p:cSldViewPr>
      <p:cViewPr varScale="1">
        <p:scale>
          <a:sx n="74" d="100"/>
          <a:sy n="74" d="100"/>
        </p:scale>
        <p:origin x="128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AAEA81-68CB-4167-9794-4B712F13A26E}" type="datetimeFigureOut">
              <a:rPr lang="en-US" smtClean="0"/>
              <a:t>2/18/2015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849F7A-BFAE-497C-B2D7-4C56786E6B0A}" type="slidenum">
              <a:rPr lang="en-US" smtClean="0"/>
              <a:t>‹#›</a:t>
            </a:fld>
            <a:endParaRPr lang="en-US"/>
          </a:p>
        </p:txBody>
      </p:sp>
    </p:spTree>
    <p:extLst>
      <p:ext uri="{BB962C8B-B14F-4D97-AF65-F5344CB8AC3E}">
        <p14:creationId xmlns:p14="http://schemas.microsoft.com/office/powerpoint/2010/main" val="2240843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849F7A-BFAE-497C-B2D7-4C56786E6B0A}" type="slidenum">
              <a:rPr lang="en-US" smtClean="0"/>
              <a:t>2</a:t>
            </a:fld>
            <a:endParaRPr lang="en-US"/>
          </a:p>
        </p:txBody>
      </p:sp>
    </p:spTree>
    <p:extLst>
      <p:ext uri="{BB962C8B-B14F-4D97-AF65-F5344CB8AC3E}">
        <p14:creationId xmlns:p14="http://schemas.microsoft.com/office/powerpoint/2010/main" val="183287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2/18/2015 7:52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extLst>
      <p:ext uri="{BB962C8B-B14F-4D97-AF65-F5344CB8AC3E}">
        <p14:creationId xmlns:p14="http://schemas.microsoft.com/office/powerpoint/2010/main" val="1617246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2/18/2015 7:52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a:t>
            </a:fld>
            <a:endParaRPr lang="en-US" dirty="0"/>
          </a:p>
        </p:txBody>
      </p:sp>
    </p:spTree>
    <p:extLst>
      <p:ext uri="{BB962C8B-B14F-4D97-AF65-F5344CB8AC3E}">
        <p14:creationId xmlns:p14="http://schemas.microsoft.com/office/powerpoint/2010/main" val="1833289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2/18/2015 7:52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extLst>
      <p:ext uri="{BB962C8B-B14F-4D97-AF65-F5344CB8AC3E}">
        <p14:creationId xmlns:p14="http://schemas.microsoft.com/office/powerpoint/2010/main" val="4185239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2/18/2015 7:52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extLst>
      <p:ext uri="{BB962C8B-B14F-4D97-AF65-F5344CB8AC3E}">
        <p14:creationId xmlns:p14="http://schemas.microsoft.com/office/powerpoint/2010/main" val="1534863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989237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2/18/2015 7:52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extLst>
      <p:ext uri="{BB962C8B-B14F-4D97-AF65-F5344CB8AC3E}">
        <p14:creationId xmlns:p14="http://schemas.microsoft.com/office/powerpoint/2010/main" val="220980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138213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211116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2/18/2015 7:52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extLst>
      <p:ext uri="{BB962C8B-B14F-4D97-AF65-F5344CB8AC3E}">
        <p14:creationId xmlns:p14="http://schemas.microsoft.com/office/powerpoint/2010/main" val="158321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usic-02[shia-leaders.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32689713"/>
      </p:ext>
    </p:extLst>
  </p:cSld>
  <p:clrMapOvr>
    <a:masterClrMapping/>
  </p:clrMapOvr>
  <p:transition advTm="62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0" objId="5"/>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sz="4400" dirty="0"/>
              <a:t>چهارمین باركه جبرئیل فرود آمد 30 آیه اولی سوره مدثر (شماره 74) را آورد كه آخرین آیه آن « بر آن دوزخ 19 فرشته موكلند» می باشد. (آیه 30) . </a:t>
            </a:r>
            <a:endParaRPr lang="en-US" sz="4400" dirty="0"/>
          </a:p>
        </p:txBody>
      </p:sp>
    </p:spTree>
    <p:extLst>
      <p:ext uri="{BB962C8B-B14F-4D97-AF65-F5344CB8AC3E}">
        <p14:creationId xmlns:p14="http://schemas.microsoft.com/office/powerpoint/2010/main" val="3506429066"/>
      </p:ext>
    </p:extLst>
  </p:cSld>
  <p:clrMapOvr>
    <a:masterClrMapping/>
  </p:clrMapOvr>
  <p:transition advTm="11429">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62000"/>
            <a:ext cx="7043208" cy="1523494"/>
          </a:xfrm>
        </p:spPr>
        <p:txBody>
          <a:bodyPr/>
          <a:lstStyle/>
          <a:p>
            <a:pPr algn="r"/>
            <a:r>
              <a:rPr lang="fa-IR" sz="4400" dirty="0"/>
              <a:t>پنجمین بار كه جبرئیل فرود آمد اولین سوره كامل « فاتحه الكتاب» را آورد كه با اولین بیانیه قرآن بسم الله الرحمن الرحیم (19 حرف) اغاز می شود . </a:t>
            </a:r>
            <a:endParaRPr lang="en-US" sz="4400" dirty="0"/>
          </a:p>
        </p:txBody>
      </p:sp>
    </p:spTree>
    <p:extLst>
      <p:ext uri="{BB962C8B-B14F-4D97-AF65-F5344CB8AC3E}">
        <p14:creationId xmlns:p14="http://schemas.microsoft.com/office/powerpoint/2010/main" val="4082153120"/>
      </p:ext>
    </p:extLst>
  </p:cSld>
  <p:clrMapOvr>
    <a:masterClrMapping/>
  </p:clrMapOvr>
  <p:transition advTm="8786">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600200"/>
            <a:ext cx="7043208" cy="1523494"/>
          </a:xfrm>
        </p:spPr>
        <p:txBody>
          <a:bodyPr/>
          <a:lstStyle/>
          <a:p>
            <a:pPr algn="r" rtl="1"/>
            <a:r>
              <a:rPr lang="fa-IR" sz="4400" dirty="0"/>
              <a:t>این بیانیه 19 حرفی بالفاصله بعد از نزول آیه «برآن دوزخ 19 فرشته موكلند» نازل شد . </a:t>
            </a:r>
            <a:endParaRPr lang="en-US" sz="4400" dirty="0"/>
          </a:p>
        </p:txBody>
      </p:sp>
    </p:spTree>
    <p:extLst>
      <p:ext uri="{BB962C8B-B14F-4D97-AF65-F5344CB8AC3E}">
        <p14:creationId xmlns:p14="http://schemas.microsoft.com/office/powerpoint/2010/main" val="3784510858"/>
      </p:ext>
    </p:extLst>
  </p:cSld>
  <p:clrMapOvr>
    <a:masterClrMapping/>
  </p:clrMapOvr>
  <p:transition advTm="7045">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43000"/>
            <a:ext cx="7043208" cy="1523494"/>
          </a:xfrm>
        </p:spPr>
        <p:txBody>
          <a:bodyPr/>
          <a:lstStyle/>
          <a:p>
            <a:pPr algn="r" rtl="1"/>
            <a:r>
              <a:rPr lang="fa-IR" sz="4400" dirty="0"/>
              <a:t>این مراتب گواهی ارتباط آری از شبهه آیه 30 سوره مدثر(عدد 19) و اولین بیانیه قرآن «بسم الله الرحمن الرحیم» (عدد 19) با سیستم اعدای اعجاز آمیز است كه بر عدد 19 بنا نهاده شده است. </a:t>
            </a:r>
            <a:endParaRPr lang="en-US" sz="4400" dirty="0"/>
          </a:p>
        </p:txBody>
      </p:sp>
    </p:spTree>
    <p:extLst>
      <p:ext uri="{BB962C8B-B14F-4D97-AF65-F5344CB8AC3E}">
        <p14:creationId xmlns:p14="http://schemas.microsoft.com/office/powerpoint/2010/main" val="523965552"/>
      </p:ext>
    </p:extLst>
  </p:cSld>
  <p:clrMapOvr>
    <a:masterClrMapping/>
  </p:clrMapOvr>
  <p:transition advTm="11419">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2437590"/>
          </a:xfrm>
        </p:spPr>
        <p:txBody>
          <a:bodyPr/>
          <a:lstStyle/>
          <a:p>
            <a:pPr algn="r" rtl="1"/>
            <a:r>
              <a:rPr lang="fa-IR" sz="4400" dirty="0"/>
              <a:t>آفریننده ذوالجلال و عظیم الشأن با آیه 31 سوره مدثر به ما یاد می دهد كه چرا عدد 19 را انتخاب كرده است. پنج دلیل زیر را بیان می فرماید : </a:t>
            </a:r>
            <a:br>
              <a:rPr lang="fa-IR" sz="4400" dirty="0"/>
            </a:br>
            <a:endParaRPr lang="en-US" sz="4400" dirty="0"/>
          </a:p>
        </p:txBody>
      </p:sp>
    </p:spTree>
  </p:cSld>
  <p:clrMapOvr>
    <a:masterClrMapping/>
  </p:clrMapOvr>
  <p:transition advTm="6195">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3656386"/>
          </a:xfrm>
        </p:spPr>
        <p:txBody>
          <a:bodyPr/>
          <a:lstStyle/>
          <a:p>
            <a:pPr algn="r" rtl="1"/>
            <a:r>
              <a:rPr lang="fa-IR" sz="4400" dirty="0"/>
              <a:t>الف) بی ایمانان را آشفته سازد. </a:t>
            </a:r>
            <a:br>
              <a:rPr lang="fa-IR" sz="4400" dirty="0"/>
            </a:br>
            <a:r>
              <a:rPr lang="fa-IR" sz="4400" dirty="0"/>
              <a:t>ب) به خوبان یهود و نصارا اطمینان دهد كه قرآن آسمانی است. </a:t>
            </a:r>
            <a:br>
              <a:rPr lang="fa-IR" sz="4400" dirty="0"/>
            </a:br>
            <a:r>
              <a:rPr lang="fa-IR" sz="4400" dirty="0"/>
              <a:t>ج) ایمان مومنان تقویت نماید. </a:t>
            </a:r>
            <a:br>
              <a:rPr lang="fa-IR" sz="4400" dirty="0"/>
            </a:br>
            <a:r>
              <a:rPr lang="fa-IR" sz="4400" dirty="0"/>
              <a:t>د) تا هر گونه اثر شك و تردید را از دل مسلمانان و خوبان یهویت و مسیحیت بزداید. </a:t>
            </a:r>
            <a:endParaRPr lang="en-US" sz="4400" dirty="0"/>
          </a:p>
        </p:txBody>
      </p:sp>
    </p:spTree>
    <p:extLst>
      <p:ext uri="{BB962C8B-B14F-4D97-AF65-F5344CB8AC3E}">
        <p14:creationId xmlns:p14="http://schemas.microsoft.com/office/powerpoint/2010/main" val="2242521439"/>
      </p:ext>
    </p:extLst>
  </p:cSld>
  <p:clrMapOvr>
    <a:masterClrMapping/>
  </p:clrMapOvr>
  <p:transition advTm="966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3323987"/>
          </a:xfrm>
        </p:spPr>
        <p:txBody>
          <a:bodyPr/>
          <a:lstStyle/>
          <a:p>
            <a:pPr algn="r" rtl="1"/>
            <a:r>
              <a:rPr lang="fa-IR" sz="4000" dirty="0"/>
              <a:t>ه) تا منافقین و كفار را كه سیستم اعدادی قرآن را قبول ندارند رسوا سازد. </a:t>
            </a:r>
            <a:br>
              <a:rPr lang="fa-IR" sz="4000" dirty="0"/>
            </a:br>
            <a:r>
              <a:rPr lang="fa-IR" sz="4000" dirty="0"/>
              <a:t>13- آفریننده بمامی آموزدكه این نظم اعدادی قرآن تذكری به تمام جهانیان است (آیه 31 سوره مدثر)ویكی از معجزات عظیم قران است. (آیه 35).</a:t>
            </a:r>
            <a:br>
              <a:rPr lang="fa-IR" sz="4000" dirty="0"/>
            </a:br>
            <a:endParaRPr lang="en-US" sz="4000" dirty="0"/>
          </a:p>
        </p:txBody>
      </p:sp>
    </p:spTree>
  </p:cSld>
  <p:clrMapOvr>
    <a:masterClrMapping/>
  </p:clrMapOvr>
  <p:transition advTm="12299">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2769989"/>
          </a:xfrm>
        </p:spPr>
        <p:txBody>
          <a:bodyPr/>
          <a:lstStyle/>
          <a:p>
            <a:pPr algn="r" rtl="1"/>
            <a:r>
              <a:rPr lang="fa-IR" sz="4000" dirty="0" smtClean="0"/>
              <a:t>هركلمه </a:t>
            </a:r>
            <a:r>
              <a:rPr lang="fa-IR" sz="4000" dirty="0"/>
              <a:t>از جمله </a:t>
            </a:r>
            <a:r>
              <a:rPr lang="fa-IR" sz="4000"/>
              <a:t>آغازیه </a:t>
            </a:r>
            <a:r>
              <a:rPr lang="fa-IR" sz="4000" smtClean="0"/>
              <a:t>قرآن بسم </a:t>
            </a:r>
            <a:r>
              <a:rPr lang="fa-IR" sz="4000" dirty="0"/>
              <a:t>الله الرحمن الرحیم در تمام قرآن بنحوی تكرار شده كه به عدد 19 قابل تقسیم است ،بدین ترتیب كه كلمه‍‎‎‎‎‏“ اسم “ 19 باركلمه “ الله “ 2698بار(42*19)، كلمه “ الرحمن “ 57 بار (3*19) وكلمه “ الرحیم “ 114بار (6*19)دیده می شود.</a:t>
            </a:r>
            <a:endParaRPr lang="en-US" sz="4000" dirty="0"/>
          </a:p>
        </p:txBody>
      </p:sp>
    </p:spTree>
  </p:cSld>
  <p:clrMapOvr>
    <a:masterClrMapping/>
  </p:clrMapOvr>
  <p:transition advTm="14915">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0188"/>
            <a:ext cx="8382000" cy="2769989"/>
          </a:xfrm>
        </p:spPr>
        <p:txBody>
          <a:bodyPr/>
          <a:lstStyle/>
          <a:p>
            <a:pPr algn="r" rtl="1"/>
            <a:r>
              <a:rPr lang="fa-IR" sz="4000" dirty="0"/>
              <a:t>قرآن 114سوره دارد كه هر كدام از سوره ها با آیه افتتاحیه “ بسم الله الرحمن الرحیم “ آغاز میشود بجز سوره توبه (شماره 9) كه بدون آیه معموله افتتاحیه است،لذا آیه “ بسم الله الرحمن الرحیم“ در ابتدای سوره ها 113 بار تكرار </a:t>
            </a:r>
            <a:r>
              <a:rPr lang="fa-IR" sz="4000" dirty="0" smtClean="0"/>
              <a:t>شده است.</a:t>
            </a:r>
            <a:endParaRPr lang="en-US" sz="4000" dirty="0"/>
          </a:p>
        </p:txBody>
      </p:sp>
    </p:spTree>
  </p:cSld>
  <p:clrMapOvr>
    <a:masterClrMapping/>
  </p:clrMapOvr>
  <p:transition advTm="7925">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71600" y="1600200"/>
            <a:ext cx="7043208" cy="1523494"/>
          </a:xfrm>
        </p:spPr>
        <p:txBody>
          <a:bodyPr/>
          <a:lstStyle/>
          <a:p>
            <a:pPr algn="r" rtl="1"/>
            <a:r>
              <a:rPr lang="fa-IR" sz="4400" dirty="0"/>
              <a:t>است.چون این رقم به 19 قابل قسمت نیست وسیستم اعدادی قرآن آسمانی ساخته پروردگار باید كامل باشد یكصد وچهاردهمین آیه بسم الله را در سوره النمل كه دوبسم الله دارد(آیه 27) (آیه افتتاحیه وآیه 30 )بنابراین قرآن مجید 114 بسم الله دارد.</a:t>
            </a:r>
            <a:endParaRPr lang="en-US" sz="4400" dirty="0"/>
          </a:p>
        </p:txBody>
      </p:sp>
    </p:spTree>
  </p:cSld>
  <p:clrMapOvr>
    <a:masterClrMapping/>
  </p:clrMapOvr>
  <p:transition advTm="11406">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8995" y="2358902"/>
            <a:ext cx="7043208" cy="997196"/>
          </a:xfrm>
        </p:spPr>
        <p:txBody>
          <a:bodyPr vert="horz" lIns="0" tIns="0" rIns="0" bIns="0" rtlCol="0" anchor="t" anchorCtr="0">
            <a:noAutofit/>
            <a:scene3d>
              <a:camera prst="orthographicFront"/>
              <a:lightRig rig="flat" dir="t"/>
            </a:scene3d>
            <a:sp3d extrusionH="88900" contourW="2540">
              <a:bevelT w="38100" h="31750"/>
              <a:contourClr>
                <a:srgbClr val="F4A234"/>
              </a:contourClr>
            </a:sp3d>
          </a:bodyPr>
          <a:lstStyle/>
          <a:p>
            <a:pPr algn="ctr">
              <a:spcBef>
                <a:spcPct val="20000"/>
              </a:spcBef>
              <a:buFont typeface="Arial" pitchFamily="34" charset="0"/>
            </a:pPr>
            <a:r>
              <a:rPr lang="fa-IR" sz="7200" b="1" spc="-642" dirty="0">
                <a:ln w="11430"/>
                <a:gradFill>
                  <a:gsLst>
                    <a:gs pos="0">
                      <a:srgbClr val="FF9929">
                        <a:lumMod val="20000"/>
                        <a:lumOff val="80000"/>
                      </a:srgbClr>
                    </a:gs>
                    <a:gs pos="28000">
                      <a:srgbClr val="F8F57B"/>
                    </a:gs>
                    <a:gs pos="62000">
                      <a:srgbClr val="D5B953"/>
                    </a:gs>
                    <a:gs pos="88000">
                      <a:srgbClr val="D1943B"/>
                    </a:gs>
                  </a:gsLst>
                  <a:lin ang="5400000"/>
                </a:gradFill>
                <a:effectLst/>
                <a:latin typeface="+mn-lt"/>
                <a:cs typeface="+mn-cs"/>
              </a:rPr>
              <a:t>عجایبی از قرآن</a:t>
            </a:r>
            <a:endParaRPr lang="en-US" sz="7200" b="1" spc="-642" dirty="0">
              <a:ln w="11430"/>
              <a:gradFill>
                <a:gsLst>
                  <a:gs pos="0">
                    <a:srgbClr val="FF9929">
                      <a:lumMod val="20000"/>
                      <a:lumOff val="80000"/>
                    </a:srgbClr>
                  </a:gs>
                  <a:gs pos="28000">
                    <a:srgbClr val="F8F57B"/>
                  </a:gs>
                  <a:gs pos="62000">
                    <a:srgbClr val="D5B953"/>
                  </a:gs>
                  <a:gs pos="88000">
                    <a:srgbClr val="D1943B"/>
                  </a:gs>
                </a:gsLst>
                <a:lin ang="5400000"/>
              </a:gradFill>
              <a:effectLst/>
              <a:latin typeface="+mn-lt"/>
              <a:cs typeface="+mn-cs"/>
            </a:endParaRPr>
          </a:p>
        </p:txBody>
      </p:sp>
      <p:sp>
        <p:nvSpPr>
          <p:cNvPr id="4" name="Text Placeholder 3"/>
          <p:cNvSpPr>
            <a:spLocks noGrp="1"/>
          </p:cNvSpPr>
          <p:nvPr>
            <p:ph type="body" sz="quarter" idx="10"/>
          </p:nvPr>
        </p:nvSpPr>
        <p:spPr>
          <a:xfrm>
            <a:off x="742024" y="4114800"/>
            <a:ext cx="8117151" cy="2139950"/>
          </a:xfrm>
        </p:spPr>
        <p:txBody>
          <a:bodyPr/>
          <a:lstStyle/>
          <a:p>
            <a:pPr algn="ctr"/>
            <a:r>
              <a:rPr lang="en-US" sz="7200" dirty="0" smtClean="0"/>
              <a:t>By: </a:t>
            </a:r>
            <a:r>
              <a:rPr lang="en-US" sz="7200" dirty="0" err="1" smtClean="0"/>
              <a:t>sadra</a:t>
            </a:r>
            <a:r>
              <a:rPr lang="en-US" sz="7200" dirty="0" smtClean="0"/>
              <a:t> </a:t>
            </a:r>
            <a:r>
              <a:rPr lang="en-US" sz="7200" dirty="0" err="1" smtClean="0"/>
              <a:t>hashemi</a:t>
            </a:r>
            <a:r>
              <a:rPr lang="en-US" sz="7200" dirty="0" smtClean="0"/>
              <a:t> </a:t>
            </a:r>
            <a:r>
              <a:rPr lang="en-US" sz="7200" dirty="0" err="1" smtClean="0"/>
              <a:t>mansoor</a:t>
            </a:r>
            <a:endParaRPr lang="en-US" sz="7200" dirty="0"/>
          </a:p>
        </p:txBody>
      </p:sp>
      <p:sp>
        <p:nvSpPr>
          <p:cNvPr id="5" name="TextBox 4"/>
          <p:cNvSpPr txBox="1"/>
          <p:nvPr/>
        </p:nvSpPr>
        <p:spPr>
          <a:xfrm>
            <a:off x="2743199" y="685800"/>
            <a:ext cx="4114800" cy="1089529"/>
          </a:xfrm>
          <a:prstGeom prst="rect">
            <a:avLst/>
          </a:prstGeom>
        </p:spPr>
        <p:txBody>
          <a:bodyPr vert="horz" wrap="square" lIns="0" tIns="0" rIns="0" bIns="0" rtlCol="0" anchor="t" anchorCtr="0">
            <a:noAutofit/>
            <a:scene3d>
              <a:camera prst="orthographicFront"/>
              <a:lightRig rig="flat" dir="t"/>
            </a:scene3d>
            <a:sp3d extrusionH="88900" contourW="2540">
              <a:bevelT w="38100" h="31750"/>
              <a:contourClr>
                <a:srgbClr val="F4A234"/>
              </a:contourClr>
            </a:sp3d>
          </a:bodyPr>
          <a:lstStyle>
            <a:lvl1pPr algn="ctr" defTabSz="914363">
              <a:lnSpc>
                <a:spcPct val="90000"/>
              </a:lnSpc>
              <a:spcBef>
                <a:spcPct val="20000"/>
              </a:spcBef>
              <a:buFont typeface="Arial" pitchFamily="34" charset="0"/>
              <a:buNone/>
              <a:defRPr lang="en-US" sz="7200" b="1" i="1" cap="none" spc="-642">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defRPr>
            </a:lvl1pPr>
          </a:lstStyle>
          <a:p>
            <a:pPr rtl="1"/>
            <a:r>
              <a:rPr lang="fa-IR" sz="8800" dirty="0">
                <a:solidFill>
                  <a:srgbClr val="00B050"/>
                </a:solidFill>
                <a:latin typeface="Freestyle Script" panose="030804020302050B0404" pitchFamily="66" charset="0"/>
              </a:rPr>
              <a:t>به نام خدا</a:t>
            </a:r>
            <a:endParaRPr lang="en-US" sz="8800" dirty="0">
              <a:solidFill>
                <a:srgbClr val="00B050"/>
              </a:solidFill>
              <a:latin typeface="Freestyle Script" panose="030804020302050B0404" pitchFamily="66" charset="0"/>
            </a:endParaRPr>
          </a:p>
        </p:txBody>
      </p:sp>
    </p:spTree>
    <p:extLst>
      <p:ext uri="{BB962C8B-B14F-4D97-AF65-F5344CB8AC3E}">
        <p14:creationId xmlns:p14="http://schemas.microsoft.com/office/powerpoint/2010/main" val="1805733930"/>
      </p:ext>
    </p:extLst>
  </p:cSld>
  <p:clrMapOvr>
    <a:masterClrMapping/>
  </p:clrMapOvr>
  <p:transition advTm="5296">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2590800"/>
            <a:ext cx="7043208" cy="1523494"/>
          </a:xfrm>
        </p:spPr>
        <p:txBody>
          <a:bodyPr/>
          <a:lstStyle/>
          <a:p>
            <a:pPr algn="r" rtl="1"/>
            <a:r>
              <a:rPr lang="fa-IR" dirty="0" smtClean="0"/>
              <a:t>ایا به این قران روی نیاوریم؟؟؟</a:t>
            </a:r>
            <a:endParaRPr lang="en-US" dirty="0"/>
          </a:p>
        </p:txBody>
      </p:sp>
    </p:spTree>
  </p:cSld>
  <p:clrMapOvr>
    <a:masterClrMapping/>
  </p:clrMapOvr>
  <p:transition advTm="3546">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09600"/>
            <a:ext cx="7681913" cy="1523495"/>
          </a:xfrm>
        </p:spPr>
        <p:txBody>
          <a:bodyPr/>
          <a:lstStyle/>
          <a:p>
            <a:pPr algn="r" rtl="1"/>
            <a:r>
              <a:rPr lang="fa-IR" sz="4400" dirty="0" smtClean="0"/>
              <a:t>اولین </a:t>
            </a:r>
            <a:r>
              <a:rPr lang="fa-IR" sz="4400" dirty="0"/>
              <a:t>آیه قرآن « بسم الله الرحمن الرحیم » دارای 19 حرف عربی است. </a:t>
            </a:r>
            <a:endParaRPr lang="en-US" sz="4400" dirty="0"/>
          </a:p>
        </p:txBody>
      </p:sp>
    </p:spTree>
  </p:cSld>
  <p:clrMapOvr>
    <a:masterClrMapping/>
  </p:clrMapOvr>
  <p:transition advTm="3542">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81000" y="685800"/>
            <a:ext cx="8382000" cy="1218795"/>
          </a:xfrm>
        </p:spPr>
        <p:txBody>
          <a:bodyPr/>
          <a:lstStyle/>
          <a:p>
            <a:pPr algn="r" rtl="1"/>
            <a:r>
              <a:rPr lang="fa-IR" sz="4400" dirty="0" smtClean="0"/>
              <a:t>قرآن </a:t>
            </a:r>
            <a:r>
              <a:rPr lang="fa-IR" sz="4400" dirty="0"/>
              <a:t>مجید از 114 سوره تشكیل شده است و این عدد به 19 قسمت است. (6× 19). </a:t>
            </a:r>
            <a:endParaRPr lang="en-US" sz="4400" dirty="0"/>
          </a:p>
        </p:txBody>
      </p:sp>
    </p:spTree>
  </p:cSld>
  <p:clrMapOvr>
    <a:masterClrMapping/>
  </p:clrMapOvr>
  <p:transition advTm="6175">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09600"/>
            <a:ext cx="8382000" cy="1218795"/>
          </a:xfrm>
        </p:spPr>
        <p:txBody>
          <a:bodyPr/>
          <a:lstStyle/>
          <a:p>
            <a:pPr algn="r" rtl="1"/>
            <a:r>
              <a:rPr lang="fa-IR" sz="4400" dirty="0" smtClean="0"/>
              <a:t> </a:t>
            </a:r>
            <a:r>
              <a:rPr lang="fa-IR" sz="4400" dirty="0"/>
              <a:t>اولین سوره ای كه نازل شده است سوره علق (شماره96) نوزدهمین سوره از آخر قرآن است. </a:t>
            </a:r>
            <a:endParaRPr lang="en-US" sz="4400" dirty="0"/>
          </a:p>
        </p:txBody>
      </p:sp>
    </p:spTree>
  </p:cSld>
  <p:clrMapOvr>
    <a:masterClrMapping/>
  </p:clrMapOvr>
  <p:transition advTm="8852">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382000" cy="609398"/>
          </a:xfrm>
        </p:spPr>
        <p:txBody>
          <a:bodyPr/>
          <a:lstStyle/>
          <a:p>
            <a:pPr algn="r" rtl="1"/>
            <a:r>
              <a:rPr lang="fa-IR" sz="4400" dirty="0" smtClean="0"/>
              <a:t> </a:t>
            </a:r>
            <a:r>
              <a:rPr lang="fa-IR" sz="4400" dirty="0"/>
              <a:t>سوره علق 19 آیه دارد.</a:t>
            </a:r>
            <a:endParaRPr lang="en-US" sz="4400" dirty="0"/>
          </a:p>
        </p:txBody>
      </p:sp>
    </p:spTree>
    <p:extLst>
      <p:ext uri="{BB962C8B-B14F-4D97-AF65-F5344CB8AC3E}">
        <p14:creationId xmlns:p14="http://schemas.microsoft.com/office/powerpoint/2010/main" val="1650171855"/>
      </p:ext>
    </p:extLst>
  </p:cSld>
  <p:clrMapOvr>
    <a:masterClrMapping/>
  </p:clrMapOvr>
  <p:transition advTm="499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681913" cy="1523495"/>
          </a:xfrm>
        </p:spPr>
        <p:txBody>
          <a:bodyPr/>
          <a:lstStyle/>
          <a:p>
            <a:pPr algn="r" rtl="1"/>
            <a:r>
              <a:rPr lang="fa-IR" sz="4400" dirty="0" smtClean="0"/>
              <a:t> </a:t>
            </a:r>
            <a:r>
              <a:rPr lang="fa-IR" sz="4400" dirty="0"/>
              <a:t>سوره علق 285 حرف (15× 19) دارد. </a:t>
            </a:r>
            <a:br>
              <a:rPr lang="fa-IR" sz="4400" dirty="0"/>
            </a:br>
            <a:r>
              <a:rPr lang="fa-IR" sz="4400" dirty="0" smtClean="0"/>
              <a:t>اولین </a:t>
            </a:r>
            <a:r>
              <a:rPr lang="fa-IR" sz="4400" dirty="0"/>
              <a:t>باركه جبرئیل امین با قرآن فرود آمد 5 آیه اولی سوره علق را آورد كه شامل 19 كلمه است. </a:t>
            </a:r>
            <a:br>
              <a:rPr lang="fa-IR" sz="4400" dirty="0"/>
            </a:br>
            <a:endParaRPr lang="en-US" sz="4400" dirty="0"/>
          </a:p>
        </p:txBody>
      </p:sp>
    </p:spTree>
    <p:extLst>
      <p:ext uri="{BB962C8B-B14F-4D97-AF65-F5344CB8AC3E}">
        <p14:creationId xmlns:p14="http://schemas.microsoft.com/office/powerpoint/2010/main" val="1217937759"/>
      </p:ext>
    </p:extLst>
  </p:cSld>
  <p:clrMapOvr>
    <a:masterClrMapping/>
  </p:clrMapOvr>
  <p:transition advTm="11399">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828800"/>
            <a:ext cx="6629400" cy="1523494"/>
          </a:xfrm>
        </p:spPr>
        <p:txBody>
          <a:bodyPr/>
          <a:lstStyle/>
          <a:p>
            <a:pPr algn="r" rtl="1"/>
            <a:r>
              <a:rPr lang="fa-IR" sz="4400" dirty="0"/>
              <a:t>این 19 كلمه ، 76 حرف </a:t>
            </a:r>
            <a:r>
              <a:rPr lang="fa-IR" sz="4400" dirty="0" smtClean="0"/>
              <a:t>(</a:t>
            </a:r>
            <a:r>
              <a:rPr lang="fa-IR" sz="4400" dirty="0"/>
              <a:t>4× </a:t>
            </a:r>
            <a:r>
              <a:rPr lang="fa-IR" sz="4400" dirty="0" smtClean="0"/>
              <a:t>19) </a:t>
            </a:r>
            <a:r>
              <a:rPr lang="fa-IR" sz="4400" dirty="0"/>
              <a:t>دارد كه به تعداد حروف بسم الله الرحمن الرحیم است. </a:t>
            </a:r>
            <a:r>
              <a:rPr lang="fa-IR" sz="4400" dirty="0" smtClean="0"/>
              <a:t>دومین </a:t>
            </a:r>
            <a:r>
              <a:rPr lang="fa-IR" sz="4400" dirty="0"/>
              <a:t>باری كه جبرئیل امین فرود آمد 9 آیه اولی سوره </a:t>
            </a:r>
            <a:r>
              <a:rPr lang="fa-IR" sz="4400" dirty="0" smtClean="0"/>
              <a:t>قلم (شماره </a:t>
            </a:r>
            <a:r>
              <a:rPr lang="fa-IR" sz="4400" dirty="0"/>
              <a:t>68) را آورده كه شامل 38 </a:t>
            </a:r>
            <a:r>
              <a:rPr lang="fa-IR" sz="4400" dirty="0" smtClean="0"/>
              <a:t>كلمه است.(</a:t>
            </a:r>
            <a:r>
              <a:rPr lang="fa-IR" sz="4400" dirty="0"/>
              <a:t>2 × </a:t>
            </a:r>
            <a:r>
              <a:rPr lang="fa-IR" sz="4400" dirty="0" smtClean="0"/>
              <a:t>19)  </a:t>
            </a:r>
            <a:r>
              <a:rPr lang="fa-IR" sz="4400" dirty="0"/>
              <a:t/>
            </a:r>
            <a:br>
              <a:rPr lang="fa-IR" sz="4400" dirty="0"/>
            </a:br>
            <a:endParaRPr lang="en-US" sz="4400" dirty="0"/>
          </a:p>
        </p:txBody>
      </p:sp>
    </p:spTree>
    <p:extLst>
      <p:ext uri="{BB962C8B-B14F-4D97-AF65-F5344CB8AC3E}">
        <p14:creationId xmlns:p14="http://schemas.microsoft.com/office/powerpoint/2010/main" val="1040580233"/>
      </p:ext>
    </p:extLst>
  </p:cSld>
  <p:clrMapOvr>
    <a:masterClrMapping/>
  </p:clrMapOvr>
  <p:transition advTm="1054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sz="4400" dirty="0"/>
              <a:t>سومین باركه جبرئیل امین فرود آمد 10 آیه اولی سوره مزمل (شماره 73) را آورد كه شامل 57 كلمه است. (3× 19). </a:t>
            </a:r>
            <a:endParaRPr lang="en-US" sz="4400" dirty="0"/>
          </a:p>
        </p:txBody>
      </p:sp>
    </p:spTree>
    <p:extLst>
      <p:ext uri="{BB962C8B-B14F-4D97-AF65-F5344CB8AC3E}">
        <p14:creationId xmlns:p14="http://schemas.microsoft.com/office/powerpoint/2010/main" val="507538143"/>
      </p:ext>
    </p:extLst>
  </p:cSld>
  <p:clrMapOvr>
    <a:masterClrMapping/>
  </p:clrMapOvr>
  <p:transition advTm="9817">
    <p:fade/>
  </p:transition>
  <p:timing>
    <p:tnLst>
      <p:par>
        <p:cTn id="1" dur="indefinite" restart="never" nodeType="tmRoot"/>
      </p:par>
    </p:tnLst>
  </p:timing>
</p:sld>
</file>

<file path=ppt/theme/theme1.xml><?xml version="1.0" encoding="utf-8"?>
<a:theme xmlns:a="http://schemas.openxmlformats.org/drawingml/2006/main" name="1_Night  Blue clouds template Segoe_TP10286766">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DD7B888-15D7-4728-B826-5BED7BBBA7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(Night blue clouds design)</Template>
  <TotalTime>83</TotalTime>
  <Words>1126</Words>
  <Application>Microsoft Office PowerPoint</Application>
  <PresentationFormat>On-screen Show (4:3)</PresentationFormat>
  <Paragraphs>49</Paragraphs>
  <Slides>20</Slides>
  <Notes>10</Notes>
  <HiddenSlides>0</HiddenSlides>
  <MMClips>1</MMClips>
  <ScaleCrop>false</ScaleCrop>
  <HeadingPairs>
    <vt:vector size="8" baseType="variant">
      <vt:variant>
        <vt:lpstr>Fonts Used</vt:lpstr>
      </vt:variant>
      <vt:variant>
        <vt:i4>5</vt:i4>
      </vt:variant>
      <vt:variant>
        <vt:lpstr>Theme</vt:lpstr>
      </vt:variant>
      <vt:variant>
        <vt:i4>2</vt:i4>
      </vt:variant>
      <vt:variant>
        <vt:lpstr>Slide Titles</vt:lpstr>
      </vt:variant>
      <vt:variant>
        <vt:i4>20</vt:i4>
      </vt:variant>
      <vt:variant>
        <vt:lpstr>Custom Shows</vt:lpstr>
      </vt:variant>
      <vt:variant>
        <vt:i4>2</vt:i4>
      </vt:variant>
    </vt:vector>
  </HeadingPairs>
  <TitlesOfParts>
    <vt:vector size="29" baseType="lpstr">
      <vt:lpstr>Arial</vt:lpstr>
      <vt:lpstr>Calibri</vt:lpstr>
      <vt:lpstr>Courier New</vt:lpstr>
      <vt:lpstr>Freestyle Script</vt:lpstr>
      <vt:lpstr>Wingdings</vt:lpstr>
      <vt:lpstr>1_Night  Blue clouds template Segoe_TP10286766</vt:lpstr>
      <vt:lpstr>White with Courier font for code slides</vt:lpstr>
      <vt:lpstr>PowerPoint Presentation</vt:lpstr>
      <vt:lpstr>عجایبی از قرآن</vt:lpstr>
      <vt:lpstr>اولین آیه قرآن « بسم الله الرحمن الرحیم » دارای 19 حرف عربی است. </vt:lpstr>
      <vt:lpstr>قرآن مجید از 114 سوره تشكیل شده است و این عدد به 19 قسمت است. (6× 19). </vt:lpstr>
      <vt:lpstr> اولین سوره ای كه نازل شده است سوره علق (شماره96) نوزدهمین سوره از آخر قرآن است. </vt:lpstr>
      <vt:lpstr> سوره علق 19 آیه دارد.</vt:lpstr>
      <vt:lpstr> سوره علق 285 حرف (15× 19) دارد.  اولین باركه جبرئیل امین با قرآن فرود آمد 5 آیه اولی سوره علق را آورد كه شامل 19 كلمه است.  </vt:lpstr>
      <vt:lpstr>این 19 كلمه ، 76 حرف (4× 19) دارد كه به تعداد حروف بسم الله الرحمن الرحیم است. دومین باری كه جبرئیل امین فرود آمد 9 آیه اولی سوره قلم (شماره 68) را آورده كه شامل 38 كلمه است.(2 × 19)   </vt:lpstr>
      <vt:lpstr>سومین باركه جبرئیل امین فرود آمد 10 آیه اولی سوره مزمل (شماره 73) را آورد كه شامل 57 كلمه است. (3× 19). </vt:lpstr>
      <vt:lpstr>چهارمین باركه جبرئیل فرود آمد 30 آیه اولی سوره مدثر (شماره 74) را آورد كه آخرین آیه آن « بر آن دوزخ 19 فرشته موكلند» می باشد. (آیه 30) . </vt:lpstr>
      <vt:lpstr>پنجمین بار كه جبرئیل فرود آمد اولین سوره كامل « فاتحه الكتاب» را آورد كه با اولین بیانیه قرآن بسم الله الرحمن الرحیم (19 حرف) اغاز می شود . </vt:lpstr>
      <vt:lpstr>این بیانیه 19 حرفی بالفاصله بعد از نزول آیه «برآن دوزخ 19 فرشته موكلند» نازل شد . </vt:lpstr>
      <vt:lpstr>این مراتب گواهی ارتباط آری از شبهه آیه 30 سوره مدثر(عدد 19) و اولین بیانیه قرآن «بسم الله الرحمن الرحیم» (عدد 19) با سیستم اعدای اعجاز آمیز است كه بر عدد 19 بنا نهاده شده است. </vt:lpstr>
      <vt:lpstr>آفریننده ذوالجلال و عظیم الشأن با آیه 31 سوره مدثر به ما یاد می دهد كه چرا عدد 19 را انتخاب كرده است. پنج دلیل زیر را بیان می فرماید :  </vt:lpstr>
      <vt:lpstr>الف) بی ایمانان را آشفته سازد.  ب) به خوبان یهود و نصارا اطمینان دهد كه قرآن آسمانی است.  ج) ایمان مومنان تقویت نماید.  د) تا هر گونه اثر شك و تردید را از دل مسلمانان و خوبان یهویت و مسیحیت بزداید. </vt:lpstr>
      <vt:lpstr>ه) تا منافقین و كفار را كه سیستم اعدادی قرآن را قبول ندارند رسوا سازد.  13- آفریننده بمامی آموزدكه این نظم اعدادی قرآن تذكری به تمام جهانیان است (آیه 31 سوره مدثر)ویكی از معجزات عظیم قران است. (آیه 35). </vt:lpstr>
      <vt:lpstr>هركلمه از جمله آغازیه قرآن بسم الله الرحمن الرحیم در تمام قرآن بنحوی تكرار شده كه به عدد 19 قابل تقسیم است ،بدین ترتیب كه كلمه‍‎‎‎‎‏“ اسم “ 19 باركلمه “ الله “ 2698بار(42*19)، كلمه “ الرحمن “ 57 بار (3*19) وكلمه “ الرحیم “ 114بار (6*19)دیده می شود.</vt:lpstr>
      <vt:lpstr>قرآن 114سوره دارد كه هر كدام از سوره ها با آیه افتتاحیه “ بسم الله الرحمن الرحیم “ آغاز میشود بجز سوره توبه (شماره 9) كه بدون آیه معموله افتتاحیه است،لذا آیه “ بسم الله الرحمن الرحیم“ در ابتدای سوره ها 113 بار تكرار شده است.</vt:lpstr>
      <vt:lpstr>است.چون این رقم به 19 قابل قسمت نیست وسیستم اعدادی قرآن آسمانی ساخته پروردگار باید كامل باشد یكصد وچهاردهمین آیه بسم الله را در سوره النمل كه دوبسم الله دارد(آیه 27) (آیه افتتاحیه وآیه 30 )بنابراین قرآن مجید 114 بسم الله دارد.</vt:lpstr>
      <vt:lpstr>ایا به این قران روی نیاوریم؟؟؟</vt:lpstr>
      <vt:lpstr>Custom Show 1</vt:lpstr>
      <vt:lpstr>Custom Show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عجایبی از قرآن</dc:title>
  <dc:creator>E40-70</dc:creator>
  <cp:keywords/>
  <cp:lastModifiedBy>E40-70</cp:lastModifiedBy>
  <cp:revision>8</cp:revision>
  <dcterms:created xsi:type="dcterms:W3CDTF">2015-02-18T15:00:24Z</dcterms:created>
  <dcterms:modified xsi:type="dcterms:W3CDTF">2015-02-18T16:24:49Z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TC102867669990</vt:lpwstr>
  </property>
</Properties>
</file>