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tl="1" saveSubsetFonts="1">
  <p:sldMasterIdLst>
    <p:sldMasterId id="2147483648" r:id="rId1"/>
  </p:sldMasterIdLst>
  <p:notesMasterIdLst>
    <p:notesMasterId r:id="rId139"/>
  </p:notesMasterIdLst>
  <p:sldIdLst>
    <p:sldId id="257" r:id="rId2"/>
    <p:sldId id="258" r:id="rId3"/>
    <p:sldId id="259" r:id="rId4"/>
    <p:sldId id="531" r:id="rId5"/>
    <p:sldId id="572" r:id="rId6"/>
    <p:sldId id="262" r:id="rId7"/>
    <p:sldId id="263" r:id="rId8"/>
    <p:sldId id="264" r:id="rId9"/>
    <p:sldId id="265" r:id="rId10"/>
    <p:sldId id="266" r:id="rId11"/>
    <p:sldId id="267" r:id="rId12"/>
    <p:sldId id="268" r:id="rId13"/>
    <p:sldId id="269" r:id="rId14"/>
    <p:sldId id="432" r:id="rId15"/>
    <p:sldId id="431" r:id="rId16"/>
    <p:sldId id="559" r:id="rId17"/>
    <p:sldId id="429" r:id="rId18"/>
    <p:sldId id="428" r:id="rId19"/>
    <p:sldId id="427" r:id="rId20"/>
    <p:sldId id="426" r:id="rId21"/>
    <p:sldId id="425" r:id="rId22"/>
    <p:sldId id="424" r:id="rId23"/>
    <p:sldId id="569" r:id="rId24"/>
    <p:sldId id="570" r:id="rId25"/>
    <p:sldId id="423" r:id="rId26"/>
    <p:sldId id="422" r:id="rId27"/>
    <p:sldId id="421" r:id="rId28"/>
    <p:sldId id="420" r:id="rId29"/>
    <p:sldId id="419" r:id="rId30"/>
    <p:sldId id="418" r:id="rId31"/>
    <p:sldId id="413" r:id="rId32"/>
    <p:sldId id="414" r:id="rId33"/>
    <p:sldId id="415" r:id="rId34"/>
    <p:sldId id="538" r:id="rId35"/>
    <p:sldId id="417" r:id="rId36"/>
    <p:sldId id="416" r:id="rId37"/>
    <p:sldId id="406" r:id="rId38"/>
    <p:sldId id="411" r:id="rId39"/>
    <p:sldId id="436" r:id="rId40"/>
    <p:sldId id="435" r:id="rId41"/>
    <p:sldId id="434" r:id="rId42"/>
    <p:sldId id="441" r:id="rId43"/>
    <p:sldId id="440" r:id="rId44"/>
    <p:sldId id="446" r:id="rId45"/>
    <p:sldId id="445" r:id="rId46"/>
    <p:sldId id="506" r:id="rId47"/>
    <p:sldId id="507" r:id="rId48"/>
    <p:sldId id="508" r:id="rId49"/>
    <p:sldId id="509" r:id="rId50"/>
    <p:sldId id="510" r:id="rId51"/>
    <p:sldId id="524" r:id="rId52"/>
    <p:sldId id="471" r:id="rId53"/>
    <p:sldId id="567" r:id="rId54"/>
    <p:sldId id="529" r:id="rId55"/>
    <p:sldId id="477" r:id="rId56"/>
    <p:sldId id="542" r:id="rId57"/>
    <p:sldId id="512" r:id="rId58"/>
    <p:sldId id="540" r:id="rId59"/>
    <p:sldId id="478" r:id="rId60"/>
    <p:sldId id="476" r:id="rId61"/>
    <p:sldId id="465" r:id="rId62"/>
    <p:sldId id="464" r:id="rId63"/>
    <p:sldId id="462" r:id="rId64"/>
    <p:sldId id="545" r:id="rId65"/>
    <p:sldId id="460" r:id="rId66"/>
    <p:sldId id="461" r:id="rId67"/>
    <p:sldId id="472" r:id="rId68"/>
    <p:sldId id="475" r:id="rId69"/>
    <p:sldId id="482" r:id="rId70"/>
    <p:sldId id="492" r:id="rId71"/>
    <p:sldId id="571" r:id="rId72"/>
    <p:sldId id="474" r:id="rId73"/>
    <p:sldId id="481" r:id="rId74"/>
    <p:sldId id="479" r:id="rId75"/>
    <p:sldId id="485" r:id="rId76"/>
    <p:sldId id="484" r:id="rId77"/>
    <p:sldId id="490" r:id="rId78"/>
    <p:sldId id="489" r:id="rId79"/>
    <p:sldId id="544" r:id="rId80"/>
    <p:sldId id="521" r:id="rId81"/>
    <p:sldId id="491" r:id="rId82"/>
    <p:sldId id="493" r:id="rId83"/>
    <p:sldId id="495" r:id="rId84"/>
    <p:sldId id="573" r:id="rId85"/>
    <p:sldId id="498" r:id="rId86"/>
    <p:sldId id="522" r:id="rId87"/>
    <p:sldId id="546" r:id="rId88"/>
    <p:sldId id="497" r:id="rId89"/>
    <p:sldId id="496" r:id="rId90"/>
    <p:sldId id="339" r:id="rId91"/>
    <p:sldId id="340" r:id="rId92"/>
    <p:sldId id="341" r:id="rId93"/>
    <p:sldId id="342" r:id="rId94"/>
    <p:sldId id="547" r:id="rId95"/>
    <p:sldId id="343" r:id="rId96"/>
    <p:sldId id="344" r:id="rId97"/>
    <p:sldId id="345" r:id="rId98"/>
    <p:sldId id="347" r:id="rId99"/>
    <p:sldId id="348" r:id="rId100"/>
    <p:sldId id="349" r:id="rId101"/>
    <p:sldId id="350" r:id="rId102"/>
    <p:sldId id="564" r:id="rId103"/>
    <p:sldId id="351" r:id="rId104"/>
    <p:sldId id="355" r:id="rId105"/>
    <p:sldId id="356"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5" r:id="rId123"/>
    <p:sldId id="378" r:id="rId124"/>
    <p:sldId id="379" r:id="rId125"/>
    <p:sldId id="380" r:id="rId126"/>
    <p:sldId id="551" r:id="rId127"/>
    <p:sldId id="552" r:id="rId128"/>
    <p:sldId id="553" r:id="rId129"/>
    <p:sldId id="561" r:id="rId130"/>
    <p:sldId id="562" r:id="rId131"/>
    <p:sldId id="555" r:id="rId132"/>
    <p:sldId id="381" r:id="rId133"/>
    <p:sldId id="383" r:id="rId134"/>
    <p:sldId id="385" r:id="rId135"/>
    <p:sldId id="565" r:id="rId136"/>
    <p:sldId id="566" r:id="rId137"/>
    <p:sldId id="560" r:id="rId1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951"/>
    <a:srgbClr val="FFFF81"/>
    <a:srgbClr val="EF1D3B"/>
    <a:srgbClr val="FFFDF7"/>
    <a:srgbClr val="F7C29B"/>
    <a:srgbClr val="D1D8FB"/>
    <a:srgbClr val="FFE49F"/>
    <a:srgbClr val="FDFBDB"/>
    <a:srgbClr val="FAFBCD"/>
    <a:srgbClr val="FCF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469" autoAdjust="0"/>
    <p:restoredTop sz="94676" autoAdjust="0"/>
  </p:normalViewPr>
  <p:slideViewPr>
    <p:cSldViewPr>
      <p:cViewPr varScale="1">
        <p:scale>
          <a:sx n="70" d="100"/>
          <a:sy n="70" d="100"/>
        </p:scale>
        <p:origin x="151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lang="en-US"/>
            </a:pPr>
            <a:r>
              <a:rPr lang="fa-IR" sz="2000" dirty="0">
                <a:cs typeface="B Mitra" pitchFamily="2" charset="-78"/>
              </a:rPr>
              <a:t>تعداد شبکه های </a:t>
            </a:r>
            <a:r>
              <a:rPr lang="fa-IR" sz="2000" dirty="0" smtClean="0">
                <a:cs typeface="B Mitra" pitchFamily="2" charset="-78"/>
              </a:rPr>
              <a:t>فارسی </a:t>
            </a:r>
            <a:r>
              <a:rPr lang="fa-IR" sz="2000" dirty="0">
                <a:cs typeface="B Mitra" pitchFamily="2" charset="-78"/>
              </a:rPr>
              <a:t>زبان در حال راه اندازی</a:t>
            </a:r>
            <a:endParaRPr lang="en-US" sz="2000" dirty="0">
              <a:cs typeface="B Mitra" pitchFamily="2" charset="-78"/>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FDF951"/>
              </a:solidFill>
            </c:spPr>
          </c:dPt>
          <c:dPt>
            <c:idx val="1"/>
            <c:invertIfNegative val="0"/>
            <c:bubble3D val="0"/>
            <c:spPr>
              <a:solidFill>
                <a:schemeClr val="accent3">
                  <a:lumMod val="75000"/>
                </a:schemeClr>
              </a:solidFill>
            </c:spPr>
          </c:dPt>
          <c:dLbls>
            <c:dLbl>
              <c:idx val="0"/>
              <c:layout>
                <c:manualLayout>
                  <c:x val="1.8964440032350116E-3"/>
                  <c:y val="-6.1857226701865324E-2"/>
                </c:manualLayout>
              </c:layout>
              <c:tx>
                <c:rich>
                  <a:bodyPr/>
                  <a:lstStyle/>
                  <a:p>
                    <a:r>
                      <a:rPr lang="fa-IR" dirty="0" smtClean="0">
                        <a:cs typeface="B Mitra" panose="00000400000000000000" pitchFamily="2" charset="-78"/>
                      </a:rPr>
                      <a:t>4</a:t>
                    </a:r>
                    <a:endParaRPr lang="fa-IR" dirty="0">
                      <a:cs typeface="B Mitra" panose="00000400000000000000" pitchFamily="2" charset="-78"/>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275108022645041E-2"/>
                  <c:y val="-5.0258996695265477E-2"/>
                </c:manualLayout>
              </c:layout>
              <c:tx>
                <c:rich>
                  <a:bodyPr/>
                  <a:lstStyle/>
                  <a:p>
                    <a:r>
                      <a:rPr lang="fa-IR" smtClean="0"/>
                      <a:t>7</a:t>
                    </a:r>
                    <a:endParaRPr lang="fa-IR"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خبری</c:v>
                </c:pt>
                <c:pt idx="1">
                  <c:v>تفریحی، سرگرمی</c:v>
                </c:pt>
              </c:strCache>
            </c:strRef>
          </c:cat>
          <c:val>
            <c:numRef>
              <c:f>Sheet1!$B$2:$B$3</c:f>
              <c:numCache>
                <c:formatCode>General</c:formatCode>
                <c:ptCount val="2"/>
                <c:pt idx="0">
                  <c:v>3</c:v>
                </c:pt>
                <c:pt idx="1">
                  <c:v>7</c:v>
                </c:pt>
              </c:numCache>
            </c:numRef>
          </c:val>
        </c:ser>
        <c:dLbls>
          <c:showLegendKey val="0"/>
          <c:showVal val="0"/>
          <c:showCatName val="0"/>
          <c:showSerName val="0"/>
          <c:showPercent val="0"/>
          <c:showBubbleSize val="0"/>
        </c:dLbls>
        <c:gapWidth val="75"/>
        <c:shape val="cylinder"/>
        <c:axId val="-1313406608"/>
        <c:axId val="-1313401712"/>
        <c:axId val="0"/>
      </c:bar3DChart>
      <c:catAx>
        <c:axId val="-1313406608"/>
        <c:scaling>
          <c:orientation val="minMax"/>
        </c:scaling>
        <c:delete val="0"/>
        <c:axPos val="b"/>
        <c:numFmt formatCode="General" sourceLinked="0"/>
        <c:majorTickMark val="none"/>
        <c:minorTickMark val="none"/>
        <c:tickLblPos val="none"/>
        <c:txPr>
          <a:bodyPr/>
          <a:lstStyle/>
          <a:p>
            <a:pPr>
              <a:defRPr lang="fa-IR"/>
            </a:pPr>
            <a:endParaRPr lang="fa-IR"/>
          </a:p>
        </c:txPr>
        <c:crossAx val="-1313401712"/>
        <c:crosses val="autoZero"/>
        <c:auto val="1"/>
        <c:lblAlgn val="ctr"/>
        <c:lblOffset val="100"/>
        <c:noMultiLvlLbl val="0"/>
      </c:catAx>
      <c:valAx>
        <c:axId val="-1313401712"/>
        <c:scaling>
          <c:orientation val="minMax"/>
        </c:scaling>
        <c:delete val="0"/>
        <c:axPos val="l"/>
        <c:majorGridlines/>
        <c:numFmt formatCode="General" sourceLinked="1"/>
        <c:majorTickMark val="none"/>
        <c:minorTickMark val="none"/>
        <c:tickLblPos val="nextTo"/>
        <c:spPr>
          <a:ln w="9525">
            <a:noFill/>
          </a:ln>
        </c:spPr>
        <c:txPr>
          <a:bodyPr/>
          <a:lstStyle/>
          <a:p>
            <a:pPr>
              <a:defRPr lang="en-US"/>
            </a:pPr>
            <a:endParaRPr lang="fa-IR"/>
          </a:p>
        </c:txPr>
        <c:crossAx val="-1313406608"/>
        <c:crosses val="autoZero"/>
        <c:crossBetween val="between"/>
      </c:valAx>
    </c:plotArea>
    <c:legend>
      <c:legendPos val="b"/>
      <c:layout>
        <c:manualLayout>
          <c:xMode val="edge"/>
          <c:yMode val="edge"/>
          <c:x val="0.238350081602827"/>
          <c:y val="0.83470513098389776"/>
          <c:w val="0.50342704488233481"/>
          <c:h val="0.10730371898310637"/>
        </c:manualLayout>
      </c:layout>
      <c:overlay val="0"/>
    </c:legend>
    <c:plotVisOnly val="1"/>
    <c:dispBlanksAs val="gap"/>
    <c:showDLblsOverMax val="0"/>
  </c:chart>
  <c:txPr>
    <a:bodyPr/>
    <a:lstStyle/>
    <a:p>
      <a:pPr>
        <a:defRPr sz="1800">
          <a:solidFill>
            <a:schemeClr val="bg1">
              <a:lumMod val="10000"/>
            </a:schemeClr>
          </a:solidFill>
          <a:cs typeface="B Nazanin" pitchFamily="2" charset="-78"/>
        </a:defRPr>
      </a:pPr>
      <a:endParaRPr lang="fa-I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solidFill>
                  <a:srgbClr val="FF0000"/>
                </a:solidFill>
              </a:defRPr>
            </a:pPr>
            <a:r>
              <a:rPr lang="fa-IR" dirty="0" smtClean="0">
                <a:solidFill>
                  <a:srgbClr val="FF0000"/>
                </a:solidFill>
              </a:rPr>
              <a:t>تعداد شبکه</a:t>
            </a:r>
            <a:r>
              <a:rPr lang="fa-IR" sz="2160" b="1" i="0" u="none" strike="noStrike" kern="1200" baseline="0" dirty="0" smtClean="0">
                <a:solidFill>
                  <a:srgbClr val="FF0000"/>
                </a:solidFill>
                <a:latin typeface="+mn-lt"/>
                <a:ea typeface="+mn-ea"/>
                <a:cs typeface="B Nazanin" pitchFamily="2" charset="-78"/>
              </a:rPr>
              <a:t>‌های</a:t>
            </a:r>
            <a:r>
              <a:rPr lang="en-US" sz="2160" b="1" i="0" u="none" strike="noStrike" baseline="0" dirty="0" smtClean="0">
                <a:solidFill>
                  <a:srgbClr val="FF0000"/>
                </a:solidFill>
              </a:rPr>
              <a:t> </a:t>
            </a:r>
            <a:r>
              <a:rPr lang="fa-IR" dirty="0" smtClean="0">
                <a:solidFill>
                  <a:srgbClr val="FF0000"/>
                </a:solidFill>
              </a:rPr>
              <a:t>فارسي </a:t>
            </a:r>
            <a:r>
              <a:rPr lang="fa-IR" dirty="0">
                <a:solidFill>
                  <a:srgbClr val="FF0000"/>
                </a:solidFill>
              </a:rPr>
              <a:t>زبان </a:t>
            </a:r>
            <a:r>
              <a:rPr lang="fa-IR" sz="2160" b="1" i="0" u="none" strike="noStrike" kern="1200" baseline="0" dirty="0" smtClean="0">
                <a:solidFill>
                  <a:srgbClr val="FF0000"/>
                </a:solidFill>
                <a:latin typeface="+mn-lt"/>
                <a:ea typeface="+mn-ea"/>
                <a:cs typeface="B Nazanin" pitchFamily="2" charset="-78"/>
              </a:rPr>
              <a:t>ماهواره‌ای</a:t>
            </a:r>
          </a:p>
          <a:p>
            <a:pPr>
              <a:defRPr lang="en-US">
                <a:solidFill>
                  <a:srgbClr val="FF0000"/>
                </a:solidFill>
              </a:defRPr>
            </a:pPr>
            <a:r>
              <a:rPr lang="fa-IR" dirty="0" smtClean="0">
                <a:solidFill>
                  <a:srgbClr val="FF0000"/>
                </a:solidFill>
              </a:rPr>
              <a:t> بر اساس رويکرد</a:t>
            </a:r>
            <a:endParaRPr lang="fa-IR" dirty="0">
              <a:solidFill>
                <a:srgbClr val="FF0000"/>
              </a:solidFill>
            </a:endParaRPr>
          </a:p>
        </c:rich>
      </c:tx>
      <c:layout>
        <c:manualLayout>
          <c:xMode val="edge"/>
          <c:yMode val="edge"/>
          <c:x val="0.14493177809620172"/>
          <c:y val="0"/>
        </c:manualLayout>
      </c:layout>
      <c:overlay val="0"/>
    </c:title>
    <c:autoTitleDeleted val="0"/>
    <c:plotArea>
      <c:layout/>
      <c:barChart>
        <c:barDir val="col"/>
        <c:grouping val="clustered"/>
        <c:varyColors val="0"/>
        <c:ser>
          <c:idx val="0"/>
          <c:order val="0"/>
          <c:tx>
            <c:strRef>
              <c:f>Sheet1!$B$1</c:f>
              <c:strCache>
                <c:ptCount val="1"/>
                <c:pt idx="0">
                  <c:v>سیاسی</c:v>
                </c:pt>
              </c:strCache>
            </c:strRef>
          </c:tx>
          <c:invertIfNegative val="0"/>
          <c:dPt>
            <c:idx val="0"/>
            <c:invertIfNegative val="0"/>
            <c:bubble3D val="0"/>
            <c:spPr>
              <a:solidFill>
                <a:schemeClr val="bg2">
                  <a:lumMod val="50000"/>
                </a:schemeClr>
              </a:solidFill>
              <a:ln w="25400" cap="flat" cmpd="sng" algn="ctr">
                <a:solidFill>
                  <a:schemeClr val="accent2">
                    <a:shade val="50000"/>
                  </a:schemeClr>
                </a:solidFill>
                <a:prstDash val="solid"/>
              </a:ln>
              <a:effectLst/>
            </c:spPr>
          </c:dPt>
          <c:dPt>
            <c:idx val="1"/>
            <c:invertIfNegative val="0"/>
            <c:bubble3D val="0"/>
            <c:spPr>
              <a:solidFill>
                <a:schemeClr val="accent3"/>
              </a:solidFill>
            </c:spPr>
          </c:dPt>
          <c:dPt>
            <c:idx val="2"/>
            <c:invertIfNegative val="0"/>
            <c:bubble3D val="0"/>
            <c:spPr>
              <a:solidFill>
                <a:srgbClr val="FFC000"/>
              </a:solidFill>
            </c:spPr>
          </c:dPt>
          <c:dPt>
            <c:idx val="3"/>
            <c:invertIfNegative val="0"/>
            <c:bubble3D val="0"/>
            <c:spPr>
              <a:solidFill>
                <a:schemeClr val="accent2">
                  <a:lumMod val="60000"/>
                  <a:lumOff val="40000"/>
                </a:schemeClr>
              </a:solidFill>
            </c:spPr>
          </c:dPt>
          <c:dPt>
            <c:idx val="4"/>
            <c:invertIfNegative val="0"/>
            <c:bubble3D val="0"/>
            <c:spPr>
              <a:solidFill>
                <a:schemeClr val="accent5">
                  <a:lumMod val="75000"/>
                </a:schemeClr>
              </a:solidFill>
            </c:spPr>
          </c:dPt>
          <c:dPt>
            <c:idx val="5"/>
            <c:invertIfNegative val="0"/>
            <c:bubble3D val="0"/>
            <c:spPr>
              <a:solidFill>
                <a:srgbClr val="FF0000"/>
              </a:solidFill>
              <a:ln>
                <a:solidFill>
                  <a:srgbClr val="FF0000"/>
                </a:solidFill>
              </a:ln>
            </c:spPr>
          </c:dPt>
          <c:dLbls>
            <c:dLbl>
              <c:idx val="0"/>
              <c:tx>
                <c:rich>
                  <a:bodyPr/>
                  <a:lstStyle/>
                  <a:p>
                    <a:r>
                      <a:rPr lang="fa-IR" dirty="0" smtClean="0"/>
                      <a:t>24</a:t>
                    </a:r>
                    <a:endParaRPr lang="fa-IR"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fa-IR" smtClean="0"/>
                      <a:t>35</a:t>
                    </a:r>
                    <a:endParaRPr lang="fa-IR"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fa-IR" smtClean="0"/>
                      <a:t>6</a:t>
                    </a:r>
                    <a:endParaRPr lang="fa-IR"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fa-IR" smtClean="0"/>
                      <a:t>4</a:t>
                    </a:r>
                    <a:endParaRPr lang="fa-IR"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fa-IR" smtClean="0"/>
                      <a:t>8</a:t>
                    </a:r>
                    <a:endParaRPr lang="fa-IR"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fa-IR" smtClean="0"/>
                      <a:t>1</a:t>
                    </a:r>
                    <a:endParaRPr lang="fa-IR"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US"/>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سیاسی</c:v>
                </c:pt>
                <c:pt idx="1">
                  <c:v>سرگرمی، تفریحی</c:v>
                </c:pt>
                <c:pt idx="2">
                  <c:v>فیلم و سریال</c:v>
                </c:pt>
                <c:pt idx="3">
                  <c:v>تبلیغ مسیحیت</c:v>
                </c:pt>
                <c:pt idx="4">
                  <c:v>تبلیغ کالا</c:v>
                </c:pt>
                <c:pt idx="5">
                  <c:v>آموزش آشپزی</c:v>
                </c:pt>
              </c:strCache>
            </c:strRef>
          </c:cat>
          <c:val>
            <c:numRef>
              <c:f>Sheet1!$B$2:$B$7</c:f>
              <c:numCache>
                <c:formatCode>General</c:formatCode>
                <c:ptCount val="6"/>
                <c:pt idx="0">
                  <c:v>24</c:v>
                </c:pt>
                <c:pt idx="1">
                  <c:v>35</c:v>
                </c:pt>
                <c:pt idx="2">
                  <c:v>6</c:v>
                </c:pt>
                <c:pt idx="3">
                  <c:v>4</c:v>
                </c:pt>
                <c:pt idx="4">
                  <c:v>8</c:v>
                </c:pt>
                <c:pt idx="5">
                  <c:v>1</c:v>
                </c:pt>
              </c:numCache>
            </c:numRef>
          </c:val>
        </c:ser>
        <c:dLbls>
          <c:showLegendKey val="0"/>
          <c:showVal val="0"/>
          <c:showCatName val="0"/>
          <c:showSerName val="0"/>
          <c:showPercent val="0"/>
          <c:showBubbleSize val="0"/>
        </c:dLbls>
        <c:gapWidth val="150"/>
        <c:axId val="-1313406064"/>
        <c:axId val="-1313408784"/>
      </c:barChart>
      <c:catAx>
        <c:axId val="-1313406064"/>
        <c:scaling>
          <c:orientation val="minMax"/>
        </c:scaling>
        <c:delete val="0"/>
        <c:axPos val="b"/>
        <c:numFmt formatCode="General" sourceLinked="0"/>
        <c:majorTickMark val="none"/>
        <c:minorTickMark val="none"/>
        <c:tickLblPos val="nextTo"/>
        <c:txPr>
          <a:bodyPr/>
          <a:lstStyle/>
          <a:p>
            <a:pPr>
              <a:defRPr lang="en-US"/>
            </a:pPr>
            <a:endParaRPr lang="fa-IR"/>
          </a:p>
        </c:txPr>
        <c:crossAx val="-1313408784"/>
        <c:crosses val="autoZero"/>
        <c:auto val="1"/>
        <c:lblAlgn val="ctr"/>
        <c:lblOffset val="100"/>
        <c:noMultiLvlLbl val="0"/>
      </c:catAx>
      <c:valAx>
        <c:axId val="-1313408784"/>
        <c:scaling>
          <c:orientation val="minMax"/>
        </c:scaling>
        <c:delete val="0"/>
        <c:axPos val="l"/>
        <c:numFmt formatCode="General" sourceLinked="1"/>
        <c:majorTickMark val="none"/>
        <c:minorTickMark val="none"/>
        <c:tickLblPos val="nextTo"/>
        <c:txPr>
          <a:bodyPr/>
          <a:lstStyle/>
          <a:p>
            <a:pPr>
              <a:defRPr lang="en-US"/>
            </a:pPr>
            <a:endParaRPr lang="fa-IR"/>
          </a:p>
        </c:txPr>
        <c:crossAx val="-1313406064"/>
        <c:crosses val="autoZero"/>
        <c:crossBetween val="between"/>
      </c:valAx>
      <c:spPr>
        <a:noFill/>
      </c:spPr>
    </c:plotArea>
    <c:plotVisOnly val="1"/>
    <c:dispBlanksAs val="gap"/>
    <c:showDLblsOverMax val="0"/>
  </c:chart>
  <c:txPr>
    <a:bodyPr/>
    <a:lstStyle/>
    <a:p>
      <a:pPr>
        <a:defRPr sz="1800" baseline="0">
          <a:cs typeface="B Nazanin" pitchFamily="2" charset="-78"/>
        </a:defRPr>
      </a:pPr>
      <a:endParaRPr lang="fa-I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9119D-B659-4819-BC13-597D26BA1BF4}" type="doc">
      <dgm:prSet loTypeId="urn:microsoft.com/office/officeart/2005/8/layout/cycle5" loCatId="cycle" qsTypeId="urn:microsoft.com/office/officeart/2005/8/quickstyle/simple1" qsCatId="simple" csTypeId="urn:microsoft.com/office/officeart/2005/8/colors/colorful3" csCatId="colorful" phldr="1"/>
      <dgm:spPr/>
      <dgm:t>
        <a:bodyPr/>
        <a:lstStyle/>
        <a:p>
          <a:endParaRPr lang="en-US"/>
        </a:p>
      </dgm:t>
    </dgm:pt>
    <dgm:pt modelId="{181EAEC8-A868-444F-B44C-CCEE3A610533}">
      <dgm:prSet phldrT="[Text]" custT="1"/>
      <dgm:spPr/>
      <dgm:t>
        <a:bodyPr/>
        <a:lstStyle/>
        <a:p>
          <a:pPr rtl="1"/>
          <a:r>
            <a:rPr lang="fa-IR" sz="2400" dirty="0" smtClean="0">
              <a:solidFill>
                <a:schemeClr val="tx1"/>
              </a:solidFill>
              <a:cs typeface="B Mitra" pitchFamily="2" charset="-78"/>
            </a:rPr>
            <a:t>بکارگیری کادر حرفه‌ای و</a:t>
          </a:r>
          <a:r>
            <a:rPr lang="en-US" sz="2400" dirty="0" smtClean="0">
              <a:solidFill>
                <a:schemeClr val="tx1"/>
              </a:solidFill>
              <a:cs typeface="B Mitra" pitchFamily="2" charset="-78"/>
            </a:rPr>
            <a:t/>
          </a:r>
          <a:br>
            <a:rPr lang="en-US" sz="2400" dirty="0" smtClean="0">
              <a:solidFill>
                <a:schemeClr val="tx1"/>
              </a:solidFill>
              <a:cs typeface="B Mitra" pitchFamily="2" charset="-78"/>
            </a:rPr>
          </a:br>
          <a:r>
            <a:rPr lang="fa-IR" sz="2400" dirty="0" smtClean="0">
              <a:solidFill>
                <a:schemeClr val="tx1"/>
              </a:solidFill>
              <a:cs typeface="B Mitra" pitchFamily="2" charset="-78"/>
            </a:rPr>
            <a:t>باسابقه</a:t>
          </a:r>
          <a:endParaRPr lang="en-US" sz="2400" dirty="0">
            <a:solidFill>
              <a:schemeClr val="tx1"/>
            </a:solidFill>
            <a:cs typeface="B Mitra" pitchFamily="2" charset="-78"/>
          </a:endParaRPr>
        </a:p>
      </dgm:t>
    </dgm:pt>
    <dgm:pt modelId="{635CEF4A-627B-4B4F-92D9-6BD4E18560FA}" type="parTrans" cxnId="{FD1D1E37-2D11-4FA6-B167-858D25341DCB}">
      <dgm:prSet/>
      <dgm:spPr/>
      <dgm:t>
        <a:bodyPr/>
        <a:lstStyle/>
        <a:p>
          <a:endParaRPr lang="en-US" sz="2800">
            <a:solidFill>
              <a:schemeClr val="tx1"/>
            </a:solidFill>
            <a:cs typeface="B Mitra" pitchFamily="2" charset="-78"/>
          </a:endParaRPr>
        </a:p>
      </dgm:t>
    </dgm:pt>
    <dgm:pt modelId="{9B5809AF-1B15-48C8-98C2-7FD0BF480AC3}" type="sibTrans" cxnId="{FD1D1E37-2D11-4FA6-B167-858D25341DCB}">
      <dgm:prSet/>
      <dgm:spPr/>
      <dgm:t>
        <a:bodyPr/>
        <a:lstStyle/>
        <a:p>
          <a:endParaRPr lang="en-US" sz="2800">
            <a:solidFill>
              <a:schemeClr val="tx1"/>
            </a:solidFill>
            <a:cs typeface="B Mitra" pitchFamily="2" charset="-78"/>
          </a:endParaRPr>
        </a:p>
      </dgm:t>
    </dgm:pt>
    <dgm:pt modelId="{C7FBD307-F566-42B8-9635-848C7003CB47}">
      <dgm:prSet phldrT="[Text]" custT="1"/>
      <dgm:spPr/>
      <dgm:t>
        <a:bodyPr/>
        <a:lstStyle/>
        <a:p>
          <a:r>
            <a:rPr lang="fa-IR" sz="2400" dirty="0" smtClean="0">
              <a:solidFill>
                <a:schemeClr val="tx1"/>
              </a:solidFill>
              <a:cs typeface="B Mitra" pitchFamily="2" charset="-78"/>
            </a:rPr>
            <a:t>اختصاص بودجه کلان</a:t>
          </a:r>
          <a:endParaRPr lang="en-US" sz="2400" dirty="0">
            <a:solidFill>
              <a:schemeClr val="tx1"/>
            </a:solidFill>
            <a:cs typeface="B Mitra" pitchFamily="2" charset="-78"/>
          </a:endParaRPr>
        </a:p>
      </dgm:t>
    </dgm:pt>
    <dgm:pt modelId="{1E306F16-D4F9-415C-A4DE-263B7D7C3CFB}" type="parTrans" cxnId="{0BD31302-F963-4091-B847-BBB381D171E1}">
      <dgm:prSet/>
      <dgm:spPr/>
      <dgm:t>
        <a:bodyPr/>
        <a:lstStyle/>
        <a:p>
          <a:endParaRPr lang="en-US" sz="2800">
            <a:solidFill>
              <a:schemeClr val="tx1"/>
            </a:solidFill>
            <a:cs typeface="B Mitra" pitchFamily="2" charset="-78"/>
          </a:endParaRPr>
        </a:p>
      </dgm:t>
    </dgm:pt>
    <dgm:pt modelId="{DC2B7BD1-5DCA-4F03-9CE8-D4561B6D20CD}" type="sibTrans" cxnId="{0BD31302-F963-4091-B847-BBB381D171E1}">
      <dgm:prSet/>
      <dgm:spPr/>
      <dgm:t>
        <a:bodyPr/>
        <a:lstStyle/>
        <a:p>
          <a:endParaRPr lang="en-US" sz="2800">
            <a:solidFill>
              <a:schemeClr val="tx1"/>
            </a:solidFill>
            <a:cs typeface="B Mitra" pitchFamily="2" charset="-78"/>
          </a:endParaRPr>
        </a:p>
      </dgm:t>
    </dgm:pt>
    <dgm:pt modelId="{DB110D23-12E6-4795-AB3D-C21C3259A68B}">
      <dgm:prSet phldrT="[Text]" custT="1"/>
      <dgm:spPr/>
      <dgm:t>
        <a:bodyPr/>
        <a:lstStyle/>
        <a:p>
          <a:pPr rtl="1"/>
          <a:r>
            <a:rPr lang="fa-IR" sz="2400" dirty="0" smtClean="0">
              <a:solidFill>
                <a:schemeClr val="tx1"/>
              </a:solidFill>
              <a:cs typeface="B Mitra" pitchFamily="2" charset="-78"/>
            </a:rPr>
            <a:t>افزایش سایتها و وبلاگها</a:t>
          </a:r>
          <a:endParaRPr lang="en-US" sz="2400" dirty="0">
            <a:solidFill>
              <a:schemeClr val="tx1"/>
            </a:solidFill>
            <a:cs typeface="B Mitra" pitchFamily="2" charset="-78"/>
          </a:endParaRPr>
        </a:p>
      </dgm:t>
    </dgm:pt>
    <dgm:pt modelId="{77878867-1631-4E81-BD42-7D9670FC053F}" type="parTrans" cxnId="{972E4DD2-14C1-4998-948E-8D0F3059E64A}">
      <dgm:prSet/>
      <dgm:spPr/>
      <dgm:t>
        <a:bodyPr/>
        <a:lstStyle/>
        <a:p>
          <a:endParaRPr lang="en-US" sz="2800">
            <a:solidFill>
              <a:schemeClr val="tx1"/>
            </a:solidFill>
            <a:cs typeface="B Mitra" pitchFamily="2" charset="-78"/>
          </a:endParaRPr>
        </a:p>
      </dgm:t>
    </dgm:pt>
    <dgm:pt modelId="{F38B25F8-9CE7-432F-A489-223E51B95799}" type="sibTrans" cxnId="{972E4DD2-14C1-4998-948E-8D0F3059E64A}">
      <dgm:prSet/>
      <dgm:spPr/>
      <dgm:t>
        <a:bodyPr/>
        <a:lstStyle/>
        <a:p>
          <a:endParaRPr lang="en-US" sz="2800">
            <a:solidFill>
              <a:schemeClr val="tx1"/>
            </a:solidFill>
            <a:cs typeface="B Mitra" pitchFamily="2" charset="-78"/>
          </a:endParaRPr>
        </a:p>
      </dgm:t>
    </dgm:pt>
    <dgm:pt modelId="{E0ABA851-A0E1-4AFC-BEAC-7E1B5E3B2878}">
      <dgm:prSet phldrT="[Text]" custT="1"/>
      <dgm:spPr/>
      <dgm:t>
        <a:bodyPr/>
        <a:lstStyle/>
        <a:p>
          <a:r>
            <a:rPr lang="fa-IR" sz="2400" dirty="0" smtClean="0">
              <a:solidFill>
                <a:schemeClr val="tx1"/>
              </a:solidFill>
              <a:cs typeface="B Mitra" pitchFamily="2" charset="-78"/>
            </a:rPr>
            <a:t>استفاده گسترده از شبکه های  مجازی اجتماعی</a:t>
          </a:r>
          <a:endParaRPr lang="en-US" sz="2400" dirty="0">
            <a:solidFill>
              <a:schemeClr val="tx1"/>
            </a:solidFill>
            <a:cs typeface="B Mitra" pitchFamily="2" charset="-78"/>
          </a:endParaRPr>
        </a:p>
      </dgm:t>
    </dgm:pt>
    <dgm:pt modelId="{A53F8248-B5E9-4F6F-97B1-53FCDCB8D25B}" type="parTrans" cxnId="{B8B2FC48-963E-4115-BBC7-DFE5A988E70C}">
      <dgm:prSet/>
      <dgm:spPr/>
      <dgm:t>
        <a:bodyPr/>
        <a:lstStyle/>
        <a:p>
          <a:endParaRPr lang="en-US" sz="2800">
            <a:solidFill>
              <a:schemeClr val="tx1"/>
            </a:solidFill>
            <a:cs typeface="B Mitra" pitchFamily="2" charset="-78"/>
          </a:endParaRPr>
        </a:p>
      </dgm:t>
    </dgm:pt>
    <dgm:pt modelId="{9004AD49-221C-4F4A-B6E0-48EAAF956474}" type="sibTrans" cxnId="{B8B2FC48-963E-4115-BBC7-DFE5A988E70C}">
      <dgm:prSet/>
      <dgm:spPr/>
      <dgm:t>
        <a:bodyPr/>
        <a:lstStyle/>
        <a:p>
          <a:endParaRPr lang="en-US" sz="2800">
            <a:solidFill>
              <a:schemeClr val="tx1"/>
            </a:solidFill>
            <a:cs typeface="B Mitra" pitchFamily="2" charset="-78"/>
          </a:endParaRPr>
        </a:p>
      </dgm:t>
    </dgm:pt>
    <dgm:pt modelId="{FACC4587-1BF0-4AEC-AAF6-9D37B242E971}">
      <dgm:prSet custT="1"/>
      <dgm:spPr/>
      <dgm:t>
        <a:bodyPr/>
        <a:lstStyle/>
        <a:p>
          <a:pPr rtl="1"/>
          <a:r>
            <a:rPr lang="fa-IR" sz="2400" dirty="0" smtClean="0">
              <a:solidFill>
                <a:schemeClr val="tx1"/>
              </a:solidFill>
              <a:cs typeface="B Mitra" pitchFamily="2" charset="-78"/>
            </a:rPr>
            <a:t>وجود 78 شبکه تلویزیونی</a:t>
          </a:r>
          <a:endParaRPr lang="en-US" sz="2400" dirty="0" smtClean="0">
            <a:solidFill>
              <a:schemeClr val="tx1"/>
            </a:solidFill>
            <a:cs typeface="B Mitra" pitchFamily="2" charset="-78"/>
          </a:endParaRPr>
        </a:p>
      </dgm:t>
    </dgm:pt>
    <dgm:pt modelId="{31553D5E-6846-4447-BAE0-0761B5824727}" type="parTrans" cxnId="{27499146-A87A-45C6-AC78-1B3DFB898E3E}">
      <dgm:prSet/>
      <dgm:spPr/>
      <dgm:t>
        <a:bodyPr/>
        <a:lstStyle/>
        <a:p>
          <a:endParaRPr lang="en-US" sz="2800">
            <a:solidFill>
              <a:schemeClr val="tx1"/>
            </a:solidFill>
            <a:cs typeface="B Mitra" pitchFamily="2" charset="-78"/>
          </a:endParaRPr>
        </a:p>
      </dgm:t>
    </dgm:pt>
    <dgm:pt modelId="{C2DF78E0-AB60-4C52-AF09-A24F299503C5}" type="sibTrans" cxnId="{27499146-A87A-45C6-AC78-1B3DFB898E3E}">
      <dgm:prSet/>
      <dgm:spPr/>
      <dgm:t>
        <a:bodyPr/>
        <a:lstStyle/>
        <a:p>
          <a:endParaRPr lang="en-US" sz="2800">
            <a:solidFill>
              <a:schemeClr val="tx1"/>
            </a:solidFill>
            <a:cs typeface="B Mitra" pitchFamily="2" charset="-78"/>
          </a:endParaRPr>
        </a:p>
      </dgm:t>
    </dgm:pt>
    <dgm:pt modelId="{A50546CC-758D-47B2-A166-2D62D6CFA1B4}" type="pres">
      <dgm:prSet presAssocID="{9369119D-B659-4819-BC13-597D26BA1BF4}" presName="cycle" presStyleCnt="0">
        <dgm:presLayoutVars>
          <dgm:dir/>
          <dgm:resizeHandles val="exact"/>
        </dgm:presLayoutVars>
      </dgm:prSet>
      <dgm:spPr/>
      <dgm:t>
        <a:bodyPr/>
        <a:lstStyle/>
        <a:p>
          <a:endParaRPr lang="en-US"/>
        </a:p>
      </dgm:t>
    </dgm:pt>
    <dgm:pt modelId="{887AAC1F-0070-49FA-8089-0E2333D19A75}" type="pres">
      <dgm:prSet presAssocID="{FACC4587-1BF0-4AEC-AAF6-9D37B242E971}" presName="node" presStyleLbl="node1" presStyleIdx="0" presStyleCnt="5">
        <dgm:presLayoutVars>
          <dgm:bulletEnabled val="1"/>
        </dgm:presLayoutVars>
      </dgm:prSet>
      <dgm:spPr/>
      <dgm:t>
        <a:bodyPr/>
        <a:lstStyle/>
        <a:p>
          <a:endParaRPr lang="en-US"/>
        </a:p>
      </dgm:t>
    </dgm:pt>
    <dgm:pt modelId="{B08FB274-3C52-4B99-9B4E-EE89EA350300}" type="pres">
      <dgm:prSet presAssocID="{FACC4587-1BF0-4AEC-AAF6-9D37B242E971}" presName="spNode" presStyleCnt="0"/>
      <dgm:spPr/>
    </dgm:pt>
    <dgm:pt modelId="{DE80E033-E7A2-4E7E-A6B1-C789A8D427B7}" type="pres">
      <dgm:prSet presAssocID="{C2DF78E0-AB60-4C52-AF09-A24F299503C5}" presName="sibTrans" presStyleLbl="sibTrans1D1" presStyleIdx="0" presStyleCnt="5"/>
      <dgm:spPr/>
      <dgm:t>
        <a:bodyPr/>
        <a:lstStyle/>
        <a:p>
          <a:endParaRPr lang="en-US"/>
        </a:p>
      </dgm:t>
    </dgm:pt>
    <dgm:pt modelId="{B4AFC0BA-AE2A-4AD9-B719-9DC40BE46360}" type="pres">
      <dgm:prSet presAssocID="{181EAEC8-A868-444F-B44C-CCEE3A610533}" presName="node" presStyleLbl="node1" presStyleIdx="1" presStyleCnt="5" custScaleY="136536" custRadScaleRad="113569" custRadScaleInc="9212">
        <dgm:presLayoutVars>
          <dgm:bulletEnabled val="1"/>
        </dgm:presLayoutVars>
      </dgm:prSet>
      <dgm:spPr/>
      <dgm:t>
        <a:bodyPr/>
        <a:lstStyle/>
        <a:p>
          <a:endParaRPr lang="en-US"/>
        </a:p>
      </dgm:t>
    </dgm:pt>
    <dgm:pt modelId="{18BD54D8-F4A3-4FFC-934A-76F8425EBFC8}" type="pres">
      <dgm:prSet presAssocID="{181EAEC8-A868-444F-B44C-CCEE3A610533}" presName="spNode" presStyleCnt="0"/>
      <dgm:spPr/>
    </dgm:pt>
    <dgm:pt modelId="{5E485CED-386F-41D3-AA68-EB6098AF2A16}" type="pres">
      <dgm:prSet presAssocID="{9B5809AF-1B15-48C8-98C2-7FD0BF480AC3}" presName="sibTrans" presStyleLbl="sibTrans1D1" presStyleIdx="1" presStyleCnt="5"/>
      <dgm:spPr/>
      <dgm:t>
        <a:bodyPr/>
        <a:lstStyle/>
        <a:p>
          <a:endParaRPr lang="en-US"/>
        </a:p>
      </dgm:t>
    </dgm:pt>
    <dgm:pt modelId="{13DC9F63-C468-4568-8DEB-FBE01A50E03A}" type="pres">
      <dgm:prSet presAssocID="{C7FBD307-F566-42B8-9635-848C7003CB47}" presName="node" presStyleLbl="node1" presStyleIdx="2" presStyleCnt="5">
        <dgm:presLayoutVars>
          <dgm:bulletEnabled val="1"/>
        </dgm:presLayoutVars>
      </dgm:prSet>
      <dgm:spPr/>
      <dgm:t>
        <a:bodyPr/>
        <a:lstStyle/>
        <a:p>
          <a:endParaRPr lang="en-US"/>
        </a:p>
      </dgm:t>
    </dgm:pt>
    <dgm:pt modelId="{0B1887AB-CD08-4C0F-88A0-9EED94A6AD4D}" type="pres">
      <dgm:prSet presAssocID="{C7FBD307-F566-42B8-9635-848C7003CB47}" presName="spNode" presStyleCnt="0"/>
      <dgm:spPr/>
    </dgm:pt>
    <dgm:pt modelId="{A3175AFB-55E4-41A8-A097-AB7ED20C3C1E}" type="pres">
      <dgm:prSet presAssocID="{DC2B7BD1-5DCA-4F03-9CE8-D4561B6D20CD}" presName="sibTrans" presStyleLbl="sibTrans1D1" presStyleIdx="2" presStyleCnt="5"/>
      <dgm:spPr/>
      <dgm:t>
        <a:bodyPr/>
        <a:lstStyle/>
        <a:p>
          <a:endParaRPr lang="en-US"/>
        </a:p>
      </dgm:t>
    </dgm:pt>
    <dgm:pt modelId="{68FAB494-D724-40B3-B628-338F390BCE00}" type="pres">
      <dgm:prSet presAssocID="{DB110D23-12E6-4795-AB3D-C21C3259A68B}" presName="node" presStyleLbl="node1" presStyleIdx="3" presStyleCnt="5" custRadScaleRad="102014" custRadScaleInc="13569">
        <dgm:presLayoutVars>
          <dgm:bulletEnabled val="1"/>
        </dgm:presLayoutVars>
      </dgm:prSet>
      <dgm:spPr/>
      <dgm:t>
        <a:bodyPr/>
        <a:lstStyle/>
        <a:p>
          <a:endParaRPr lang="en-US"/>
        </a:p>
      </dgm:t>
    </dgm:pt>
    <dgm:pt modelId="{C55302AB-58EC-4474-BC40-30EE87308394}" type="pres">
      <dgm:prSet presAssocID="{DB110D23-12E6-4795-AB3D-C21C3259A68B}" presName="spNode" presStyleCnt="0"/>
      <dgm:spPr/>
    </dgm:pt>
    <dgm:pt modelId="{8CEAB914-27F8-4D5D-BB53-10D2E702C005}" type="pres">
      <dgm:prSet presAssocID="{F38B25F8-9CE7-432F-A489-223E51B95799}" presName="sibTrans" presStyleLbl="sibTrans1D1" presStyleIdx="3" presStyleCnt="5"/>
      <dgm:spPr/>
      <dgm:t>
        <a:bodyPr/>
        <a:lstStyle/>
        <a:p>
          <a:endParaRPr lang="en-US"/>
        </a:p>
      </dgm:t>
    </dgm:pt>
    <dgm:pt modelId="{19BC2BD4-BF64-4F24-99FA-4A079D5819EC}" type="pres">
      <dgm:prSet presAssocID="{E0ABA851-A0E1-4AFC-BEAC-7E1B5E3B2878}" presName="node" presStyleLbl="node1" presStyleIdx="4" presStyleCnt="5" custScaleY="133672" custRadScaleRad="110227" custRadScaleInc="-7163">
        <dgm:presLayoutVars>
          <dgm:bulletEnabled val="1"/>
        </dgm:presLayoutVars>
      </dgm:prSet>
      <dgm:spPr/>
      <dgm:t>
        <a:bodyPr/>
        <a:lstStyle/>
        <a:p>
          <a:endParaRPr lang="en-US"/>
        </a:p>
      </dgm:t>
    </dgm:pt>
    <dgm:pt modelId="{7E4F9793-527F-4977-AF54-30BC94A05491}" type="pres">
      <dgm:prSet presAssocID="{E0ABA851-A0E1-4AFC-BEAC-7E1B5E3B2878}" presName="spNode" presStyleCnt="0"/>
      <dgm:spPr/>
    </dgm:pt>
    <dgm:pt modelId="{9423DDAE-6DF4-4670-B0C3-0BB1714CF73D}" type="pres">
      <dgm:prSet presAssocID="{9004AD49-221C-4F4A-B6E0-48EAAF956474}" presName="sibTrans" presStyleLbl="sibTrans1D1" presStyleIdx="4" presStyleCnt="5"/>
      <dgm:spPr/>
      <dgm:t>
        <a:bodyPr/>
        <a:lstStyle/>
        <a:p>
          <a:endParaRPr lang="en-US"/>
        </a:p>
      </dgm:t>
    </dgm:pt>
  </dgm:ptLst>
  <dgm:cxnLst>
    <dgm:cxn modelId="{1B507714-39F7-4D22-8A96-AEEC8AD10DC6}" type="presOf" srcId="{FACC4587-1BF0-4AEC-AAF6-9D37B242E971}" destId="{887AAC1F-0070-49FA-8089-0E2333D19A75}" srcOrd="0" destOrd="0" presId="urn:microsoft.com/office/officeart/2005/8/layout/cycle5"/>
    <dgm:cxn modelId="{18E88CEB-E4F5-428C-BD66-45E8A56F5BBF}" type="presOf" srcId="{9369119D-B659-4819-BC13-597D26BA1BF4}" destId="{A50546CC-758D-47B2-A166-2D62D6CFA1B4}" srcOrd="0" destOrd="0" presId="urn:microsoft.com/office/officeart/2005/8/layout/cycle5"/>
    <dgm:cxn modelId="{502B0096-8E27-468C-929A-5F0348717C29}" type="presOf" srcId="{DC2B7BD1-5DCA-4F03-9CE8-D4561B6D20CD}" destId="{A3175AFB-55E4-41A8-A097-AB7ED20C3C1E}" srcOrd="0" destOrd="0" presId="urn:microsoft.com/office/officeart/2005/8/layout/cycle5"/>
    <dgm:cxn modelId="{972E4DD2-14C1-4998-948E-8D0F3059E64A}" srcId="{9369119D-B659-4819-BC13-597D26BA1BF4}" destId="{DB110D23-12E6-4795-AB3D-C21C3259A68B}" srcOrd="3" destOrd="0" parTransId="{77878867-1631-4E81-BD42-7D9670FC053F}" sibTransId="{F38B25F8-9CE7-432F-A489-223E51B95799}"/>
    <dgm:cxn modelId="{FD1D1E37-2D11-4FA6-B167-858D25341DCB}" srcId="{9369119D-B659-4819-BC13-597D26BA1BF4}" destId="{181EAEC8-A868-444F-B44C-CCEE3A610533}" srcOrd="1" destOrd="0" parTransId="{635CEF4A-627B-4B4F-92D9-6BD4E18560FA}" sibTransId="{9B5809AF-1B15-48C8-98C2-7FD0BF480AC3}"/>
    <dgm:cxn modelId="{D095F67F-37AA-436E-A700-9C99E9AFE725}" type="presOf" srcId="{E0ABA851-A0E1-4AFC-BEAC-7E1B5E3B2878}" destId="{19BC2BD4-BF64-4F24-99FA-4A079D5819EC}" srcOrd="0" destOrd="0" presId="urn:microsoft.com/office/officeart/2005/8/layout/cycle5"/>
    <dgm:cxn modelId="{B63F73A1-793C-438A-95F2-DB9537F4A360}" type="presOf" srcId="{F38B25F8-9CE7-432F-A489-223E51B95799}" destId="{8CEAB914-27F8-4D5D-BB53-10D2E702C005}" srcOrd="0" destOrd="0" presId="urn:microsoft.com/office/officeart/2005/8/layout/cycle5"/>
    <dgm:cxn modelId="{6A890493-05E5-4FA1-A1EF-6DB7638B661B}" type="presOf" srcId="{DB110D23-12E6-4795-AB3D-C21C3259A68B}" destId="{68FAB494-D724-40B3-B628-338F390BCE00}" srcOrd="0" destOrd="0" presId="urn:microsoft.com/office/officeart/2005/8/layout/cycle5"/>
    <dgm:cxn modelId="{E4C340B5-841E-43DD-956D-F12129745752}" type="presOf" srcId="{C2DF78E0-AB60-4C52-AF09-A24F299503C5}" destId="{DE80E033-E7A2-4E7E-A6B1-C789A8D427B7}" srcOrd="0" destOrd="0" presId="urn:microsoft.com/office/officeart/2005/8/layout/cycle5"/>
    <dgm:cxn modelId="{7AEA5973-15D2-4FF7-86F2-B964F4B7D0BB}" type="presOf" srcId="{9B5809AF-1B15-48C8-98C2-7FD0BF480AC3}" destId="{5E485CED-386F-41D3-AA68-EB6098AF2A16}" srcOrd="0" destOrd="0" presId="urn:microsoft.com/office/officeart/2005/8/layout/cycle5"/>
    <dgm:cxn modelId="{3ABF1325-0B0E-4923-894B-AB0945A462D5}" type="presOf" srcId="{181EAEC8-A868-444F-B44C-CCEE3A610533}" destId="{B4AFC0BA-AE2A-4AD9-B719-9DC40BE46360}" srcOrd="0" destOrd="0" presId="urn:microsoft.com/office/officeart/2005/8/layout/cycle5"/>
    <dgm:cxn modelId="{78F4E755-2165-4AEE-8B10-96B940542FC8}" type="presOf" srcId="{9004AD49-221C-4F4A-B6E0-48EAAF956474}" destId="{9423DDAE-6DF4-4670-B0C3-0BB1714CF73D}" srcOrd="0" destOrd="0" presId="urn:microsoft.com/office/officeart/2005/8/layout/cycle5"/>
    <dgm:cxn modelId="{B8B2FC48-963E-4115-BBC7-DFE5A988E70C}" srcId="{9369119D-B659-4819-BC13-597D26BA1BF4}" destId="{E0ABA851-A0E1-4AFC-BEAC-7E1B5E3B2878}" srcOrd="4" destOrd="0" parTransId="{A53F8248-B5E9-4F6F-97B1-53FCDCB8D25B}" sibTransId="{9004AD49-221C-4F4A-B6E0-48EAAF956474}"/>
    <dgm:cxn modelId="{63D74C5E-284D-419E-909E-F4E421D33E6A}" type="presOf" srcId="{C7FBD307-F566-42B8-9635-848C7003CB47}" destId="{13DC9F63-C468-4568-8DEB-FBE01A50E03A}" srcOrd="0" destOrd="0" presId="urn:microsoft.com/office/officeart/2005/8/layout/cycle5"/>
    <dgm:cxn modelId="{27499146-A87A-45C6-AC78-1B3DFB898E3E}" srcId="{9369119D-B659-4819-BC13-597D26BA1BF4}" destId="{FACC4587-1BF0-4AEC-AAF6-9D37B242E971}" srcOrd="0" destOrd="0" parTransId="{31553D5E-6846-4447-BAE0-0761B5824727}" sibTransId="{C2DF78E0-AB60-4C52-AF09-A24F299503C5}"/>
    <dgm:cxn modelId="{0BD31302-F963-4091-B847-BBB381D171E1}" srcId="{9369119D-B659-4819-BC13-597D26BA1BF4}" destId="{C7FBD307-F566-42B8-9635-848C7003CB47}" srcOrd="2" destOrd="0" parTransId="{1E306F16-D4F9-415C-A4DE-263B7D7C3CFB}" sibTransId="{DC2B7BD1-5DCA-4F03-9CE8-D4561B6D20CD}"/>
    <dgm:cxn modelId="{8B49C89B-DDA9-47AF-A5D4-C4B18C2119B5}" type="presParOf" srcId="{A50546CC-758D-47B2-A166-2D62D6CFA1B4}" destId="{887AAC1F-0070-49FA-8089-0E2333D19A75}" srcOrd="0" destOrd="0" presId="urn:microsoft.com/office/officeart/2005/8/layout/cycle5"/>
    <dgm:cxn modelId="{C1A0DA67-CF14-4B4E-B2DD-0438EDB6E4FC}" type="presParOf" srcId="{A50546CC-758D-47B2-A166-2D62D6CFA1B4}" destId="{B08FB274-3C52-4B99-9B4E-EE89EA350300}" srcOrd="1" destOrd="0" presId="urn:microsoft.com/office/officeart/2005/8/layout/cycle5"/>
    <dgm:cxn modelId="{F2AA07BF-5B2D-4EAB-801C-7F8FF771AB9B}" type="presParOf" srcId="{A50546CC-758D-47B2-A166-2D62D6CFA1B4}" destId="{DE80E033-E7A2-4E7E-A6B1-C789A8D427B7}" srcOrd="2" destOrd="0" presId="urn:microsoft.com/office/officeart/2005/8/layout/cycle5"/>
    <dgm:cxn modelId="{E4A4ED52-6B3E-4C5E-9606-A5E62224C5B2}" type="presParOf" srcId="{A50546CC-758D-47B2-A166-2D62D6CFA1B4}" destId="{B4AFC0BA-AE2A-4AD9-B719-9DC40BE46360}" srcOrd="3" destOrd="0" presId="urn:microsoft.com/office/officeart/2005/8/layout/cycle5"/>
    <dgm:cxn modelId="{5ADAF550-1310-4817-B4EC-B3DB5A2EAEFF}" type="presParOf" srcId="{A50546CC-758D-47B2-A166-2D62D6CFA1B4}" destId="{18BD54D8-F4A3-4FFC-934A-76F8425EBFC8}" srcOrd="4" destOrd="0" presId="urn:microsoft.com/office/officeart/2005/8/layout/cycle5"/>
    <dgm:cxn modelId="{68587BF2-E5DA-4703-9228-FE843165AE64}" type="presParOf" srcId="{A50546CC-758D-47B2-A166-2D62D6CFA1B4}" destId="{5E485CED-386F-41D3-AA68-EB6098AF2A16}" srcOrd="5" destOrd="0" presId="urn:microsoft.com/office/officeart/2005/8/layout/cycle5"/>
    <dgm:cxn modelId="{949B2C9E-FB40-4999-AA7D-DE3CAE4E6D6A}" type="presParOf" srcId="{A50546CC-758D-47B2-A166-2D62D6CFA1B4}" destId="{13DC9F63-C468-4568-8DEB-FBE01A50E03A}" srcOrd="6" destOrd="0" presId="urn:microsoft.com/office/officeart/2005/8/layout/cycle5"/>
    <dgm:cxn modelId="{4E78EFD2-C6C3-4E44-8A76-2054D67BC2FA}" type="presParOf" srcId="{A50546CC-758D-47B2-A166-2D62D6CFA1B4}" destId="{0B1887AB-CD08-4C0F-88A0-9EED94A6AD4D}" srcOrd="7" destOrd="0" presId="urn:microsoft.com/office/officeart/2005/8/layout/cycle5"/>
    <dgm:cxn modelId="{D0F1C3E6-1D45-4DE6-AEF3-18ECACA2093A}" type="presParOf" srcId="{A50546CC-758D-47B2-A166-2D62D6CFA1B4}" destId="{A3175AFB-55E4-41A8-A097-AB7ED20C3C1E}" srcOrd="8" destOrd="0" presId="urn:microsoft.com/office/officeart/2005/8/layout/cycle5"/>
    <dgm:cxn modelId="{7886527A-C179-4B75-949F-BC505C722AC7}" type="presParOf" srcId="{A50546CC-758D-47B2-A166-2D62D6CFA1B4}" destId="{68FAB494-D724-40B3-B628-338F390BCE00}" srcOrd="9" destOrd="0" presId="urn:microsoft.com/office/officeart/2005/8/layout/cycle5"/>
    <dgm:cxn modelId="{ED0747CA-85EC-4FA2-AA79-6304915DD9A9}" type="presParOf" srcId="{A50546CC-758D-47B2-A166-2D62D6CFA1B4}" destId="{C55302AB-58EC-4474-BC40-30EE87308394}" srcOrd="10" destOrd="0" presId="urn:microsoft.com/office/officeart/2005/8/layout/cycle5"/>
    <dgm:cxn modelId="{69B3B5C0-2FE4-400D-853C-9E3C42AB5EE9}" type="presParOf" srcId="{A50546CC-758D-47B2-A166-2D62D6CFA1B4}" destId="{8CEAB914-27F8-4D5D-BB53-10D2E702C005}" srcOrd="11" destOrd="0" presId="urn:microsoft.com/office/officeart/2005/8/layout/cycle5"/>
    <dgm:cxn modelId="{798EE0BD-A94C-47A3-B516-E25D90DE433B}" type="presParOf" srcId="{A50546CC-758D-47B2-A166-2D62D6CFA1B4}" destId="{19BC2BD4-BF64-4F24-99FA-4A079D5819EC}" srcOrd="12" destOrd="0" presId="urn:microsoft.com/office/officeart/2005/8/layout/cycle5"/>
    <dgm:cxn modelId="{0B147C37-7876-4FC1-9FDF-2FF9A97807E9}" type="presParOf" srcId="{A50546CC-758D-47B2-A166-2D62D6CFA1B4}" destId="{7E4F9793-527F-4977-AF54-30BC94A05491}" srcOrd="13" destOrd="0" presId="urn:microsoft.com/office/officeart/2005/8/layout/cycle5"/>
    <dgm:cxn modelId="{35319C34-8CD6-44A2-8161-0CC6E03590B8}" type="presParOf" srcId="{A50546CC-758D-47B2-A166-2D62D6CFA1B4}" destId="{9423DDAE-6DF4-4670-B0C3-0BB1714CF73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C17A32-BA8D-4D0D-911F-31AA5897F3E6}" type="doc">
      <dgm:prSet loTypeId="urn:microsoft.com/office/officeart/2005/8/layout/radial4" loCatId="relationship" qsTypeId="urn:microsoft.com/office/officeart/2005/8/quickstyle/simple1" qsCatId="simple" csTypeId="urn:microsoft.com/office/officeart/2005/8/colors/colorful1#6" csCatId="colorful" phldr="1"/>
      <dgm:spPr/>
      <dgm:t>
        <a:bodyPr/>
        <a:lstStyle/>
        <a:p>
          <a:endParaRPr lang="en-US"/>
        </a:p>
      </dgm:t>
    </dgm:pt>
    <dgm:pt modelId="{933B7FFF-ED1D-4CEA-B401-1EB7EB4E18CD}">
      <dgm:prSet phldrT="[Text]" custT="1"/>
      <dgm:spPr/>
      <dgm:t>
        <a:bodyPr/>
        <a:lstStyle/>
        <a:p>
          <a:r>
            <a:rPr lang="en-US" sz="3600" b="1" dirty="0" smtClean="0">
              <a:solidFill>
                <a:schemeClr val="tx1"/>
              </a:solidFill>
              <a:latin typeface="Times New Roman" pitchFamily="18" charset="0"/>
              <a:cs typeface="Times New Roman" pitchFamily="18" charset="0"/>
            </a:rPr>
            <a:t>MBC</a:t>
          </a:r>
          <a:endParaRPr lang="en-US" sz="3600" b="1" dirty="0">
            <a:solidFill>
              <a:schemeClr val="tx1"/>
            </a:solidFill>
            <a:latin typeface="Times New Roman" pitchFamily="18" charset="0"/>
            <a:cs typeface="Times New Roman" pitchFamily="18" charset="0"/>
          </a:endParaRPr>
        </a:p>
      </dgm:t>
    </dgm:pt>
    <dgm:pt modelId="{E0595E33-5CF9-4AC2-AD6A-D188124ADFFF}" type="parTrans" cxnId="{687D2A59-B6F9-4AB8-9266-FDF479F18F2E}">
      <dgm:prSet/>
      <dgm:spPr/>
      <dgm:t>
        <a:bodyPr/>
        <a:lstStyle/>
        <a:p>
          <a:endParaRPr lang="en-US" sz="2800">
            <a:solidFill>
              <a:schemeClr val="tx1"/>
            </a:solidFill>
          </a:endParaRPr>
        </a:p>
      </dgm:t>
    </dgm:pt>
    <dgm:pt modelId="{83A0F7B7-D85E-4AE1-9E7E-EB4E218AD55E}" type="sibTrans" cxnId="{687D2A59-B6F9-4AB8-9266-FDF479F18F2E}">
      <dgm:prSet/>
      <dgm:spPr/>
      <dgm:t>
        <a:bodyPr/>
        <a:lstStyle/>
        <a:p>
          <a:endParaRPr lang="en-US" sz="2800">
            <a:solidFill>
              <a:schemeClr val="tx1"/>
            </a:solidFill>
          </a:endParaRPr>
        </a:p>
      </dgm:t>
    </dgm:pt>
    <dgm:pt modelId="{BFB856AC-73A3-49E6-8661-9457AB881949}">
      <dgm:prSet custT="1"/>
      <dgm:spPr/>
      <dgm:t>
        <a:bodyPr/>
        <a:lstStyle/>
        <a:p>
          <a:r>
            <a:rPr lang="fa-IR" sz="2000" dirty="0" smtClean="0">
              <a:solidFill>
                <a:schemeClr val="tx1"/>
              </a:solidFill>
              <a:latin typeface="Times New Roman" pitchFamily="18" charset="0"/>
              <a:cs typeface="B Mitra" pitchFamily="2" charset="-78"/>
            </a:rPr>
            <a:t>کانال خانوادگی</a:t>
          </a:r>
          <a:endParaRPr lang="en-US" sz="2000" dirty="0">
            <a:solidFill>
              <a:schemeClr val="tx1"/>
            </a:solidFill>
            <a:latin typeface="Times New Roman" pitchFamily="18" charset="0"/>
            <a:cs typeface="B Mitra" pitchFamily="2" charset="-78"/>
          </a:endParaRPr>
        </a:p>
      </dgm:t>
    </dgm:pt>
    <dgm:pt modelId="{D4AFBFFA-C946-4EDA-83DC-290DC4DA9F46}" type="parTrans" cxnId="{7EF72BBE-01DC-4084-950C-8BE6F6A79892}">
      <dgm:prSet/>
      <dgm:spPr/>
      <dgm:t>
        <a:bodyPr/>
        <a:lstStyle/>
        <a:p>
          <a:endParaRPr lang="en-US" sz="2800">
            <a:solidFill>
              <a:schemeClr val="tx1"/>
            </a:solidFill>
          </a:endParaRPr>
        </a:p>
      </dgm:t>
    </dgm:pt>
    <dgm:pt modelId="{5B8C88EE-C592-402C-AE59-187ACF749B61}" type="sibTrans" cxnId="{7EF72BBE-01DC-4084-950C-8BE6F6A79892}">
      <dgm:prSet/>
      <dgm:spPr/>
      <dgm:t>
        <a:bodyPr/>
        <a:lstStyle/>
        <a:p>
          <a:endParaRPr lang="en-US" sz="2800">
            <a:solidFill>
              <a:schemeClr val="tx1"/>
            </a:solidFill>
          </a:endParaRPr>
        </a:p>
      </dgm:t>
    </dgm:pt>
    <dgm:pt modelId="{100F0257-68B1-4094-9587-6E989731FC44}">
      <dgm:prSet phldrT="[Text]" custT="1"/>
      <dgm:spPr/>
      <dgm:t>
        <a:bodyPr/>
        <a:lstStyle/>
        <a:p>
          <a:pPr rtl="1"/>
          <a:r>
            <a:rPr lang="en-US" sz="2000" dirty="0" smtClean="0">
              <a:solidFill>
                <a:schemeClr val="tx1"/>
              </a:solidFill>
              <a:latin typeface="Times New Roman" pitchFamily="18" charset="0"/>
              <a:cs typeface="B Mitra" pitchFamily="2" charset="-78"/>
            </a:rPr>
            <a:t>Mbc3</a:t>
          </a:r>
          <a:endParaRPr lang="fa-IR" sz="2000" dirty="0" smtClean="0">
            <a:solidFill>
              <a:schemeClr val="tx1"/>
            </a:solidFill>
            <a:latin typeface="Times New Roman" pitchFamily="18" charset="0"/>
            <a:cs typeface="B Mitra" pitchFamily="2" charset="-78"/>
          </a:endParaRPr>
        </a:p>
        <a:p>
          <a:pPr rtl="1"/>
          <a:r>
            <a:rPr lang="fa-IR" sz="2000" dirty="0" smtClean="0">
              <a:solidFill>
                <a:schemeClr val="tx1"/>
              </a:solidFill>
              <a:latin typeface="Times New Roman" pitchFamily="18" charset="0"/>
              <a:cs typeface="B Mitra" pitchFamily="2" charset="-78"/>
            </a:rPr>
            <a:t>(کانال</a:t>
          </a:r>
          <a:r>
            <a:rPr lang="en-US" sz="2000" dirty="0" smtClean="0">
              <a:solidFill>
                <a:schemeClr val="tx1"/>
              </a:solidFill>
              <a:latin typeface="Times New Roman" pitchFamily="18" charset="0"/>
              <a:cs typeface="B Mitra" pitchFamily="2" charset="-78"/>
            </a:rPr>
            <a:t> </a:t>
          </a:r>
          <a:r>
            <a:rPr lang="fa-IR" sz="2000" dirty="0" smtClean="0">
              <a:solidFill>
                <a:schemeClr val="tx1"/>
              </a:solidFill>
              <a:latin typeface="Times New Roman" pitchFamily="18" charset="0"/>
              <a:cs typeface="B Mitra" pitchFamily="2" charset="-78"/>
            </a:rPr>
            <a:t>کودکان)</a:t>
          </a:r>
          <a:endParaRPr lang="en-US" sz="2000" dirty="0">
            <a:solidFill>
              <a:schemeClr val="tx1"/>
            </a:solidFill>
            <a:latin typeface="Times New Roman" pitchFamily="18" charset="0"/>
            <a:cs typeface="B Mitra" pitchFamily="2" charset="-78"/>
          </a:endParaRPr>
        </a:p>
      </dgm:t>
    </dgm:pt>
    <dgm:pt modelId="{459C52D1-9E16-4CC6-816D-BC5418259B91}" type="parTrans" cxnId="{1BA97126-E0E8-4DAB-B1C0-68E86139EB4E}">
      <dgm:prSet/>
      <dgm:spPr/>
      <dgm:t>
        <a:bodyPr/>
        <a:lstStyle/>
        <a:p>
          <a:endParaRPr lang="en-US" sz="2800">
            <a:solidFill>
              <a:schemeClr val="tx1"/>
            </a:solidFill>
          </a:endParaRPr>
        </a:p>
      </dgm:t>
    </dgm:pt>
    <dgm:pt modelId="{D53CE38F-E40F-471D-873A-1B50C91A6C70}" type="sibTrans" cxnId="{1BA97126-E0E8-4DAB-B1C0-68E86139EB4E}">
      <dgm:prSet/>
      <dgm:spPr/>
      <dgm:t>
        <a:bodyPr/>
        <a:lstStyle/>
        <a:p>
          <a:endParaRPr lang="en-US" sz="2800">
            <a:solidFill>
              <a:schemeClr val="tx1"/>
            </a:solidFill>
          </a:endParaRPr>
        </a:p>
      </dgm:t>
    </dgm:pt>
    <dgm:pt modelId="{85D88CF2-8354-45F3-8F3E-C5E2563359A6}">
      <dgm:prSet custT="1"/>
      <dgm:spPr/>
      <dgm:t>
        <a:bodyPr/>
        <a:lstStyle/>
        <a:p>
          <a:pPr rtl="1"/>
          <a:r>
            <a:rPr lang="en-US" sz="1600" dirty="0" smtClean="0">
              <a:solidFill>
                <a:schemeClr val="tx1"/>
              </a:solidFill>
              <a:latin typeface="Times New Roman" pitchFamily="18" charset="0"/>
              <a:cs typeface="Times New Roman" pitchFamily="18" charset="0"/>
            </a:rPr>
            <a:t>Mbc2</a:t>
          </a:r>
          <a:endParaRPr lang="fa-IR" sz="1600" dirty="0" smtClean="0">
            <a:solidFill>
              <a:schemeClr val="tx1"/>
            </a:solidFill>
            <a:latin typeface="Times New Roman" pitchFamily="18" charset="0"/>
            <a:cs typeface="Times New Roman" pitchFamily="18" charset="0"/>
          </a:endParaRPr>
        </a:p>
        <a:p>
          <a:pPr rtl="1"/>
          <a:r>
            <a:rPr lang="fa-IR" sz="2000" dirty="0" smtClean="0">
              <a:solidFill>
                <a:schemeClr val="tx1"/>
              </a:solidFill>
              <a:latin typeface="Times New Roman" pitchFamily="18" charset="0"/>
              <a:cs typeface="B Mitra" pitchFamily="2" charset="-78"/>
            </a:rPr>
            <a:t>(کانال شبانه روزی سینمایی)</a:t>
          </a:r>
        </a:p>
      </dgm:t>
    </dgm:pt>
    <dgm:pt modelId="{E6A4C717-1767-402A-867C-94B50C0F1B65}" type="parTrans" cxnId="{FFE43257-5B07-4947-BD6A-8CCCD2092EB0}">
      <dgm:prSet/>
      <dgm:spPr/>
      <dgm:t>
        <a:bodyPr/>
        <a:lstStyle/>
        <a:p>
          <a:endParaRPr lang="en-US" sz="2800">
            <a:solidFill>
              <a:schemeClr val="tx1"/>
            </a:solidFill>
          </a:endParaRPr>
        </a:p>
      </dgm:t>
    </dgm:pt>
    <dgm:pt modelId="{F74393BB-E509-4BDE-B8BF-191917877618}" type="sibTrans" cxnId="{FFE43257-5B07-4947-BD6A-8CCCD2092EB0}">
      <dgm:prSet/>
      <dgm:spPr/>
      <dgm:t>
        <a:bodyPr/>
        <a:lstStyle/>
        <a:p>
          <a:endParaRPr lang="en-US" sz="2800">
            <a:solidFill>
              <a:schemeClr val="tx1"/>
            </a:solidFill>
          </a:endParaRPr>
        </a:p>
      </dgm:t>
    </dgm:pt>
    <dgm:pt modelId="{5FFEFF5F-6FA4-4F05-B94A-C3A56E07A3DA}">
      <dgm:prSet custT="1"/>
      <dgm:spPr/>
      <dgm:t>
        <a:bodyPr/>
        <a:lstStyle/>
        <a:p>
          <a:pPr rtl="1">
            <a:lnSpc>
              <a:spcPts val="1900"/>
            </a:lnSpc>
            <a:spcAft>
              <a:spcPts val="0"/>
            </a:spcAft>
          </a:pPr>
          <a:r>
            <a:rPr lang="en-US" sz="2400" dirty="0" smtClean="0">
              <a:solidFill>
                <a:schemeClr val="tx1"/>
              </a:solidFill>
              <a:latin typeface="Times New Roman" pitchFamily="18" charset="0"/>
              <a:cs typeface="B Mitra" pitchFamily="2" charset="-78"/>
            </a:rPr>
            <a:t>Mbc4</a:t>
          </a:r>
          <a:endParaRPr lang="fa-IR" sz="2400" dirty="0" smtClean="0">
            <a:solidFill>
              <a:schemeClr val="tx1"/>
            </a:solidFill>
            <a:latin typeface="Times New Roman" pitchFamily="18" charset="0"/>
            <a:cs typeface="B Mitra" pitchFamily="2" charset="-78"/>
          </a:endParaRPr>
        </a:p>
        <a:p>
          <a:pPr rtl="1">
            <a:lnSpc>
              <a:spcPts val="1900"/>
            </a:lnSpc>
            <a:spcAft>
              <a:spcPts val="0"/>
            </a:spcAft>
          </a:pPr>
          <a:r>
            <a:rPr lang="fa-IR" sz="2400" dirty="0" smtClean="0">
              <a:solidFill>
                <a:schemeClr val="tx1"/>
              </a:solidFill>
              <a:latin typeface="Times New Roman" pitchFamily="18" charset="0"/>
              <a:cs typeface="B Mitra" pitchFamily="2" charset="-78"/>
            </a:rPr>
            <a:t>(کانال زنان مدرن عرب)</a:t>
          </a:r>
          <a:endParaRPr lang="en-US" sz="2400" dirty="0" smtClean="0">
            <a:solidFill>
              <a:schemeClr val="tx1"/>
            </a:solidFill>
            <a:latin typeface="Times New Roman" pitchFamily="18" charset="0"/>
            <a:cs typeface="B Mitra" pitchFamily="2" charset="-78"/>
          </a:endParaRPr>
        </a:p>
      </dgm:t>
    </dgm:pt>
    <dgm:pt modelId="{EE7C3DB5-717C-4FCF-A43B-1873E0E42F81}" type="parTrans" cxnId="{806BBA26-CAD5-4FE5-99A4-B45A8EE08823}">
      <dgm:prSet/>
      <dgm:spPr/>
      <dgm:t>
        <a:bodyPr/>
        <a:lstStyle/>
        <a:p>
          <a:endParaRPr lang="en-US" sz="2800">
            <a:solidFill>
              <a:schemeClr val="tx1"/>
            </a:solidFill>
          </a:endParaRPr>
        </a:p>
      </dgm:t>
    </dgm:pt>
    <dgm:pt modelId="{3746C2D8-921A-4F09-91B9-E8C56816DE2A}" type="sibTrans" cxnId="{806BBA26-CAD5-4FE5-99A4-B45A8EE08823}">
      <dgm:prSet/>
      <dgm:spPr/>
      <dgm:t>
        <a:bodyPr/>
        <a:lstStyle/>
        <a:p>
          <a:endParaRPr lang="en-US" sz="2800">
            <a:solidFill>
              <a:schemeClr val="tx1"/>
            </a:solidFill>
          </a:endParaRPr>
        </a:p>
      </dgm:t>
    </dgm:pt>
    <dgm:pt modelId="{9E25E88B-7562-4ABB-AA47-051C49527984}">
      <dgm:prSet custT="1"/>
      <dgm:spPr/>
      <dgm:t>
        <a:bodyPr/>
        <a:lstStyle/>
        <a:p>
          <a:pPr rtl="1"/>
          <a:r>
            <a:rPr lang="en-US" sz="1600" dirty="0" err="1" smtClean="0">
              <a:solidFill>
                <a:schemeClr val="tx1"/>
              </a:solidFill>
              <a:latin typeface="Times New Roman" pitchFamily="18" charset="0"/>
              <a:cs typeface="Times New Roman" pitchFamily="18" charset="0"/>
            </a:rPr>
            <a:t>Mbc</a:t>
          </a:r>
          <a:r>
            <a:rPr lang="en-US" sz="1600" dirty="0" smtClean="0">
              <a:solidFill>
                <a:schemeClr val="tx1"/>
              </a:solidFill>
              <a:latin typeface="Times New Roman" pitchFamily="18" charset="0"/>
              <a:cs typeface="Times New Roman" pitchFamily="18" charset="0"/>
            </a:rPr>
            <a:t> Action</a:t>
          </a:r>
          <a:endParaRPr lang="fa-IR" sz="1600" dirty="0" smtClean="0">
            <a:solidFill>
              <a:schemeClr val="tx1"/>
            </a:solidFill>
            <a:latin typeface="Times New Roman" pitchFamily="18" charset="0"/>
            <a:cs typeface="Times New Roman" pitchFamily="18" charset="0"/>
          </a:endParaRPr>
        </a:p>
        <a:p>
          <a:pPr rtl="1"/>
          <a:r>
            <a:rPr lang="fa-IR" sz="1800" dirty="0" smtClean="0">
              <a:solidFill>
                <a:schemeClr val="tx1"/>
              </a:solidFill>
              <a:latin typeface="Times New Roman" pitchFamily="18" charset="0"/>
              <a:cs typeface="B Mitra" pitchFamily="2" charset="-78"/>
            </a:rPr>
            <a:t>(کانال فیلمهای اکشن و سریالهای مختلف)</a:t>
          </a:r>
          <a:endParaRPr lang="en-US" sz="1800" dirty="0" smtClean="0">
            <a:solidFill>
              <a:schemeClr val="tx1"/>
            </a:solidFill>
            <a:latin typeface="Times New Roman" pitchFamily="18" charset="0"/>
            <a:cs typeface="B Mitra" pitchFamily="2" charset="-78"/>
          </a:endParaRPr>
        </a:p>
      </dgm:t>
    </dgm:pt>
    <dgm:pt modelId="{04468038-6DEE-4EC6-9B41-72C82849F82D}" type="parTrans" cxnId="{248F8565-4F0B-4522-9F47-43EB120AAC17}">
      <dgm:prSet/>
      <dgm:spPr/>
      <dgm:t>
        <a:bodyPr/>
        <a:lstStyle/>
        <a:p>
          <a:endParaRPr lang="en-US" sz="2800">
            <a:solidFill>
              <a:schemeClr val="tx1"/>
            </a:solidFill>
          </a:endParaRPr>
        </a:p>
      </dgm:t>
    </dgm:pt>
    <dgm:pt modelId="{8F30F39B-F51D-4A5D-A504-6088C833576C}" type="sibTrans" cxnId="{248F8565-4F0B-4522-9F47-43EB120AAC17}">
      <dgm:prSet/>
      <dgm:spPr/>
      <dgm:t>
        <a:bodyPr/>
        <a:lstStyle/>
        <a:p>
          <a:endParaRPr lang="en-US" sz="2800">
            <a:solidFill>
              <a:schemeClr val="tx1"/>
            </a:solidFill>
          </a:endParaRPr>
        </a:p>
      </dgm:t>
    </dgm:pt>
    <dgm:pt modelId="{F1DFBF31-3264-4AB5-B06F-A231AF0B4E7A}">
      <dgm:prSet custT="1"/>
      <dgm:spPr/>
      <dgm:t>
        <a:bodyPr/>
        <a:lstStyle/>
        <a:p>
          <a:pPr>
            <a:lnSpc>
              <a:spcPts val="2000"/>
            </a:lnSpc>
            <a:spcAft>
              <a:spcPts val="0"/>
            </a:spcAft>
          </a:pPr>
          <a:r>
            <a:rPr lang="fa-IR" sz="2200" dirty="0" smtClean="0">
              <a:solidFill>
                <a:schemeClr val="tx1"/>
              </a:solidFill>
              <a:latin typeface="Times New Roman" pitchFamily="18" charset="0"/>
              <a:cs typeface="B Mitra" pitchFamily="2" charset="-78"/>
            </a:rPr>
            <a:t>العربیه</a:t>
          </a:r>
        </a:p>
        <a:p>
          <a:pPr>
            <a:lnSpc>
              <a:spcPts val="2000"/>
            </a:lnSpc>
            <a:spcAft>
              <a:spcPts val="0"/>
            </a:spcAft>
          </a:pPr>
          <a:r>
            <a:rPr lang="fa-IR" sz="2200" dirty="0" smtClean="0">
              <a:solidFill>
                <a:schemeClr val="tx1"/>
              </a:solidFill>
              <a:latin typeface="Times New Roman" pitchFamily="18" charset="0"/>
              <a:cs typeface="B Mitra" pitchFamily="2" charset="-78"/>
            </a:rPr>
            <a:t> (کانال خبری 24 ساعته)</a:t>
          </a:r>
          <a:endParaRPr lang="en-US" sz="2200" dirty="0">
            <a:solidFill>
              <a:schemeClr val="tx1"/>
            </a:solidFill>
            <a:latin typeface="Times New Roman" pitchFamily="18" charset="0"/>
            <a:cs typeface="B Mitra" pitchFamily="2" charset="-78"/>
          </a:endParaRPr>
        </a:p>
      </dgm:t>
    </dgm:pt>
    <dgm:pt modelId="{6104ED72-3294-4F59-B4AC-588717376A88}" type="parTrans" cxnId="{EA583ED1-AE5F-47AA-A1B6-D352CCF7DA3A}">
      <dgm:prSet/>
      <dgm:spPr/>
      <dgm:t>
        <a:bodyPr/>
        <a:lstStyle/>
        <a:p>
          <a:endParaRPr lang="en-US" sz="2800">
            <a:solidFill>
              <a:schemeClr val="tx1"/>
            </a:solidFill>
          </a:endParaRPr>
        </a:p>
      </dgm:t>
    </dgm:pt>
    <dgm:pt modelId="{4F331915-BFC0-42E2-8873-FD06DB6611DA}" type="sibTrans" cxnId="{EA583ED1-AE5F-47AA-A1B6-D352CCF7DA3A}">
      <dgm:prSet/>
      <dgm:spPr/>
      <dgm:t>
        <a:bodyPr/>
        <a:lstStyle/>
        <a:p>
          <a:endParaRPr lang="en-US" sz="2800">
            <a:solidFill>
              <a:schemeClr val="tx1"/>
            </a:solidFill>
          </a:endParaRPr>
        </a:p>
      </dgm:t>
    </dgm:pt>
    <dgm:pt modelId="{6E02BBB0-2776-4DEF-8F85-BDA63CCD231C}">
      <dgm:prSet custT="1"/>
      <dgm:spPr/>
      <dgm:t>
        <a:bodyPr/>
        <a:lstStyle/>
        <a:p>
          <a:pPr rtl="1"/>
          <a:r>
            <a:rPr lang="fa-IR" sz="1800" dirty="0" smtClean="0">
              <a:solidFill>
                <a:schemeClr val="tx1"/>
              </a:solidFill>
              <a:latin typeface="Times New Roman" pitchFamily="18" charset="0"/>
              <a:cs typeface="Times New Roman" pitchFamily="18" charset="0"/>
            </a:rPr>
            <a:t>ایستگاه رادیویی</a:t>
          </a:r>
          <a:r>
            <a:rPr lang="en-US" sz="1800" dirty="0" err="1" smtClean="0">
              <a:solidFill>
                <a:schemeClr val="tx1"/>
              </a:solidFill>
              <a:latin typeface="Times New Roman" pitchFamily="18" charset="0"/>
              <a:cs typeface="Times New Roman" pitchFamily="18" charset="0"/>
            </a:rPr>
            <a:t>Mbc</a:t>
          </a:r>
          <a:r>
            <a:rPr lang="en-US" sz="1800" dirty="0" smtClean="0">
              <a:solidFill>
                <a:schemeClr val="tx1"/>
              </a:solidFill>
              <a:latin typeface="Times New Roman" pitchFamily="18" charset="0"/>
              <a:cs typeface="Times New Roman" pitchFamily="18" charset="0"/>
            </a:rPr>
            <a:t> FM </a:t>
          </a:r>
          <a:r>
            <a:rPr lang="fa-IR" sz="1800" dirty="0" smtClean="0">
              <a:solidFill>
                <a:schemeClr val="tx1"/>
              </a:solidFill>
              <a:latin typeface="Times New Roman" pitchFamily="18" charset="0"/>
              <a:cs typeface="Times New Roman" pitchFamily="18" charset="0"/>
            </a:rPr>
            <a:t>و </a:t>
          </a:r>
          <a:r>
            <a:rPr lang="en-US" sz="1800" dirty="0" err="1" smtClean="0">
              <a:solidFill>
                <a:schemeClr val="tx1"/>
              </a:solidFill>
              <a:latin typeface="Times New Roman" pitchFamily="18" charset="0"/>
              <a:cs typeface="Times New Roman" pitchFamily="18" charset="0"/>
            </a:rPr>
            <a:t>mbc</a:t>
          </a:r>
          <a:r>
            <a:rPr lang="en-US" sz="1800" dirty="0" smtClean="0">
              <a:solidFill>
                <a:schemeClr val="tx1"/>
              </a:solidFill>
              <a:latin typeface="Times New Roman" pitchFamily="18" charset="0"/>
              <a:cs typeface="Times New Roman" pitchFamily="18" charset="0"/>
            </a:rPr>
            <a:t> </a:t>
          </a:r>
          <a:r>
            <a:rPr lang="fa-IR" sz="1800" dirty="0" smtClean="0">
              <a:solidFill>
                <a:schemeClr val="tx1"/>
              </a:solidFill>
              <a:latin typeface="Times New Roman" pitchFamily="18" charset="0"/>
              <a:cs typeface="Times New Roman" pitchFamily="18" charset="0"/>
            </a:rPr>
            <a:t>وناسا </a:t>
          </a:r>
          <a:r>
            <a:rPr lang="en-US" sz="1800" dirty="0" err="1" smtClean="0">
              <a:solidFill>
                <a:schemeClr val="tx1"/>
              </a:solidFill>
              <a:latin typeface="Times New Roman" pitchFamily="18" charset="0"/>
              <a:cs typeface="Times New Roman" pitchFamily="18" charset="0"/>
            </a:rPr>
            <a:t>mbc</a:t>
          </a:r>
          <a:r>
            <a:rPr lang="fa-IR" sz="1800" dirty="0" smtClean="0">
              <a:solidFill>
                <a:schemeClr val="tx1"/>
              </a:solidFill>
              <a:latin typeface="Times New Roman" pitchFamily="18" charset="0"/>
              <a:cs typeface="Times New Roman" pitchFamily="18" charset="0"/>
            </a:rPr>
            <a:t> پانوراما </a:t>
          </a:r>
          <a:endParaRPr lang="en-US" sz="1800" dirty="0" smtClean="0">
            <a:solidFill>
              <a:schemeClr val="tx1"/>
            </a:solidFill>
            <a:latin typeface="Times New Roman" pitchFamily="18" charset="0"/>
            <a:cs typeface="Times New Roman" pitchFamily="18" charset="0"/>
          </a:endParaRPr>
        </a:p>
      </dgm:t>
    </dgm:pt>
    <dgm:pt modelId="{380BFF33-23EF-4B31-8697-78FBD6E5B1A2}" type="parTrans" cxnId="{C202A06F-E6E2-47E6-A5DB-0442FF322860}">
      <dgm:prSet/>
      <dgm:spPr/>
      <dgm:t>
        <a:bodyPr/>
        <a:lstStyle/>
        <a:p>
          <a:endParaRPr lang="en-US" sz="2800">
            <a:solidFill>
              <a:schemeClr val="tx1"/>
            </a:solidFill>
          </a:endParaRPr>
        </a:p>
      </dgm:t>
    </dgm:pt>
    <dgm:pt modelId="{E0E3F7C8-E790-4141-A9E3-97ACEF7C99BE}" type="sibTrans" cxnId="{C202A06F-E6E2-47E6-A5DB-0442FF322860}">
      <dgm:prSet/>
      <dgm:spPr/>
      <dgm:t>
        <a:bodyPr/>
        <a:lstStyle/>
        <a:p>
          <a:endParaRPr lang="en-US" sz="2800">
            <a:solidFill>
              <a:schemeClr val="tx1"/>
            </a:solidFill>
          </a:endParaRPr>
        </a:p>
      </dgm:t>
    </dgm:pt>
    <dgm:pt modelId="{0CDFD55A-93A1-43FF-8D6C-302DCB6E8C90}">
      <dgm:prSet custT="1"/>
      <dgm:spPr/>
      <dgm:t>
        <a:bodyPr/>
        <a:lstStyle/>
        <a:p>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Mbc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persia</a:t>
          </a:r>
          <a:r>
            <a:rPr lang="en-US" sz="2000" dirty="0" smtClean="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dgm:t>
    </dgm:pt>
    <dgm:pt modelId="{7AEC2640-1FDF-4B62-B594-AA243D8355D1}" type="parTrans" cxnId="{58BCB6CD-070E-46F8-AEAD-A53A23292314}">
      <dgm:prSet/>
      <dgm:spPr/>
      <dgm:t>
        <a:bodyPr/>
        <a:lstStyle/>
        <a:p>
          <a:endParaRPr lang="en-US" sz="2800">
            <a:solidFill>
              <a:schemeClr val="tx1"/>
            </a:solidFill>
          </a:endParaRPr>
        </a:p>
      </dgm:t>
    </dgm:pt>
    <dgm:pt modelId="{03612844-51DF-4903-9D3D-23B940E403E0}" type="sibTrans" cxnId="{58BCB6CD-070E-46F8-AEAD-A53A23292314}">
      <dgm:prSet/>
      <dgm:spPr/>
      <dgm:t>
        <a:bodyPr/>
        <a:lstStyle/>
        <a:p>
          <a:endParaRPr lang="en-US" sz="2800">
            <a:solidFill>
              <a:schemeClr val="tx1"/>
            </a:solidFill>
          </a:endParaRPr>
        </a:p>
      </dgm:t>
    </dgm:pt>
    <dgm:pt modelId="{0DEB0BB6-F79D-413E-AB1C-801EF5684247}" type="pres">
      <dgm:prSet presAssocID="{F6C17A32-BA8D-4D0D-911F-31AA5897F3E6}" presName="cycle" presStyleCnt="0">
        <dgm:presLayoutVars>
          <dgm:chMax val="1"/>
          <dgm:dir/>
          <dgm:animLvl val="ctr"/>
          <dgm:resizeHandles val="exact"/>
        </dgm:presLayoutVars>
      </dgm:prSet>
      <dgm:spPr/>
      <dgm:t>
        <a:bodyPr/>
        <a:lstStyle/>
        <a:p>
          <a:endParaRPr lang="en-US"/>
        </a:p>
      </dgm:t>
    </dgm:pt>
    <dgm:pt modelId="{F74A5D90-490D-4193-A76D-5CCC2559D0FF}" type="pres">
      <dgm:prSet presAssocID="{933B7FFF-ED1D-4CEA-B401-1EB7EB4E18CD}" presName="centerShape" presStyleLbl="node0" presStyleIdx="0" presStyleCnt="1"/>
      <dgm:spPr/>
      <dgm:t>
        <a:bodyPr/>
        <a:lstStyle/>
        <a:p>
          <a:endParaRPr lang="en-US"/>
        </a:p>
      </dgm:t>
    </dgm:pt>
    <dgm:pt modelId="{CD2D98D9-13F4-476F-BE5E-AEF4A2E3FFFE}" type="pres">
      <dgm:prSet presAssocID="{D4AFBFFA-C946-4EDA-83DC-290DC4DA9F46}" presName="parTrans" presStyleLbl="bgSibTrans2D1" presStyleIdx="0" presStyleCnt="8"/>
      <dgm:spPr/>
      <dgm:t>
        <a:bodyPr/>
        <a:lstStyle/>
        <a:p>
          <a:endParaRPr lang="en-US"/>
        </a:p>
      </dgm:t>
    </dgm:pt>
    <dgm:pt modelId="{4E871159-1889-4E93-89FC-2C37FC5AF6D6}" type="pres">
      <dgm:prSet presAssocID="{BFB856AC-73A3-49E6-8661-9457AB881949}" presName="node" presStyleLbl="node1" presStyleIdx="0" presStyleCnt="8">
        <dgm:presLayoutVars>
          <dgm:bulletEnabled val="1"/>
        </dgm:presLayoutVars>
      </dgm:prSet>
      <dgm:spPr/>
      <dgm:t>
        <a:bodyPr/>
        <a:lstStyle/>
        <a:p>
          <a:endParaRPr lang="en-US"/>
        </a:p>
      </dgm:t>
    </dgm:pt>
    <dgm:pt modelId="{8B35EAD3-B118-4359-AA38-4E4553A68D82}" type="pres">
      <dgm:prSet presAssocID="{E6A4C717-1767-402A-867C-94B50C0F1B65}" presName="parTrans" presStyleLbl="bgSibTrans2D1" presStyleIdx="1" presStyleCnt="8"/>
      <dgm:spPr/>
      <dgm:t>
        <a:bodyPr/>
        <a:lstStyle/>
        <a:p>
          <a:endParaRPr lang="en-US"/>
        </a:p>
      </dgm:t>
    </dgm:pt>
    <dgm:pt modelId="{3B3671B5-7DD9-4AA9-AF60-B565379415EB}" type="pres">
      <dgm:prSet presAssocID="{85D88CF2-8354-45F3-8F3E-C5E2563359A6}" presName="node" presStyleLbl="node1" presStyleIdx="1" presStyleCnt="8" custScaleY="135561" custRadScaleRad="98490" custRadScaleInc="-8392">
        <dgm:presLayoutVars>
          <dgm:bulletEnabled val="1"/>
        </dgm:presLayoutVars>
      </dgm:prSet>
      <dgm:spPr/>
      <dgm:t>
        <a:bodyPr/>
        <a:lstStyle/>
        <a:p>
          <a:endParaRPr lang="en-US"/>
        </a:p>
      </dgm:t>
    </dgm:pt>
    <dgm:pt modelId="{6385CC84-D5CD-4705-BFF8-E056F0B15972}" type="pres">
      <dgm:prSet presAssocID="{459C52D1-9E16-4CC6-816D-BC5418259B91}" presName="parTrans" presStyleLbl="bgSibTrans2D1" presStyleIdx="2" presStyleCnt="8"/>
      <dgm:spPr/>
      <dgm:t>
        <a:bodyPr/>
        <a:lstStyle/>
        <a:p>
          <a:endParaRPr lang="en-US"/>
        </a:p>
      </dgm:t>
    </dgm:pt>
    <dgm:pt modelId="{D37065E6-F1CC-460C-AD75-2BB6A6832851}" type="pres">
      <dgm:prSet presAssocID="{100F0257-68B1-4094-9587-6E989731FC44}" presName="node" presStyleLbl="node1" presStyleIdx="2" presStyleCnt="8" custScaleY="133293" custRadScaleRad="101339" custRadScaleInc="6713">
        <dgm:presLayoutVars>
          <dgm:bulletEnabled val="1"/>
        </dgm:presLayoutVars>
      </dgm:prSet>
      <dgm:spPr/>
      <dgm:t>
        <a:bodyPr/>
        <a:lstStyle/>
        <a:p>
          <a:endParaRPr lang="en-US"/>
        </a:p>
      </dgm:t>
    </dgm:pt>
    <dgm:pt modelId="{87E3A707-4C1C-47B2-8AD0-02E6B5F29978}" type="pres">
      <dgm:prSet presAssocID="{EE7C3DB5-717C-4FCF-A43B-1873E0E42F81}" presName="parTrans" presStyleLbl="bgSibTrans2D1" presStyleIdx="3" presStyleCnt="8"/>
      <dgm:spPr/>
      <dgm:t>
        <a:bodyPr/>
        <a:lstStyle/>
        <a:p>
          <a:endParaRPr lang="en-US"/>
        </a:p>
      </dgm:t>
    </dgm:pt>
    <dgm:pt modelId="{8AB6E6DA-78ED-4347-82CB-AD96D1ECDF6E}" type="pres">
      <dgm:prSet presAssocID="{5FFEFF5F-6FA4-4F05-B94A-C3A56E07A3DA}" presName="node" presStyleLbl="node1" presStyleIdx="3" presStyleCnt="8" custScaleY="127220" custRadScaleRad="99565" custRadScaleInc="5095">
        <dgm:presLayoutVars>
          <dgm:bulletEnabled val="1"/>
        </dgm:presLayoutVars>
      </dgm:prSet>
      <dgm:spPr/>
      <dgm:t>
        <a:bodyPr/>
        <a:lstStyle/>
        <a:p>
          <a:endParaRPr lang="en-US"/>
        </a:p>
      </dgm:t>
    </dgm:pt>
    <dgm:pt modelId="{2C68E8EE-644D-4E1D-8F92-2446CB692792}" type="pres">
      <dgm:prSet presAssocID="{04468038-6DEE-4EC6-9B41-72C82849F82D}" presName="parTrans" presStyleLbl="bgSibTrans2D1" presStyleIdx="4" presStyleCnt="8"/>
      <dgm:spPr/>
      <dgm:t>
        <a:bodyPr/>
        <a:lstStyle/>
        <a:p>
          <a:endParaRPr lang="en-US"/>
        </a:p>
      </dgm:t>
    </dgm:pt>
    <dgm:pt modelId="{808C861F-7B26-4255-8CA0-6850BDB67DE0}" type="pres">
      <dgm:prSet presAssocID="{9E25E88B-7562-4ABB-AA47-051C49527984}" presName="node" presStyleLbl="node1" presStyleIdx="4" presStyleCnt="8" custScaleY="132308" custRadScaleRad="99336" custRadScaleInc="-8003">
        <dgm:presLayoutVars>
          <dgm:bulletEnabled val="1"/>
        </dgm:presLayoutVars>
      </dgm:prSet>
      <dgm:spPr/>
      <dgm:t>
        <a:bodyPr/>
        <a:lstStyle/>
        <a:p>
          <a:endParaRPr lang="en-US"/>
        </a:p>
      </dgm:t>
    </dgm:pt>
    <dgm:pt modelId="{3E16CC1F-C033-4DA4-B1F3-3ADA73452C16}" type="pres">
      <dgm:prSet presAssocID="{6104ED72-3294-4F59-B4AC-588717376A88}" presName="parTrans" presStyleLbl="bgSibTrans2D1" presStyleIdx="5" presStyleCnt="8"/>
      <dgm:spPr/>
      <dgm:t>
        <a:bodyPr/>
        <a:lstStyle/>
        <a:p>
          <a:endParaRPr lang="en-US"/>
        </a:p>
      </dgm:t>
    </dgm:pt>
    <dgm:pt modelId="{B5FFE39E-E2DC-4A73-A6FF-869471F08141}" type="pres">
      <dgm:prSet presAssocID="{F1DFBF31-3264-4AB5-B06F-A231AF0B4E7A}" presName="node" presStyleLbl="node1" presStyleIdx="5" presStyleCnt="8" custScaleY="133293" custRadScaleRad="99968" custRadScaleInc="-11397">
        <dgm:presLayoutVars>
          <dgm:bulletEnabled val="1"/>
        </dgm:presLayoutVars>
      </dgm:prSet>
      <dgm:spPr/>
      <dgm:t>
        <a:bodyPr/>
        <a:lstStyle/>
        <a:p>
          <a:endParaRPr lang="en-US"/>
        </a:p>
      </dgm:t>
    </dgm:pt>
    <dgm:pt modelId="{4227FA80-5C84-43E4-BD96-E3CFF84635E4}" type="pres">
      <dgm:prSet presAssocID="{380BFF33-23EF-4B31-8697-78FBD6E5B1A2}" presName="parTrans" presStyleLbl="bgSibTrans2D1" presStyleIdx="6" presStyleCnt="8"/>
      <dgm:spPr/>
      <dgm:t>
        <a:bodyPr/>
        <a:lstStyle/>
        <a:p>
          <a:endParaRPr lang="en-US"/>
        </a:p>
      </dgm:t>
    </dgm:pt>
    <dgm:pt modelId="{A9DBE3D8-1E2D-4D77-93CE-40BEE0C0E3CE}" type="pres">
      <dgm:prSet presAssocID="{6E02BBB0-2776-4DEF-8F85-BDA63CCD231C}" presName="node" presStyleLbl="node1" presStyleIdx="6" presStyleCnt="8" custScaleY="142961" custRadScaleRad="98099" custRadScaleInc="10717">
        <dgm:presLayoutVars>
          <dgm:bulletEnabled val="1"/>
        </dgm:presLayoutVars>
      </dgm:prSet>
      <dgm:spPr/>
      <dgm:t>
        <a:bodyPr/>
        <a:lstStyle/>
        <a:p>
          <a:endParaRPr lang="en-US"/>
        </a:p>
      </dgm:t>
    </dgm:pt>
    <dgm:pt modelId="{C507BB89-AB49-4D8C-90A6-424498EAFA7F}" type="pres">
      <dgm:prSet presAssocID="{7AEC2640-1FDF-4B62-B594-AA243D8355D1}" presName="parTrans" presStyleLbl="bgSibTrans2D1" presStyleIdx="7" presStyleCnt="8"/>
      <dgm:spPr/>
      <dgm:t>
        <a:bodyPr/>
        <a:lstStyle/>
        <a:p>
          <a:endParaRPr lang="en-US"/>
        </a:p>
      </dgm:t>
    </dgm:pt>
    <dgm:pt modelId="{C3CF87AC-F919-4FA8-9F5F-D05A5DE4EB40}" type="pres">
      <dgm:prSet presAssocID="{0CDFD55A-93A1-43FF-8D6C-302DCB6E8C90}" presName="node" presStyleLbl="node1" presStyleIdx="7" presStyleCnt="8">
        <dgm:presLayoutVars>
          <dgm:bulletEnabled val="1"/>
        </dgm:presLayoutVars>
      </dgm:prSet>
      <dgm:spPr/>
      <dgm:t>
        <a:bodyPr/>
        <a:lstStyle/>
        <a:p>
          <a:endParaRPr lang="en-US"/>
        </a:p>
      </dgm:t>
    </dgm:pt>
  </dgm:ptLst>
  <dgm:cxnLst>
    <dgm:cxn modelId="{250DD74A-8754-40DB-A567-D223EF95FC11}" type="presOf" srcId="{6E02BBB0-2776-4DEF-8F85-BDA63CCD231C}" destId="{A9DBE3D8-1E2D-4D77-93CE-40BEE0C0E3CE}" srcOrd="0" destOrd="0" presId="urn:microsoft.com/office/officeart/2005/8/layout/radial4"/>
    <dgm:cxn modelId="{74A5CACA-C304-457B-809B-2C05EB234D65}" type="presOf" srcId="{9E25E88B-7562-4ABB-AA47-051C49527984}" destId="{808C861F-7B26-4255-8CA0-6850BDB67DE0}" srcOrd="0" destOrd="0" presId="urn:microsoft.com/office/officeart/2005/8/layout/radial4"/>
    <dgm:cxn modelId="{4757FB26-F6CD-423C-8073-A8D7D6C5224C}" type="presOf" srcId="{BFB856AC-73A3-49E6-8661-9457AB881949}" destId="{4E871159-1889-4E93-89FC-2C37FC5AF6D6}" srcOrd="0" destOrd="0" presId="urn:microsoft.com/office/officeart/2005/8/layout/radial4"/>
    <dgm:cxn modelId="{6DE086D3-5BE9-4CD4-AFFF-9052FC50A32D}" type="presOf" srcId="{7AEC2640-1FDF-4B62-B594-AA243D8355D1}" destId="{C507BB89-AB49-4D8C-90A6-424498EAFA7F}" srcOrd="0" destOrd="0" presId="urn:microsoft.com/office/officeart/2005/8/layout/radial4"/>
    <dgm:cxn modelId="{C202A06F-E6E2-47E6-A5DB-0442FF322860}" srcId="{933B7FFF-ED1D-4CEA-B401-1EB7EB4E18CD}" destId="{6E02BBB0-2776-4DEF-8F85-BDA63CCD231C}" srcOrd="6" destOrd="0" parTransId="{380BFF33-23EF-4B31-8697-78FBD6E5B1A2}" sibTransId="{E0E3F7C8-E790-4141-A9E3-97ACEF7C99BE}"/>
    <dgm:cxn modelId="{8B6CBA75-422D-443C-B6D5-654911E62374}" type="presOf" srcId="{F1DFBF31-3264-4AB5-B06F-A231AF0B4E7A}" destId="{B5FFE39E-E2DC-4A73-A6FF-869471F08141}" srcOrd="0" destOrd="0" presId="urn:microsoft.com/office/officeart/2005/8/layout/radial4"/>
    <dgm:cxn modelId="{6C317893-0E55-43FF-A0D9-53F47F9A7C96}" type="presOf" srcId="{04468038-6DEE-4EC6-9B41-72C82849F82D}" destId="{2C68E8EE-644D-4E1D-8F92-2446CB692792}" srcOrd="0" destOrd="0" presId="urn:microsoft.com/office/officeart/2005/8/layout/radial4"/>
    <dgm:cxn modelId="{5558D2F5-4A4D-4AAB-A49B-CD8DC0D78669}" type="presOf" srcId="{933B7FFF-ED1D-4CEA-B401-1EB7EB4E18CD}" destId="{F74A5D90-490D-4193-A76D-5CCC2559D0FF}" srcOrd="0" destOrd="0" presId="urn:microsoft.com/office/officeart/2005/8/layout/radial4"/>
    <dgm:cxn modelId="{1BA97126-E0E8-4DAB-B1C0-68E86139EB4E}" srcId="{933B7FFF-ED1D-4CEA-B401-1EB7EB4E18CD}" destId="{100F0257-68B1-4094-9587-6E989731FC44}" srcOrd="2" destOrd="0" parTransId="{459C52D1-9E16-4CC6-816D-BC5418259B91}" sibTransId="{D53CE38F-E40F-471D-873A-1B50C91A6C70}"/>
    <dgm:cxn modelId="{806BBA26-CAD5-4FE5-99A4-B45A8EE08823}" srcId="{933B7FFF-ED1D-4CEA-B401-1EB7EB4E18CD}" destId="{5FFEFF5F-6FA4-4F05-B94A-C3A56E07A3DA}" srcOrd="3" destOrd="0" parTransId="{EE7C3DB5-717C-4FCF-A43B-1873E0E42F81}" sibTransId="{3746C2D8-921A-4F09-91B9-E8C56816DE2A}"/>
    <dgm:cxn modelId="{687D2A59-B6F9-4AB8-9266-FDF479F18F2E}" srcId="{F6C17A32-BA8D-4D0D-911F-31AA5897F3E6}" destId="{933B7FFF-ED1D-4CEA-B401-1EB7EB4E18CD}" srcOrd="0" destOrd="0" parTransId="{E0595E33-5CF9-4AC2-AD6A-D188124ADFFF}" sibTransId="{83A0F7B7-D85E-4AE1-9E7E-EB4E218AD55E}"/>
    <dgm:cxn modelId="{58BCB6CD-070E-46F8-AEAD-A53A23292314}" srcId="{933B7FFF-ED1D-4CEA-B401-1EB7EB4E18CD}" destId="{0CDFD55A-93A1-43FF-8D6C-302DCB6E8C90}" srcOrd="7" destOrd="0" parTransId="{7AEC2640-1FDF-4B62-B594-AA243D8355D1}" sibTransId="{03612844-51DF-4903-9D3D-23B940E403E0}"/>
    <dgm:cxn modelId="{97D5CEBA-5140-4FC2-87D3-F23764241068}" type="presOf" srcId="{100F0257-68B1-4094-9587-6E989731FC44}" destId="{D37065E6-F1CC-460C-AD75-2BB6A6832851}" srcOrd="0" destOrd="0" presId="urn:microsoft.com/office/officeart/2005/8/layout/radial4"/>
    <dgm:cxn modelId="{FFE43257-5B07-4947-BD6A-8CCCD2092EB0}" srcId="{933B7FFF-ED1D-4CEA-B401-1EB7EB4E18CD}" destId="{85D88CF2-8354-45F3-8F3E-C5E2563359A6}" srcOrd="1" destOrd="0" parTransId="{E6A4C717-1767-402A-867C-94B50C0F1B65}" sibTransId="{F74393BB-E509-4BDE-B8BF-191917877618}"/>
    <dgm:cxn modelId="{36FEF68F-AE3F-4701-A31C-120897440711}" type="presOf" srcId="{85D88CF2-8354-45F3-8F3E-C5E2563359A6}" destId="{3B3671B5-7DD9-4AA9-AF60-B565379415EB}" srcOrd="0" destOrd="0" presId="urn:microsoft.com/office/officeart/2005/8/layout/radial4"/>
    <dgm:cxn modelId="{1B10FBF7-F13A-4A10-A65D-40BBCCF98BE0}" type="presOf" srcId="{6104ED72-3294-4F59-B4AC-588717376A88}" destId="{3E16CC1F-C033-4DA4-B1F3-3ADA73452C16}" srcOrd="0" destOrd="0" presId="urn:microsoft.com/office/officeart/2005/8/layout/radial4"/>
    <dgm:cxn modelId="{17F6F7EC-50B3-446B-BEB6-BCE49949C362}" type="presOf" srcId="{459C52D1-9E16-4CC6-816D-BC5418259B91}" destId="{6385CC84-D5CD-4705-BFF8-E056F0B15972}" srcOrd="0" destOrd="0" presId="urn:microsoft.com/office/officeart/2005/8/layout/radial4"/>
    <dgm:cxn modelId="{540E3CF7-BED6-469B-8F7E-150FD7AFC219}" type="presOf" srcId="{E6A4C717-1767-402A-867C-94B50C0F1B65}" destId="{8B35EAD3-B118-4359-AA38-4E4553A68D82}" srcOrd="0" destOrd="0" presId="urn:microsoft.com/office/officeart/2005/8/layout/radial4"/>
    <dgm:cxn modelId="{EA583ED1-AE5F-47AA-A1B6-D352CCF7DA3A}" srcId="{933B7FFF-ED1D-4CEA-B401-1EB7EB4E18CD}" destId="{F1DFBF31-3264-4AB5-B06F-A231AF0B4E7A}" srcOrd="5" destOrd="0" parTransId="{6104ED72-3294-4F59-B4AC-588717376A88}" sibTransId="{4F331915-BFC0-42E2-8873-FD06DB6611DA}"/>
    <dgm:cxn modelId="{087EFBB1-624F-44A2-B0EE-CDF766538465}" type="presOf" srcId="{EE7C3DB5-717C-4FCF-A43B-1873E0E42F81}" destId="{87E3A707-4C1C-47B2-8AD0-02E6B5F29978}" srcOrd="0" destOrd="0" presId="urn:microsoft.com/office/officeart/2005/8/layout/radial4"/>
    <dgm:cxn modelId="{DE5190B4-93F5-4F0F-B0CA-9281CD8C8AD7}" type="presOf" srcId="{F6C17A32-BA8D-4D0D-911F-31AA5897F3E6}" destId="{0DEB0BB6-F79D-413E-AB1C-801EF5684247}" srcOrd="0" destOrd="0" presId="urn:microsoft.com/office/officeart/2005/8/layout/radial4"/>
    <dgm:cxn modelId="{54713E20-D75B-4D56-A333-0463E62E31C5}" type="presOf" srcId="{0CDFD55A-93A1-43FF-8D6C-302DCB6E8C90}" destId="{C3CF87AC-F919-4FA8-9F5F-D05A5DE4EB40}" srcOrd="0" destOrd="0" presId="urn:microsoft.com/office/officeart/2005/8/layout/radial4"/>
    <dgm:cxn modelId="{248F8565-4F0B-4522-9F47-43EB120AAC17}" srcId="{933B7FFF-ED1D-4CEA-B401-1EB7EB4E18CD}" destId="{9E25E88B-7562-4ABB-AA47-051C49527984}" srcOrd="4" destOrd="0" parTransId="{04468038-6DEE-4EC6-9B41-72C82849F82D}" sibTransId="{8F30F39B-F51D-4A5D-A504-6088C833576C}"/>
    <dgm:cxn modelId="{89EDB042-BA61-4177-9FCE-4E8C24BF6A68}" type="presOf" srcId="{380BFF33-23EF-4B31-8697-78FBD6E5B1A2}" destId="{4227FA80-5C84-43E4-BD96-E3CFF84635E4}" srcOrd="0" destOrd="0" presId="urn:microsoft.com/office/officeart/2005/8/layout/radial4"/>
    <dgm:cxn modelId="{DF46EC27-6CA0-4BFF-83F7-AE6055300485}" type="presOf" srcId="{5FFEFF5F-6FA4-4F05-B94A-C3A56E07A3DA}" destId="{8AB6E6DA-78ED-4347-82CB-AD96D1ECDF6E}" srcOrd="0" destOrd="0" presId="urn:microsoft.com/office/officeart/2005/8/layout/radial4"/>
    <dgm:cxn modelId="{7EF72BBE-01DC-4084-950C-8BE6F6A79892}" srcId="{933B7FFF-ED1D-4CEA-B401-1EB7EB4E18CD}" destId="{BFB856AC-73A3-49E6-8661-9457AB881949}" srcOrd="0" destOrd="0" parTransId="{D4AFBFFA-C946-4EDA-83DC-290DC4DA9F46}" sibTransId="{5B8C88EE-C592-402C-AE59-187ACF749B61}"/>
    <dgm:cxn modelId="{0532E8AE-D2F0-4997-84AC-FA374086E47A}" type="presOf" srcId="{D4AFBFFA-C946-4EDA-83DC-290DC4DA9F46}" destId="{CD2D98D9-13F4-476F-BE5E-AEF4A2E3FFFE}" srcOrd="0" destOrd="0" presId="urn:microsoft.com/office/officeart/2005/8/layout/radial4"/>
    <dgm:cxn modelId="{45E97BEB-20DC-4451-BCDF-B86E9EC2BF46}" type="presParOf" srcId="{0DEB0BB6-F79D-413E-AB1C-801EF5684247}" destId="{F74A5D90-490D-4193-A76D-5CCC2559D0FF}" srcOrd="0" destOrd="0" presId="urn:microsoft.com/office/officeart/2005/8/layout/radial4"/>
    <dgm:cxn modelId="{898235E9-9B53-4934-8E21-5093948B9B3F}" type="presParOf" srcId="{0DEB0BB6-F79D-413E-AB1C-801EF5684247}" destId="{CD2D98D9-13F4-476F-BE5E-AEF4A2E3FFFE}" srcOrd="1" destOrd="0" presId="urn:microsoft.com/office/officeart/2005/8/layout/radial4"/>
    <dgm:cxn modelId="{7DAA60BF-EFB5-4EC9-8485-2BE984BB797D}" type="presParOf" srcId="{0DEB0BB6-F79D-413E-AB1C-801EF5684247}" destId="{4E871159-1889-4E93-89FC-2C37FC5AF6D6}" srcOrd="2" destOrd="0" presId="urn:microsoft.com/office/officeart/2005/8/layout/radial4"/>
    <dgm:cxn modelId="{6850AB81-C634-4B81-93CB-DB0F7C881E5B}" type="presParOf" srcId="{0DEB0BB6-F79D-413E-AB1C-801EF5684247}" destId="{8B35EAD3-B118-4359-AA38-4E4553A68D82}" srcOrd="3" destOrd="0" presId="urn:microsoft.com/office/officeart/2005/8/layout/radial4"/>
    <dgm:cxn modelId="{49E70653-0FAC-4DAA-8487-1F7EFC2E52F2}" type="presParOf" srcId="{0DEB0BB6-F79D-413E-AB1C-801EF5684247}" destId="{3B3671B5-7DD9-4AA9-AF60-B565379415EB}" srcOrd="4" destOrd="0" presId="urn:microsoft.com/office/officeart/2005/8/layout/radial4"/>
    <dgm:cxn modelId="{83FE02FE-3DFB-47BB-B480-3D59A22550BF}" type="presParOf" srcId="{0DEB0BB6-F79D-413E-AB1C-801EF5684247}" destId="{6385CC84-D5CD-4705-BFF8-E056F0B15972}" srcOrd="5" destOrd="0" presId="urn:microsoft.com/office/officeart/2005/8/layout/radial4"/>
    <dgm:cxn modelId="{20CD4AF6-CE6B-4ABD-AC4B-28F20FE7BF5B}" type="presParOf" srcId="{0DEB0BB6-F79D-413E-AB1C-801EF5684247}" destId="{D37065E6-F1CC-460C-AD75-2BB6A6832851}" srcOrd="6" destOrd="0" presId="urn:microsoft.com/office/officeart/2005/8/layout/radial4"/>
    <dgm:cxn modelId="{0548D5B6-261B-441D-9F88-8D210917303C}" type="presParOf" srcId="{0DEB0BB6-F79D-413E-AB1C-801EF5684247}" destId="{87E3A707-4C1C-47B2-8AD0-02E6B5F29978}" srcOrd="7" destOrd="0" presId="urn:microsoft.com/office/officeart/2005/8/layout/radial4"/>
    <dgm:cxn modelId="{89D9DFD6-BFB9-4A01-BAB5-BE8B83056B05}" type="presParOf" srcId="{0DEB0BB6-F79D-413E-AB1C-801EF5684247}" destId="{8AB6E6DA-78ED-4347-82CB-AD96D1ECDF6E}" srcOrd="8" destOrd="0" presId="urn:microsoft.com/office/officeart/2005/8/layout/radial4"/>
    <dgm:cxn modelId="{019A9E52-7CD2-49B6-9BEE-0C407D97BD94}" type="presParOf" srcId="{0DEB0BB6-F79D-413E-AB1C-801EF5684247}" destId="{2C68E8EE-644D-4E1D-8F92-2446CB692792}" srcOrd="9" destOrd="0" presId="urn:microsoft.com/office/officeart/2005/8/layout/radial4"/>
    <dgm:cxn modelId="{1D291314-DA9E-43D1-A1A8-CB70A21694EF}" type="presParOf" srcId="{0DEB0BB6-F79D-413E-AB1C-801EF5684247}" destId="{808C861F-7B26-4255-8CA0-6850BDB67DE0}" srcOrd="10" destOrd="0" presId="urn:microsoft.com/office/officeart/2005/8/layout/radial4"/>
    <dgm:cxn modelId="{302532EA-252C-48AE-918B-748DA5418466}" type="presParOf" srcId="{0DEB0BB6-F79D-413E-AB1C-801EF5684247}" destId="{3E16CC1F-C033-4DA4-B1F3-3ADA73452C16}" srcOrd="11" destOrd="0" presId="urn:microsoft.com/office/officeart/2005/8/layout/radial4"/>
    <dgm:cxn modelId="{BCBABE56-4440-486D-A24E-59A1C7584A70}" type="presParOf" srcId="{0DEB0BB6-F79D-413E-AB1C-801EF5684247}" destId="{B5FFE39E-E2DC-4A73-A6FF-869471F08141}" srcOrd="12" destOrd="0" presId="urn:microsoft.com/office/officeart/2005/8/layout/radial4"/>
    <dgm:cxn modelId="{57AB9948-5A33-4F5D-86D3-E0D5D997869C}" type="presParOf" srcId="{0DEB0BB6-F79D-413E-AB1C-801EF5684247}" destId="{4227FA80-5C84-43E4-BD96-E3CFF84635E4}" srcOrd="13" destOrd="0" presId="urn:microsoft.com/office/officeart/2005/8/layout/radial4"/>
    <dgm:cxn modelId="{F8CBFD0C-DFAD-433F-86ED-7477D37107F1}" type="presParOf" srcId="{0DEB0BB6-F79D-413E-AB1C-801EF5684247}" destId="{A9DBE3D8-1E2D-4D77-93CE-40BEE0C0E3CE}" srcOrd="14" destOrd="0" presId="urn:microsoft.com/office/officeart/2005/8/layout/radial4"/>
    <dgm:cxn modelId="{88A8849B-1D43-4C84-8A39-8896FBF8F34C}" type="presParOf" srcId="{0DEB0BB6-F79D-413E-AB1C-801EF5684247}" destId="{C507BB89-AB49-4D8C-90A6-424498EAFA7F}" srcOrd="15" destOrd="0" presId="urn:microsoft.com/office/officeart/2005/8/layout/radial4"/>
    <dgm:cxn modelId="{68706A25-F65F-4233-92A1-AE6A5B3D12C4}" type="presParOf" srcId="{0DEB0BB6-F79D-413E-AB1C-801EF5684247}" destId="{C3CF87AC-F919-4FA8-9F5F-D05A5DE4EB40}"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EA996-43DE-40C6-A7B8-5FFF1D782512}"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321D59B8-3ECD-4C68-B06B-4E14A4E6FF28}">
      <dgm:prSet phldrT="[Text]" custT="1"/>
      <dgm:spPr/>
      <dgm:t>
        <a:bodyPr/>
        <a:lstStyle/>
        <a:p>
          <a:pPr rtl="1">
            <a:lnSpc>
              <a:spcPct val="100000"/>
            </a:lnSpc>
          </a:pPr>
          <a:r>
            <a:rPr lang="fa-IR" sz="1600" b="0" dirty="0" smtClean="0">
              <a:ln/>
              <a:solidFill>
                <a:schemeClr val="tx1"/>
              </a:solidFill>
              <a:cs typeface="B Mitra" pitchFamily="2" charset="-78"/>
            </a:rPr>
            <a:t>سیاسی (تلویزیون  بی بی سی فارسی، صدای امریکا، سیمای آزادی،اندیشه و... 5 شبکه به زبان کردي– فارسي </a:t>
          </a:r>
          <a:r>
            <a:rPr lang="en-US" sz="1600" b="0" dirty="0" err="1" smtClean="0">
              <a:ln/>
              <a:solidFill>
                <a:schemeClr val="tx1"/>
              </a:solidFill>
              <a:latin typeface="Times New Roman" pitchFamily="18" charset="0"/>
              <a:cs typeface="Times New Roman" pitchFamily="18" charset="0"/>
            </a:rPr>
            <a:t>Aso</a:t>
          </a:r>
          <a:r>
            <a:rPr lang="en-US" sz="1600" b="0" dirty="0" smtClean="0">
              <a:ln/>
              <a:solidFill>
                <a:schemeClr val="tx1"/>
              </a:solidFill>
              <a:cs typeface="B Mitra" pitchFamily="2" charset="-78"/>
            </a:rPr>
            <a:t> </a:t>
          </a:r>
          <a:r>
            <a:rPr lang="en-US" sz="1600" b="0" dirty="0" smtClean="0">
              <a:ln/>
              <a:solidFill>
                <a:schemeClr val="tx1"/>
              </a:solidFill>
              <a:latin typeface="Times New Roman" pitchFamily="18" charset="0"/>
              <a:cs typeface="Times New Roman" pitchFamily="18" charset="0"/>
            </a:rPr>
            <a:t>sat</a:t>
          </a:r>
          <a:r>
            <a:rPr lang="fa-IR" sz="1600" b="0" dirty="0" smtClean="0">
              <a:ln/>
              <a:solidFill>
                <a:schemeClr val="tx1"/>
              </a:solidFill>
              <a:cs typeface="B Mitra" pitchFamily="2" charset="-78"/>
            </a:rPr>
            <a:t>، </a:t>
          </a:r>
          <a:r>
            <a:rPr lang="en-US" sz="1600" b="0" dirty="0" err="1" smtClean="0">
              <a:ln/>
              <a:solidFill>
                <a:schemeClr val="tx1"/>
              </a:solidFill>
              <a:latin typeface="Times New Roman" pitchFamily="18" charset="0"/>
              <a:cs typeface="Times New Roman" pitchFamily="18" charset="0"/>
            </a:rPr>
            <a:t>Tisk</a:t>
          </a:r>
          <a:r>
            <a:rPr lang="en-US" sz="1600" b="0" dirty="0" smtClean="0">
              <a:ln/>
              <a:solidFill>
                <a:schemeClr val="tx1"/>
              </a:solidFill>
              <a:cs typeface="B Mitra" pitchFamily="2" charset="-78"/>
            </a:rPr>
            <a:t> </a:t>
          </a:r>
          <a:r>
            <a:rPr lang="en-US" sz="1600" b="0" dirty="0" smtClean="0">
              <a:ln/>
              <a:solidFill>
                <a:schemeClr val="tx1"/>
              </a:solidFill>
              <a:latin typeface="Times New Roman" pitchFamily="18" charset="0"/>
              <a:cs typeface="Times New Roman" pitchFamily="18" charset="0"/>
            </a:rPr>
            <a:t>TV</a:t>
          </a:r>
          <a:r>
            <a:rPr lang="fa-IR" sz="1600" b="0" dirty="0" smtClean="0">
              <a:ln/>
              <a:solidFill>
                <a:schemeClr val="tx1"/>
              </a:solidFill>
              <a:cs typeface="B Mitra" pitchFamily="2" charset="-78"/>
            </a:rPr>
            <a:t> و </a:t>
          </a:r>
          <a:r>
            <a:rPr lang="en-US" sz="1600" b="0" dirty="0" err="1" smtClean="0">
              <a:ln/>
              <a:solidFill>
                <a:schemeClr val="tx1"/>
              </a:solidFill>
              <a:latin typeface="Times New Roman" pitchFamily="18" charset="0"/>
              <a:cs typeface="Times New Roman" pitchFamily="18" charset="0"/>
            </a:rPr>
            <a:t>Rojhelat</a:t>
          </a:r>
          <a:r>
            <a:rPr lang="fa-IR" sz="1600" b="0" dirty="0" smtClean="0">
              <a:ln/>
              <a:solidFill>
                <a:schemeClr val="tx1"/>
              </a:solidFill>
              <a:latin typeface="Times New Roman" pitchFamily="18" charset="0"/>
              <a:cs typeface="Times New Roman" pitchFamily="18" charset="0"/>
            </a:rPr>
            <a:t>)</a:t>
          </a:r>
          <a:endParaRPr lang="en-US" sz="1600" b="0" dirty="0">
            <a:solidFill>
              <a:schemeClr val="tx1"/>
            </a:solidFill>
            <a:latin typeface="Times New Roman" pitchFamily="18" charset="0"/>
            <a:cs typeface="Times New Roman" pitchFamily="18" charset="0"/>
          </a:endParaRPr>
        </a:p>
      </dgm:t>
    </dgm:pt>
    <dgm:pt modelId="{F83010B7-564C-4213-98E0-43FDA21815BE}" type="parTrans" cxnId="{E428C232-A38D-4F1E-806D-3300926D5832}">
      <dgm:prSet/>
      <dgm:spPr/>
      <dgm:t>
        <a:bodyPr/>
        <a:lstStyle/>
        <a:p>
          <a:pPr>
            <a:lnSpc>
              <a:spcPct val="100000"/>
            </a:lnSpc>
          </a:pPr>
          <a:endParaRPr lang="en-US" sz="2400" b="0">
            <a:solidFill>
              <a:schemeClr val="tx1"/>
            </a:solidFill>
            <a:cs typeface="B Mitra" pitchFamily="2" charset="-78"/>
          </a:endParaRPr>
        </a:p>
      </dgm:t>
    </dgm:pt>
    <dgm:pt modelId="{3CF906ED-2568-44C5-A24E-6AECDCB0072F}" type="sibTrans" cxnId="{E428C232-A38D-4F1E-806D-3300926D5832}">
      <dgm:prSet/>
      <dgm:spPr/>
      <dgm:t>
        <a:bodyPr/>
        <a:lstStyle/>
        <a:p>
          <a:pPr>
            <a:lnSpc>
              <a:spcPct val="100000"/>
            </a:lnSpc>
          </a:pPr>
          <a:endParaRPr lang="en-US" sz="2400" b="0">
            <a:solidFill>
              <a:schemeClr val="tx1"/>
            </a:solidFill>
            <a:cs typeface="B Mitra" pitchFamily="2" charset="-78"/>
          </a:endParaRPr>
        </a:p>
      </dgm:t>
    </dgm:pt>
    <dgm:pt modelId="{DD0589D4-FF77-4311-9EE3-96C462002125}">
      <dgm:prSet phldrT="[Text]" custT="1"/>
      <dgm:spPr>
        <a:solidFill>
          <a:srgbClr val="00B050"/>
        </a:solidFill>
      </dgm:spPr>
      <dgm:t>
        <a:bodyPr/>
        <a:lstStyle/>
        <a:p>
          <a:pPr rtl="1">
            <a:lnSpc>
              <a:spcPct val="100000"/>
            </a:lnSpc>
          </a:pPr>
          <a:r>
            <a:rPr lang="fa-IR" sz="1600" b="0" dirty="0" smtClean="0">
              <a:solidFill>
                <a:schemeClr val="tx1"/>
              </a:solidFill>
              <a:cs typeface="B Mitra" pitchFamily="2" charset="-78"/>
            </a:rPr>
            <a:t>فیلم و سریال (از این شبکه هاي </a:t>
          </a:r>
          <a:r>
            <a:rPr lang="en-US" sz="1600" b="0" dirty="0" smtClean="0">
              <a:ln/>
              <a:solidFill>
                <a:schemeClr val="tx1"/>
              </a:solidFill>
              <a:latin typeface="Times New Roman" pitchFamily="18" charset="0"/>
              <a:cs typeface="Times New Roman" pitchFamily="18" charset="0"/>
            </a:rPr>
            <a:t>farsi1</a:t>
          </a:r>
          <a:r>
            <a:rPr lang="fa-IR" sz="1600" b="0" dirty="0" smtClean="0">
              <a:solidFill>
                <a:schemeClr val="tx1"/>
              </a:solidFill>
              <a:cs typeface="B Mitra" pitchFamily="2" charset="-78"/>
            </a:rPr>
            <a:t> و </a:t>
          </a:r>
          <a:r>
            <a:rPr lang="en-US" sz="1600" b="0" dirty="0" err="1" smtClean="0">
              <a:ln/>
              <a:solidFill>
                <a:schemeClr val="tx1"/>
              </a:solidFill>
              <a:latin typeface="Times New Roman" pitchFamily="18" charset="0"/>
              <a:cs typeface="Times New Roman" pitchFamily="18" charset="0"/>
            </a:rPr>
            <a:t>pmc</a:t>
          </a:r>
          <a:r>
            <a:rPr lang="fa-IR" sz="1600" b="0" dirty="0" smtClean="0">
              <a:solidFill>
                <a:schemeClr val="tx1"/>
              </a:solidFill>
              <a:cs typeface="B Mitra" pitchFamily="2" charset="-78"/>
            </a:rPr>
            <a:t> به صورت دوبله، </a:t>
          </a:r>
          <a:r>
            <a:rPr lang="en-US" sz="1600" b="0" dirty="0" err="1" smtClean="0">
              <a:ln/>
              <a:solidFill>
                <a:schemeClr val="tx1"/>
              </a:solidFill>
              <a:latin typeface="Times New Roman" pitchFamily="18" charset="0"/>
              <a:cs typeface="Times New Roman" pitchFamily="18" charset="0"/>
            </a:rPr>
            <a:t>Icc</a:t>
          </a:r>
          <a:r>
            <a:rPr lang="fa-IR" sz="1600" b="0" dirty="0" smtClean="0">
              <a:solidFill>
                <a:schemeClr val="tx1"/>
              </a:solidFill>
              <a:cs typeface="B Mitra" pitchFamily="2" charset="-78"/>
            </a:rPr>
            <a:t> فيلم هاي قبل و بعد از انقلاب اعم از داخلي و خارجي و 5 شبکه ديگر به صورت زیرنویس فارسی، نظیر: ام بی سی پرشیا، جم و...)</a:t>
          </a:r>
          <a:endParaRPr lang="en-US" sz="1600" b="0" dirty="0">
            <a:solidFill>
              <a:schemeClr val="tx1"/>
            </a:solidFill>
            <a:cs typeface="B Mitra" pitchFamily="2" charset="-78"/>
          </a:endParaRPr>
        </a:p>
      </dgm:t>
    </dgm:pt>
    <dgm:pt modelId="{D9E869ED-A1EC-40D0-8B8A-EF56858D819E}" type="parTrans" cxnId="{FB1F5C3A-B9A1-45D7-BA00-75749ED9BA33}">
      <dgm:prSet/>
      <dgm:spPr/>
      <dgm:t>
        <a:bodyPr/>
        <a:lstStyle/>
        <a:p>
          <a:pPr>
            <a:lnSpc>
              <a:spcPct val="100000"/>
            </a:lnSpc>
          </a:pPr>
          <a:endParaRPr lang="en-US" sz="2400" b="0">
            <a:solidFill>
              <a:schemeClr val="tx1"/>
            </a:solidFill>
            <a:cs typeface="B Mitra" pitchFamily="2" charset="-78"/>
          </a:endParaRPr>
        </a:p>
      </dgm:t>
    </dgm:pt>
    <dgm:pt modelId="{120210D8-08FB-4EE8-95B0-6A3C99692643}" type="sibTrans" cxnId="{FB1F5C3A-B9A1-45D7-BA00-75749ED9BA33}">
      <dgm:prSet/>
      <dgm:spPr/>
      <dgm:t>
        <a:bodyPr/>
        <a:lstStyle/>
        <a:p>
          <a:pPr>
            <a:lnSpc>
              <a:spcPct val="100000"/>
            </a:lnSpc>
          </a:pPr>
          <a:endParaRPr lang="en-US" sz="2400" b="0">
            <a:solidFill>
              <a:schemeClr val="tx1"/>
            </a:solidFill>
            <a:cs typeface="B Mitra" pitchFamily="2" charset="-78"/>
          </a:endParaRPr>
        </a:p>
      </dgm:t>
    </dgm:pt>
    <dgm:pt modelId="{1540BAC9-C75B-468F-8EFF-EEA7C16EB695}">
      <dgm:prSet custT="1"/>
      <dgm:spPr>
        <a:solidFill>
          <a:srgbClr val="C00000"/>
        </a:solidFill>
      </dgm:spPr>
      <dgm:t>
        <a:bodyPr/>
        <a:lstStyle/>
        <a:p>
          <a:pPr rtl="1">
            <a:lnSpc>
              <a:spcPct val="100000"/>
            </a:lnSpc>
          </a:pPr>
          <a:r>
            <a:rPr lang="fa-IR" sz="1600" b="0" dirty="0" smtClean="0">
              <a:ln>
                <a:solidFill>
                  <a:schemeClr val="bg1"/>
                </a:solidFill>
              </a:ln>
              <a:solidFill>
                <a:schemeClr val="tx1"/>
              </a:solidFill>
              <a:cs typeface="B Mitra" pitchFamily="2" charset="-78"/>
            </a:rPr>
            <a:t>تبلیغ کالا (می شاپ، تک تی وی و...)</a:t>
          </a:r>
          <a:endParaRPr lang="en-US" sz="1600" b="0" dirty="0">
            <a:ln>
              <a:solidFill>
                <a:schemeClr val="bg1"/>
              </a:solidFill>
            </a:ln>
            <a:solidFill>
              <a:schemeClr val="tx1"/>
            </a:solidFill>
            <a:cs typeface="B Mitra" pitchFamily="2" charset="-78"/>
          </a:endParaRPr>
        </a:p>
      </dgm:t>
    </dgm:pt>
    <dgm:pt modelId="{2EA88EF7-8559-49F5-BA09-5CEADA5ED8A6}" type="parTrans" cxnId="{57FDA9BB-6C11-4640-8981-E814357C72FB}">
      <dgm:prSet/>
      <dgm:spPr/>
      <dgm:t>
        <a:bodyPr/>
        <a:lstStyle/>
        <a:p>
          <a:pPr>
            <a:lnSpc>
              <a:spcPct val="100000"/>
            </a:lnSpc>
          </a:pPr>
          <a:endParaRPr lang="en-US" sz="2400" b="0">
            <a:solidFill>
              <a:schemeClr val="tx1"/>
            </a:solidFill>
            <a:cs typeface="B Mitra" pitchFamily="2" charset="-78"/>
          </a:endParaRPr>
        </a:p>
      </dgm:t>
    </dgm:pt>
    <dgm:pt modelId="{05BE5DAE-8EC4-4DA1-9FFE-70C9B11982AF}" type="sibTrans" cxnId="{57FDA9BB-6C11-4640-8981-E814357C72FB}">
      <dgm:prSet/>
      <dgm:spPr/>
      <dgm:t>
        <a:bodyPr/>
        <a:lstStyle/>
        <a:p>
          <a:pPr>
            <a:lnSpc>
              <a:spcPct val="100000"/>
            </a:lnSpc>
          </a:pPr>
          <a:endParaRPr lang="en-US" sz="2400" b="0">
            <a:solidFill>
              <a:schemeClr val="tx1"/>
            </a:solidFill>
            <a:cs typeface="B Mitra" pitchFamily="2" charset="-78"/>
          </a:endParaRPr>
        </a:p>
      </dgm:t>
    </dgm:pt>
    <dgm:pt modelId="{BEEAC009-7F28-4033-B9FC-D23C27ACA02D}">
      <dgm:prSet custT="1"/>
      <dgm:spPr>
        <a:noFill/>
      </dgm:spPr>
      <dgm:t>
        <a:bodyPr/>
        <a:lstStyle/>
        <a:p>
          <a:pPr algn="justLow" rtl="1">
            <a:lnSpc>
              <a:spcPct val="100000"/>
            </a:lnSpc>
          </a:pPr>
          <a:r>
            <a:rPr lang="fa-IR" sz="1800" b="0" dirty="0" smtClean="0">
              <a:solidFill>
                <a:srgbClr val="7030A0"/>
              </a:solidFill>
              <a:cs typeface="B Mitra" pitchFamily="2" charset="-78"/>
            </a:rPr>
            <a:t>نکته: 4شبکه فارسي زبان  فقط در محدوده اروپا و امريکا قابل دريافت است.</a:t>
          </a:r>
          <a:endParaRPr lang="en-US" sz="1800" b="0" dirty="0">
            <a:solidFill>
              <a:srgbClr val="7030A0"/>
            </a:solidFill>
            <a:cs typeface="B Mitra" pitchFamily="2" charset="-78"/>
          </a:endParaRPr>
        </a:p>
      </dgm:t>
    </dgm:pt>
    <dgm:pt modelId="{B188AE35-8655-41D8-B501-652E8734F151}" type="parTrans" cxnId="{E809CCE2-17ED-4FB3-BB3E-710D0192E493}">
      <dgm:prSet/>
      <dgm:spPr/>
      <dgm:t>
        <a:bodyPr/>
        <a:lstStyle/>
        <a:p>
          <a:pPr>
            <a:lnSpc>
              <a:spcPct val="100000"/>
            </a:lnSpc>
          </a:pPr>
          <a:endParaRPr lang="en-US" sz="2400" b="0">
            <a:solidFill>
              <a:schemeClr val="tx1"/>
            </a:solidFill>
            <a:cs typeface="B Mitra" pitchFamily="2" charset="-78"/>
          </a:endParaRPr>
        </a:p>
      </dgm:t>
    </dgm:pt>
    <dgm:pt modelId="{8C8A697B-298B-44E5-BB57-BE3A36F658A8}" type="sibTrans" cxnId="{E809CCE2-17ED-4FB3-BB3E-710D0192E493}">
      <dgm:prSet/>
      <dgm:spPr/>
      <dgm:t>
        <a:bodyPr/>
        <a:lstStyle/>
        <a:p>
          <a:pPr>
            <a:lnSpc>
              <a:spcPct val="100000"/>
            </a:lnSpc>
          </a:pPr>
          <a:endParaRPr lang="en-US" sz="2400" b="0">
            <a:solidFill>
              <a:schemeClr val="tx1"/>
            </a:solidFill>
            <a:cs typeface="B Mitra" pitchFamily="2" charset="-78"/>
          </a:endParaRPr>
        </a:p>
      </dgm:t>
    </dgm:pt>
    <dgm:pt modelId="{1188EB90-3D18-46F6-87F2-40CB313938F6}">
      <dgm:prSet phldrT="[Text]" custT="1"/>
      <dgm:spPr>
        <a:solidFill>
          <a:schemeClr val="accent1">
            <a:lumMod val="75000"/>
          </a:schemeClr>
        </a:solidFill>
      </dgm:spPr>
      <dgm:t>
        <a:bodyPr/>
        <a:lstStyle/>
        <a:p>
          <a:pPr rtl="1">
            <a:lnSpc>
              <a:spcPct val="100000"/>
            </a:lnSpc>
          </a:pPr>
          <a:r>
            <a:rPr lang="fa-IR" sz="1400" b="0" dirty="0" smtClean="0">
              <a:ln>
                <a:solidFill>
                  <a:schemeClr val="bg1"/>
                </a:solidFill>
              </a:ln>
              <a:solidFill>
                <a:schemeClr val="tx1"/>
              </a:solidFill>
              <a:cs typeface="B Mitra" pitchFamily="2" charset="-78"/>
            </a:rPr>
            <a:t>سرگرمی، تفریحی ( تي وي پرشيا، آي تي سي و...)</a:t>
          </a:r>
          <a:endParaRPr lang="en-US" sz="1400" b="0" dirty="0">
            <a:ln>
              <a:solidFill>
                <a:schemeClr val="bg1"/>
              </a:solidFill>
            </a:ln>
            <a:solidFill>
              <a:schemeClr val="tx1"/>
            </a:solidFill>
            <a:cs typeface="B Mitra" pitchFamily="2" charset="-78"/>
          </a:endParaRPr>
        </a:p>
      </dgm:t>
    </dgm:pt>
    <dgm:pt modelId="{AD428E50-1375-4D04-921A-3F6A3010D995}" type="sibTrans" cxnId="{4B90813A-61B9-4455-9FB4-D9212E9F1EDD}">
      <dgm:prSet/>
      <dgm:spPr/>
      <dgm:t>
        <a:bodyPr/>
        <a:lstStyle/>
        <a:p>
          <a:pPr>
            <a:lnSpc>
              <a:spcPct val="100000"/>
            </a:lnSpc>
          </a:pPr>
          <a:endParaRPr lang="en-US" sz="2400" b="0">
            <a:solidFill>
              <a:schemeClr val="tx1"/>
            </a:solidFill>
            <a:cs typeface="B Mitra" pitchFamily="2" charset="-78"/>
          </a:endParaRPr>
        </a:p>
      </dgm:t>
    </dgm:pt>
    <dgm:pt modelId="{61E15330-8069-497B-8023-AF9C66B7F968}" type="parTrans" cxnId="{4B90813A-61B9-4455-9FB4-D9212E9F1EDD}">
      <dgm:prSet/>
      <dgm:spPr/>
      <dgm:t>
        <a:bodyPr/>
        <a:lstStyle/>
        <a:p>
          <a:pPr>
            <a:lnSpc>
              <a:spcPct val="100000"/>
            </a:lnSpc>
          </a:pPr>
          <a:endParaRPr lang="en-US" sz="2400" b="0">
            <a:solidFill>
              <a:schemeClr val="tx1"/>
            </a:solidFill>
            <a:cs typeface="B Mitra" pitchFamily="2" charset="-78"/>
          </a:endParaRPr>
        </a:p>
      </dgm:t>
    </dgm:pt>
    <dgm:pt modelId="{2DBEBD68-E69E-4A5A-96BC-FEFE9E750B3A}">
      <dgm:prSet phldrT="[Text]" custT="1"/>
      <dgm:spPr>
        <a:solidFill>
          <a:srgbClr val="FFC000"/>
        </a:solidFill>
      </dgm:spPr>
      <dgm:t>
        <a:bodyPr/>
        <a:lstStyle/>
        <a:p>
          <a:pPr rtl="1">
            <a:lnSpc>
              <a:spcPct val="100000"/>
            </a:lnSpc>
          </a:pPr>
          <a:r>
            <a:rPr lang="fa-IR" sz="1600" b="0" dirty="0" smtClean="0">
              <a:solidFill>
                <a:schemeClr val="tx1"/>
              </a:solidFill>
              <a:cs typeface="B Mitra" pitchFamily="2" charset="-78"/>
            </a:rPr>
            <a:t>تبلیغ دین مسیحیت (محبت، نجات و...)</a:t>
          </a:r>
          <a:endParaRPr lang="en-US" sz="1600" b="0" dirty="0">
            <a:solidFill>
              <a:schemeClr val="tx1"/>
            </a:solidFill>
            <a:cs typeface="B Mitra" pitchFamily="2" charset="-78"/>
          </a:endParaRPr>
        </a:p>
      </dgm:t>
    </dgm:pt>
    <dgm:pt modelId="{1A58F74D-29CB-4A47-9800-272B13E017B4}" type="parTrans" cxnId="{2491E075-7135-498E-9844-8F1E680A2E8E}">
      <dgm:prSet/>
      <dgm:spPr/>
      <dgm:t>
        <a:bodyPr/>
        <a:lstStyle/>
        <a:p>
          <a:endParaRPr lang="en-US"/>
        </a:p>
      </dgm:t>
    </dgm:pt>
    <dgm:pt modelId="{666A5041-1223-4253-9D4C-95529D7285A2}" type="sibTrans" cxnId="{2491E075-7135-498E-9844-8F1E680A2E8E}">
      <dgm:prSet/>
      <dgm:spPr/>
      <dgm:t>
        <a:bodyPr/>
        <a:lstStyle/>
        <a:p>
          <a:endParaRPr lang="en-US"/>
        </a:p>
      </dgm:t>
    </dgm:pt>
    <dgm:pt modelId="{081D9346-6D0F-4421-883E-0E650AA9FD7F}">
      <dgm:prSet phldrT="[Text]" custT="1"/>
      <dgm:spPr>
        <a:solidFill>
          <a:srgbClr val="FFC000"/>
        </a:solidFill>
      </dgm:spPr>
      <dgm:t>
        <a:bodyPr/>
        <a:lstStyle/>
        <a:p>
          <a:pPr rtl="1">
            <a:lnSpc>
              <a:spcPct val="100000"/>
            </a:lnSpc>
          </a:pPr>
          <a:endParaRPr lang="en-US" sz="1600" b="0" dirty="0">
            <a:solidFill>
              <a:schemeClr val="tx1"/>
            </a:solidFill>
            <a:cs typeface="B Mitra" pitchFamily="2" charset="-78"/>
          </a:endParaRPr>
        </a:p>
      </dgm:t>
    </dgm:pt>
    <dgm:pt modelId="{E9C96D9E-2476-4EB4-AA80-61D45400CA90}" type="parTrans" cxnId="{643A10F8-7D9C-4D1F-B0BC-C64909ED00F6}">
      <dgm:prSet/>
      <dgm:spPr/>
      <dgm:t>
        <a:bodyPr/>
        <a:lstStyle/>
        <a:p>
          <a:endParaRPr lang="en-US"/>
        </a:p>
      </dgm:t>
    </dgm:pt>
    <dgm:pt modelId="{6B1BA23B-EAA6-4FF1-ABDF-27537A780232}" type="sibTrans" cxnId="{643A10F8-7D9C-4D1F-B0BC-C64909ED00F6}">
      <dgm:prSet/>
      <dgm:spPr/>
      <dgm:t>
        <a:bodyPr/>
        <a:lstStyle/>
        <a:p>
          <a:endParaRPr lang="en-US"/>
        </a:p>
      </dgm:t>
    </dgm:pt>
    <dgm:pt modelId="{8EFE7A86-C814-4433-910A-1A1E2E952BAE}" type="pres">
      <dgm:prSet presAssocID="{A0FEA996-43DE-40C6-A7B8-5FFF1D782512}" presName="linear" presStyleCnt="0">
        <dgm:presLayoutVars>
          <dgm:animLvl val="lvl"/>
          <dgm:resizeHandles val="exact"/>
        </dgm:presLayoutVars>
      </dgm:prSet>
      <dgm:spPr/>
      <dgm:t>
        <a:bodyPr/>
        <a:lstStyle/>
        <a:p>
          <a:endParaRPr lang="en-US"/>
        </a:p>
      </dgm:t>
    </dgm:pt>
    <dgm:pt modelId="{2BA31B58-B037-40EA-AAF2-32B51A33E7A0}" type="pres">
      <dgm:prSet presAssocID="{321D59B8-3ECD-4C68-B06B-4E14A4E6FF28}" presName="parentText" presStyleLbl="node1" presStyleIdx="0" presStyleCnt="5" custScaleY="70849">
        <dgm:presLayoutVars>
          <dgm:chMax val="0"/>
          <dgm:bulletEnabled val="1"/>
        </dgm:presLayoutVars>
      </dgm:prSet>
      <dgm:spPr/>
      <dgm:t>
        <a:bodyPr/>
        <a:lstStyle/>
        <a:p>
          <a:endParaRPr lang="en-US"/>
        </a:p>
      </dgm:t>
    </dgm:pt>
    <dgm:pt modelId="{E17C10CA-DDE1-42F2-85C8-D51753303AB8}" type="pres">
      <dgm:prSet presAssocID="{3CF906ED-2568-44C5-A24E-6AECDCB0072F}" presName="spacer" presStyleCnt="0"/>
      <dgm:spPr/>
    </dgm:pt>
    <dgm:pt modelId="{8EF0C906-353E-4F40-AD32-E1455DA588CF}" type="pres">
      <dgm:prSet presAssocID="{1188EB90-3D18-46F6-87F2-40CB313938F6}" presName="parentText" presStyleLbl="node1" presStyleIdx="1" presStyleCnt="5" custScaleY="33643">
        <dgm:presLayoutVars>
          <dgm:chMax val="0"/>
          <dgm:bulletEnabled val="1"/>
        </dgm:presLayoutVars>
      </dgm:prSet>
      <dgm:spPr/>
      <dgm:t>
        <a:bodyPr/>
        <a:lstStyle/>
        <a:p>
          <a:endParaRPr lang="en-US"/>
        </a:p>
      </dgm:t>
    </dgm:pt>
    <dgm:pt modelId="{E4D6AB0D-0051-4576-8114-09A4424998BF}" type="pres">
      <dgm:prSet presAssocID="{AD428E50-1375-4D04-921A-3F6A3010D995}" presName="spacer" presStyleCnt="0"/>
      <dgm:spPr/>
    </dgm:pt>
    <dgm:pt modelId="{C5891CE0-F600-4D84-8A50-9B57B62688FB}" type="pres">
      <dgm:prSet presAssocID="{DD0589D4-FF77-4311-9EE3-96C462002125}" presName="parentText" presStyleLbl="node1" presStyleIdx="2" presStyleCnt="5" custLinFactNeighborY="-12139">
        <dgm:presLayoutVars>
          <dgm:chMax val="0"/>
          <dgm:bulletEnabled val="1"/>
        </dgm:presLayoutVars>
      </dgm:prSet>
      <dgm:spPr/>
      <dgm:t>
        <a:bodyPr/>
        <a:lstStyle/>
        <a:p>
          <a:endParaRPr lang="en-US"/>
        </a:p>
      </dgm:t>
    </dgm:pt>
    <dgm:pt modelId="{AFEDA0BD-A652-4735-8E09-15C46FE57FE8}" type="pres">
      <dgm:prSet presAssocID="{DD0589D4-FF77-4311-9EE3-96C462002125}" presName="childText" presStyleLbl="revTx" presStyleIdx="0" presStyleCnt="1" custScaleY="82840">
        <dgm:presLayoutVars>
          <dgm:bulletEnabled val="1"/>
        </dgm:presLayoutVars>
      </dgm:prSet>
      <dgm:spPr/>
      <dgm:t>
        <a:bodyPr/>
        <a:lstStyle/>
        <a:p>
          <a:endParaRPr lang="en-US"/>
        </a:p>
      </dgm:t>
    </dgm:pt>
    <dgm:pt modelId="{64FA78C7-D320-4E0A-BAAA-822A62A6365B}" type="pres">
      <dgm:prSet presAssocID="{1540BAC9-C75B-468F-8EFF-EEA7C16EB695}" presName="parentText" presStyleLbl="node1" presStyleIdx="3" presStyleCnt="5" custScaleY="38334">
        <dgm:presLayoutVars>
          <dgm:chMax val="0"/>
          <dgm:bulletEnabled val="1"/>
        </dgm:presLayoutVars>
      </dgm:prSet>
      <dgm:spPr/>
      <dgm:t>
        <a:bodyPr/>
        <a:lstStyle/>
        <a:p>
          <a:endParaRPr lang="en-US"/>
        </a:p>
      </dgm:t>
    </dgm:pt>
    <dgm:pt modelId="{B71ACF3A-1D34-44E9-A075-DB458FBCAAE1}" type="pres">
      <dgm:prSet presAssocID="{05BE5DAE-8EC4-4DA1-9FFE-70C9B11982AF}" presName="spacer" presStyleCnt="0"/>
      <dgm:spPr/>
    </dgm:pt>
    <dgm:pt modelId="{17A2B7F4-BCD6-4EF3-A8C0-CBAA1ACA1E85}" type="pres">
      <dgm:prSet presAssocID="{BEEAC009-7F28-4033-B9FC-D23C27ACA02D}" presName="parentText" presStyleLbl="node1" presStyleIdx="4" presStyleCnt="5" custScaleY="53757">
        <dgm:presLayoutVars>
          <dgm:chMax val="0"/>
          <dgm:bulletEnabled val="1"/>
        </dgm:presLayoutVars>
      </dgm:prSet>
      <dgm:spPr/>
      <dgm:t>
        <a:bodyPr/>
        <a:lstStyle/>
        <a:p>
          <a:endParaRPr lang="en-US"/>
        </a:p>
      </dgm:t>
    </dgm:pt>
  </dgm:ptLst>
  <dgm:cxnLst>
    <dgm:cxn modelId="{C03CE781-CA45-44A4-8942-22B66222A565}" type="presOf" srcId="{DD0589D4-FF77-4311-9EE3-96C462002125}" destId="{C5891CE0-F600-4D84-8A50-9B57B62688FB}" srcOrd="0" destOrd="0" presId="urn:microsoft.com/office/officeart/2005/8/layout/vList2"/>
    <dgm:cxn modelId="{E428C232-A38D-4F1E-806D-3300926D5832}" srcId="{A0FEA996-43DE-40C6-A7B8-5FFF1D782512}" destId="{321D59B8-3ECD-4C68-B06B-4E14A4E6FF28}" srcOrd="0" destOrd="0" parTransId="{F83010B7-564C-4213-98E0-43FDA21815BE}" sibTransId="{3CF906ED-2568-44C5-A24E-6AECDCB0072F}"/>
    <dgm:cxn modelId="{643A10F8-7D9C-4D1F-B0BC-C64909ED00F6}" srcId="{DD0589D4-FF77-4311-9EE3-96C462002125}" destId="{081D9346-6D0F-4421-883E-0E650AA9FD7F}" srcOrd="0" destOrd="0" parTransId="{E9C96D9E-2476-4EB4-AA80-61D45400CA90}" sibTransId="{6B1BA23B-EAA6-4FF1-ABDF-27537A780232}"/>
    <dgm:cxn modelId="{E809CCE2-17ED-4FB3-BB3E-710D0192E493}" srcId="{A0FEA996-43DE-40C6-A7B8-5FFF1D782512}" destId="{BEEAC009-7F28-4033-B9FC-D23C27ACA02D}" srcOrd="4" destOrd="0" parTransId="{B188AE35-8655-41D8-B501-652E8734F151}" sibTransId="{8C8A697B-298B-44E5-BB57-BE3A36F658A8}"/>
    <dgm:cxn modelId="{82F036FE-BD87-4C03-AE03-7FC084E7FD34}" type="presOf" srcId="{081D9346-6D0F-4421-883E-0E650AA9FD7F}" destId="{AFEDA0BD-A652-4735-8E09-15C46FE57FE8}" srcOrd="0" destOrd="0" presId="urn:microsoft.com/office/officeart/2005/8/layout/vList2"/>
    <dgm:cxn modelId="{6C55E52E-7D4B-4424-B2D7-A8D075613355}" type="presOf" srcId="{321D59B8-3ECD-4C68-B06B-4E14A4E6FF28}" destId="{2BA31B58-B037-40EA-AAF2-32B51A33E7A0}" srcOrd="0" destOrd="0" presId="urn:microsoft.com/office/officeart/2005/8/layout/vList2"/>
    <dgm:cxn modelId="{FB1F5C3A-B9A1-45D7-BA00-75749ED9BA33}" srcId="{A0FEA996-43DE-40C6-A7B8-5FFF1D782512}" destId="{DD0589D4-FF77-4311-9EE3-96C462002125}" srcOrd="2" destOrd="0" parTransId="{D9E869ED-A1EC-40D0-8B8A-EF56858D819E}" sibTransId="{120210D8-08FB-4EE8-95B0-6A3C99692643}"/>
    <dgm:cxn modelId="{8B51E47F-392A-43FD-BD9B-0FA9028FC7F7}" type="presOf" srcId="{1188EB90-3D18-46F6-87F2-40CB313938F6}" destId="{8EF0C906-353E-4F40-AD32-E1455DA588CF}" srcOrd="0" destOrd="0" presId="urn:microsoft.com/office/officeart/2005/8/layout/vList2"/>
    <dgm:cxn modelId="{2491E075-7135-498E-9844-8F1E680A2E8E}" srcId="{DD0589D4-FF77-4311-9EE3-96C462002125}" destId="{2DBEBD68-E69E-4A5A-96BC-FEFE9E750B3A}" srcOrd="1" destOrd="0" parTransId="{1A58F74D-29CB-4A47-9800-272B13E017B4}" sibTransId="{666A5041-1223-4253-9D4C-95529D7285A2}"/>
    <dgm:cxn modelId="{4B90813A-61B9-4455-9FB4-D9212E9F1EDD}" srcId="{A0FEA996-43DE-40C6-A7B8-5FFF1D782512}" destId="{1188EB90-3D18-46F6-87F2-40CB313938F6}" srcOrd="1" destOrd="0" parTransId="{61E15330-8069-497B-8023-AF9C66B7F968}" sibTransId="{AD428E50-1375-4D04-921A-3F6A3010D995}"/>
    <dgm:cxn modelId="{4996D6D5-E984-4DEC-B205-5EC088EB0A48}" type="presOf" srcId="{BEEAC009-7F28-4033-B9FC-D23C27ACA02D}" destId="{17A2B7F4-BCD6-4EF3-A8C0-CBAA1ACA1E85}" srcOrd="0" destOrd="0" presId="urn:microsoft.com/office/officeart/2005/8/layout/vList2"/>
    <dgm:cxn modelId="{57FDA9BB-6C11-4640-8981-E814357C72FB}" srcId="{A0FEA996-43DE-40C6-A7B8-5FFF1D782512}" destId="{1540BAC9-C75B-468F-8EFF-EEA7C16EB695}" srcOrd="3" destOrd="0" parTransId="{2EA88EF7-8559-49F5-BA09-5CEADA5ED8A6}" sibTransId="{05BE5DAE-8EC4-4DA1-9FFE-70C9B11982AF}"/>
    <dgm:cxn modelId="{B3D0CFE2-BDE1-4684-A412-EE0ACC66FEA3}" type="presOf" srcId="{A0FEA996-43DE-40C6-A7B8-5FFF1D782512}" destId="{8EFE7A86-C814-4433-910A-1A1E2E952BAE}" srcOrd="0" destOrd="0" presId="urn:microsoft.com/office/officeart/2005/8/layout/vList2"/>
    <dgm:cxn modelId="{A0240A4B-49DC-4B6E-BEDE-F1872277DF94}" type="presOf" srcId="{1540BAC9-C75B-468F-8EFF-EEA7C16EB695}" destId="{64FA78C7-D320-4E0A-BAAA-822A62A6365B}" srcOrd="0" destOrd="0" presId="urn:microsoft.com/office/officeart/2005/8/layout/vList2"/>
    <dgm:cxn modelId="{95B08502-4A30-40C1-A86C-D66F40BC6B23}" type="presOf" srcId="{2DBEBD68-E69E-4A5A-96BC-FEFE9E750B3A}" destId="{AFEDA0BD-A652-4735-8E09-15C46FE57FE8}" srcOrd="0" destOrd="1" presId="urn:microsoft.com/office/officeart/2005/8/layout/vList2"/>
    <dgm:cxn modelId="{D9139C83-B4B2-427A-ADBE-09CC23E9336D}" type="presParOf" srcId="{8EFE7A86-C814-4433-910A-1A1E2E952BAE}" destId="{2BA31B58-B037-40EA-AAF2-32B51A33E7A0}" srcOrd="0" destOrd="0" presId="urn:microsoft.com/office/officeart/2005/8/layout/vList2"/>
    <dgm:cxn modelId="{760F770C-8A11-4E7C-8F3C-0A9786CB8014}" type="presParOf" srcId="{8EFE7A86-C814-4433-910A-1A1E2E952BAE}" destId="{E17C10CA-DDE1-42F2-85C8-D51753303AB8}" srcOrd="1" destOrd="0" presId="urn:microsoft.com/office/officeart/2005/8/layout/vList2"/>
    <dgm:cxn modelId="{A6DFDA38-3593-46A7-B430-E277BBCFD6BC}" type="presParOf" srcId="{8EFE7A86-C814-4433-910A-1A1E2E952BAE}" destId="{8EF0C906-353E-4F40-AD32-E1455DA588CF}" srcOrd="2" destOrd="0" presId="urn:microsoft.com/office/officeart/2005/8/layout/vList2"/>
    <dgm:cxn modelId="{30D70D9D-B336-4542-B846-55D32BE53AF7}" type="presParOf" srcId="{8EFE7A86-C814-4433-910A-1A1E2E952BAE}" destId="{E4D6AB0D-0051-4576-8114-09A4424998BF}" srcOrd="3" destOrd="0" presId="urn:microsoft.com/office/officeart/2005/8/layout/vList2"/>
    <dgm:cxn modelId="{4DFF7E27-4046-4630-A90B-A68A697C0B3C}" type="presParOf" srcId="{8EFE7A86-C814-4433-910A-1A1E2E952BAE}" destId="{C5891CE0-F600-4D84-8A50-9B57B62688FB}" srcOrd="4" destOrd="0" presId="urn:microsoft.com/office/officeart/2005/8/layout/vList2"/>
    <dgm:cxn modelId="{22B6D276-D2D3-4C55-8E1E-6B6ECA326D4F}" type="presParOf" srcId="{8EFE7A86-C814-4433-910A-1A1E2E952BAE}" destId="{AFEDA0BD-A652-4735-8E09-15C46FE57FE8}" srcOrd="5" destOrd="0" presId="urn:microsoft.com/office/officeart/2005/8/layout/vList2"/>
    <dgm:cxn modelId="{5C3547C9-1FFF-49F7-B0B5-74829CCFD487}" type="presParOf" srcId="{8EFE7A86-C814-4433-910A-1A1E2E952BAE}" destId="{64FA78C7-D320-4E0A-BAAA-822A62A6365B}" srcOrd="6" destOrd="0" presId="urn:microsoft.com/office/officeart/2005/8/layout/vList2"/>
    <dgm:cxn modelId="{B012FC4B-3CEB-4550-B0DB-186DD0092D1D}" type="presParOf" srcId="{8EFE7A86-C814-4433-910A-1A1E2E952BAE}" destId="{B71ACF3A-1D34-44E9-A075-DB458FBCAAE1}" srcOrd="7" destOrd="0" presId="urn:microsoft.com/office/officeart/2005/8/layout/vList2"/>
    <dgm:cxn modelId="{81B7EED6-335B-44D9-AA08-1A3E719809A7}" type="presParOf" srcId="{8EFE7A86-C814-4433-910A-1A1E2E952BAE}" destId="{17A2B7F4-BCD6-4EF3-A8C0-CBAA1ACA1E8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8E40C-0026-4332-BAAC-D752000EE207}"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en-US"/>
        </a:p>
      </dgm:t>
    </dgm:pt>
    <dgm:pt modelId="{30F7AE2E-750D-4FD0-8A3F-6560D42229C2}">
      <dgm:prSet phldrT="[Text]" custT="1"/>
      <dgm:spPr/>
      <dgm:t>
        <a:bodyPr/>
        <a:lstStyle/>
        <a:p>
          <a:pPr marL="0" algn="ctr" defTabSz="914400" rtl="1" eaLnBrk="1" latinLnBrk="0" hangingPunct="1">
            <a:spcBef>
              <a:spcPts val="0"/>
            </a:spcBef>
            <a:spcAft>
              <a:spcPts val="0"/>
            </a:spcAft>
          </a:pPr>
          <a:r>
            <a:rPr lang="fa-IR" sz="1800" kern="1200" dirty="0" smtClean="0">
              <a:solidFill>
                <a:schemeClr val="tx1"/>
              </a:solidFill>
              <a:latin typeface=" Mitra"/>
              <a:ea typeface="+mn-ea"/>
              <a:cs typeface="B Mitra" pitchFamily="2" charset="-78"/>
            </a:rPr>
            <a:t>برخی مسئولین دوره اصلاحات</a:t>
          </a:r>
          <a:endParaRPr lang="en-US" sz="1800" kern="1200" dirty="0">
            <a:solidFill>
              <a:schemeClr val="tx1"/>
            </a:solidFill>
            <a:latin typeface=" Mitra"/>
            <a:ea typeface="+mn-ea"/>
            <a:cs typeface="B Mitra" pitchFamily="2" charset="-78"/>
          </a:endParaRPr>
        </a:p>
      </dgm:t>
    </dgm:pt>
    <dgm:pt modelId="{1CB0EEE4-1D84-43D3-9268-6630C94A962C}" type="parTrans" cxnId="{09C49B56-84D8-46F8-86A4-EB76FF9D951C}">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856A353A-4C24-4B95-877D-35D25800E0FD}" type="sibTrans" cxnId="{09C49B56-84D8-46F8-86A4-EB76FF9D951C}">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45DE5E88-E2C1-49B2-9E19-82C5D28103D3}">
      <dgm:prSet phldrT="[Text]" custT="1"/>
      <dgm:spPr/>
      <dgm:t>
        <a:bodyPr/>
        <a:lstStyle/>
        <a:p>
          <a:pPr marL="0" algn="ctr" defTabSz="914400" rtl="1" eaLnBrk="1" latinLnBrk="0" hangingPunct="1">
            <a:spcBef>
              <a:spcPts val="0"/>
            </a:spcBef>
            <a:spcAft>
              <a:spcPts val="0"/>
            </a:spcAft>
          </a:pPr>
          <a:r>
            <a:rPr lang="fa-IR" sz="2400" kern="1200" dirty="0" smtClean="0">
              <a:solidFill>
                <a:schemeClr val="tx1"/>
              </a:solidFill>
              <a:latin typeface=" Mitra"/>
              <a:ea typeface="+mn-ea"/>
              <a:cs typeface="B Mitra" pitchFamily="2" charset="-78"/>
            </a:rPr>
            <a:t>پناهندگان سیلسی</a:t>
          </a:r>
          <a:endParaRPr lang="en-US" sz="2400" kern="1200" dirty="0">
            <a:solidFill>
              <a:schemeClr val="tx1"/>
            </a:solidFill>
            <a:latin typeface=" Mitra"/>
            <a:ea typeface="+mn-ea"/>
            <a:cs typeface="B Mitra" pitchFamily="2" charset="-78"/>
          </a:endParaRPr>
        </a:p>
      </dgm:t>
    </dgm:pt>
    <dgm:pt modelId="{D27AFAB1-9016-4DD6-8D06-A904361A8962}" type="parTrans" cxnId="{0374F4DD-0CE7-47CF-AC6C-B7CA1B734D2E}">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48EECCC6-DEFF-450F-96AF-89404AF84973}" type="sibTrans" cxnId="{0374F4DD-0CE7-47CF-AC6C-B7CA1B734D2E}">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F870E9F8-FF48-49D4-A6EA-173EDA57CD54}">
      <dgm:prSet phldrT="[Text]" custT="1"/>
      <dgm:spPr/>
      <dgm:t>
        <a:bodyPr/>
        <a:lstStyle/>
        <a:p>
          <a:pPr marL="0" indent="0" algn="ctr" defTabSz="914400" rtl="1" eaLnBrk="1" latinLnBrk="0" hangingPunct="1">
            <a:lnSpc>
              <a:spcPts val="2200"/>
            </a:lnSpc>
            <a:spcBef>
              <a:spcPts val="0"/>
            </a:spcBef>
            <a:spcAft>
              <a:spcPts val="0"/>
            </a:spcAft>
          </a:pPr>
          <a:r>
            <a:rPr lang="fa-IR" sz="1100" kern="1200" dirty="0" smtClean="0">
              <a:solidFill>
                <a:schemeClr val="tx1"/>
              </a:solidFill>
              <a:latin typeface=" Mitra"/>
              <a:ea typeface="+mn-ea"/>
              <a:cs typeface="B Mitra" pitchFamily="2" charset="-78"/>
            </a:rPr>
            <a:t>برخی</a:t>
          </a:r>
        </a:p>
        <a:p>
          <a:pPr marL="0" indent="0" algn="ctr" defTabSz="914400" rtl="1" eaLnBrk="1" latinLnBrk="0" hangingPunct="1">
            <a:lnSpc>
              <a:spcPts val="2200"/>
            </a:lnSpc>
            <a:spcBef>
              <a:spcPts val="0"/>
            </a:spcBef>
            <a:spcAft>
              <a:spcPts val="0"/>
            </a:spcAft>
          </a:pPr>
          <a:r>
            <a:rPr lang="fa-IR" sz="1100" kern="1200" dirty="0" smtClean="0">
              <a:solidFill>
                <a:schemeClr val="tx1"/>
              </a:solidFill>
              <a:latin typeface=" Mitra"/>
              <a:ea typeface="+mn-ea"/>
              <a:cs typeface="B Mitra" pitchFamily="2" charset="-78"/>
            </a:rPr>
            <a:t> روزنامه نگاران نشريات توقیف شده و در حال چاپ </a:t>
          </a:r>
          <a:endParaRPr lang="en-US" sz="1100" kern="1200" dirty="0">
            <a:solidFill>
              <a:schemeClr val="tx1"/>
            </a:solidFill>
            <a:latin typeface=" Mitra"/>
            <a:ea typeface="+mn-ea"/>
            <a:cs typeface="B Mitra" pitchFamily="2" charset="-78"/>
          </a:endParaRPr>
        </a:p>
      </dgm:t>
    </dgm:pt>
    <dgm:pt modelId="{D48DF913-B9F5-49BB-A5EE-E53BA16F9CA5}" type="parTrans" cxnId="{2A679855-0307-414C-9585-CA45782D9201}">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103A0EE9-C13A-45A0-9E36-1839BAD0E20D}" type="sibTrans" cxnId="{2A679855-0307-414C-9585-CA45782D9201}">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0944E233-946E-4687-8954-43474585942F}">
      <dgm:prSet custT="1"/>
      <dgm:spPr/>
      <dgm:t>
        <a:bodyPr/>
        <a:lstStyle/>
        <a:p>
          <a:pPr>
            <a:spcBef>
              <a:spcPts val="0"/>
            </a:spcBef>
            <a:spcAft>
              <a:spcPts val="0"/>
            </a:spcAft>
          </a:pPr>
          <a:r>
            <a:rPr lang="fa-IR" sz="1600" kern="1200" dirty="0" smtClean="0">
              <a:solidFill>
                <a:schemeClr val="tx1"/>
              </a:solidFill>
              <a:latin typeface=" Mitra"/>
              <a:ea typeface="+mn-ea"/>
              <a:cs typeface="B Mitra" pitchFamily="2" charset="-78"/>
            </a:rPr>
            <a:t>برخی از کارکنان صدا وسیما</a:t>
          </a:r>
          <a:endParaRPr lang="en-US" sz="1600" kern="1200" dirty="0" smtClean="0">
            <a:solidFill>
              <a:schemeClr val="tx1"/>
            </a:solidFill>
            <a:latin typeface=" Mitra"/>
            <a:ea typeface="+mn-ea"/>
            <a:cs typeface="B Mitra" pitchFamily="2" charset="-78"/>
          </a:endParaRPr>
        </a:p>
      </dgm:t>
    </dgm:pt>
    <dgm:pt modelId="{46143AEF-99B5-40A5-9C11-8A5F130C9B00}" type="parTrans" cxnId="{4941AD19-76EE-4332-83A8-79FBDE54B933}">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384F6F83-9979-46AC-83E0-180AE58F5F59}" type="sibTrans" cxnId="{4941AD19-76EE-4332-83A8-79FBDE54B933}">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3A130FDB-AE40-4666-AFFA-BDA12F8D35C6}">
      <dgm:prSet custT="1"/>
      <dgm:spPr/>
      <dgm:t>
        <a:bodyPr/>
        <a:lstStyle/>
        <a:p>
          <a:pPr>
            <a:spcBef>
              <a:spcPts val="0"/>
            </a:spcBef>
            <a:spcAft>
              <a:spcPts val="0"/>
            </a:spcAft>
          </a:pPr>
          <a:r>
            <a:rPr lang="fa-IR" sz="1600" kern="1200" dirty="0" smtClean="0">
              <a:solidFill>
                <a:schemeClr val="tx1"/>
              </a:solidFill>
              <a:latin typeface=" Mitra"/>
              <a:ea typeface="+mn-ea"/>
              <a:cs typeface="B Mitra" pitchFamily="2" charset="-78"/>
            </a:rPr>
            <a:t>برخی روزنامه نگاران  قدیمی</a:t>
          </a:r>
          <a:endParaRPr lang="en-US" sz="1600" kern="1200" dirty="0">
            <a:solidFill>
              <a:schemeClr val="tx1"/>
            </a:solidFill>
            <a:latin typeface=" Mitra"/>
            <a:ea typeface="+mn-ea"/>
            <a:cs typeface="B Mitra" pitchFamily="2" charset="-78"/>
          </a:endParaRPr>
        </a:p>
      </dgm:t>
    </dgm:pt>
    <dgm:pt modelId="{49A23E31-3D7B-4C66-865D-D5D314ADAED3}" type="parTrans" cxnId="{9A991459-7504-4C7D-A486-E6854975E61F}">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FA8D9DBB-0CAB-429F-B906-23EF2CF4D390}" type="sibTrans" cxnId="{9A991459-7504-4C7D-A486-E6854975E61F}">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B815CFEA-214D-4319-99C4-125B3D09FE58}">
      <dgm:prSet custT="1"/>
      <dgm:spPr/>
      <dgm:t>
        <a:bodyPr/>
        <a:lstStyle/>
        <a:p>
          <a:pPr>
            <a:spcBef>
              <a:spcPts val="0"/>
            </a:spcBef>
            <a:spcAft>
              <a:spcPts val="0"/>
            </a:spcAft>
          </a:pPr>
          <a:r>
            <a:rPr lang="fa-IR" sz="1600" kern="1200" dirty="0" smtClean="0">
              <a:solidFill>
                <a:schemeClr val="tx1"/>
              </a:solidFill>
              <a:latin typeface=" Mitra"/>
              <a:ea typeface="+mn-ea"/>
              <a:cs typeface="B Mitra" pitchFamily="2" charset="-78"/>
            </a:rPr>
            <a:t>برخی از کارکنان</a:t>
          </a:r>
          <a:r>
            <a:rPr lang="en-US" sz="1600" kern="1200" dirty="0" smtClean="0">
              <a:solidFill>
                <a:schemeClr val="tx1"/>
              </a:solidFill>
              <a:latin typeface=" Mitra"/>
              <a:ea typeface="+mn-ea"/>
              <a:cs typeface="B Mitra" pitchFamily="2" charset="-78"/>
            </a:rPr>
            <a:t/>
          </a:r>
          <a:br>
            <a:rPr lang="en-US" sz="1600" kern="1200" dirty="0" smtClean="0">
              <a:solidFill>
                <a:schemeClr val="tx1"/>
              </a:solidFill>
              <a:latin typeface=" Mitra"/>
              <a:ea typeface="+mn-ea"/>
              <a:cs typeface="B Mitra" pitchFamily="2" charset="-78"/>
            </a:rPr>
          </a:br>
          <a:r>
            <a:rPr lang="fa-IR" sz="1600" kern="1200" dirty="0" smtClean="0">
              <a:solidFill>
                <a:schemeClr val="tx1"/>
              </a:solidFill>
              <a:latin typeface=" Mitra"/>
              <a:ea typeface="+mn-ea"/>
              <a:cs typeface="B Mitra" pitchFamily="2" charset="-78"/>
            </a:rPr>
            <a:t>رسانه ای رژیم سابق</a:t>
          </a:r>
          <a:endParaRPr lang="en-US" sz="1600" kern="1200" dirty="0">
            <a:solidFill>
              <a:schemeClr val="tx1"/>
            </a:solidFill>
            <a:latin typeface=" Mitra"/>
            <a:ea typeface="+mn-ea"/>
            <a:cs typeface="B Mitra" pitchFamily="2" charset="-78"/>
          </a:endParaRPr>
        </a:p>
      </dgm:t>
    </dgm:pt>
    <dgm:pt modelId="{13103A45-BAB4-4DED-8782-DBB5FE6895F0}" type="parTrans" cxnId="{4637B513-FDDE-4128-AE10-B4AA93573102}">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3E923C01-5103-4AD5-A415-EC10F5896E70}" type="sibTrans" cxnId="{4637B513-FDDE-4128-AE10-B4AA93573102}">
      <dgm:prSet/>
      <dgm:spPr/>
      <dgm:t>
        <a:bodyPr/>
        <a:lstStyle/>
        <a:p>
          <a:pPr>
            <a:spcBef>
              <a:spcPts val="0"/>
            </a:spcBef>
            <a:spcAft>
              <a:spcPts val="0"/>
            </a:spcAft>
          </a:pPr>
          <a:endParaRPr lang="en-US" sz="2400">
            <a:solidFill>
              <a:schemeClr val="tx1"/>
            </a:solidFill>
            <a:latin typeface=" Mitra"/>
            <a:cs typeface="B Mitra" pitchFamily="2" charset="-78"/>
          </a:endParaRPr>
        </a:p>
      </dgm:t>
    </dgm:pt>
    <dgm:pt modelId="{66A8F2C1-87F8-4C80-903C-41CAD4E66549}" type="pres">
      <dgm:prSet presAssocID="{C0D8E40C-0026-4332-BAAC-D752000EE207}" presName="compositeShape" presStyleCnt="0">
        <dgm:presLayoutVars>
          <dgm:chMax val="7"/>
          <dgm:dir/>
          <dgm:resizeHandles val="exact"/>
        </dgm:presLayoutVars>
      </dgm:prSet>
      <dgm:spPr/>
      <dgm:t>
        <a:bodyPr/>
        <a:lstStyle/>
        <a:p>
          <a:endParaRPr lang="en-US"/>
        </a:p>
      </dgm:t>
    </dgm:pt>
    <dgm:pt modelId="{FCC849B5-5AAB-4B90-8858-519AC42E0A4A}" type="pres">
      <dgm:prSet presAssocID="{C0D8E40C-0026-4332-BAAC-D752000EE207}" presName="wedge1" presStyleLbl="node1" presStyleIdx="0" presStyleCnt="6" custScaleX="108457"/>
      <dgm:spPr/>
      <dgm:t>
        <a:bodyPr/>
        <a:lstStyle/>
        <a:p>
          <a:endParaRPr lang="en-US"/>
        </a:p>
      </dgm:t>
    </dgm:pt>
    <dgm:pt modelId="{6A78F194-64E3-427C-8F6B-A86F7753B463}" type="pres">
      <dgm:prSet presAssocID="{C0D8E40C-0026-4332-BAAC-D752000EE207}" presName="dummy1a" presStyleCnt="0"/>
      <dgm:spPr/>
    </dgm:pt>
    <dgm:pt modelId="{52C336A1-1756-4E71-8A46-A1480CBEF22C}" type="pres">
      <dgm:prSet presAssocID="{C0D8E40C-0026-4332-BAAC-D752000EE207}" presName="dummy1b" presStyleCnt="0"/>
      <dgm:spPr/>
    </dgm:pt>
    <dgm:pt modelId="{22D7C694-D5FD-4BF8-8CAB-5A976D1239D3}" type="pres">
      <dgm:prSet presAssocID="{C0D8E40C-0026-4332-BAAC-D752000EE207}" presName="wedge1Tx" presStyleLbl="node1" presStyleIdx="0" presStyleCnt="6">
        <dgm:presLayoutVars>
          <dgm:chMax val="0"/>
          <dgm:chPref val="0"/>
          <dgm:bulletEnabled val="1"/>
        </dgm:presLayoutVars>
      </dgm:prSet>
      <dgm:spPr/>
      <dgm:t>
        <a:bodyPr/>
        <a:lstStyle/>
        <a:p>
          <a:endParaRPr lang="en-US"/>
        </a:p>
      </dgm:t>
    </dgm:pt>
    <dgm:pt modelId="{901BAC02-3DA2-40AC-9997-A064A1888203}" type="pres">
      <dgm:prSet presAssocID="{C0D8E40C-0026-4332-BAAC-D752000EE207}" presName="wedge2" presStyleLbl="node1" presStyleIdx="1" presStyleCnt="6" custScaleX="107658" custScaleY="119619" custLinFactNeighborX="718" custLinFactNeighborY="718"/>
      <dgm:spPr/>
      <dgm:t>
        <a:bodyPr/>
        <a:lstStyle/>
        <a:p>
          <a:endParaRPr lang="en-US"/>
        </a:p>
      </dgm:t>
    </dgm:pt>
    <dgm:pt modelId="{7493387B-68E7-46C9-A97F-BB049C1054FB}" type="pres">
      <dgm:prSet presAssocID="{C0D8E40C-0026-4332-BAAC-D752000EE207}" presName="dummy2a" presStyleCnt="0"/>
      <dgm:spPr/>
    </dgm:pt>
    <dgm:pt modelId="{0626892F-6B5F-416B-A23E-7522F24BAA53}" type="pres">
      <dgm:prSet presAssocID="{C0D8E40C-0026-4332-BAAC-D752000EE207}" presName="dummy2b" presStyleCnt="0"/>
      <dgm:spPr/>
    </dgm:pt>
    <dgm:pt modelId="{8B2C6F1E-94FE-4FE4-8B77-00F6255C4371}" type="pres">
      <dgm:prSet presAssocID="{C0D8E40C-0026-4332-BAAC-D752000EE207}" presName="wedge2Tx" presStyleLbl="node1" presStyleIdx="1" presStyleCnt="6">
        <dgm:presLayoutVars>
          <dgm:chMax val="0"/>
          <dgm:chPref val="0"/>
          <dgm:bulletEnabled val="1"/>
        </dgm:presLayoutVars>
      </dgm:prSet>
      <dgm:spPr/>
      <dgm:t>
        <a:bodyPr/>
        <a:lstStyle/>
        <a:p>
          <a:endParaRPr lang="en-US"/>
        </a:p>
      </dgm:t>
    </dgm:pt>
    <dgm:pt modelId="{FA285BEE-C972-4473-BC24-9A8B8B1264F3}" type="pres">
      <dgm:prSet presAssocID="{C0D8E40C-0026-4332-BAAC-D752000EE207}" presName="wedge3" presStyleLbl="node1" presStyleIdx="2" presStyleCnt="6" custScaleX="111998"/>
      <dgm:spPr/>
      <dgm:t>
        <a:bodyPr/>
        <a:lstStyle/>
        <a:p>
          <a:endParaRPr lang="en-US"/>
        </a:p>
      </dgm:t>
    </dgm:pt>
    <dgm:pt modelId="{9A87A8EB-563A-463B-9249-A23B6F83F132}" type="pres">
      <dgm:prSet presAssocID="{C0D8E40C-0026-4332-BAAC-D752000EE207}" presName="dummy3a" presStyleCnt="0"/>
      <dgm:spPr/>
    </dgm:pt>
    <dgm:pt modelId="{E0E0C471-7B3B-4A43-A92A-B1E08597AF93}" type="pres">
      <dgm:prSet presAssocID="{C0D8E40C-0026-4332-BAAC-D752000EE207}" presName="dummy3b" presStyleCnt="0"/>
      <dgm:spPr/>
    </dgm:pt>
    <dgm:pt modelId="{6F86BA1C-AE98-436D-BF9F-D6AAFF08D940}" type="pres">
      <dgm:prSet presAssocID="{C0D8E40C-0026-4332-BAAC-D752000EE207}" presName="wedge3Tx" presStyleLbl="node1" presStyleIdx="2" presStyleCnt="6">
        <dgm:presLayoutVars>
          <dgm:chMax val="0"/>
          <dgm:chPref val="0"/>
          <dgm:bulletEnabled val="1"/>
        </dgm:presLayoutVars>
      </dgm:prSet>
      <dgm:spPr/>
      <dgm:t>
        <a:bodyPr/>
        <a:lstStyle/>
        <a:p>
          <a:endParaRPr lang="en-US"/>
        </a:p>
      </dgm:t>
    </dgm:pt>
    <dgm:pt modelId="{5CA36B52-16CF-44EA-B83C-1DEA81740A82}" type="pres">
      <dgm:prSet presAssocID="{C0D8E40C-0026-4332-BAAC-D752000EE207}" presName="wedge4" presStyleLbl="node1" presStyleIdx="3" presStyleCnt="6" custScaleX="110725"/>
      <dgm:spPr/>
      <dgm:t>
        <a:bodyPr/>
        <a:lstStyle/>
        <a:p>
          <a:endParaRPr lang="en-US"/>
        </a:p>
      </dgm:t>
    </dgm:pt>
    <dgm:pt modelId="{7183CF5D-470E-44C8-9E8E-4E5A93368648}" type="pres">
      <dgm:prSet presAssocID="{C0D8E40C-0026-4332-BAAC-D752000EE207}" presName="dummy4a" presStyleCnt="0"/>
      <dgm:spPr/>
    </dgm:pt>
    <dgm:pt modelId="{FA4202DE-E0A5-4403-9560-BD31837278FC}" type="pres">
      <dgm:prSet presAssocID="{C0D8E40C-0026-4332-BAAC-D752000EE207}" presName="dummy4b" presStyleCnt="0"/>
      <dgm:spPr/>
    </dgm:pt>
    <dgm:pt modelId="{AA6F5291-46AF-4ACD-B04A-17A5D5A635FE}" type="pres">
      <dgm:prSet presAssocID="{C0D8E40C-0026-4332-BAAC-D752000EE207}" presName="wedge4Tx" presStyleLbl="node1" presStyleIdx="3" presStyleCnt="6">
        <dgm:presLayoutVars>
          <dgm:chMax val="0"/>
          <dgm:chPref val="0"/>
          <dgm:bulletEnabled val="1"/>
        </dgm:presLayoutVars>
      </dgm:prSet>
      <dgm:spPr/>
      <dgm:t>
        <a:bodyPr/>
        <a:lstStyle/>
        <a:p>
          <a:endParaRPr lang="en-US"/>
        </a:p>
      </dgm:t>
    </dgm:pt>
    <dgm:pt modelId="{EF8E158C-D21B-4B49-9DC9-A260FEAFB674}" type="pres">
      <dgm:prSet presAssocID="{C0D8E40C-0026-4332-BAAC-D752000EE207}" presName="wedge5" presStyleLbl="node1" presStyleIdx="4" presStyleCnt="6"/>
      <dgm:spPr/>
      <dgm:t>
        <a:bodyPr/>
        <a:lstStyle/>
        <a:p>
          <a:endParaRPr lang="en-US"/>
        </a:p>
      </dgm:t>
    </dgm:pt>
    <dgm:pt modelId="{13416E31-28B8-400B-8062-D6F611246487}" type="pres">
      <dgm:prSet presAssocID="{C0D8E40C-0026-4332-BAAC-D752000EE207}" presName="dummy5a" presStyleCnt="0"/>
      <dgm:spPr/>
    </dgm:pt>
    <dgm:pt modelId="{0885BB3B-8642-426E-8516-FFD52659FAA8}" type="pres">
      <dgm:prSet presAssocID="{C0D8E40C-0026-4332-BAAC-D752000EE207}" presName="dummy5b" presStyleCnt="0"/>
      <dgm:spPr/>
    </dgm:pt>
    <dgm:pt modelId="{5AD18E71-D0CA-4FAF-805C-8D90AC7000F6}" type="pres">
      <dgm:prSet presAssocID="{C0D8E40C-0026-4332-BAAC-D752000EE207}" presName="wedge5Tx" presStyleLbl="node1" presStyleIdx="4" presStyleCnt="6">
        <dgm:presLayoutVars>
          <dgm:chMax val="0"/>
          <dgm:chPref val="0"/>
          <dgm:bulletEnabled val="1"/>
        </dgm:presLayoutVars>
      </dgm:prSet>
      <dgm:spPr/>
      <dgm:t>
        <a:bodyPr/>
        <a:lstStyle/>
        <a:p>
          <a:endParaRPr lang="en-US"/>
        </a:p>
      </dgm:t>
    </dgm:pt>
    <dgm:pt modelId="{21F06BE4-9EEB-4F91-813A-7347D7152B23}" type="pres">
      <dgm:prSet presAssocID="{C0D8E40C-0026-4332-BAAC-D752000EE207}" presName="wedge6" presStyleLbl="node1" presStyleIdx="5" presStyleCnt="6"/>
      <dgm:spPr/>
      <dgm:t>
        <a:bodyPr/>
        <a:lstStyle/>
        <a:p>
          <a:endParaRPr lang="en-US"/>
        </a:p>
      </dgm:t>
    </dgm:pt>
    <dgm:pt modelId="{EF60FE59-D5BE-4EA3-AA22-50B155F71894}" type="pres">
      <dgm:prSet presAssocID="{C0D8E40C-0026-4332-BAAC-D752000EE207}" presName="dummy6a" presStyleCnt="0"/>
      <dgm:spPr/>
    </dgm:pt>
    <dgm:pt modelId="{06C51919-D3F4-4577-8CD0-E1302674380D}" type="pres">
      <dgm:prSet presAssocID="{C0D8E40C-0026-4332-BAAC-D752000EE207}" presName="dummy6b" presStyleCnt="0"/>
      <dgm:spPr/>
    </dgm:pt>
    <dgm:pt modelId="{9A424350-7564-4BC8-BE56-DB721B2CC41B}" type="pres">
      <dgm:prSet presAssocID="{C0D8E40C-0026-4332-BAAC-D752000EE207}" presName="wedge6Tx" presStyleLbl="node1" presStyleIdx="5" presStyleCnt="6">
        <dgm:presLayoutVars>
          <dgm:chMax val="0"/>
          <dgm:chPref val="0"/>
          <dgm:bulletEnabled val="1"/>
        </dgm:presLayoutVars>
      </dgm:prSet>
      <dgm:spPr/>
      <dgm:t>
        <a:bodyPr/>
        <a:lstStyle/>
        <a:p>
          <a:endParaRPr lang="en-US"/>
        </a:p>
      </dgm:t>
    </dgm:pt>
    <dgm:pt modelId="{65A4ED06-2806-4019-AE96-15E552024CD1}" type="pres">
      <dgm:prSet presAssocID="{856A353A-4C24-4B95-877D-35D25800E0FD}" presName="arrowWedge1" presStyleLbl="fgSibTrans2D1" presStyleIdx="0" presStyleCnt="6"/>
      <dgm:spPr/>
    </dgm:pt>
    <dgm:pt modelId="{A4690599-FCAA-433E-AC45-6231DBE18C6F}" type="pres">
      <dgm:prSet presAssocID="{384F6F83-9979-46AC-83E0-180AE58F5F59}" presName="arrowWedge2" presStyleLbl="fgSibTrans2D1" presStyleIdx="1" presStyleCnt="6"/>
      <dgm:spPr/>
    </dgm:pt>
    <dgm:pt modelId="{5C9F6E63-B3B8-4D89-8883-C05D0DFD588A}" type="pres">
      <dgm:prSet presAssocID="{48EECCC6-DEFF-450F-96AF-89404AF84973}" presName="arrowWedge3" presStyleLbl="fgSibTrans2D1" presStyleIdx="2" presStyleCnt="6"/>
      <dgm:spPr/>
    </dgm:pt>
    <dgm:pt modelId="{299A531C-1EC0-4C0F-833B-037BA868CEED}" type="pres">
      <dgm:prSet presAssocID="{103A0EE9-C13A-45A0-9E36-1839BAD0E20D}" presName="arrowWedge4" presStyleLbl="fgSibTrans2D1" presStyleIdx="3" presStyleCnt="6"/>
      <dgm:spPr/>
    </dgm:pt>
    <dgm:pt modelId="{04978659-14AC-4D41-A824-AAB372A09A63}" type="pres">
      <dgm:prSet presAssocID="{FA8D9DBB-0CAB-429F-B906-23EF2CF4D390}" presName="arrowWedge5" presStyleLbl="fgSibTrans2D1" presStyleIdx="4" presStyleCnt="6"/>
      <dgm:spPr/>
    </dgm:pt>
    <dgm:pt modelId="{08337FDE-9284-4E99-A1E8-ED8EF1B2757C}" type="pres">
      <dgm:prSet presAssocID="{3E923C01-5103-4AD5-A415-EC10F5896E70}" presName="arrowWedge6" presStyleLbl="fgSibTrans2D1" presStyleIdx="5" presStyleCnt="6"/>
      <dgm:spPr/>
    </dgm:pt>
  </dgm:ptLst>
  <dgm:cxnLst>
    <dgm:cxn modelId="{BE849056-75DE-4623-A4A3-B39995101A22}" type="presOf" srcId="{B815CFEA-214D-4319-99C4-125B3D09FE58}" destId="{21F06BE4-9EEB-4F91-813A-7347D7152B23}" srcOrd="0" destOrd="0" presId="urn:microsoft.com/office/officeart/2005/8/layout/cycle8"/>
    <dgm:cxn modelId="{261EC5FF-EF9E-41C4-A43C-C895716EC9DB}" type="presOf" srcId="{F870E9F8-FF48-49D4-A6EA-173EDA57CD54}" destId="{AA6F5291-46AF-4ACD-B04A-17A5D5A635FE}" srcOrd="1" destOrd="0" presId="urn:microsoft.com/office/officeart/2005/8/layout/cycle8"/>
    <dgm:cxn modelId="{0374F4DD-0CE7-47CF-AC6C-B7CA1B734D2E}" srcId="{C0D8E40C-0026-4332-BAAC-D752000EE207}" destId="{45DE5E88-E2C1-49B2-9E19-82C5D28103D3}" srcOrd="2" destOrd="0" parTransId="{D27AFAB1-9016-4DD6-8D06-A904361A8962}" sibTransId="{48EECCC6-DEFF-450F-96AF-89404AF84973}"/>
    <dgm:cxn modelId="{302B494A-3C46-42C6-909A-80B7FA32FF26}" type="presOf" srcId="{C0D8E40C-0026-4332-BAAC-D752000EE207}" destId="{66A8F2C1-87F8-4C80-903C-41CAD4E66549}" srcOrd="0" destOrd="0" presId="urn:microsoft.com/office/officeart/2005/8/layout/cycle8"/>
    <dgm:cxn modelId="{5B642488-762A-4BC4-B8BA-C3175169F65B}" type="presOf" srcId="{B815CFEA-214D-4319-99C4-125B3D09FE58}" destId="{9A424350-7564-4BC8-BE56-DB721B2CC41B}" srcOrd="1" destOrd="0" presId="urn:microsoft.com/office/officeart/2005/8/layout/cycle8"/>
    <dgm:cxn modelId="{E8DD398B-2DF3-4EA8-A5DC-74D4BD1B4612}" type="presOf" srcId="{45DE5E88-E2C1-49B2-9E19-82C5D28103D3}" destId="{6F86BA1C-AE98-436D-BF9F-D6AAFF08D940}" srcOrd="1" destOrd="0" presId="urn:microsoft.com/office/officeart/2005/8/layout/cycle8"/>
    <dgm:cxn modelId="{2E3659FF-4B9B-4010-9494-B6CF43901DED}" type="presOf" srcId="{0944E233-946E-4687-8954-43474585942F}" destId="{8B2C6F1E-94FE-4FE4-8B77-00F6255C4371}" srcOrd="1" destOrd="0" presId="urn:microsoft.com/office/officeart/2005/8/layout/cycle8"/>
    <dgm:cxn modelId="{4637B513-FDDE-4128-AE10-B4AA93573102}" srcId="{C0D8E40C-0026-4332-BAAC-D752000EE207}" destId="{B815CFEA-214D-4319-99C4-125B3D09FE58}" srcOrd="5" destOrd="0" parTransId="{13103A45-BAB4-4DED-8782-DBB5FE6895F0}" sibTransId="{3E923C01-5103-4AD5-A415-EC10F5896E70}"/>
    <dgm:cxn modelId="{4941AD19-76EE-4332-83A8-79FBDE54B933}" srcId="{C0D8E40C-0026-4332-BAAC-D752000EE207}" destId="{0944E233-946E-4687-8954-43474585942F}" srcOrd="1" destOrd="0" parTransId="{46143AEF-99B5-40A5-9C11-8A5F130C9B00}" sibTransId="{384F6F83-9979-46AC-83E0-180AE58F5F59}"/>
    <dgm:cxn modelId="{BDF66D32-A076-4936-95AA-FC075571998B}" type="presOf" srcId="{F870E9F8-FF48-49D4-A6EA-173EDA57CD54}" destId="{5CA36B52-16CF-44EA-B83C-1DEA81740A82}" srcOrd="0" destOrd="0" presId="urn:microsoft.com/office/officeart/2005/8/layout/cycle8"/>
    <dgm:cxn modelId="{E7BB4054-2DCA-4F15-8E11-C43FA367D55E}" type="presOf" srcId="{3A130FDB-AE40-4666-AFFA-BDA12F8D35C6}" destId="{EF8E158C-D21B-4B49-9DC9-A260FEAFB674}" srcOrd="0" destOrd="0" presId="urn:microsoft.com/office/officeart/2005/8/layout/cycle8"/>
    <dgm:cxn modelId="{9A991459-7504-4C7D-A486-E6854975E61F}" srcId="{C0D8E40C-0026-4332-BAAC-D752000EE207}" destId="{3A130FDB-AE40-4666-AFFA-BDA12F8D35C6}" srcOrd="4" destOrd="0" parTransId="{49A23E31-3D7B-4C66-865D-D5D314ADAED3}" sibTransId="{FA8D9DBB-0CAB-429F-B906-23EF2CF4D390}"/>
    <dgm:cxn modelId="{1EFB3AF4-307A-42EA-9ACC-40A8FB4EC324}" type="presOf" srcId="{45DE5E88-E2C1-49B2-9E19-82C5D28103D3}" destId="{FA285BEE-C972-4473-BC24-9A8B8B1264F3}" srcOrd="0" destOrd="0" presId="urn:microsoft.com/office/officeart/2005/8/layout/cycle8"/>
    <dgm:cxn modelId="{09C49B56-84D8-46F8-86A4-EB76FF9D951C}" srcId="{C0D8E40C-0026-4332-BAAC-D752000EE207}" destId="{30F7AE2E-750D-4FD0-8A3F-6560D42229C2}" srcOrd="0" destOrd="0" parTransId="{1CB0EEE4-1D84-43D3-9268-6630C94A962C}" sibTransId="{856A353A-4C24-4B95-877D-35D25800E0FD}"/>
    <dgm:cxn modelId="{E785FF49-BE22-49D1-9C00-656F3AE627F1}" type="presOf" srcId="{0944E233-946E-4687-8954-43474585942F}" destId="{901BAC02-3DA2-40AC-9997-A064A1888203}" srcOrd="0" destOrd="0" presId="urn:microsoft.com/office/officeart/2005/8/layout/cycle8"/>
    <dgm:cxn modelId="{77331960-E736-4700-9C0C-FA796B8587F5}" type="presOf" srcId="{30F7AE2E-750D-4FD0-8A3F-6560D42229C2}" destId="{22D7C694-D5FD-4BF8-8CAB-5A976D1239D3}" srcOrd="1" destOrd="0" presId="urn:microsoft.com/office/officeart/2005/8/layout/cycle8"/>
    <dgm:cxn modelId="{2A679855-0307-414C-9585-CA45782D9201}" srcId="{C0D8E40C-0026-4332-BAAC-D752000EE207}" destId="{F870E9F8-FF48-49D4-A6EA-173EDA57CD54}" srcOrd="3" destOrd="0" parTransId="{D48DF913-B9F5-49BB-A5EE-E53BA16F9CA5}" sibTransId="{103A0EE9-C13A-45A0-9E36-1839BAD0E20D}"/>
    <dgm:cxn modelId="{AE2D338D-5A25-4980-ACFE-1256EEB493EF}" type="presOf" srcId="{3A130FDB-AE40-4666-AFFA-BDA12F8D35C6}" destId="{5AD18E71-D0CA-4FAF-805C-8D90AC7000F6}" srcOrd="1" destOrd="0" presId="urn:microsoft.com/office/officeart/2005/8/layout/cycle8"/>
    <dgm:cxn modelId="{D63E7EE2-0EE0-420C-BCC1-16024C0F6DCA}" type="presOf" srcId="{30F7AE2E-750D-4FD0-8A3F-6560D42229C2}" destId="{FCC849B5-5AAB-4B90-8858-519AC42E0A4A}" srcOrd="0" destOrd="0" presId="urn:microsoft.com/office/officeart/2005/8/layout/cycle8"/>
    <dgm:cxn modelId="{90A87986-8E98-484A-A1E1-E2CB8B07303E}" type="presParOf" srcId="{66A8F2C1-87F8-4C80-903C-41CAD4E66549}" destId="{FCC849B5-5AAB-4B90-8858-519AC42E0A4A}" srcOrd="0" destOrd="0" presId="urn:microsoft.com/office/officeart/2005/8/layout/cycle8"/>
    <dgm:cxn modelId="{8B2EFE26-75E3-43EC-9327-58855EA261B7}" type="presParOf" srcId="{66A8F2C1-87F8-4C80-903C-41CAD4E66549}" destId="{6A78F194-64E3-427C-8F6B-A86F7753B463}" srcOrd="1" destOrd="0" presId="urn:microsoft.com/office/officeart/2005/8/layout/cycle8"/>
    <dgm:cxn modelId="{534F77D3-849A-4AED-A954-551FED63714B}" type="presParOf" srcId="{66A8F2C1-87F8-4C80-903C-41CAD4E66549}" destId="{52C336A1-1756-4E71-8A46-A1480CBEF22C}" srcOrd="2" destOrd="0" presId="urn:microsoft.com/office/officeart/2005/8/layout/cycle8"/>
    <dgm:cxn modelId="{50F00ACF-D683-4038-9E3C-9EDE16DA3997}" type="presParOf" srcId="{66A8F2C1-87F8-4C80-903C-41CAD4E66549}" destId="{22D7C694-D5FD-4BF8-8CAB-5A976D1239D3}" srcOrd="3" destOrd="0" presId="urn:microsoft.com/office/officeart/2005/8/layout/cycle8"/>
    <dgm:cxn modelId="{F89403EB-2542-4E74-8732-B012E745AA92}" type="presParOf" srcId="{66A8F2C1-87F8-4C80-903C-41CAD4E66549}" destId="{901BAC02-3DA2-40AC-9997-A064A1888203}" srcOrd="4" destOrd="0" presId="urn:microsoft.com/office/officeart/2005/8/layout/cycle8"/>
    <dgm:cxn modelId="{22705705-B42A-4DFA-9B8D-F923B7429712}" type="presParOf" srcId="{66A8F2C1-87F8-4C80-903C-41CAD4E66549}" destId="{7493387B-68E7-46C9-A97F-BB049C1054FB}" srcOrd="5" destOrd="0" presId="urn:microsoft.com/office/officeart/2005/8/layout/cycle8"/>
    <dgm:cxn modelId="{530BA9E7-1F15-428D-B4DD-F72574E551FA}" type="presParOf" srcId="{66A8F2C1-87F8-4C80-903C-41CAD4E66549}" destId="{0626892F-6B5F-416B-A23E-7522F24BAA53}" srcOrd="6" destOrd="0" presId="urn:microsoft.com/office/officeart/2005/8/layout/cycle8"/>
    <dgm:cxn modelId="{C1AFFC08-4E3A-466B-8A07-7ABA81A0939F}" type="presParOf" srcId="{66A8F2C1-87F8-4C80-903C-41CAD4E66549}" destId="{8B2C6F1E-94FE-4FE4-8B77-00F6255C4371}" srcOrd="7" destOrd="0" presId="urn:microsoft.com/office/officeart/2005/8/layout/cycle8"/>
    <dgm:cxn modelId="{428C4491-E623-42D7-8DEC-587BD4E1CF3C}" type="presParOf" srcId="{66A8F2C1-87F8-4C80-903C-41CAD4E66549}" destId="{FA285BEE-C972-4473-BC24-9A8B8B1264F3}" srcOrd="8" destOrd="0" presId="urn:microsoft.com/office/officeart/2005/8/layout/cycle8"/>
    <dgm:cxn modelId="{7C76493A-04C0-4DAA-9762-9C8B6C4C9737}" type="presParOf" srcId="{66A8F2C1-87F8-4C80-903C-41CAD4E66549}" destId="{9A87A8EB-563A-463B-9249-A23B6F83F132}" srcOrd="9" destOrd="0" presId="urn:microsoft.com/office/officeart/2005/8/layout/cycle8"/>
    <dgm:cxn modelId="{FBE46822-E286-4B99-8524-72CCD3CCFC4A}" type="presParOf" srcId="{66A8F2C1-87F8-4C80-903C-41CAD4E66549}" destId="{E0E0C471-7B3B-4A43-A92A-B1E08597AF93}" srcOrd="10" destOrd="0" presId="urn:microsoft.com/office/officeart/2005/8/layout/cycle8"/>
    <dgm:cxn modelId="{81362731-2DBA-41E3-AD9B-4C68F4512D01}" type="presParOf" srcId="{66A8F2C1-87F8-4C80-903C-41CAD4E66549}" destId="{6F86BA1C-AE98-436D-BF9F-D6AAFF08D940}" srcOrd="11" destOrd="0" presId="urn:microsoft.com/office/officeart/2005/8/layout/cycle8"/>
    <dgm:cxn modelId="{BFFB79DC-87E9-424B-AD3D-EF58DC1A2DD5}" type="presParOf" srcId="{66A8F2C1-87F8-4C80-903C-41CAD4E66549}" destId="{5CA36B52-16CF-44EA-B83C-1DEA81740A82}" srcOrd="12" destOrd="0" presId="urn:microsoft.com/office/officeart/2005/8/layout/cycle8"/>
    <dgm:cxn modelId="{6F31775C-B6CD-41F0-8376-202D18321B5C}" type="presParOf" srcId="{66A8F2C1-87F8-4C80-903C-41CAD4E66549}" destId="{7183CF5D-470E-44C8-9E8E-4E5A93368648}" srcOrd="13" destOrd="0" presId="urn:microsoft.com/office/officeart/2005/8/layout/cycle8"/>
    <dgm:cxn modelId="{EE1B6448-A210-4D85-A563-E47FE0CBA712}" type="presParOf" srcId="{66A8F2C1-87F8-4C80-903C-41CAD4E66549}" destId="{FA4202DE-E0A5-4403-9560-BD31837278FC}" srcOrd="14" destOrd="0" presId="urn:microsoft.com/office/officeart/2005/8/layout/cycle8"/>
    <dgm:cxn modelId="{8E6B29E6-66C1-4A0D-9675-F85CC54AD061}" type="presParOf" srcId="{66A8F2C1-87F8-4C80-903C-41CAD4E66549}" destId="{AA6F5291-46AF-4ACD-B04A-17A5D5A635FE}" srcOrd="15" destOrd="0" presId="urn:microsoft.com/office/officeart/2005/8/layout/cycle8"/>
    <dgm:cxn modelId="{AF0C0C94-4E0A-4354-931A-E9E5C3C39D13}" type="presParOf" srcId="{66A8F2C1-87F8-4C80-903C-41CAD4E66549}" destId="{EF8E158C-D21B-4B49-9DC9-A260FEAFB674}" srcOrd="16" destOrd="0" presId="urn:microsoft.com/office/officeart/2005/8/layout/cycle8"/>
    <dgm:cxn modelId="{F76976D1-8B28-42B1-87A4-EB2B56C1F7A4}" type="presParOf" srcId="{66A8F2C1-87F8-4C80-903C-41CAD4E66549}" destId="{13416E31-28B8-400B-8062-D6F611246487}" srcOrd="17" destOrd="0" presId="urn:microsoft.com/office/officeart/2005/8/layout/cycle8"/>
    <dgm:cxn modelId="{F10718C1-447B-4B43-A8AB-E82E325487F4}" type="presParOf" srcId="{66A8F2C1-87F8-4C80-903C-41CAD4E66549}" destId="{0885BB3B-8642-426E-8516-FFD52659FAA8}" srcOrd="18" destOrd="0" presId="urn:microsoft.com/office/officeart/2005/8/layout/cycle8"/>
    <dgm:cxn modelId="{0AAA34C1-BF6D-4725-A861-3D1C8C1FBFE4}" type="presParOf" srcId="{66A8F2C1-87F8-4C80-903C-41CAD4E66549}" destId="{5AD18E71-D0CA-4FAF-805C-8D90AC7000F6}" srcOrd="19" destOrd="0" presId="urn:microsoft.com/office/officeart/2005/8/layout/cycle8"/>
    <dgm:cxn modelId="{807ACE05-1B03-4571-83C9-57DB9CCA02A9}" type="presParOf" srcId="{66A8F2C1-87F8-4C80-903C-41CAD4E66549}" destId="{21F06BE4-9EEB-4F91-813A-7347D7152B23}" srcOrd="20" destOrd="0" presId="urn:microsoft.com/office/officeart/2005/8/layout/cycle8"/>
    <dgm:cxn modelId="{94DC119D-125B-483B-8379-E509EF2FC27A}" type="presParOf" srcId="{66A8F2C1-87F8-4C80-903C-41CAD4E66549}" destId="{EF60FE59-D5BE-4EA3-AA22-50B155F71894}" srcOrd="21" destOrd="0" presId="urn:microsoft.com/office/officeart/2005/8/layout/cycle8"/>
    <dgm:cxn modelId="{5C9F2933-6347-4019-8090-5B79A10D6ECB}" type="presParOf" srcId="{66A8F2C1-87F8-4C80-903C-41CAD4E66549}" destId="{06C51919-D3F4-4577-8CD0-E1302674380D}" srcOrd="22" destOrd="0" presId="urn:microsoft.com/office/officeart/2005/8/layout/cycle8"/>
    <dgm:cxn modelId="{B423EF28-0B19-46CD-8907-4436B0C55CB7}" type="presParOf" srcId="{66A8F2C1-87F8-4C80-903C-41CAD4E66549}" destId="{9A424350-7564-4BC8-BE56-DB721B2CC41B}" srcOrd="23" destOrd="0" presId="urn:microsoft.com/office/officeart/2005/8/layout/cycle8"/>
    <dgm:cxn modelId="{95A264E2-D300-45FF-99D7-675B625CB5F6}" type="presParOf" srcId="{66A8F2C1-87F8-4C80-903C-41CAD4E66549}" destId="{65A4ED06-2806-4019-AE96-15E552024CD1}" srcOrd="24" destOrd="0" presId="urn:microsoft.com/office/officeart/2005/8/layout/cycle8"/>
    <dgm:cxn modelId="{7A80FB6A-16B9-43AC-B0AB-5388C43C0A86}" type="presParOf" srcId="{66A8F2C1-87F8-4C80-903C-41CAD4E66549}" destId="{A4690599-FCAA-433E-AC45-6231DBE18C6F}" srcOrd="25" destOrd="0" presId="urn:microsoft.com/office/officeart/2005/8/layout/cycle8"/>
    <dgm:cxn modelId="{2E6C1623-73E5-481A-9652-AE6A59142A0F}" type="presParOf" srcId="{66A8F2C1-87F8-4C80-903C-41CAD4E66549}" destId="{5C9F6E63-B3B8-4D89-8883-C05D0DFD588A}" srcOrd="26" destOrd="0" presId="urn:microsoft.com/office/officeart/2005/8/layout/cycle8"/>
    <dgm:cxn modelId="{B0789472-C9CE-4949-A12C-B90E27413A95}" type="presParOf" srcId="{66A8F2C1-87F8-4C80-903C-41CAD4E66549}" destId="{299A531C-1EC0-4C0F-833B-037BA868CEED}" srcOrd="27" destOrd="0" presId="urn:microsoft.com/office/officeart/2005/8/layout/cycle8"/>
    <dgm:cxn modelId="{7F7A11F9-753B-4DEB-858F-BF446D358C15}" type="presParOf" srcId="{66A8F2C1-87F8-4C80-903C-41CAD4E66549}" destId="{04978659-14AC-4D41-A824-AAB372A09A63}" srcOrd="28" destOrd="0" presId="urn:microsoft.com/office/officeart/2005/8/layout/cycle8"/>
    <dgm:cxn modelId="{4479F528-5628-4CE3-A931-9ABCAD8F2C5E}" type="presParOf" srcId="{66A8F2C1-87F8-4C80-903C-41CAD4E66549}" destId="{08337FDE-9284-4E99-A1E8-ED8EF1B2757C}"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C036F2-7316-461D-9A13-83BA64F03EA4}" type="doc">
      <dgm:prSet loTypeId="urn:microsoft.com/office/officeart/2005/8/layout/cycle3" loCatId="cycle" qsTypeId="urn:microsoft.com/office/officeart/2005/8/quickstyle/3d2" qsCatId="3D" csTypeId="urn:microsoft.com/office/officeart/2005/8/colors/colorful1#2" csCatId="colorful" phldr="1"/>
      <dgm:spPr/>
      <dgm:t>
        <a:bodyPr/>
        <a:lstStyle/>
        <a:p>
          <a:endParaRPr lang="en-US"/>
        </a:p>
      </dgm:t>
    </dgm:pt>
    <dgm:pt modelId="{5E3A6D14-FD64-4F87-9918-CF05DD9D3113}">
      <dgm:prSet phldrT="[Text]" custT="1"/>
      <dgm:spPr/>
      <dgm:t>
        <a:bodyPr/>
        <a:lstStyle/>
        <a:p>
          <a:pPr rtl="1"/>
          <a:r>
            <a:rPr lang="fa-IR" sz="2000" b="1" dirty="0" smtClean="0">
              <a:solidFill>
                <a:schemeClr val="tx1"/>
              </a:solidFill>
              <a:cs typeface="B Mitra" pitchFamily="2" charset="-78"/>
            </a:rPr>
            <a:t>داشتن نیروی </a:t>
          </a:r>
        </a:p>
        <a:p>
          <a:pPr rtl="1"/>
          <a:r>
            <a:rPr lang="fa-IR" sz="2000" b="1" dirty="0" smtClean="0">
              <a:solidFill>
                <a:schemeClr val="tx1"/>
              </a:solidFill>
              <a:cs typeface="B Mitra" pitchFamily="2" charset="-78"/>
            </a:rPr>
            <a:t>حرفه ای</a:t>
          </a:r>
          <a:endParaRPr lang="en-US" sz="2000" b="1" dirty="0">
            <a:solidFill>
              <a:schemeClr val="tx1"/>
            </a:solidFill>
            <a:cs typeface="B Mitra" pitchFamily="2" charset="-78"/>
          </a:endParaRPr>
        </a:p>
      </dgm:t>
    </dgm:pt>
    <dgm:pt modelId="{73CF2071-8105-43CD-876F-13F1DEC2A032}" type="parTrans" cxnId="{B4D1237E-A9FC-47CB-ABC9-E3E1DF38E1CF}">
      <dgm:prSet/>
      <dgm:spPr/>
      <dgm:t>
        <a:bodyPr/>
        <a:lstStyle/>
        <a:p>
          <a:pPr rtl="1"/>
          <a:endParaRPr lang="en-US" sz="2000">
            <a:solidFill>
              <a:srgbClr val="002060"/>
            </a:solidFill>
            <a:cs typeface="B Mitra" pitchFamily="2" charset="-78"/>
          </a:endParaRPr>
        </a:p>
      </dgm:t>
    </dgm:pt>
    <dgm:pt modelId="{78CA788B-FC8B-4B6F-B0B7-716194726C94}" type="sibTrans" cxnId="{B4D1237E-A9FC-47CB-ABC9-E3E1DF38E1CF}">
      <dgm:prSet/>
      <dgm:spPr/>
      <dgm:t>
        <a:bodyPr/>
        <a:lstStyle/>
        <a:p>
          <a:pPr rtl="1"/>
          <a:endParaRPr lang="en-US" sz="2000">
            <a:solidFill>
              <a:srgbClr val="002060"/>
            </a:solidFill>
            <a:cs typeface="B Mitra" pitchFamily="2" charset="-78"/>
          </a:endParaRPr>
        </a:p>
      </dgm:t>
    </dgm:pt>
    <dgm:pt modelId="{9EAF1BF8-CED8-424A-BD92-21AD98E181DF}">
      <dgm:prSet phldrT="[Text]" custT="1"/>
      <dgm:spPr/>
      <dgm:t>
        <a:bodyPr/>
        <a:lstStyle/>
        <a:p>
          <a:pPr rtl="1"/>
          <a:r>
            <a:rPr lang="fa-IR" sz="2000" b="1" dirty="0" smtClean="0">
              <a:solidFill>
                <a:schemeClr val="tx1"/>
              </a:solidFill>
              <a:cs typeface="B Mitra" pitchFamily="2" charset="-78"/>
            </a:rPr>
            <a:t>پویا بودن دفاتر خبری خارج از کشور</a:t>
          </a:r>
          <a:endParaRPr lang="en-US" sz="2000" b="1" dirty="0">
            <a:solidFill>
              <a:schemeClr val="tx1"/>
            </a:solidFill>
            <a:cs typeface="B Mitra" pitchFamily="2" charset="-78"/>
          </a:endParaRPr>
        </a:p>
      </dgm:t>
    </dgm:pt>
    <dgm:pt modelId="{3FB16299-8A3D-4F6D-B930-6A7307356384}" type="parTrans" cxnId="{039359E2-FFE4-4344-8CFC-93B0A3CDD8AB}">
      <dgm:prSet/>
      <dgm:spPr/>
      <dgm:t>
        <a:bodyPr/>
        <a:lstStyle/>
        <a:p>
          <a:pPr rtl="1"/>
          <a:endParaRPr lang="en-US" sz="2000">
            <a:solidFill>
              <a:srgbClr val="002060"/>
            </a:solidFill>
            <a:cs typeface="B Mitra" pitchFamily="2" charset="-78"/>
          </a:endParaRPr>
        </a:p>
      </dgm:t>
    </dgm:pt>
    <dgm:pt modelId="{D1248794-B637-488B-A32F-5615FC81334C}" type="sibTrans" cxnId="{039359E2-FFE4-4344-8CFC-93B0A3CDD8AB}">
      <dgm:prSet/>
      <dgm:spPr/>
      <dgm:t>
        <a:bodyPr/>
        <a:lstStyle/>
        <a:p>
          <a:pPr rtl="1"/>
          <a:endParaRPr lang="en-US" sz="2000">
            <a:solidFill>
              <a:srgbClr val="002060"/>
            </a:solidFill>
            <a:cs typeface="B Mitra" pitchFamily="2" charset="-78"/>
          </a:endParaRPr>
        </a:p>
      </dgm:t>
    </dgm:pt>
    <dgm:pt modelId="{36682920-29EE-4473-85A2-F3EDEFB90A99}">
      <dgm:prSet phldrT="[Text]" custT="1"/>
      <dgm:spPr>
        <a:solidFill>
          <a:schemeClr val="tx2">
            <a:lumMod val="40000"/>
            <a:lumOff val="60000"/>
          </a:schemeClr>
        </a:solidFill>
      </dgm:spPr>
      <dgm:t>
        <a:bodyPr/>
        <a:lstStyle/>
        <a:p>
          <a:pPr rtl="1"/>
          <a:r>
            <a:rPr lang="fa-IR" sz="2000" b="1" dirty="0" smtClean="0">
              <a:solidFill>
                <a:schemeClr val="tx1"/>
              </a:solidFill>
              <a:cs typeface="B Mitra" pitchFamily="2" charset="-78"/>
            </a:rPr>
            <a:t>شناخت و آگاهی از نیازهای مخاطبان</a:t>
          </a:r>
          <a:endParaRPr lang="en-US" sz="2000" b="1" dirty="0">
            <a:solidFill>
              <a:schemeClr val="tx1"/>
            </a:solidFill>
            <a:cs typeface="B Mitra" pitchFamily="2" charset="-78"/>
          </a:endParaRPr>
        </a:p>
      </dgm:t>
    </dgm:pt>
    <dgm:pt modelId="{3F02C9CD-0252-4D9C-93D6-48323ACC8616}" type="parTrans" cxnId="{F6C7516D-FA3B-42B2-AEDD-E84DD551DFE3}">
      <dgm:prSet/>
      <dgm:spPr/>
      <dgm:t>
        <a:bodyPr/>
        <a:lstStyle/>
        <a:p>
          <a:pPr rtl="1"/>
          <a:endParaRPr lang="en-US" sz="2000">
            <a:solidFill>
              <a:srgbClr val="002060"/>
            </a:solidFill>
            <a:cs typeface="B Mitra" pitchFamily="2" charset="-78"/>
          </a:endParaRPr>
        </a:p>
      </dgm:t>
    </dgm:pt>
    <dgm:pt modelId="{794F22A0-2B63-48E0-9355-67BE797226CC}" type="sibTrans" cxnId="{F6C7516D-FA3B-42B2-AEDD-E84DD551DFE3}">
      <dgm:prSet/>
      <dgm:spPr/>
      <dgm:t>
        <a:bodyPr/>
        <a:lstStyle/>
        <a:p>
          <a:pPr rtl="1"/>
          <a:endParaRPr lang="en-US" sz="2000">
            <a:solidFill>
              <a:srgbClr val="002060"/>
            </a:solidFill>
            <a:cs typeface="B Mitra" pitchFamily="2" charset="-78"/>
          </a:endParaRPr>
        </a:p>
      </dgm:t>
    </dgm:pt>
    <dgm:pt modelId="{720DE9B0-72A5-4EB7-BABA-66ED93D9844D}">
      <dgm:prSet phldrT="[Text]" custT="1"/>
      <dgm:spPr/>
      <dgm:t>
        <a:bodyPr/>
        <a:lstStyle/>
        <a:p>
          <a:pPr rtl="1"/>
          <a:r>
            <a:rPr lang="fa-IR" sz="2000" b="1" dirty="0" smtClean="0">
              <a:solidFill>
                <a:schemeClr val="tx1"/>
              </a:solidFill>
              <a:cs typeface="B Mitra" pitchFamily="2" charset="-78"/>
            </a:rPr>
            <a:t>غلبه خبرنگاران ایرانی بر غیرایرانی</a:t>
          </a:r>
          <a:endParaRPr lang="en-US" sz="2000" b="1" dirty="0">
            <a:solidFill>
              <a:schemeClr val="tx1"/>
            </a:solidFill>
            <a:cs typeface="B Mitra" pitchFamily="2" charset="-78"/>
          </a:endParaRPr>
        </a:p>
      </dgm:t>
    </dgm:pt>
    <dgm:pt modelId="{6E928022-C2C9-447A-97DD-B7F2B94A1B2A}" type="parTrans" cxnId="{BB78A54C-4287-4C0A-9E40-A3B01D010FD2}">
      <dgm:prSet/>
      <dgm:spPr/>
      <dgm:t>
        <a:bodyPr/>
        <a:lstStyle/>
        <a:p>
          <a:pPr rtl="1"/>
          <a:endParaRPr lang="en-US" sz="2000">
            <a:solidFill>
              <a:srgbClr val="002060"/>
            </a:solidFill>
            <a:cs typeface="B Mitra" pitchFamily="2" charset="-78"/>
          </a:endParaRPr>
        </a:p>
      </dgm:t>
    </dgm:pt>
    <dgm:pt modelId="{712E4E85-C0AA-43E2-9235-1C77A8E13FA0}" type="sibTrans" cxnId="{BB78A54C-4287-4C0A-9E40-A3B01D010FD2}">
      <dgm:prSet/>
      <dgm:spPr/>
      <dgm:t>
        <a:bodyPr/>
        <a:lstStyle/>
        <a:p>
          <a:pPr rtl="1"/>
          <a:endParaRPr lang="en-US" sz="2000">
            <a:solidFill>
              <a:srgbClr val="002060"/>
            </a:solidFill>
            <a:cs typeface="B Mitra" pitchFamily="2" charset="-78"/>
          </a:endParaRPr>
        </a:p>
      </dgm:t>
    </dgm:pt>
    <dgm:pt modelId="{0D03BC0A-1C7C-45BD-80E6-72191571BBD6}">
      <dgm:prSet phldrT="[Text]" custT="1"/>
      <dgm:spPr>
        <a:solidFill>
          <a:srgbClr val="FFFF00"/>
        </a:solidFill>
      </dgm:spPr>
      <dgm:t>
        <a:bodyPr/>
        <a:lstStyle/>
        <a:p>
          <a:pPr rtl="1"/>
          <a:r>
            <a:rPr lang="fa-IR" sz="2000" b="1" dirty="0" smtClean="0">
              <a:solidFill>
                <a:schemeClr val="tx1"/>
              </a:solidFill>
              <a:cs typeface="B Mitra" pitchFamily="2" charset="-78"/>
            </a:rPr>
            <a:t>دارابودن آرشیو قوی</a:t>
          </a:r>
          <a:endParaRPr lang="en-US" sz="2000" b="1" dirty="0">
            <a:solidFill>
              <a:schemeClr val="tx1"/>
            </a:solidFill>
            <a:cs typeface="B Mitra" pitchFamily="2" charset="-78"/>
          </a:endParaRPr>
        </a:p>
      </dgm:t>
    </dgm:pt>
    <dgm:pt modelId="{0DAA1ABB-858C-4E1B-8A2A-94302F0BD46C}" type="parTrans" cxnId="{8418F27D-E083-46FA-AD3C-A25B0AB25234}">
      <dgm:prSet/>
      <dgm:spPr/>
      <dgm:t>
        <a:bodyPr/>
        <a:lstStyle/>
        <a:p>
          <a:pPr rtl="1"/>
          <a:endParaRPr lang="en-US" sz="2000">
            <a:solidFill>
              <a:srgbClr val="002060"/>
            </a:solidFill>
            <a:cs typeface="B Mitra" pitchFamily="2" charset="-78"/>
          </a:endParaRPr>
        </a:p>
      </dgm:t>
    </dgm:pt>
    <dgm:pt modelId="{ADA9A445-E59B-4955-81A4-77CCCEE65E1B}" type="sibTrans" cxnId="{8418F27D-E083-46FA-AD3C-A25B0AB25234}">
      <dgm:prSet/>
      <dgm:spPr/>
      <dgm:t>
        <a:bodyPr/>
        <a:lstStyle/>
        <a:p>
          <a:pPr rtl="1"/>
          <a:endParaRPr lang="en-US" sz="2000">
            <a:solidFill>
              <a:srgbClr val="002060"/>
            </a:solidFill>
            <a:cs typeface="B Mitra" pitchFamily="2" charset="-78"/>
          </a:endParaRPr>
        </a:p>
      </dgm:t>
    </dgm:pt>
    <dgm:pt modelId="{9138A730-FF84-4358-82BC-0F294B54134B}">
      <dgm:prSet custT="1"/>
      <dgm:spPr>
        <a:solidFill>
          <a:srgbClr val="92D050"/>
        </a:solidFill>
      </dgm:spPr>
      <dgm:t>
        <a:bodyPr/>
        <a:lstStyle/>
        <a:p>
          <a:pPr rtl="1"/>
          <a:r>
            <a:rPr lang="fa-IR" sz="1900" b="1" dirty="0" smtClean="0">
              <a:solidFill>
                <a:schemeClr val="tx1"/>
              </a:solidFill>
              <a:cs typeface="B Mitra" pitchFamily="2" charset="-78"/>
            </a:rPr>
            <a:t>اطلاع رسانی</a:t>
          </a:r>
          <a:endParaRPr lang="en-US" sz="1900" b="1" dirty="0" smtClean="0">
            <a:solidFill>
              <a:schemeClr val="tx1"/>
            </a:solidFill>
            <a:cs typeface="B Mitra" pitchFamily="2" charset="-78"/>
          </a:endParaRPr>
        </a:p>
        <a:p>
          <a:pPr rtl="1"/>
          <a:r>
            <a:rPr lang="fa-IR" sz="1900" b="1" dirty="0" smtClean="0">
              <a:solidFill>
                <a:schemeClr val="tx1"/>
              </a:solidFill>
              <a:cs typeface="B Mitra" pitchFamily="2" charset="-78"/>
            </a:rPr>
            <a:t> سریع</a:t>
          </a:r>
        </a:p>
      </dgm:t>
    </dgm:pt>
    <dgm:pt modelId="{453B7819-1C96-48A9-A46A-29E8090F8C15}" type="parTrans" cxnId="{151D9BDE-1B81-4112-9692-D295B94718CC}">
      <dgm:prSet/>
      <dgm:spPr/>
      <dgm:t>
        <a:bodyPr/>
        <a:lstStyle/>
        <a:p>
          <a:pPr rtl="1"/>
          <a:endParaRPr lang="en-US" sz="2000">
            <a:solidFill>
              <a:srgbClr val="002060"/>
            </a:solidFill>
            <a:cs typeface="B Mitra" pitchFamily="2" charset="-78"/>
          </a:endParaRPr>
        </a:p>
      </dgm:t>
    </dgm:pt>
    <dgm:pt modelId="{9CEBF096-009C-4064-80B0-2297C9AAEAB1}" type="sibTrans" cxnId="{151D9BDE-1B81-4112-9692-D295B94718CC}">
      <dgm:prSet/>
      <dgm:spPr/>
      <dgm:t>
        <a:bodyPr/>
        <a:lstStyle/>
        <a:p>
          <a:pPr rtl="1"/>
          <a:endParaRPr lang="en-US" sz="2000">
            <a:solidFill>
              <a:srgbClr val="002060"/>
            </a:solidFill>
            <a:cs typeface="B Mitra" pitchFamily="2" charset="-78"/>
          </a:endParaRPr>
        </a:p>
      </dgm:t>
    </dgm:pt>
    <dgm:pt modelId="{0AD417E7-EE55-4690-A445-7915C3C29C8A}">
      <dgm:prSet custT="1"/>
      <dgm:spPr>
        <a:solidFill>
          <a:schemeClr val="accent5">
            <a:lumMod val="60000"/>
            <a:lumOff val="40000"/>
          </a:schemeClr>
        </a:solidFill>
      </dgm:spPr>
      <dgm:t>
        <a:bodyPr/>
        <a:lstStyle/>
        <a:p>
          <a:pPr rtl="1"/>
          <a:r>
            <a:rPr lang="fa-IR" sz="2000" b="1" dirty="0" smtClean="0">
              <a:solidFill>
                <a:schemeClr val="tx1"/>
              </a:solidFill>
              <a:cs typeface="B Mitra" pitchFamily="2" charset="-78"/>
            </a:rPr>
            <a:t>بیان اخباری که خطوط قرمز رسانه ملی محسوب  </a:t>
          </a:r>
          <a:br>
            <a:rPr lang="fa-IR" sz="2000" b="1" dirty="0" smtClean="0">
              <a:solidFill>
                <a:schemeClr val="tx1"/>
              </a:solidFill>
              <a:cs typeface="B Mitra" pitchFamily="2" charset="-78"/>
            </a:rPr>
          </a:br>
          <a:r>
            <a:rPr lang="fa-IR" sz="2000" b="1" dirty="0" smtClean="0">
              <a:solidFill>
                <a:schemeClr val="tx1"/>
              </a:solidFill>
              <a:cs typeface="B Mitra" pitchFamily="2" charset="-78"/>
            </a:rPr>
            <a:t>می‌شود</a:t>
          </a:r>
          <a:endParaRPr lang="en-US" sz="2000" b="1" dirty="0">
            <a:solidFill>
              <a:schemeClr val="tx1"/>
            </a:solidFill>
            <a:cs typeface="B Mitra" pitchFamily="2" charset="-78"/>
          </a:endParaRPr>
        </a:p>
      </dgm:t>
    </dgm:pt>
    <dgm:pt modelId="{522B72BB-04EF-40DD-9C3A-FF73EF7A1D1F}" type="parTrans" cxnId="{E9324B18-F30A-4026-B53B-DD8E9A75D3AC}">
      <dgm:prSet/>
      <dgm:spPr/>
      <dgm:t>
        <a:bodyPr/>
        <a:lstStyle/>
        <a:p>
          <a:pPr rtl="1"/>
          <a:endParaRPr lang="en-US" sz="2000">
            <a:solidFill>
              <a:srgbClr val="002060"/>
            </a:solidFill>
            <a:cs typeface="B Mitra" pitchFamily="2" charset="-78"/>
          </a:endParaRPr>
        </a:p>
      </dgm:t>
    </dgm:pt>
    <dgm:pt modelId="{D7677F83-F3FB-4955-8E52-1E16A89F200F}" type="sibTrans" cxnId="{E9324B18-F30A-4026-B53B-DD8E9A75D3AC}">
      <dgm:prSet/>
      <dgm:spPr/>
      <dgm:t>
        <a:bodyPr/>
        <a:lstStyle/>
        <a:p>
          <a:pPr rtl="1"/>
          <a:endParaRPr lang="en-US" sz="2000">
            <a:solidFill>
              <a:srgbClr val="002060"/>
            </a:solidFill>
            <a:cs typeface="B Mitra" pitchFamily="2" charset="-78"/>
          </a:endParaRPr>
        </a:p>
      </dgm:t>
    </dgm:pt>
    <dgm:pt modelId="{9392A419-D3A6-4EAC-9707-105D2B7A96F4}" type="pres">
      <dgm:prSet presAssocID="{F3C036F2-7316-461D-9A13-83BA64F03EA4}" presName="Name0" presStyleCnt="0">
        <dgm:presLayoutVars>
          <dgm:dir/>
          <dgm:resizeHandles val="exact"/>
        </dgm:presLayoutVars>
      </dgm:prSet>
      <dgm:spPr/>
      <dgm:t>
        <a:bodyPr/>
        <a:lstStyle/>
        <a:p>
          <a:endParaRPr lang="en-US"/>
        </a:p>
      </dgm:t>
    </dgm:pt>
    <dgm:pt modelId="{6556E165-85DD-48C4-8F9F-A9883B4E6661}" type="pres">
      <dgm:prSet presAssocID="{F3C036F2-7316-461D-9A13-83BA64F03EA4}" presName="cycle" presStyleCnt="0"/>
      <dgm:spPr/>
      <dgm:t>
        <a:bodyPr/>
        <a:lstStyle/>
        <a:p>
          <a:endParaRPr lang="en-US"/>
        </a:p>
      </dgm:t>
    </dgm:pt>
    <dgm:pt modelId="{D5237154-B86E-4FBC-8777-C3F108FA7143}" type="pres">
      <dgm:prSet presAssocID="{5E3A6D14-FD64-4F87-9918-CF05DD9D3113}" presName="nodeFirstNode" presStyleLbl="node1" presStyleIdx="0" presStyleCnt="7" custScaleY="127425">
        <dgm:presLayoutVars>
          <dgm:bulletEnabled val="1"/>
        </dgm:presLayoutVars>
      </dgm:prSet>
      <dgm:spPr/>
      <dgm:t>
        <a:bodyPr/>
        <a:lstStyle/>
        <a:p>
          <a:endParaRPr lang="en-US"/>
        </a:p>
      </dgm:t>
    </dgm:pt>
    <dgm:pt modelId="{0343CB97-FD65-4837-8A4F-FE61353B5B5A}" type="pres">
      <dgm:prSet presAssocID="{78CA788B-FC8B-4B6F-B0B7-716194726C94}" presName="sibTransFirstNode" presStyleLbl="bgShp" presStyleIdx="0" presStyleCnt="1"/>
      <dgm:spPr/>
      <dgm:t>
        <a:bodyPr/>
        <a:lstStyle/>
        <a:p>
          <a:endParaRPr lang="en-US"/>
        </a:p>
      </dgm:t>
    </dgm:pt>
    <dgm:pt modelId="{2D32166A-DF9B-404F-BB40-2513BC135B22}" type="pres">
      <dgm:prSet presAssocID="{9EAF1BF8-CED8-424A-BD92-21AD98E181DF}" presName="nodeFollowingNodes" presStyleLbl="node1" presStyleIdx="1" presStyleCnt="7" custScaleY="131943" custRadScaleRad="107160" custRadScaleInc="24143">
        <dgm:presLayoutVars>
          <dgm:bulletEnabled val="1"/>
        </dgm:presLayoutVars>
      </dgm:prSet>
      <dgm:spPr/>
      <dgm:t>
        <a:bodyPr/>
        <a:lstStyle/>
        <a:p>
          <a:endParaRPr lang="en-US"/>
        </a:p>
      </dgm:t>
    </dgm:pt>
    <dgm:pt modelId="{E2B3D9CA-0806-4E73-9D44-FA92D90DA8CA}" type="pres">
      <dgm:prSet presAssocID="{36682920-29EE-4473-85A2-F3EDEFB90A99}" presName="nodeFollowingNodes" presStyleLbl="node1" presStyleIdx="2" presStyleCnt="7" custScaleY="118777" custRadScaleRad="96330" custRadScaleInc="1108">
        <dgm:presLayoutVars>
          <dgm:bulletEnabled val="1"/>
        </dgm:presLayoutVars>
      </dgm:prSet>
      <dgm:spPr/>
      <dgm:t>
        <a:bodyPr/>
        <a:lstStyle/>
        <a:p>
          <a:endParaRPr lang="en-US"/>
        </a:p>
      </dgm:t>
    </dgm:pt>
    <dgm:pt modelId="{0FA001BB-1996-4E61-80DF-10BED05E4C93}" type="pres">
      <dgm:prSet presAssocID="{720DE9B0-72A5-4EB7-BABA-66ED93D9844D}" presName="nodeFollowingNodes" presStyleLbl="node1" presStyleIdx="3" presStyleCnt="7" custScaleY="126624" custRadScaleRad="102903" custRadScaleInc="-7058">
        <dgm:presLayoutVars>
          <dgm:bulletEnabled val="1"/>
        </dgm:presLayoutVars>
      </dgm:prSet>
      <dgm:spPr/>
      <dgm:t>
        <a:bodyPr/>
        <a:lstStyle/>
        <a:p>
          <a:endParaRPr lang="en-US"/>
        </a:p>
      </dgm:t>
    </dgm:pt>
    <dgm:pt modelId="{D354A492-B70C-4A08-8F77-778FE716D318}" type="pres">
      <dgm:prSet presAssocID="{0D03BC0A-1C7C-45BD-80E6-72191571BBD6}" presName="nodeFollowingNodes" presStyleLbl="node1" presStyleIdx="4" presStyleCnt="7" custScaleY="127822" custRadScaleRad="102903" custRadScaleInc="7058">
        <dgm:presLayoutVars>
          <dgm:bulletEnabled val="1"/>
        </dgm:presLayoutVars>
      </dgm:prSet>
      <dgm:spPr/>
      <dgm:t>
        <a:bodyPr/>
        <a:lstStyle/>
        <a:p>
          <a:endParaRPr lang="en-US"/>
        </a:p>
      </dgm:t>
    </dgm:pt>
    <dgm:pt modelId="{26E74A96-C95C-468A-8950-955A97FA98C2}" type="pres">
      <dgm:prSet presAssocID="{9138A730-FF84-4358-82BC-0F294B54134B}" presName="nodeFollowingNodes" presStyleLbl="node1" presStyleIdx="5" presStyleCnt="7" custScaleX="92447" custScaleY="103376" custRadScaleRad="95745" custRadScaleInc="-2791">
        <dgm:presLayoutVars>
          <dgm:bulletEnabled val="1"/>
        </dgm:presLayoutVars>
      </dgm:prSet>
      <dgm:spPr/>
      <dgm:t>
        <a:bodyPr/>
        <a:lstStyle/>
        <a:p>
          <a:endParaRPr lang="en-US"/>
        </a:p>
      </dgm:t>
    </dgm:pt>
    <dgm:pt modelId="{3B4746A0-CB2A-4DE0-ADC1-46CF08DA076E}" type="pres">
      <dgm:prSet presAssocID="{0AD417E7-EE55-4690-A445-7915C3C29C8A}" presName="nodeFollowingNodes" presStyleLbl="node1" presStyleIdx="6" presStyleCnt="7" custScaleX="101207" custScaleY="145697" custRadScaleRad="106935" custRadScaleInc="-29263">
        <dgm:presLayoutVars>
          <dgm:bulletEnabled val="1"/>
        </dgm:presLayoutVars>
      </dgm:prSet>
      <dgm:spPr/>
      <dgm:t>
        <a:bodyPr/>
        <a:lstStyle/>
        <a:p>
          <a:endParaRPr lang="en-US"/>
        </a:p>
      </dgm:t>
    </dgm:pt>
  </dgm:ptLst>
  <dgm:cxnLst>
    <dgm:cxn modelId="{64D50C3D-30EB-4C38-81BD-B44D0B50D04E}" type="presOf" srcId="{0AD417E7-EE55-4690-A445-7915C3C29C8A}" destId="{3B4746A0-CB2A-4DE0-ADC1-46CF08DA076E}" srcOrd="0" destOrd="0" presId="urn:microsoft.com/office/officeart/2005/8/layout/cycle3"/>
    <dgm:cxn modelId="{66E6B7E5-A1B9-47D1-B28B-AA8CD2217304}" type="presOf" srcId="{36682920-29EE-4473-85A2-F3EDEFB90A99}" destId="{E2B3D9CA-0806-4E73-9D44-FA92D90DA8CA}" srcOrd="0" destOrd="0" presId="urn:microsoft.com/office/officeart/2005/8/layout/cycle3"/>
    <dgm:cxn modelId="{039359E2-FFE4-4344-8CFC-93B0A3CDD8AB}" srcId="{F3C036F2-7316-461D-9A13-83BA64F03EA4}" destId="{9EAF1BF8-CED8-424A-BD92-21AD98E181DF}" srcOrd="1" destOrd="0" parTransId="{3FB16299-8A3D-4F6D-B930-6A7307356384}" sibTransId="{D1248794-B637-488B-A32F-5615FC81334C}"/>
    <dgm:cxn modelId="{B4D1237E-A9FC-47CB-ABC9-E3E1DF38E1CF}" srcId="{F3C036F2-7316-461D-9A13-83BA64F03EA4}" destId="{5E3A6D14-FD64-4F87-9918-CF05DD9D3113}" srcOrd="0" destOrd="0" parTransId="{73CF2071-8105-43CD-876F-13F1DEC2A032}" sibTransId="{78CA788B-FC8B-4B6F-B0B7-716194726C94}"/>
    <dgm:cxn modelId="{E7AEB46A-43FE-44BE-A2A2-6547160015AB}" type="presOf" srcId="{78CA788B-FC8B-4B6F-B0B7-716194726C94}" destId="{0343CB97-FD65-4837-8A4F-FE61353B5B5A}" srcOrd="0" destOrd="0" presId="urn:microsoft.com/office/officeart/2005/8/layout/cycle3"/>
    <dgm:cxn modelId="{8418F27D-E083-46FA-AD3C-A25B0AB25234}" srcId="{F3C036F2-7316-461D-9A13-83BA64F03EA4}" destId="{0D03BC0A-1C7C-45BD-80E6-72191571BBD6}" srcOrd="4" destOrd="0" parTransId="{0DAA1ABB-858C-4E1B-8A2A-94302F0BD46C}" sibTransId="{ADA9A445-E59B-4955-81A4-77CCCEE65E1B}"/>
    <dgm:cxn modelId="{E9324B18-F30A-4026-B53B-DD8E9A75D3AC}" srcId="{F3C036F2-7316-461D-9A13-83BA64F03EA4}" destId="{0AD417E7-EE55-4690-A445-7915C3C29C8A}" srcOrd="6" destOrd="0" parTransId="{522B72BB-04EF-40DD-9C3A-FF73EF7A1D1F}" sibTransId="{D7677F83-F3FB-4955-8E52-1E16A89F200F}"/>
    <dgm:cxn modelId="{BB78A54C-4287-4C0A-9E40-A3B01D010FD2}" srcId="{F3C036F2-7316-461D-9A13-83BA64F03EA4}" destId="{720DE9B0-72A5-4EB7-BABA-66ED93D9844D}" srcOrd="3" destOrd="0" parTransId="{6E928022-C2C9-447A-97DD-B7F2B94A1B2A}" sibTransId="{712E4E85-C0AA-43E2-9235-1C77A8E13FA0}"/>
    <dgm:cxn modelId="{F6C7516D-FA3B-42B2-AEDD-E84DD551DFE3}" srcId="{F3C036F2-7316-461D-9A13-83BA64F03EA4}" destId="{36682920-29EE-4473-85A2-F3EDEFB90A99}" srcOrd="2" destOrd="0" parTransId="{3F02C9CD-0252-4D9C-93D6-48323ACC8616}" sibTransId="{794F22A0-2B63-48E0-9355-67BE797226CC}"/>
    <dgm:cxn modelId="{8E4CE7F6-644E-40AE-B4C9-2E282E8BB807}" type="presOf" srcId="{9EAF1BF8-CED8-424A-BD92-21AD98E181DF}" destId="{2D32166A-DF9B-404F-BB40-2513BC135B22}" srcOrd="0" destOrd="0" presId="urn:microsoft.com/office/officeart/2005/8/layout/cycle3"/>
    <dgm:cxn modelId="{7836B73E-5B8E-4629-BF43-F796355A52E3}" type="presOf" srcId="{F3C036F2-7316-461D-9A13-83BA64F03EA4}" destId="{9392A419-D3A6-4EAC-9707-105D2B7A96F4}" srcOrd="0" destOrd="0" presId="urn:microsoft.com/office/officeart/2005/8/layout/cycle3"/>
    <dgm:cxn modelId="{B88DB287-0791-46AD-97B0-A0ACA264180A}" type="presOf" srcId="{9138A730-FF84-4358-82BC-0F294B54134B}" destId="{26E74A96-C95C-468A-8950-955A97FA98C2}" srcOrd="0" destOrd="0" presId="urn:microsoft.com/office/officeart/2005/8/layout/cycle3"/>
    <dgm:cxn modelId="{151D9BDE-1B81-4112-9692-D295B94718CC}" srcId="{F3C036F2-7316-461D-9A13-83BA64F03EA4}" destId="{9138A730-FF84-4358-82BC-0F294B54134B}" srcOrd="5" destOrd="0" parTransId="{453B7819-1C96-48A9-A46A-29E8090F8C15}" sibTransId="{9CEBF096-009C-4064-80B0-2297C9AAEAB1}"/>
    <dgm:cxn modelId="{4EC0ABC3-16FC-4735-A000-A02461B971EA}" type="presOf" srcId="{0D03BC0A-1C7C-45BD-80E6-72191571BBD6}" destId="{D354A492-B70C-4A08-8F77-778FE716D318}" srcOrd="0" destOrd="0" presId="urn:microsoft.com/office/officeart/2005/8/layout/cycle3"/>
    <dgm:cxn modelId="{AE6B4E82-4BC3-46BF-8D3B-B5501235D1FE}" type="presOf" srcId="{5E3A6D14-FD64-4F87-9918-CF05DD9D3113}" destId="{D5237154-B86E-4FBC-8777-C3F108FA7143}" srcOrd="0" destOrd="0" presId="urn:microsoft.com/office/officeart/2005/8/layout/cycle3"/>
    <dgm:cxn modelId="{BA0FCC48-AE25-4AA9-AC28-96DA4AEF55AE}" type="presOf" srcId="{720DE9B0-72A5-4EB7-BABA-66ED93D9844D}" destId="{0FA001BB-1996-4E61-80DF-10BED05E4C93}" srcOrd="0" destOrd="0" presId="urn:microsoft.com/office/officeart/2005/8/layout/cycle3"/>
    <dgm:cxn modelId="{247CE1C2-2E8E-4E75-B140-72FB21A9DEDD}" type="presParOf" srcId="{9392A419-D3A6-4EAC-9707-105D2B7A96F4}" destId="{6556E165-85DD-48C4-8F9F-A9883B4E6661}" srcOrd="0" destOrd="0" presId="urn:microsoft.com/office/officeart/2005/8/layout/cycle3"/>
    <dgm:cxn modelId="{41FF1D7F-375F-4C6D-A27D-FA97A547E94B}" type="presParOf" srcId="{6556E165-85DD-48C4-8F9F-A9883B4E6661}" destId="{D5237154-B86E-4FBC-8777-C3F108FA7143}" srcOrd="0" destOrd="0" presId="urn:microsoft.com/office/officeart/2005/8/layout/cycle3"/>
    <dgm:cxn modelId="{8B6972D1-FDDF-4DDD-88CC-0DDAC530D4CD}" type="presParOf" srcId="{6556E165-85DD-48C4-8F9F-A9883B4E6661}" destId="{0343CB97-FD65-4837-8A4F-FE61353B5B5A}" srcOrd="1" destOrd="0" presId="urn:microsoft.com/office/officeart/2005/8/layout/cycle3"/>
    <dgm:cxn modelId="{AB580E7D-A1A2-412C-BA7C-D1D23A2CE3FE}" type="presParOf" srcId="{6556E165-85DD-48C4-8F9F-A9883B4E6661}" destId="{2D32166A-DF9B-404F-BB40-2513BC135B22}" srcOrd="2" destOrd="0" presId="urn:microsoft.com/office/officeart/2005/8/layout/cycle3"/>
    <dgm:cxn modelId="{1070B23E-19AD-415B-B10D-5575CD19CB7E}" type="presParOf" srcId="{6556E165-85DD-48C4-8F9F-A9883B4E6661}" destId="{E2B3D9CA-0806-4E73-9D44-FA92D90DA8CA}" srcOrd="3" destOrd="0" presId="urn:microsoft.com/office/officeart/2005/8/layout/cycle3"/>
    <dgm:cxn modelId="{0C8AEB28-7141-45B7-9CDC-32E78B5E5457}" type="presParOf" srcId="{6556E165-85DD-48C4-8F9F-A9883B4E6661}" destId="{0FA001BB-1996-4E61-80DF-10BED05E4C93}" srcOrd="4" destOrd="0" presId="urn:microsoft.com/office/officeart/2005/8/layout/cycle3"/>
    <dgm:cxn modelId="{DD2D4102-4706-4287-A0DA-28A22CEAE353}" type="presParOf" srcId="{6556E165-85DD-48C4-8F9F-A9883B4E6661}" destId="{D354A492-B70C-4A08-8F77-778FE716D318}" srcOrd="5" destOrd="0" presId="urn:microsoft.com/office/officeart/2005/8/layout/cycle3"/>
    <dgm:cxn modelId="{0ADA43ED-3C3B-4BDD-BF09-D53C5E452351}" type="presParOf" srcId="{6556E165-85DD-48C4-8F9F-A9883B4E6661}" destId="{26E74A96-C95C-468A-8950-955A97FA98C2}" srcOrd="6" destOrd="0" presId="urn:microsoft.com/office/officeart/2005/8/layout/cycle3"/>
    <dgm:cxn modelId="{985B408C-A9BE-4AB3-8E90-A1CE7DB6465A}" type="presParOf" srcId="{6556E165-85DD-48C4-8F9F-A9883B4E6661}" destId="{3B4746A0-CB2A-4DE0-ADC1-46CF08DA076E}"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994641-CA5B-45AE-AB9A-D97B60E1BCEF}" type="doc">
      <dgm:prSet loTypeId="urn:microsoft.com/office/officeart/2005/8/layout/equation2" loCatId="relationship" qsTypeId="urn:microsoft.com/office/officeart/2005/8/quickstyle/simple1" qsCatId="simple" csTypeId="urn:microsoft.com/office/officeart/2005/8/colors/colorful3" csCatId="colorful" phldr="1"/>
      <dgm:spPr/>
    </dgm:pt>
    <dgm:pt modelId="{96689712-F396-4EC0-906E-9E87768EFBAA}">
      <dgm:prSet phldrT="[Text]" custT="1"/>
      <dgm:spPr/>
      <dgm:t>
        <a:bodyPr/>
        <a:lstStyle/>
        <a:p>
          <a:pPr rtl="1"/>
          <a:r>
            <a:rPr lang="fa-IR" sz="2800" b="1" dirty="0" smtClean="0">
              <a:cs typeface="B Mitra" pitchFamily="2" charset="-78"/>
            </a:rPr>
            <a:t>اعلامی</a:t>
          </a:r>
          <a:endParaRPr lang="en-US" sz="2800" b="1" dirty="0">
            <a:cs typeface="B Mitra" pitchFamily="2" charset="-78"/>
          </a:endParaRPr>
        </a:p>
      </dgm:t>
    </dgm:pt>
    <dgm:pt modelId="{5BC55D61-4DB4-4937-A9AF-8E7EEF0B20FF}" type="parTrans" cxnId="{A32C243D-4CDD-4FF8-B8CC-018F0D4003E5}">
      <dgm:prSet/>
      <dgm:spPr/>
      <dgm:t>
        <a:bodyPr/>
        <a:lstStyle/>
        <a:p>
          <a:pPr rtl="1"/>
          <a:endParaRPr lang="en-US">
            <a:cs typeface="B Mitra" pitchFamily="2" charset="-78"/>
          </a:endParaRPr>
        </a:p>
      </dgm:t>
    </dgm:pt>
    <dgm:pt modelId="{C092D469-BCB5-4B49-9629-AF26CA912D75}" type="sibTrans" cxnId="{A32C243D-4CDD-4FF8-B8CC-018F0D4003E5}">
      <dgm:prSet/>
      <dgm:spPr/>
      <dgm:t>
        <a:bodyPr/>
        <a:lstStyle/>
        <a:p>
          <a:pPr rtl="1"/>
          <a:endParaRPr lang="en-US">
            <a:cs typeface="B Mitra" pitchFamily="2" charset="-78"/>
          </a:endParaRPr>
        </a:p>
      </dgm:t>
    </dgm:pt>
    <dgm:pt modelId="{2059294A-5982-4D64-8CDE-95D849EB71F4}">
      <dgm:prSet phldrT="[Text]" custT="1"/>
      <dgm:spPr/>
      <dgm:t>
        <a:bodyPr/>
        <a:lstStyle/>
        <a:p>
          <a:pPr rtl="1"/>
          <a:r>
            <a:rPr lang="fa-IR" sz="2600" b="1" dirty="0" smtClean="0">
              <a:cs typeface="B Mitra" pitchFamily="2" charset="-78"/>
            </a:rPr>
            <a:t>غیراعلامی</a:t>
          </a:r>
          <a:endParaRPr lang="en-US" sz="2600" b="1" dirty="0">
            <a:cs typeface="B Mitra" pitchFamily="2" charset="-78"/>
          </a:endParaRPr>
        </a:p>
      </dgm:t>
    </dgm:pt>
    <dgm:pt modelId="{AC5C5841-1A5F-4583-BB50-A37E63C5FDB6}" type="parTrans" cxnId="{E8D5231D-FE5B-45B7-BADD-4308EA62075C}">
      <dgm:prSet/>
      <dgm:spPr/>
      <dgm:t>
        <a:bodyPr/>
        <a:lstStyle/>
        <a:p>
          <a:pPr rtl="1"/>
          <a:endParaRPr lang="en-US">
            <a:cs typeface="B Mitra" pitchFamily="2" charset="-78"/>
          </a:endParaRPr>
        </a:p>
      </dgm:t>
    </dgm:pt>
    <dgm:pt modelId="{3CAC06BE-423C-41FC-9937-297395426A82}" type="sibTrans" cxnId="{E8D5231D-FE5B-45B7-BADD-4308EA62075C}">
      <dgm:prSet/>
      <dgm:spPr/>
      <dgm:t>
        <a:bodyPr/>
        <a:lstStyle/>
        <a:p>
          <a:pPr rtl="1"/>
          <a:endParaRPr lang="en-US">
            <a:cs typeface="B Mitra" pitchFamily="2" charset="-78"/>
          </a:endParaRPr>
        </a:p>
      </dgm:t>
    </dgm:pt>
    <dgm:pt modelId="{4845A4C8-3814-4D79-B996-B358150E674D}">
      <dgm:prSet phldrT="[Text]" custT="1"/>
      <dgm:spPr/>
      <dgm:t>
        <a:bodyPr/>
        <a:lstStyle/>
        <a:p>
          <a:pPr rtl="1">
            <a:lnSpc>
              <a:spcPct val="150000"/>
            </a:lnSpc>
          </a:pPr>
          <a:r>
            <a:rPr lang="fa-IR" sz="2800" b="1" dirty="0" smtClean="0">
              <a:latin typeface="B Traffic"/>
              <a:cs typeface="B Mitra" pitchFamily="2" charset="-78"/>
            </a:rPr>
            <a:t>چگونگی حمایت غرب بویژه امریکا از رسانه‌های فارسی زبان  </a:t>
          </a:r>
          <a:endParaRPr lang="en-US" sz="2800" dirty="0">
            <a:cs typeface="B Mitra" pitchFamily="2" charset="-78"/>
          </a:endParaRPr>
        </a:p>
      </dgm:t>
    </dgm:pt>
    <dgm:pt modelId="{5F0E6EEC-FF50-4C56-9EF2-F49F6BDDCD2D}" type="parTrans" cxnId="{2D670276-D683-4EC0-9948-751ED94D7D5E}">
      <dgm:prSet/>
      <dgm:spPr/>
      <dgm:t>
        <a:bodyPr/>
        <a:lstStyle/>
        <a:p>
          <a:pPr rtl="1"/>
          <a:endParaRPr lang="en-US">
            <a:cs typeface="B Mitra" pitchFamily="2" charset="-78"/>
          </a:endParaRPr>
        </a:p>
      </dgm:t>
    </dgm:pt>
    <dgm:pt modelId="{A8B38451-C252-465C-9EC0-7FD2B00AAB75}" type="sibTrans" cxnId="{2D670276-D683-4EC0-9948-751ED94D7D5E}">
      <dgm:prSet/>
      <dgm:spPr/>
      <dgm:t>
        <a:bodyPr/>
        <a:lstStyle/>
        <a:p>
          <a:pPr rtl="1"/>
          <a:endParaRPr lang="en-US">
            <a:cs typeface="B Mitra" pitchFamily="2" charset="-78"/>
          </a:endParaRPr>
        </a:p>
      </dgm:t>
    </dgm:pt>
    <dgm:pt modelId="{E814DB36-B3DC-45DB-AFA4-0ACED8A0F561}" type="pres">
      <dgm:prSet presAssocID="{55994641-CA5B-45AE-AB9A-D97B60E1BCEF}" presName="Name0" presStyleCnt="0">
        <dgm:presLayoutVars>
          <dgm:dir/>
          <dgm:resizeHandles val="exact"/>
        </dgm:presLayoutVars>
      </dgm:prSet>
      <dgm:spPr/>
    </dgm:pt>
    <dgm:pt modelId="{B408784C-B4ED-4201-8860-FAD9026D71FF}" type="pres">
      <dgm:prSet presAssocID="{55994641-CA5B-45AE-AB9A-D97B60E1BCEF}" presName="vNodes" presStyleCnt="0"/>
      <dgm:spPr/>
    </dgm:pt>
    <dgm:pt modelId="{2B39F663-DB72-4308-9063-DE18D412B9D4}" type="pres">
      <dgm:prSet presAssocID="{96689712-F396-4EC0-906E-9E87768EFBAA}" presName="node" presStyleLbl="node1" presStyleIdx="0" presStyleCnt="3" custScaleX="139418">
        <dgm:presLayoutVars>
          <dgm:bulletEnabled val="1"/>
        </dgm:presLayoutVars>
      </dgm:prSet>
      <dgm:spPr/>
      <dgm:t>
        <a:bodyPr/>
        <a:lstStyle/>
        <a:p>
          <a:endParaRPr lang="en-US"/>
        </a:p>
      </dgm:t>
    </dgm:pt>
    <dgm:pt modelId="{F3F2ACCC-540A-49BC-9F73-428DA2F0E068}" type="pres">
      <dgm:prSet presAssocID="{C092D469-BCB5-4B49-9629-AF26CA912D75}" presName="spacerT" presStyleCnt="0"/>
      <dgm:spPr/>
    </dgm:pt>
    <dgm:pt modelId="{4F39324C-70AE-4498-A636-B50E1C290935}" type="pres">
      <dgm:prSet presAssocID="{C092D469-BCB5-4B49-9629-AF26CA912D75}" presName="sibTrans" presStyleLbl="sibTrans2D1" presStyleIdx="0" presStyleCnt="2"/>
      <dgm:spPr/>
      <dgm:t>
        <a:bodyPr/>
        <a:lstStyle/>
        <a:p>
          <a:endParaRPr lang="en-US"/>
        </a:p>
      </dgm:t>
    </dgm:pt>
    <dgm:pt modelId="{2C8C9F4D-1E99-46A6-9CF1-32EB76FCDBEA}" type="pres">
      <dgm:prSet presAssocID="{C092D469-BCB5-4B49-9629-AF26CA912D75}" presName="spacerB" presStyleCnt="0"/>
      <dgm:spPr/>
    </dgm:pt>
    <dgm:pt modelId="{6DBA5EA2-D2F0-4849-B739-D92FEDAA3715}" type="pres">
      <dgm:prSet presAssocID="{2059294A-5982-4D64-8CDE-95D849EB71F4}" presName="node" presStyleLbl="node1" presStyleIdx="1" presStyleCnt="3" custScaleX="139394">
        <dgm:presLayoutVars>
          <dgm:bulletEnabled val="1"/>
        </dgm:presLayoutVars>
      </dgm:prSet>
      <dgm:spPr/>
      <dgm:t>
        <a:bodyPr/>
        <a:lstStyle/>
        <a:p>
          <a:endParaRPr lang="en-US"/>
        </a:p>
      </dgm:t>
    </dgm:pt>
    <dgm:pt modelId="{D74C745E-DCBB-46DB-9C66-60D207E0EE68}" type="pres">
      <dgm:prSet presAssocID="{55994641-CA5B-45AE-AB9A-D97B60E1BCEF}" presName="sibTransLast" presStyleLbl="sibTrans2D1" presStyleIdx="1" presStyleCnt="2"/>
      <dgm:spPr/>
      <dgm:t>
        <a:bodyPr/>
        <a:lstStyle/>
        <a:p>
          <a:endParaRPr lang="en-US"/>
        </a:p>
      </dgm:t>
    </dgm:pt>
    <dgm:pt modelId="{E87EF692-CE13-4C0B-9168-A14CDEF0097C}" type="pres">
      <dgm:prSet presAssocID="{55994641-CA5B-45AE-AB9A-D97B60E1BCEF}" presName="connectorText" presStyleLbl="sibTrans2D1" presStyleIdx="1" presStyleCnt="2"/>
      <dgm:spPr/>
      <dgm:t>
        <a:bodyPr/>
        <a:lstStyle/>
        <a:p>
          <a:endParaRPr lang="en-US"/>
        </a:p>
      </dgm:t>
    </dgm:pt>
    <dgm:pt modelId="{7CBEAF43-5080-4072-A416-86BB057D131B}" type="pres">
      <dgm:prSet presAssocID="{55994641-CA5B-45AE-AB9A-D97B60E1BCEF}" presName="lastNode" presStyleLbl="node1" presStyleIdx="2" presStyleCnt="3" custScaleX="145777">
        <dgm:presLayoutVars>
          <dgm:bulletEnabled val="1"/>
        </dgm:presLayoutVars>
      </dgm:prSet>
      <dgm:spPr/>
      <dgm:t>
        <a:bodyPr/>
        <a:lstStyle/>
        <a:p>
          <a:endParaRPr lang="en-US"/>
        </a:p>
      </dgm:t>
    </dgm:pt>
  </dgm:ptLst>
  <dgm:cxnLst>
    <dgm:cxn modelId="{A9274CAD-0E02-42EA-ACBB-2C0471C3F4C3}" type="presOf" srcId="{96689712-F396-4EC0-906E-9E87768EFBAA}" destId="{2B39F663-DB72-4308-9063-DE18D412B9D4}" srcOrd="0" destOrd="0" presId="urn:microsoft.com/office/officeart/2005/8/layout/equation2"/>
    <dgm:cxn modelId="{4E9FA6C8-3AC5-4657-BC62-9DF1AEB5DDCE}" type="presOf" srcId="{3CAC06BE-423C-41FC-9937-297395426A82}" destId="{E87EF692-CE13-4C0B-9168-A14CDEF0097C}" srcOrd="1" destOrd="0" presId="urn:microsoft.com/office/officeart/2005/8/layout/equation2"/>
    <dgm:cxn modelId="{A32C243D-4CDD-4FF8-B8CC-018F0D4003E5}" srcId="{55994641-CA5B-45AE-AB9A-D97B60E1BCEF}" destId="{96689712-F396-4EC0-906E-9E87768EFBAA}" srcOrd="0" destOrd="0" parTransId="{5BC55D61-4DB4-4937-A9AF-8E7EEF0B20FF}" sibTransId="{C092D469-BCB5-4B49-9629-AF26CA912D75}"/>
    <dgm:cxn modelId="{022F4DC0-5FDA-4B51-AE9F-C1C9B920CF33}" type="presOf" srcId="{2059294A-5982-4D64-8CDE-95D849EB71F4}" destId="{6DBA5EA2-D2F0-4849-B739-D92FEDAA3715}" srcOrd="0" destOrd="0" presId="urn:microsoft.com/office/officeart/2005/8/layout/equation2"/>
    <dgm:cxn modelId="{AC3B4589-896E-45B1-8103-B04B93BCC2E2}" type="presOf" srcId="{55994641-CA5B-45AE-AB9A-D97B60E1BCEF}" destId="{E814DB36-B3DC-45DB-AFA4-0ACED8A0F561}" srcOrd="0" destOrd="0" presId="urn:microsoft.com/office/officeart/2005/8/layout/equation2"/>
    <dgm:cxn modelId="{2D670276-D683-4EC0-9948-751ED94D7D5E}" srcId="{55994641-CA5B-45AE-AB9A-D97B60E1BCEF}" destId="{4845A4C8-3814-4D79-B996-B358150E674D}" srcOrd="2" destOrd="0" parTransId="{5F0E6EEC-FF50-4C56-9EF2-F49F6BDDCD2D}" sibTransId="{A8B38451-C252-465C-9EC0-7FD2B00AAB75}"/>
    <dgm:cxn modelId="{E8D5231D-FE5B-45B7-BADD-4308EA62075C}" srcId="{55994641-CA5B-45AE-AB9A-D97B60E1BCEF}" destId="{2059294A-5982-4D64-8CDE-95D849EB71F4}" srcOrd="1" destOrd="0" parTransId="{AC5C5841-1A5F-4583-BB50-A37E63C5FDB6}" sibTransId="{3CAC06BE-423C-41FC-9937-297395426A82}"/>
    <dgm:cxn modelId="{4A103EA4-0DD8-4496-A6A9-9EE767A10CA5}" type="presOf" srcId="{3CAC06BE-423C-41FC-9937-297395426A82}" destId="{D74C745E-DCBB-46DB-9C66-60D207E0EE68}" srcOrd="0" destOrd="0" presId="urn:microsoft.com/office/officeart/2005/8/layout/equation2"/>
    <dgm:cxn modelId="{250B0DCD-1D07-4B68-AAE3-CD31BF9A25FD}" type="presOf" srcId="{4845A4C8-3814-4D79-B996-B358150E674D}" destId="{7CBEAF43-5080-4072-A416-86BB057D131B}" srcOrd="0" destOrd="0" presId="urn:microsoft.com/office/officeart/2005/8/layout/equation2"/>
    <dgm:cxn modelId="{44DADDD1-251B-4793-959B-B308995A20A0}" type="presOf" srcId="{C092D469-BCB5-4B49-9629-AF26CA912D75}" destId="{4F39324C-70AE-4498-A636-B50E1C290935}" srcOrd="0" destOrd="0" presId="urn:microsoft.com/office/officeart/2005/8/layout/equation2"/>
    <dgm:cxn modelId="{1485BB32-24F2-4CDE-A039-2FAC1FF261A1}" type="presParOf" srcId="{E814DB36-B3DC-45DB-AFA4-0ACED8A0F561}" destId="{B408784C-B4ED-4201-8860-FAD9026D71FF}" srcOrd="0" destOrd="0" presId="urn:microsoft.com/office/officeart/2005/8/layout/equation2"/>
    <dgm:cxn modelId="{0F16203E-A8F1-48B3-9663-190FE20FF4E7}" type="presParOf" srcId="{B408784C-B4ED-4201-8860-FAD9026D71FF}" destId="{2B39F663-DB72-4308-9063-DE18D412B9D4}" srcOrd="0" destOrd="0" presId="urn:microsoft.com/office/officeart/2005/8/layout/equation2"/>
    <dgm:cxn modelId="{2E08700B-2A95-448D-BA2C-08734D27D6CA}" type="presParOf" srcId="{B408784C-B4ED-4201-8860-FAD9026D71FF}" destId="{F3F2ACCC-540A-49BC-9F73-428DA2F0E068}" srcOrd="1" destOrd="0" presId="urn:microsoft.com/office/officeart/2005/8/layout/equation2"/>
    <dgm:cxn modelId="{56F67D11-4D25-4A5A-A09A-DBF1F2A0258E}" type="presParOf" srcId="{B408784C-B4ED-4201-8860-FAD9026D71FF}" destId="{4F39324C-70AE-4498-A636-B50E1C290935}" srcOrd="2" destOrd="0" presId="urn:microsoft.com/office/officeart/2005/8/layout/equation2"/>
    <dgm:cxn modelId="{66660221-AB9D-493D-B599-DBB5F8D97B1E}" type="presParOf" srcId="{B408784C-B4ED-4201-8860-FAD9026D71FF}" destId="{2C8C9F4D-1E99-46A6-9CF1-32EB76FCDBEA}" srcOrd="3" destOrd="0" presId="urn:microsoft.com/office/officeart/2005/8/layout/equation2"/>
    <dgm:cxn modelId="{9C482FA1-E3F4-4E94-8191-FD093EC32A90}" type="presParOf" srcId="{B408784C-B4ED-4201-8860-FAD9026D71FF}" destId="{6DBA5EA2-D2F0-4849-B739-D92FEDAA3715}" srcOrd="4" destOrd="0" presId="urn:microsoft.com/office/officeart/2005/8/layout/equation2"/>
    <dgm:cxn modelId="{E43CC481-E0AA-4A6D-B490-9407DE14B4B8}" type="presParOf" srcId="{E814DB36-B3DC-45DB-AFA4-0ACED8A0F561}" destId="{D74C745E-DCBB-46DB-9C66-60D207E0EE68}" srcOrd="1" destOrd="0" presId="urn:microsoft.com/office/officeart/2005/8/layout/equation2"/>
    <dgm:cxn modelId="{9989D1E6-452C-40F7-BEBA-8BFF6E72B22C}" type="presParOf" srcId="{D74C745E-DCBB-46DB-9C66-60D207E0EE68}" destId="{E87EF692-CE13-4C0B-9168-A14CDEF0097C}" srcOrd="0" destOrd="0" presId="urn:microsoft.com/office/officeart/2005/8/layout/equation2"/>
    <dgm:cxn modelId="{FE39B006-A98D-4D33-89BF-9C2F3C50F77C}" type="presParOf" srcId="{E814DB36-B3DC-45DB-AFA4-0ACED8A0F561}" destId="{7CBEAF43-5080-4072-A416-86BB057D131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2FCF92-1731-4B4B-AE04-3F88626DF6DC}" type="doc">
      <dgm:prSet loTypeId="urn:microsoft.com/office/officeart/2005/8/layout/vList3#1" loCatId="list" qsTypeId="urn:microsoft.com/office/officeart/2005/8/quickstyle/simple1" qsCatId="simple" csTypeId="urn:microsoft.com/office/officeart/2005/8/colors/colorful1#3" csCatId="colorful" phldr="1"/>
      <dgm:spPr/>
      <dgm:t>
        <a:bodyPr/>
        <a:lstStyle/>
        <a:p>
          <a:endParaRPr lang="en-US"/>
        </a:p>
      </dgm:t>
    </dgm:pt>
    <dgm:pt modelId="{9C952E0B-484C-4E38-9EE7-198FC598845A}">
      <dgm:prSet phldrT="[Text]" custT="1"/>
      <dgm:spPr/>
      <dgm:t>
        <a:bodyPr/>
        <a:lstStyle/>
        <a:p>
          <a:pPr algn="ctr" rtl="1"/>
          <a:r>
            <a:rPr lang="fa-IR" sz="2000" dirty="0" smtClean="0">
              <a:solidFill>
                <a:schemeClr val="tx1"/>
              </a:solidFill>
              <a:latin typeface=" Mitra"/>
              <a:cs typeface="B Mitra" pitchFamily="2" charset="-78"/>
            </a:rPr>
            <a:t>تصويب 45 ميليون دلار بودجه تکميلي سال 2010 براي حمايت از فعاليتهاي اينترنتي عليه ايران توسط مجلس سناي امريکا.</a:t>
          </a:r>
          <a:endParaRPr lang="en-US" sz="2000" dirty="0">
            <a:solidFill>
              <a:schemeClr val="tx1"/>
            </a:solidFill>
            <a:cs typeface="B Mitra" pitchFamily="2" charset="-78"/>
          </a:endParaRPr>
        </a:p>
      </dgm:t>
    </dgm:pt>
    <dgm:pt modelId="{BF689D2E-F924-435C-9D2F-14FD57D16205}" type="parTrans" cxnId="{8A010DF8-D4D8-4398-979D-ECA71A1865DE}">
      <dgm:prSet/>
      <dgm:spPr/>
      <dgm:t>
        <a:bodyPr/>
        <a:lstStyle/>
        <a:p>
          <a:pPr algn="ctr"/>
          <a:endParaRPr lang="en-US" sz="2000">
            <a:solidFill>
              <a:schemeClr val="tx1"/>
            </a:solidFill>
            <a:cs typeface="B Mitra" pitchFamily="2" charset="-78"/>
          </a:endParaRPr>
        </a:p>
      </dgm:t>
    </dgm:pt>
    <dgm:pt modelId="{53B61175-A981-4799-B29F-FCAE1634E667}" type="sibTrans" cxnId="{8A010DF8-D4D8-4398-979D-ECA71A1865DE}">
      <dgm:prSet/>
      <dgm:spPr/>
      <dgm:t>
        <a:bodyPr/>
        <a:lstStyle/>
        <a:p>
          <a:pPr algn="ctr"/>
          <a:endParaRPr lang="en-US" sz="2000">
            <a:solidFill>
              <a:schemeClr val="tx1"/>
            </a:solidFill>
            <a:cs typeface="B Mitra" pitchFamily="2" charset="-78"/>
          </a:endParaRPr>
        </a:p>
      </dgm:t>
    </dgm:pt>
    <dgm:pt modelId="{1AE37F8F-4667-4A41-AB51-99DD731FB1FE}">
      <dgm:prSet phldrT="[Text]" custT="1"/>
      <dgm:spPr/>
      <dgm:t>
        <a:bodyPr/>
        <a:lstStyle/>
        <a:p>
          <a:pPr algn="ctr" rtl="1"/>
          <a:r>
            <a:rPr lang="fa-IR" sz="2000" dirty="0" smtClean="0">
              <a:solidFill>
                <a:schemeClr val="tx1"/>
              </a:solidFill>
              <a:latin typeface=" Mitra"/>
              <a:ea typeface="+mj-ea"/>
              <a:cs typeface="B Mitra" pitchFamily="2" charset="-78"/>
            </a:rPr>
            <a:t>اجازه توزيع فيلترشکن اينترنتی ويژه ايران «هيستک» از سوی دولت امريکا 88/12/28 (19 مارس 2010) جهت دسترسی کاربران ايرانی به سايتهای مخالف جمهوری اسلامی ايران.</a:t>
          </a:r>
          <a:endParaRPr lang="en-US" sz="2000" dirty="0">
            <a:solidFill>
              <a:schemeClr val="tx1"/>
            </a:solidFill>
            <a:cs typeface="B Mitra" pitchFamily="2" charset="-78"/>
          </a:endParaRPr>
        </a:p>
      </dgm:t>
    </dgm:pt>
    <dgm:pt modelId="{80077C31-4466-4F26-A268-BE38A272686A}" type="parTrans" cxnId="{9F0C6548-241E-4AB9-A4A6-EC2F0AE3EFCF}">
      <dgm:prSet/>
      <dgm:spPr/>
      <dgm:t>
        <a:bodyPr/>
        <a:lstStyle/>
        <a:p>
          <a:pPr algn="ctr"/>
          <a:endParaRPr lang="en-US" sz="2000">
            <a:solidFill>
              <a:schemeClr val="tx1"/>
            </a:solidFill>
            <a:cs typeface="B Mitra" pitchFamily="2" charset="-78"/>
          </a:endParaRPr>
        </a:p>
      </dgm:t>
    </dgm:pt>
    <dgm:pt modelId="{4E069705-5E16-4A78-AAE4-3B9358DEA6EB}" type="sibTrans" cxnId="{9F0C6548-241E-4AB9-A4A6-EC2F0AE3EFCF}">
      <dgm:prSet/>
      <dgm:spPr/>
      <dgm:t>
        <a:bodyPr/>
        <a:lstStyle/>
        <a:p>
          <a:pPr algn="ctr"/>
          <a:endParaRPr lang="en-US" sz="2000">
            <a:solidFill>
              <a:schemeClr val="tx1"/>
            </a:solidFill>
            <a:cs typeface="B Mitra" pitchFamily="2" charset="-78"/>
          </a:endParaRPr>
        </a:p>
      </dgm:t>
    </dgm:pt>
    <dgm:pt modelId="{0CF54598-E71C-41C2-B1B2-2B58FD6EA069}">
      <dgm:prSet phldrT="[Text]" custT="1"/>
      <dgm:spPr/>
      <dgm:t>
        <a:bodyPr/>
        <a:lstStyle/>
        <a:p>
          <a:pPr algn="ctr" rtl="1"/>
          <a:r>
            <a:rPr kumimoji="0" lang="fa-IR" sz="2000" b="0" i="0" u="none" strike="noStrike" cap="none" spc="0" normalizeH="0" baseline="0" noProof="0" dirty="0" smtClean="0">
              <a:ln>
                <a:noFill/>
              </a:ln>
              <a:effectLst/>
              <a:uLnTx/>
              <a:uFillTx/>
              <a:latin typeface=" Mitra"/>
              <a:ea typeface="+mj-ea"/>
              <a:cs typeface="B Mitra" pitchFamily="2" charset="-78"/>
            </a:rPr>
            <a:t>تصویب بودجه 55 میلیون دلاری برای جنگ نرم علیه جمهوری اسلامی ایران با عنوان "قانون قربانیان سانسور در ایران" در سال 2009 توسط کنگره امریکا.</a:t>
          </a:r>
          <a:endParaRPr lang="en-US" sz="2000" dirty="0">
            <a:solidFill>
              <a:schemeClr val="tx1"/>
            </a:solidFill>
            <a:cs typeface="B Mitra" pitchFamily="2" charset="-78"/>
          </a:endParaRPr>
        </a:p>
      </dgm:t>
    </dgm:pt>
    <dgm:pt modelId="{45AE2153-29E6-497B-B196-CDDD1DA3D609}" type="parTrans" cxnId="{6957C1C6-CE04-4B16-AEED-3D1EFC142633}">
      <dgm:prSet/>
      <dgm:spPr/>
      <dgm:t>
        <a:bodyPr/>
        <a:lstStyle/>
        <a:p>
          <a:pPr algn="ctr"/>
          <a:endParaRPr lang="en-US" sz="2000">
            <a:solidFill>
              <a:schemeClr val="tx1"/>
            </a:solidFill>
            <a:cs typeface="B Mitra" pitchFamily="2" charset="-78"/>
          </a:endParaRPr>
        </a:p>
      </dgm:t>
    </dgm:pt>
    <dgm:pt modelId="{03D6A1DA-F2BE-4996-BD6C-732E05C51697}" type="sibTrans" cxnId="{6957C1C6-CE04-4B16-AEED-3D1EFC142633}">
      <dgm:prSet/>
      <dgm:spPr/>
      <dgm:t>
        <a:bodyPr/>
        <a:lstStyle/>
        <a:p>
          <a:pPr algn="ctr"/>
          <a:endParaRPr lang="en-US" sz="2000">
            <a:solidFill>
              <a:schemeClr val="tx1"/>
            </a:solidFill>
            <a:cs typeface="B Mitra" pitchFamily="2" charset="-78"/>
          </a:endParaRPr>
        </a:p>
      </dgm:t>
    </dgm:pt>
    <dgm:pt modelId="{AB72B863-C0F4-4280-A8B5-2756D62D6FA8}">
      <dgm:prSet custT="1"/>
      <dgm:spPr/>
      <dgm:t>
        <a:bodyPr/>
        <a:lstStyle/>
        <a:p>
          <a:pPr algn="ctr" rtl="1"/>
          <a:r>
            <a:rPr kumimoji="0" lang="fa-IR" sz="2000" b="0" i="0" u="none" strike="noStrike" cap="none" spc="0" normalizeH="0" baseline="0" noProof="0" dirty="0" smtClean="0">
              <a:ln>
                <a:noFill/>
              </a:ln>
              <a:effectLst/>
              <a:uLnTx/>
              <a:uFillTx/>
              <a:latin typeface=" Mitra"/>
              <a:ea typeface="+mj-ea"/>
              <a:cs typeface="B Mitra" pitchFamily="2" charset="-78"/>
            </a:rPr>
            <a:t>تقاضای مبلغ 75 میلیون دلار بودجه اضافی جهت حمايت از دموکراسی در ايران در سال 2006.</a:t>
          </a:r>
          <a:endParaRPr lang="en-US" sz="2000" dirty="0">
            <a:solidFill>
              <a:schemeClr val="tx1"/>
            </a:solidFill>
            <a:cs typeface="B Mitra" pitchFamily="2" charset="-78"/>
          </a:endParaRPr>
        </a:p>
      </dgm:t>
    </dgm:pt>
    <dgm:pt modelId="{131998B8-ACF5-4A6C-BE39-E2B877475FE3}" type="parTrans" cxnId="{9537CEDD-38D9-476D-9658-3782C619480C}">
      <dgm:prSet/>
      <dgm:spPr/>
      <dgm:t>
        <a:bodyPr/>
        <a:lstStyle/>
        <a:p>
          <a:pPr algn="ctr"/>
          <a:endParaRPr lang="en-US" sz="2000">
            <a:solidFill>
              <a:schemeClr val="tx1"/>
            </a:solidFill>
            <a:cs typeface="B Mitra" pitchFamily="2" charset="-78"/>
          </a:endParaRPr>
        </a:p>
      </dgm:t>
    </dgm:pt>
    <dgm:pt modelId="{2434C302-F2A7-4F5E-93B8-871A833D7954}" type="sibTrans" cxnId="{9537CEDD-38D9-476D-9658-3782C619480C}">
      <dgm:prSet/>
      <dgm:spPr/>
      <dgm:t>
        <a:bodyPr/>
        <a:lstStyle/>
        <a:p>
          <a:pPr algn="ctr"/>
          <a:endParaRPr lang="en-US" sz="2000">
            <a:solidFill>
              <a:schemeClr val="tx1"/>
            </a:solidFill>
            <a:cs typeface="B Mitra" pitchFamily="2" charset="-78"/>
          </a:endParaRPr>
        </a:p>
      </dgm:t>
    </dgm:pt>
    <dgm:pt modelId="{F1839ABA-413F-4BD2-9874-DC9D2320A521}" type="pres">
      <dgm:prSet presAssocID="{8E2FCF92-1731-4B4B-AE04-3F88626DF6DC}" presName="linearFlow" presStyleCnt="0">
        <dgm:presLayoutVars>
          <dgm:dir val="rev"/>
          <dgm:resizeHandles val="exact"/>
        </dgm:presLayoutVars>
      </dgm:prSet>
      <dgm:spPr/>
      <dgm:t>
        <a:bodyPr/>
        <a:lstStyle/>
        <a:p>
          <a:endParaRPr lang="en-US"/>
        </a:p>
      </dgm:t>
    </dgm:pt>
    <dgm:pt modelId="{BC306242-00F5-42A8-8167-AAF96EA2FA74}" type="pres">
      <dgm:prSet presAssocID="{9C952E0B-484C-4E38-9EE7-198FC598845A}" presName="composite" presStyleCnt="0"/>
      <dgm:spPr/>
    </dgm:pt>
    <dgm:pt modelId="{274683C6-5AA7-44F4-BAD1-BB7690262181}" type="pres">
      <dgm:prSet presAssocID="{9C952E0B-484C-4E38-9EE7-198FC598845A}" presName="imgShp" presStyleLbl="fgImgPlace1" presStyleIdx="0" presStyleCnt="4"/>
      <dgm:spPr/>
    </dgm:pt>
    <dgm:pt modelId="{17588315-CD79-4A77-B501-D1A04C7D8C63}" type="pres">
      <dgm:prSet presAssocID="{9C952E0B-484C-4E38-9EE7-198FC598845A}" presName="txShp" presStyleLbl="node1" presStyleIdx="0" presStyleCnt="4">
        <dgm:presLayoutVars>
          <dgm:bulletEnabled val="1"/>
        </dgm:presLayoutVars>
      </dgm:prSet>
      <dgm:spPr/>
      <dgm:t>
        <a:bodyPr/>
        <a:lstStyle/>
        <a:p>
          <a:endParaRPr lang="en-US"/>
        </a:p>
      </dgm:t>
    </dgm:pt>
    <dgm:pt modelId="{96837170-FD80-4A08-A533-CF1593514CF1}" type="pres">
      <dgm:prSet presAssocID="{53B61175-A981-4799-B29F-FCAE1634E667}" presName="spacing" presStyleCnt="0"/>
      <dgm:spPr/>
    </dgm:pt>
    <dgm:pt modelId="{4BBF7C53-4C2F-4640-848F-97B639436424}" type="pres">
      <dgm:prSet presAssocID="{1AE37F8F-4667-4A41-AB51-99DD731FB1FE}" presName="composite" presStyleCnt="0"/>
      <dgm:spPr/>
    </dgm:pt>
    <dgm:pt modelId="{3AEDFC66-16F1-4485-B6CF-C23F29BCEA4E}" type="pres">
      <dgm:prSet presAssocID="{1AE37F8F-4667-4A41-AB51-99DD731FB1FE}" presName="imgShp" presStyleLbl="fgImgPlace1" presStyleIdx="1" presStyleCnt="4"/>
      <dgm:spPr/>
    </dgm:pt>
    <dgm:pt modelId="{5E6F6763-177D-4727-8589-0D4F62C3224F}" type="pres">
      <dgm:prSet presAssocID="{1AE37F8F-4667-4A41-AB51-99DD731FB1FE}" presName="txShp" presStyleLbl="node1" presStyleIdx="1" presStyleCnt="4">
        <dgm:presLayoutVars>
          <dgm:bulletEnabled val="1"/>
        </dgm:presLayoutVars>
      </dgm:prSet>
      <dgm:spPr/>
      <dgm:t>
        <a:bodyPr/>
        <a:lstStyle/>
        <a:p>
          <a:endParaRPr lang="en-US"/>
        </a:p>
      </dgm:t>
    </dgm:pt>
    <dgm:pt modelId="{BF1C5590-7789-47F1-9907-3587376743C9}" type="pres">
      <dgm:prSet presAssocID="{4E069705-5E16-4A78-AAE4-3B9358DEA6EB}" presName="spacing" presStyleCnt="0"/>
      <dgm:spPr/>
    </dgm:pt>
    <dgm:pt modelId="{AC414FD2-AE4B-483D-859B-579C3723AC72}" type="pres">
      <dgm:prSet presAssocID="{0CF54598-E71C-41C2-B1B2-2B58FD6EA069}" presName="composite" presStyleCnt="0"/>
      <dgm:spPr/>
    </dgm:pt>
    <dgm:pt modelId="{14F4959E-4D79-479B-8C01-A48A35302E65}" type="pres">
      <dgm:prSet presAssocID="{0CF54598-E71C-41C2-B1B2-2B58FD6EA069}" presName="imgShp" presStyleLbl="fgImgPlace1" presStyleIdx="2" presStyleCnt="4"/>
      <dgm:spPr/>
    </dgm:pt>
    <dgm:pt modelId="{9720937F-F2FD-4694-ADB5-4ED26B8FEE48}" type="pres">
      <dgm:prSet presAssocID="{0CF54598-E71C-41C2-B1B2-2B58FD6EA069}" presName="txShp" presStyleLbl="node1" presStyleIdx="2" presStyleCnt="4">
        <dgm:presLayoutVars>
          <dgm:bulletEnabled val="1"/>
        </dgm:presLayoutVars>
      </dgm:prSet>
      <dgm:spPr/>
      <dgm:t>
        <a:bodyPr/>
        <a:lstStyle/>
        <a:p>
          <a:endParaRPr lang="en-US"/>
        </a:p>
      </dgm:t>
    </dgm:pt>
    <dgm:pt modelId="{A3F823E6-595C-4D62-BEFA-13F51BEE35C6}" type="pres">
      <dgm:prSet presAssocID="{03D6A1DA-F2BE-4996-BD6C-732E05C51697}" presName="spacing" presStyleCnt="0"/>
      <dgm:spPr/>
    </dgm:pt>
    <dgm:pt modelId="{7A80CD46-979C-4B61-B5A4-E6C1A958D7FF}" type="pres">
      <dgm:prSet presAssocID="{AB72B863-C0F4-4280-A8B5-2756D62D6FA8}" presName="composite" presStyleCnt="0"/>
      <dgm:spPr/>
    </dgm:pt>
    <dgm:pt modelId="{8F081388-1929-46E2-9A2F-DA7E64BABBEB}" type="pres">
      <dgm:prSet presAssocID="{AB72B863-C0F4-4280-A8B5-2756D62D6FA8}" presName="imgShp" presStyleLbl="fgImgPlace1" presStyleIdx="3" presStyleCnt="4"/>
      <dgm:spPr/>
    </dgm:pt>
    <dgm:pt modelId="{865A2F5B-D33E-4308-B92E-453886C64AE4}" type="pres">
      <dgm:prSet presAssocID="{AB72B863-C0F4-4280-A8B5-2756D62D6FA8}" presName="txShp" presStyleLbl="node1" presStyleIdx="3" presStyleCnt="4">
        <dgm:presLayoutVars>
          <dgm:bulletEnabled val="1"/>
        </dgm:presLayoutVars>
      </dgm:prSet>
      <dgm:spPr/>
      <dgm:t>
        <a:bodyPr/>
        <a:lstStyle/>
        <a:p>
          <a:endParaRPr lang="en-US"/>
        </a:p>
      </dgm:t>
    </dgm:pt>
  </dgm:ptLst>
  <dgm:cxnLst>
    <dgm:cxn modelId="{24891897-5507-4390-9D5F-4B223453E6F6}" type="presOf" srcId="{9C952E0B-484C-4E38-9EE7-198FC598845A}" destId="{17588315-CD79-4A77-B501-D1A04C7D8C63}" srcOrd="0" destOrd="0" presId="urn:microsoft.com/office/officeart/2005/8/layout/vList3#1"/>
    <dgm:cxn modelId="{9F0C6548-241E-4AB9-A4A6-EC2F0AE3EFCF}" srcId="{8E2FCF92-1731-4B4B-AE04-3F88626DF6DC}" destId="{1AE37F8F-4667-4A41-AB51-99DD731FB1FE}" srcOrd="1" destOrd="0" parTransId="{80077C31-4466-4F26-A268-BE38A272686A}" sibTransId="{4E069705-5E16-4A78-AAE4-3B9358DEA6EB}"/>
    <dgm:cxn modelId="{118BBEB7-EC33-4028-94C9-7655F6D7CB2A}" type="presOf" srcId="{8E2FCF92-1731-4B4B-AE04-3F88626DF6DC}" destId="{F1839ABA-413F-4BD2-9874-DC9D2320A521}" srcOrd="0" destOrd="0" presId="urn:microsoft.com/office/officeart/2005/8/layout/vList3#1"/>
    <dgm:cxn modelId="{A9303E72-6E12-4EF6-B984-5385AFD87DF3}" type="presOf" srcId="{0CF54598-E71C-41C2-B1B2-2B58FD6EA069}" destId="{9720937F-F2FD-4694-ADB5-4ED26B8FEE48}" srcOrd="0" destOrd="0" presId="urn:microsoft.com/office/officeart/2005/8/layout/vList3#1"/>
    <dgm:cxn modelId="{CC0E9EA7-9049-4039-8CD1-695E17769ADA}" type="presOf" srcId="{1AE37F8F-4667-4A41-AB51-99DD731FB1FE}" destId="{5E6F6763-177D-4727-8589-0D4F62C3224F}" srcOrd="0" destOrd="0" presId="urn:microsoft.com/office/officeart/2005/8/layout/vList3#1"/>
    <dgm:cxn modelId="{9537CEDD-38D9-476D-9658-3782C619480C}" srcId="{8E2FCF92-1731-4B4B-AE04-3F88626DF6DC}" destId="{AB72B863-C0F4-4280-A8B5-2756D62D6FA8}" srcOrd="3" destOrd="0" parTransId="{131998B8-ACF5-4A6C-BE39-E2B877475FE3}" sibTransId="{2434C302-F2A7-4F5E-93B8-871A833D7954}"/>
    <dgm:cxn modelId="{8A010DF8-D4D8-4398-979D-ECA71A1865DE}" srcId="{8E2FCF92-1731-4B4B-AE04-3F88626DF6DC}" destId="{9C952E0B-484C-4E38-9EE7-198FC598845A}" srcOrd="0" destOrd="0" parTransId="{BF689D2E-F924-435C-9D2F-14FD57D16205}" sibTransId="{53B61175-A981-4799-B29F-FCAE1634E667}"/>
    <dgm:cxn modelId="{990A1883-29E7-4C86-883B-32DE0A11F4B9}" type="presOf" srcId="{AB72B863-C0F4-4280-A8B5-2756D62D6FA8}" destId="{865A2F5B-D33E-4308-B92E-453886C64AE4}" srcOrd="0" destOrd="0" presId="urn:microsoft.com/office/officeart/2005/8/layout/vList3#1"/>
    <dgm:cxn modelId="{6957C1C6-CE04-4B16-AEED-3D1EFC142633}" srcId="{8E2FCF92-1731-4B4B-AE04-3F88626DF6DC}" destId="{0CF54598-E71C-41C2-B1B2-2B58FD6EA069}" srcOrd="2" destOrd="0" parTransId="{45AE2153-29E6-497B-B196-CDDD1DA3D609}" sibTransId="{03D6A1DA-F2BE-4996-BD6C-732E05C51697}"/>
    <dgm:cxn modelId="{18B2A994-8F78-49EF-A0A4-327CC7F3A0F2}" type="presParOf" srcId="{F1839ABA-413F-4BD2-9874-DC9D2320A521}" destId="{BC306242-00F5-42A8-8167-AAF96EA2FA74}" srcOrd="0" destOrd="0" presId="urn:microsoft.com/office/officeart/2005/8/layout/vList3#1"/>
    <dgm:cxn modelId="{87B539C1-AA35-4C51-84E9-A55421B3FC65}" type="presParOf" srcId="{BC306242-00F5-42A8-8167-AAF96EA2FA74}" destId="{274683C6-5AA7-44F4-BAD1-BB7690262181}" srcOrd="0" destOrd="0" presId="urn:microsoft.com/office/officeart/2005/8/layout/vList3#1"/>
    <dgm:cxn modelId="{38C8AC7B-83D5-45A6-9540-C0CDE9162F55}" type="presParOf" srcId="{BC306242-00F5-42A8-8167-AAF96EA2FA74}" destId="{17588315-CD79-4A77-B501-D1A04C7D8C63}" srcOrd="1" destOrd="0" presId="urn:microsoft.com/office/officeart/2005/8/layout/vList3#1"/>
    <dgm:cxn modelId="{A0A9F46F-C24C-4E34-9337-92963ACDEB75}" type="presParOf" srcId="{F1839ABA-413F-4BD2-9874-DC9D2320A521}" destId="{96837170-FD80-4A08-A533-CF1593514CF1}" srcOrd="1" destOrd="0" presId="urn:microsoft.com/office/officeart/2005/8/layout/vList3#1"/>
    <dgm:cxn modelId="{1782C67A-3CEF-43AF-83DF-3355FC3C82AD}" type="presParOf" srcId="{F1839ABA-413F-4BD2-9874-DC9D2320A521}" destId="{4BBF7C53-4C2F-4640-848F-97B639436424}" srcOrd="2" destOrd="0" presId="urn:microsoft.com/office/officeart/2005/8/layout/vList3#1"/>
    <dgm:cxn modelId="{5100385F-5356-443D-ABCE-46009AA52506}" type="presParOf" srcId="{4BBF7C53-4C2F-4640-848F-97B639436424}" destId="{3AEDFC66-16F1-4485-B6CF-C23F29BCEA4E}" srcOrd="0" destOrd="0" presId="urn:microsoft.com/office/officeart/2005/8/layout/vList3#1"/>
    <dgm:cxn modelId="{9C4E9596-ECA7-42D9-8B21-3769B5D50EED}" type="presParOf" srcId="{4BBF7C53-4C2F-4640-848F-97B639436424}" destId="{5E6F6763-177D-4727-8589-0D4F62C3224F}" srcOrd="1" destOrd="0" presId="urn:microsoft.com/office/officeart/2005/8/layout/vList3#1"/>
    <dgm:cxn modelId="{57ABD522-BA7E-4CBA-84B1-A3B887298052}" type="presParOf" srcId="{F1839ABA-413F-4BD2-9874-DC9D2320A521}" destId="{BF1C5590-7789-47F1-9907-3587376743C9}" srcOrd="3" destOrd="0" presId="urn:microsoft.com/office/officeart/2005/8/layout/vList3#1"/>
    <dgm:cxn modelId="{A22F6B93-3389-4AE3-A83F-C9DF838A70E2}" type="presParOf" srcId="{F1839ABA-413F-4BD2-9874-DC9D2320A521}" destId="{AC414FD2-AE4B-483D-859B-579C3723AC72}" srcOrd="4" destOrd="0" presId="urn:microsoft.com/office/officeart/2005/8/layout/vList3#1"/>
    <dgm:cxn modelId="{3AEA95C7-B561-40FF-870B-905C54574453}" type="presParOf" srcId="{AC414FD2-AE4B-483D-859B-579C3723AC72}" destId="{14F4959E-4D79-479B-8C01-A48A35302E65}" srcOrd="0" destOrd="0" presId="urn:microsoft.com/office/officeart/2005/8/layout/vList3#1"/>
    <dgm:cxn modelId="{8C6A29FF-35EA-4FEC-BEA9-FC893BC8AEC2}" type="presParOf" srcId="{AC414FD2-AE4B-483D-859B-579C3723AC72}" destId="{9720937F-F2FD-4694-ADB5-4ED26B8FEE48}" srcOrd="1" destOrd="0" presId="urn:microsoft.com/office/officeart/2005/8/layout/vList3#1"/>
    <dgm:cxn modelId="{AC8EAE85-188F-47DE-8324-A6A8A70C9C0E}" type="presParOf" srcId="{F1839ABA-413F-4BD2-9874-DC9D2320A521}" destId="{A3F823E6-595C-4D62-BEFA-13F51BEE35C6}" srcOrd="5" destOrd="0" presId="urn:microsoft.com/office/officeart/2005/8/layout/vList3#1"/>
    <dgm:cxn modelId="{DD719723-CECB-4319-81B7-B0744A4D1575}" type="presParOf" srcId="{F1839ABA-413F-4BD2-9874-DC9D2320A521}" destId="{7A80CD46-979C-4B61-B5A4-E6C1A958D7FF}" srcOrd="6" destOrd="0" presId="urn:microsoft.com/office/officeart/2005/8/layout/vList3#1"/>
    <dgm:cxn modelId="{DFA6EA6F-ADC9-4A70-89A9-0683D6D9154B}" type="presParOf" srcId="{7A80CD46-979C-4B61-B5A4-E6C1A958D7FF}" destId="{8F081388-1929-46E2-9A2F-DA7E64BABBEB}" srcOrd="0" destOrd="0" presId="urn:microsoft.com/office/officeart/2005/8/layout/vList3#1"/>
    <dgm:cxn modelId="{CD015182-FF33-43D5-AA3B-64B2A9A53C77}" type="presParOf" srcId="{7A80CD46-979C-4B61-B5A4-E6C1A958D7FF}" destId="{865A2F5B-D33E-4308-B92E-453886C64AE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2FCF92-1731-4B4B-AE04-3F88626DF6DC}" type="doc">
      <dgm:prSet loTypeId="urn:microsoft.com/office/officeart/2005/8/layout/vList3#2" loCatId="list" qsTypeId="urn:microsoft.com/office/officeart/2005/8/quickstyle/simple1" qsCatId="simple" csTypeId="urn:microsoft.com/office/officeart/2005/8/colors/colorful1#4" csCatId="colorful" phldr="1"/>
      <dgm:spPr/>
      <dgm:t>
        <a:bodyPr/>
        <a:lstStyle/>
        <a:p>
          <a:endParaRPr lang="en-US"/>
        </a:p>
      </dgm:t>
    </dgm:pt>
    <dgm:pt modelId="{9C952E0B-484C-4E38-9EE7-198FC598845A}">
      <dgm:prSet phldrT="[Text]" custT="1"/>
      <dgm:spPr/>
      <dgm:t>
        <a:bodyPr/>
        <a:lstStyle/>
        <a:p>
          <a:pPr algn="ctr" rtl="1"/>
          <a:r>
            <a:rPr kumimoji="0" lang="fa-IR" sz="2000" b="0" i="0" u="none" strike="noStrike" cap="none" spc="0" normalizeH="0" baseline="0" noProof="0" dirty="0" smtClean="0">
              <a:ln>
                <a:noFill/>
              </a:ln>
              <a:solidFill>
                <a:schemeClr val="tx1"/>
              </a:solidFill>
              <a:effectLst/>
              <a:uLnTx/>
              <a:uFillTx/>
              <a:latin typeface=" Mitra"/>
              <a:ea typeface="+mj-ea"/>
              <a:cs typeface="B Mitra" pitchFamily="2" charset="-78"/>
            </a:rPr>
            <a:t>افزایش شبكه های رادیو و تلویزیونی، صرف بیش از 4 میلیون دلار برای پروژه های حمايت از مطالبه آزادی سياسی و اقتصادي، آزادی بيان و رعايت حقوق بشر از سوی شهروندان ايرانی طی سال های 2004 تا 2006 از سوی وزارت خارجه امریکا.</a:t>
          </a:r>
          <a:endParaRPr lang="en-US" sz="2000" dirty="0">
            <a:solidFill>
              <a:schemeClr val="tx1"/>
            </a:solidFill>
            <a:cs typeface="B Mitra" pitchFamily="2" charset="-78"/>
          </a:endParaRPr>
        </a:p>
      </dgm:t>
    </dgm:pt>
    <dgm:pt modelId="{BF689D2E-F924-435C-9D2F-14FD57D16205}" type="parTrans" cxnId="{8A010DF8-D4D8-4398-979D-ECA71A1865DE}">
      <dgm:prSet/>
      <dgm:spPr/>
      <dgm:t>
        <a:bodyPr/>
        <a:lstStyle/>
        <a:p>
          <a:pPr algn="ctr"/>
          <a:endParaRPr lang="en-US" sz="2000">
            <a:solidFill>
              <a:schemeClr val="tx1"/>
            </a:solidFill>
            <a:cs typeface="B Mitra" pitchFamily="2" charset="-78"/>
          </a:endParaRPr>
        </a:p>
      </dgm:t>
    </dgm:pt>
    <dgm:pt modelId="{53B61175-A981-4799-B29F-FCAE1634E667}" type="sibTrans" cxnId="{8A010DF8-D4D8-4398-979D-ECA71A1865DE}">
      <dgm:prSet/>
      <dgm:spPr/>
      <dgm:t>
        <a:bodyPr/>
        <a:lstStyle/>
        <a:p>
          <a:pPr algn="ctr"/>
          <a:endParaRPr lang="en-US" sz="2000">
            <a:solidFill>
              <a:schemeClr val="tx1"/>
            </a:solidFill>
            <a:cs typeface="B Mitra" pitchFamily="2" charset="-78"/>
          </a:endParaRPr>
        </a:p>
      </dgm:t>
    </dgm:pt>
    <dgm:pt modelId="{1AE37F8F-4667-4A41-AB51-99DD731FB1FE}">
      <dgm:prSet phldrT="[Text]" custT="1"/>
      <dgm:spPr/>
      <dgm:t>
        <a:bodyPr/>
        <a:lstStyle/>
        <a:p>
          <a:pPr algn="ctr" rtl="1"/>
          <a:r>
            <a:rPr lang="fa-IR" sz="2000" dirty="0" smtClean="0">
              <a:solidFill>
                <a:schemeClr val="tx1"/>
              </a:solidFill>
              <a:latin typeface=" Mitra"/>
              <a:cs typeface="B Mitra" pitchFamily="2" charset="-78"/>
            </a:rPr>
            <a:t>اختصاص مبلغ 10 میلیون دلار از سوی كميسيون بودجه سناي آمريكا (25 دي 1381؛ 15 ژانويه 2003) براي کمک به تمامی سازمانهای غیردولتی امریكایی برای حمایت از گروههای ایرانی مرتبط با جامعه مدنی، حقوق بشر، فرهنگی و خواهان دموكراسی</a:t>
          </a:r>
          <a:r>
            <a:rPr lang="en-US" sz="2000" dirty="0" smtClean="0">
              <a:solidFill>
                <a:schemeClr val="tx1"/>
              </a:solidFill>
              <a:latin typeface=" Mitra"/>
              <a:cs typeface="B Mitra" pitchFamily="2" charset="-78"/>
            </a:rPr>
            <a:t>.</a:t>
          </a:r>
          <a:endParaRPr lang="en-US" sz="2000" dirty="0">
            <a:solidFill>
              <a:schemeClr val="tx1"/>
            </a:solidFill>
            <a:cs typeface="B Mitra" pitchFamily="2" charset="-78"/>
          </a:endParaRPr>
        </a:p>
      </dgm:t>
    </dgm:pt>
    <dgm:pt modelId="{80077C31-4466-4F26-A268-BE38A272686A}" type="parTrans" cxnId="{9F0C6548-241E-4AB9-A4A6-EC2F0AE3EFCF}">
      <dgm:prSet/>
      <dgm:spPr/>
      <dgm:t>
        <a:bodyPr/>
        <a:lstStyle/>
        <a:p>
          <a:pPr algn="ctr"/>
          <a:endParaRPr lang="en-US" sz="2000">
            <a:solidFill>
              <a:schemeClr val="tx1"/>
            </a:solidFill>
            <a:cs typeface="B Mitra" pitchFamily="2" charset="-78"/>
          </a:endParaRPr>
        </a:p>
      </dgm:t>
    </dgm:pt>
    <dgm:pt modelId="{4E069705-5E16-4A78-AAE4-3B9358DEA6EB}" type="sibTrans" cxnId="{9F0C6548-241E-4AB9-A4A6-EC2F0AE3EFCF}">
      <dgm:prSet/>
      <dgm:spPr/>
      <dgm:t>
        <a:bodyPr/>
        <a:lstStyle/>
        <a:p>
          <a:pPr algn="ctr"/>
          <a:endParaRPr lang="en-US" sz="2000">
            <a:solidFill>
              <a:schemeClr val="tx1"/>
            </a:solidFill>
            <a:cs typeface="B Mitra" pitchFamily="2" charset="-78"/>
          </a:endParaRPr>
        </a:p>
      </dgm:t>
    </dgm:pt>
    <dgm:pt modelId="{F1839ABA-413F-4BD2-9874-DC9D2320A521}" type="pres">
      <dgm:prSet presAssocID="{8E2FCF92-1731-4B4B-AE04-3F88626DF6DC}" presName="linearFlow" presStyleCnt="0">
        <dgm:presLayoutVars>
          <dgm:dir val="rev"/>
          <dgm:resizeHandles val="exact"/>
        </dgm:presLayoutVars>
      </dgm:prSet>
      <dgm:spPr/>
      <dgm:t>
        <a:bodyPr/>
        <a:lstStyle/>
        <a:p>
          <a:endParaRPr lang="en-US"/>
        </a:p>
      </dgm:t>
    </dgm:pt>
    <dgm:pt modelId="{BC306242-00F5-42A8-8167-AAF96EA2FA74}" type="pres">
      <dgm:prSet presAssocID="{9C952E0B-484C-4E38-9EE7-198FC598845A}" presName="composite" presStyleCnt="0"/>
      <dgm:spPr/>
    </dgm:pt>
    <dgm:pt modelId="{274683C6-5AA7-44F4-BAD1-BB7690262181}" type="pres">
      <dgm:prSet presAssocID="{9C952E0B-484C-4E38-9EE7-198FC598845A}" presName="imgShp" presStyleLbl="fgImgPlace1" presStyleIdx="0" presStyleCnt="2"/>
      <dgm:spPr/>
    </dgm:pt>
    <dgm:pt modelId="{17588315-CD79-4A77-B501-D1A04C7D8C63}" type="pres">
      <dgm:prSet presAssocID="{9C952E0B-484C-4E38-9EE7-198FC598845A}" presName="txShp" presStyleLbl="node1" presStyleIdx="0" presStyleCnt="2">
        <dgm:presLayoutVars>
          <dgm:bulletEnabled val="1"/>
        </dgm:presLayoutVars>
      </dgm:prSet>
      <dgm:spPr/>
      <dgm:t>
        <a:bodyPr/>
        <a:lstStyle/>
        <a:p>
          <a:endParaRPr lang="en-US"/>
        </a:p>
      </dgm:t>
    </dgm:pt>
    <dgm:pt modelId="{96837170-FD80-4A08-A533-CF1593514CF1}" type="pres">
      <dgm:prSet presAssocID="{53B61175-A981-4799-B29F-FCAE1634E667}" presName="spacing" presStyleCnt="0"/>
      <dgm:spPr/>
    </dgm:pt>
    <dgm:pt modelId="{4BBF7C53-4C2F-4640-848F-97B639436424}" type="pres">
      <dgm:prSet presAssocID="{1AE37F8F-4667-4A41-AB51-99DD731FB1FE}" presName="composite" presStyleCnt="0"/>
      <dgm:spPr/>
    </dgm:pt>
    <dgm:pt modelId="{3AEDFC66-16F1-4485-B6CF-C23F29BCEA4E}" type="pres">
      <dgm:prSet presAssocID="{1AE37F8F-4667-4A41-AB51-99DD731FB1FE}" presName="imgShp" presStyleLbl="fgImgPlace1" presStyleIdx="1" presStyleCnt="2"/>
      <dgm:spPr/>
    </dgm:pt>
    <dgm:pt modelId="{5E6F6763-177D-4727-8589-0D4F62C3224F}" type="pres">
      <dgm:prSet presAssocID="{1AE37F8F-4667-4A41-AB51-99DD731FB1FE}" presName="txShp" presStyleLbl="node1" presStyleIdx="1" presStyleCnt="2">
        <dgm:presLayoutVars>
          <dgm:bulletEnabled val="1"/>
        </dgm:presLayoutVars>
      </dgm:prSet>
      <dgm:spPr/>
      <dgm:t>
        <a:bodyPr/>
        <a:lstStyle/>
        <a:p>
          <a:endParaRPr lang="en-US"/>
        </a:p>
      </dgm:t>
    </dgm:pt>
  </dgm:ptLst>
  <dgm:cxnLst>
    <dgm:cxn modelId="{9F0C6548-241E-4AB9-A4A6-EC2F0AE3EFCF}" srcId="{8E2FCF92-1731-4B4B-AE04-3F88626DF6DC}" destId="{1AE37F8F-4667-4A41-AB51-99DD731FB1FE}" srcOrd="1" destOrd="0" parTransId="{80077C31-4466-4F26-A268-BE38A272686A}" sibTransId="{4E069705-5E16-4A78-AAE4-3B9358DEA6EB}"/>
    <dgm:cxn modelId="{8A010DF8-D4D8-4398-979D-ECA71A1865DE}" srcId="{8E2FCF92-1731-4B4B-AE04-3F88626DF6DC}" destId="{9C952E0B-484C-4E38-9EE7-198FC598845A}" srcOrd="0" destOrd="0" parTransId="{BF689D2E-F924-435C-9D2F-14FD57D16205}" sibTransId="{53B61175-A981-4799-B29F-FCAE1634E667}"/>
    <dgm:cxn modelId="{D959FFED-4B5C-4F61-AECA-C365C435B5AE}" type="presOf" srcId="{9C952E0B-484C-4E38-9EE7-198FC598845A}" destId="{17588315-CD79-4A77-B501-D1A04C7D8C63}" srcOrd="0" destOrd="0" presId="urn:microsoft.com/office/officeart/2005/8/layout/vList3#2"/>
    <dgm:cxn modelId="{A4842FC9-54C6-4D32-A489-991CD31A5C85}" type="presOf" srcId="{1AE37F8F-4667-4A41-AB51-99DD731FB1FE}" destId="{5E6F6763-177D-4727-8589-0D4F62C3224F}" srcOrd="0" destOrd="0" presId="urn:microsoft.com/office/officeart/2005/8/layout/vList3#2"/>
    <dgm:cxn modelId="{22E6F272-6622-4195-9CA2-B601D5A5AA3A}" type="presOf" srcId="{8E2FCF92-1731-4B4B-AE04-3F88626DF6DC}" destId="{F1839ABA-413F-4BD2-9874-DC9D2320A521}" srcOrd="0" destOrd="0" presId="urn:microsoft.com/office/officeart/2005/8/layout/vList3#2"/>
    <dgm:cxn modelId="{00812009-D886-4782-AF6B-FB08759A9BF8}" type="presParOf" srcId="{F1839ABA-413F-4BD2-9874-DC9D2320A521}" destId="{BC306242-00F5-42A8-8167-AAF96EA2FA74}" srcOrd="0" destOrd="0" presId="urn:microsoft.com/office/officeart/2005/8/layout/vList3#2"/>
    <dgm:cxn modelId="{7AAEB56F-C497-4028-B175-DE897A84037F}" type="presParOf" srcId="{BC306242-00F5-42A8-8167-AAF96EA2FA74}" destId="{274683C6-5AA7-44F4-BAD1-BB7690262181}" srcOrd="0" destOrd="0" presId="urn:microsoft.com/office/officeart/2005/8/layout/vList3#2"/>
    <dgm:cxn modelId="{C7684209-51FE-41C7-83B3-BFE61AA387C1}" type="presParOf" srcId="{BC306242-00F5-42A8-8167-AAF96EA2FA74}" destId="{17588315-CD79-4A77-B501-D1A04C7D8C63}" srcOrd="1" destOrd="0" presId="urn:microsoft.com/office/officeart/2005/8/layout/vList3#2"/>
    <dgm:cxn modelId="{426D72FD-BDDF-49FA-B3B4-502B80F9E518}" type="presParOf" srcId="{F1839ABA-413F-4BD2-9874-DC9D2320A521}" destId="{96837170-FD80-4A08-A533-CF1593514CF1}" srcOrd="1" destOrd="0" presId="urn:microsoft.com/office/officeart/2005/8/layout/vList3#2"/>
    <dgm:cxn modelId="{5E4D8A4E-5EF9-4F91-A14B-C080DEB5BBCC}" type="presParOf" srcId="{F1839ABA-413F-4BD2-9874-DC9D2320A521}" destId="{4BBF7C53-4C2F-4640-848F-97B639436424}" srcOrd="2" destOrd="0" presId="urn:microsoft.com/office/officeart/2005/8/layout/vList3#2"/>
    <dgm:cxn modelId="{82D6D7B1-3301-4FDB-96A8-FEE611354523}" type="presParOf" srcId="{4BBF7C53-4C2F-4640-848F-97B639436424}" destId="{3AEDFC66-16F1-4485-B6CF-C23F29BCEA4E}" srcOrd="0" destOrd="0" presId="urn:microsoft.com/office/officeart/2005/8/layout/vList3#2"/>
    <dgm:cxn modelId="{D674284C-5BB5-4BB0-A3CC-5771E273FE68}" type="presParOf" srcId="{4BBF7C53-4C2F-4640-848F-97B639436424}" destId="{5E6F6763-177D-4727-8589-0D4F62C3224F}"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F8777B-1FF1-45E2-AE61-631E6BF7DABB}" type="doc">
      <dgm:prSet loTypeId="urn:microsoft.com/office/officeart/2005/8/layout/target3" loCatId="list" qsTypeId="urn:microsoft.com/office/officeart/2005/8/quickstyle/simple1" qsCatId="simple" csTypeId="urn:microsoft.com/office/officeart/2005/8/colors/colorful1#5" csCatId="colorful" phldr="1"/>
      <dgm:spPr/>
      <dgm:t>
        <a:bodyPr/>
        <a:lstStyle/>
        <a:p>
          <a:endParaRPr lang="en-US"/>
        </a:p>
      </dgm:t>
    </dgm:pt>
    <dgm:pt modelId="{C87A39DE-9A3B-45A4-A335-A0FC8A185B54}">
      <dgm:prSet phldrT="[Text]" custT="1"/>
      <dgm:spPr/>
      <dgm:t>
        <a:bodyPr/>
        <a:lstStyle/>
        <a:p>
          <a:r>
            <a:rPr lang="fa-IR" sz="2800" smtClean="0">
              <a:cs typeface="B Mitra" pitchFamily="2" charset="-78"/>
            </a:rPr>
            <a:t>جذب نخبگان</a:t>
          </a:r>
          <a:endParaRPr lang="en-US" sz="2800" dirty="0">
            <a:cs typeface="B Mitra" pitchFamily="2" charset="-78"/>
          </a:endParaRPr>
        </a:p>
      </dgm:t>
    </dgm:pt>
    <dgm:pt modelId="{2146B1B3-73E9-45CC-B8FD-3257E4721A0D}" type="parTrans" cxnId="{63C7EAC5-FD59-42C8-A203-635AD93A076E}">
      <dgm:prSet/>
      <dgm:spPr/>
      <dgm:t>
        <a:bodyPr/>
        <a:lstStyle/>
        <a:p>
          <a:endParaRPr lang="en-US" sz="2400">
            <a:cs typeface="B Mitra" pitchFamily="2" charset="-78"/>
          </a:endParaRPr>
        </a:p>
      </dgm:t>
    </dgm:pt>
    <dgm:pt modelId="{91F61D8D-DCBE-4513-B9A1-EFC8081A4DDE}" type="sibTrans" cxnId="{63C7EAC5-FD59-42C8-A203-635AD93A076E}">
      <dgm:prSet/>
      <dgm:spPr/>
      <dgm:t>
        <a:bodyPr/>
        <a:lstStyle/>
        <a:p>
          <a:endParaRPr lang="en-US" sz="2400">
            <a:cs typeface="B Mitra" pitchFamily="2" charset="-78"/>
          </a:endParaRPr>
        </a:p>
      </dgm:t>
    </dgm:pt>
    <dgm:pt modelId="{5C416B11-EAF9-42F9-9E55-9A3E381D9118}">
      <dgm:prSet custT="1"/>
      <dgm:spPr/>
      <dgm:t>
        <a:bodyPr/>
        <a:lstStyle/>
        <a:p>
          <a:pPr algn="ctr" rtl="1"/>
          <a:r>
            <a:rPr lang="fa-IR" sz="2800" smtClean="0">
              <a:cs typeface="B Mitra" pitchFamily="2" charset="-78"/>
            </a:rPr>
            <a:t>برگزاري همايش ها و نشست هاي مختلف در نقاط مختلف جهان</a:t>
          </a:r>
          <a:endParaRPr lang="en-US" sz="2800" dirty="0" smtClean="0">
            <a:cs typeface="B Mitra" pitchFamily="2" charset="-78"/>
          </a:endParaRPr>
        </a:p>
      </dgm:t>
    </dgm:pt>
    <dgm:pt modelId="{05A94AB6-2068-4F46-9657-2F7A24614389}" type="parTrans" cxnId="{EDAF98BC-845F-48BA-A4C0-16F5FB6636A9}">
      <dgm:prSet/>
      <dgm:spPr/>
      <dgm:t>
        <a:bodyPr/>
        <a:lstStyle/>
        <a:p>
          <a:endParaRPr lang="en-US">
            <a:cs typeface="B Mitra" pitchFamily="2" charset="-78"/>
          </a:endParaRPr>
        </a:p>
      </dgm:t>
    </dgm:pt>
    <dgm:pt modelId="{07D4D2CD-522A-46D5-BDD6-3E162FEA1173}" type="sibTrans" cxnId="{EDAF98BC-845F-48BA-A4C0-16F5FB6636A9}">
      <dgm:prSet/>
      <dgm:spPr/>
      <dgm:t>
        <a:bodyPr/>
        <a:lstStyle/>
        <a:p>
          <a:endParaRPr lang="en-US">
            <a:cs typeface="B Mitra" pitchFamily="2" charset="-78"/>
          </a:endParaRPr>
        </a:p>
      </dgm:t>
    </dgm:pt>
    <dgm:pt modelId="{BECE1C0D-D915-4D06-9116-94420D2B3455}">
      <dgm:prSet custT="1"/>
      <dgm:spPr/>
      <dgm:t>
        <a:bodyPr/>
        <a:lstStyle/>
        <a:p>
          <a:r>
            <a:rPr lang="fa-IR" sz="2800" smtClean="0">
              <a:cs typeface="B Mitra" pitchFamily="2" charset="-78"/>
            </a:rPr>
            <a:t>راه اندازي سايتهاي خبري</a:t>
          </a:r>
          <a:endParaRPr lang="en-US" sz="2800" dirty="0" smtClean="0">
            <a:cs typeface="B Mitra" pitchFamily="2" charset="-78"/>
          </a:endParaRPr>
        </a:p>
      </dgm:t>
    </dgm:pt>
    <dgm:pt modelId="{72567BF5-B427-4247-B104-32D0CD758383}" type="sibTrans" cxnId="{24F690C2-D81D-4ED1-A44D-BB09E2C15004}">
      <dgm:prSet/>
      <dgm:spPr/>
      <dgm:t>
        <a:bodyPr/>
        <a:lstStyle/>
        <a:p>
          <a:endParaRPr lang="en-US">
            <a:cs typeface="B Mitra" pitchFamily="2" charset="-78"/>
          </a:endParaRPr>
        </a:p>
      </dgm:t>
    </dgm:pt>
    <dgm:pt modelId="{01C9CA18-6A86-42AB-AD93-FBECF0C53B1A}" type="parTrans" cxnId="{24F690C2-D81D-4ED1-A44D-BB09E2C15004}">
      <dgm:prSet/>
      <dgm:spPr/>
      <dgm:t>
        <a:bodyPr/>
        <a:lstStyle/>
        <a:p>
          <a:endParaRPr lang="en-US">
            <a:cs typeface="B Mitra" pitchFamily="2" charset="-78"/>
          </a:endParaRPr>
        </a:p>
      </dgm:t>
    </dgm:pt>
    <dgm:pt modelId="{20A17010-97BC-4040-AC64-7C4E5FEB1D69}">
      <dgm:prSet phldrT="[Text]" custT="1"/>
      <dgm:spPr/>
      <dgm:t>
        <a:bodyPr/>
        <a:lstStyle/>
        <a:p>
          <a:r>
            <a:rPr lang="fa-IR" sz="2800" dirty="0" smtClean="0">
              <a:cs typeface="B Mitra" pitchFamily="2" charset="-78"/>
            </a:rPr>
            <a:t>حمایت از برخی گروههای داخلی </a:t>
          </a:r>
          <a:endParaRPr lang="en-US" sz="2800" dirty="0">
            <a:cs typeface="B Mitra" pitchFamily="2" charset="-78"/>
          </a:endParaRPr>
        </a:p>
      </dgm:t>
    </dgm:pt>
    <dgm:pt modelId="{7444A703-001B-4680-A94B-6E959A882C92}" type="sibTrans" cxnId="{8FFA306C-A889-4F1D-AF59-09569055E9CD}">
      <dgm:prSet/>
      <dgm:spPr/>
      <dgm:t>
        <a:bodyPr/>
        <a:lstStyle/>
        <a:p>
          <a:endParaRPr lang="en-US" sz="2400">
            <a:cs typeface="B Mitra" pitchFamily="2" charset="-78"/>
          </a:endParaRPr>
        </a:p>
      </dgm:t>
    </dgm:pt>
    <dgm:pt modelId="{DC7BD918-AFAB-4279-970E-9EBBA75D65BA}" type="parTrans" cxnId="{8FFA306C-A889-4F1D-AF59-09569055E9CD}">
      <dgm:prSet/>
      <dgm:spPr/>
      <dgm:t>
        <a:bodyPr/>
        <a:lstStyle/>
        <a:p>
          <a:endParaRPr lang="en-US" sz="2400">
            <a:cs typeface="B Mitra" pitchFamily="2" charset="-78"/>
          </a:endParaRPr>
        </a:p>
      </dgm:t>
    </dgm:pt>
    <dgm:pt modelId="{7B9A5D4E-1C37-49A8-AAE4-A25A8D4671A5}">
      <dgm:prSet custT="1"/>
      <dgm:spPr/>
      <dgm:t>
        <a:bodyPr/>
        <a:lstStyle/>
        <a:p>
          <a:r>
            <a:rPr lang="fa-IR" sz="2800" dirty="0" smtClean="0">
              <a:cs typeface="B Mitra" pitchFamily="2" charset="-78"/>
            </a:rPr>
            <a:t>ایجاد موسسات و نهادهای پژوهشی</a:t>
          </a:r>
          <a:endParaRPr lang="en-US" sz="2800" dirty="0">
            <a:cs typeface="B Mitra" pitchFamily="2" charset="-78"/>
          </a:endParaRPr>
        </a:p>
      </dgm:t>
    </dgm:pt>
    <dgm:pt modelId="{362440EA-12E7-42BC-A7A1-5653672BB136}" type="sibTrans" cxnId="{40EB8AF1-1220-42F9-B891-1632F5555AEC}">
      <dgm:prSet/>
      <dgm:spPr/>
      <dgm:t>
        <a:bodyPr/>
        <a:lstStyle/>
        <a:p>
          <a:endParaRPr lang="en-US" sz="2400">
            <a:cs typeface="B Mitra" pitchFamily="2" charset="-78"/>
          </a:endParaRPr>
        </a:p>
      </dgm:t>
    </dgm:pt>
    <dgm:pt modelId="{27070AF6-8096-4083-A222-27D7E0B97608}" type="parTrans" cxnId="{40EB8AF1-1220-42F9-B891-1632F5555AEC}">
      <dgm:prSet/>
      <dgm:spPr/>
      <dgm:t>
        <a:bodyPr/>
        <a:lstStyle/>
        <a:p>
          <a:endParaRPr lang="en-US" sz="2400">
            <a:cs typeface="B Mitra" pitchFamily="2" charset="-78"/>
          </a:endParaRPr>
        </a:p>
      </dgm:t>
    </dgm:pt>
    <dgm:pt modelId="{9A263B45-54BA-4964-B4AB-72657536EBF7}">
      <dgm:prSet phldrT="[Text]" custT="1"/>
      <dgm:spPr/>
      <dgm:t>
        <a:bodyPr/>
        <a:lstStyle/>
        <a:p>
          <a:r>
            <a:rPr lang="fa-IR" sz="2800" smtClean="0">
              <a:cs typeface="B Mitra" pitchFamily="2" charset="-78"/>
            </a:rPr>
            <a:t>جذب روزنامه نگاران و حمایت از آنان</a:t>
          </a:r>
          <a:endParaRPr lang="en-US" sz="2800" dirty="0">
            <a:cs typeface="B Mitra" pitchFamily="2" charset="-78"/>
          </a:endParaRPr>
        </a:p>
      </dgm:t>
    </dgm:pt>
    <dgm:pt modelId="{82B21D06-5A6B-4603-8D0F-8BA1647EAF72}" type="sibTrans" cxnId="{9CF6D635-EA1D-44D6-8F14-0DD03348FCBD}">
      <dgm:prSet/>
      <dgm:spPr/>
      <dgm:t>
        <a:bodyPr/>
        <a:lstStyle/>
        <a:p>
          <a:endParaRPr lang="en-US" sz="2400">
            <a:cs typeface="B Mitra" pitchFamily="2" charset="-78"/>
          </a:endParaRPr>
        </a:p>
      </dgm:t>
    </dgm:pt>
    <dgm:pt modelId="{5A43ADAD-892E-4DA7-AEE6-05336F61B435}" type="parTrans" cxnId="{9CF6D635-EA1D-44D6-8F14-0DD03348FCBD}">
      <dgm:prSet/>
      <dgm:spPr/>
      <dgm:t>
        <a:bodyPr/>
        <a:lstStyle/>
        <a:p>
          <a:endParaRPr lang="en-US" sz="2400">
            <a:cs typeface="B Mitra" pitchFamily="2" charset="-78"/>
          </a:endParaRPr>
        </a:p>
      </dgm:t>
    </dgm:pt>
    <dgm:pt modelId="{1C325398-2604-47B1-BDC2-E43BFAB9DCEE}" type="pres">
      <dgm:prSet presAssocID="{32F8777B-1FF1-45E2-AE61-631E6BF7DABB}" presName="Name0" presStyleCnt="0">
        <dgm:presLayoutVars>
          <dgm:chMax val="7"/>
          <dgm:dir val="rev"/>
          <dgm:animLvl val="lvl"/>
          <dgm:resizeHandles val="exact"/>
        </dgm:presLayoutVars>
      </dgm:prSet>
      <dgm:spPr/>
      <dgm:t>
        <a:bodyPr/>
        <a:lstStyle/>
        <a:p>
          <a:endParaRPr lang="en-US"/>
        </a:p>
      </dgm:t>
    </dgm:pt>
    <dgm:pt modelId="{7F7ECC9D-4468-4727-9E70-9F44485213E1}" type="pres">
      <dgm:prSet presAssocID="{C87A39DE-9A3B-45A4-A335-A0FC8A185B54}" presName="circle1" presStyleLbl="node1" presStyleIdx="0" presStyleCnt="6"/>
      <dgm:spPr/>
      <dgm:t>
        <a:bodyPr/>
        <a:lstStyle/>
        <a:p>
          <a:endParaRPr lang="en-US"/>
        </a:p>
      </dgm:t>
    </dgm:pt>
    <dgm:pt modelId="{BFFC2644-DA4F-4565-B683-1093AF70E019}" type="pres">
      <dgm:prSet presAssocID="{C87A39DE-9A3B-45A4-A335-A0FC8A185B54}" presName="space" presStyleCnt="0"/>
      <dgm:spPr/>
      <dgm:t>
        <a:bodyPr/>
        <a:lstStyle/>
        <a:p>
          <a:endParaRPr lang="en-US"/>
        </a:p>
      </dgm:t>
    </dgm:pt>
    <dgm:pt modelId="{36F35BB0-417F-4BCB-AA5E-FF7CCF14F6E1}" type="pres">
      <dgm:prSet presAssocID="{C87A39DE-9A3B-45A4-A335-A0FC8A185B54}" presName="rect1" presStyleLbl="alignAcc1" presStyleIdx="0" presStyleCnt="6" custLinFactNeighborX="111" custLinFactNeighborY="-8333"/>
      <dgm:spPr/>
      <dgm:t>
        <a:bodyPr/>
        <a:lstStyle/>
        <a:p>
          <a:endParaRPr lang="en-US"/>
        </a:p>
      </dgm:t>
    </dgm:pt>
    <dgm:pt modelId="{38A6115F-4A24-4B70-8315-16CF2B900388}" type="pres">
      <dgm:prSet presAssocID="{9A263B45-54BA-4964-B4AB-72657536EBF7}" presName="vertSpace2" presStyleLbl="node1" presStyleIdx="0" presStyleCnt="6"/>
      <dgm:spPr/>
      <dgm:t>
        <a:bodyPr/>
        <a:lstStyle/>
        <a:p>
          <a:endParaRPr lang="en-US"/>
        </a:p>
      </dgm:t>
    </dgm:pt>
    <dgm:pt modelId="{64D746D4-449C-4987-BFD5-5202D179C38C}" type="pres">
      <dgm:prSet presAssocID="{9A263B45-54BA-4964-B4AB-72657536EBF7}" presName="circle2" presStyleLbl="node1" presStyleIdx="1" presStyleCnt="6"/>
      <dgm:spPr/>
      <dgm:t>
        <a:bodyPr/>
        <a:lstStyle/>
        <a:p>
          <a:endParaRPr lang="en-US"/>
        </a:p>
      </dgm:t>
    </dgm:pt>
    <dgm:pt modelId="{B01A3924-0BBB-474E-8D91-5B7563C7881D}" type="pres">
      <dgm:prSet presAssocID="{9A263B45-54BA-4964-B4AB-72657536EBF7}" presName="rect2" presStyleLbl="alignAcc1" presStyleIdx="1" presStyleCnt="6" custScaleY="117000"/>
      <dgm:spPr/>
      <dgm:t>
        <a:bodyPr/>
        <a:lstStyle/>
        <a:p>
          <a:endParaRPr lang="en-US"/>
        </a:p>
      </dgm:t>
    </dgm:pt>
    <dgm:pt modelId="{B78D3316-B18F-4A34-9ADF-A8E65920F212}" type="pres">
      <dgm:prSet presAssocID="{20A17010-97BC-4040-AC64-7C4E5FEB1D69}" presName="vertSpace3" presStyleLbl="node1" presStyleIdx="1" presStyleCnt="6"/>
      <dgm:spPr/>
      <dgm:t>
        <a:bodyPr/>
        <a:lstStyle/>
        <a:p>
          <a:endParaRPr lang="en-US"/>
        </a:p>
      </dgm:t>
    </dgm:pt>
    <dgm:pt modelId="{F632AD14-0CD6-4845-B8AD-1ED4AE160C0B}" type="pres">
      <dgm:prSet presAssocID="{20A17010-97BC-4040-AC64-7C4E5FEB1D69}" presName="circle3" presStyleLbl="node1" presStyleIdx="2" presStyleCnt="6"/>
      <dgm:spPr/>
      <dgm:t>
        <a:bodyPr/>
        <a:lstStyle/>
        <a:p>
          <a:endParaRPr lang="en-US"/>
        </a:p>
      </dgm:t>
    </dgm:pt>
    <dgm:pt modelId="{676FA9FE-15FA-4C4E-964C-D53BD36C3438}" type="pres">
      <dgm:prSet presAssocID="{20A17010-97BC-4040-AC64-7C4E5FEB1D69}" presName="rect3" presStyleLbl="alignAcc1" presStyleIdx="2" presStyleCnt="6" custScaleY="111714"/>
      <dgm:spPr/>
      <dgm:t>
        <a:bodyPr/>
        <a:lstStyle/>
        <a:p>
          <a:endParaRPr lang="en-US"/>
        </a:p>
      </dgm:t>
    </dgm:pt>
    <dgm:pt modelId="{9D7CE2EF-C745-4128-9F75-5D2C2D7795E5}" type="pres">
      <dgm:prSet presAssocID="{7B9A5D4E-1C37-49A8-AAE4-A25A8D4671A5}" presName="vertSpace4" presStyleLbl="node1" presStyleIdx="2" presStyleCnt="6"/>
      <dgm:spPr/>
      <dgm:t>
        <a:bodyPr/>
        <a:lstStyle/>
        <a:p>
          <a:endParaRPr lang="en-US"/>
        </a:p>
      </dgm:t>
    </dgm:pt>
    <dgm:pt modelId="{19A310E5-74D3-4F73-860C-3316563E3B7C}" type="pres">
      <dgm:prSet presAssocID="{7B9A5D4E-1C37-49A8-AAE4-A25A8D4671A5}" presName="circle4" presStyleLbl="node1" presStyleIdx="3" presStyleCnt="6"/>
      <dgm:spPr/>
      <dgm:t>
        <a:bodyPr/>
        <a:lstStyle/>
        <a:p>
          <a:endParaRPr lang="en-US"/>
        </a:p>
      </dgm:t>
    </dgm:pt>
    <dgm:pt modelId="{31558541-CD6F-43F8-A9A5-C7096E1540F2}" type="pres">
      <dgm:prSet presAssocID="{7B9A5D4E-1C37-49A8-AAE4-A25A8D4671A5}" presName="rect4" presStyleLbl="alignAcc1" presStyleIdx="3" presStyleCnt="6" custScaleY="105700"/>
      <dgm:spPr/>
      <dgm:t>
        <a:bodyPr/>
        <a:lstStyle/>
        <a:p>
          <a:endParaRPr lang="en-US"/>
        </a:p>
      </dgm:t>
    </dgm:pt>
    <dgm:pt modelId="{B4290B7D-3982-4915-A223-77E061669F68}" type="pres">
      <dgm:prSet presAssocID="{BECE1C0D-D915-4D06-9116-94420D2B3455}" presName="vertSpace5" presStyleLbl="node1" presStyleIdx="3" presStyleCnt="6"/>
      <dgm:spPr/>
      <dgm:t>
        <a:bodyPr/>
        <a:lstStyle/>
        <a:p>
          <a:endParaRPr lang="en-US"/>
        </a:p>
      </dgm:t>
    </dgm:pt>
    <dgm:pt modelId="{0D08C878-48DD-4E7C-910B-C6F278216180}" type="pres">
      <dgm:prSet presAssocID="{BECE1C0D-D915-4D06-9116-94420D2B3455}" presName="circle5" presStyleLbl="node1" presStyleIdx="4" presStyleCnt="6"/>
      <dgm:spPr/>
      <dgm:t>
        <a:bodyPr/>
        <a:lstStyle/>
        <a:p>
          <a:endParaRPr lang="en-US"/>
        </a:p>
      </dgm:t>
    </dgm:pt>
    <dgm:pt modelId="{9070C448-27A8-44B3-B93C-4DAC87686FCA}" type="pres">
      <dgm:prSet presAssocID="{BECE1C0D-D915-4D06-9116-94420D2B3455}" presName="rect5" presStyleLbl="alignAcc1" presStyleIdx="4" presStyleCnt="6"/>
      <dgm:spPr/>
      <dgm:t>
        <a:bodyPr/>
        <a:lstStyle/>
        <a:p>
          <a:endParaRPr lang="en-US"/>
        </a:p>
      </dgm:t>
    </dgm:pt>
    <dgm:pt modelId="{B0FCBC2A-6798-41E2-8E42-4AF71B847DFA}" type="pres">
      <dgm:prSet presAssocID="{5C416B11-EAF9-42F9-9E55-9A3E381D9118}" presName="vertSpace6" presStyleLbl="node1" presStyleIdx="4" presStyleCnt="6"/>
      <dgm:spPr/>
      <dgm:t>
        <a:bodyPr/>
        <a:lstStyle/>
        <a:p>
          <a:endParaRPr lang="en-US"/>
        </a:p>
      </dgm:t>
    </dgm:pt>
    <dgm:pt modelId="{972878F0-6719-4556-B0DD-5FF861A8C223}" type="pres">
      <dgm:prSet presAssocID="{5C416B11-EAF9-42F9-9E55-9A3E381D9118}" presName="circle6" presStyleLbl="node1" presStyleIdx="5" presStyleCnt="6"/>
      <dgm:spPr/>
      <dgm:t>
        <a:bodyPr/>
        <a:lstStyle/>
        <a:p>
          <a:endParaRPr lang="en-US"/>
        </a:p>
      </dgm:t>
    </dgm:pt>
    <dgm:pt modelId="{EF861C77-F81B-4742-AB8C-06995104B66C}" type="pres">
      <dgm:prSet presAssocID="{5C416B11-EAF9-42F9-9E55-9A3E381D9118}" presName="rect6" presStyleLbl="alignAcc1" presStyleIdx="5" presStyleCnt="6" custScaleY="158606" custLinFactNeighborY="67347"/>
      <dgm:spPr/>
      <dgm:t>
        <a:bodyPr/>
        <a:lstStyle/>
        <a:p>
          <a:endParaRPr lang="en-US"/>
        </a:p>
      </dgm:t>
    </dgm:pt>
    <dgm:pt modelId="{D66AE0EF-93A7-49C8-8EDF-683938BAC501}" type="pres">
      <dgm:prSet presAssocID="{C87A39DE-9A3B-45A4-A335-A0FC8A185B54}" presName="rect1ParTxNoCh" presStyleLbl="alignAcc1" presStyleIdx="5" presStyleCnt="6">
        <dgm:presLayoutVars>
          <dgm:chMax val="1"/>
          <dgm:bulletEnabled val="1"/>
        </dgm:presLayoutVars>
      </dgm:prSet>
      <dgm:spPr/>
      <dgm:t>
        <a:bodyPr/>
        <a:lstStyle/>
        <a:p>
          <a:endParaRPr lang="en-US"/>
        </a:p>
      </dgm:t>
    </dgm:pt>
    <dgm:pt modelId="{64585386-22E9-46DC-BB9D-DB5B48C628AD}" type="pres">
      <dgm:prSet presAssocID="{9A263B45-54BA-4964-B4AB-72657536EBF7}" presName="rect2ParTxNoCh" presStyleLbl="alignAcc1" presStyleIdx="5" presStyleCnt="6">
        <dgm:presLayoutVars>
          <dgm:chMax val="1"/>
          <dgm:bulletEnabled val="1"/>
        </dgm:presLayoutVars>
      </dgm:prSet>
      <dgm:spPr/>
      <dgm:t>
        <a:bodyPr/>
        <a:lstStyle/>
        <a:p>
          <a:endParaRPr lang="en-US"/>
        </a:p>
      </dgm:t>
    </dgm:pt>
    <dgm:pt modelId="{651662B1-E978-4BED-A08A-95C3C403B5FA}" type="pres">
      <dgm:prSet presAssocID="{20A17010-97BC-4040-AC64-7C4E5FEB1D69}" presName="rect3ParTxNoCh" presStyleLbl="alignAcc1" presStyleIdx="5" presStyleCnt="6">
        <dgm:presLayoutVars>
          <dgm:chMax val="1"/>
          <dgm:bulletEnabled val="1"/>
        </dgm:presLayoutVars>
      </dgm:prSet>
      <dgm:spPr/>
      <dgm:t>
        <a:bodyPr/>
        <a:lstStyle/>
        <a:p>
          <a:endParaRPr lang="en-US"/>
        </a:p>
      </dgm:t>
    </dgm:pt>
    <dgm:pt modelId="{20C70206-98DA-4432-A607-9C6810F205B6}" type="pres">
      <dgm:prSet presAssocID="{7B9A5D4E-1C37-49A8-AAE4-A25A8D4671A5}" presName="rect4ParTxNoCh" presStyleLbl="alignAcc1" presStyleIdx="5" presStyleCnt="6">
        <dgm:presLayoutVars>
          <dgm:chMax val="1"/>
          <dgm:bulletEnabled val="1"/>
        </dgm:presLayoutVars>
      </dgm:prSet>
      <dgm:spPr/>
      <dgm:t>
        <a:bodyPr/>
        <a:lstStyle/>
        <a:p>
          <a:endParaRPr lang="en-US"/>
        </a:p>
      </dgm:t>
    </dgm:pt>
    <dgm:pt modelId="{AE2729DA-3F2A-4B7F-8E89-45BF3A0D0775}" type="pres">
      <dgm:prSet presAssocID="{BECE1C0D-D915-4D06-9116-94420D2B3455}" presName="rect5ParTxNoCh" presStyleLbl="alignAcc1" presStyleIdx="5" presStyleCnt="6">
        <dgm:presLayoutVars>
          <dgm:chMax val="1"/>
          <dgm:bulletEnabled val="1"/>
        </dgm:presLayoutVars>
      </dgm:prSet>
      <dgm:spPr/>
      <dgm:t>
        <a:bodyPr/>
        <a:lstStyle/>
        <a:p>
          <a:endParaRPr lang="en-US"/>
        </a:p>
      </dgm:t>
    </dgm:pt>
    <dgm:pt modelId="{608C7239-06FE-4B85-8F38-A43E438A8572}" type="pres">
      <dgm:prSet presAssocID="{5C416B11-EAF9-42F9-9E55-9A3E381D9118}" presName="rect6ParTxNoCh" presStyleLbl="alignAcc1" presStyleIdx="5" presStyleCnt="6">
        <dgm:presLayoutVars>
          <dgm:chMax val="1"/>
          <dgm:bulletEnabled val="1"/>
        </dgm:presLayoutVars>
      </dgm:prSet>
      <dgm:spPr/>
      <dgm:t>
        <a:bodyPr/>
        <a:lstStyle/>
        <a:p>
          <a:endParaRPr lang="en-US"/>
        </a:p>
      </dgm:t>
    </dgm:pt>
  </dgm:ptLst>
  <dgm:cxnLst>
    <dgm:cxn modelId="{FC4BB06E-94E6-4002-A031-FF7CDBBAF9FA}" type="presOf" srcId="{5C416B11-EAF9-42F9-9E55-9A3E381D9118}" destId="{EF861C77-F81B-4742-AB8C-06995104B66C}" srcOrd="0" destOrd="0" presId="urn:microsoft.com/office/officeart/2005/8/layout/target3"/>
    <dgm:cxn modelId="{40EB8AF1-1220-42F9-B891-1632F5555AEC}" srcId="{32F8777B-1FF1-45E2-AE61-631E6BF7DABB}" destId="{7B9A5D4E-1C37-49A8-AAE4-A25A8D4671A5}" srcOrd="3" destOrd="0" parTransId="{27070AF6-8096-4083-A222-27D7E0B97608}" sibTransId="{362440EA-12E7-42BC-A7A1-5653672BB136}"/>
    <dgm:cxn modelId="{9CF6D635-EA1D-44D6-8F14-0DD03348FCBD}" srcId="{32F8777B-1FF1-45E2-AE61-631E6BF7DABB}" destId="{9A263B45-54BA-4964-B4AB-72657536EBF7}" srcOrd="1" destOrd="0" parTransId="{5A43ADAD-892E-4DA7-AEE6-05336F61B435}" sibTransId="{82B21D06-5A6B-4603-8D0F-8BA1647EAF72}"/>
    <dgm:cxn modelId="{1D055775-9960-406A-B3F1-2B74D736E82A}" type="presOf" srcId="{20A17010-97BC-4040-AC64-7C4E5FEB1D69}" destId="{651662B1-E978-4BED-A08A-95C3C403B5FA}" srcOrd="1" destOrd="0" presId="urn:microsoft.com/office/officeart/2005/8/layout/target3"/>
    <dgm:cxn modelId="{6D975AEF-E2B1-4E70-A0BC-465019DD741B}" type="presOf" srcId="{32F8777B-1FF1-45E2-AE61-631E6BF7DABB}" destId="{1C325398-2604-47B1-BDC2-E43BFAB9DCEE}" srcOrd="0" destOrd="0" presId="urn:microsoft.com/office/officeart/2005/8/layout/target3"/>
    <dgm:cxn modelId="{1D5FB288-2F2A-407D-9317-E9389398AA3F}" type="presOf" srcId="{20A17010-97BC-4040-AC64-7C4E5FEB1D69}" destId="{676FA9FE-15FA-4C4E-964C-D53BD36C3438}" srcOrd="0" destOrd="0" presId="urn:microsoft.com/office/officeart/2005/8/layout/target3"/>
    <dgm:cxn modelId="{AC7AD76F-1530-4DCC-B061-08F7EDB86A1A}" type="presOf" srcId="{C87A39DE-9A3B-45A4-A335-A0FC8A185B54}" destId="{D66AE0EF-93A7-49C8-8EDF-683938BAC501}" srcOrd="1" destOrd="0" presId="urn:microsoft.com/office/officeart/2005/8/layout/target3"/>
    <dgm:cxn modelId="{1FDC5400-5F5D-4117-97E7-E876690C9E96}" type="presOf" srcId="{5C416B11-EAF9-42F9-9E55-9A3E381D9118}" destId="{608C7239-06FE-4B85-8F38-A43E438A8572}" srcOrd="1" destOrd="0" presId="urn:microsoft.com/office/officeart/2005/8/layout/target3"/>
    <dgm:cxn modelId="{367C9F87-752F-4C53-84B7-A2E99F559686}" type="presOf" srcId="{7B9A5D4E-1C37-49A8-AAE4-A25A8D4671A5}" destId="{31558541-CD6F-43F8-A9A5-C7096E1540F2}" srcOrd="0" destOrd="0" presId="urn:microsoft.com/office/officeart/2005/8/layout/target3"/>
    <dgm:cxn modelId="{A3B2CE57-1A05-4C01-B6C3-E9BA2A6D47B7}" type="presOf" srcId="{C87A39DE-9A3B-45A4-A335-A0FC8A185B54}" destId="{36F35BB0-417F-4BCB-AA5E-FF7CCF14F6E1}" srcOrd="0" destOrd="0" presId="urn:microsoft.com/office/officeart/2005/8/layout/target3"/>
    <dgm:cxn modelId="{EDAF98BC-845F-48BA-A4C0-16F5FB6636A9}" srcId="{32F8777B-1FF1-45E2-AE61-631E6BF7DABB}" destId="{5C416B11-EAF9-42F9-9E55-9A3E381D9118}" srcOrd="5" destOrd="0" parTransId="{05A94AB6-2068-4F46-9657-2F7A24614389}" sibTransId="{07D4D2CD-522A-46D5-BDD6-3E162FEA1173}"/>
    <dgm:cxn modelId="{966B0955-169F-4A18-95E6-A7158986963B}" type="presOf" srcId="{BECE1C0D-D915-4D06-9116-94420D2B3455}" destId="{AE2729DA-3F2A-4B7F-8E89-45BF3A0D0775}" srcOrd="1" destOrd="0" presId="urn:microsoft.com/office/officeart/2005/8/layout/target3"/>
    <dgm:cxn modelId="{24F690C2-D81D-4ED1-A44D-BB09E2C15004}" srcId="{32F8777B-1FF1-45E2-AE61-631E6BF7DABB}" destId="{BECE1C0D-D915-4D06-9116-94420D2B3455}" srcOrd="4" destOrd="0" parTransId="{01C9CA18-6A86-42AB-AD93-FBECF0C53B1A}" sibTransId="{72567BF5-B427-4247-B104-32D0CD758383}"/>
    <dgm:cxn modelId="{98C3001A-37EF-4B42-8F39-7BBCDA19CAD6}" type="presOf" srcId="{7B9A5D4E-1C37-49A8-AAE4-A25A8D4671A5}" destId="{20C70206-98DA-4432-A607-9C6810F205B6}" srcOrd="1" destOrd="0" presId="urn:microsoft.com/office/officeart/2005/8/layout/target3"/>
    <dgm:cxn modelId="{63C7EAC5-FD59-42C8-A203-635AD93A076E}" srcId="{32F8777B-1FF1-45E2-AE61-631E6BF7DABB}" destId="{C87A39DE-9A3B-45A4-A335-A0FC8A185B54}" srcOrd="0" destOrd="0" parTransId="{2146B1B3-73E9-45CC-B8FD-3257E4721A0D}" sibTransId="{91F61D8D-DCBE-4513-B9A1-EFC8081A4DDE}"/>
    <dgm:cxn modelId="{1473CB79-40AA-470F-AB62-677E06F9FF2A}" type="presOf" srcId="{9A263B45-54BA-4964-B4AB-72657536EBF7}" destId="{B01A3924-0BBB-474E-8D91-5B7563C7881D}" srcOrd="0" destOrd="0" presId="urn:microsoft.com/office/officeart/2005/8/layout/target3"/>
    <dgm:cxn modelId="{B94FA3C1-8222-4815-8594-5614BA0E1FB3}" type="presOf" srcId="{BECE1C0D-D915-4D06-9116-94420D2B3455}" destId="{9070C448-27A8-44B3-B93C-4DAC87686FCA}" srcOrd="0" destOrd="0" presId="urn:microsoft.com/office/officeart/2005/8/layout/target3"/>
    <dgm:cxn modelId="{90E40413-4B7A-4C3D-9611-9C3727D6BC1F}" type="presOf" srcId="{9A263B45-54BA-4964-B4AB-72657536EBF7}" destId="{64585386-22E9-46DC-BB9D-DB5B48C628AD}" srcOrd="1" destOrd="0" presId="urn:microsoft.com/office/officeart/2005/8/layout/target3"/>
    <dgm:cxn modelId="{8FFA306C-A889-4F1D-AF59-09569055E9CD}" srcId="{32F8777B-1FF1-45E2-AE61-631E6BF7DABB}" destId="{20A17010-97BC-4040-AC64-7C4E5FEB1D69}" srcOrd="2" destOrd="0" parTransId="{DC7BD918-AFAB-4279-970E-9EBBA75D65BA}" sibTransId="{7444A703-001B-4680-A94B-6E959A882C92}"/>
    <dgm:cxn modelId="{282F826A-8B7B-4C7B-939B-0E0D62AB347C}" type="presParOf" srcId="{1C325398-2604-47B1-BDC2-E43BFAB9DCEE}" destId="{7F7ECC9D-4468-4727-9E70-9F44485213E1}" srcOrd="0" destOrd="0" presId="urn:microsoft.com/office/officeart/2005/8/layout/target3"/>
    <dgm:cxn modelId="{6AF22CE7-6264-4696-894A-33A300282BB9}" type="presParOf" srcId="{1C325398-2604-47B1-BDC2-E43BFAB9DCEE}" destId="{BFFC2644-DA4F-4565-B683-1093AF70E019}" srcOrd="1" destOrd="0" presId="urn:microsoft.com/office/officeart/2005/8/layout/target3"/>
    <dgm:cxn modelId="{AFDD0705-29DE-49AC-8BEA-2C7ADA523824}" type="presParOf" srcId="{1C325398-2604-47B1-BDC2-E43BFAB9DCEE}" destId="{36F35BB0-417F-4BCB-AA5E-FF7CCF14F6E1}" srcOrd="2" destOrd="0" presId="urn:microsoft.com/office/officeart/2005/8/layout/target3"/>
    <dgm:cxn modelId="{C2BF5B84-0F79-4AD3-A751-C170AF6F0008}" type="presParOf" srcId="{1C325398-2604-47B1-BDC2-E43BFAB9DCEE}" destId="{38A6115F-4A24-4B70-8315-16CF2B900388}" srcOrd="3" destOrd="0" presId="urn:microsoft.com/office/officeart/2005/8/layout/target3"/>
    <dgm:cxn modelId="{6BE6F25B-9D81-4967-941E-07101C981630}" type="presParOf" srcId="{1C325398-2604-47B1-BDC2-E43BFAB9DCEE}" destId="{64D746D4-449C-4987-BFD5-5202D179C38C}" srcOrd="4" destOrd="0" presId="urn:microsoft.com/office/officeart/2005/8/layout/target3"/>
    <dgm:cxn modelId="{59938BAF-306B-4199-80A7-170A4328C88C}" type="presParOf" srcId="{1C325398-2604-47B1-BDC2-E43BFAB9DCEE}" destId="{B01A3924-0BBB-474E-8D91-5B7563C7881D}" srcOrd="5" destOrd="0" presId="urn:microsoft.com/office/officeart/2005/8/layout/target3"/>
    <dgm:cxn modelId="{B229A7B0-223D-4802-AAD8-1038F3A4EFE9}" type="presParOf" srcId="{1C325398-2604-47B1-BDC2-E43BFAB9DCEE}" destId="{B78D3316-B18F-4A34-9ADF-A8E65920F212}" srcOrd="6" destOrd="0" presId="urn:microsoft.com/office/officeart/2005/8/layout/target3"/>
    <dgm:cxn modelId="{516F1BD0-2C16-455A-B75A-55A1A5CAF445}" type="presParOf" srcId="{1C325398-2604-47B1-BDC2-E43BFAB9DCEE}" destId="{F632AD14-0CD6-4845-B8AD-1ED4AE160C0B}" srcOrd="7" destOrd="0" presId="urn:microsoft.com/office/officeart/2005/8/layout/target3"/>
    <dgm:cxn modelId="{4641DA68-13A2-4BC5-AA1D-7BF36FF72A32}" type="presParOf" srcId="{1C325398-2604-47B1-BDC2-E43BFAB9DCEE}" destId="{676FA9FE-15FA-4C4E-964C-D53BD36C3438}" srcOrd="8" destOrd="0" presId="urn:microsoft.com/office/officeart/2005/8/layout/target3"/>
    <dgm:cxn modelId="{425EC4D9-FAD9-4F41-9DB4-66A45AFF2706}" type="presParOf" srcId="{1C325398-2604-47B1-BDC2-E43BFAB9DCEE}" destId="{9D7CE2EF-C745-4128-9F75-5D2C2D7795E5}" srcOrd="9" destOrd="0" presId="urn:microsoft.com/office/officeart/2005/8/layout/target3"/>
    <dgm:cxn modelId="{0D0C53B9-82A0-4F6B-88E4-075DE00FC85C}" type="presParOf" srcId="{1C325398-2604-47B1-BDC2-E43BFAB9DCEE}" destId="{19A310E5-74D3-4F73-860C-3316563E3B7C}" srcOrd="10" destOrd="0" presId="urn:microsoft.com/office/officeart/2005/8/layout/target3"/>
    <dgm:cxn modelId="{9AEC2E84-D705-436C-A9D4-9F43E0FD3FA5}" type="presParOf" srcId="{1C325398-2604-47B1-BDC2-E43BFAB9DCEE}" destId="{31558541-CD6F-43F8-A9A5-C7096E1540F2}" srcOrd="11" destOrd="0" presId="urn:microsoft.com/office/officeart/2005/8/layout/target3"/>
    <dgm:cxn modelId="{D1B18A92-0518-4521-81D1-C74756F90707}" type="presParOf" srcId="{1C325398-2604-47B1-BDC2-E43BFAB9DCEE}" destId="{B4290B7D-3982-4915-A223-77E061669F68}" srcOrd="12" destOrd="0" presId="urn:microsoft.com/office/officeart/2005/8/layout/target3"/>
    <dgm:cxn modelId="{6C453CAF-144F-4233-AA76-8B3AB86B57D9}" type="presParOf" srcId="{1C325398-2604-47B1-BDC2-E43BFAB9DCEE}" destId="{0D08C878-48DD-4E7C-910B-C6F278216180}" srcOrd="13" destOrd="0" presId="urn:microsoft.com/office/officeart/2005/8/layout/target3"/>
    <dgm:cxn modelId="{C8101CF0-B39B-4571-8F85-1DFC928216EE}" type="presParOf" srcId="{1C325398-2604-47B1-BDC2-E43BFAB9DCEE}" destId="{9070C448-27A8-44B3-B93C-4DAC87686FCA}" srcOrd="14" destOrd="0" presId="urn:microsoft.com/office/officeart/2005/8/layout/target3"/>
    <dgm:cxn modelId="{06FE11A2-A9C8-4CEB-A5AC-5A8C3404C04F}" type="presParOf" srcId="{1C325398-2604-47B1-BDC2-E43BFAB9DCEE}" destId="{B0FCBC2A-6798-41E2-8E42-4AF71B847DFA}" srcOrd="15" destOrd="0" presId="urn:microsoft.com/office/officeart/2005/8/layout/target3"/>
    <dgm:cxn modelId="{6C9AE4BC-376E-4ADC-9340-17FAB60CC115}" type="presParOf" srcId="{1C325398-2604-47B1-BDC2-E43BFAB9DCEE}" destId="{972878F0-6719-4556-B0DD-5FF861A8C223}" srcOrd="16" destOrd="0" presId="urn:microsoft.com/office/officeart/2005/8/layout/target3"/>
    <dgm:cxn modelId="{4557B767-C0FA-4442-9869-D97C92BFCA74}" type="presParOf" srcId="{1C325398-2604-47B1-BDC2-E43BFAB9DCEE}" destId="{EF861C77-F81B-4742-AB8C-06995104B66C}" srcOrd="17" destOrd="0" presId="urn:microsoft.com/office/officeart/2005/8/layout/target3"/>
    <dgm:cxn modelId="{4A191B34-40A1-4F66-84D9-EDB16BD22D54}" type="presParOf" srcId="{1C325398-2604-47B1-BDC2-E43BFAB9DCEE}" destId="{D66AE0EF-93A7-49C8-8EDF-683938BAC501}" srcOrd="18" destOrd="0" presId="urn:microsoft.com/office/officeart/2005/8/layout/target3"/>
    <dgm:cxn modelId="{6A655F24-B3BF-469C-BFFE-9FF6EBC4FC1D}" type="presParOf" srcId="{1C325398-2604-47B1-BDC2-E43BFAB9DCEE}" destId="{64585386-22E9-46DC-BB9D-DB5B48C628AD}" srcOrd="19" destOrd="0" presId="urn:microsoft.com/office/officeart/2005/8/layout/target3"/>
    <dgm:cxn modelId="{2363A18A-E776-43F2-8217-EC2B291BB004}" type="presParOf" srcId="{1C325398-2604-47B1-BDC2-E43BFAB9DCEE}" destId="{651662B1-E978-4BED-A08A-95C3C403B5FA}" srcOrd="20" destOrd="0" presId="urn:microsoft.com/office/officeart/2005/8/layout/target3"/>
    <dgm:cxn modelId="{D74DC1C9-AD9B-448D-93C1-5210D701EBD3}" type="presParOf" srcId="{1C325398-2604-47B1-BDC2-E43BFAB9DCEE}" destId="{20C70206-98DA-4432-A607-9C6810F205B6}" srcOrd="21" destOrd="0" presId="urn:microsoft.com/office/officeart/2005/8/layout/target3"/>
    <dgm:cxn modelId="{C1E1975B-02EE-4905-A6DB-47FC910CC7D7}" type="presParOf" srcId="{1C325398-2604-47B1-BDC2-E43BFAB9DCEE}" destId="{AE2729DA-3F2A-4B7F-8E89-45BF3A0D0775}" srcOrd="22" destOrd="0" presId="urn:microsoft.com/office/officeart/2005/8/layout/target3"/>
    <dgm:cxn modelId="{76A4E07D-FC50-465D-9D88-D6F912CE561E}" type="presParOf" srcId="{1C325398-2604-47B1-BDC2-E43BFAB9DCEE}" destId="{608C7239-06FE-4B85-8F38-A43E438A8572}"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1CBD0D-C564-4B74-A71F-4966128604CA}" type="doc">
      <dgm:prSet loTypeId="urn:microsoft.com/office/officeart/2005/8/layout/arrow2" loCatId="process" qsTypeId="urn:microsoft.com/office/officeart/2005/8/quickstyle/3d2" qsCatId="3D" csTypeId="urn:microsoft.com/office/officeart/2005/8/colors/accent1_3" csCatId="accent1" phldr="1"/>
      <dgm:spPr/>
      <dgm:t>
        <a:bodyPr/>
        <a:lstStyle/>
        <a:p>
          <a:endParaRPr lang="en-US"/>
        </a:p>
      </dgm:t>
    </dgm:pt>
    <dgm:pt modelId="{D02636D7-D8C0-4F3C-BA63-789A0074C924}">
      <dgm:prSet custT="1"/>
      <dgm:spPr/>
      <dgm:t>
        <a:bodyPr/>
        <a:lstStyle/>
        <a:p>
          <a:pPr algn="ctr" rtl="1">
            <a:spcAft>
              <a:spcPts val="0"/>
            </a:spcAft>
          </a:pPr>
          <a:r>
            <a:rPr lang="fa-IR" sz="2400" b="1" dirty="0" smtClean="0">
              <a:effectLst>
                <a:outerShdw blurRad="38100" dist="38100" dir="2700000" algn="tl">
                  <a:srgbClr val="000000">
                    <a:alpha val="43137"/>
                  </a:srgbClr>
                </a:outerShdw>
              </a:effectLst>
            </a:rPr>
            <a:t>8 دی 1319</a:t>
          </a:r>
        </a:p>
        <a:p>
          <a:pPr algn="ctr" rtl="1">
            <a:spcAft>
              <a:spcPct val="35000"/>
            </a:spcAft>
          </a:pPr>
          <a:r>
            <a:rPr lang="fa-IR" sz="2000" b="1" dirty="0" smtClean="0"/>
            <a:t> </a:t>
          </a:r>
          <a:r>
            <a:rPr lang="fa-IR" sz="2800" b="1" dirty="0" smtClean="0">
              <a:cs typeface="B Yagut" pitchFamily="2" charset="-78"/>
            </a:rPr>
            <a:t>راديو</a:t>
          </a:r>
          <a:endParaRPr lang="en-US" sz="2000" b="1" dirty="0">
            <a:cs typeface="B Yagut" pitchFamily="2" charset="-78"/>
          </a:endParaRPr>
        </a:p>
      </dgm:t>
    </dgm:pt>
    <dgm:pt modelId="{5EBBF03E-5604-4EA9-BDA7-24DBE7465547}" type="parTrans" cxnId="{676CB34B-C0A6-43C5-BC5F-C870EDC04078}">
      <dgm:prSet/>
      <dgm:spPr/>
      <dgm:t>
        <a:bodyPr/>
        <a:lstStyle/>
        <a:p>
          <a:pPr algn="r"/>
          <a:endParaRPr lang="en-US" sz="2000"/>
        </a:p>
      </dgm:t>
    </dgm:pt>
    <dgm:pt modelId="{97B1B26C-F526-4A56-8D7D-1E18DA97CA1C}" type="sibTrans" cxnId="{676CB34B-C0A6-43C5-BC5F-C870EDC04078}">
      <dgm:prSet/>
      <dgm:spPr/>
      <dgm:t>
        <a:bodyPr/>
        <a:lstStyle/>
        <a:p>
          <a:pPr algn="r"/>
          <a:endParaRPr lang="en-US" sz="2000"/>
        </a:p>
      </dgm:t>
    </dgm:pt>
    <dgm:pt modelId="{EAAB8041-3C96-4E99-AAA4-70AAFA6C0288}">
      <dgm:prSet custT="1"/>
      <dgm:spPr/>
      <dgm:t>
        <a:bodyPr/>
        <a:lstStyle/>
        <a:p>
          <a:pPr algn="ctr" rtl="1"/>
          <a:r>
            <a:rPr lang="fa-IR" sz="2400" b="1" dirty="0" smtClean="0">
              <a:effectLst>
                <a:outerShdw blurRad="38100" dist="38100" dir="2700000" algn="tl">
                  <a:srgbClr val="000000">
                    <a:alpha val="43137"/>
                  </a:srgbClr>
                </a:outerShdw>
              </a:effectLst>
              <a:cs typeface="B Yagut" pitchFamily="2" charset="-78"/>
            </a:rPr>
            <a:t>ارديبهشت 1379</a:t>
          </a:r>
          <a:endParaRPr lang="fa-IR" sz="2000" dirty="0" smtClean="0">
            <a:cs typeface="B Yagut" pitchFamily="2" charset="-78"/>
          </a:endParaRPr>
        </a:p>
        <a:p>
          <a:pPr algn="ctr" rtl="1"/>
          <a:r>
            <a:rPr lang="fa-IR" sz="2400" b="1" dirty="0" smtClean="0">
              <a:cs typeface="B Yagut" pitchFamily="2" charset="-78"/>
            </a:rPr>
            <a:t>سايت فارسی بی بی سی</a:t>
          </a:r>
          <a:endParaRPr lang="en-US" sz="2400" b="1" dirty="0">
            <a:cs typeface="B Yagut" pitchFamily="2" charset="-78"/>
          </a:endParaRPr>
        </a:p>
      </dgm:t>
    </dgm:pt>
    <dgm:pt modelId="{918B688A-1CC8-4277-9347-10690B6D7FEA}" type="parTrans" cxnId="{A3CF9108-7382-44B5-965D-9C5712128C60}">
      <dgm:prSet/>
      <dgm:spPr/>
      <dgm:t>
        <a:bodyPr/>
        <a:lstStyle/>
        <a:p>
          <a:pPr algn="r"/>
          <a:endParaRPr lang="en-US" sz="2000"/>
        </a:p>
      </dgm:t>
    </dgm:pt>
    <dgm:pt modelId="{BEB931DF-0006-4179-9C49-91DEEF2A40A3}" type="sibTrans" cxnId="{A3CF9108-7382-44B5-965D-9C5712128C60}">
      <dgm:prSet/>
      <dgm:spPr/>
      <dgm:t>
        <a:bodyPr/>
        <a:lstStyle/>
        <a:p>
          <a:pPr algn="r"/>
          <a:endParaRPr lang="en-US" sz="2000"/>
        </a:p>
      </dgm:t>
    </dgm:pt>
    <dgm:pt modelId="{E67E065C-21A6-494D-965C-C900C6985CA0}">
      <dgm:prSet custT="1"/>
      <dgm:spPr/>
      <dgm:t>
        <a:bodyPr/>
        <a:lstStyle/>
        <a:p>
          <a:pPr algn="ctr" rtl="1"/>
          <a:r>
            <a:rPr lang="fa-IR" sz="2400" b="1" dirty="0" smtClean="0">
              <a:effectLst>
                <a:outerShdw blurRad="38100" dist="38100" dir="2700000" algn="tl">
                  <a:srgbClr val="000000">
                    <a:alpha val="43137"/>
                  </a:srgbClr>
                </a:outerShdw>
              </a:effectLst>
            </a:rPr>
            <a:t>25 دی 1387</a:t>
          </a:r>
        </a:p>
        <a:p>
          <a:pPr algn="ctr" rtl="1"/>
          <a:r>
            <a:rPr lang="fa-IR" sz="2800" b="1" dirty="0" smtClean="0">
              <a:cs typeface="B Yagut" pitchFamily="2" charset="-78"/>
            </a:rPr>
            <a:t>تلويزيون</a:t>
          </a:r>
          <a:endParaRPr lang="en-US" sz="2800" b="1" dirty="0">
            <a:cs typeface="B Yagut" pitchFamily="2" charset="-78"/>
          </a:endParaRPr>
        </a:p>
      </dgm:t>
    </dgm:pt>
    <dgm:pt modelId="{E8D30E3B-5499-4435-96A8-08033E3E2757}" type="parTrans" cxnId="{B60087F2-5BD1-4EDE-BE4F-5E85B88763F4}">
      <dgm:prSet/>
      <dgm:spPr/>
      <dgm:t>
        <a:bodyPr/>
        <a:lstStyle/>
        <a:p>
          <a:pPr algn="r"/>
          <a:endParaRPr lang="en-US" sz="2000"/>
        </a:p>
      </dgm:t>
    </dgm:pt>
    <dgm:pt modelId="{7C1C1DD2-9C98-4199-AFC7-812243FE8DEF}" type="sibTrans" cxnId="{B60087F2-5BD1-4EDE-BE4F-5E85B88763F4}">
      <dgm:prSet/>
      <dgm:spPr/>
      <dgm:t>
        <a:bodyPr/>
        <a:lstStyle/>
        <a:p>
          <a:pPr algn="r"/>
          <a:endParaRPr lang="en-US" sz="2000"/>
        </a:p>
      </dgm:t>
    </dgm:pt>
    <dgm:pt modelId="{BF7807D8-FA44-4D2F-AD63-DA22A1422A5F}" type="pres">
      <dgm:prSet presAssocID="{CE1CBD0D-C564-4B74-A71F-4966128604CA}" presName="arrowDiagram" presStyleCnt="0">
        <dgm:presLayoutVars>
          <dgm:chMax val="5"/>
          <dgm:dir/>
          <dgm:resizeHandles val="exact"/>
        </dgm:presLayoutVars>
      </dgm:prSet>
      <dgm:spPr/>
      <dgm:t>
        <a:bodyPr/>
        <a:lstStyle/>
        <a:p>
          <a:endParaRPr lang="en-US"/>
        </a:p>
      </dgm:t>
    </dgm:pt>
    <dgm:pt modelId="{BA11674B-464A-4DCB-B853-29303F5B8DEA}" type="pres">
      <dgm:prSet presAssocID="{CE1CBD0D-C564-4B74-A71F-4966128604CA}" presName="arrow" presStyleLbl="bgShp" presStyleIdx="0" presStyleCnt="1"/>
      <dgm:spPr>
        <a:solidFill>
          <a:schemeClr val="accent5">
            <a:lumMod val="60000"/>
            <a:lumOff val="40000"/>
          </a:schemeClr>
        </a:solidFill>
        <a:effectLst>
          <a:glow rad="139700">
            <a:schemeClr val="accent5">
              <a:satMod val="175000"/>
              <a:alpha val="40000"/>
            </a:schemeClr>
          </a:glow>
        </a:effectLst>
        <a:scene3d>
          <a:camera prst="orthographicFront"/>
          <a:lightRig rig="threePt" dir="t">
            <a:rot lat="0" lon="0" rev="7500000"/>
          </a:lightRig>
        </a:scene3d>
        <a:sp3d z="-152400" extrusionH="63500" prstMaterial="matte">
          <a:bevelT w="144450" h="6350"/>
          <a:contourClr>
            <a:schemeClr val="bg1"/>
          </a:contourClr>
        </a:sp3d>
      </dgm:spPr>
    </dgm:pt>
    <dgm:pt modelId="{FC92BA98-F79C-4DC5-A925-BB9A243910AD}" type="pres">
      <dgm:prSet presAssocID="{CE1CBD0D-C564-4B74-A71F-4966128604CA}" presName="arrowDiagram3" presStyleCnt="0"/>
      <dgm:spPr/>
    </dgm:pt>
    <dgm:pt modelId="{C2CBFA6C-1349-44C6-8F26-C24604BE4446}" type="pres">
      <dgm:prSet presAssocID="{D02636D7-D8C0-4F3C-BA63-789A0074C924}" presName="bullet3a" presStyleLbl="node1" presStyleIdx="0" presStyleCnt="3"/>
      <dgm:spPr>
        <a:solidFill>
          <a:schemeClr val="accent4">
            <a:lumMod val="50000"/>
          </a:schemeClr>
        </a:solidFill>
      </dgm:spPr>
      <dgm:t>
        <a:bodyPr/>
        <a:lstStyle/>
        <a:p>
          <a:endParaRPr lang="en-US"/>
        </a:p>
      </dgm:t>
    </dgm:pt>
    <dgm:pt modelId="{17FF582B-49F4-4711-9310-9374B2B06ADE}" type="pres">
      <dgm:prSet presAssocID="{D02636D7-D8C0-4F3C-BA63-789A0074C924}" presName="textBox3a" presStyleLbl="revTx" presStyleIdx="0" presStyleCnt="3" custScaleY="47537" custLinFactNeighborX="-5193" custLinFactNeighborY="-37442">
        <dgm:presLayoutVars>
          <dgm:bulletEnabled val="1"/>
        </dgm:presLayoutVars>
      </dgm:prSet>
      <dgm:spPr/>
      <dgm:t>
        <a:bodyPr/>
        <a:lstStyle/>
        <a:p>
          <a:endParaRPr lang="en-US"/>
        </a:p>
      </dgm:t>
    </dgm:pt>
    <dgm:pt modelId="{1021B0F3-69EF-465D-9E6B-7D887870C20D}" type="pres">
      <dgm:prSet presAssocID="{EAAB8041-3C96-4E99-AAA4-70AAFA6C0288}" presName="bullet3b" presStyleLbl="node1" presStyleIdx="1" presStyleCnt="3"/>
      <dgm:spPr>
        <a:solidFill>
          <a:srgbClr val="0070C0"/>
        </a:solidFill>
      </dgm:spPr>
      <dgm:t>
        <a:bodyPr/>
        <a:lstStyle/>
        <a:p>
          <a:endParaRPr lang="en-US"/>
        </a:p>
      </dgm:t>
    </dgm:pt>
    <dgm:pt modelId="{C40DB71A-92A7-4742-8715-92B041334525}" type="pres">
      <dgm:prSet presAssocID="{EAAB8041-3C96-4E99-AAA4-70AAFA6C0288}" presName="textBox3b" presStyleLbl="revTx" presStyleIdx="1" presStyleCnt="3" custScaleX="149715" custScaleY="28009" custLinFactNeighborX="7509" custLinFactNeighborY="-43811">
        <dgm:presLayoutVars>
          <dgm:bulletEnabled val="1"/>
        </dgm:presLayoutVars>
      </dgm:prSet>
      <dgm:spPr/>
      <dgm:t>
        <a:bodyPr/>
        <a:lstStyle/>
        <a:p>
          <a:endParaRPr lang="en-US"/>
        </a:p>
      </dgm:t>
    </dgm:pt>
    <dgm:pt modelId="{D0E57588-A28B-4A62-B8A1-05E287527B7E}" type="pres">
      <dgm:prSet presAssocID="{E67E065C-21A6-494D-965C-C900C6985CA0}" presName="bullet3c" presStyleLbl="node1" presStyleIdx="2" presStyleCnt="3"/>
      <dgm:spPr>
        <a:solidFill>
          <a:srgbClr val="FF0000"/>
        </a:solidFill>
      </dgm:spPr>
      <dgm:t>
        <a:bodyPr/>
        <a:lstStyle/>
        <a:p>
          <a:endParaRPr lang="en-US"/>
        </a:p>
      </dgm:t>
    </dgm:pt>
    <dgm:pt modelId="{B9402589-3CDA-495A-957C-D163156B463F}" type="pres">
      <dgm:prSet presAssocID="{E67E065C-21A6-494D-965C-C900C6985CA0}" presName="textBox3c" presStyleLbl="revTx" presStyleIdx="2" presStyleCnt="3" custScaleY="24611" custLinFactNeighborY="-44170">
        <dgm:presLayoutVars>
          <dgm:bulletEnabled val="1"/>
        </dgm:presLayoutVars>
      </dgm:prSet>
      <dgm:spPr/>
      <dgm:t>
        <a:bodyPr/>
        <a:lstStyle/>
        <a:p>
          <a:endParaRPr lang="en-US"/>
        </a:p>
      </dgm:t>
    </dgm:pt>
  </dgm:ptLst>
  <dgm:cxnLst>
    <dgm:cxn modelId="{1810E5C7-440D-4D7E-B432-5B72FBB7C4BD}" type="presOf" srcId="{E67E065C-21A6-494D-965C-C900C6985CA0}" destId="{B9402589-3CDA-495A-957C-D163156B463F}" srcOrd="0" destOrd="0" presId="urn:microsoft.com/office/officeart/2005/8/layout/arrow2"/>
    <dgm:cxn modelId="{676CB34B-C0A6-43C5-BC5F-C870EDC04078}" srcId="{CE1CBD0D-C564-4B74-A71F-4966128604CA}" destId="{D02636D7-D8C0-4F3C-BA63-789A0074C924}" srcOrd="0" destOrd="0" parTransId="{5EBBF03E-5604-4EA9-BDA7-24DBE7465547}" sibTransId="{97B1B26C-F526-4A56-8D7D-1E18DA97CA1C}"/>
    <dgm:cxn modelId="{770F904D-B8ED-45DA-86BA-6189E13B9EB8}" type="presOf" srcId="{EAAB8041-3C96-4E99-AAA4-70AAFA6C0288}" destId="{C40DB71A-92A7-4742-8715-92B041334525}" srcOrd="0" destOrd="0" presId="urn:microsoft.com/office/officeart/2005/8/layout/arrow2"/>
    <dgm:cxn modelId="{A3CF9108-7382-44B5-965D-9C5712128C60}" srcId="{CE1CBD0D-C564-4B74-A71F-4966128604CA}" destId="{EAAB8041-3C96-4E99-AAA4-70AAFA6C0288}" srcOrd="1" destOrd="0" parTransId="{918B688A-1CC8-4277-9347-10690B6D7FEA}" sibTransId="{BEB931DF-0006-4179-9C49-91DEEF2A40A3}"/>
    <dgm:cxn modelId="{F0635AD7-AD00-493F-8992-012A8E6E78BB}" type="presOf" srcId="{D02636D7-D8C0-4F3C-BA63-789A0074C924}" destId="{17FF582B-49F4-4711-9310-9374B2B06ADE}" srcOrd="0" destOrd="0" presId="urn:microsoft.com/office/officeart/2005/8/layout/arrow2"/>
    <dgm:cxn modelId="{B60087F2-5BD1-4EDE-BE4F-5E85B88763F4}" srcId="{CE1CBD0D-C564-4B74-A71F-4966128604CA}" destId="{E67E065C-21A6-494D-965C-C900C6985CA0}" srcOrd="2" destOrd="0" parTransId="{E8D30E3B-5499-4435-96A8-08033E3E2757}" sibTransId="{7C1C1DD2-9C98-4199-AFC7-812243FE8DEF}"/>
    <dgm:cxn modelId="{23E3D42E-B927-47B3-909D-4BB0D7D4FE6A}" type="presOf" srcId="{CE1CBD0D-C564-4B74-A71F-4966128604CA}" destId="{BF7807D8-FA44-4D2F-AD63-DA22A1422A5F}" srcOrd="0" destOrd="0" presId="urn:microsoft.com/office/officeart/2005/8/layout/arrow2"/>
    <dgm:cxn modelId="{6F19B5AC-D22D-457A-90C5-9733FDA705C1}" type="presParOf" srcId="{BF7807D8-FA44-4D2F-AD63-DA22A1422A5F}" destId="{BA11674B-464A-4DCB-B853-29303F5B8DEA}" srcOrd="0" destOrd="0" presId="urn:microsoft.com/office/officeart/2005/8/layout/arrow2"/>
    <dgm:cxn modelId="{C101C18F-DFC4-4A05-802F-792A73DD0125}" type="presParOf" srcId="{BF7807D8-FA44-4D2F-AD63-DA22A1422A5F}" destId="{FC92BA98-F79C-4DC5-A925-BB9A243910AD}" srcOrd="1" destOrd="0" presId="urn:microsoft.com/office/officeart/2005/8/layout/arrow2"/>
    <dgm:cxn modelId="{EACA1998-0AC1-4B7A-95FA-DEB181C82E40}" type="presParOf" srcId="{FC92BA98-F79C-4DC5-A925-BB9A243910AD}" destId="{C2CBFA6C-1349-44C6-8F26-C24604BE4446}" srcOrd="0" destOrd="0" presId="urn:microsoft.com/office/officeart/2005/8/layout/arrow2"/>
    <dgm:cxn modelId="{F708D194-B783-4A4A-A7EC-E642EE4CA2A1}" type="presParOf" srcId="{FC92BA98-F79C-4DC5-A925-BB9A243910AD}" destId="{17FF582B-49F4-4711-9310-9374B2B06ADE}" srcOrd="1" destOrd="0" presId="urn:microsoft.com/office/officeart/2005/8/layout/arrow2"/>
    <dgm:cxn modelId="{4272F216-578E-444C-A89F-409DABCCD3F0}" type="presParOf" srcId="{FC92BA98-F79C-4DC5-A925-BB9A243910AD}" destId="{1021B0F3-69EF-465D-9E6B-7D887870C20D}" srcOrd="2" destOrd="0" presId="urn:microsoft.com/office/officeart/2005/8/layout/arrow2"/>
    <dgm:cxn modelId="{EAFD3420-0A86-4A93-BAD9-137E4451B6D1}" type="presParOf" srcId="{FC92BA98-F79C-4DC5-A925-BB9A243910AD}" destId="{C40DB71A-92A7-4742-8715-92B041334525}" srcOrd="3" destOrd="0" presId="urn:microsoft.com/office/officeart/2005/8/layout/arrow2"/>
    <dgm:cxn modelId="{DB4067EA-8497-4962-850B-9AC4AA614A52}" type="presParOf" srcId="{FC92BA98-F79C-4DC5-A925-BB9A243910AD}" destId="{D0E57588-A28B-4A62-B8A1-05E287527B7E}" srcOrd="4" destOrd="0" presId="urn:microsoft.com/office/officeart/2005/8/layout/arrow2"/>
    <dgm:cxn modelId="{BD9114B9-0CDA-4325-9E12-97339AE06254}" type="presParOf" srcId="{FC92BA98-F79C-4DC5-A925-BB9A243910AD}" destId="{B9402589-3CDA-495A-957C-D163156B463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AAC1F-0070-49FA-8089-0E2333D19A75}">
      <dsp:nvSpPr>
        <dsp:cNvPr id="0" name=""/>
        <dsp:cNvSpPr/>
      </dsp:nvSpPr>
      <dsp:spPr>
        <a:xfrm>
          <a:off x="3074988" y="2875"/>
          <a:ext cx="1811560" cy="117751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Mitra" pitchFamily="2" charset="-78"/>
            </a:rPr>
            <a:t>وجود 78 شبکه تلویزیونی</a:t>
          </a:r>
          <a:endParaRPr lang="en-US" sz="2400" kern="1200" dirty="0" smtClean="0">
            <a:solidFill>
              <a:schemeClr val="tx1"/>
            </a:solidFill>
            <a:cs typeface="B Mitra" pitchFamily="2" charset="-78"/>
          </a:endParaRPr>
        </a:p>
      </dsp:txBody>
      <dsp:txXfrm>
        <a:off x="3132469" y="60356"/>
        <a:ext cx="1696598" cy="1062552"/>
      </dsp:txXfrm>
    </dsp:sp>
    <dsp:sp modelId="{DE80E033-E7A2-4E7E-A6B1-C789A8D427B7}">
      <dsp:nvSpPr>
        <dsp:cNvPr id="0" name=""/>
        <dsp:cNvSpPr/>
      </dsp:nvSpPr>
      <dsp:spPr>
        <a:xfrm>
          <a:off x="2173258" y="745396"/>
          <a:ext cx="4710490" cy="4710490"/>
        </a:xfrm>
        <a:custGeom>
          <a:avLst/>
          <a:gdLst/>
          <a:ahLst/>
          <a:cxnLst/>
          <a:rect l="0" t="0" r="0" b="0"/>
          <a:pathLst>
            <a:path>
              <a:moveTo>
                <a:pt x="2994273" y="88348"/>
              </a:moveTo>
              <a:arcTo wR="2355245" hR="2355245" stAng="17144576" swAng="129388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4AFC0BA-AE2A-4AD9-B719-9DC40BE46360}">
      <dsp:nvSpPr>
        <dsp:cNvPr id="0" name=""/>
        <dsp:cNvSpPr/>
      </dsp:nvSpPr>
      <dsp:spPr>
        <a:xfrm>
          <a:off x="5648894" y="1415198"/>
          <a:ext cx="1811560" cy="1607731"/>
        </a:xfrm>
        <a:prstGeom prst="roundRect">
          <a:avLst/>
        </a:prstGeom>
        <a:solidFill>
          <a:schemeClr val="accent3">
            <a:hueOff val="-3450900"/>
            <a:satOff val="-909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Mitra" pitchFamily="2" charset="-78"/>
            </a:rPr>
            <a:t>بکارگیری کادر حرفه‌ای و</a:t>
          </a:r>
          <a:r>
            <a:rPr lang="en-US" sz="2400" kern="1200" dirty="0" smtClean="0">
              <a:solidFill>
                <a:schemeClr val="tx1"/>
              </a:solidFill>
              <a:cs typeface="B Mitra" pitchFamily="2" charset="-78"/>
            </a:rPr>
            <a:t/>
          </a:r>
          <a:br>
            <a:rPr lang="en-US" sz="2400" kern="1200" dirty="0" smtClean="0">
              <a:solidFill>
                <a:schemeClr val="tx1"/>
              </a:solidFill>
              <a:cs typeface="B Mitra" pitchFamily="2" charset="-78"/>
            </a:rPr>
          </a:br>
          <a:r>
            <a:rPr lang="fa-IR" sz="2400" kern="1200" dirty="0" smtClean="0">
              <a:solidFill>
                <a:schemeClr val="tx1"/>
              </a:solidFill>
              <a:cs typeface="B Mitra" pitchFamily="2" charset="-78"/>
            </a:rPr>
            <a:t>باسابقه</a:t>
          </a:r>
          <a:endParaRPr lang="en-US" sz="2400" kern="1200" dirty="0">
            <a:solidFill>
              <a:schemeClr val="tx1"/>
            </a:solidFill>
            <a:cs typeface="B Mitra" pitchFamily="2" charset="-78"/>
          </a:endParaRPr>
        </a:p>
      </dsp:txBody>
      <dsp:txXfrm>
        <a:off x="5727377" y="1493681"/>
        <a:ext cx="1654594" cy="1450765"/>
      </dsp:txXfrm>
    </dsp:sp>
    <dsp:sp modelId="{5E485CED-386F-41D3-AA68-EB6098AF2A16}">
      <dsp:nvSpPr>
        <dsp:cNvPr id="0" name=""/>
        <dsp:cNvSpPr/>
      </dsp:nvSpPr>
      <dsp:spPr>
        <a:xfrm>
          <a:off x="1999195" y="160900"/>
          <a:ext cx="4710490" cy="4710490"/>
        </a:xfrm>
        <a:custGeom>
          <a:avLst/>
          <a:gdLst/>
          <a:ahLst/>
          <a:cxnLst/>
          <a:rect l="0" t="0" r="0" b="0"/>
          <a:pathLst>
            <a:path>
              <a:moveTo>
                <a:pt x="4576671" y="3137832"/>
              </a:moveTo>
              <a:arcTo wR="2355245" hR="2355245" stAng="1164412" swAng="1290440"/>
            </a:path>
          </a:pathLst>
        </a:custGeom>
        <a:noFill/>
        <a:ln w="9525" cap="flat" cmpd="sng" algn="ctr">
          <a:solidFill>
            <a:schemeClr val="accent3">
              <a:hueOff val="-3450900"/>
              <a:satOff val="-9096"/>
              <a:lumOff val="-235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DC9F63-C468-4568-8DEB-FBE01A50E03A}">
      <dsp:nvSpPr>
        <dsp:cNvPr id="0" name=""/>
        <dsp:cNvSpPr/>
      </dsp:nvSpPr>
      <dsp:spPr>
        <a:xfrm>
          <a:off x="4459366" y="4263553"/>
          <a:ext cx="1811560" cy="1177514"/>
        </a:xfrm>
        <a:prstGeom prst="roundRect">
          <a:avLst/>
        </a:prstGeom>
        <a:solidFill>
          <a:schemeClr val="accent3">
            <a:hueOff val="-6901799"/>
            <a:satOff val="-1819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Mitra" pitchFamily="2" charset="-78"/>
            </a:rPr>
            <a:t>اختصاص بودجه کلان</a:t>
          </a:r>
          <a:endParaRPr lang="en-US" sz="2400" kern="1200" dirty="0">
            <a:solidFill>
              <a:schemeClr val="tx1"/>
            </a:solidFill>
            <a:cs typeface="B Mitra" pitchFamily="2" charset="-78"/>
          </a:endParaRPr>
        </a:p>
      </dsp:txBody>
      <dsp:txXfrm>
        <a:off x="4516847" y="4321034"/>
        <a:ext cx="1696598" cy="1062552"/>
      </dsp:txXfrm>
    </dsp:sp>
    <dsp:sp modelId="{A3175AFB-55E4-41A8-A097-AB7ED20C3C1E}">
      <dsp:nvSpPr>
        <dsp:cNvPr id="0" name=""/>
        <dsp:cNvSpPr/>
      </dsp:nvSpPr>
      <dsp:spPr>
        <a:xfrm>
          <a:off x="1522662" y="615396"/>
          <a:ext cx="4710490" cy="4710490"/>
        </a:xfrm>
        <a:custGeom>
          <a:avLst/>
          <a:gdLst/>
          <a:ahLst/>
          <a:cxnLst/>
          <a:rect l="0" t="0" r="0" b="0"/>
          <a:pathLst>
            <a:path>
              <a:moveTo>
                <a:pt x="2722603" y="4681664"/>
              </a:moveTo>
              <a:arcTo wR="2355245" hR="2355245" stAng="4861600" swAng="972205"/>
            </a:path>
          </a:pathLst>
        </a:custGeom>
        <a:noFill/>
        <a:ln w="9525" cap="flat" cmpd="sng" algn="ctr">
          <a:solidFill>
            <a:schemeClr val="accent3">
              <a:hueOff val="-6901799"/>
              <a:satOff val="-18192"/>
              <a:lumOff val="-470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8FAB494-D724-40B3-B628-338F390BCE00}">
      <dsp:nvSpPr>
        <dsp:cNvPr id="0" name=""/>
        <dsp:cNvSpPr/>
      </dsp:nvSpPr>
      <dsp:spPr>
        <a:xfrm>
          <a:off x="1554587" y="4218564"/>
          <a:ext cx="1811560" cy="1177514"/>
        </a:xfrm>
        <a:prstGeom prst="roundRect">
          <a:avLst/>
        </a:prstGeom>
        <a:solidFill>
          <a:schemeClr val="accent3">
            <a:hueOff val="-10352699"/>
            <a:satOff val="-27289"/>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Mitra" pitchFamily="2" charset="-78"/>
            </a:rPr>
            <a:t>افزایش سایتها و وبلاگها</a:t>
          </a:r>
          <a:endParaRPr lang="en-US" sz="2400" kern="1200" dirty="0">
            <a:solidFill>
              <a:schemeClr val="tx1"/>
            </a:solidFill>
            <a:cs typeface="B Mitra" pitchFamily="2" charset="-78"/>
          </a:endParaRPr>
        </a:p>
      </dsp:txBody>
      <dsp:txXfrm>
        <a:off x="1612068" y="4276045"/>
        <a:ext cx="1696598" cy="1062552"/>
      </dsp:txXfrm>
    </dsp:sp>
    <dsp:sp modelId="{8CEAB914-27F8-4D5D-BB53-10D2E702C005}">
      <dsp:nvSpPr>
        <dsp:cNvPr id="0" name=""/>
        <dsp:cNvSpPr/>
      </dsp:nvSpPr>
      <dsp:spPr>
        <a:xfrm>
          <a:off x="1361163" y="314308"/>
          <a:ext cx="4710490" cy="4710490"/>
        </a:xfrm>
        <a:custGeom>
          <a:avLst/>
          <a:gdLst/>
          <a:ahLst/>
          <a:cxnLst/>
          <a:rect l="0" t="0" r="0" b="0"/>
          <a:pathLst>
            <a:path>
              <a:moveTo>
                <a:pt x="417301" y="3693734"/>
              </a:moveTo>
              <a:arcTo wR="2355245" hR="2355245" stAng="8722088" swAng="1195539"/>
            </a:path>
          </a:pathLst>
        </a:custGeom>
        <a:noFill/>
        <a:ln w="9525" cap="flat" cmpd="sng" algn="ctr">
          <a:solidFill>
            <a:schemeClr val="accent3">
              <a:hueOff val="-10352699"/>
              <a:satOff val="-27289"/>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9BC2BD4-BF64-4F24-99FA-4A079D5819EC}">
      <dsp:nvSpPr>
        <dsp:cNvPr id="0" name=""/>
        <dsp:cNvSpPr/>
      </dsp:nvSpPr>
      <dsp:spPr>
        <a:xfrm>
          <a:off x="582979" y="1432062"/>
          <a:ext cx="1811560" cy="1574007"/>
        </a:xfrm>
        <a:prstGeom prst="roundRect">
          <a:avLst/>
        </a:prstGeom>
        <a:solidFill>
          <a:schemeClr val="accent3">
            <a:hueOff val="-13803598"/>
            <a:satOff val="-36385"/>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Mitra" pitchFamily="2" charset="-78"/>
            </a:rPr>
            <a:t>استفاده گسترده از شبکه های  مجازی اجتماعی</a:t>
          </a:r>
          <a:endParaRPr lang="en-US" sz="2400" kern="1200" dirty="0">
            <a:solidFill>
              <a:schemeClr val="tx1"/>
            </a:solidFill>
            <a:cs typeface="B Mitra" pitchFamily="2" charset="-78"/>
          </a:endParaRPr>
        </a:p>
      </dsp:txBody>
      <dsp:txXfrm>
        <a:off x="659816" y="1508899"/>
        <a:ext cx="1657886" cy="1420333"/>
      </dsp:txXfrm>
    </dsp:sp>
    <dsp:sp modelId="{9423DDAE-6DF4-4670-B0C3-0BB1714CF73D}">
      <dsp:nvSpPr>
        <dsp:cNvPr id="0" name=""/>
        <dsp:cNvSpPr/>
      </dsp:nvSpPr>
      <dsp:spPr>
        <a:xfrm>
          <a:off x="1201643" y="722943"/>
          <a:ext cx="4710490" cy="4710490"/>
        </a:xfrm>
        <a:custGeom>
          <a:avLst/>
          <a:gdLst/>
          <a:ahLst/>
          <a:cxnLst/>
          <a:rect l="0" t="0" r="0" b="0"/>
          <a:pathLst>
            <a:path>
              <a:moveTo>
                <a:pt x="873454" y="524541"/>
              </a:moveTo>
              <a:arcTo wR="2355245" hR="2355245" stAng="13860776" swAng="1230479"/>
            </a:path>
          </a:pathLst>
        </a:custGeom>
        <a:noFill/>
        <a:ln w="9525" cap="flat" cmpd="sng" algn="ctr">
          <a:solidFill>
            <a:schemeClr val="accent3">
              <a:hueOff val="-13803598"/>
              <a:satOff val="-36385"/>
              <a:lumOff val="-9412"/>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C44ED-2CAD-45EA-AA6A-24F1FDF06F6C}" type="datetimeFigureOut">
              <a:rPr lang="en-US" smtClean="0"/>
              <a:pPr/>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26A19-B234-40D6-95C2-8BD2ED623C99}" type="slidenum">
              <a:rPr lang="en-US" smtClean="0"/>
              <a:pPr/>
              <a:t>‹#›</a:t>
            </a:fld>
            <a:endParaRPr lang="en-US"/>
          </a:p>
        </p:txBody>
      </p:sp>
    </p:spTree>
    <p:extLst>
      <p:ext uri="{BB962C8B-B14F-4D97-AF65-F5344CB8AC3E}">
        <p14:creationId xmlns:p14="http://schemas.microsoft.com/office/powerpoint/2010/main" val="333197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FD103-91B0-45BF-8F79-F3764D584F50}" type="slidenum">
              <a:rPr lang="en-US" smtClean="0"/>
              <a:pPr/>
              <a:t>0</a:t>
            </a:fld>
            <a:endParaRPr lang="en-US"/>
          </a:p>
        </p:txBody>
      </p:sp>
    </p:spTree>
    <p:extLst>
      <p:ext uri="{BB962C8B-B14F-4D97-AF65-F5344CB8AC3E}">
        <p14:creationId xmlns:p14="http://schemas.microsoft.com/office/powerpoint/2010/main" val="1583734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4592BD-A84E-44A3-8DF7-E6ED0C1DA784}" type="slidenum">
              <a:rPr lang="en-US" smtClean="0"/>
              <a:pPr/>
              <a:t>7</a:t>
            </a:fld>
            <a:endParaRPr lang="en-US"/>
          </a:p>
        </p:txBody>
      </p:sp>
    </p:spTree>
    <p:extLst>
      <p:ext uri="{BB962C8B-B14F-4D97-AF65-F5344CB8AC3E}">
        <p14:creationId xmlns:p14="http://schemas.microsoft.com/office/powerpoint/2010/main" val="29105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626A19-B234-40D6-95C2-8BD2ED623C99}" type="slidenum">
              <a:rPr lang="en-US" smtClean="0"/>
              <a:pPr/>
              <a:t>55</a:t>
            </a:fld>
            <a:endParaRPr lang="en-US"/>
          </a:p>
        </p:txBody>
      </p:sp>
    </p:spTree>
    <p:extLst>
      <p:ext uri="{BB962C8B-B14F-4D97-AF65-F5344CB8AC3E}">
        <p14:creationId xmlns:p14="http://schemas.microsoft.com/office/powerpoint/2010/main" val="270481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9201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7484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93FD103-91B0-45BF-8F79-F3764D584F50}" type="slidenum">
              <a:rPr lang="en-US" smtClean="0"/>
              <a:pPr/>
              <a:t>116</a:t>
            </a:fld>
            <a:endParaRPr lang="en-US"/>
          </a:p>
        </p:txBody>
      </p:sp>
    </p:spTree>
    <p:extLst>
      <p:ext uri="{BB962C8B-B14F-4D97-AF65-F5344CB8AC3E}">
        <p14:creationId xmlns:p14="http://schemas.microsoft.com/office/powerpoint/2010/main" val="234285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2D2690-BD9F-4FF4-BAAE-34B9A5B3A221}"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
        <p:nvSpPr>
          <p:cNvPr id="7"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userDrawn="1"/>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142976" y="2571744"/>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428860" y="4071942"/>
            <a:ext cx="6400800" cy="642942"/>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B1C89-2222-4499-80B4-9EF4EAA9DAF9}"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15B36-9ADA-4A25-B31D-8D5256DDB2B9}"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7FEF3461-0398-4594-9115-57042E2C89A5}" type="datetime1">
              <a:rPr lang="en-US" smtClean="0"/>
              <a:t>5/13/2015</a:t>
            </a:fld>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D2241E7-810A-448D-A002-553EAA486572}"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30D8666E-7A92-4A51-BB13-1701073165AB}" type="datetime1">
              <a:rPr lang="en-US" smtClean="0"/>
              <a:t>5/13/2015</a:t>
            </a:fld>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2561FD3-3B1B-4EAF-9353-7EC27B8CBBAF}"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fld id="{E1522FF9-585F-4130-B4EC-77467C61A360}" type="datetime1">
              <a:rPr lang="en-US" smtClean="0"/>
              <a:t>5/13/2015</a:t>
            </a:fld>
            <a:endParaRPr lang="en-US"/>
          </a:p>
        </p:txBody>
      </p:sp>
      <p:sp>
        <p:nvSpPr>
          <p:cNvPr id="7" name="Rectangle 8"/>
          <p:cNvSpPr>
            <a:spLocks noGrp="1" noChangeArrowheads="1"/>
          </p:cNvSpPr>
          <p:nvPr>
            <p:ph type="ftr" sz="quarter" idx="11"/>
          </p:nvPr>
        </p:nvSpPr>
        <p:spPr>
          <a:ln/>
        </p:spPr>
        <p:txBody>
          <a:bodyPr/>
          <a:lstStyle>
            <a:lvl1pPr>
              <a:defRPr/>
            </a:lvl1pPr>
          </a:lstStyle>
          <a:p>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6D1606D7-4CB6-4A71-A4CE-12BF3579C605}"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510DDA55-0750-4A68-AD13-F4FBC0310E53}" type="datetime1">
              <a:rPr lang="en-US" smtClean="0"/>
              <a:t>5/13/2015</a:t>
            </a:fld>
            <a:endParaRPr lang="en-US"/>
          </a:p>
        </p:txBody>
      </p:sp>
      <p:sp>
        <p:nvSpPr>
          <p:cNvPr id="6" name="Rectangle 8"/>
          <p:cNvSpPr>
            <a:spLocks noGrp="1" noChangeArrowheads="1"/>
          </p:cNvSpPr>
          <p:nvPr>
            <p:ph type="ftr" sz="quarter" idx="11"/>
          </p:nvPr>
        </p:nvSpPr>
        <p:spPr>
          <a:ln/>
        </p:spPr>
        <p:txBody>
          <a:bodyPr/>
          <a:lstStyle>
            <a:lvl1pPr>
              <a:defRPr/>
            </a:lvl1pPr>
          </a:lstStyle>
          <a:p>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AF6F239-A693-46ED-A48C-0F13CB3273C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C37670-38A7-4D48-A1F8-D602534C4590}"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026E6-AD71-46DD-9799-A9B891414148}" type="datetime1">
              <a:rPr lang="en-US" smtClean="0"/>
              <a:t>5/13/2015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8DD886-5AC4-4FA9-A92D-BA99CA4BEF7C}"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0F6F5C-C650-4064-AF3C-D639B8F8B25E}" type="datetime1">
              <a:rPr lang="en-US" smtClean="0"/>
              <a:t>5/13/2015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02E3B-307D-4F98-8EFA-1D5051D0C06A}" type="datetime1">
              <a:rPr lang="en-US" smtClean="0"/>
              <a:t>5/13/2015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79CEE-CE33-43A9-9B68-35A11BFF35A9}" type="datetime1">
              <a:rPr lang="en-US" smtClean="0"/>
              <a:t>5/13/2015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5DAD3-65FB-4280-B80D-F1439A47739D}"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045B4F-0D9B-4000-8578-87CC50AECAD8}" type="datetime1">
              <a:rPr lang="en-US" smtClean="0"/>
              <a:t>5/13/2015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F9A7C-95E7-4EA5-91EC-3F889F75A101}" type="datetime1">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61EA-3838-4585-991A-9FE3F83376D8}" type="slidenum">
              <a:rPr lang="en-US" smtClean="0"/>
              <a:pPr/>
              <a:t>‹#›</a:t>
            </a:fld>
            <a:endParaRPr lang="en-US"/>
          </a:p>
        </p:txBody>
      </p:sp>
      <p:sp>
        <p:nvSpPr>
          <p:cNvPr id="7" name="Freeform 9"/>
          <p:cNvSpPr>
            <a:spLocks/>
          </p:cNvSpPr>
          <p:nvPr/>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457200" y="1600201"/>
            <a:ext cx="8229600" cy="685800"/>
          </a:xfrm>
          <a:prstGeom prst="rect">
            <a:avLst/>
          </a:prstGeom>
        </p:spPr>
        <p:txBody>
          <a:bodyPr vert="horz" lIns="91440" tIns="45720" rIns="91440" bIns="45720" rtlCol="0">
            <a:normAutofit/>
          </a:bodyPr>
          <a:lstStyle/>
          <a:p>
            <a:pPr lvl="0"/>
            <a:r>
              <a:rPr lang="en-US" dirty="0" smtClean="0"/>
              <a:t>Company Name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r" defTabSz="914400" rtl="1"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dambarfiha.com/wordpress/wp-content/uploads/2010/03/television.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0.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image" Target="../media/image168.gif"/><Relationship Id="rId1" Type="http://schemas.openxmlformats.org/officeDocument/2006/relationships/slideLayout" Target="../slideLayouts/slideLayout13.xml"/><Relationship Id="rId4" Type="http://schemas.openxmlformats.org/officeDocument/2006/relationships/image" Target="../media/image170.jpeg"/></Relationships>
</file>

<file path=ppt/slides/_rels/slide101.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45.gif"/><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172.gif"/><Relationship Id="rId2" Type="http://schemas.openxmlformats.org/officeDocument/2006/relationships/slideLayout" Target="../slideLayouts/slideLayout15.xml"/><Relationship Id="rId1" Type="http://schemas.openxmlformats.org/officeDocument/2006/relationships/video" Target="file:///C:\Documents%20and%20Settings\user\Desktop\tv%20farsi\2010-GEM%20Music%5b12-07_0000%5d-52.asf" TargetMode="External"/><Relationship Id="rId4" Type="http://schemas.openxmlformats.org/officeDocument/2006/relationships/image" Target="../media/image173.png"/></Relationships>
</file>

<file path=ppt/slides/_rels/slide103.xml.rels><?xml version="1.0" encoding="UTF-8" standalone="yes"?>
<Relationships xmlns="http://schemas.openxmlformats.org/package/2006/relationships"><Relationship Id="rId3" Type="http://schemas.openxmlformats.org/officeDocument/2006/relationships/image" Target="../media/image175.gif"/><Relationship Id="rId2" Type="http://schemas.openxmlformats.org/officeDocument/2006/relationships/image" Target="../media/image174.jpeg"/><Relationship Id="rId1" Type="http://schemas.openxmlformats.org/officeDocument/2006/relationships/slideLayout" Target="../slideLayouts/slideLayout14.xml"/><Relationship Id="rId5" Type="http://schemas.openxmlformats.org/officeDocument/2006/relationships/image" Target="../media/image177.jpeg"/><Relationship Id="rId4" Type="http://schemas.openxmlformats.org/officeDocument/2006/relationships/image" Target="../media/image176.jpeg"/></Relationships>
</file>

<file path=ppt/slides/_rels/slide10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8.gif"/><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slideLayout" Target="../slideLayouts/slideLayout2.xml"/><Relationship Id="rId1" Type="http://schemas.openxmlformats.org/officeDocument/2006/relationships/video" Target="file:///C:\Documents%20and%20Settings\user\Desktop\tv%20farsi\2010-PDF%20Channel%5b20-06_0040%5d-58.asf" TargetMode="External"/><Relationship Id="rId4" Type="http://schemas.openxmlformats.org/officeDocument/2006/relationships/image" Target="../media/image179.png"/></Relationships>
</file>

<file path=ppt/slides/_rels/slide106.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image" Target="../media/image41.gif"/><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1.gif"/><Relationship Id="rId1" Type="http://schemas.openxmlformats.org/officeDocument/2006/relationships/slideLayout" Target="../slideLayouts/slideLayout13.xml"/><Relationship Id="rId4" Type="http://schemas.openxmlformats.org/officeDocument/2006/relationships/image" Target="../media/image182.jpeg"/></Relationships>
</file>

<file path=ppt/slides/_rels/slide108.xml.rels><?xml version="1.0" encoding="UTF-8" standalone="yes"?>
<Relationships xmlns="http://schemas.openxmlformats.org/package/2006/relationships"><Relationship Id="rId2" Type="http://schemas.openxmlformats.org/officeDocument/2006/relationships/image" Target="../media/image163.gi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slideLayout" Target="../slideLayouts/slideLayout2.xml"/><Relationship Id="rId1" Type="http://schemas.openxmlformats.org/officeDocument/2006/relationships/video" Target="file:///C:\Documents%20and%20Settings\user\Desktop\tv%20farsi\16.asf" TargetMode="External"/><Relationship Id="rId4" Type="http://schemas.openxmlformats.org/officeDocument/2006/relationships/image" Target="../media/image18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0.xml.rels><?xml version="1.0" encoding="UTF-8" standalone="yes"?>
<Relationships xmlns="http://schemas.openxmlformats.org/package/2006/relationships"><Relationship Id="rId2" Type="http://schemas.openxmlformats.org/officeDocument/2006/relationships/image" Target="../media/image184.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81.gif"/><Relationship Id="rId2" Type="http://schemas.openxmlformats.org/officeDocument/2006/relationships/slideLayout" Target="../slideLayouts/slideLayout2.xml"/><Relationship Id="rId1" Type="http://schemas.openxmlformats.org/officeDocument/2006/relationships/video" Target="file:///C:\Documents%20and%20Settings\user\Desktop\tv%20farsi\20.asf" TargetMode="External"/><Relationship Id="rId4" Type="http://schemas.openxmlformats.org/officeDocument/2006/relationships/image" Target="../media/image185.png"/></Relationships>
</file>

<file path=ppt/slides/_rels/slide1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2.xml"/><Relationship Id="rId1" Type="http://schemas.openxmlformats.org/officeDocument/2006/relationships/video" Target="file:///C:\Documents%20and%20Settings\user\Desktop\tv%20farsi\2010-NEJAT%20TV%5b12-07_2329%5d-64.asf" TargetMode="External"/><Relationship Id="rId4" Type="http://schemas.openxmlformats.org/officeDocument/2006/relationships/image" Target="../media/image186.png"/></Relationships>
</file>

<file path=ppt/slides/_rels/slide1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file:///C:\Documents%20and%20Settings\user\Desktop\tv%20farsi\22.asf" TargetMode="External"/><Relationship Id="rId4" Type="http://schemas.openxmlformats.org/officeDocument/2006/relationships/image" Target="../media/image187.png"/></Relationships>
</file>

<file path=ppt/slides/_rels/slide114.xml.rels><?xml version="1.0" encoding="UTF-8" standalone="yes"?>
<Relationships xmlns="http://schemas.openxmlformats.org/package/2006/relationships"><Relationship Id="rId3" Type="http://schemas.openxmlformats.org/officeDocument/2006/relationships/image" Target="../media/image188.gif"/><Relationship Id="rId2" Type="http://schemas.openxmlformats.org/officeDocument/2006/relationships/slideLayout" Target="../slideLayouts/slideLayout2.xml"/><Relationship Id="rId1" Type="http://schemas.openxmlformats.org/officeDocument/2006/relationships/video" Target="file:///C:\Documents%20and%20Settings\user\Desktop\tv%20farsi\2010-Persian%20Film%5b20-06_0031%5d-97.asf" TargetMode="External"/><Relationship Id="rId4" Type="http://schemas.openxmlformats.org/officeDocument/2006/relationships/image" Target="../media/image189.png"/></Relationships>
</file>

<file path=ppt/slides/_rels/slide115.xml.rels><?xml version="1.0" encoding="UTF-8" standalone="yes"?>
<Relationships xmlns="http://schemas.openxmlformats.org/package/2006/relationships"><Relationship Id="rId3" Type="http://schemas.openxmlformats.org/officeDocument/2006/relationships/image" Target="../media/image190.gi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92.jpeg"/><Relationship Id="rId4" Type="http://schemas.openxmlformats.org/officeDocument/2006/relationships/image" Target="../media/image191.jpeg"/></Relationships>
</file>

<file path=ppt/slides/_rels/slide1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slideLayout" Target="../slideLayouts/slideLayout2.xml"/><Relationship Id="rId1" Type="http://schemas.openxmlformats.org/officeDocument/2006/relationships/video" Target="file:///C:\Documents%20and%20Settings\user\Desktop\tv%20farsi\15.asf" TargetMode="External"/><Relationship Id="rId4" Type="http://schemas.openxmlformats.org/officeDocument/2006/relationships/image" Target="../media/image193.pn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Documents%20and%20Settings\user\Desktop\tv%20farsi\2010-IRAN-MNTV%5b20-06_0038%5d-05.asf" TargetMode="External"/><Relationship Id="rId5" Type="http://schemas.openxmlformats.org/officeDocument/2006/relationships/image" Target="../media/image195.png"/><Relationship Id="rId4" Type="http://schemas.openxmlformats.org/officeDocument/2006/relationships/image" Target="../media/image194.gif"/></Relationships>
</file>

<file path=ppt/slides/_rels/slide118.xml.rels><?xml version="1.0" encoding="UTF-8" standalone="yes"?>
<Relationships xmlns="http://schemas.openxmlformats.org/package/2006/relationships"><Relationship Id="rId3" Type="http://schemas.openxmlformats.org/officeDocument/2006/relationships/image" Target="../media/image196.gif"/><Relationship Id="rId2" Type="http://schemas.openxmlformats.org/officeDocument/2006/relationships/slideLayout" Target="../slideLayouts/slideLayout2.xml"/><Relationship Id="rId1" Type="http://schemas.openxmlformats.org/officeDocument/2006/relationships/video" Target="file:///C:\Documents%20and%20Settings\user\Desktop\tv%20farsi\2010-Iran%20Beauty%5b12-07_0008%5d-79.asf" TargetMode="External"/><Relationship Id="rId4" Type="http://schemas.openxmlformats.org/officeDocument/2006/relationships/image" Target="../media/image197.png"/></Relationships>
</file>

<file path=ppt/slides/_rels/slide1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video" Target="file:///C:\Documents%20and%20Settings\user\Desktop\tv%20farsi\2010-Iran%20Music%5b20-06_0040%5d-39.asf" TargetMode="External"/><Relationship Id="rId4" Type="http://schemas.openxmlformats.org/officeDocument/2006/relationships/image" Target="../media/image19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0.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62.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2.xml.rels><?xml version="1.0" encoding="UTF-8" standalone="yes"?>
<Relationships xmlns="http://schemas.openxmlformats.org/package/2006/relationships"><Relationship Id="rId3" Type="http://schemas.openxmlformats.org/officeDocument/2006/relationships/image" Target="../media/image201.gif"/><Relationship Id="rId2" Type="http://schemas.openxmlformats.org/officeDocument/2006/relationships/image" Target="../media/image200.gif"/><Relationship Id="rId1" Type="http://schemas.openxmlformats.org/officeDocument/2006/relationships/slideLayout" Target="../slideLayouts/slideLayout2.xml"/><Relationship Id="rId4" Type="http://schemas.openxmlformats.org/officeDocument/2006/relationships/image" Target="../media/image202.gif"/></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Documents%20and%20Settings\user\Desktop\tv%20farsi\2010-LIVE%20CHANNEL%5b20-06_0035%5d-00.asf" TargetMode="External"/><Relationship Id="rId1" Type="http://schemas.openxmlformats.org/officeDocument/2006/relationships/video" Target="file:///C:\Documents%20and%20Settings\user\Desktop\tv%20farsi\18.asf" TargetMode="Externa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58.gif"/></Relationships>
</file>

<file path=ppt/slides/_rels/slide1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video" Target="file:///C:\Documents%20and%20Settings\user\Desktop\tv%20farsi\11.asf" TargetMode="External"/><Relationship Id="rId4" Type="http://schemas.openxmlformats.org/officeDocument/2006/relationships/image" Target="../media/image205.png"/></Relationships>
</file>

<file path=ppt/slides/_rels/slide125.xml.rels><?xml version="1.0" encoding="UTF-8" standalone="yes"?>
<Relationships xmlns="http://schemas.openxmlformats.org/package/2006/relationships"><Relationship Id="rId3" Type="http://schemas.openxmlformats.org/officeDocument/2006/relationships/image" Target="../media/image206.gif"/><Relationship Id="rId2" Type="http://schemas.openxmlformats.org/officeDocument/2006/relationships/slideLayout" Target="../slideLayouts/slideLayout2.xml"/><Relationship Id="rId1" Type="http://schemas.openxmlformats.org/officeDocument/2006/relationships/video" Target="file:///C:\Documents%20and%20Settings\user\Desktop\tv%20farsi\2010-4%5b12-07_0002%5d-88.asf" TargetMode="External"/><Relationship Id="rId4" Type="http://schemas.openxmlformats.org/officeDocument/2006/relationships/image" Target="../media/image207.png"/></Relationships>
</file>

<file path=ppt/slides/_rels/slide126.xml.rels><?xml version="1.0" encoding="UTF-8" standalone="yes"?>
<Relationships xmlns="http://schemas.openxmlformats.org/package/2006/relationships"><Relationship Id="rId3" Type="http://schemas.openxmlformats.org/officeDocument/2006/relationships/image" Target="../media/image172.gif"/><Relationship Id="rId2" Type="http://schemas.openxmlformats.org/officeDocument/2006/relationships/slideLayout" Target="../slideLayouts/slideLayout2.xml"/><Relationship Id="rId1" Type="http://schemas.openxmlformats.org/officeDocument/2006/relationships/video" Target="file:///C:\Documents%20and%20Settings\user\Desktop\tv%20farsi\19.asf" TargetMode="External"/><Relationship Id="rId4" Type="http://schemas.openxmlformats.org/officeDocument/2006/relationships/image" Target="../media/image208.png"/></Relationships>
</file>

<file path=ppt/slides/_rels/slide127.xml.rels><?xml version="1.0" encoding="UTF-8" standalone="yes"?>
<Relationships xmlns="http://schemas.openxmlformats.org/package/2006/relationships"><Relationship Id="rId3" Type="http://schemas.openxmlformats.org/officeDocument/2006/relationships/image" Target="../media/image209.gif"/><Relationship Id="rId2" Type="http://schemas.openxmlformats.org/officeDocument/2006/relationships/slideLayout" Target="../slideLayouts/slideLayout2.xml"/><Relationship Id="rId1" Type="http://schemas.openxmlformats.org/officeDocument/2006/relationships/video" Target="file:///C:\Documents%20and%20Settings\user\Desktop\tv%20farsi\1.asf" TargetMode="External"/><Relationship Id="rId4" Type="http://schemas.openxmlformats.org/officeDocument/2006/relationships/image" Target="../media/image210.png"/></Relationships>
</file>

<file path=ppt/slides/_rels/slide128.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178.gi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13.gif"/><Relationship Id="rId2" Type="http://schemas.openxmlformats.org/officeDocument/2006/relationships/image" Target="../media/image212.gif"/><Relationship Id="rId1" Type="http://schemas.openxmlformats.org/officeDocument/2006/relationships/slideLayout" Target="../slideLayouts/slideLayout2.xml"/><Relationship Id="rId4" Type="http://schemas.openxmlformats.org/officeDocument/2006/relationships/image" Target="../media/image137.gi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0.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214.gi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16.gif"/><Relationship Id="rId2" Type="http://schemas.openxmlformats.org/officeDocument/2006/relationships/image" Target="../media/image215.gi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175.gif"/><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133.xml.rels><?xml version="1.0" encoding="UTF-8" standalone="yes"?>
<Relationships xmlns="http://schemas.openxmlformats.org/package/2006/relationships"><Relationship Id="rId3" Type="http://schemas.openxmlformats.org/officeDocument/2006/relationships/image" Target="../media/image196.gif"/><Relationship Id="rId2" Type="http://schemas.openxmlformats.org/officeDocument/2006/relationships/image" Target="../media/image214.gif"/><Relationship Id="rId1" Type="http://schemas.openxmlformats.org/officeDocument/2006/relationships/slideLayout" Target="../slideLayouts/slideLayout2.xml"/><Relationship Id="rId4" Type="http://schemas.openxmlformats.org/officeDocument/2006/relationships/image" Target="../media/image217.gif"/></Relationships>
</file>

<file path=ppt/slides/_rels/slide134.xml.rels><?xml version="1.0" encoding="UTF-8" standalone="yes"?>
<Relationships xmlns="http://schemas.openxmlformats.org/package/2006/relationships"><Relationship Id="rId3" Type="http://schemas.openxmlformats.org/officeDocument/2006/relationships/image" Target="../media/image218.gif"/><Relationship Id="rId2" Type="http://schemas.openxmlformats.org/officeDocument/2006/relationships/slideLayout" Target="../slideLayouts/slideLayout2.xml"/><Relationship Id="rId1" Type="http://schemas.openxmlformats.org/officeDocument/2006/relationships/video" Target="file:///C:\Documents%20and%20Settings\user\Desktop\tv%20farsi\12.asf" TargetMode="External"/><Relationship Id="rId4" Type="http://schemas.openxmlformats.org/officeDocument/2006/relationships/image" Target="../media/image219.png"/></Relationships>
</file>

<file path=ppt/slides/_rels/slide135.xml.rels><?xml version="1.0" encoding="UTF-8" standalone="yes"?>
<Relationships xmlns="http://schemas.openxmlformats.org/package/2006/relationships"><Relationship Id="rId3" Type="http://schemas.openxmlformats.org/officeDocument/2006/relationships/image" Target="../media/image217.gif"/><Relationship Id="rId2" Type="http://schemas.openxmlformats.org/officeDocument/2006/relationships/image" Target="../media/image41.gif"/><Relationship Id="rId1" Type="http://schemas.openxmlformats.org/officeDocument/2006/relationships/slideLayout" Target="../slideLayouts/slideLayout2.xml"/><Relationship Id="rId5" Type="http://schemas.openxmlformats.org/officeDocument/2006/relationships/image" Target="../media/image172.gif"/><Relationship Id="rId4" Type="http://schemas.openxmlformats.org/officeDocument/2006/relationships/image" Target="../media/image220.gif"/></Relationships>
</file>

<file path=ppt/slides/_rels/slide136.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221.gif"/><Relationship Id="rId2" Type="http://schemas.openxmlformats.org/officeDocument/2006/relationships/image" Target="../media/image220.gif"/><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172.gif"/><Relationship Id="rId4" Type="http://schemas.openxmlformats.org/officeDocument/2006/relationships/image" Target="../media/image108.gi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imgres?imgurl=http://posterous.com/getfile/files.posterous.com/greenwavearchive/zygyXmkfE3WAm86BhScHB0l7X9Z7HMVmKKntAmugi3vqz2MVQJGa8pWPMTqd/voa_revised.gif&amp;imgrefurl=http://greenwavearchive.posterous.com/?page=5&amp;usg=__Llm5kp4WYzMkIpkCQbfKcjMnuQY=&amp;h=270&amp;w=442&amp;sz=4&amp;hl=en&amp;start=54&amp;itbs=1&amp;tbnid=M4kmN5NoXmnZvM:&amp;tbnh=78&amp;tbnw=127&amp;prev=/images?q=%D9%86%DA%AF%D8%A7%D8%B1+%D9%85%D8%AD%D9%85%D8%AF%D9%8A+%D8%B5%D8%AF%D8%A7%D9%8A+%D8%A7%D9%85%D8%B1%D9%8A%DA%A9%D8%A7&amp;start=40&amp;hl=en&amp;sa=N&amp;gbv=2&amp;ndsp=20&amp;tbs=isch: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tv.ccgint.net/index.php?content=30&amp;query=&#1607;&#1740;&#1574;&#1578;%20&#1585;&#1574;&#1740;&#1587;&#1607;%20&#1587;&#1582;&#1606;&#8204;%20&#1662;&#1585;&#1575;&#1705;&#1606;&#1740;%20-%20Broadcasting%20Board%20of%20Governors%20-%20BB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Documents%20and%20Settings\user\Desktop\tv%20farsi\30.as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Layout" Target="../slideLayouts/slideLayout2.xml"/><Relationship Id="rId1" Type="http://schemas.openxmlformats.org/officeDocument/2006/relationships/video" Target="file:///C:\Documents%20and%20Settings\user\Desktop\tv%20farsi\2010-VoA%20TV%20Persian%5b18-06_0931%5d-85.asf"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user\Desktop\tv%20farsi\2010-VOA-PNN%5b17-06_1841%5d-92.asf" TargetMode="External"/><Relationship Id="rId1" Type="http://schemas.openxmlformats.org/officeDocument/2006/relationships/themeOverride" Target="../theme/themeOverride1.xml"/><Relationship Id="rId5" Type="http://schemas.openxmlformats.org/officeDocument/2006/relationships/image" Target="../media/image26.gif"/><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video" Target="file:///C:\Documents%20and%20Settings\user\Desktop\tv%20farsi\31.asf" TargetMode="Externa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video" Target="file:///C:\Documents%20and%20Settings\user\Desktop\tv%20farsi\2010-VoA%20TV%20Persian%5b17-06_2131%5d-48.asf"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user\Desktop\tv%20farsi\voa%20tefsir.asf" TargetMode="Externa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file:///C:\Documents%20and%20Settings\user\Desktop\tv%20farsi\2010-VOA-PNN%5b18-06_2231%5d-38.asf" TargetMode="External"/><Relationship Id="rId4" Type="http://schemas.openxmlformats.org/officeDocument/2006/relationships/image" Target="../media/image35.gif"/></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Documents%20and%20Settings\user\Desktop\tv%20farsi\2010-VOA-PNN%5b18-06_2302%5d-81.as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voanews.com/persi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sigarchi.com/Arash/Arash-Sigarchi-sitepic-01.jpg&amp;imgrefurl=http://sigarchi.net/Arash/&amp;usg=__c9jkyaGKwOWpuL-V4ATztauo8pA=&amp;h=269&amp;w=266&amp;sz=57&amp;hl=fa&amp;start=5&amp;tbnid=oyD058msRu_ZhM:&amp;tbnh=113&amp;tbnw=112&amp;prev=/images?q=%22%D8%A2%D8%B1%D8%B4+%D8%B3%DB%8C%DA%AF%D8%A7%D8%B1%DA%86%DB%8C%22&amp;hl=fa&amp;sa=N&amp;gbv=2&amp;tbs=isch:1&amp;itbs=1" TargetMode="External"/><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gif"/></Relationships>
</file>

<file path=ppt/slides/_rels/slide47.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gif"/><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i.ytimg.com/vi/A0dP7q6L6zw/0.jpg" TargetMode="External"/><Relationship Id="rId2" Type="http://schemas.openxmlformats.org/officeDocument/2006/relationships/image" Target="../media/image45.gif"/><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8.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hyperlink" Target="http://3.bp.blogspot.com/_2kLttPXMDTg/Sv_pRgJHuFI/AAAAAAAABIg/16OeS54GhYg/s1600-h/farsi1.jpg" TargetMode="External"/><Relationship Id="rId2" Type="http://schemas.openxmlformats.org/officeDocument/2006/relationships/image" Target="../media/image2.jpeg"/><Relationship Id="rId16" Type="http://schemas.openxmlformats.org/officeDocument/2006/relationships/image" Target="../media/image17.gif"/><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19.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3" Type="http://schemas.openxmlformats.org/officeDocument/2006/relationships/hyperlink" Target="http://www.google.com/imgres?imgurl=http://img98.com/images/t5vti0uzp71n7zrg6ob0.jpg&amp;imgrefurl=http://setarehbaran1.mihanblog.com/post/11&amp;usg=__I9nrJHIZ2indwOYmS1x5IyZo0ZI=&amp;h=350&amp;w=350&amp;sz=29&amp;hl=fa&amp;start=26&amp;tbnid=aBtmEaFj5ANKaM:&amp;tbnh=120&amp;tbnw=120&amp;prev=/images?q=%D9%BE%D9%88%D9%86%D9%87+%D9%82%D8%AF%D9%88%D8%B3%DB%8C&amp;start=20&amp;hl=fa&amp;sa=N&amp;gbv=2&amp;tbs=isch:1&amp;itbs=1" TargetMode="External"/><Relationship Id="rId18" Type="http://schemas.openxmlformats.org/officeDocument/2006/relationships/image" Target="../media/image83.jpeg"/><Relationship Id="rId26" Type="http://schemas.openxmlformats.org/officeDocument/2006/relationships/image" Target="../media/image87.jpeg"/><Relationship Id="rId39" Type="http://schemas.openxmlformats.org/officeDocument/2006/relationships/image" Target="../media/image95.png"/><Relationship Id="rId21" Type="http://schemas.openxmlformats.org/officeDocument/2006/relationships/hyperlink" Target="http://www.google.com/imgres?imgurl=http://img.youtube.com/vi/BC_TC7-FadE/2.jpg&amp;imgrefurl=http://www.video4viet.com/watchvideo.html?id=M9hJfUtcpSs&amp;title=%D9%85%D8%B5%D8%A7%D8%AD%D8%A8%D9%87%20%D8%A7%D9%84%D9%86%D8%A7%D8%B2%20%DA%A9%DB%8C%D8%A7%D9%86%DB%8C%20%D9%86%D9%88%D8%B1%D9%88%D8%B2%201388&amp;usg=__55rwg5tEMe1yKFypDTnt0m6oVro=&amp;h=90&amp;w=120&amp;sz=3&amp;hl=fa&amp;start=3&amp;tbnid=dOJFPF6qpa_L2M:&amp;tbnh=66&amp;tbnw=88&amp;prev=/images?q=%D9%BE%D9%88%D9%86%D9%87+%D9%82%D8%AF%D9%88%D8%B3%DB%8C&amp;hl=fa&amp;gbv=2&amp;tbs=isch:1&amp;itbs=1" TargetMode="External"/><Relationship Id="rId34" Type="http://schemas.openxmlformats.org/officeDocument/2006/relationships/image" Target="../media/image92.jpeg"/><Relationship Id="rId7" Type="http://schemas.openxmlformats.org/officeDocument/2006/relationships/image" Target="../media/image76.png"/><Relationship Id="rId2" Type="http://schemas.openxmlformats.org/officeDocument/2006/relationships/slideLayout" Target="../slideLayouts/slideLayout2.xml"/><Relationship Id="rId16" Type="http://schemas.openxmlformats.org/officeDocument/2006/relationships/image" Target="../media/image82.jpeg"/><Relationship Id="rId20" Type="http://schemas.openxmlformats.org/officeDocument/2006/relationships/image" Target="../media/image84.jpeg"/><Relationship Id="rId29" Type="http://schemas.openxmlformats.org/officeDocument/2006/relationships/hyperlink" Target="http://www.google.com/imgres?imgurl=http://posterous.com/getfile/files.posterous.com/roshangar/RkC0NXOTpI0LO5OfGHrJV3Jonq5Z0Wsk7QvP206v8HWI6dewilXT9iCjZmxM/image012.jpg&amp;imgrefurl=http://roshangar.posterous.com/untitled-17973&amp;h=395&amp;w=306&amp;sz=24&amp;tbnid=e_53HMFM_KEwDM:&amp;tbnh=124&amp;tbnw=96&amp;prev=/images?q=%D9%81%D8%B1%D9%86%D8%A7%D8%B2+%D9%82%D8%A7%D8%B6%DB%8C+%D8%B2%D8%A7%D8%AF%D9%87&amp;hl=fa&amp;usg=__hXSljKnw2VW3zbGJABME5lUVY34=&amp;sa=X&amp;ei=4TgvTJjbFJKTjAe94pGXBg&amp;ved=0CBEQ9QEwAw" TargetMode="External"/><Relationship Id="rId41" Type="http://schemas.openxmlformats.org/officeDocument/2006/relationships/image" Target="../media/image96.jpeg"/><Relationship Id="rId1" Type="http://schemas.openxmlformats.org/officeDocument/2006/relationships/video" Target="file:///E:\modirjangravani\bbc%20farsi.asf" TargetMode="External"/><Relationship Id="rId6" Type="http://schemas.openxmlformats.org/officeDocument/2006/relationships/image" Target="../media/image75.jpeg"/><Relationship Id="rId11" Type="http://schemas.openxmlformats.org/officeDocument/2006/relationships/hyperlink" Target="http://www.google.com/imgres?imgurl=http://img98.com/images/cwfm0l6ju1131kt705g.jpg&amp;imgrefurl=http://setarehbaran1.mihanblog.com/post/11&amp;usg=__vjGPW6JDmLUCSbAWJDIPmYpTxNw=&amp;h=350&amp;w=350&amp;sz=29&amp;hl=fa&amp;start=10&amp;tbnid=NAKpjZ7penl4HM:&amp;tbnh=120&amp;tbnw=120&amp;prev=/images?q=%D8%AC%D9%85%D8%A7%D9%84+%D8%A7%D9%84%D8%AF%DB%8C%D9%86+%D9%85%D9%88%D8%B3%D9%88%DB%8C&amp;hl=fa&amp;gbv=2&amp;tbs=isch:1&amp;itbs=1" TargetMode="External"/><Relationship Id="rId24" Type="http://schemas.openxmlformats.org/officeDocument/2006/relationships/image" Target="../media/image86.jpeg"/><Relationship Id="rId32" Type="http://schemas.openxmlformats.org/officeDocument/2006/relationships/image" Target="../media/image91.png"/><Relationship Id="rId37" Type="http://schemas.openxmlformats.org/officeDocument/2006/relationships/hyperlink" Target="http://www.bbc.co.uk/blogs/mt-static/support/assets_c/userpics/userpic-2213-100x100.png" TargetMode="External"/><Relationship Id="rId40" Type="http://schemas.openxmlformats.org/officeDocument/2006/relationships/hyperlink" Target="http://www.google.com/imgres?imgurl=http://www.bbc.co.uk/blogs/mt-static/support/assets_c/userpics/userpic-2337-100x100.png&amp;imgrefurl=http://www.bbc.co.uk/blogs/persian/editors/2010/01/more-than-television.html&amp;usg=__xY2GVG5wKT65Fsycse-EigdxPvc=&amp;h=100&amp;w=100&amp;sz=40&amp;hl=fa&amp;start=14&amp;tbnid=H8r-j7Fg-Pup3M:&amp;tbnh=82&amp;tbnw=82&amp;prev=/images?q=%22%DA%AF%D8%B2%D8%A7%D8%B1%D8%B4%DA%AF%D8%B1%D8%A7%D9%86+%D8%A8%DB%8C+%D8%A8%DB%8C+%D8%B3%DB%8C%22&amp;hl=fa&amp;gbv=2&amp;tbs=isch:1&amp;itbs=1" TargetMode="External"/><Relationship Id="rId5" Type="http://schemas.openxmlformats.org/officeDocument/2006/relationships/image" Target="../media/image74.png"/><Relationship Id="rId15" Type="http://schemas.openxmlformats.org/officeDocument/2006/relationships/hyperlink" Target="http://www.google.com/imgres?imgurl=http://kabulit.com/images/news/3578677.jpg&amp;imgrefurl=http://farhang.barnegar.com/view-714.html&amp;usg=__L_9BaPawhmFyXkhr-3JlEe2iRYY=&amp;h=395&amp;w=306&amp;sz=18&amp;hl=fa&amp;start=8&amp;tbnid=vX0qNZquhAmI7M:&amp;tbnh=124&amp;tbnw=96&amp;prev=/images?q=%22%D9%86%DA%AF%DB%8C%D9%86+%D8%B4%DB%8C%D8%B1%D8%A2%D9%82%D8%A7%DB%8C%DB%8C%22&amp;hl=fa&amp;gbv=2&amp;tbs=isch:1&amp;itbs=1" TargetMode="External"/><Relationship Id="rId23" Type="http://schemas.openxmlformats.org/officeDocument/2006/relationships/hyperlink" Target="http://www.google.com/imgres?imgurl=http://usera.imagecave.com/narges82/89b104551njzqetctggq.jpg&amp;imgrefurl=http://www.narges82.blogfa.com/post-35.aspx&amp;usg=__TZ52UKPonS8iZD5Po_oIeAsQGbI=&amp;h=395&amp;w=306&amp;sz=13&amp;hl=fa&amp;start=2&amp;tbnid=9-R1aNCL1fGG9M:&amp;tbnh=124&amp;tbnw=96&amp;prev=/images?q=%D8%AC%D9%85%D8%A7%D9%84+%D8%A7%D9%84%D8%AF%DB%8C%D9%86+%D9%85%D9%88%D8%B3%D9%88%DB%8C&amp;hl=fa&amp;sa=N&amp;gbv=2&amp;tbs=isch:1&amp;itbs=1" TargetMode="External"/><Relationship Id="rId28" Type="http://schemas.openxmlformats.org/officeDocument/2006/relationships/image" Target="../media/image88.jpeg"/><Relationship Id="rId36" Type="http://schemas.openxmlformats.org/officeDocument/2006/relationships/image" Target="../media/image93.jpeg"/><Relationship Id="rId10" Type="http://schemas.openxmlformats.org/officeDocument/2006/relationships/image" Target="../media/image79.png"/><Relationship Id="rId19" Type="http://schemas.openxmlformats.org/officeDocument/2006/relationships/hyperlink" Target="http://www.google.com/imgres?imgurl=http://www.bbc.co.uk/worldservice/images/2008/01/20080122105514ramezan203.jpg&amp;imgrefurl=http://www.bbc.co.uk/persian/seventhday/story/2008/01/080122_100sec_ramez.shtml&amp;usg=__fZFXq6qRwREpXrkEGG6Si97Sar8=&amp;h=154&amp;w=203&amp;sz=5&amp;hl=fa&amp;start=3&amp;tbnid=3Upo718NfwqUoM:&amp;tbnh=80&amp;tbnw=105&amp;prev=/images?q=%D8%B9%D9%84%DB%8C+%D8%A7%D8%B5%D8%BA%D8%B1+%D8%B1%D9%85%D8%B6%D8%A7%D9%86%D9%BE%D9%88%D8%B1&amp;hl=fa&amp;gbv=2&amp;tbs=isch:1&amp;itbs=1" TargetMode="External"/><Relationship Id="rId31" Type="http://schemas.openxmlformats.org/officeDocument/2006/relationships/image" Target="../media/image90.jpe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1.jpeg"/><Relationship Id="rId22" Type="http://schemas.openxmlformats.org/officeDocument/2006/relationships/image" Target="../media/image85.jpeg"/><Relationship Id="rId27" Type="http://schemas.openxmlformats.org/officeDocument/2006/relationships/hyperlink" Target="http://www.google.com/imgres?imgurl=http://www.nikahang.ca/images/20070328201236_fariba.jpg&amp;imgrefurl=http://nikahang.blogspot.com/2007_03_01_archive.html&amp;usg=___ajfLn3kGo1KDdb5JR-NJp09l-Y=&amp;h=816&amp;w=500&amp;sz=90&amp;hl=en&amp;start=1&amp;itbs=1&amp;tbnid=4Xeuq9ZEn6IHOM:&amp;tbnh=144&amp;tbnw=88&amp;prev=/images?q=%D9%81%D8%B1%D9%8A%D8%A8%D8%A7+%D8%B5%D8%AD%D8%B1%D8%A7%D9%8A+%D8%A8%D9%8A+%D8%A8%D9%8A+%D8%B3%D9%8A&amp;hl=en&amp;gbv=2&amp;tbs=isch:1" TargetMode="External"/><Relationship Id="rId30" Type="http://schemas.openxmlformats.org/officeDocument/2006/relationships/image" Target="../media/image89.jpeg"/><Relationship Id="rId35" Type="http://schemas.openxmlformats.org/officeDocument/2006/relationships/hyperlink" Target="http://www.google.com/imgres?imgurl=http://kabulpress.org/my/local/cache-vignettes/L200xH197/arton4769-7ef74.jpg&amp;imgrefurl=http://kabulpress.org/my/spip.php?article4769&amp;usg=__WWd5T_qJjb8t9219dxSXlHXTnBY=&amp;h=197&amp;w=200&amp;sz=9&amp;hl=fa&amp;start=17&amp;tbnid=htBbqbdMz4WksM:&amp;tbnh=102&amp;tbnw=104&amp;prev=/images?q=%D8%AE%D8%A8%D8%B1%D9%86%DA%AF%D8%A7%D8%B1%D8%A7%D9%86+%D8%A8%DB%8C+%D8%A8%DB%8C+%D8%B3%DB%8C&amp;hl=fa&amp;gbv=2&amp;tbs=isch:1&amp;itbs=1" TargetMode="External"/><Relationship Id="rId8" Type="http://schemas.openxmlformats.org/officeDocument/2006/relationships/image" Target="../media/image77.png"/><Relationship Id="rId3" Type="http://schemas.openxmlformats.org/officeDocument/2006/relationships/image" Target="../media/image72.jpeg"/><Relationship Id="rId12" Type="http://schemas.openxmlformats.org/officeDocument/2006/relationships/image" Target="../media/image80.jpeg"/><Relationship Id="rId17" Type="http://schemas.openxmlformats.org/officeDocument/2006/relationships/hyperlink" Target="http://www.google.com/imgres?imgurl=http://www.bbc.co.uk/worldservice/assets/images/2009/06/07/090607160025_behnoud226.jpg&amp;imgrefurl=http://www.bbc.co.uk/persian/iran/2009/06/090605_pm_ir88_elec_i_behnoud.shtml&amp;usg=__5pVd0H7ADssjt46INvnKznwxWWY=&amp;h=170&amp;w=226&amp;sz=31&amp;hl=fa&amp;start=15&amp;tbnid=c5A60IxoBDnAEM:&amp;tbnh=81&amp;tbnw=108&amp;prev=/images?q=%D9%85%D8%B3%D8%B9%D9%88%D8%AF+%D8%A8%D9%87%D9%86%D9%88%D8%AF&amp;hl=fa&amp;gbv=2&amp;tbs=isch:1&amp;itbs=1" TargetMode="External"/><Relationship Id="rId25" Type="http://schemas.openxmlformats.org/officeDocument/2006/relationships/hyperlink" Target="http://www.google.com/imgres?imgurl=http://usera.imagecave.com/narges82/3h50h1bxggemm3n1wfcp.jpg&amp;imgrefurl=http://farhang.barnegar.com/view-714.html&amp;usg=__fc7hcFbWdC_ofll6-imcepDP-QM=&amp;h=395&amp;w=306&amp;sz=25&amp;hl=fa&amp;start=21&amp;tbnid=nj0HOuaVDjBwoM:&amp;tbnh=124&amp;tbnw=96&amp;prev=/images?q=%22%D9%86%DA%AF%DB%8C%D9%86+%D8%B4%DB%8C%D8%B1%D8%A2%D9%82%D8%A7%DB%8C%DB%8C%22&amp;start=20&amp;hl=fa&amp;sa=N&amp;gbv=2&amp;tbs=isch:1&amp;itbs=1" TargetMode="External"/><Relationship Id="rId33" Type="http://schemas.openxmlformats.org/officeDocument/2006/relationships/hyperlink" Target="http://www.google.com/imgres?imgurl=http://img98.com/images/m0bwm15zinuof97kjggy.jpg&amp;imgrefurl=http://www.turkdish.blogfa.com/8812.aspx&amp;usg=__D7SXtYLSrxJ_C-6rzkgvaSbYRcE=&amp;h=350&amp;w=350&amp;sz=27&amp;hl=fa&amp;start=33&amp;tbnid=V42w191AvamGsM:&amp;tbnh=120&amp;tbnw=120&amp;prev=/images?q=%D8%B5%D8%A7%D8%AF%D9%82+%D8%B5%D8%A8%D8%A7&amp;start=20&amp;hl=fa&amp;sa=N&amp;gbv=2&amp;tbs=isch:1&amp;itbs=1" TargetMode="External"/><Relationship Id="rId38" Type="http://schemas.openxmlformats.org/officeDocument/2006/relationships/image" Target="../media/image94.jpeg"/></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video" Target="file:///C:\Documents%20and%20Settings\user\Desktop\tv%20farsi\001&#1605;&#1593;&#1585;&#1601;&#1610;%20&#1589;&#1576;&#1575;.asf" TargetMode="External"/><Relationship Id="rId4" Type="http://schemas.openxmlformats.org/officeDocument/2006/relationships/image" Target="../media/image98.png"/></Relationships>
</file>

<file path=ppt/slides/_rels/slide6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slideLayout" Target="../slideLayouts/slideLayout2.xml"/><Relationship Id="rId1" Type="http://schemas.openxmlformats.org/officeDocument/2006/relationships/video" Target="file:///C:\Users\Sonix\Desktop\1\2010-BBC%20PERSIA%5b05-07_2032%5d-50.asf" TargetMode="External"/><Relationship Id="rId4" Type="http://schemas.openxmlformats.org/officeDocument/2006/relationships/image" Target="../media/image104.png"/></Relationships>
</file>

<file path=ppt/slides/_rels/slide7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gif"/><Relationship Id="rId1" Type="http://schemas.openxmlformats.org/officeDocument/2006/relationships/slideLayout" Target="../slideLayouts/slideLayout2.xml"/><Relationship Id="rId5" Type="http://schemas.openxmlformats.org/officeDocument/2006/relationships/image" Target="../media/image108.gif"/><Relationship Id="rId4" Type="http://schemas.openxmlformats.org/officeDocument/2006/relationships/image" Target="../media/image107.jpeg"/></Relationships>
</file>

<file path=ppt/slides/_rels/slide7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gif"/><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54.gif"/></Relationships>
</file>

<file path=ppt/slides/_rels/slide77.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7.gif"/><Relationship Id="rId2" Type="http://schemas.openxmlformats.org/officeDocument/2006/relationships/slideLayout" Target="../slideLayouts/slideLayout2.xml"/><Relationship Id="rId1" Type="http://schemas.openxmlformats.org/officeDocument/2006/relationships/video" Target="file:///C:\Documents%20and%20Settings\user\Desktop\tv%20farsi\46&#1583;&#1608;&#1605;%20&#1582;&#1585;&#1583;&#1575;&#1583;.asf" TargetMode="External"/><Relationship Id="rId4" Type="http://schemas.openxmlformats.org/officeDocument/2006/relationships/image" Target="../media/image118.png"/></Relationships>
</file>

<file path=ppt/slides/_rels/slide79.xml.rels><?xml version="1.0" encoding="UTF-8" standalone="yes"?>
<Relationships xmlns="http://schemas.openxmlformats.org/package/2006/relationships"><Relationship Id="rId2" Type="http://schemas.openxmlformats.org/officeDocument/2006/relationships/image" Target="../media/image11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8" Type="http://schemas.openxmlformats.org/officeDocument/2006/relationships/hyperlink" Target="http://www.bbc.co.uk/persian/iran/2010/01/100120_haydari_norway.shtml" TargetMode="External"/><Relationship Id="rId13" Type="http://schemas.openxmlformats.org/officeDocument/2006/relationships/image" Target="../media/image125.jpeg"/><Relationship Id="rId18" Type="http://schemas.openxmlformats.org/officeDocument/2006/relationships/hyperlink" Target="http://www.bbc.co.uk/persian/iran/2009/11/091101_ag_be_ebarate_digar_etemad.shtml" TargetMode="External"/><Relationship Id="rId26" Type="http://schemas.openxmlformats.org/officeDocument/2006/relationships/image" Target="../media/image132.jpeg"/><Relationship Id="rId3" Type="http://schemas.openxmlformats.org/officeDocument/2006/relationships/image" Target="../media/image120.jpeg"/><Relationship Id="rId21" Type="http://schemas.openxmlformats.org/officeDocument/2006/relationships/image" Target="../media/image129.jpeg"/><Relationship Id="rId7" Type="http://schemas.openxmlformats.org/officeDocument/2006/relationships/image" Target="../media/image122.jpeg"/><Relationship Id="rId12" Type="http://schemas.openxmlformats.org/officeDocument/2006/relationships/hyperlink" Target="http://www.bbc.co.uk/persian/iran/2009/12/091215_mm_pahlavi_interview.shtml" TargetMode="External"/><Relationship Id="rId17" Type="http://schemas.openxmlformats.org/officeDocument/2006/relationships/image" Target="../media/image127.jpeg"/><Relationship Id="rId25" Type="http://schemas.openxmlformats.org/officeDocument/2006/relationships/image" Target="../media/image131.jpeg"/><Relationship Id="rId2" Type="http://schemas.openxmlformats.org/officeDocument/2006/relationships/hyperlink" Target="http://www.bbc.co.uk/persian/iran/2010/03/100316_l15_hardtalk_hakkak.shtml" TargetMode="External"/><Relationship Id="rId16" Type="http://schemas.openxmlformats.org/officeDocument/2006/relationships/hyperlink" Target="http://www.bbc.co.uk/persian/iran/2009/11/091103_na_hardtalk_salamatian_13aban.shtml" TargetMode="External"/><Relationship Id="rId20" Type="http://schemas.openxmlformats.org/officeDocument/2006/relationships/hyperlink" Target="http://www.bbc.co.uk/persian/iran/2010/03/100323_l50_hardatalk_simabina.shtml" TargetMode="External"/><Relationship Id="rId1" Type="http://schemas.openxmlformats.org/officeDocument/2006/relationships/slideLayout" Target="../slideLayouts/slideLayout2.xml"/><Relationship Id="rId6" Type="http://schemas.openxmlformats.org/officeDocument/2006/relationships/hyperlink" Target="http://www.bbc.co.uk/persian/iran/2010/02/100209_l10_hardtalk_kadivar.shtml" TargetMode="External"/><Relationship Id="rId11" Type="http://schemas.openxmlformats.org/officeDocument/2006/relationships/image" Target="../media/image124.jpeg"/><Relationship Id="rId24" Type="http://schemas.openxmlformats.org/officeDocument/2006/relationships/hyperlink" Target="http://www.bbc.co.uk/persian/iran/2010/02/100223_l15_hardtalk_mehtangirkar.shtml" TargetMode="External"/><Relationship Id="rId5" Type="http://schemas.openxmlformats.org/officeDocument/2006/relationships/image" Target="../media/image121.jpeg"/><Relationship Id="rId15" Type="http://schemas.openxmlformats.org/officeDocument/2006/relationships/image" Target="../media/image126.jpeg"/><Relationship Id="rId23" Type="http://schemas.openxmlformats.org/officeDocument/2006/relationships/image" Target="../media/image130.jpeg"/><Relationship Id="rId28" Type="http://schemas.openxmlformats.org/officeDocument/2006/relationships/image" Target="../media/image133.jpeg"/><Relationship Id="rId10" Type="http://schemas.openxmlformats.org/officeDocument/2006/relationships/hyperlink" Target="http://www.bbc.co.uk/persian/iran/2010/01/100111_l12_ef_with_ganji.shtml" TargetMode="External"/><Relationship Id="rId19" Type="http://schemas.openxmlformats.org/officeDocument/2006/relationships/image" Target="../media/image128.jpeg"/><Relationship Id="rId4" Type="http://schemas.openxmlformats.org/officeDocument/2006/relationships/hyperlink" Target="http://www.bbc.co.uk/persian/iran/2010/02/100216_l13_hard_talk_narges.shtml" TargetMode="External"/><Relationship Id="rId9" Type="http://schemas.openxmlformats.org/officeDocument/2006/relationships/image" Target="../media/image123.jpeg"/><Relationship Id="rId14" Type="http://schemas.openxmlformats.org/officeDocument/2006/relationships/hyperlink" Target="http://www.bbc.co.uk/persian/iran/2009/11/091114_ag_ef_ebarate_digar_haqiqatjoo.shtml" TargetMode="External"/><Relationship Id="rId22" Type="http://schemas.openxmlformats.org/officeDocument/2006/relationships/hyperlink" Target="http://www.bbc.co.uk/persian/iran/2010/03/100309_u01-hardtalk-shadisadr.shtml" TargetMode="External"/><Relationship Id="rId27" Type="http://schemas.openxmlformats.org/officeDocument/2006/relationships/hyperlink" Target="http://www.bbc.co.uk/persian/iran/2009/12/091207_ag_ef_ebarate_digar_soroush.shtml"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slideLayout" Target="../slideLayouts/slideLayout2.xml"/><Relationship Id="rId1" Type="http://schemas.openxmlformats.org/officeDocument/2006/relationships/video" Target="file:///E:\modirjangravani\bbc%20farsi.asf" TargetMode="External"/><Relationship Id="rId4" Type="http://schemas.openxmlformats.org/officeDocument/2006/relationships/image" Target="../media/image134.png"/></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hyperlink" Target="http://www.google.com/imgres?imgurl=http://www.nikahang.ca/images/20070328201236_fariba.jpg&amp;imgrefurl=http://nikahang.blogspot.com/2007_03_01_archive.html&amp;usg=___ajfLn3kGo1KDdb5JR-NJp09l-Y=&amp;h=816&amp;w=500&amp;sz=90&amp;hl=en&amp;start=1&amp;itbs=1&amp;tbnid=4Xeuq9ZEn6IHOM:&amp;tbnh=144&amp;tbnw=88&amp;prev=/images?q=%D9%81%D8%B1%D9%8A%D8%A8%D8%A7+%D8%B5%D8%AD%D8%B1%D8%A7%D9%8A+%D8%A8%D9%8A+%D8%A8%D9%8A+%D8%B3%D9%8A&amp;hl=en&amp;gbv=2&amp;tbs=isch:1" TargetMode="External"/><Relationship Id="rId4" Type="http://schemas.openxmlformats.org/officeDocument/2006/relationships/image" Target="../media/image33.gif"/></Relationships>
</file>

<file path=ppt/slides/_rels/slide8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video" Target="file:///C:\Documents%20and%20Settings\user\Desktop\tv%20farsi\2010-BBC%20PERSIAN%5b28-06_2241%5d-02.asf"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137.gif"/><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user\Desktop\tv%20farsi\6.asf" TargetMode="External"/><Relationship Id="rId1" Type="http://schemas.openxmlformats.org/officeDocument/2006/relationships/video" Target="file:///C:\Documents%20and%20Settings\user\Desktop\tv%20farsi\9.asf" TargetMode="External"/><Relationship Id="rId5" Type="http://schemas.openxmlformats.org/officeDocument/2006/relationships/image" Target="../media/image139.png"/><Relationship Id="rId4" Type="http://schemas.openxmlformats.org/officeDocument/2006/relationships/image" Target="../media/image138.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user\Desktop\tv%20farsi\2010-BBC%20Persian%20TV%5b18-06_1413%5d-41.asf" TargetMode="External"/><Relationship Id="rId1" Type="http://schemas.openxmlformats.org/officeDocument/2006/relationships/video" Target="file:///C:\Documents%20and%20Settings\user\Desktop\tv%20farsi\2010-BBC%20Persian%20TV%5b18-06_1203%5d-49.asf" TargetMode="External"/><Relationship Id="rId5" Type="http://schemas.openxmlformats.org/officeDocument/2006/relationships/image" Target="../media/image141.png"/><Relationship Id="rId4" Type="http://schemas.openxmlformats.org/officeDocument/2006/relationships/image" Target="../media/image140.png"/></Relationships>
</file>

<file path=ppt/slides/_rels/slide87.xml.rels><?xml version="1.0" encoding="UTF-8" standalone="yes"?>
<Relationships xmlns="http://schemas.openxmlformats.org/package/2006/relationships"><Relationship Id="rId8" Type="http://schemas.openxmlformats.org/officeDocument/2006/relationships/image" Target="../media/image144.jpeg"/><Relationship Id="rId13" Type="http://schemas.openxmlformats.org/officeDocument/2006/relationships/hyperlink" Target="http://www.bbc.co.uk/persian/arts/2010/03/100303_aparat9.shtml" TargetMode="External"/><Relationship Id="rId18" Type="http://schemas.openxmlformats.org/officeDocument/2006/relationships/image" Target="../media/image149.jpeg"/><Relationship Id="rId3" Type="http://schemas.openxmlformats.org/officeDocument/2006/relationships/hyperlink" Target="http://www.bbc.co.uk/persian/arts/2010/06/100617_aparat24.shtml" TargetMode="External"/><Relationship Id="rId7" Type="http://schemas.openxmlformats.org/officeDocument/2006/relationships/hyperlink" Target="http://www.bbc.co.uk/persian/arts/2010/05/100527_aparart21.shtml" TargetMode="External"/><Relationship Id="rId12" Type="http://schemas.openxmlformats.org/officeDocument/2006/relationships/image" Target="../media/image146.jpeg"/><Relationship Id="rId17" Type="http://schemas.openxmlformats.org/officeDocument/2006/relationships/hyperlink" Target="http://www.bbc.co.uk/persian/arts/2010/01/100113_aparat2_10.shtml" TargetMode="External"/><Relationship Id="rId2" Type="http://schemas.openxmlformats.org/officeDocument/2006/relationships/image" Target="../media/image33.gif"/><Relationship Id="rId16" Type="http://schemas.openxmlformats.org/officeDocument/2006/relationships/image" Target="../media/image148.jpeg"/><Relationship Id="rId1" Type="http://schemas.openxmlformats.org/officeDocument/2006/relationships/slideLayout" Target="../slideLayouts/slideLayout2.xml"/><Relationship Id="rId6" Type="http://schemas.openxmlformats.org/officeDocument/2006/relationships/image" Target="../media/image143.jpeg"/><Relationship Id="rId11" Type="http://schemas.openxmlformats.org/officeDocument/2006/relationships/hyperlink" Target="http://www.bbc.co.uk/persian/arts/2010/03/100317_aparat11.shtml" TargetMode="External"/><Relationship Id="rId5" Type="http://schemas.openxmlformats.org/officeDocument/2006/relationships/hyperlink" Target="http://www.bbc.co.uk/persian/arts/2010/06/100609_aparat23.shtml" TargetMode="External"/><Relationship Id="rId15" Type="http://schemas.openxmlformats.org/officeDocument/2006/relationships/hyperlink" Target="http://www.bbc.co.uk/persian/arts/2010/02/100210_aparat_week5.shtml" TargetMode="External"/><Relationship Id="rId10" Type="http://schemas.openxmlformats.org/officeDocument/2006/relationships/image" Target="../media/image145.jpeg"/><Relationship Id="rId4" Type="http://schemas.openxmlformats.org/officeDocument/2006/relationships/image" Target="../media/image142.jpeg"/><Relationship Id="rId9" Type="http://schemas.openxmlformats.org/officeDocument/2006/relationships/hyperlink" Target="http://www.bbc.co.uk/persian/arts/2010/04/100407_aparat_14.shtml" TargetMode="External"/><Relationship Id="rId14" Type="http://schemas.openxmlformats.org/officeDocument/2006/relationships/image" Target="../media/image147.jpeg"/></Relationships>
</file>

<file path=ppt/slides/_rels/slide8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1.gif"/><Relationship Id="rId2" Type="http://schemas.openxmlformats.org/officeDocument/2006/relationships/image" Target="../media/image15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2.png"/></Relationships>
</file>

<file path=ppt/slides/_rels/slide93.xml.rels><?xml version="1.0" encoding="UTF-8" standalone="yes"?>
<Relationships xmlns="http://schemas.openxmlformats.org/package/2006/relationships"><Relationship Id="rId8" Type="http://schemas.openxmlformats.org/officeDocument/2006/relationships/hyperlink" Target="http://sites.google.com/site/mbcpersiaa/list/90210.jpg" TargetMode="External"/><Relationship Id="rId13" Type="http://schemas.openxmlformats.org/officeDocument/2006/relationships/image" Target="../media/image158.jpeg"/><Relationship Id="rId3" Type="http://schemas.openxmlformats.org/officeDocument/2006/relationships/image" Target="../media/image153.jpeg"/><Relationship Id="rId7" Type="http://schemas.openxmlformats.org/officeDocument/2006/relationships/image" Target="../media/image155.jpeg"/><Relationship Id="rId12" Type="http://schemas.openxmlformats.org/officeDocument/2006/relationships/hyperlink" Target="http://sites.google.com/site/mbcpersiaa/list/Fringe.jpg" TargetMode="External"/><Relationship Id="rId2" Type="http://schemas.openxmlformats.org/officeDocument/2006/relationships/hyperlink" Target="http://sites.google.com/site/mbcpersiaa/list/the-good-wife.jpg" TargetMode="External"/><Relationship Id="rId1" Type="http://schemas.openxmlformats.org/officeDocument/2006/relationships/slideLayout" Target="../slideLayouts/slideLayout7.xml"/><Relationship Id="rId6" Type="http://schemas.openxmlformats.org/officeDocument/2006/relationships/hyperlink" Target="http://sites.google.com/site/mbcpersiaa/list/HARPERS-ISLAND.jpg" TargetMode="External"/><Relationship Id="rId11" Type="http://schemas.openxmlformats.org/officeDocument/2006/relationships/image" Target="../media/image157.jpeg"/><Relationship Id="rId5" Type="http://schemas.openxmlformats.org/officeDocument/2006/relationships/image" Target="../media/image154.jpeg"/><Relationship Id="rId10" Type="http://schemas.openxmlformats.org/officeDocument/2006/relationships/hyperlink" Target="http://sites.google.com/site/mbcpersiaa/list/Mentalist.jpg" TargetMode="External"/><Relationship Id="rId4" Type="http://schemas.openxmlformats.org/officeDocument/2006/relationships/hyperlink" Target="http://sites.google.com/site/mbcpersiaa/list/Vampire-diaries.jpg" TargetMode="External"/><Relationship Id="rId9" Type="http://schemas.openxmlformats.org/officeDocument/2006/relationships/image" Target="../media/image156.jpeg"/><Relationship Id="rId14" Type="http://schemas.openxmlformats.org/officeDocument/2006/relationships/image" Target="../media/image159.png"/></Relationships>
</file>

<file path=ppt/slides/_rels/slide94.xml.rels><?xml version="1.0" encoding="UTF-8" standalone="yes"?>
<Relationships xmlns="http://schemas.openxmlformats.org/package/2006/relationships"><Relationship Id="rId2" Type="http://schemas.openxmlformats.org/officeDocument/2006/relationships/image" Target="../media/image160.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61.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63.gif"/><Relationship Id="rId2" Type="http://schemas.openxmlformats.org/officeDocument/2006/relationships/image" Target="../media/image162.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image" Target="../media/image60.gif"/><Relationship Id="rId1" Type="http://schemas.openxmlformats.org/officeDocument/2006/relationships/slideLayout" Target="../slideLayouts/slideLayout13.xml"/><Relationship Id="rId4" Type="http://schemas.openxmlformats.org/officeDocument/2006/relationships/image" Target="../media/image165.jpeg"/></Relationships>
</file>

<file path=ppt/slides/_rels/slide99.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gif"/><Relationship Id="rId1" Type="http://schemas.openxmlformats.org/officeDocument/2006/relationships/slideLayout" Target="../slideLayouts/slideLayout1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descr="See full size image">
            <a:hlinkClick r:id="rId3"/>
          </p:cNvPr>
          <p:cNvPicPr>
            <a:picLocks noChangeAspect="1" noChangeArrowheads="1"/>
          </p:cNvPicPr>
          <p:nvPr/>
        </p:nvPicPr>
        <p:blipFill>
          <a:blip r:embed="rId4" cstate="print"/>
          <a:srcRect/>
          <a:stretch>
            <a:fillRect/>
          </a:stretch>
        </p:blipFill>
        <p:spPr bwMode="auto">
          <a:xfrm>
            <a:off x="0" y="0"/>
            <a:ext cx="9180512" cy="6858000"/>
          </a:xfrm>
          <a:prstGeom prst="rect">
            <a:avLst/>
          </a:prstGeom>
          <a:noFill/>
        </p:spPr>
      </p:pic>
      <p:sp>
        <p:nvSpPr>
          <p:cNvPr id="6" name="Title 1"/>
          <p:cNvSpPr>
            <a:spLocks noGrp="1"/>
          </p:cNvSpPr>
          <p:nvPr>
            <p:ph type="ctrTitle"/>
          </p:nvPr>
        </p:nvSpPr>
        <p:spPr>
          <a:xfrm>
            <a:off x="971600" y="1196752"/>
            <a:ext cx="5760640" cy="2304256"/>
          </a:xfrm>
        </p:spPr>
        <p:txBody>
          <a:bodyPr>
            <a:noAutofit/>
          </a:bodyPr>
          <a:lstStyle/>
          <a:p>
            <a:pPr algn="ctr">
              <a:lnSpc>
                <a:spcPct val="150000"/>
              </a:lnSpc>
            </a:pPr>
            <a:r>
              <a:rPr lang="en-US" sz="4800" dirty="0" smtClean="0">
                <a:solidFill>
                  <a:srgbClr val="FF0000"/>
                </a:solidFill>
                <a:cs typeface="B Titr" pitchFamily="2" charset="-78"/>
              </a:rPr>
              <a:t/>
            </a:r>
            <a:br>
              <a:rPr lang="en-US" sz="4800" dirty="0" smtClean="0">
                <a:solidFill>
                  <a:srgbClr val="FF0000"/>
                </a:solidFill>
                <a:cs typeface="B Titr" pitchFamily="2" charset="-78"/>
              </a:rPr>
            </a:br>
            <a:r>
              <a:rPr lang="fa-IR" sz="4800" dirty="0" smtClean="0">
                <a:solidFill>
                  <a:srgbClr val="FF0000"/>
                </a:solidFill>
                <a:cs typeface="B Titr" pitchFamily="2" charset="-78"/>
              </a:rPr>
              <a:t>معرفی تلویزیون</a:t>
            </a:r>
            <a:r>
              <a:rPr lang="fa-IR" sz="4800" b="1" dirty="0" smtClean="0">
                <a:solidFill>
                  <a:srgbClr val="FF0000"/>
                </a:solidFill>
                <a:cs typeface="B Titr" pitchFamily="2" charset="-78"/>
              </a:rPr>
              <a:t>های</a:t>
            </a:r>
            <a:r>
              <a:rPr lang="en-US" sz="4800" dirty="0" smtClean="0"/>
              <a:t/>
            </a:r>
            <a:br>
              <a:rPr lang="en-US" sz="4800" dirty="0" smtClean="0"/>
            </a:br>
            <a:r>
              <a:rPr lang="fa-IR" sz="4800" dirty="0" smtClean="0">
                <a:solidFill>
                  <a:srgbClr val="FF0000"/>
                </a:solidFill>
                <a:cs typeface="B Titr" pitchFamily="2" charset="-78"/>
              </a:rPr>
              <a:t> فارسی زبان ماهواره‌ای</a:t>
            </a:r>
            <a:r>
              <a:rPr lang="en-US" sz="4800" dirty="0" smtClean="0">
                <a:solidFill>
                  <a:srgbClr val="FF0000"/>
                </a:solidFill>
                <a:cs typeface="B Titr" pitchFamily="2" charset="-78"/>
              </a:rPr>
              <a:t/>
            </a:r>
            <a:br>
              <a:rPr lang="en-US" sz="4800" dirty="0" smtClean="0">
                <a:solidFill>
                  <a:srgbClr val="FF0000"/>
                </a:solidFill>
                <a:cs typeface="B Titr" pitchFamily="2" charset="-78"/>
              </a:rPr>
            </a:br>
            <a:endParaRPr lang="en-US" sz="4800" dirty="0">
              <a:solidFill>
                <a:srgbClr val="FF0000"/>
              </a:solidFill>
              <a:cs typeface="B Titr"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285852" y="785794"/>
          <a:ext cx="750099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B39F663-DB72-4308-9063-DE18D412B9D4}"/>
                                            </p:graphicEl>
                                          </p:spTgt>
                                        </p:tgtEl>
                                        <p:attrNameLst>
                                          <p:attrName>style.visibility</p:attrName>
                                        </p:attrNameLst>
                                      </p:cBhvr>
                                      <p:to>
                                        <p:strVal val="visible"/>
                                      </p:to>
                                    </p:set>
                                    <p:animEffect transition="in" filter="wipe(down)">
                                      <p:cBhvr>
                                        <p:cTn id="7" dur="1000"/>
                                        <p:tgtEl>
                                          <p:spTgt spid="4">
                                            <p:graphicEl>
                                              <a:dgm id="{2B39F663-DB72-4308-9063-DE18D412B9D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4F39324C-70AE-4498-A636-B50E1C290935}"/>
                                            </p:graphicEl>
                                          </p:spTgt>
                                        </p:tgtEl>
                                        <p:attrNameLst>
                                          <p:attrName>style.visibility</p:attrName>
                                        </p:attrNameLst>
                                      </p:cBhvr>
                                      <p:to>
                                        <p:strVal val="visible"/>
                                      </p:to>
                                    </p:set>
                                    <p:animEffect transition="in" filter="wipe(down)">
                                      <p:cBhvr>
                                        <p:cTn id="12" dur="1000"/>
                                        <p:tgtEl>
                                          <p:spTgt spid="4">
                                            <p:graphicEl>
                                              <a:dgm id="{4F39324C-70AE-4498-A636-B50E1C290935}"/>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graphicEl>
                                              <a:dgm id="{6DBA5EA2-D2F0-4849-B739-D92FEDAA3715}"/>
                                            </p:graphicEl>
                                          </p:spTgt>
                                        </p:tgtEl>
                                        <p:attrNameLst>
                                          <p:attrName>style.visibility</p:attrName>
                                        </p:attrNameLst>
                                      </p:cBhvr>
                                      <p:to>
                                        <p:strVal val="visible"/>
                                      </p:to>
                                    </p:set>
                                    <p:animEffect transition="in" filter="wipe(down)">
                                      <p:cBhvr>
                                        <p:cTn id="15" dur="1000"/>
                                        <p:tgtEl>
                                          <p:spTgt spid="4">
                                            <p:graphicEl>
                                              <a:dgm id="{6DBA5EA2-D2F0-4849-B739-D92FEDAA371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graphicEl>
                                              <a:dgm id="{D74C745E-DCBB-46DB-9C66-60D207E0EE68}"/>
                                            </p:graphicEl>
                                          </p:spTgt>
                                        </p:tgtEl>
                                        <p:attrNameLst>
                                          <p:attrName>style.visibility</p:attrName>
                                        </p:attrNameLst>
                                      </p:cBhvr>
                                      <p:to>
                                        <p:strVal val="visible"/>
                                      </p:to>
                                    </p:set>
                                    <p:animEffect transition="in" filter="wipe(down)">
                                      <p:cBhvr>
                                        <p:cTn id="20" dur="1000"/>
                                        <p:tgtEl>
                                          <p:spTgt spid="4">
                                            <p:graphicEl>
                                              <a:dgm id="{D74C745E-DCBB-46DB-9C66-60D207E0EE6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graphicEl>
                                              <a:dgm id="{7CBEAF43-5080-4072-A416-86BB057D131B}"/>
                                            </p:graphicEl>
                                          </p:spTgt>
                                        </p:tgtEl>
                                        <p:attrNameLst>
                                          <p:attrName>style.visibility</p:attrName>
                                        </p:attrNameLst>
                                      </p:cBhvr>
                                      <p:to>
                                        <p:strVal val="visible"/>
                                      </p:to>
                                    </p:set>
                                    <p:animEffect transition="in" filter="wipe(down)">
                                      <p:cBhvr>
                                        <p:cTn id="23" dur="1000"/>
                                        <p:tgtEl>
                                          <p:spTgt spid="4">
                                            <p:graphicEl>
                                              <a:dgm id="{7CBEAF43-5080-4072-A416-86BB057D13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a:xfrm>
            <a:off x="214282" y="214290"/>
            <a:ext cx="2000264" cy="571504"/>
          </a:xfrm>
        </p:spPr>
        <p:txBody>
          <a:bodyPr>
            <a:noAutofit/>
          </a:bodyPr>
          <a:lstStyle/>
          <a:p>
            <a:pPr algn="ctr">
              <a:defRPr/>
            </a:pPr>
            <a:r>
              <a:rPr lang="en-US" sz="3200" b="1" i="1" dirty="0" smtClean="0">
                <a:solidFill>
                  <a:srgbClr val="FF0066"/>
                </a:solidFill>
                <a:latin typeface="Times New Roman" pitchFamily="18" charset="0"/>
                <a:cs typeface="Times New Roman" pitchFamily="18" charset="0"/>
              </a:rPr>
              <a:t>IPN TV</a:t>
            </a:r>
            <a:r>
              <a:rPr lang="ar-SA" sz="3200" b="1" dirty="0" smtClean="0">
                <a:solidFill>
                  <a:srgbClr val="FF0066"/>
                </a:solidFill>
                <a:latin typeface="Times New Roman" pitchFamily="18" charset="0"/>
                <a:cs typeface="Times New Roman" pitchFamily="18" charset="0"/>
              </a:rPr>
              <a:t> </a:t>
            </a:r>
            <a:r>
              <a:rPr lang="fa-IR" sz="3200" b="1" dirty="0" smtClean="0">
                <a:solidFill>
                  <a:srgbClr val="FF0066"/>
                </a:solidFill>
                <a:latin typeface="Times New Roman" pitchFamily="18" charset="0"/>
                <a:cs typeface="Times New Roman" pitchFamily="18" charset="0"/>
              </a:rPr>
              <a:t> </a:t>
            </a:r>
            <a:endParaRPr lang="en-US" sz="3200" b="1" i="1" dirty="0" smtClean="0">
              <a:solidFill>
                <a:srgbClr val="FF0066"/>
              </a:solidFill>
              <a:latin typeface="Times New Roman" pitchFamily="18" charset="0"/>
              <a:cs typeface="Times New Roman" pitchFamily="18" charset="0"/>
            </a:endParaRPr>
          </a:p>
        </p:txBody>
      </p:sp>
      <p:sp>
        <p:nvSpPr>
          <p:cNvPr id="99333" name="Rectangle 5"/>
          <p:cNvSpPr>
            <a:spLocks noGrp="1" noChangeArrowheads="1"/>
          </p:cNvSpPr>
          <p:nvPr>
            <p:ph type="body" sz="half" idx="1"/>
          </p:nvPr>
        </p:nvSpPr>
        <p:spPr>
          <a:xfrm>
            <a:off x="214282" y="1500174"/>
            <a:ext cx="5000660" cy="4786346"/>
          </a:xfrm>
        </p:spPr>
        <p:txBody>
          <a:bodyPr>
            <a:noAutofit/>
          </a:bodyPr>
          <a:lstStyle/>
          <a:p>
            <a:pPr marL="0" indent="0" algn="justLow" rtl="1" eaLnBrk="1" hangingPunct="1">
              <a:spcBef>
                <a:spcPts val="0"/>
              </a:spcBef>
              <a:buBlip>
                <a:blip r:embed="rId2"/>
              </a:buBlip>
            </a:pPr>
            <a:r>
              <a:rPr lang="fa-IR" sz="2400" dirty="0" smtClean="0">
                <a:solidFill>
                  <a:schemeClr val="tx1"/>
                </a:solidFill>
                <a:effectLst/>
                <a:cs typeface="B Mitra" pitchFamily="2" charset="-78"/>
              </a:rPr>
              <a:t>مديریت: مهران عبدشاه که اصالتا خوزستاني و اهل مسجد سليمان است.</a:t>
            </a:r>
          </a:p>
          <a:p>
            <a:pPr marL="0" indent="0" algn="justLow" rtl="1" eaLnBrk="1" hangingPunct="1">
              <a:spcBef>
                <a:spcPts val="0"/>
              </a:spcBef>
              <a:buBlip>
                <a:blip r:embed="rId2"/>
              </a:buBlip>
            </a:pPr>
            <a:r>
              <a:rPr lang="fa-IR" sz="2400" dirty="0" smtClean="0">
                <a:solidFill>
                  <a:schemeClr val="tx1"/>
                </a:solidFill>
                <a:effectLst/>
                <a:cs typeface="B Mitra" pitchFamily="2" charset="-78"/>
              </a:rPr>
              <a:t>عبد شاه در ابتداي كار اين شبكه با استناد به تغيير دينش از مسلمان به مسيحي، دفتر پخش شبكه اش را در كليسايي قديمي داير و آغاز بكار كرد.</a:t>
            </a:r>
          </a:p>
          <a:p>
            <a:pPr marL="0" indent="0" algn="justLow" rtl="1">
              <a:spcBef>
                <a:spcPts val="0"/>
              </a:spcBef>
              <a:buBlip>
                <a:blip r:embed="rId2"/>
              </a:buBlip>
            </a:pPr>
            <a:r>
              <a:rPr lang="fa-IR" sz="2400" dirty="0" smtClean="0">
                <a:solidFill>
                  <a:schemeClr val="tx1"/>
                </a:solidFill>
                <a:cs typeface="B Mitra" pitchFamily="2" charset="-78"/>
              </a:rPr>
              <a:t>رویکرد: خبری - سرگرمی</a:t>
            </a:r>
            <a:endParaRPr lang="fa-IR" sz="2400" dirty="0" smtClean="0">
              <a:solidFill>
                <a:schemeClr val="tx1"/>
              </a:solidFill>
              <a:effectLst/>
              <a:cs typeface="B Mitra" pitchFamily="2" charset="-78"/>
            </a:endParaRPr>
          </a:p>
          <a:p>
            <a:pPr marL="0" indent="0" algn="justLow" rtl="1" eaLnBrk="1" hangingPunct="1">
              <a:spcBef>
                <a:spcPts val="0"/>
              </a:spcBef>
              <a:buBlip>
                <a:blip r:embed="rId2"/>
              </a:buBlip>
            </a:pPr>
            <a:r>
              <a:rPr lang="fa-IR" sz="2400" dirty="0" smtClean="0">
                <a:solidFill>
                  <a:schemeClr val="tx1"/>
                </a:solidFill>
                <a:effectLst/>
                <a:cs typeface="B Mitra" pitchFamily="2" charset="-78"/>
              </a:rPr>
              <a:t>عبدشاه با علي اكبري وارد بحث انرژي درماني شد و مدت زمان زيادي از فعاليت شبكه اش را به اين موضوع پرداخت.</a:t>
            </a:r>
          </a:p>
          <a:p>
            <a:pPr marL="0" indent="0" algn="justLow" rtl="1" eaLnBrk="1" hangingPunct="1">
              <a:spcBef>
                <a:spcPts val="0"/>
              </a:spcBef>
              <a:buBlip>
                <a:blip r:embed="rId2"/>
              </a:buBlip>
            </a:pPr>
            <a:r>
              <a:rPr lang="fa-IR" sz="2400" dirty="0" smtClean="0">
                <a:solidFill>
                  <a:schemeClr val="tx1"/>
                </a:solidFill>
                <a:effectLst/>
                <a:cs typeface="B Mitra" pitchFamily="2" charset="-78"/>
              </a:rPr>
              <a:t>آژانس املاك «سما» يكي از سرمايه گذاران اصلي اين شبكه است و دفتر جذب آگهي اين شبكه در دبي توسط این املاك صورت مي گيرد.</a:t>
            </a:r>
            <a:endParaRPr lang="en-US" sz="2400" dirty="0" smtClean="0">
              <a:solidFill>
                <a:schemeClr val="tx1"/>
              </a:solidFill>
              <a:effectLst/>
              <a:cs typeface="B Mitra" pitchFamily="2" charset="-78"/>
            </a:endParaRPr>
          </a:p>
        </p:txBody>
      </p:sp>
      <p:pic>
        <p:nvPicPr>
          <p:cNvPr id="99335" name="Picture 7" descr="IPN+TV"/>
          <p:cNvPicPr>
            <a:picLocks noGrp="1" noChangeAspect="1" noChangeArrowheads="1"/>
          </p:cNvPicPr>
          <p:nvPr>
            <p:ph sz="half" idx="2"/>
          </p:nvPr>
        </p:nvPicPr>
        <p:blipFill>
          <a:blip r:embed="rId3" cstate="print"/>
          <a:stretch>
            <a:fillRect/>
          </a:stretch>
        </p:blipFill>
        <p:spPr>
          <a:xfrm>
            <a:off x="5426108" y="4000504"/>
            <a:ext cx="3503610" cy="1714512"/>
          </a:xfrm>
          <a:noFill/>
        </p:spPr>
      </p:pic>
      <p:pic>
        <p:nvPicPr>
          <p:cNvPr id="99336" name="Picture 8" descr="samafmtv"/>
          <p:cNvPicPr>
            <a:picLocks noChangeAspect="1" noChangeArrowheads="1"/>
          </p:cNvPicPr>
          <p:nvPr/>
        </p:nvPicPr>
        <p:blipFill>
          <a:blip r:embed="rId4" cstate="print"/>
          <a:srcRect/>
          <a:stretch>
            <a:fillRect/>
          </a:stretch>
        </p:blipFill>
        <p:spPr bwMode="auto">
          <a:xfrm>
            <a:off x="5643570" y="1357298"/>
            <a:ext cx="2939646" cy="2416174"/>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p:cTn id="7" dur="1000" fill="hold"/>
                                        <p:tgtEl>
                                          <p:spTgt spid="993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933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9332"/>
                                        </p:tgtEl>
                                        <p:attrNameLst>
                                          <p:attrName>ppt_y</p:attrName>
                                        </p:attrNameLst>
                                      </p:cBhvr>
                                      <p:tavLst>
                                        <p:tav tm="0">
                                          <p:val>
                                            <p:strVal val="#ppt_y"/>
                                          </p:val>
                                        </p:tav>
                                        <p:tav tm="100000">
                                          <p:val>
                                            <p:strVal val="#ppt_y"/>
                                          </p:val>
                                        </p:tav>
                                      </p:tavLst>
                                    </p:anim>
                                    <p:animEffect transition="in" filter="fade">
                                      <p:cBhvr>
                                        <p:cTn id="10" dur="1000"/>
                                        <p:tgtEl>
                                          <p:spTgt spid="9933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99336"/>
                                        </p:tgtEl>
                                        <p:attrNameLst>
                                          <p:attrName>style.visibility</p:attrName>
                                        </p:attrNameLst>
                                      </p:cBhvr>
                                      <p:to>
                                        <p:strVal val="visible"/>
                                      </p:to>
                                    </p:set>
                                    <p:animScale>
                                      <p:cBhvr>
                                        <p:cTn id="15" dur="1000" decel="50000" fill="hold">
                                          <p:stCondLst>
                                            <p:cond delay="0"/>
                                          </p:stCondLst>
                                        </p:cTn>
                                        <p:tgtEl>
                                          <p:spTgt spid="993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99336"/>
                                        </p:tgtEl>
                                        <p:attrNameLst>
                                          <p:attrName>ppt_x</p:attrName>
                                          <p:attrName>ppt_y</p:attrName>
                                        </p:attrNameLst>
                                      </p:cBhvr>
                                    </p:animMotion>
                                    <p:animEffect transition="in" filter="fade">
                                      <p:cBhvr>
                                        <p:cTn id="17" dur="1000"/>
                                        <p:tgtEl>
                                          <p:spTgt spid="99336"/>
                                        </p:tgtEl>
                                      </p:cBhvr>
                                    </p:animEffect>
                                  </p:childTnLst>
                                </p:cTn>
                              </p:par>
                              <p:par>
                                <p:cTn id="18" presetID="52" presetClass="entr" presetSubtype="0" fill="hold" nodeType="withEffect">
                                  <p:stCondLst>
                                    <p:cond delay="0"/>
                                  </p:stCondLst>
                                  <p:childTnLst>
                                    <p:set>
                                      <p:cBhvr>
                                        <p:cTn id="19" dur="1" fill="hold">
                                          <p:stCondLst>
                                            <p:cond delay="0"/>
                                          </p:stCondLst>
                                        </p:cTn>
                                        <p:tgtEl>
                                          <p:spTgt spid="99335"/>
                                        </p:tgtEl>
                                        <p:attrNameLst>
                                          <p:attrName>style.visibility</p:attrName>
                                        </p:attrNameLst>
                                      </p:cBhvr>
                                      <p:to>
                                        <p:strVal val="visible"/>
                                      </p:to>
                                    </p:set>
                                    <p:animScale>
                                      <p:cBhvr>
                                        <p:cTn id="20" dur="1000" decel="50000" fill="hold">
                                          <p:stCondLst>
                                            <p:cond delay="0"/>
                                          </p:stCondLst>
                                        </p:cTn>
                                        <p:tgtEl>
                                          <p:spTgt spid="993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99335"/>
                                        </p:tgtEl>
                                        <p:attrNameLst>
                                          <p:attrName>ppt_x</p:attrName>
                                          <p:attrName>ppt_y</p:attrName>
                                        </p:attrNameLst>
                                      </p:cBhvr>
                                    </p:animMotion>
                                    <p:animEffect transition="in" filter="fade">
                                      <p:cBhvr>
                                        <p:cTn id="22" dur="1000"/>
                                        <p:tgtEl>
                                          <p:spTgt spid="99335"/>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99333">
                                            <p:txEl>
                                              <p:pRg st="0" end="0"/>
                                            </p:txEl>
                                          </p:spTgt>
                                        </p:tgtEl>
                                        <p:attrNameLst>
                                          <p:attrName>style.visibility</p:attrName>
                                        </p:attrNameLst>
                                      </p:cBhvr>
                                      <p:to>
                                        <p:strVal val="visible"/>
                                      </p:to>
                                    </p:set>
                                    <p:anim calcmode="lin" valueType="num">
                                      <p:cBhvr>
                                        <p:cTn id="27" dur="1000" fill="hold"/>
                                        <p:tgtEl>
                                          <p:spTgt spid="99333">
                                            <p:txEl>
                                              <p:pRg st="0" end="0"/>
                                            </p:txEl>
                                          </p:spTgt>
                                        </p:tgtEl>
                                        <p:attrNameLst>
                                          <p:attrName>ppt_x</p:attrName>
                                        </p:attrNameLst>
                                      </p:cBhvr>
                                      <p:tavLst>
                                        <p:tav tm="0">
                                          <p:val>
                                            <p:strVal val="#ppt_x-.2"/>
                                          </p:val>
                                        </p:tav>
                                        <p:tav tm="100000">
                                          <p:val>
                                            <p:strVal val="#ppt_x"/>
                                          </p:val>
                                        </p:tav>
                                      </p:tavLst>
                                    </p:anim>
                                    <p:anim calcmode="lin" valueType="num">
                                      <p:cBhvr>
                                        <p:cTn id="28" dur="1000" fill="hold"/>
                                        <p:tgtEl>
                                          <p:spTgt spid="993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933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nodeType="clickEffect">
                                  <p:stCondLst>
                                    <p:cond delay="0"/>
                                  </p:stCondLst>
                                  <p:childTnLst>
                                    <p:set>
                                      <p:cBhvr>
                                        <p:cTn id="33" dur="1" fill="hold">
                                          <p:stCondLst>
                                            <p:cond delay="0"/>
                                          </p:stCondLst>
                                        </p:cTn>
                                        <p:tgtEl>
                                          <p:spTgt spid="99333">
                                            <p:txEl>
                                              <p:pRg st="1" end="1"/>
                                            </p:txEl>
                                          </p:spTgt>
                                        </p:tgtEl>
                                        <p:attrNameLst>
                                          <p:attrName>style.visibility</p:attrName>
                                        </p:attrNameLst>
                                      </p:cBhvr>
                                      <p:to>
                                        <p:strVal val="visible"/>
                                      </p:to>
                                    </p:set>
                                    <p:anim calcmode="lin" valueType="num">
                                      <p:cBhvr>
                                        <p:cTn id="34" dur="500" fill="hold"/>
                                        <p:tgtEl>
                                          <p:spTgt spid="9933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9933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9933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993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99333">
                                            <p:txEl>
                                              <p:pRg st="2" end="2"/>
                                            </p:txEl>
                                          </p:spTgt>
                                        </p:tgtEl>
                                        <p:attrNameLst>
                                          <p:attrName>style.visibility</p:attrName>
                                        </p:attrNameLst>
                                      </p:cBhvr>
                                      <p:to>
                                        <p:strVal val="visible"/>
                                      </p:to>
                                    </p:set>
                                    <p:animEffect transition="in" filter="fade">
                                      <p:cBhvr>
                                        <p:cTn id="42" dur="1000"/>
                                        <p:tgtEl>
                                          <p:spTgt spid="99333">
                                            <p:txEl>
                                              <p:pRg st="2" end="2"/>
                                            </p:txEl>
                                          </p:spTgt>
                                        </p:tgtEl>
                                      </p:cBhvr>
                                    </p:animEffect>
                                    <p:anim calcmode="lin" valueType="num">
                                      <p:cBhvr>
                                        <p:cTn id="43" dur="1000" fill="hold"/>
                                        <p:tgtEl>
                                          <p:spTgt spid="99333">
                                            <p:txEl>
                                              <p:pRg st="2" end="2"/>
                                            </p:txEl>
                                          </p:spTgt>
                                        </p:tgtEl>
                                        <p:attrNameLst>
                                          <p:attrName>ppt_x</p:attrName>
                                        </p:attrNameLst>
                                      </p:cBhvr>
                                      <p:tavLst>
                                        <p:tav tm="0">
                                          <p:val>
                                            <p:strVal val="#ppt_x-.1"/>
                                          </p:val>
                                        </p:tav>
                                        <p:tav tm="100000">
                                          <p:val>
                                            <p:strVal val="#ppt_x"/>
                                          </p:val>
                                        </p:tav>
                                      </p:tavLst>
                                    </p:anim>
                                    <p:anim calcmode="lin" valueType="num">
                                      <p:cBhvr>
                                        <p:cTn id="44" dur="1000" fill="hold"/>
                                        <p:tgtEl>
                                          <p:spTgt spid="993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99333">
                                            <p:txEl>
                                              <p:pRg st="3" end="3"/>
                                            </p:txEl>
                                          </p:spTgt>
                                        </p:tgtEl>
                                        <p:attrNameLst>
                                          <p:attrName>style.visibility</p:attrName>
                                        </p:attrNameLst>
                                      </p:cBhvr>
                                      <p:to>
                                        <p:strVal val="visible"/>
                                      </p:to>
                                    </p:set>
                                    <p:animEffect transition="in" filter="fade">
                                      <p:cBhvr>
                                        <p:cTn id="49" dur="800" decel="100000"/>
                                        <p:tgtEl>
                                          <p:spTgt spid="99333">
                                            <p:txEl>
                                              <p:pRg st="3" end="3"/>
                                            </p:txEl>
                                          </p:spTgt>
                                        </p:tgtEl>
                                      </p:cBhvr>
                                    </p:animEffect>
                                    <p:anim calcmode="lin" valueType="num">
                                      <p:cBhvr>
                                        <p:cTn id="50" dur="800" decel="100000" fill="hold"/>
                                        <p:tgtEl>
                                          <p:spTgt spid="99333">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99333">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99333">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99333">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9933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99333">
                                            <p:txEl>
                                              <p:pRg st="4" end="4"/>
                                            </p:txEl>
                                          </p:spTgt>
                                        </p:tgtEl>
                                        <p:attrNameLst>
                                          <p:attrName>style.visibility</p:attrName>
                                        </p:attrNameLst>
                                      </p:cBhvr>
                                      <p:to>
                                        <p:strVal val="visible"/>
                                      </p:to>
                                    </p:set>
                                    <p:anim calcmode="lin" valueType="num">
                                      <p:cBhvr>
                                        <p:cTn id="59" dur="500" decel="50000" fill="hold">
                                          <p:stCondLst>
                                            <p:cond delay="0"/>
                                          </p:stCondLst>
                                        </p:cTn>
                                        <p:tgtEl>
                                          <p:spTgt spid="99333">
                                            <p:txEl>
                                              <p:pRg st="4" end="4"/>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99333">
                                            <p:txEl>
                                              <p:pRg st="4" end="4"/>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99333">
                                            <p:txEl>
                                              <p:pRg st="4" end="4"/>
                                            </p:txEl>
                                          </p:spTgt>
                                        </p:tgtEl>
                                        <p:attrNameLst>
                                          <p:attrName>ppt_w</p:attrName>
                                        </p:attrNameLst>
                                      </p:cBhvr>
                                      <p:tavLst>
                                        <p:tav tm="0">
                                          <p:val>
                                            <p:strVal val="#ppt_w*.05"/>
                                          </p:val>
                                        </p:tav>
                                        <p:tav tm="100000">
                                          <p:val>
                                            <p:strVal val="#ppt_w"/>
                                          </p:val>
                                        </p:tav>
                                      </p:tavLst>
                                    </p:anim>
                                    <p:anim calcmode="lin" valueType="num">
                                      <p:cBhvr>
                                        <p:cTn id="62" dur="1000" fill="hold"/>
                                        <p:tgtEl>
                                          <p:spTgt spid="99333">
                                            <p:txEl>
                                              <p:pRg st="4" end="4"/>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99333">
                                            <p:txEl>
                                              <p:pRg st="4" end="4"/>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99333">
                                            <p:txEl>
                                              <p:pRg st="4" end="4"/>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99333">
                                            <p:txEl>
                                              <p:pRg st="4" end="4"/>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993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a:xfrm>
            <a:off x="0" y="214290"/>
            <a:ext cx="5786478" cy="1000108"/>
          </a:xfrm>
        </p:spPr>
        <p:txBody>
          <a:bodyPr>
            <a:noAutofit/>
          </a:bodyPr>
          <a:lstStyle/>
          <a:p>
            <a:pPr algn="ctr" rtl="1">
              <a:defRPr/>
            </a:pPr>
            <a:r>
              <a:rPr lang="en-US"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GEM TV</a:t>
            </a:r>
            <a:r>
              <a:rPr lang="fa-IR"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 </a:t>
            </a:r>
            <a:r>
              <a:rPr lang="fa-IR"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
            </a:r>
            <a:br>
              <a:rPr lang="fa-IR"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General Entertainment Music</a:t>
            </a:r>
            <a:endParaRPr lang="en-US"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100361" name="Rectangle 9"/>
          <p:cNvSpPr>
            <a:spLocks noGrp="1" noChangeArrowheads="1"/>
          </p:cNvSpPr>
          <p:nvPr>
            <p:ph type="body" sz="half" idx="1"/>
          </p:nvPr>
        </p:nvSpPr>
        <p:spPr>
          <a:xfrm>
            <a:off x="285720" y="2786058"/>
            <a:ext cx="8643998" cy="3429024"/>
          </a:xfrm>
        </p:spPr>
        <p:txBody>
          <a:bodyPr>
            <a:noAutofit/>
          </a:bodyPr>
          <a:lstStyle/>
          <a:p>
            <a:pPr marL="53975" indent="-53975" algn="just" rtl="1" eaLnBrk="1" hangingPunct="1">
              <a:buBlip>
                <a:blip r:embed="rId2"/>
              </a:buBlip>
            </a:pPr>
            <a:r>
              <a:rPr lang="fa-IR" sz="2400" dirty="0" smtClean="0">
                <a:solidFill>
                  <a:schemeClr val="tx1"/>
                </a:solidFill>
                <a:effectLst/>
                <a:latin typeface="Serpent" pitchFamily="2" charset="0"/>
                <a:cs typeface="B Mitra" pitchFamily="2" charset="-78"/>
              </a:rPr>
              <a:t>تأسیس: آبان 1387</a:t>
            </a:r>
          </a:p>
          <a:p>
            <a:pPr marL="53975" indent="-53975" algn="just" rtl="1" eaLnBrk="1" hangingPunct="1">
              <a:buBlip>
                <a:blip r:embed="rId2"/>
              </a:buBlip>
            </a:pPr>
            <a:r>
              <a:rPr lang="fa-IR" sz="2400" dirty="0" smtClean="0">
                <a:solidFill>
                  <a:schemeClr val="tx1"/>
                </a:solidFill>
                <a:effectLst/>
                <a:latin typeface="Serpent" pitchFamily="2" charset="0"/>
                <a:cs typeface="B Mitra" pitchFamily="2" charset="-78"/>
              </a:rPr>
              <a:t>مدیریت: بعد از مرگ رادلف، وابستگانش مديريت شبكه را بر عهده دارند.</a:t>
            </a:r>
          </a:p>
          <a:p>
            <a:pPr marL="53975" indent="-53975" algn="just" rtl="1" eaLnBrk="1" hangingPunct="1">
              <a:buBlip>
                <a:blip r:embed="rId2"/>
              </a:buBlip>
            </a:pPr>
            <a:r>
              <a:rPr lang="fa-IR" sz="2400" dirty="0" smtClean="0">
                <a:solidFill>
                  <a:schemeClr val="tx1"/>
                </a:solidFill>
                <a:latin typeface="Serpent" pitchFamily="2" charset="0"/>
                <a:cs typeface="B Mitra" pitchFamily="2" charset="-78"/>
              </a:rPr>
              <a:t>رویکرد: تفریحی - سرگرمی (فیلم های فارسی و خارجی با زیرنویس فارسی (با رعایت قانون کپی رایت و موسیقی) </a:t>
            </a:r>
          </a:p>
          <a:p>
            <a:pPr marL="53975" indent="-53975" algn="just" rtl="1">
              <a:buBlip>
                <a:blip r:embed="rId2"/>
              </a:buBlip>
            </a:pPr>
            <a:r>
              <a:rPr lang="fa-IR" sz="2400" dirty="0" smtClean="0">
                <a:solidFill>
                  <a:schemeClr val="tx1"/>
                </a:solidFill>
                <a:latin typeface="Serpent" pitchFamily="2" charset="0"/>
                <a:cs typeface="B Mitra" pitchFamily="2" charset="-78"/>
              </a:rPr>
              <a:t>اين شبكه آگهي خود را از اسپانيا مي گيرد ولي دفتر مركزيش در فرانسه است، در دبي نيز نمايندگي دارد.</a:t>
            </a:r>
          </a:p>
          <a:p>
            <a:pPr marL="53975" indent="-53975" algn="just" rtl="1" eaLnBrk="1" hangingPunct="1">
              <a:buBlip>
                <a:blip r:embed="rId2"/>
              </a:buBlip>
            </a:pPr>
            <a:r>
              <a:rPr lang="fa-IR" sz="2400" dirty="0" smtClean="0">
                <a:solidFill>
                  <a:schemeClr val="tx1"/>
                </a:solidFill>
                <a:effectLst/>
                <a:latin typeface="Serpent" pitchFamily="2" charset="0"/>
                <a:cs typeface="B Mitra" pitchFamily="2" charset="-78"/>
              </a:rPr>
              <a:t>برای اولین بار یک تلویزیون ماهواره ای فارسی اقدام به پخش سه سریال دوبله شده امریکایی کرد.</a:t>
            </a:r>
          </a:p>
          <a:p>
            <a:pPr marL="53975" indent="-53975" algn="just" rtl="1">
              <a:buBlip>
                <a:blip r:embed="rId2"/>
              </a:buBlip>
            </a:pPr>
            <a:r>
              <a:rPr lang="fa-IR" sz="2400" dirty="0" smtClean="0">
                <a:solidFill>
                  <a:schemeClr val="tx1"/>
                </a:solidFill>
                <a:latin typeface="Serpent" pitchFamily="2" charset="0"/>
                <a:cs typeface="B Mitra" pitchFamily="2" charset="-78"/>
              </a:rPr>
              <a:t>با پخش برنامه كشتي كج و ... در جذب مخاطب بسيار موفق عمل مي كند.</a:t>
            </a:r>
          </a:p>
          <a:p>
            <a:pPr marL="53975" indent="-53975" algn="just" rtl="1" eaLnBrk="1" hangingPunct="1">
              <a:buBlip>
                <a:blip r:embed="rId2"/>
              </a:buBlip>
            </a:pPr>
            <a:endParaRPr lang="en-US" sz="2400" dirty="0" smtClean="0">
              <a:solidFill>
                <a:schemeClr val="tx1"/>
              </a:solidFill>
              <a:effectLst/>
              <a:latin typeface="Serpent" pitchFamily="2" charset="0"/>
              <a:cs typeface="B Mitra" pitchFamily="2" charset="-78"/>
            </a:endParaRPr>
          </a:p>
        </p:txBody>
      </p:sp>
      <p:pic>
        <p:nvPicPr>
          <p:cNvPr id="100367" name="Picture 15" descr="1l"/>
          <p:cNvPicPr>
            <a:picLocks noChangeAspect="1" noChangeArrowheads="1"/>
          </p:cNvPicPr>
          <p:nvPr/>
        </p:nvPicPr>
        <p:blipFill>
          <a:blip r:embed="rId3" cstate="print"/>
          <a:srcRect/>
          <a:stretch>
            <a:fillRect/>
          </a:stretch>
        </p:blipFill>
        <p:spPr bwMode="auto">
          <a:xfrm>
            <a:off x="2643174" y="1285860"/>
            <a:ext cx="3505200" cy="1728782"/>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500" decel="50000" fill="hold">
                                          <p:stCondLst>
                                            <p:cond delay="0"/>
                                          </p:stCondLst>
                                        </p:cTn>
                                        <p:tgtEl>
                                          <p:spTgt spid="10035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035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0356"/>
                                        </p:tgtEl>
                                        <p:attrNameLst>
                                          <p:attrName>ppt_w</p:attrName>
                                        </p:attrNameLst>
                                      </p:cBhvr>
                                      <p:tavLst>
                                        <p:tav tm="0">
                                          <p:val>
                                            <p:strVal val="#ppt_w*.05"/>
                                          </p:val>
                                        </p:tav>
                                        <p:tav tm="100000">
                                          <p:val>
                                            <p:strVal val="#ppt_w"/>
                                          </p:val>
                                        </p:tav>
                                      </p:tavLst>
                                    </p:anim>
                                    <p:anim calcmode="lin" valueType="num">
                                      <p:cBhvr>
                                        <p:cTn id="10" dur="1000" fill="hold"/>
                                        <p:tgtEl>
                                          <p:spTgt spid="10035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035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035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035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0356"/>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100367"/>
                                        </p:tgtEl>
                                        <p:attrNameLst>
                                          <p:attrName>style.visibility</p:attrName>
                                        </p:attrNameLst>
                                      </p:cBhvr>
                                      <p:to>
                                        <p:strVal val="visible"/>
                                      </p:to>
                                    </p:set>
                                    <p:animEffect transition="in" filter="fade">
                                      <p:cBhvr>
                                        <p:cTn id="19" dur="2000"/>
                                        <p:tgtEl>
                                          <p:spTgt spid="100367"/>
                                        </p:tgtEl>
                                      </p:cBhvr>
                                    </p:animEffect>
                                    <p:anim calcmode="lin" valueType="num">
                                      <p:cBhvr>
                                        <p:cTn id="20" dur="2000" fill="hold"/>
                                        <p:tgtEl>
                                          <p:spTgt spid="100367"/>
                                        </p:tgtEl>
                                        <p:attrNameLst>
                                          <p:attrName>style.rotation</p:attrName>
                                        </p:attrNameLst>
                                      </p:cBhvr>
                                      <p:tavLst>
                                        <p:tav tm="0">
                                          <p:val>
                                            <p:fltVal val="720"/>
                                          </p:val>
                                        </p:tav>
                                        <p:tav tm="100000">
                                          <p:val>
                                            <p:fltVal val="0"/>
                                          </p:val>
                                        </p:tav>
                                      </p:tavLst>
                                    </p:anim>
                                    <p:anim calcmode="lin" valueType="num">
                                      <p:cBhvr>
                                        <p:cTn id="21" dur="2000" fill="hold"/>
                                        <p:tgtEl>
                                          <p:spTgt spid="100367"/>
                                        </p:tgtEl>
                                        <p:attrNameLst>
                                          <p:attrName>ppt_h</p:attrName>
                                        </p:attrNameLst>
                                      </p:cBhvr>
                                      <p:tavLst>
                                        <p:tav tm="0">
                                          <p:val>
                                            <p:fltVal val="0"/>
                                          </p:val>
                                        </p:tav>
                                        <p:tav tm="100000">
                                          <p:val>
                                            <p:strVal val="#ppt_h"/>
                                          </p:val>
                                        </p:tav>
                                      </p:tavLst>
                                    </p:anim>
                                    <p:anim calcmode="lin" valueType="num">
                                      <p:cBhvr>
                                        <p:cTn id="22" dur="2000" fill="hold"/>
                                        <p:tgtEl>
                                          <p:spTgt spid="100367"/>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00361">
                                            <p:txEl>
                                              <p:pRg st="0" end="0"/>
                                            </p:txEl>
                                          </p:spTgt>
                                        </p:tgtEl>
                                        <p:attrNameLst>
                                          <p:attrName>style.visibility</p:attrName>
                                        </p:attrNameLst>
                                      </p:cBhvr>
                                      <p:to>
                                        <p:strVal val="visible"/>
                                      </p:to>
                                    </p:set>
                                    <p:anim calcmode="lin" valueType="num">
                                      <p:cBhvr>
                                        <p:cTn id="27" dur="2000" fill="hold"/>
                                        <p:tgtEl>
                                          <p:spTgt spid="100361">
                                            <p:txEl>
                                              <p:pRg st="0" end="0"/>
                                            </p:txEl>
                                          </p:spTgt>
                                        </p:tgtEl>
                                        <p:attrNameLst>
                                          <p:attrName>ppt_w</p:attrName>
                                        </p:attrNameLst>
                                      </p:cBhvr>
                                      <p:tavLst>
                                        <p:tav tm="0">
                                          <p:val>
                                            <p:fltVal val="0"/>
                                          </p:val>
                                        </p:tav>
                                        <p:tav tm="100000">
                                          <p:val>
                                            <p:strVal val="#ppt_w"/>
                                          </p:val>
                                        </p:tav>
                                      </p:tavLst>
                                    </p:anim>
                                    <p:anim calcmode="lin" valueType="num">
                                      <p:cBhvr>
                                        <p:cTn id="28" dur="2000" fill="hold"/>
                                        <p:tgtEl>
                                          <p:spTgt spid="100361">
                                            <p:txEl>
                                              <p:pRg st="0" end="0"/>
                                            </p:txEl>
                                          </p:spTgt>
                                        </p:tgtEl>
                                        <p:attrNameLst>
                                          <p:attrName>ppt_h</p:attrName>
                                        </p:attrNameLst>
                                      </p:cBhvr>
                                      <p:tavLst>
                                        <p:tav tm="0">
                                          <p:val>
                                            <p:fltVal val="0"/>
                                          </p:val>
                                        </p:tav>
                                        <p:tav tm="100000">
                                          <p:val>
                                            <p:strVal val="#ppt_h"/>
                                          </p:val>
                                        </p:tav>
                                      </p:tavLst>
                                    </p:anim>
                                    <p:anim calcmode="lin" valueType="num">
                                      <p:cBhvr>
                                        <p:cTn id="29" dur="2000" fill="hold"/>
                                        <p:tgtEl>
                                          <p:spTgt spid="10036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10036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00361">
                                            <p:txEl>
                                              <p:pRg st="1" end="1"/>
                                            </p:txEl>
                                          </p:spTgt>
                                        </p:tgtEl>
                                        <p:attrNameLst>
                                          <p:attrName>style.visibility</p:attrName>
                                        </p:attrNameLst>
                                      </p:cBhvr>
                                      <p:to>
                                        <p:strVal val="visible"/>
                                      </p:to>
                                    </p:set>
                                    <p:anim calcmode="lin" valueType="num">
                                      <p:cBhvr>
                                        <p:cTn id="35" dur="2000" fill="hold"/>
                                        <p:tgtEl>
                                          <p:spTgt spid="100361">
                                            <p:txEl>
                                              <p:pRg st="1" end="1"/>
                                            </p:txEl>
                                          </p:spTgt>
                                        </p:tgtEl>
                                        <p:attrNameLst>
                                          <p:attrName>ppt_w</p:attrName>
                                        </p:attrNameLst>
                                      </p:cBhvr>
                                      <p:tavLst>
                                        <p:tav tm="0">
                                          <p:val>
                                            <p:fltVal val="0"/>
                                          </p:val>
                                        </p:tav>
                                        <p:tav tm="100000">
                                          <p:val>
                                            <p:strVal val="#ppt_w"/>
                                          </p:val>
                                        </p:tav>
                                      </p:tavLst>
                                    </p:anim>
                                    <p:anim calcmode="lin" valueType="num">
                                      <p:cBhvr>
                                        <p:cTn id="36" dur="2000" fill="hold"/>
                                        <p:tgtEl>
                                          <p:spTgt spid="100361">
                                            <p:txEl>
                                              <p:pRg st="1" end="1"/>
                                            </p:txEl>
                                          </p:spTgt>
                                        </p:tgtEl>
                                        <p:attrNameLst>
                                          <p:attrName>ppt_h</p:attrName>
                                        </p:attrNameLst>
                                      </p:cBhvr>
                                      <p:tavLst>
                                        <p:tav tm="0">
                                          <p:val>
                                            <p:fltVal val="0"/>
                                          </p:val>
                                        </p:tav>
                                        <p:tav tm="100000">
                                          <p:val>
                                            <p:strVal val="#ppt_h"/>
                                          </p:val>
                                        </p:tav>
                                      </p:tavLst>
                                    </p:anim>
                                    <p:anim calcmode="lin" valueType="num">
                                      <p:cBhvr>
                                        <p:cTn id="37" dur="2000" fill="hold"/>
                                        <p:tgtEl>
                                          <p:spTgt spid="10036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10036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00361">
                                            <p:txEl>
                                              <p:pRg st="2" end="2"/>
                                            </p:txEl>
                                          </p:spTgt>
                                        </p:tgtEl>
                                        <p:attrNameLst>
                                          <p:attrName>style.visibility</p:attrName>
                                        </p:attrNameLst>
                                      </p:cBhvr>
                                      <p:to>
                                        <p:strVal val="visible"/>
                                      </p:to>
                                    </p:set>
                                    <p:anim calcmode="lin" valueType="num">
                                      <p:cBhvr>
                                        <p:cTn id="43" dur="2000" fill="hold"/>
                                        <p:tgtEl>
                                          <p:spTgt spid="100361">
                                            <p:txEl>
                                              <p:pRg st="2" end="2"/>
                                            </p:txEl>
                                          </p:spTgt>
                                        </p:tgtEl>
                                        <p:attrNameLst>
                                          <p:attrName>ppt_w</p:attrName>
                                        </p:attrNameLst>
                                      </p:cBhvr>
                                      <p:tavLst>
                                        <p:tav tm="0">
                                          <p:val>
                                            <p:fltVal val="0"/>
                                          </p:val>
                                        </p:tav>
                                        <p:tav tm="100000">
                                          <p:val>
                                            <p:strVal val="#ppt_w"/>
                                          </p:val>
                                        </p:tav>
                                      </p:tavLst>
                                    </p:anim>
                                    <p:anim calcmode="lin" valueType="num">
                                      <p:cBhvr>
                                        <p:cTn id="44" dur="2000" fill="hold"/>
                                        <p:tgtEl>
                                          <p:spTgt spid="100361">
                                            <p:txEl>
                                              <p:pRg st="2" end="2"/>
                                            </p:txEl>
                                          </p:spTgt>
                                        </p:tgtEl>
                                        <p:attrNameLst>
                                          <p:attrName>ppt_h</p:attrName>
                                        </p:attrNameLst>
                                      </p:cBhvr>
                                      <p:tavLst>
                                        <p:tav tm="0">
                                          <p:val>
                                            <p:fltVal val="0"/>
                                          </p:val>
                                        </p:tav>
                                        <p:tav tm="100000">
                                          <p:val>
                                            <p:strVal val="#ppt_h"/>
                                          </p:val>
                                        </p:tav>
                                      </p:tavLst>
                                    </p:anim>
                                    <p:anim calcmode="lin" valueType="num">
                                      <p:cBhvr>
                                        <p:cTn id="45" dur="2000" fill="hold"/>
                                        <p:tgtEl>
                                          <p:spTgt spid="10036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10036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100361">
                                            <p:txEl>
                                              <p:pRg st="3" end="3"/>
                                            </p:txEl>
                                          </p:spTgt>
                                        </p:tgtEl>
                                        <p:attrNameLst>
                                          <p:attrName>style.visibility</p:attrName>
                                        </p:attrNameLst>
                                      </p:cBhvr>
                                      <p:to>
                                        <p:strVal val="visible"/>
                                      </p:to>
                                    </p:set>
                                    <p:anim calcmode="lin" valueType="num">
                                      <p:cBhvr>
                                        <p:cTn id="51" dur="2000" fill="hold"/>
                                        <p:tgtEl>
                                          <p:spTgt spid="100361">
                                            <p:txEl>
                                              <p:pRg st="3" end="3"/>
                                            </p:txEl>
                                          </p:spTgt>
                                        </p:tgtEl>
                                        <p:attrNameLst>
                                          <p:attrName>ppt_w</p:attrName>
                                        </p:attrNameLst>
                                      </p:cBhvr>
                                      <p:tavLst>
                                        <p:tav tm="0">
                                          <p:val>
                                            <p:fltVal val="0"/>
                                          </p:val>
                                        </p:tav>
                                        <p:tav tm="100000">
                                          <p:val>
                                            <p:strVal val="#ppt_w"/>
                                          </p:val>
                                        </p:tav>
                                      </p:tavLst>
                                    </p:anim>
                                    <p:anim calcmode="lin" valueType="num">
                                      <p:cBhvr>
                                        <p:cTn id="52" dur="2000" fill="hold"/>
                                        <p:tgtEl>
                                          <p:spTgt spid="100361">
                                            <p:txEl>
                                              <p:pRg st="3" end="3"/>
                                            </p:txEl>
                                          </p:spTgt>
                                        </p:tgtEl>
                                        <p:attrNameLst>
                                          <p:attrName>ppt_h</p:attrName>
                                        </p:attrNameLst>
                                      </p:cBhvr>
                                      <p:tavLst>
                                        <p:tav tm="0">
                                          <p:val>
                                            <p:fltVal val="0"/>
                                          </p:val>
                                        </p:tav>
                                        <p:tav tm="100000">
                                          <p:val>
                                            <p:strVal val="#ppt_h"/>
                                          </p:val>
                                        </p:tav>
                                      </p:tavLst>
                                    </p:anim>
                                    <p:anim calcmode="lin" valueType="num">
                                      <p:cBhvr>
                                        <p:cTn id="53" dur="2000" fill="hold"/>
                                        <p:tgtEl>
                                          <p:spTgt spid="10036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2000" fill="hold"/>
                                        <p:tgtEl>
                                          <p:spTgt spid="10036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00361">
                                            <p:txEl>
                                              <p:pRg st="4" end="4"/>
                                            </p:txEl>
                                          </p:spTgt>
                                        </p:tgtEl>
                                        <p:attrNameLst>
                                          <p:attrName>style.visibility</p:attrName>
                                        </p:attrNameLst>
                                      </p:cBhvr>
                                      <p:to>
                                        <p:strVal val="visible"/>
                                      </p:to>
                                    </p:set>
                                    <p:anim calcmode="lin" valueType="num">
                                      <p:cBhvr>
                                        <p:cTn id="59" dur="2000" fill="hold"/>
                                        <p:tgtEl>
                                          <p:spTgt spid="100361">
                                            <p:txEl>
                                              <p:pRg st="4" end="4"/>
                                            </p:txEl>
                                          </p:spTgt>
                                        </p:tgtEl>
                                        <p:attrNameLst>
                                          <p:attrName>ppt_w</p:attrName>
                                        </p:attrNameLst>
                                      </p:cBhvr>
                                      <p:tavLst>
                                        <p:tav tm="0">
                                          <p:val>
                                            <p:fltVal val="0"/>
                                          </p:val>
                                        </p:tav>
                                        <p:tav tm="100000">
                                          <p:val>
                                            <p:strVal val="#ppt_w"/>
                                          </p:val>
                                        </p:tav>
                                      </p:tavLst>
                                    </p:anim>
                                    <p:anim calcmode="lin" valueType="num">
                                      <p:cBhvr>
                                        <p:cTn id="60" dur="2000" fill="hold"/>
                                        <p:tgtEl>
                                          <p:spTgt spid="100361">
                                            <p:txEl>
                                              <p:pRg st="4" end="4"/>
                                            </p:txEl>
                                          </p:spTgt>
                                        </p:tgtEl>
                                        <p:attrNameLst>
                                          <p:attrName>ppt_h</p:attrName>
                                        </p:attrNameLst>
                                      </p:cBhvr>
                                      <p:tavLst>
                                        <p:tav tm="0">
                                          <p:val>
                                            <p:fltVal val="0"/>
                                          </p:val>
                                        </p:tav>
                                        <p:tav tm="100000">
                                          <p:val>
                                            <p:strVal val="#ppt_h"/>
                                          </p:val>
                                        </p:tav>
                                      </p:tavLst>
                                    </p:anim>
                                    <p:anim calcmode="lin" valueType="num">
                                      <p:cBhvr>
                                        <p:cTn id="61" dur="2000" fill="hold"/>
                                        <p:tgtEl>
                                          <p:spTgt spid="10036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2" dur="2000" fill="hold"/>
                                        <p:tgtEl>
                                          <p:spTgt spid="10036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00361">
                                            <p:txEl>
                                              <p:pRg st="5" end="5"/>
                                            </p:txEl>
                                          </p:spTgt>
                                        </p:tgtEl>
                                        <p:attrNameLst>
                                          <p:attrName>style.visibility</p:attrName>
                                        </p:attrNameLst>
                                      </p:cBhvr>
                                      <p:to>
                                        <p:strVal val="visible"/>
                                      </p:to>
                                    </p:set>
                                    <p:anim calcmode="lin" valueType="num">
                                      <p:cBhvr>
                                        <p:cTn id="67" dur="2000" fill="hold"/>
                                        <p:tgtEl>
                                          <p:spTgt spid="100361">
                                            <p:txEl>
                                              <p:pRg st="5" end="5"/>
                                            </p:txEl>
                                          </p:spTgt>
                                        </p:tgtEl>
                                        <p:attrNameLst>
                                          <p:attrName>ppt_w</p:attrName>
                                        </p:attrNameLst>
                                      </p:cBhvr>
                                      <p:tavLst>
                                        <p:tav tm="0">
                                          <p:val>
                                            <p:fltVal val="0"/>
                                          </p:val>
                                        </p:tav>
                                        <p:tav tm="100000">
                                          <p:val>
                                            <p:strVal val="#ppt_w"/>
                                          </p:val>
                                        </p:tav>
                                      </p:tavLst>
                                    </p:anim>
                                    <p:anim calcmode="lin" valueType="num">
                                      <p:cBhvr>
                                        <p:cTn id="68" dur="2000" fill="hold"/>
                                        <p:tgtEl>
                                          <p:spTgt spid="100361">
                                            <p:txEl>
                                              <p:pRg st="5" end="5"/>
                                            </p:txEl>
                                          </p:spTgt>
                                        </p:tgtEl>
                                        <p:attrNameLst>
                                          <p:attrName>ppt_h</p:attrName>
                                        </p:attrNameLst>
                                      </p:cBhvr>
                                      <p:tavLst>
                                        <p:tav tm="0">
                                          <p:val>
                                            <p:fltVal val="0"/>
                                          </p:val>
                                        </p:tav>
                                        <p:tav tm="100000">
                                          <p:val>
                                            <p:strVal val="#ppt_h"/>
                                          </p:val>
                                        </p:tav>
                                      </p:tavLst>
                                    </p:anim>
                                    <p:anim calcmode="lin" valueType="num">
                                      <p:cBhvr>
                                        <p:cTn id="69" dur="2000" fill="hold"/>
                                        <p:tgtEl>
                                          <p:spTgt spid="10036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70" dur="2000" fill="hold"/>
                                        <p:tgtEl>
                                          <p:spTgt spid="10036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6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14422"/>
            <a:ext cx="8229600" cy="1543048"/>
          </a:xfrm>
        </p:spPr>
        <p:txBody>
          <a:bodyPr/>
          <a:lstStyle/>
          <a:p>
            <a:pPr>
              <a:buBlip>
                <a:blip r:embed="rId3"/>
              </a:buBlip>
            </a:pPr>
            <a:r>
              <a:rPr lang="fa-IR" dirty="0" smtClean="0">
                <a:solidFill>
                  <a:schemeClr val="tx1"/>
                </a:solidFill>
                <a:cs typeface="B Mitra" pitchFamily="2" charset="-78"/>
              </a:rPr>
              <a:t>تأسیس: تیر ماه 1389</a:t>
            </a:r>
          </a:p>
          <a:p>
            <a:pPr>
              <a:buBlip>
                <a:blip r:embed="rId3"/>
              </a:buBlip>
            </a:pPr>
            <a:r>
              <a:rPr lang="fa-IR" dirty="0" smtClean="0">
                <a:solidFill>
                  <a:schemeClr val="tx1"/>
                </a:solidFill>
                <a:cs typeface="B Mitra" pitchFamily="2" charset="-78"/>
              </a:rPr>
              <a:t>رویکرد: تفریحی، سرگرمی</a:t>
            </a:r>
            <a:endParaRPr lang="en-US" dirty="0">
              <a:solidFill>
                <a:schemeClr val="tx1"/>
              </a:solidFill>
              <a:cs typeface="B Mitra" pitchFamily="2" charset="-78"/>
            </a:endParaRPr>
          </a:p>
        </p:txBody>
      </p:sp>
      <p:sp>
        <p:nvSpPr>
          <p:cNvPr id="6" name="Content Placeholder 2"/>
          <p:cNvSpPr txBox="1">
            <a:spLocks/>
          </p:cNvSpPr>
          <p:nvPr/>
        </p:nvSpPr>
        <p:spPr>
          <a:xfrm>
            <a:off x="142844" y="71414"/>
            <a:ext cx="2857520" cy="571480"/>
          </a:xfrm>
          <a:prstGeom prst="rect">
            <a:avLst/>
          </a:prstGeom>
        </p:spPr>
        <p:txBody>
          <a:bodyPr vert="horz" lIns="91440" tIns="45720" rIns="91440" bIns="45720" rtlCol="0">
            <a:noAutofit/>
          </a:bodyPr>
          <a:lstStyle/>
          <a:p>
            <a:pPr marL="342900" lvl="0" indent="-342900" algn="ctr" rtl="1">
              <a:spcBef>
                <a:spcPct val="20000"/>
              </a:spcBef>
              <a:defRPr/>
            </a:pPr>
            <a:r>
              <a:rPr lang="en-US"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GEM Music</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7" name="2010-GEM Music[12-07_0000]-52.asf">
            <a:hlinkClick r:id="" action="ppaction://media"/>
          </p:cNvPr>
          <p:cNvPicPr>
            <a:picLocks noRot="1" noChangeAspect="1"/>
          </p:cNvPicPr>
          <p:nvPr>
            <a:videoFile r:link="rId1"/>
          </p:nvPr>
        </p:nvPicPr>
        <p:blipFill>
          <a:blip r:embed="rId4" cstate="print"/>
          <a:stretch>
            <a:fillRect/>
          </a:stretch>
        </p:blipFill>
        <p:spPr>
          <a:xfrm>
            <a:off x="1714480" y="2928934"/>
            <a:ext cx="6019824" cy="3243266"/>
          </a:xfrm>
          <a:prstGeom prst="rect">
            <a:avLst/>
          </a:prstGeom>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35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1390" name="Picture 14" descr="amirghasemi"/>
          <p:cNvPicPr>
            <a:picLocks noChangeAspect="1" noChangeArrowheads="1"/>
          </p:cNvPicPr>
          <p:nvPr/>
        </p:nvPicPr>
        <p:blipFill>
          <a:blip r:embed="rId2" cstate="print"/>
          <a:srcRect/>
          <a:stretch>
            <a:fillRect/>
          </a:stretch>
        </p:blipFill>
        <p:spPr bwMode="auto">
          <a:xfrm>
            <a:off x="5929322" y="1071546"/>
            <a:ext cx="2514600" cy="1676400"/>
          </a:xfrm>
          <a:prstGeom prst="rect">
            <a:avLst/>
          </a:prstGeom>
          <a:noFill/>
          <a:ln w="9525">
            <a:noFill/>
            <a:miter lim="800000"/>
            <a:headEnd/>
            <a:tailEnd/>
          </a:ln>
        </p:spPr>
      </p:pic>
      <p:sp>
        <p:nvSpPr>
          <p:cNvPr id="101378" name="Rectangle 2"/>
          <p:cNvSpPr>
            <a:spLocks noGrp="1" noChangeArrowheads="1"/>
          </p:cNvSpPr>
          <p:nvPr>
            <p:ph type="title"/>
          </p:nvPr>
        </p:nvSpPr>
        <p:spPr>
          <a:xfrm>
            <a:off x="-32" y="142852"/>
            <a:ext cx="3143272" cy="571504"/>
          </a:xfrm>
        </p:spPr>
        <p:txBody>
          <a:bodyPr>
            <a:noAutofit/>
          </a:bodyPr>
          <a:lstStyle/>
          <a:p>
            <a:pPr algn="ctr" eaLnBrk="1" hangingPunct="1">
              <a:defRPr/>
            </a:pPr>
            <a:r>
              <a:rPr lang="en-US" sz="3200" b="1" dirty="0" smtClean="0">
                <a:solidFill>
                  <a:srgbClr val="FF0000"/>
                </a:solidFill>
                <a:latin typeface="Times New Roman" pitchFamily="18" charset="0"/>
                <a:cs typeface="Times New Roman" pitchFamily="18" charset="0"/>
              </a:rPr>
              <a:t>PBC-TAPESH</a:t>
            </a:r>
          </a:p>
        </p:txBody>
      </p:sp>
      <p:sp>
        <p:nvSpPr>
          <p:cNvPr id="101383" name="Rectangle 7"/>
          <p:cNvSpPr>
            <a:spLocks noGrp="1" noChangeArrowheads="1"/>
          </p:cNvSpPr>
          <p:nvPr>
            <p:ph type="body" sz="half" idx="1"/>
          </p:nvPr>
        </p:nvSpPr>
        <p:spPr>
          <a:xfrm>
            <a:off x="285720" y="1000132"/>
            <a:ext cx="5429288" cy="5143512"/>
          </a:xfrm>
        </p:spPr>
        <p:txBody>
          <a:bodyPr>
            <a:noAutofit/>
          </a:bodyPr>
          <a:lstStyle/>
          <a:p>
            <a:pPr marL="0" indent="0" rtl="1" eaLnBrk="1" hangingPunct="1">
              <a:lnSpc>
                <a:spcPct val="80000"/>
              </a:lnSpc>
              <a:spcBef>
                <a:spcPts val="0"/>
              </a:spcBef>
              <a:buBlip>
                <a:blip r:embed="rId3"/>
              </a:buBlip>
            </a:pPr>
            <a:r>
              <a:rPr lang="fa-IR" sz="2800" dirty="0" smtClean="0">
                <a:solidFill>
                  <a:schemeClr val="tx1"/>
                </a:solidFill>
                <a:effectLst/>
                <a:cs typeface="B Mitra" pitchFamily="2" charset="-78"/>
              </a:rPr>
              <a:t> تأسیس: 1989 </a:t>
            </a:r>
          </a:p>
          <a:p>
            <a:pPr marL="0" indent="0" rtl="1" eaLnBrk="1" hangingPunct="1">
              <a:lnSpc>
                <a:spcPct val="80000"/>
              </a:lnSpc>
              <a:spcBef>
                <a:spcPts val="0"/>
              </a:spcBef>
              <a:buBlip>
                <a:blip r:embed="rId3"/>
              </a:buBlip>
            </a:pPr>
            <a:r>
              <a:rPr lang="fa-IR" sz="2800" dirty="0" smtClean="0">
                <a:solidFill>
                  <a:schemeClr val="tx1"/>
                </a:solidFill>
                <a:effectLst/>
                <a:cs typeface="B Mitra" pitchFamily="2" charset="-78"/>
              </a:rPr>
              <a:t> مديريت: عليرضا اميرقاسمي و مسعود جمالي</a:t>
            </a:r>
          </a:p>
          <a:p>
            <a:pPr marL="0" indent="0" rtl="1">
              <a:lnSpc>
                <a:spcPct val="80000"/>
              </a:lnSpc>
              <a:spcBef>
                <a:spcPts val="0"/>
              </a:spcBef>
              <a:buBlip>
                <a:blip r:embed="rId3"/>
              </a:buBlip>
            </a:pPr>
            <a:r>
              <a:rPr lang="fa-IR" sz="2800" dirty="0" smtClean="0">
                <a:solidFill>
                  <a:schemeClr val="tx1"/>
                </a:solidFill>
                <a:cs typeface="B Mitra" pitchFamily="2" charset="-78"/>
              </a:rPr>
              <a:t> رویکرد: تفریحی -  سرگرمی</a:t>
            </a:r>
          </a:p>
          <a:p>
            <a:pPr marL="0" indent="0" rtl="1" eaLnBrk="1" hangingPunct="1">
              <a:lnSpc>
                <a:spcPct val="80000"/>
              </a:lnSpc>
              <a:spcBef>
                <a:spcPts val="0"/>
              </a:spcBef>
              <a:buBlip>
                <a:blip r:embed="rId3"/>
              </a:buBlip>
            </a:pPr>
            <a:r>
              <a:rPr lang="fa-IR" sz="2800" dirty="0" smtClean="0">
                <a:solidFill>
                  <a:schemeClr val="tx1"/>
                </a:solidFill>
                <a:cs typeface="B Mitra" pitchFamily="2" charset="-78"/>
              </a:rPr>
              <a:t> دارای نمایندگی فعال در دبی (</a:t>
            </a:r>
            <a:r>
              <a:rPr lang="fa-IR" sz="2800" dirty="0" smtClean="0">
                <a:solidFill>
                  <a:schemeClr val="tx1"/>
                </a:solidFill>
                <a:effectLst/>
                <a:cs typeface="B Mitra" pitchFamily="2" charset="-78"/>
              </a:rPr>
              <a:t>علاوه بر فعاليتهاي بازرگاني، در فصل هايي از سال تدارك و برنامه ريزي كنسرتها را  نيز در آن انجام  مي دهد)</a:t>
            </a:r>
          </a:p>
          <a:p>
            <a:pPr marL="0" indent="0" rtl="1" eaLnBrk="1" hangingPunct="1">
              <a:lnSpc>
                <a:spcPct val="80000"/>
              </a:lnSpc>
              <a:spcBef>
                <a:spcPts val="0"/>
              </a:spcBef>
              <a:buBlip>
                <a:blip r:embed="rId3"/>
              </a:buBlip>
            </a:pPr>
            <a:r>
              <a:rPr lang="fa-IR" sz="2800" dirty="0" smtClean="0">
                <a:solidFill>
                  <a:schemeClr val="tx1"/>
                </a:solidFill>
                <a:effectLst/>
                <a:cs typeface="B Mitra" pitchFamily="2" charset="-78"/>
              </a:rPr>
              <a:t> با شكل گيري مدياسيتي در دبي، مسعود جمالي به دبي مهاجرت كرد و مقيم آنجا شد، مديريت دفاتر و </a:t>
            </a:r>
            <a:br>
              <a:rPr lang="fa-IR" sz="2800" dirty="0" smtClean="0">
                <a:solidFill>
                  <a:schemeClr val="tx1"/>
                </a:solidFill>
                <a:effectLst/>
                <a:cs typeface="B Mitra" pitchFamily="2" charset="-78"/>
              </a:rPr>
            </a:br>
            <a:r>
              <a:rPr lang="fa-IR" sz="2800" dirty="0" smtClean="0">
                <a:solidFill>
                  <a:schemeClr val="tx1"/>
                </a:solidFill>
                <a:effectLst/>
                <a:cs typeface="B Mitra" pitchFamily="2" charset="-78"/>
              </a:rPr>
              <a:t>نمايندگي هاي اين شبكه در دبي  زير نظر وی است و امير قاسمي در امريكا وظيفه توليد برنامه، كارگرداني و... را بر عهده دارد.</a:t>
            </a:r>
          </a:p>
          <a:p>
            <a:pPr marL="0" indent="0" rtl="1" eaLnBrk="1" hangingPunct="1">
              <a:lnSpc>
                <a:spcPct val="80000"/>
              </a:lnSpc>
              <a:spcBef>
                <a:spcPts val="0"/>
              </a:spcBef>
              <a:buBlip>
                <a:blip r:embed="rId3"/>
              </a:buBlip>
            </a:pPr>
            <a:r>
              <a:rPr lang="fa-IR" sz="2800" dirty="0" smtClean="0">
                <a:solidFill>
                  <a:schemeClr val="tx1"/>
                </a:solidFill>
                <a:effectLst/>
                <a:cs typeface="B Mitra" pitchFamily="2" charset="-78"/>
              </a:rPr>
              <a:t> در دبي، شيخ زاده نيز از حاميان و جذب كنندگان آگهي براي اين شبكه است.</a:t>
            </a:r>
          </a:p>
          <a:p>
            <a:pPr marL="0" indent="0" rtl="1" eaLnBrk="1" hangingPunct="1">
              <a:lnSpc>
                <a:spcPct val="80000"/>
              </a:lnSpc>
              <a:spcBef>
                <a:spcPts val="0"/>
              </a:spcBef>
              <a:buBlip>
                <a:blip r:embed="rId3"/>
              </a:buBlip>
            </a:pPr>
            <a:r>
              <a:rPr lang="fa-IR" sz="2800" dirty="0" smtClean="0">
                <a:solidFill>
                  <a:schemeClr val="tx1"/>
                </a:solidFill>
                <a:effectLst/>
                <a:cs typeface="B Mitra" pitchFamily="2" charset="-78"/>
              </a:rPr>
              <a:t> درمقایسه با شبكه هاي ديگر حرفه اي تر عمل كرده و داراي كادر تخصصي تري است.</a:t>
            </a:r>
          </a:p>
          <a:p>
            <a:pPr marL="0" indent="0" rtl="1" eaLnBrk="1" hangingPunct="1">
              <a:lnSpc>
                <a:spcPct val="80000"/>
              </a:lnSpc>
              <a:spcBef>
                <a:spcPts val="0"/>
              </a:spcBef>
              <a:buBlip>
                <a:blip r:embed="rId3"/>
              </a:buBlip>
            </a:pPr>
            <a:endParaRPr lang="en-US" sz="2800" dirty="0" smtClean="0">
              <a:solidFill>
                <a:schemeClr val="tx1"/>
              </a:solidFill>
              <a:effectLst/>
              <a:cs typeface="B Mitra" pitchFamily="2" charset="-78"/>
            </a:endParaRPr>
          </a:p>
        </p:txBody>
      </p:sp>
      <p:pic>
        <p:nvPicPr>
          <p:cNvPr id="101386" name="Picture 10" descr="tgif"/>
          <p:cNvPicPr>
            <a:picLocks noGrp="1" noChangeAspect="1" noChangeArrowheads="1"/>
          </p:cNvPicPr>
          <p:nvPr>
            <p:ph sz="quarter" idx="2"/>
          </p:nvPr>
        </p:nvPicPr>
        <p:blipFill>
          <a:blip r:embed="rId4" cstate="print"/>
          <a:stretch>
            <a:fillRect/>
          </a:stretch>
        </p:blipFill>
        <p:spPr>
          <a:xfrm>
            <a:off x="5857884" y="4214818"/>
            <a:ext cx="2571768" cy="1814510"/>
          </a:xfrm>
          <a:noFill/>
        </p:spPr>
      </p:pic>
      <p:pic>
        <p:nvPicPr>
          <p:cNvPr id="101391" name="Picture 15" descr="s_b11d982cabda85a9977cde367f4a8d19"/>
          <p:cNvPicPr>
            <a:picLocks noChangeAspect="1" noChangeArrowheads="1"/>
          </p:cNvPicPr>
          <p:nvPr/>
        </p:nvPicPr>
        <p:blipFill>
          <a:blip r:embed="rId5" cstate="print"/>
          <a:srcRect/>
          <a:stretch>
            <a:fillRect/>
          </a:stretch>
        </p:blipFill>
        <p:spPr bwMode="auto">
          <a:xfrm>
            <a:off x="6257949" y="2714621"/>
            <a:ext cx="1671637" cy="1500198"/>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decel="50000" fill="hold">
                                          <p:stCondLst>
                                            <p:cond delay="0"/>
                                          </p:stCondLst>
                                        </p:cTn>
                                        <p:tgtEl>
                                          <p:spTgt spid="1013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13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1378"/>
                                        </p:tgtEl>
                                        <p:attrNameLst>
                                          <p:attrName>ppt_w</p:attrName>
                                        </p:attrNameLst>
                                      </p:cBhvr>
                                      <p:tavLst>
                                        <p:tav tm="0">
                                          <p:val>
                                            <p:strVal val="#ppt_w*.05"/>
                                          </p:val>
                                        </p:tav>
                                        <p:tav tm="100000">
                                          <p:val>
                                            <p:strVal val="#ppt_w"/>
                                          </p:val>
                                        </p:tav>
                                      </p:tavLst>
                                    </p:anim>
                                    <p:anim calcmode="lin" valueType="num">
                                      <p:cBhvr>
                                        <p:cTn id="10" dur="1000" fill="hold"/>
                                        <p:tgtEl>
                                          <p:spTgt spid="1013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13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13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13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1378"/>
                                        </p:tgtEl>
                                      </p:cBhvr>
                                    </p:animEffect>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101383">
                                            <p:txEl>
                                              <p:pRg st="0" end="0"/>
                                            </p:txEl>
                                          </p:spTgt>
                                        </p:tgtEl>
                                        <p:attrNameLst>
                                          <p:attrName>style.visibility</p:attrName>
                                        </p:attrNameLst>
                                      </p:cBhvr>
                                      <p:to>
                                        <p:strVal val="visible"/>
                                      </p:to>
                                    </p:set>
                                    <p:animEffect transition="in" filter="fade">
                                      <p:cBhvr>
                                        <p:cTn id="19" dur="1000"/>
                                        <p:tgtEl>
                                          <p:spTgt spid="101383">
                                            <p:txEl>
                                              <p:pRg st="0" end="0"/>
                                            </p:txEl>
                                          </p:spTgt>
                                        </p:tgtEl>
                                      </p:cBhvr>
                                    </p:animEffect>
                                    <p:anim calcmode="lin" valueType="num">
                                      <p:cBhvr>
                                        <p:cTn id="20" dur="1000" fill="hold"/>
                                        <p:tgtEl>
                                          <p:spTgt spid="101383">
                                            <p:txEl>
                                              <p:pRg st="0" end="0"/>
                                            </p:txEl>
                                          </p:spTgt>
                                        </p:tgtEl>
                                        <p:attrNameLst>
                                          <p:attrName>ppt_x</p:attrName>
                                        </p:attrNameLst>
                                      </p:cBhvr>
                                      <p:tavLst>
                                        <p:tav tm="0">
                                          <p:val>
                                            <p:strVal val="#ppt_x-.1"/>
                                          </p:val>
                                        </p:tav>
                                        <p:tav tm="100000">
                                          <p:val>
                                            <p:strVal val="#ppt_x"/>
                                          </p:val>
                                        </p:tav>
                                      </p:tavLst>
                                    </p:anim>
                                    <p:anim calcmode="lin" valueType="num">
                                      <p:cBhvr>
                                        <p:cTn id="21" dur="1000" fill="hold"/>
                                        <p:tgtEl>
                                          <p:spTgt spid="1013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1383">
                                            <p:txEl>
                                              <p:pRg st="1" end="1"/>
                                            </p:txEl>
                                          </p:spTgt>
                                        </p:tgtEl>
                                        <p:attrNameLst>
                                          <p:attrName>style.visibility</p:attrName>
                                        </p:attrNameLst>
                                      </p:cBhvr>
                                      <p:to>
                                        <p:strVal val="visible"/>
                                      </p:to>
                                    </p:set>
                                    <p:animEffect transition="in" filter="fade">
                                      <p:cBhvr>
                                        <p:cTn id="26" dur="1000"/>
                                        <p:tgtEl>
                                          <p:spTgt spid="101383">
                                            <p:txEl>
                                              <p:pRg st="1" end="1"/>
                                            </p:txEl>
                                          </p:spTgt>
                                        </p:tgtEl>
                                      </p:cBhvr>
                                    </p:animEffect>
                                    <p:anim calcmode="lin" valueType="num">
                                      <p:cBhvr>
                                        <p:cTn id="27" dur="1000" fill="hold"/>
                                        <p:tgtEl>
                                          <p:spTgt spid="10138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013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101383">
                                            <p:txEl>
                                              <p:pRg st="2" end="2"/>
                                            </p:txEl>
                                          </p:spTgt>
                                        </p:tgtEl>
                                        <p:attrNameLst>
                                          <p:attrName>style.visibility</p:attrName>
                                        </p:attrNameLst>
                                      </p:cBhvr>
                                      <p:to>
                                        <p:strVal val="visible"/>
                                      </p:to>
                                    </p:set>
                                    <p:anim calcmode="lin" valueType="num">
                                      <p:cBhvr>
                                        <p:cTn id="33" dur="500" fill="hold"/>
                                        <p:tgtEl>
                                          <p:spTgt spid="10138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0138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nodeType="clickEffect">
                                  <p:stCondLst>
                                    <p:cond delay="0"/>
                                  </p:stCondLst>
                                  <p:childTnLst>
                                    <p:set>
                                      <p:cBhvr>
                                        <p:cTn id="38" dur="1" fill="hold">
                                          <p:stCondLst>
                                            <p:cond delay="0"/>
                                          </p:stCondLst>
                                        </p:cTn>
                                        <p:tgtEl>
                                          <p:spTgt spid="101383">
                                            <p:txEl>
                                              <p:pRg st="3" end="3"/>
                                            </p:txEl>
                                          </p:spTgt>
                                        </p:tgtEl>
                                        <p:attrNameLst>
                                          <p:attrName>style.visibility</p:attrName>
                                        </p:attrNameLst>
                                      </p:cBhvr>
                                      <p:to>
                                        <p:strVal val="visible"/>
                                      </p:to>
                                    </p:set>
                                    <p:anim calcmode="lin" valueType="num">
                                      <p:cBhvr>
                                        <p:cTn id="39" dur="1000" fill="hold"/>
                                        <p:tgtEl>
                                          <p:spTgt spid="101383">
                                            <p:txEl>
                                              <p:pRg st="3" end="3"/>
                                            </p:txEl>
                                          </p:spTgt>
                                        </p:tgtEl>
                                        <p:attrNameLst>
                                          <p:attrName>ppt_w</p:attrName>
                                        </p:attrNameLst>
                                      </p:cBhvr>
                                      <p:tavLst>
                                        <p:tav tm="0">
                                          <p:val>
                                            <p:strVal val="#ppt_w+.3"/>
                                          </p:val>
                                        </p:tav>
                                        <p:tav tm="100000">
                                          <p:val>
                                            <p:strVal val="#ppt_w"/>
                                          </p:val>
                                        </p:tav>
                                      </p:tavLst>
                                    </p:anim>
                                    <p:anim calcmode="lin" valueType="num">
                                      <p:cBhvr>
                                        <p:cTn id="40" dur="1000" fill="hold"/>
                                        <p:tgtEl>
                                          <p:spTgt spid="101383">
                                            <p:txEl>
                                              <p:pRg st="3" end="3"/>
                                            </p:txEl>
                                          </p:spTgt>
                                        </p:tgtEl>
                                        <p:attrNameLst>
                                          <p:attrName>ppt_h</p:attrName>
                                        </p:attrNameLst>
                                      </p:cBhvr>
                                      <p:tavLst>
                                        <p:tav tm="0">
                                          <p:val>
                                            <p:strVal val="#ppt_h"/>
                                          </p:val>
                                        </p:tav>
                                        <p:tav tm="100000">
                                          <p:val>
                                            <p:strVal val="#ppt_h"/>
                                          </p:val>
                                        </p:tav>
                                      </p:tavLst>
                                    </p:anim>
                                    <p:animEffect transition="in" filter="fade">
                                      <p:cBhvr>
                                        <p:cTn id="41" dur="1000"/>
                                        <p:tgtEl>
                                          <p:spTgt spid="10138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nodeType="clickEffect">
                                  <p:stCondLst>
                                    <p:cond delay="0"/>
                                  </p:stCondLst>
                                  <p:childTnLst>
                                    <p:set>
                                      <p:cBhvr>
                                        <p:cTn id="45" dur="1" fill="hold">
                                          <p:stCondLst>
                                            <p:cond delay="0"/>
                                          </p:stCondLst>
                                        </p:cTn>
                                        <p:tgtEl>
                                          <p:spTgt spid="101383">
                                            <p:txEl>
                                              <p:pRg st="4" end="4"/>
                                            </p:txEl>
                                          </p:spTgt>
                                        </p:tgtEl>
                                        <p:attrNameLst>
                                          <p:attrName>style.visibility</p:attrName>
                                        </p:attrNameLst>
                                      </p:cBhvr>
                                      <p:to>
                                        <p:strVal val="visible"/>
                                      </p:to>
                                    </p:set>
                                    <p:animEffect transition="in" filter="fade">
                                      <p:cBhvr>
                                        <p:cTn id="46" dur="800" decel="100000"/>
                                        <p:tgtEl>
                                          <p:spTgt spid="101383">
                                            <p:txEl>
                                              <p:pRg st="4" end="4"/>
                                            </p:txEl>
                                          </p:spTgt>
                                        </p:tgtEl>
                                      </p:cBhvr>
                                    </p:animEffect>
                                    <p:anim calcmode="lin" valueType="num">
                                      <p:cBhvr>
                                        <p:cTn id="47" dur="800" decel="100000" fill="hold"/>
                                        <p:tgtEl>
                                          <p:spTgt spid="101383">
                                            <p:txEl>
                                              <p:pRg st="4" end="4"/>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101383">
                                            <p:txEl>
                                              <p:pRg st="4" end="4"/>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101383">
                                            <p:txEl>
                                              <p:pRg st="4" end="4"/>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101383">
                                            <p:txEl>
                                              <p:pRg st="4" end="4"/>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10138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nodeType="clickEffect">
                                  <p:stCondLst>
                                    <p:cond delay="0"/>
                                  </p:stCondLst>
                                  <p:iterate type="lt">
                                    <p:tmPct val="10000"/>
                                  </p:iterate>
                                  <p:childTnLst>
                                    <p:set>
                                      <p:cBhvr>
                                        <p:cTn id="55" dur="1" fill="hold">
                                          <p:stCondLst>
                                            <p:cond delay="0"/>
                                          </p:stCondLst>
                                        </p:cTn>
                                        <p:tgtEl>
                                          <p:spTgt spid="101383">
                                            <p:txEl>
                                              <p:pRg st="5" end="5"/>
                                            </p:txEl>
                                          </p:spTgt>
                                        </p:tgtEl>
                                        <p:attrNameLst>
                                          <p:attrName>style.visibility</p:attrName>
                                        </p:attrNameLst>
                                      </p:cBhvr>
                                      <p:to>
                                        <p:strVal val="visible"/>
                                      </p:to>
                                    </p:set>
                                    <p:anim by="(-#ppt_w*2)" calcmode="lin" valueType="num">
                                      <p:cBhvr rctx="PPT">
                                        <p:cTn id="56" dur="500" autoRev="1" fill="hold">
                                          <p:stCondLst>
                                            <p:cond delay="0"/>
                                          </p:stCondLst>
                                        </p:cTn>
                                        <p:tgtEl>
                                          <p:spTgt spid="101383">
                                            <p:txEl>
                                              <p:pRg st="5" end="5"/>
                                            </p:txEl>
                                          </p:spTgt>
                                        </p:tgtEl>
                                        <p:attrNameLst>
                                          <p:attrName>ppt_w</p:attrName>
                                        </p:attrNameLst>
                                      </p:cBhvr>
                                    </p:anim>
                                    <p:anim by="(#ppt_w*0.50)" calcmode="lin" valueType="num">
                                      <p:cBhvr>
                                        <p:cTn id="57" dur="500" decel="50000" autoRev="1" fill="hold">
                                          <p:stCondLst>
                                            <p:cond delay="0"/>
                                          </p:stCondLst>
                                        </p:cTn>
                                        <p:tgtEl>
                                          <p:spTgt spid="101383">
                                            <p:txEl>
                                              <p:pRg st="5" end="5"/>
                                            </p:txEl>
                                          </p:spTgt>
                                        </p:tgtEl>
                                        <p:attrNameLst>
                                          <p:attrName>ppt_x</p:attrName>
                                        </p:attrNameLst>
                                      </p:cBhvr>
                                    </p:anim>
                                    <p:anim from="(-#ppt_h/2)" to="(#ppt_y)" calcmode="lin" valueType="num">
                                      <p:cBhvr>
                                        <p:cTn id="58" dur="1000" fill="hold">
                                          <p:stCondLst>
                                            <p:cond delay="0"/>
                                          </p:stCondLst>
                                        </p:cTn>
                                        <p:tgtEl>
                                          <p:spTgt spid="101383">
                                            <p:txEl>
                                              <p:pRg st="5" end="5"/>
                                            </p:txEl>
                                          </p:spTgt>
                                        </p:tgtEl>
                                        <p:attrNameLst>
                                          <p:attrName>ppt_y</p:attrName>
                                        </p:attrNameLst>
                                      </p:cBhvr>
                                    </p:anim>
                                    <p:animRot by="21600000">
                                      <p:cBhvr>
                                        <p:cTn id="59" dur="1000" fill="hold">
                                          <p:stCondLst>
                                            <p:cond delay="0"/>
                                          </p:stCondLst>
                                        </p:cTn>
                                        <p:tgtEl>
                                          <p:spTgt spid="101383">
                                            <p:txEl>
                                              <p:pRg st="5" end="5"/>
                                            </p:txEl>
                                          </p:spTgt>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39" presetClass="entr" presetSubtype="0" accel="100000" fill="hold" nodeType="clickEffect">
                                  <p:stCondLst>
                                    <p:cond delay="0"/>
                                  </p:stCondLst>
                                  <p:childTnLst>
                                    <p:set>
                                      <p:cBhvr>
                                        <p:cTn id="63" dur="1" fill="hold">
                                          <p:stCondLst>
                                            <p:cond delay="0"/>
                                          </p:stCondLst>
                                        </p:cTn>
                                        <p:tgtEl>
                                          <p:spTgt spid="101383">
                                            <p:txEl>
                                              <p:pRg st="6" end="6"/>
                                            </p:txEl>
                                          </p:spTgt>
                                        </p:tgtEl>
                                        <p:attrNameLst>
                                          <p:attrName>style.visibility</p:attrName>
                                        </p:attrNameLst>
                                      </p:cBhvr>
                                      <p:to>
                                        <p:strVal val="visible"/>
                                      </p:to>
                                    </p:set>
                                    <p:anim calcmode="lin" valueType="num">
                                      <p:cBhvr>
                                        <p:cTn id="64" dur="500" fill="hold"/>
                                        <p:tgtEl>
                                          <p:spTgt spid="10138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10138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10138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1013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14282" y="214290"/>
            <a:ext cx="2500330" cy="642942"/>
          </a:xfrm>
        </p:spPr>
        <p:txBody>
          <a:bodyPr>
            <a:noAutofit/>
          </a:bodyPr>
          <a:lstStyle/>
          <a:p>
            <a:pPr algn="ctr" rtl="0" eaLnBrk="1" hangingPunct="1">
              <a:defRPr/>
            </a:pPr>
            <a:r>
              <a:rPr lang="en-US" sz="3200" b="1" dirty="0" err="1" smtClean="0">
                <a:solidFill>
                  <a:srgbClr val="FF0000"/>
                </a:solidFill>
                <a:latin typeface="Times New Roman" pitchFamily="18" charset="0"/>
                <a:cs typeface="Times New Roman" pitchFamily="18" charset="0"/>
              </a:rPr>
              <a:t>Didar</a:t>
            </a:r>
            <a:r>
              <a:rPr lang="en-US" sz="3200" b="1" dirty="0" smtClean="0">
                <a:solidFill>
                  <a:srgbClr val="FF0000"/>
                </a:solidFill>
                <a:latin typeface="Times New Roman" pitchFamily="18" charset="0"/>
                <a:cs typeface="Times New Roman" pitchFamily="18" charset="0"/>
              </a:rPr>
              <a:t> TV</a:t>
            </a:r>
            <a:r>
              <a:rPr lang="fa-IR" sz="3200" b="1" dirty="0" smtClean="0">
                <a:solidFill>
                  <a:srgbClr val="FF0000"/>
                </a:solidFill>
                <a:latin typeface="Times New Roman" pitchFamily="18" charset="0"/>
                <a:cs typeface="Times New Roman" pitchFamily="18" charset="0"/>
              </a:rPr>
              <a:t> </a:t>
            </a:r>
            <a:endParaRPr lang="en-US" sz="3200" b="1" dirty="0" smtClean="0">
              <a:solidFill>
                <a:srgbClr val="FF0000"/>
              </a:solidFill>
              <a:latin typeface="Times New Roman" pitchFamily="18" charset="0"/>
              <a:cs typeface="Times New Roman" pitchFamily="18" charset="0"/>
            </a:endParaRPr>
          </a:p>
        </p:txBody>
      </p:sp>
      <p:sp>
        <p:nvSpPr>
          <p:cNvPr id="120836" name="Rectangle 4"/>
          <p:cNvSpPr>
            <a:spLocks noGrp="1" noChangeArrowheads="1"/>
          </p:cNvSpPr>
          <p:nvPr>
            <p:ph type="body" sz="half" idx="1"/>
          </p:nvPr>
        </p:nvSpPr>
        <p:spPr>
          <a:xfrm>
            <a:off x="285720" y="1428736"/>
            <a:ext cx="4572032" cy="3000396"/>
          </a:xfrm>
        </p:spPr>
        <p:txBody>
          <a:bodyPr>
            <a:noAutofit/>
          </a:bodyPr>
          <a:lstStyle/>
          <a:p>
            <a:pPr marL="0" indent="0" algn="justLow" rtl="1" eaLnBrk="1" hangingPunct="1">
              <a:lnSpc>
                <a:spcPct val="150000"/>
              </a:lnSpc>
              <a:buBlip>
                <a:blip r:embed="rId2"/>
              </a:buBlip>
              <a:defRPr/>
            </a:pPr>
            <a:r>
              <a:rPr lang="fa-IR" sz="2800" dirty="0" smtClean="0">
                <a:solidFill>
                  <a:schemeClr val="tx1"/>
                </a:solidFill>
                <a:cs typeface="B Mitra" pitchFamily="2" charset="-78"/>
              </a:rPr>
              <a:t> مديريت: دكتر مورتون مظاهري </a:t>
            </a:r>
          </a:p>
          <a:p>
            <a:pPr marL="0" indent="0" algn="justLow" rtl="1" eaLnBrk="1" hangingPunct="1">
              <a:lnSpc>
                <a:spcPct val="150000"/>
              </a:lnSpc>
              <a:buBlip>
                <a:blip r:embed="rId2"/>
              </a:buBlip>
              <a:defRPr/>
            </a:pPr>
            <a:r>
              <a:rPr lang="fa-IR" sz="2800" dirty="0" smtClean="0">
                <a:solidFill>
                  <a:schemeClr val="tx1"/>
                </a:solidFill>
                <a:cs typeface="B Mitra" pitchFamily="2" charset="-78"/>
              </a:rPr>
              <a:t> رویکرد: آموزشی (توجه به موضوعات پزشكي) - سرگرمی </a:t>
            </a:r>
          </a:p>
          <a:p>
            <a:pPr marL="0" indent="0" algn="justLow" rtl="1" eaLnBrk="1" hangingPunct="1">
              <a:lnSpc>
                <a:spcPct val="150000"/>
              </a:lnSpc>
              <a:buBlip>
                <a:blip r:embed="rId2"/>
              </a:buBlip>
              <a:defRPr/>
            </a:pPr>
            <a:r>
              <a:rPr lang="fa-IR" sz="2800" dirty="0" smtClean="0">
                <a:solidFill>
                  <a:schemeClr val="tx1"/>
                </a:solidFill>
                <a:cs typeface="B Mitra" pitchFamily="2" charset="-78"/>
              </a:rPr>
              <a:t> تبليغ محصولات دکتر مورتون مظاهری.</a:t>
            </a:r>
            <a:endParaRPr lang="en-US" sz="2800" dirty="0" smtClean="0">
              <a:solidFill>
                <a:schemeClr val="tx1"/>
              </a:solidFill>
              <a:cs typeface="B Mitra" pitchFamily="2" charset="-78"/>
            </a:endParaRPr>
          </a:p>
        </p:txBody>
      </p:sp>
      <p:pic>
        <p:nvPicPr>
          <p:cNvPr id="120838" name="Picture 6" descr="didar"/>
          <p:cNvPicPr>
            <a:picLocks noGrp="1" noChangeAspect="1" noChangeArrowheads="1"/>
          </p:cNvPicPr>
          <p:nvPr>
            <p:ph sz="half" idx="2"/>
          </p:nvPr>
        </p:nvPicPr>
        <p:blipFill>
          <a:blip r:embed="rId3" cstate="print"/>
          <a:srcRect/>
          <a:stretch>
            <a:fillRect/>
          </a:stretch>
        </p:blipFill>
        <p:spPr>
          <a:xfrm>
            <a:off x="5254347" y="1428736"/>
            <a:ext cx="3405546" cy="2857520"/>
          </a:xfr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20838"/>
                                        </p:tgtEl>
                                        <p:attrNameLst>
                                          <p:attrName>style.visibility</p:attrName>
                                        </p:attrNameLst>
                                      </p:cBhvr>
                                      <p:to>
                                        <p:strVal val="visible"/>
                                      </p:to>
                                    </p:set>
                                    <p:anim calcmode="lin" valueType="num">
                                      <p:cBhvr>
                                        <p:cTn id="17" dur="1000" fill="hold"/>
                                        <p:tgtEl>
                                          <p:spTgt spid="120838"/>
                                        </p:tgtEl>
                                        <p:attrNameLst>
                                          <p:attrName>ppt_w</p:attrName>
                                        </p:attrNameLst>
                                      </p:cBhvr>
                                      <p:tavLst>
                                        <p:tav tm="0">
                                          <p:val>
                                            <p:fltVal val="0"/>
                                          </p:val>
                                        </p:tav>
                                        <p:tav tm="100000">
                                          <p:val>
                                            <p:strVal val="#ppt_w"/>
                                          </p:val>
                                        </p:tav>
                                      </p:tavLst>
                                    </p:anim>
                                    <p:anim calcmode="lin" valueType="num">
                                      <p:cBhvr>
                                        <p:cTn id="18" dur="1000" fill="hold"/>
                                        <p:tgtEl>
                                          <p:spTgt spid="120838"/>
                                        </p:tgtEl>
                                        <p:attrNameLst>
                                          <p:attrName>ppt_h</p:attrName>
                                        </p:attrNameLst>
                                      </p:cBhvr>
                                      <p:tavLst>
                                        <p:tav tm="0">
                                          <p:val>
                                            <p:fltVal val="0"/>
                                          </p:val>
                                        </p:tav>
                                        <p:tav tm="100000">
                                          <p:val>
                                            <p:strVal val="#ppt_h"/>
                                          </p:val>
                                        </p:tav>
                                      </p:tavLst>
                                    </p:anim>
                                    <p:anim calcmode="lin" valueType="num">
                                      <p:cBhvr>
                                        <p:cTn id="19" dur="1000" fill="hold"/>
                                        <p:tgtEl>
                                          <p:spTgt spid="12083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08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20836">
                                            <p:txEl>
                                              <p:pRg st="0" end="0"/>
                                            </p:txEl>
                                          </p:spTgt>
                                        </p:tgtEl>
                                        <p:attrNameLst>
                                          <p:attrName>style.visibility</p:attrName>
                                        </p:attrNameLst>
                                      </p:cBhvr>
                                      <p:to>
                                        <p:strVal val="visible"/>
                                      </p:to>
                                    </p:set>
                                    <p:animEffect transition="in" filter="fade">
                                      <p:cBhvr>
                                        <p:cTn id="25" dur="1000"/>
                                        <p:tgtEl>
                                          <p:spTgt spid="120836">
                                            <p:txEl>
                                              <p:pRg st="0" end="0"/>
                                            </p:txEl>
                                          </p:spTgt>
                                        </p:tgtEl>
                                      </p:cBhvr>
                                    </p:animEffect>
                                    <p:anim calcmode="lin" valueType="num">
                                      <p:cBhvr>
                                        <p:cTn id="26" dur="1000" fill="hold"/>
                                        <p:tgtEl>
                                          <p:spTgt spid="12083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208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20836">
                                            <p:txEl>
                                              <p:pRg st="1" end="1"/>
                                            </p:txEl>
                                          </p:spTgt>
                                        </p:tgtEl>
                                        <p:attrNameLst>
                                          <p:attrName>style.visibility</p:attrName>
                                        </p:attrNameLst>
                                      </p:cBhvr>
                                      <p:to>
                                        <p:strVal val="visible"/>
                                      </p:to>
                                    </p:set>
                                    <p:anim calcmode="lin" valueType="num">
                                      <p:cBhvr>
                                        <p:cTn id="32" dur="1000" fill="hold"/>
                                        <p:tgtEl>
                                          <p:spTgt spid="120836">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120836">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12083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2083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20836">
                                            <p:txEl>
                                              <p:pRg st="2" end="2"/>
                                            </p:txEl>
                                          </p:spTgt>
                                        </p:tgtEl>
                                        <p:attrNameLst>
                                          <p:attrName>style.visibility</p:attrName>
                                        </p:attrNameLst>
                                      </p:cBhvr>
                                      <p:to>
                                        <p:strVal val="visible"/>
                                      </p:to>
                                    </p:set>
                                    <p:anim calcmode="lin" valueType="num">
                                      <p:cBhvr>
                                        <p:cTn id="40" dur="500" fill="hold"/>
                                        <p:tgtEl>
                                          <p:spTgt spid="120836">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12083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4282" y="214290"/>
            <a:ext cx="1685908" cy="642942"/>
          </a:xfrm>
        </p:spPr>
        <p:txBody>
          <a:bodyPr>
            <a:noAutofit/>
          </a:bodyPr>
          <a:lstStyle/>
          <a:p>
            <a:pPr algn="ctr" eaLnBrk="1" hangingPunct="1">
              <a:defRPr/>
            </a:pPr>
            <a:r>
              <a:rPr lang="en-US" sz="3200" b="1" dirty="0" smtClean="0">
                <a:solidFill>
                  <a:srgbClr val="FF0000"/>
                </a:solidFill>
                <a:latin typeface="Times New Roman" pitchFamily="18" charset="0"/>
                <a:cs typeface="Times New Roman" pitchFamily="18" charset="0"/>
              </a:rPr>
              <a:t>PDF</a:t>
            </a:r>
          </a:p>
        </p:txBody>
      </p:sp>
      <p:sp>
        <p:nvSpPr>
          <p:cNvPr id="28677" name="Rectangle 3"/>
          <p:cNvSpPr>
            <a:spLocks noGrp="1" noChangeArrowheads="1"/>
          </p:cNvSpPr>
          <p:nvPr>
            <p:ph idx="1"/>
          </p:nvPr>
        </p:nvSpPr>
        <p:spPr>
          <a:xfrm>
            <a:off x="457200" y="1142985"/>
            <a:ext cx="8229600" cy="3286148"/>
          </a:xfrm>
        </p:spPr>
        <p:txBody>
          <a:bodyPr>
            <a:noAutofit/>
          </a:bodyPr>
          <a:lstStyle/>
          <a:p>
            <a:pPr marL="0" indent="0" algn="justLow" rtl="1">
              <a:buBlip>
                <a:blip r:embed="rId3"/>
              </a:buBlip>
            </a:pPr>
            <a:r>
              <a:rPr lang="fa-IR" sz="2800" dirty="0" smtClean="0">
                <a:solidFill>
                  <a:schemeClr val="tx1"/>
                </a:solidFill>
                <a:effectLst/>
                <a:cs typeface="B Mitra" pitchFamily="2" charset="-78"/>
              </a:rPr>
              <a:t>تأسیس: </a:t>
            </a:r>
            <a:r>
              <a:rPr lang="ar-SA" sz="2800" dirty="0" smtClean="0">
                <a:solidFill>
                  <a:schemeClr val="tx1"/>
                </a:solidFill>
                <a:cs typeface="B Mitra" pitchFamily="2" charset="-78"/>
              </a:rPr>
              <a:t>2006</a:t>
            </a:r>
            <a:endParaRPr lang="fa-IR" sz="2800" dirty="0" smtClean="0">
              <a:solidFill>
                <a:schemeClr val="tx1"/>
              </a:solidFill>
              <a:effectLst/>
              <a:cs typeface="B Mitra" pitchFamily="2" charset="-78"/>
            </a:endParaRPr>
          </a:p>
          <a:p>
            <a:pPr marL="0" indent="0" algn="justLow" rtl="1">
              <a:buBlip>
                <a:blip r:embed="rId3"/>
              </a:buBlip>
            </a:pPr>
            <a:r>
              <a:rPr lang="fa-IR" sz="2800" dirty="0" smtClean="0">
                <a:solidFill>
                  <a:schemeClr val="tx1"/>
                </a:solidFill>
                <a:effectLst/>
                <a:cs typeface="B Mitra" pitchFamily="2" charset="-78"/>
              </a:rPr>
              <a:t>مدیریت: بهمن دشتي زاده (عضو سابق سازمان مجاهدین قبل از تاسيس این شبكه با شبكه مهاجر همكاري مي كرد)</a:t>
            </a:r>
          </a:p>
          <a:p>
            <a:pPr marL="0" indent="0" algn="justLow" rtl="1">
              <a:spcBef>
                <a:spcPts val="0"/>
              </a:spcBef>
              <a:buBlip>
                <a:blip r:embed="rId3"/>
              </a:buBlip>
            </a:pPr>
            <a:r>
              <a:rPr lang="fa-IR" sz="2800" dirty="0" smtClean="0">
                <a:solidFill>
                  <a:schemeClr val="tx1"/>
                </a:solidFill>
                <a:cs typeface="B Mitra" pitchFamily="2" charset="-78"/>
              </a:rPr>
              <a:t>رویکرد: تفریحی - سرگرمی</a:t>
            </a:r>
          </a:p>
          <a:p>
            <a:pPr marL="0" indent="0" algn="justLow" rtl="1">
              <a:spcBef>
                <a:spcPts val="0"/>
              </a:spcBef>
              <a:buBlip>
                <a:blip r:embed="rId3"/>
              </a:buBlip>
            </a:pPr>
            <a:r>
              <a:rPr lang="fa-IR" sz="2800" dirty="0" smtClean="0">
                <a:solidFill>
                  <a:schemeClr val="tx1"/>
                </a:solidFill>
                <a:cs typeface="B Mitra" pitchFamily="2" charset="-78"/>
              </a:rPr>
              <a:t>مسئول بخش تبلیغات و جذب آگهي: مرضيه </a:t>
            </a:r>
            <a:r>
              <a:rPr lang="fa-IR" sz="2800" dirty="0" smtClean="0">
                <a:solidFill>
                  <a:schemeClr val="tx1"/>
                </a:solidFill>
                <a:effectLst/>
                <a:cs typeface="B Mitra" pitchFamily="2" charset="-78"/>
              </a:rPr>
              <a:t>خواننده (مسئول فرهنگي مجاهدين)</a:t>
            </a:r>
          </a:p>
          <a:p>
            <a:pPr marL="0" indent="0" algn="justLow" rtl="1">
              <a:buBlip>
                <a:blip r:embed="rId3"/>
              </a:buBlip>
            </a:pPr>
            <a:r>
              <a:rPr lang="fa-IR" sz="2800" dirty="0" smtClean="0">
                <a:solidFill>
                  <a:schemeClr val="tx1"/>
                </a:solidFill>
                <a:cs typeface="B Mitra" pitchFamily="2" charset="-78"/>
              </a:rPr>
              <a:t>پخش: از آلمان</a:t>
            </a:r>
            <a:endParaRPr lang="fa-IR" sz="2800" dirty="0" smtClean="0">
              <a:solidFill>
                <a:schemeClr val="tx1"/>
              </a:solidFill>
              <a:effectLst/>
              <a:cs typeface="B Mitra" pitchFamily="2" charset="-78"/>
            </a:endParaRPr>
          </a:p>
          <a:p>
            <a:pPr marL="0" indent="0" algn="justLow" rtl="1" eaLnBrk="1" hangingPunct="1"/>
            <a:endParaRPr lang="en-US" sz="2800" dirty="0" smtClean="0">
              <a:solidFill>
                <a:schemeClr val="tx1"/>
              </a:solidFill>
              <a:effectLst/>
              <a:cs typeface="B Nazanin" pitchFamily="2" charset="-78"/>
            </a:endParaRPr>
          </a:p>
        </p:txBody>
      </p:sp>
      <p:pic>
        <p:nvPicPr>
          <p:cNvPr id="6" name="2010-PDF Channel[20-06_0040]-58.asf">
            <a:hlinkClick r:id="" action="ppaction://media"/>
          </p:cNvPr>
          <p:cNvPicPr>
            <a:picLocks noRot="1" noChangeAspect="1"/>
          </p:cNvPicPr>
          <p:nvPr>
            <a:videoFile r:link="rId1"/>
          </p:nvPr>
        </p:nvPicPr>
        <p:blipFill>
          <a:blip r:embed="rId4" cstate="print"/>
          <a:stretch>
            <a:fillRect/>
          </a:stretch>
        </p:blipFill>
        <p:spPr>
          <a:xfrm>
            <a:off x="2000232" y="3786190"/>
            <a:ext cx="4572000" cy="242889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from="(-#ppt_w/2)" to="(#ppt_x)" calcmode="lin" valueType="num">
                                      <p:cBhvr>
                                        <p:cTn id="7" dur="600" fill="hold">
                                          <p:stCondLst>
                                            <p:cond delay="0"/>
                                          </p:stCondLst>
                                        </p:cTn>
                                        <p:tgtEl>
                                          <p:spTgt spid="122882"/>
                                        </p:tgtEl>
                                        <p:attrNameLst>
                                          <p:attrName>ppt_x</p:attrName>
                                        </p:attrNameLst>
                                      </p:cBhvr>
                                    </p:anim>
                                    <p:anim from="0" to="-1.0" calcmode="lin" valueType="num">
                                      <p:cBhvr>
                                        <p:cTn id="8" dur="200" decel="50000" autoRev="1" fill="hold">
                                          <p:stCondLst>
                                            <p:cond delay="600"/>
                                          </p:stCondLst>
                                        </p:cTn>
                                        <p:tgtEl>
                                          <p:spTgt spid="122882"/>
                                        </p:tgtEl>
                                        <p:attrNameLst>
                                          <p:attrName>xshear</p:attrName>
                                        </p:attrNameLst>
                                      </p:cBhvr>
                                    </p:anim>
                                    <p:animScale>
                                      <p:cBhvr>
                                        <p:cTn id="9" dur="200" decel="100000" autoRev="1" fill="hold">
                                          <p:stCondLst>
                                            <p:cond delay="600"/>
                                          </p:stCondLst>
                                        </p:cTn>
                                        <p:tgtEl>
                                          <p:spTgt spid="122882"/>
                                        </p:tgtEl>
                                      </p:cBhvr>
                                      <p:from x="100000" y="100000"/>
                                      <p:to x="80000" y="100000"/>
                                    </p:animScale>
                                    <p:anim by="(#ppt_h/3+#ppt_w*0.1)" calcmode="lin" valueType="num">
                                      <p:cBhvr additive="sum">
                                        <p:cTn id="10" dur="200" decel="100000" autoRev="1" fill="hold">
                                          <p:stCondLst>
                                            <p:cond delay="600"/>
                                          </p:stCondLst>
                                        </p:cTn>
                                        <p:tgtEl>
                                          <p:spTgt spid="12288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8677">
                                            <p:txEl>
                                              <p:pRg st="0" end="0"/>
                                            </p:txEl>
                                          </p:spTgt>
                                        </p:tgtEl>
                                        <p:attrNameLst>
                                          <p:attrName>style.visibility</p:attrName>
                                        </p:attrNameLst>
                                      </p:cBhvr>
                                      <p:to>
                                        <p:strVal val="visible"/>
                                      </p:to>
                                    </p:set>
                                    <p:anim calcmode="lin" valueType="num">
                                      <p:cBhvr>
                                        <p:cTn id="15" dur="20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28677">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2867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2867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8677">
                                            <p:txEl>
                                              <p:pRg st="1" end="1"/>
                                            </p:txEl>
                                          </p:spTgt>
                                        </p:tgtEl>
                                        <p:attrNameLst>
                                          <p:attrName>style.visibility</p:attrName>
                                        </p:attrNameLst>
                                      </p:cBhvr>
                                      <p:to>
                                        <p:strVal val="visible"/>
                                      </p:to>
                                    </p:set>
                                    <p:anim calcmode="lin" valueType="num">
                                      <p:cBhvr>
                                        <p:cTn id="23" dur="2000" fill="hold"/>
                                        <p:tgtEl>
                                          <p:spTgt spid="28677">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28677">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2867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2867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8677">
                                            <p:txEl>
                                              <p:pRg st="2" end="2"/>
                                            </p:txEl>
                                          </p:spTgt>
                                        </p:tgtEl>
                                        <p:attrNameLst>
                                          <p:attrName>style.visibility</p:attrName>
                                        </p:attrNameLst>
                                      </p:cBhvr>
                                      <p:to>
                                        <p:strVal val="visible"/>
                                      </p:to>
                                    </p:set>
                                    <p:anim calcmode="lin" valueType="num">
                                      <p:cBhvr>
                                        <p:cTn id="31" dur="2000" fill="hold"/>
                                        <p:tgtEl>
                                          <p:spTgt spid="28677">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28677">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2867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2867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8677">
                                            <p:txEl>
                                              <p:pRg st="3" end="3"/>
                                            </p:txEl>
                                          </p:spTgt>
                                        </p:tgtEl>
                                        <p:attrNameLst>
                                          <p:attrName>style.visibility</p:attrName>
                                        </p:attrNameLst>
                                      </p:cBhvr>
                                      <p:to>
                                        <p:strVal val="visible"/>
                                      </p:to>
                                    </p:set>
                                    <p:anim calcmode="lin" valueType="num">
                                      <p:cBhvr>
                                        <p:cTn id="39" dur="2000" fill="hold"/>
                                        <p:tgtEl>
                                          <p:spTgt spid="28677">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28677">
                                            <p:txEl>
                                              <p:pRg st="3" end="3"/>
                                            </p:txEl>
                                          </p:spTgt>
                                        </p:tgtEl>
                                        <p:attrNameLst>
                                          <p:attrName>ppt_h</p:attrName>
                                        </p:attrNameLst>
                                      </p:cBhvr>
                                      <p:tavLst>
                                        <p:tav tm="0">
                                          <p:val>
                                            <p:fltVal val="0"/>
                                          </p:val>
                                        </p:tav>
                                        <p:tav tm="100000">
                                          <p:val>
                                            <p:strVal val="#ppt_h"/>
                                          </p:val>
                                        </p:tav>
                                      </p:tavLst>
                                    </p:anim>
                                    <p:anim calcmode="lin" valueType="num">
                                      <p:cBhvr>
                                        <p:cTn id="41" dur="2000" fill="hold"/>
                                        <p:tgtEl>
                                          <p:spTgt spid="2867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2867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8677">
                                            <p:txEl>
                                              <p:pRg st="4" end="4"/>
                                            </p:txEl>
                                          </p:spTgt>
                                        </p:tgtEl>
                                        <p:attrNameLst>
                                          <p:attrName>style.visibility</p:attrName>
                                        </p:attrNameLst>
                                      </p:cBhvr>
                                      <p:to>
                                        <p:strVal val="visible"/>
                                      </p:to>
                                    </p:set>
                                    <p:anim calcmode="lin" valueType="num">
                                      <p:cBhvr>
                                        <p:cTn id="47" dur="2000" fill="hold"/>
                                        <p:tgtEl>
                                          <p:spTgt spid="28677">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28677">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2867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2000" fill="hold"/>
                                        <p:tgtEl>
                                          <p:spTgt spid="2867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from="(-#ppt_w/2)" to="(#ppt_x)" calcmode="lin" valueType="num">
                                      <p:cBhvr>
                                        <p:cTn id="55" dur="600" fill="hold">
                                          <p:stCondLst>
                                            <p:cond delay="0"/>
                                          </p:stCondLst>
                                        </p:cTn>
                                        <p:tgtEl>
                                          <p:spTgt spid="6"/>
                                        </p:tgtEl>
                                        <p:attrNameLst>
                                          <p:attrName>ppt_x</p:attrName>
                                        </p:attrNameLst>
                                      </p:cBhvr>
                                    </p:anim>
                                    <p:anim from="0" to="-1.0" calcmode="lin" valueType="num">
                                      <p:cBhvr>
                                        <p:cTn id="56" dur="200" decel="50000" autoRev="1" fill="hold">
                                          <p:stCondLst>
                                            <p:cond delay="600"/>
                                          </p:stCondLst>
                                        </p:cTn>
                                        <p:tgtEl>
                                          <p:spTgt spid="6"/>
                                        </p:tgtEl>
                                        <p:attrNameLst>
                                          <p:attrName>xshear</p:attrName>
                                        </p:attrNameLst>
                                      </p:cBhvr>
                                    </p:anim>
                                    <p:animScale>
                                      <p:cBhvr>
                                        <p:cTn id="57" dur="200" decel="100000" autoRev="1" fill="hold">
                                          <p:stCondLst>
                                            <p:cond delay="600"/>
                                          </p:stCondLst>
                                        </p:cTn>
                                        <p:tgtEl>
                                          <p:spTgt spid="6"/>
                                        </p:tgtEl>
                                      </p:cBhvr>
                                      <p:from x="100000" y="100000"/>
                                      <p:to x="80000" y="100000"/>
                                    </p:animScale>
                                    <p:anim by="(#ppt_h/3+#ppt_w*0.1)" calcmode="lin" valueType="num">
                                      <p:cBhvr additive="sum">
                                        <p:cTn id="58" dur="200" decel="100000" autoRev="1" fill="hold">
                                          <p:stCondLst>
                                            <p:cond delay="600"/>
                                          </p:stCondLst>
                                        </p:cTn>
                                        <p:tgtEl>
                                          <p:spTgt spid="6"/>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223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63"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122882" grpId="0"/>
      <p:bldP spid="28677"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1406" y="142852"/>
            <a:ext cx="2828916" cy="714380"/>
          </a:xfrm>
        </p:spPr>
        <p:txBody>
          <a:bodyPr>
            <a:noAutofit/>
          </a:bodyPr>
          <a:lstStyle/>
          <a:p>
            <a:pPr algn="ctr" eaLnBrk="1" hangingPunct="1">
              <a:defRPr/>
            </a:pPr>
            <a:r>
              <a:rPr lang="en-US" sz="3200" b="1" dirty="0" smtClean="0">
                <a:solidFill>
                  <a:srgbClr val="FF0000"/>
                </a:solidFill>
                <a:latin typeface="Times New Roman" pitchFamily="18" charset="0"/>
                <a:cs typeface="Times New Roman" pitchFamily="18" charset="0"/>
              </a:rPr>
              <a:t>New Channel</a:t>
            </a:r>
          </a:p>
        </p:txBody>
      </p:sp>
      <p:sp>
        <p:nvSpPr>
          <p:cNvPr id="29701" name="Rectangle 4"/>
          <p:cNvSpPr>
            <a:spLocks noGrp="1" noChangeArrowheads="1"/>
          </p:cNvSpPr>
          <p:nvPr>
            <p:ph type="body" sz="half" idx="1"/>
          </p:nvPr>
        </p:nvSpPr>
        <p:spPr>
          <a:xfrm>
            <a:off x="4643438" y="1285860"/>
            <a:ext cx="4281518" cy="4143404"/>
          </a:xfrm>
        </p:spPr>
        <p:txBody>
          <a:bodyPr>
            <a:normAutofit fontScale="85000" lnSpcReduction="20000"/>
          </a:bodyPr>
          <a:lstStyle/>
          <a:p>
            <a:pPr marL="0" indent="-53975" algn="justLow" rtl="1" eaLnBrk="1" hangingPunct="1">
              <a:lnSpc>
                <a:spcPct val="150000"/>
              </a:lnSpc>
              <a:spcBef>
                <a:spcPts val="0"/>
              </a:spcBef>
              <a:buBlip>
                <a:blip r:embed="rId2"/>
              </a:buBlip>
            </a:pPr>
            <a:r>
              <a:rPr lang="fa-IR" sz="2800" dirty="0" smtClean="0">
                <a:solidFill>
                  <a:schemeClr val="tx1"/>
                </a:solidFill>
                <a:cs typeface="B Mitra" pitchFamily="2" charset="-78"/>
              </a:rPr>
              <a:t>مديريت: علي جوادي (گفته می شود وی رهبر كمونيست هاي خارج از ايران است)</a:t>
            </a:r>
          </a:p>
          <a:p>
            <a:pPr marL="0" indent="-53975" algn="justLow" rtl="1" eaLnBrk="1" hangingPunct="1">
              <a:lnSpc>
                <a:spcPct val="150000"/>
              </a:lnSpc>
              <a:spcBef>
                <a:spcPts val="0"/>
              </a:spcBef>
              <a:buBlip>
                <a:blip r:embed="rId2"/>
              </a:buBlip>
            </a:pPr>
            <a:r>
              <a:rPr lang="fa-IR" sz="2800" dirty="0" smtClean="0">
                <a:solidFill>
                  <a:schemeClr val="tx1"/>
                </a:solidFill>
                <a:cs typeface="B Mitra" pitchFamily="2" charset="-78"/>
              </a:rPr>
              <a:t>رویکرد: سیاسی- اجتماعی (مروج انديشه كمونيسم)</a:t>
            </a:r>
          </a:p>
          <a:p>
            <a:pPr marL="0" indent="-53975" algn="justLow" rtl="1" eaLnBrk="1" hangingPunct="1">
              <a:lnSpc>
                <a:spcPct val="150000"/>
              </a:lnSpc>
              <a:spcBef>
                <a:spcPts val="0"/>
              </a:spcBef>
              <a:buBlip>
                <a:blip r:embed="rId2"/>
              </a:buBlip>
            </a:pPr>
            <a:r>
              <a:rPr lang="fa-IR" sz="2800" dirty="0" smtClean="0">
                <a:solidFill>
                  <a:schemeClr val="tx1"/>
                </a:solidFill>
                <a:cs typeface="B Mitra" pitchFamily="2" charset="-78"/>
              </a:rPr>
              <a:t>پخش: از آلمان</a:t>
            </a:r>
            <a:endParaRPr lang="en-US" sz="2800" dirty="0" smtClean="0">
              <a:solidFill>
                <a:schemeClr val="tx1"/>
              </a:solidFill>
              <a:cs typeface="B Mitra" pitchFamily="2" charset="-78"/>
            </a:endParaRPr>
          </a:p>
        </p:txBody>
      </p:sp>
      <p:pic>
        <p:nvPicPr>
          <p:cNvPr id="29702" name="Picture 8" descr="new+channel"/>
          <p:cNvPicPr>
            <a:picLocks noGrp="1" noChangeAspect="1" noChangeArrowheads="1"/>
          </p:cNvPicPr>
          <p:nvPr>
            <p:ph sz="half" idx="2"/>
          </p:nvPr>
        </p:nvPicPr>
        <p:blipFill>
          <a:blip r:embed="rId3" cstate="print"/>
          <a:srcRect/>
          <a:stretch>
            <a:fillRect/>
          </a:stretch>
        </p:blipFill>
        <p:spPr>
          <a:xfrm>
            <a:off x="357158" y="1714488"/>
            <a:ext cx="3857652" cy="2874963"/>
          </a:xfr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from="(-#ppt_w/2)" to="(#ppt_x)" calcmode="lin" valueType="num">
                                      <p:cBhvr>
                                        <p:cTn id="7" dur="600" fill="hold">
                                          <p:stCondLst>
                                            <p:cond delay="0"/>
                                          </p:stCondLst>
                                        </p:cTn>
                                        <p:tgtEl>
                                          <p:spTgt spid="128002"/>
                                        </p:tgtEl>
                                        <p:attrNameLst>
                                          <p:attrName>ppt_x</p:attrName>
                                        </p:attrNameLst>
                                      </p:cBhvr>
                                    </p:anim>
                                    <p:anim from="0" to="-1.0" calcmode="lin" valueType="num">
                                      <p:cBhvr>
                                        <p:cTn id="8" dur="200" decel="50000" autoRev="1" fill="hold">
                                          <p:stCondLst>
                                            <p:cond delay="600"/>
                                          </p:stCondLst>
                                        </p:cTn>
                                        <p:tgtEl>
                                          <p:spTgt spid="128002"/>
                                        </p:tgtEl>
                                        <p:attrNameLst>
                                          <p:attrName>xshear</p:attrName>
                                        </p:attrNameLst>
                                      </p:cBhvr>
                                    </p:anim>
                                    <p:animScale>
                                      <p:cBhvr>
                                        <p:cTn id="9" dur="200" decel="100000" autoRev="1" fill="hold">
                                          <p:stCondLst>
                                            <p:cond delay="600"/>
                                          </p:stCondLst>
                                        </p:cTn>
                                        <p:tgtEl>
                                          <p:spTgt spid="128002"/>
                                        </p:tgtEl>
                                      </p:cBhvr>
                                      <p:from x="100000" y="100000"/>
                                      <p:to x="80000" y="100000"/>
                                    </p:animScale>
                                    <p:anim by="(#ppt_h/3+#ppt_w*0.1)" calcmode="lin" valueType="num">
                                      <p:cBhvr additive="sum">
                                        <p:cTn id="10" dur="200" decel="100000" autoRev="1" fill="hold">
                                          <p:stCondLst>
                                            <p:cond delay="600"/>
                                          </p:stCondLst>
                                        </p:cTn>
                                        <p:tgtEl>
                                          <p:spTgt spid="12800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29702"/>
                                        </p:tgtEl>
                                        <p:attrNameLst>
                                          <p:attrName>style.visibility</p:attrName>
                                        </p:attrNameLst>
                                      </p:cBhvr>
                                      <p:to>
                                        <p:strVal val="visible"/>
                                      </p:to>
                                    </p:set>
                                    <p:anim calcmode="lin" valueType="num">
                                      <p:cBhvr>
                                        <p:cTn id="15" dur="500" decel="50000" fill="hold">
                                          <p:stCondLst>
                                            <p:cond delay="0"/>
                                          </p:stCondLst>
                                        </p:cTn>
                                        <p:tgtEl>
                                          <p:spTgt spid="29702"/>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9702"/>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9702"/>
                                        </p:tgtEl>
                                        <p:attrNameLst>
                                          <p:attrName>ppt_w</p:attrName>
                                        </p:attrNameLst>
                                      </p:cBhvr>
                                      <p:tavLst>
                                        <p:tav tm="0">
                                          <p:val>
                                            <p:strVal val="#ppt_w*.05"/>
                                          </p:val>
                                        </p:tav>
                                        <p:tav tm="100000">
                                          <p:val>
                                            <p:strVal val="#ppt_w"/>
                                          </p:val>
                                        </p:tav>
                                      </p:tavLst>
                                    </p:anim>
                                    <p:anim calcmode="lin" valueType="num">
                                      <p:cBhvr>
                                        <p:cTn id="18" dur="1000" fill="hold"/>
                                        <p:tgtEl>
                                          <p:spTgt spid="29702"/>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9702"/>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9702"/>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9702"/>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9702"/>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29701">
                                            <p:txEl>
                                              <p:pRg st="0" end="0"/>
                                            </p:txEl>
                                          </p:spTgt>
                                        </p:tgtEl>
                                        <p:attrNameLst>
                                          <p:attrName>style.visibility</p:attrName>
                                        </p:attrNameLst>
                                      </p:cBhvr>
                                      <p:to>
                                        <p:strVal val="visible"/>
                                      </p:to>
                                    </p:set>
                                    <p:anim calcmode="lin" valueType="num">
                                      <p:cBhvr>
                                        <p:cTn id="27" dur="2000" fill="hold"/>
                                        <p:tgtEl>
                                          <p:spTgt spid="29701">
                                            <p:txEl>
                                              <p:pRg st="0" end="0"/>
                                            </p:txEl>
                                          </p:spTgt>
                                        </p:tgtEl>
                                        <p:attrNameLst>
                                          <p:attrName>ppt_w</p:attrName>
                                        </p:attrNameLst>
                                      </p:cBhvr>
                                      <p:tavLst>
                                        <p:tav tm="0">
                                          <p:val>
                                            <p:fltVal val="0"/>
                                          </p:val>
                                        </p:tav>
                                        <p:tav tm="100000">
                                          <p:val>
                                            <p:strVal val="#ppt_w"/>
                                          </p:val>
                                        </p:tav>
                                      </p:tavLst>
                                    </p:anim>
                                    <p:anim calcmode="lin" valueType="num">
                                      <p:cBhvr>
                                        <p:cTn id="28" dur="2000" fill="hold"/>
                                        <p:tgtEl>
                                          <p:spTgt spid="29701">
                                            <p:txEl>
                                              <p:pRg st="0" end="0"/>
                                            </p:txEl>
                                          </p:spTgt>
                                        </p:tgtEl>
                                        <p:attrNameLst>
                                          <p:attrName>ppt_h</p:attrName>
                                        </p:attrNameLst>
                                      </p:cBhvr>
                                      <p:tavLst>
                                        <p:tav tm="0">
                                          <p:val>
                                            <p:fltVal val="0"/>
                                          </p:val>
                                        </p:tav>
                                        <p:tav tm="100000">
                                          <p:val>
                                            <p:strVal val="#ppt_h"/>
                                          </p:val>
                                        </p:tav>
                                      </p:tavLst>
                                    </p:anim>
                                    <p:anim calcmode="lin" valueType="num">
                                      <p:cBhvr>
                                        <p:cTn id="29" dur="2000" fill="hold"/>
                                        <p:tgtEl>
                                          <p:spTgt spid="2970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2970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29701">
                                            <p:txEl>
                                              <p:pRg st="1" end="1"/>
                                            </p:txEl>
                                          </p:spTgt>
                                        </p:tgtEl>
                                        <p:attrNameLst>
                                          <p:attrName>style.visibility</p:attrName>
                                        </p:attrNameLst>
                                      </p:cBhvr>
                                      <p:to>
                                        <p:strVal val="visible"/>
                                      </p:to>
                                    </p:set>
                                    <p:anim calcmode="lin" valueType="num">
                                      <p:cBhvr>
                                        <p:cTn id="35" dur="2000" fill="hold"/>
                                        <p:tgtEl>
                                          <p:spTgt spid="29701">
                                            <p:txEl>
                                              <p:pRg st="1" end="1"/>
                                            </p:txEl>
                                          </p:spTgt>
                                        </p:tgtEl>
                                        <p:attrNameLst>
                                          <p:attrName>ppt_w</p:attrName>
                                        </p:attrNameLst>
                                      </p:cBhvr>
                                      <p:tavLst>
                                        <p:tav tm="0">
                                          <p:val>
                                            <p:fltVal val="0"/>
                                          </p:val>
                                        </p:tav>
                                        <p:tav tm="100000">
                                          <p:val>
                                            <p:strVal val="#ppt_w"/>
                                          </p:val>
                                        </p:tav>
                                      </p:tavLst>
                                    </p:anim>
                                    <p:anim calcmode="lin" valueType="num">
                                      <p:cBhvr>
                                        <p:cTn id="36" dur="2000" fill="hold"/>
                                        <p:tgtEl>
                                          <p:spTgt spid="29701">
                                            <p:txEl>
                                              <p:pRg st="1" end="1"/>
                                            </p:txEl>
                                          </p:spTgt>
                                        </p:tgtEl>
                                        <p:attrNameLst>
                                          <p:attrName>ppt_h</p:attrName>
                                        </p:attrNameLst>
                                      </p:cBhvr>
                                      <p:tavLst>
                                        <p:tav tm="0">
                                          <p:val>
                                            <p:fltVal val="0"/>
                                          </p:val>
                                        </p:tav>
                                        <p:tav tm="100000">
                                          <p:val>
                                            <p:strVal val="#ppt_h"/>
                                          </p:val>
                                        </p:tav>
                                      </p:tavLst>
                                    </p:anim>
                                    <p:anim calcmode="lin" valueType="num">
                                      <p:cBhvr>
                                        <p:cTn id="37" dur="2000" fill="hold"/>
                                        <p:tgtEl>
                                          <p:spTgt spid="2970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2970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29701">
                                            <p:txEl>
                                              <p:pRg st="2" end="2"/>
                                            </p:txEl>
                                          </p:spTgt>
                                        </p:tgtEl>
                                        <p:attrNameLst>
                                          <p:attrName>style.visibility</p:attrName>
                                        </p:attrNameLst>
                                      </p:cBhvr>
                                      <p:to>
                                        <p:strVal val="visible"/>
                                      </p:to>
                                    </p:set>
                                    <p:anim calcmode="lin" valueType="num">
                                      <p:cBhvr>
                                        <p:cTn id="43" dur="2000" fill="hold"/>
                                        <p:tgtEl>
                                          <p:spTgt spid="29701">
                                            <p:txEl>
                                              <p:pRg st="2" end="2"/>
                                            </p:txEl>
                                          </p:spTgt>
                                        </p:tgtEl>
                                        <p:attrNameLst>
                                          <p:attrName>ppt_w</p:attrName>
                                        </p:attrNameLst>
                                      </p:cBhvr>
                                      <p:tavLst>
                                        <p:tav tm="0">
                                          <p:val>
                                            <p:fltVal val="0"/>
                                          </p:val>
                                        </p:tav>
                                        <p:tav tm="100000">
                                          <p:val>
                                            <p:strVal val="#ppt_w"/>
                                          </p:val>
                                        </p:tav>
                                      </p:tavLst>
                                    </p:anim>
                                    <p:anim calcmode="lin" valueType="num">
                                      <p:cBhvr>
                                        <p:cTn id="44" dur="2000" fill="hold"/>
                                        <p:tgtEl>
                                          <p:spTgt spid="29701">
                                            <p:txEl>
                                              <p:pRg st="2" end="2"/>
                                            </p:txEl>
                                          </p:spTgt>
                                        </p:tgtEl>
                                        <p:attrNameLst>
                                          <p:attrName>ppt_h</p:attrName>
                                        </p:attrNameLst>
                                      </p:cBhvr>
                                      <p:tavLst>
                                        <p:tav tm="0">
                                          <p:val>
                                            <p:fltVal val="0"/>
                                          </p:val>
                                        </p:tav>
                                        <p:tav tm="100000">
                                          <p:val>
                                            <p:strVal val="#ppt_h"/>
                                          </p:val>
                                        </p:tav>
                                      </p:tavLst>
                                    </p:anim>
                                    <p:anim calcmode="lin" valueType="num">
                                      <p:cBhvr>
                                        <p:cTn id="45" dur="2000" fill="hold"/>
                                        <p:tgtEl>
                                          <p:spTgt spid="2970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2970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29701" grpId="0" build="p"/>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71406" y="142852"/>
            <a:ext cx="2214578" cy="642942"/>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eaLnBrk="1" hangingPunct="1">
              <a:defRPr/>
            </a:pPr>
            <a:r>
              <a:rPr lang="en-US" sz="3200" b="1" dirty="0" smtClean="0">
                <a:solidFill>
                  <a:srgbClr val="FF0000"/>
                </a:solidFill>
                <a:latin typeface="Times New Roman" pitchFamily="18" charset="0"/>
                <a:cs typeface="Times New Roman" pitchFamily="18" charset="0"/>
              </a:rPr>
              <a:t>Pars TV</a:t>
            </a:r>
          </a:p>
        </p:txBody>
      </p:sp>
      <p:sp>
        <p:nvSpPr>
          <p:cNvPr id="130053" name="Rectangle 5"/>
          <p:cNvSpPr>
            <a:spLocks noGrp="1" noChangeArrowheads="1"/>
          </p:cNvSpPr>
          <p:nvPr>
            <p:ph type="body" sz="half" idx="1"/>
          </p:nvPr>
        </p:nvSpPr>
        <p:spPr>
          <a:xfrm>
            <a:off x="142844" y="1071546"/>
            <a:ext cx="4124356" cy="4643470"/>
          </a:xfrm>
        </p:spPr>
        <p:txBody>
          <a:bodyPr>
            <a:noAutofit/>
          </a:bodyPr>
          <a:lstStyle/>
          <a:p>
            <a:pPr marL="0" indent="0" algn="justLow" rtl="1" eaLnBrk="1" hangingPunct="1">
              <a:lnSpc>
                <a:spcPct val="150000"/>
              </a:lnSpc>
              <a:spcBef>
                <a:spcPts val="0"/>
              </a:spcBef>
              <a:buBlip>
                <a:blip r:embed="rId2"/>
              </a:buBlip>
            </a:pPr>
            <a:r>
              <a:rPr lang="fa-IR" sz="2800" dirty="0" smtClean="0">
                <a:solidFill>
                  <a:schemeClr val="tx1"/>
                </a:solidFill>
                <a:cs typeface="B Mitra" pitchFamily="2" charset="-78"/>
              </a:rPr>
              <a:t>تأسیس: 1989</a:t>
            </a:r>
            <a:endParaRPr lang="fa-IR" sz="2800" dirty="0" smtClean="0">
              <a:solidFill>
                <a:schemeClr val="tx1"/>
              </a:solidFill>
              <a:effectLst/>
              <a:cs typeface="B Mitra" pitchFamily="2" charset="-78"/>
            </a:endParaRPr>
          </a:p>
          <a:p>
            <a:pPr marL="0" indent="0" algn="justLow" rtl="1" eaLnBrk="1" hangingPunct="1">
              <a:lnSpc>
                <a:spcPct val="150000"/>
              </a:lnSpc>
              <a:spcBef>
                <a:spcPts val="0"/>
              </a:spcBef>
              <a:buBlip>
                <a:blip r:embed="rId2"/>
              </a:buBlip>
            </a:pPr>
            <a:r>
              <a:rPr lang="fa-IR" sz="2800" dirty="0" smtClean="0">
                <a:solidFill>
                  <a:schemeClr val="tx1"/>
                </a:solidFill>
                <a:effectLst/>
                <a:cs typeface="B Mitra" pitchFamily="2" charset="-78"/>
              </a:rPr>
              <a:t>مدیریت: شهرام همايون (با همکاری ضياء آتاباي، شجره و ميبدي)</a:t>
            </a:r>
            <a:endParaRPr lang="fa-IR" sz="2800" dirty="0" smtClean="0">
              <a:solidFill>
                <a:srgbClr val="FF0000"/>
              </a:solidFill>
              <a:effectLst/>
              <a:cs typeface="B Mitra" pitchFamily="2" charset="-78"/>
            </a:endParaRPr>
          </a:p>
          <a:p>
            <a:pPr marL="0" indent="0" algn="justLow" rtl="1">
              <a:lnSpc>
                <a:spcPct val="150000"/>
              </a:lnSpc>
              <a:spcBef>
                <a:spcPts val="0"/>
              </a:spcBef>
              <a:buBlip>
                <a:blip r:embed="rId2"/>
              </a:buBlip>
            </a:pPr>
            <a:r>
              <a:rPr lang="fa-IR" sz="2800" dirty="0" smtClean="0">
                <a:solidFill>
                  <a:schemeClr val="tx1"/>
                </a:solidFill>
                <a:effectLst/>
                <a:cs typeface="B Mitra" pitchFamily="2" charset="-78"/>
              </a:rPr>
              <a:t>رویکرد: سیاسی – خبری </a:t>
            </a:r>
            <a:r>
              <a:rPr lang="fa-IR" sz="2800" dirty="0" smtClean="0">
                <a:solidFill>
                  <a:schemeClr val="tx1"/>
                </a:solidFill>
                <a:cs typeface="B Mitra" pitchFamily="2" charset="-78"/>
              </a:rPr>
              <a:t>(ترویج افكار كمونيستي و توجه به موضوع بهائيت) </a:t>
            </a:r>
            <a:endParaRPr lang="fa-IR" sz="2800" dirty="0" smtClean="0">
              <a:solidFill>
                <a:schemeClr val="tx1"/>
              </a:solidFill>
              <a:effectLst/>
              <a:cs typeface="B Mitra" pitchFamily="2" charset="-78"/>
            </a:endParaRPr>
          </a:p>
          <a:p>
            <a:pPr marL="0" indent="0" algn="justLow" rtl="1" eaLnBrk="1" hangingPunct="1">
              <a:lnSpc>
                <a:spcPct val="150000"/>
              </a:lnSpc>
              <a:spcBef>
                <a:spcPts val="0"/>
              </a:spcBef>
              <a:buBlip>
                <a:blip r:embed="rId2"/>
              </a:buBlip>
            </a:pPr>
            <a:r>
              <a:rPr lang="fa-IR" sz="2800" dirty="0" smtClean="0">
                <a:solidFill>
                  <a:schemeClr val="tx1"/>
                </a:solidFill>
                <a:cs typeface="B Mitra" pitchFamily="2" charset="-78"/>
              </a:rPr>
              <a:t>پخش: کالیفرنیا</a:t>
            </a:r>
            <a:endParaRPr lang="en-US" sz="2800" dirty="0" smtClean="0">
              <a:solidFill>
                <a:schemeClr val="tx1"/>
              </a:solidFill>
              <a:effectLst/>
              <a:cs typeface="B Mitra" pitchFamily="2" charset="-78"/>
            </a:endParaRPr>
          </a:p>
        </p:txBody>
      </p:sp>
      <p:pic>
        <p:nvPicPr>
          <p:cNvPr id="31750" name="Picture 7" descr="pars"/>
          <p:cNvPicPr>
            <a:picLocks noGrp="1" noChangeAspect="1" noChangeArrowheads="1"/>
          </p:cNvPicPr>
          <p:nvPr>
            <p:ph sz="half" idx="2"/>
          </p:nvPr>
        </p:nvPicPr>
        <p:blipFill>
          <a:blip r:embed="rId3" cstate="print"/>
          <a:srcRect/>
          <a:stretch>
            <a:fillRect/>
          </a:stretch>
        </p:blipFill>
        <p:spPr>
          <a:xfrm rot="19846662">
            <a:off x="4747667" y="1520779"/>
            <a:ext cx="3291056" cy="2748226"/>
          </a:xfrm>
          <a:noFill/>
        </p:spPr>
      </p:pic>
      <p:pic>
        <p:nvPicPr>
          <p:cNvPr id="52226" name="Picture 2" descr="H:\tv\IRANSATNEWS_COM - IranSat - اخبار ماهواره و رسانه January 2010_files\PARSTV.jpg"/>
          <p:cNvPicPr>
            <a:picLocks noChangeAspect="1" noChangeArrowheads="1"/>
          </p:cNvPicPr>
          <p:nvPr/>
        </p:nvPicPr>
        <p:blipFill>
          <a:blip r:embed="rId4" cstate="print"/>
          <a:srcRect/>
          <a:stretch>
            <a:fillRect/>
          </a:stretch>
        </p:blipFill>
        <p:spPr bwMode="auto">
          <a:xfrm rot="19844129">
            <a:off x="6218459" y="4156812"/>
            <a:ext cx="2701184" cy="1538444"/>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 calcmode="lin" valueType="num">
                                      <p:cBhvr>
                                        <p:cTn id="7" dur="500" fill="hold"/>
                                        <p:tgtEl>
                                          <p:spTgt spid="13005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005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005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2000"/>
                                        <p:tgtEl>
                                          <p:spTgt spid="31750"/>
                                        </p:tgtEl>
                                      </p:cBhvr>
                                    </p:animEffect>
                                    <p:anim calcmode="lin" valueType="num">
                                      <p:cBhvr>
                                        <p:cTn id="16" dur="2000" fill="hold"/>
                                        <p:tgtEl>
                                          <p:spTgt spid="31750"/>
                                        </p:tgtEl>
                                        <p:attrNameLst>
                                          <p:attrName>style.rotation</p:attrName>
                                        </p:attrNameLst>
                                      </p:cBhvr>
                                      <p:tavLst>
                                        <p:tav tm="0">
                                          <p:val>
                                            <p:fltVal val="720"/>
                                          </p:val>
                                        </p:tav>
                                        <p:tav tm="100000">
                                          <p:val>
                                            <p:fltVal val="0"/>
                                          </p:val>
                                        </p:tav>
                                      </p:tavLst>
                                    </p:anim>
                                    <p:anim calcmode="lin" valueType="num">
                                      <p:cBhvr>
                                        <p:cTn id="17" dur="2000" fill="hold"/>
                                        <p:tgtEl>
                                          <p:spTgt spid="31750"/>
                                        </p:tgtEl>
                                        <p:attrNameLst>
                                          <p:attrName>ppt_h</p:attrName>
                                        </p:attrNameLst>
                                      </p:cBhvr>
                                      <p:tavLst>
                                        <p:tav tm="0">
                                          <p:val>
                                            <p:fltVal val="0"/>
                                          </p:val>
                                        </p:tav>
                                        <p:tav tm="100000">
                                          <p:val>
                                            <p:strVal val="#ppt_h"/>
                                          </p:val>
                                        </p:tav>
                                      </p:tavLst>
                                    </p:anim>
                                    <p:anim calcmode="lin" valueType="num">
                                      <p:cBhvr>
                                        <p:cTn id="18" dur="2000" fill="hold"/>
                                        <p:tgtEl>
                                          <p:spTgt spid="31750"/>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52226"/>
                                        </p:tgtEl>
                                        <p:attrNameLst>
                                          <p:attrName>style.visibility</p:attrName>
                                        </p:attrNameLst>
                                      </p:cBhvr>
                                      <p:to>
                                        <p:strVal val="visible"/>
                                      </p:to>
                                    </p:set>
                                    <p:animEffect transition="in" filter="fade">
                                      <p:cBhvr>
                                        <p:cTn id="21" dur="2000"/>
                                        <p:tgtEl>
                                          <p:spTgt spid="52226"/>
                                        </p:tgtEl>
                                      </p:cBhvr>
                                    </p:animEffect>
                                    <p:anim calcmode="lin" valueType="num">
                                      <p:cBhvr>
                                        <p:cTn id="22" dur="2000" fill="hold"/>
                                        <p:tgtEl>
                                          <p:spTgt spid="52226"/>
                                        </p:tgtEl>
                                        <p:attrNameLst>
                                          <p:attrName>style.rotation</p:attrName>
                                        </p:attrNameLst>
                                      </p:cBhvr>
                                      <p:tavLst>
                                        <p:tav tm="0">
                                          <p:val>
                                            <p:fltVal val="720"/>
                                          </p:val>
                                        </p:tav>
                                        <p:tav tm="100000">
                                          <p:val>
                                            <p:fltVal val="0"/>
                                          </p:val>
                                        </p:tav>
                                      </p:tavLst>
                                    </p:anim>
                                    <p:anim calcmode="lin" valueType="num">
                                      <p:cBhvr>
                                        <p:cTn id="23" dur="2000" fill="hold"/>
                                        <p:tgtEl>
                                          <p:spTgt spid="52226"/>
                                        </p:tgtEl>
                                        <p:attrNameLst>
                                          <p:attrName>ppt_h</p:attrName>
                                        </p:attrNameLst>
                                      </p:cBhvr>
                                      <p:tavLst>
                                        <p:tav tm="0">
                                          <p:val>
                                            <p:fltVal val="0"/>
                                          </p:val>
                                        </p:tav>
                                        <p:tav tm="100000">
                                          <p:val>
                                            <p:strVal val="#ppt_h"/>
                                          </p:val>
                                        </p:tav>
                                      </p:tavLst>
                                    </p:anim>
                                    <p:anim calcmode="lin" valueType="num">
                                      <p:cBhvr>
                                        <p:cTn id="24" dur="2000" fill="hold"/>
                                        <p:tgtEl>
                                          <p:spTgt spid="52226"/>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30053">
                                            <p:txEl>
                                              <p:pRg st="0" end="0"/>
                                            </p:txEl>
                                          </p:spTgt>
                                        </p:tgtEl>
                                        <p:attrNameLst>
                                          <p:attrName>style.visibility</p:attrName>
                                        </p:attrNameLst>
                                      </p:cBhvr>
                                      <p:to>
                                        <p:strVal val="visible"/>
                                      </p:to>
                                    </p:set>
                                    <p:anim calcmode="lin" valueType="num">
                                      <p:cBhvr>
                                        <p:cTn id="29" dur="2000" fill="hold"/>
                                        <p:tgtEl>
                                          <p:spTgt spid="130053">
                                            <p:txEl>
                                              <p:pRg st="0" end="0"/>
                                            </p:txEl>
                                          </p:spTgt>
                                        </p:tgtEl>
                                        <p:attrNameLst>
                                          <p:attrName>ppt_w</p:attrName>
                                        </p:attrNameLst>
                                      </p:cBhvr>
                                      <p:tavLst>
                                        <p:tav tm="0">
                                          <p:val>
                                            <p:fltVal val="0"/>
                                          </p:val>
                                        </p:tav>
                                        <p:tav tm="100000">
                                          <p:val>
                                            <p:strVal val="#ppt_w"/>
                                          </p:val>
                                        </p:tav>
                                      </p:tavLst>
                                    </p:anim>
                                    <p:anim calcmode="lin" valueType="num">
                                      <p:cBhvr>
                                        <p:cTn id="30" dur="2000" fill="hold"/>
                                        <p:tgtEl>
                                          <p:spTgt spid="130053">
                                            <p:txEl>
                                              <p:pRg st="0" end="0"/>
                                            </p:txEl>
                                          </p:spTgt>
                                        </p:tgtEl>
                                        <p:attrNameLst>
                                          <p:attrName>ppt_h</p:attrName>
                                        </p:attrNameLst>
                                      </p:cBhvr>
                                      <p:tavLst>
                                        <p:tav tm="0">
                                          <p:val>
                                            <p:fltVal val="0"/>
                                          </p:val>
                                        </p:tav>
                                        <p:tav tm="100000">
                                          <p:val>
                                            <p:strVal val="#ppt_h"/>
                                          </p:val>
                                        </p:tav>
                                      </p:tavLst>
                                    </p:anim>
                                    <p:anim calcmode="lin" valueType="num">
                                      <p:cBhvr>
                                        <p:cTn id="31" dur="2000" fill="hold"/>
                                        <p:tgtEl>
                                          <p:spTgt spid="13005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13005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30053">
                                            <p:txEl>
                                              <p:pRg st="1" end="1"/>
                                            </p:txEl>
                                          </p:spTgt>
                                        </p:tgtEl>
                                        <p:attrNameLst>
                                          <p:attrName>style.visibility</p:attrName>
                                        </p:attrNameLst>
                                      </p:cBhvr>
                                      <p:to>
                                        <p:strVal val="visible"/>
                                      </p:to>
                                    </p:set>
                                    <p:anim calcmode="lin" valueType="num">
                                      <p:cBhvr>
                                        <p:cTn id="37" dur="2000" fill="hold"/>
                                        <p:tgtEl>
                                          <p:spTgt spid="130053">
                                            <p:txEl>
                                              <p:pRg st="1" end="1"/>
                                            </p:txEl>
                                          </p:spTgt>
                                        </p:tgtEl>
                                        <p:attrNameLst>
                                          <p:attrName>ppt_w</p:attrName>
                                        </p:attrNameLst>
                                      </p:cBhvr>
                                      <p:tavLst>
                                        <p:tav tm="0">
                                          <p:val>
                                            <p:fltVal val="0"/>
                                          </p:val>
                                        </p:tav>
                                        <p:tav tm="100000">
                                          <p:val>
                                            <p:strVal val="#ppt_w"/>
                                          </p:val>
                                        </p:tav>
                                      </p:tavLst>
                                    </p:anim>
                                    <p:anim calcmode="lin" valueType="num">
                                      <p:cBhvr>
                                        <p:cTn id="38" dur="2000" fill="hold"/>
                                        <p:tgtEl>
                                          <p:spTgt spid="130053">
                                            <p:txEl>
                                              <p:pRg st="1" end="1"/>
                                            </p:txEl>
                                          </p:spTgt>
                                        </p:tgtEl>
                                        <p:attrNameLst>
                                          <p:attrName>ppt_h</p:attrName>
                                        </p:attrNameLst>
                                      </p:cBhvr>
                                      <p:tavLst>
                                        <p:tav tm="0">
                                          <p:val>
                                            <p:fltVal val="0"/>
                                          </p:val>
                                        </p:tav>
                                        <p:tav tm="100000">
                                          <p:val>
                                            <p:strVal val="#ppt_h"/>
                                          </p:val>
                                        </p:tav>
                                      </p:tavLst>
                                    </p:anim>
                                    <p:anim calcmode="lin" valueType="num">
                                      <p:cBhvr>
                                        <p:cTn id="39" dur="2000" fill="hold"/>
                                        <p:tgtEl>
                                          <p:spTgt spid="13005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3005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30053">
                                            <p:txEl>
                                              <p:pRg st="2" end="2"/>
                                            </p:txEl>
                                          </p:spTgt>
                                        </p:tgtEl>
                                        <p:attrNameLst>
                                          <p:attrName>style.visibility</p:attrName>
                                        </p:attrNameLst>
                                      </p:cBhvr>
                                      <p:to>
                                        <p:strVal val="visible"/>
                                      </p:to>
                                    </p:set>
                                    <p:anim calcmode="lin" valueType="num">
                                      <p:cBhvr>
                                        <p:cTn id="45" dur="2000" fill="hold"/>
                                        <p:tgtEl>
                                          <p:spTgt spid="130053">
                                            <p:txEl>
                                              <p:pRg st="2" end="2"/>
                                            </p:txEl>
                                          </p:spTgt>
                                        </p:tgtEl>
                                        <p:attrNameLst>
                                          <p:attrName>ppt_w</p:attrName>
                                        </p:attrNameLst>
                                      </p:cBhvr>
                                      <p:tavLst>
                                        <p:tav tm="0">
                                          <p:val>
                                            <p:fltVal val="0"/>
                                          </p:val>
                                        </p:tav>
                                        <p:tav tm="100000">
                                          <p:val>
                                            <p:strVal val="#ppt_w"/>
                                          </p:val>
                                        </p:tav>
                                      </p:tavLst>
                                    </p:anim>
                                    <p:anim calcmode="lin" valueType="num">
                                      <p:cBhvr>
                                        <p:cTn id="46" dur="2000" fill="hold"/>
                                        <p:tgtEl>
                                          <p:spTgt spid="130053">
                                            <p:txEl>
                                              <p:pRg st="2" end="2"/>
                                            </p:txEl>
                                          </p:spTgt>
                                        </p:tgtEl>
                                        <p:attrNameLst>
                                          <p:attrName>ppt_h</p:attrName>
                                        </p:attrNameLst>
                                      </p:cBhvr>
                                      <p:tavLst>
                                        <p:tav tm="0">
                                          <p:val>
                                            <p:fltVal val="0"/>
                                          </p:val>
                                        </p:tav>
                                        <p:tav tm="100000">
                                          <p:val>
                                            <p:strVal val="#ppt_h"/>
                                          </p:val>
                                        </p:tav>
                                      </p:tavLst>
                                    </p:anim>
                                    <p:anim calcmode="lin" valueType="num">
                                      <p:cBhvr>
                                        <p:cTn id="47" dur="2000" fill="hold"/>
                                        <p:tgtEl>
                                          <p:spTgt spid="13005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13005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30053">
                                            <p:txEl>
                                              <p:pRg st="3" end="3"/>
                                            </p:txEl>
                                          </p:spTgt>
                                        </p:tgtEl>
                                        <p:attrNameLst>
                                          <p:attrName>style.visibility</p:attrName>
                                        </p:attrNameLst>
                                      </p:cBhvr>
                                      <p:to>
                                        <p:strVal val="visible"/>
                                      </p:to>
                                    </p:set>
                                    <p:anim calcmode="lin" valueType="num">
                                      <p:cBhvr>
                                        <p:cTn id="53" dur="2000" fill="hold"/>
                                        <p:tgtEl>
                                          <p:spTgt spid="130053">
                                            <p:txEl>
                                              <p:pRg st="3" end="3"/>
                                            </p:txEl>
                                          </p:spTgt>
                                        </p:tgtEl>
                                        <p:attrNameLst>
                                          <p:attrName>ppt_w</p:attrName>
                                        </p:attrNameLst>
                                      </p:cBhvr>
                                      <p:tavLst>
                                        <p:tav tm="0">
                                          <p:val>
                                            <p:fltVal val="0"/>
                                          </p:val>
                                        </p:tav>
                                        <p:tav tm="100000">
                                          <p:val>
                                            <p:strVal val="#ppt_w"/>
                                          </p:val>
                                        </p:tav>
                                      </p:tavLst>
                                    </p:anim>
                                    <p:anim calcmode="lin" valueType="num">
                                      <p:cBhvr>
                                        <p:cTn id="54" dur="2000" fill="hold"/>
                                        <p:tgtEl>
                                          <p:spTgt spid="130053">
                                            <p:txEl>
                                              <p:pRg st="3" end="3"/>
                                            </p:txEl>
                                          </p:spTgt>
                                        </p:tgtEl>
                                        <p:attrNameLst>
                                          <p:attrName>ppt_h</p:attrName>
                                        </p:attrNameLst>
                                      </p:cBhvr>
                                      <p:tavLst>
                                        <p:tav tm="0">
                                          <p:val>
                                            <p:fltVal val="0"/>
                                          </p:val>
                                        </p:tav>
                                        <p:tav tm="100000">
                                          <p:val>
                                            <p:strVal val="#ppt_h"/>
                                          </p:val>
                                        </p:tav>
                                      </p:tavLst>
                                    </p:anim>
                                    <p:anim calcmode="lin" valueType="num">
                                      <p:cBhvr>
                                        <p:cTn id="55" dur="2000" fill="hold"/>
                                        <p:tgtEl>
                                          <p:spTgt spid="13005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6" dur="2000" fill="hold"/>
                                        <p:tgtEl>
                                          <p:spTgt spid="13005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918"/>
            <a:ext cx="8715436" cy="5643602"/>
          </a:xfrm>
        </p:spPr>
        <p:txBody>
          <a:bodyPr>
            <a:noAutofit/>
          </a:bodyPr>
          <a:lstStyle/>
          <a:p>
            <a:pPr marL="0" indent="0" algn="r" rtl="1">
              <a:buBlip>
                <a:blip r:embed="rId2"/>
              </a:buBlip>
            </a:pPr>
            <a:r>
              <a:rPr lang="fa-IR" sz="2300" dirty="0" smtClean="0">
                <a:solidFill>
                  <a:schemeClr val="tx1"/>
                </a:solidFill>
                <a:cs typeface="B Mitra" pitchFamily="2" charset="-78"/>
              </a:rPr>
              <a:t>تأسیس: 2003</a:t>
            </a:r>
          </a:p>
          <a:p>
            <a:pPr marL="0" indent="0" algn="r" rtl="1">
              <a:buBlip>
                <a:blip r:embed="rId2"/>
              </a:buBlip>
            </a:pPr>
            <a:r>
              <a:rPr lang="fa-IR" sz="2300" dirty="0" smtClean="0">
                <a:solidFill>
                  <a:schemeClr val="tx1"/>
                </a:solidFill>
                <a:cs typeface="B Mitra" pitchFamily="2" charset="-78"/>
              </a:rPr>
              <a:t>مدیریت: بهنام کرمی</a:t>
            </a:r>
            <a:r>
              <a:rPr lang="en-US" sz="2300" dirty="0" smtClean="0">
                <a:solidFill>
                  <a:schemeClr val="tx1"/>
                </a:solidFill>
                <a:cs typeface="B Mitra" pitchFamily="2" charset="-78"/>
              </a:rPr>
              <a:t>/</a:t>
            </a:r>
            <a:r>
              <a:rPr lang="fa-IR" sz="2300" dirty="0" smtClean="0">
                <a:solidFill>
                  <a:schemeClr val="tx1"/>
                </a:solidFill>
                <a:cs typeface="B Mitra" pitchFamily="2" charset="-78"/>
              </a:rPr>
              <a:t>مهرداد اسماعیل کیا (ملقب به سینا)</a:t>
            </a:r>
          </a:p>
          <a:p>
            <a:pPr marL="0" indent="0" algn="r" rtl="1">
              <a:buBlip>
                <a:blip r:embed="rId2"/>
              </a:buBlip>
            </a:pPr>
            <a:r>
              <a:rPr lang="fa-IR" sz="2300" dirty="0" smtClean="0">
                <a:solidFill>
                  <a:schemeClr val="tx1"/>
                </a:solidFill>
                <a:cs typeface="B Mitra" pitchFamily="2" charset="-78"/>
              </a:rPr>
              <a:t>رویکرد: سرگرمی - تفریحی</a:t>
            </a:r>
          </a:p>
          <a:p>
            <a:pPr marL="0" indent="0" algn="r" rtl="1">
              <a:buBlip>
                <a:blip r:embed="rId2"/>
              </a:buBlip>
            </a:pPr>
            <a:r>
              <a:rPr lang="fa-IR" sz="2300" dirty="0" smtClean="0">
                <a:solidFill>
                  <a:schemeClr val="tx1"/>
                </a:solidFill>
                <a:cs typeface="B Mitra" pitchFamily="2" charset="-78"/>
              </a:rPr>
              <a:t>قبلا به پخش موزیک ویدیو و برنامه های دوبله شده آمریکایی محدود می شد اخیراً درصدد پخش   برنامه های زنده روی آورده است. از جمله این برنامه ها مسابقه ای با نام </a:t>
            </a:r>
            <a:r>
              <a:rPr lang="en-US" sz="2300" dirty="0" smtClean="0">
                <a:solidFill>
                  <a:schemeClr val="tx1"/>
                </a:solidFill>
                <a:latin typeface="Times New Roman" pitchFamily="18" charset="0"/>
                <a:cs typeface="Times New Roman" pitchFamily="18" charset="0"/>
              </a:rPr>
              <a:t>Pyramid</a:t>
            </a:r>
            <a:r>
              <a:rPr lang="en-US" sz="2300" dirty="0" smtClean="0">
                <a:solidFill>
                  <a:schemeClr val="tx1"/>
                </a:solidFill>
                <a:cs typeface="B Mitra" pitchFamily="2" charset="-78"/>
              </a:rPr>
              <a:t> </a:t>
            </a:r>
            <a:r>
              <a:rPr lang="fa-IR" sz="2300" dirty="0" smtClean="0">
                <a:solidFill>
                  <a:schemeClr val="tx1"/>
                </a:solidFill>
                <a:cs typeface="B Mitra" pitchFamily="2" charset="-78"/>
              </a:rPr>
              <a:t> یا "هرم" است.</a:t>
            </a:r>
            <a:r>
              <a:rPr lang="en-US" sz="2300" dirty="0" smtClean="0">
                <a:solidFill>
                  <a:schemeClr val="tx1"/>
                </a:solidFill>
                <a:latin typeface="Times New Roman" pitchFamily="18" charset="0"/>
                <a:cs typeface="Times New Roman" pitchFamily="18" charset="0"/>
              </a:rPr>
              <a:t>PMC</a:t>
            </a:r>
            <a:r>
              <a:rPr lang="en-US" sz="2300" dirty="0" smtClean="0">
                <a:solidFill>
                  <a:schemeClr val="tx1"/>
                </a:solidFill>
                <a:cs typeface="B Mitra" pitchFamily="2" charset="-78"/>
              </a:rPr>
              <a:t> </a:t>
            </a:r>
            <a:r>
              <a:rPr lang="fa-IR" sz="2300" dirty="0" smtClean="0">
                <a:solidFill>
                  <a:schemeClr val="tx1"/>
                </a:solidFill>
                <a:cs typeface="B Mitra" pitchFamily="2" charset="-78"/>
              </a:rPr>
              <a:t> با این برنامه از طرفی کیفیت بالای دوربین های دیجیتال و تجهیزات فنی خود را به رخ   می کشد و از طرف دیگر سعی بر شبیه سازی مسابقات تلویزیونی اروپایی که بیش از هر جا در شبکه های کشور ترکیه دیده می شود دارد.</a:t>
            </a:r>
          </a:p>
          <a:p>
            <a:pPr marL="0" indent="0" algn="r" rtl="1">
              <a:buBlip>
                <a:blip r:embed="rId2"/>
              </a:buBlip>
            </a:pPr>
            <a:r>
              <a:rPr lang="fa-IR" sz="2300" dirty="0" smtClean="0">
                <a:solidFill>
                  <a:schemeClr val="tx1"/>
                </a:solidFill>
                <a:cs typeface="B Mitra" pitchFamily="2" charset="-78"/>
              </a:rPr>
              <a:t>برنامه</a:t>
            </a:r>
            <a:r>
              <a:rPr lang="en-US" sz="2300" dirty="0" smtClean="0">
                <a:solidFill>
                  <a:schemeClr val="tx1"/>
                </a:solidFill>
                <a:cs typeface="B Mitra" pitchFamily="2" charset="-78"/>
              </a:rPr>
              <a:t> </a:t>
            </a:r>
            <a:r>
              <a:rPr lang="en-US" sz="2300" dirty="0" smtClean="0">
                <a:solidFill>
                  <a:schemeClr val="tx1"/>
                </a:solidFill>
                <a:latin typeface="Times New Roman" pitchFamily="18" charset="0"/>
                <a:cs typeface="Times New Roman" pitchFamily="18" charset="0"/>
              </a:rPr>
              <a:t>Pyramid</a:t>
            </a:r>
            <a:r>
              <a:rPr lang="en-US" sz="2300" dirty="0" smtClean="0">
                <a:solidFill>
                  <a:schemeClr val="tx1"/>
                </a:solidFill>
                <a:cs typeface="B Mitra" pitchFamily="2" charset="-78"/>
              </a:rPr>
              <a:t> </a:t>
            </a:r>
            <a:r>
              <a:rPr lang="fa-IR" sz="2300" dirty="0" smtClean="0">
                <a:solidFill>
                  <a:schemeClr val="tx1"/>
                </a:solidFill>
                <a:cs typeface="B Mitra" pitchFamily="2" charset="-78"/>
              </a:rPr>
              <a:t>هر جمعه ساعت 13:30</a:t>
            </a:r>
            <a:r>
              <a:rPr lang="en-US" sz="2300" dirty="0" smtClean="0">
                <a:solidFill>
                  <a:schemeClr val="tx1"/>
                </a:solidFill>
                <a:cs typeface="B Mitra" pitchFamily="2" charset="-78"/>
              </a:rPr>
              <a:t>)</a:t>
            </a:r>
            <a:r>
              <a:rPr lang="fa-IR" sz="2300" dirty="0" smtClean="0">
                <a:solidFill>
                  <a:schemeClr val="tx1"/>
                </a:solidFill>
                <a:cs typeface="B Mitra" pitchFamily="2" charset="-78"/>
              </a:rPr>
              <a:t>بوقت ایران</a:t>
            </a:r>
            <a:r>
              <a:rPr lang="en-US" sz="2300" dirty="0" smtClean="0">
                <a:solidFill>
                  <a:schemeClr val="tx1"/>
                </a:solidFill>
                <a:cs typeface="B Mitra" pitchFamily="2" charset="-78"/>
              </a:rPr>
              <a:t>(</a:t>
            </a:r>
          </a:p>
          <a:p>
            <a:pPr marL="0" indent="0" algn="just" rtl="1">
              <a:lnSpc>
                <a:spcPct val="90000"/>
              </a:lnSpc>
              <a:buBlip>
                <a:blip r:embed="rId2"/>
              </a:buBlip>
            </a:pPr>
            <a:r>
              <a:rPr lang="en-US" sz="2300" dirty="0" err="1" smtClean="0">
                <a:solidFill>
                  <a:schemeClr val="tx1"/>
                </a:solidFill>
                <a:latin typeface="Times New Roman" pitchFamily="18" charset="0"/>
                <a:cs typeface="Times New Roman" pitchFamily="18" charset="0"/>
              </a:rPr>
              <a:t>Pmc</a:t>
            </a:r>
            <a:r>
              <a:rPr lang="fa-IR" sz="2300" dirty="0" smtClean="0">
                <a:solidFill>
                  <a:schemeClr val="tx1"/>
                </a:solidFill>
                <a:cs typeface="B Mitra" pitchFamily="2" charset="-78"/>
              </a:rPr>
              <a:t> در دبي توسط يكي از اتباع پاكستان دفتر مركزي خود را اداره مي كند و وله هاي خود را در لبنان     مي سازد و دفتر پخش اين شبكه به طور مستقيم در دبي مي باشد.</a:t>
            </a:r>
          </a:p>
          <a:p>
            <a:pPr marL="0" indent="0" algn="just" rtl="1">
              <a:lnSpc>
                <a:spcPct val="90000"/>
              </a:lnSpc>
              <a:buBlip>
                <a:blip r:embed="rId2"/>
              </a:buBlip>
            </a:pPr>
            <a:r>
              <a:rPr lang="fa-IR" sz="2300" dirty="0" smtClean="0">
                <a:solidFill>
                  <a:schemeClr val="tx1"/>
                </a:solidFill>
                <a:cs typeface="B Mitra" pitchFamily="2" charset="-78"/>
              </a:rPr>
              <a:t>اين شبكه با توجه به سرمايه اي كه دارد بابت تمامي فيلمهايي كه پخش مي كند چه ايراني و چه خارجي با توجه به دفعات پخش وجه نقد پرداخت كرده و مي كند.</a:t>
            </a:r>
            <a:r>
              <a:rPr lang="en-US" sz="2300" dirty="0" smtClean="0">
                <a:solidFill>
                  <a:schemeClr val="tx1"/>
                </a:solidFill>
                <a:cs typeface="B Mitra" pitchFamily="2" charset="-78"/>
              </a:rPr>
              <a:t> </a:t>
            </a:r>
            <a:r>
              <a:rPr lang="fa-IR" sz="2300" dirty="0" smtClean="0">
                <a:solidFill>
                  <a:schemeClr val="tx1"/>
                </a:solidFill>
                <a:cs typeface="B Mitra" pitchFamily="2" charset="-78"/>
              </a:rPr>
              <a:t>(رعايت قانون كپي رايت)</a:t>
            </a:r>
          </a:p>
          <a:p>
            <a:pPr marL="0" indent="0" algn="just" rtl="1">
              <a:lnSpc>
                <a:spcPct val="90000"/>
              </a:lnSpc>
              <a:buBlip>
                <a:blip r:embed="rId2"/>
              </a:buBlip>
            </a:pPr>
            <a:r>
              <a:rPr lang="fa-IR" sz="2300" dirty="0" smtClean="0">
                <a:solidFill>
                  <a:schemeClr val="tx1"/>
                </a:solidFill>
                <a:cs typeface="B Mitra" pitchFamily="2" charset="-78"/>
              </a:rPr>
              <a:t>در ابتدا اين شبكه</a:t>
            </a:r>
            <a:r>
              <a:rPr lang="en-US" sz="2300" dirty="0" smtClean="0">
                <a:solidFill>
                  <a:schemeClr val="tx1"/>
                </a:solidFill>
                <a:cs typeface="B Mitra" pitchFamily="2" charset="-78"/>
              </a:rPr>
              <a:t> </a:t>
            </a:r>
            <a:r>
              <a:rPr lang="fa-IR" sz="2300" dirty="0" smtClean="0">
                <a:solidFill>
                  <a:schemeClr val="tx1"/>
                </a:solidFill>
                <a:cs typeface="B Mitra" pitchFamily="2" charset="-78"/>
              </a:rPr>
              <a:t>از جذب و پخش آگهي اجتناب مي كرد ولي در حال حاضر جزء شبكه هايي است كه جذب آگهي مي كند.</a:t>
            </a:r>
            <a:endParaRPr lang="en-US" sz="2300" dirty="0">
              <a:solidFill>
                <a:schemeClr val="tx1"/>
              </a:solidFill>
              <a:cs typeface="B Mitra" pitchFamily="2" charset="-78"/>
            </a:endParaRPr>
          </a:p>
        </p:txBody>
      </p:sp>
      <p:sp>
        <p:nvSpPr>
          <p:cNvPr id="5" name="Rectangle 4"/>
          <p:cNvSpPr>
            <a:spLocks noGrp="1" noChangeArrowheads="1"/>
          </p:cNvSpPr>
          <p:nvPr>
            <p:ph type="title"/>
          </p:nvPr>
        </p:nvSpPr>
        <p:spPr>
          <a:xfrm>
            <a:off x="142844" y="142876"/>
            <a:ext cx="1900222" cy="714356"/>
          </a:xfrm>
        </p:spPr>
        <p:txBody>
          <a:bodyPr>
            <a:noAutofit/>
          </a:bodyPr>
          <a:lstStyle/>
          <a:p>
            <a:pPr algn="ctr"/>
            <a:r>
              <a:rPr lang="en-US" sz="3200" b="1" dirty="0">
                <a:solidFill>
                  <a:srgbClr val="FF0000"/>
                </a:solidFill>
                <a:latin typeface="Times New Roman" pitchFamily="18" charset="0"/>
                <a:cs typeface="Times New Roman" pitchFamily="18" charset="0"/>
              </a:rPr>
              <a:t>PMC</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800" decel="100000"/>
                                        <p:tgtEl>
                                          <p:spTgt spid="3">
                                            <p:txEl>
                                              <p:pRg st="2" end="2"/>
                                            </p:txEl>
                                          </p:spTgt>
                                        </p:tgtEl>
                                      </p:cBhvr>
                                    </p:animEffect>
                                    <p:anim calcmode="lin" valueType="num">
                                      <p:cBhvr>
                                        <p:cTn id="3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p:cTn id="5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from="(-#ppt_w/2)" to="(#ppt_x)" calcmode="lin" valueType="num">
                                      <p:cBhvr>
                                        <p:cTn id="57" dur="600" fill="hold">
                                          <p:stCondLst>
                                            <p:cond delay="0"/>
                                          </p:stCondLst>
                                        </p:cTn>
                                        <p:tgtEl>
                                          <p:spTgt spid="3">
                                            <p:txEl>
                                              <p:pRg st="5" end="5"/>
                                            </p:txEl>
                                          </p:spTgt>
                                        </p:tgtEl>
                                        <p:attrNameLst>
                                          <p:attrName>ppt_x</p:attrName>
                                        </p:attrNameLst>
                                      </p:cBhvr>
                                    </p:anim>
                                    <p:anim from="0" to="-1.0" calcmode="lin" valueType="num">
                                      <p:cBhvr>
                                        <p:cTn id="58" dur="200" decel="50000" autoRev="1" fill="hold">
                                          <p:stCondLst>
                                            <p:cond delay="600"/>
                                          </p:stCondLst>
                                        </p:cTn>
                                        <p:tgtEl>
                                          <p:spTgt spid="3">
                                            <p:txEl>
                                              <p:pRg st="5" end="5"/>
                                            </p:txEl>
                                          </p:spTgt>
                                        </p:tgtEl>
                                        <p:attrNameLst>
                                          <p:attrName>xshear</p:attrName>
                                        </p:attrNameLst>
                                      </p:cBhvr>
                                    </p:anim>
                                    <p:animScale>
                                      <p:cBhvr>
                                        <p:cTn id="59" dur="200" decel="100000" autoRev="1" fill="hold">
                                          <p:stCondLst>
                                            <p:cond delay="600"/>
                                          </p:stCondLst>
                                        </p:cTn>
                                        <p:tgtEl>
                                          <p:spTgt spid="3">
                                            <p:txEl>
                                              <p:pRg st="5" end="5"/>
                                            </p:txEl>
                                          </p:spTgt>
                                        </p:tgtEl>
                                      </p:cBhvr>
                                      <p:from x="100000" y="100000"/>
                                      <p:to x="80000" y="100000"/>
                                    </p:animScale>
                                    <p:anim by="(#ppt_h/3+#ppt_w*0.1)" calcmode="lin" valueType="num">
                                      <p:cBhvr additive="sum">
                                        <p:cTn id="6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1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1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1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80" y="928670"/>
            <a:ext cx="8229600" cy="2428892"/>
          </a:xfrm>
        </p:spPr>
        <p:txBody>
          <a:bodyPr>
            <a:noAutofit/>
          </a:bodyPr>
          <a:lstStyle/>
          <a:p>
            <a:pPr marL="0" indent="0" rtl="1">
              <a:buBlip>
                <a:blip r:embed="rId3"/>
              </a:buBlip>
            </a:pPr>
            <a:r>
              <a:rPr lang="fa-IR" sz="2800" dirty="0" smtClean="0">
                <a:solidFill>
                  <a:schemeClr val="tx1"/>
                </a:solidFill>
                <a:cs typeface="B Mitra" pitchFamily="2" charset="-78"/>
              </a:rPr>
              <a:t>تأسیس: 5 آذر 1388</a:t>
            </a:r>
          </a:p>
          <a:p>
            <a:pPr marL="0" indent="0" rtl="1">
              <a:buBlip>
                <a:blip r:embed="rId3"/>
              </a:buBlip>
            </a:pPr>
            <a:r>
              <a:rPr lang="fa-IR" sz="2800" dirty="0" smtClean="0">
                <a:solidFill>
                  <a:schemeClr val="tx1"/>
                </a:solidFill>
                <a:cs typeface="B Mitra" pitchFamily="2" charset="-78"/>
              </a:rPr>
              <a:t>رویکرد: تفریحی – سرگرمی</a:t>
            </a:r>
          </a:p>
          <a:p>
            <a:pPr marL="0" indent="0" rtl="1">
              <a:buBlip>
                <a:blip r:embed="rId3"/>
              </a:buBlip>
            </a:pPr>
            <a:r>
              <a:rPr lang="fa-IR" sz="2800" dirty="0" smtClean="0">
                <a:solidFill>
                  <a:schemeClr val="tx1"/>
                </a:solidFill>
                <a:cs typeface="B Mitra" pitchFamily="2" charset="-78"/>
              </a:rPr>
              <a:t>پخش برنامه ها: به دو زبان "فارسی و کردی" </a:t>
            </a:r>
          </a:p>
          <a:p>
            <a:pPr marL="0" indent="0" rtl="1">
              <a:buBlip>
                <a:blip r:embed="rId3"/>
              </a:buBlip>
            </a:pPr>
            <a:r>
              <a:rPr lang="fa-IR" sz="2800" dirty="0" smtClean="0">
                <a:solidFill>
                  <a:schemeClr val="tx1"/>
                </a:solidFill>
                <a:cs typeface="B Mitra" pitchFamily="2" charset="-78"/>
              </a:rPr>
              <a:t>این شبکه در گذشته برنامه هایش را از طریق تلویزیون کانال 6 و تلویزیون بادی تایم در هاتبرد پخش می کرد.</a:t>
            </a:r>
          </a:p>
          <a:p>
            <a:pPr marL="0" indent="0" rtl="1">
              <a:buBlip>
                <a:blip r:embed="rId3"/>
              </a:buBlip>
            </a:pPr>
            <a:r>
              <a:rPr lang="fa-IR" sz="2800" dirty="0" smtClean="0">
                <a:solidFill>
                  <a:schemeClr val="tx1"/>
                </a:solidFill>
                <a:cs typeface="B Mitra" pitchFamily="2" charset="-78"/>
              </a:rPr>
              <a:t>پخش از آلمان</a:t>
            </a:r>
            <a:endParaRPr lang="en-US" sz="2800" dirty="0">
              <a:solidFill>
                <a:schemeClr val="tx1"/>
              </a:solidFill>
              <a:cs typeface="B Mitra" pitchFamily="2" charset="-78"/>
            </a:endParaRPr>
          </a:p>
        </p:txBody>
      </p:sp>
      <p:pic>
        <p:nvPicPr>
          <p:cNvPr id="6" name="16.asf">
            <a:hlinkClick r:id="" action="ppaction://media"/>
          </p:cNvPr>
          <p:cNvPicPr>
            <a:picLocks noRot="1" noChangeAspect="1"/>
          </p:cNvPicPr>
          <p:nvPr>
            <a:videoFile r:link="rId1"/>
          </p:nvPr>
        </p:nvPicPr>
        <p:blipFill>
          <a:blip r:embed="rId4" cstate="print"/>
          <a:stretch>
            <a:fillRect/>
          </a:stretch>
        </p:blipFill>
        <p:spPr>
          <a:xfrm>
            <a:off x="2357422" y="3500438"/>
            <a:ext cx="4572000" cy="2714644"/>
          </a:xfrm>
          <a:prstGeom prst="rect">
            <a:avLst/>
          </a:prstGeom>
        </p:spPr>
      </p:pic>
      <p:sp>
        <p:nvSpPr>
          <p:cNvPr id="5" name="Rectangle 4"/>
          <p:cNvSpPr>
            <a:spLocks noGrp="1" noChangeArrowheads="1"/>
          </p:cNvSpPr>
          <p:nvPr>
            <p:ph type="title"/>
          </p:nvPr>
        </p:nvSpPr>
        <p:spPr>
          <a:xfrm>
            <a:off x="142844" y="142876"/>
            <a:ext cx="1900222" cy="714356"/>
          </a:xfrm>
        </p:spPr>
        <p:txBody>
          <a:bodyPr>
            <a:noAutofit/>
          </a:bodyPr>
          <a:lstStyle/>
          <a:p>
            <a:pPr algn="ctr"/>
            <a:r>
              <a:rPr lang="en-US" sz="3200" b="1" dirty="0" err="1" smtClean="0">
                <a:solidFill>
                  <a:srgbClr val="FF0000"/>
                </a:solidFill>
                <a:latin typeface="Times New Roman" pitchFamily="18" charset="0"/>
                <a:cs typeface="Times New Roman" pitchFamily="18" charset="0"/>
              </a:rPr>
              <a:t>Klik</a:t>
            </a:r>
            <a:r>
              <a:rPr lang="en-US" sz="3200" b="1" dirty="0" smtClean="0">
                <a:solidFill>
                  <a:srgbClr val="FF0000"/>
                </a:solidFill>
                <a:latin typeface="Times New Roman" pitchFamily="18" charset="0"/>
                <a:cs typeface="Times New Roman" pitchFamily="18" charset="0"/>
              </a:rPr>
              <a:t> Sat</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68" decel="100000"/>
                                        <p:tgtEl>
                                          <p:spTgt spid="5"/>
                                        </p:tgtEl>
                                      </p:cBhvr>
                                    </p:animEffect>
                                    <p:animScale>
                                      <p:cBhvr>
                                        <p:cTn id="8" dur="768" decel="100000"/>
                                        <p:tgtEl>
                                          <p:spTgt spid="5"/>
                                        </p:tgtEl>
                                      </p:cBhvr>
                                      <p:from x="10000" y="10000"/>
                                      <p:to x="200000" y="450000"/>
                                    </p:animScale>
                                    <p:animScale>
                                      <p:cBhvr>
                                        <p:cTn id="9" dur="1230" accel="100000" fill="hold">
                                          <p:stCondLst>
                                            <p:cond delay="768"/>
                                          </p:stCondLst>
                                        </p:cTn>
                                        <p:tgtEl>
                                          <p:spTgt spid="5"/>
                                        </p:tgtEl>
                                      </p:cBhvr>
                                      <p:from x="200000" y="450000"/>
                                      <p:to x="100000" y="100000"/>
                                    </p:animScale>
                                    <p:set>
                                      <p:cBhvr>
                                        <p:cTn id="10" dur="768" fill="hold"/>
                                        <p:tgtEl>
                                          <p:spTgt spid="5"/>
                                        </p:tgtEl>
                                        <p:attrNameLst>
                                          <p:attrName>ppt_x</p:attrName>
                                        </p:attrNameLst>
                                      </p:cBhvr>
                                      <p:to>
                                        <p:strVal val="(0.5)"/>
                                      </p:to>
                                    </p:set>
                                    <p:anim from="(0.5)" to="(#ppt_x)" calcmode="lin" valueType="num">
                                      <p:cBhvr>
                                        <p:cTn id="11" dur="1230" accel="100000" fill="hold">
                                          <p:stCondLst>
                                            <p:cond delay="768"/>
                                          </p:stCondLst>
                                        </p:cTn>
                                        <p:tgtEl>
                                          <p:spTgt spid="5"/>
                                        </p:tgtEl>
                                        <p:attrNameLst>
                                          <p:attrName>ppt_x</p:attrName>
                                        </p:attrNameLst>
                                      </p:cBhvr>
                                    </p:anim>
                                    <p:set>
                                      <p:cBhvr>
                                        <p:cTn id="12" dur="768" fill="hold"/>
                                        <p:tgtEl>
                                          <p:spTgt spid="5"/>
                                        </p:tgtEl>
                                        <p:attrNameLst>
                                          <p:attrName>ppt_y</p:attrName>
                                        </p:attrNameLst>
                                      </p:cBhvr>
                                      <p:to>
                                        <p:strVal val="(#ppt_y+0.4)"/>
                                      </p:to>
                                    </p:set>
                                    <p:anim from="(#ppt_y+0.4)" to="(#ppt_y)" calcmode="lin" valueType="num">
                                      <p:cBhvr>
                                        <p:cTn id="13" dur="1230" accel="100000" fill="hold">
                                          <p:stCondLst>
                                            <p:cond delay="768"/>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2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5" dur="2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3" dur="2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0" fill="hold"/>
                                        <p:tgtEl>
                                          <p:spTgt spid="6"/>
                                        </p:tgtEl>
                                        <p:attrNameLst>
                                          <p:attrName>ppt_w</p:attrName>
                                        </p:attrNameLst>
                                      </p:cBhvr>
                                      <p:tavLst>
                                        <p:tav tm="0" fmla="#ppt_w*sin(2.5*pi*$)">
                                          <p:val>
                                            <p:fltVal val="0"/>
                                          </p:val>
                                        </p:tav>
                                        <p:tav tm="100000">
                                          <p:val>
                                            <p:fltVal val="1"/>
                                          </p:val>
                                        </p:tav>
                                      </p:tavLst>
                                    </p:anim>
                                    <p:anim calcmode="lin" valueType="num">
                                      <p:cBhvr>
                                        <p:cTn id="59"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8640" fill="hold"/>
                                        <p:tgtEl>
                                          <p:spTgt spid="6"/>
                                        </p:tgtEl>
                                      </p:cBhvr>
                                    </p:cmd>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anim calcmode="lin" valueType="num">
                                      <p:cBhvr>
                                        <p:cTn id="6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6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71"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57158" y="928670"/>
          <a:ext cx="850112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143768" y="285728"/>
            <a:ext cx="1714512" cy="78581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sz="2800" b="1" dirty="0" smtClean="0">
                <a:solidFill>
                  <a:schemeClr val="dk1"/>
                </a:solidFill>
                <a:cs typeface="B Traffic" pitchFamily="2" charset="-78"/>
              </a:rPr>
              <a:t>اعلامي</a:t>
            </a:r>
            <a:endParaRPr lang="en-US" sz="2800" b="1" dirty="0" smtClean="0">
              <a:cs typeface="B Traffic" pitchFamily="2" charset="-78"/>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graphicEl>
                                              <a:dgm id="{274683C6-5AA7-44F4-BAD1-BB7690262181}"/>
                                            </p:graphicEl>
                                          </p:spTgt>
                                        </p:tgtEl>
                                        <p:attrNameLst>
                                          <p:attrName>style.visibility</p:attrName>
                                        </p:attrNameLst>
                                      </p:cBhvr>
                                      <p:to>
                                        <p:strVal val="visible"/>
                                      </p:to>
                                    </p:set>
                                    <p:animEffect transition="in" filter="wipe(up)">
                                      <p:cBhvr>
                                        <p:cTn id="13" dur="500"/>
                                        <p:tgtEl>
                                          <p:spTgt spid="5">
                                            <p:graphicEl>
                                              <a:dgm id="{274683C6-5AA7-44F4-BAD1-BB7690262181}"/>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graphicEl>
                                              <a:dgm id="{17588315-CD79-4A77-B501-D1A04C7D8C63}"/>
                                            </p:graphicEl>
                                          </p:spTgt>
                                        </p:tgtEl>
                                        <p:attrNameLst>
                                          <p:attrName>style.visibility</p:attrName>
                                        </p:attrNameLst>
                                      </p:cBhvr>
                                      <p:to>
                                        <p:strVal val="visible"/>
                                      </p:to>
                                    </p:set>
                                    <p:animEffect transition="in" filter="wipe(up)">
                                      <p:cBhvr>
                                        <p:cTn id="16" dur="500"/>
                                        <p:tgtEl>
                                          <p:spTgt spid="5">
                                            <p:graphicEl>
                                              <a:dgm id="{17588315-CD79-4A77-B501-D1A04C7D8C6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graphicEl>
                                              <a:dgm id="{3AEDFC66-16F1-4485-B6CF-C23F29BCEA4E}"/>
                                            </p:graphicEl>
                                          </p:spTgt>
                                        </p:tgtEl>
                                        <p:attrNameLst>
                                          <p:attrName>style.visibility</p:attrName>
                                        </p:attrNameLst>
                                      </p:cBhvr>
                                      <p:to>
                                        <p:strVal val="visible"/>
                                      </p:to>
                                    </p:set>
                                    <p:animEffect transition="in" filter="wipe(up)">
                                      <p:cBhvr>
                                        <p:cTn id="21" dur="500"/>
                                        <p:tgtEl>
                                          <p:spTgt spid="5">
                                            <p:graphicEl>
                                              <a:dgm id="{3AEDFC66-16F1-4485-B6CF-C23F29BCEA4E}"/>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graphicEl>
                                              <a:dgm id="{5E6F6763-177D-4727-8589-0D4F62C3224F}"/>
                                            </p:graphicEl>
                                          </p:spTgt>
                                        </p:tgtEl>
                                        <p:attrNameLst>
                                          <p:attrName>style.visibility</p:attrName>
                                        </p:attrNameLst>
                                      </p:cBhvr>
                                      <p:to>
                                        <p:strVal val="visible"/>
                                      </p:to>
                                    </p:set>
                                    <p:animEffect transition="in" filter="wipe(up)">
                                      <p:cBhvr>
                                        <p:cTn id="24" dur="500"/>
                                        <p:tgtEl>
                                          <p:spTgt spid="5">
                                            <p:graphicEl>
                                              <a:dgm id="{5E6F6763-177D-4727-8589-0D4F62C3224F}"/>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graphicEl>
                                              <a:dgm id="{14F4959E-4D79-479B-8C01-A48A35302E65}"/>
                                            </p:graphicEl>
                                          </p:spTgt>
                                        </p:tgtEl>
                                        <p:attrNameLst>
                                          <p:attrName>style.visibility</p:attrName>
                                        </p:attrNameLst>
                                      </p:cBhvr>
                                      <p:to>
                                        <p:strVal val="visible"/>
                                      </p:to>
                                    </p:set>
                                    <p:animEffect transition="in" filter="wipe(up)">
                                      <p:cBhvr>
                                        <p:cTn id="29" dur="500"/>
                                        <p:tgtEl>
                                          <p:spTgt spid="5">
                                            <p:graphicEl>
                                              <a:dgm id="{14F4959E-4D79-479B-8C01-A48A35302E65}"/>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5">
                                            <p:graphicEl>
                                              <a:dgm id="{9720937F-F2FD-4694-ADB5-4ED26B8FEE48}"/>
                                            </p:graphicEl>
                                          </p:spTgt>
                                        </p:tgtEl>
                                        <p:attrNameLst>
                                          <p:attrName>style.visibility</p:attrName>
                                        </p:attrNameLst>
                                      </p:cBhvr>
                                      <p:to>
                                        <p:strVal val="visible"/>
                                      </p:to>
                                    </p:set>
                                    <p:animEffect transition="in" filter="wipe(up)">
                                      <p:cBhvr>
                                        <p:cTn id="32" dur="500"/>
                                        <p:tgtEl>
                                          <p:spTgt spid="5">
                                            <p:graphicEl>
                                              <a:dgm id="{9720937F-F2FD-4694-ADB5-4ED26B8FEE4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graphicEl>
                                              <a:dgm id="{8F081388-1929-46E2-9A2F-DA7E64BABBEB}"/>
                                            </p:graphicEl>
                                          </p:spTgt>
                                        </p:tgtEl>
                                        <p:attrNameLst>
                                          <p:attrName>style.visibility</p:attrName>
                                        </p:attrNameLst>
                                      </p:cBhvr>
                                      <p:to>
                                        <p:strVal val="visible"/>
                                      </p:to>
                                    </p:set>
                                    <p:animEffect transition="in" filter="wipe(up)">
                                      <p:cBhvr>
                                        <p:cTn id="37" dur="500"/>
                                        <p:tgtEl>
                                          <p:spTgt spid="5">
                                            <p:graphicEl>
                                              <a:dgm id="{8F081388-1929-46E2-9A2F-DA7E64BABBEB}"/>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
                                            <p:graphicEl>
                                              <a:dgm id="{865A2F5B-D33E-4308-B92E-453886C64AE4}"/>
                                            </p:graphicEl>
                                          </p:spTgt>
                                        </p:tgtEl>
                                        <p:attrNameLst>
                                          <p:attrName>style.visibility</p:attrName>
                                        </p:attrNameLst>
                                      </p:cBhvr>
                                      <p:to>
                                        <p:strVal val="visible"/>
                                      </p:to>
                                    </p:set>
                                    <p:animEffect transition="in" filter="wipe(up)">
                                      <p:cBhvr>
                                        <p:cTn id="40" dur="500"/>
                                        <p:tgtEl>
                                          <p:spTgt spid="5">
                                            <p:graphicEl>
                                              <a:dgm id="{865A2F5B-D33E-4308-B92E-453886C64A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9"/>
            <a:ext cx="8229600" cy="3143271"/>
          </a:xfrm>
        </p:spPr>
        <p:txBody>
          <a:bodyPr>
            <a:noAutofit/>
          </a:bodyPr>
          <a:lstStyle/>
          <a:p>
            <a:pPr marL="0" indent="0" rtl="1">
              <a:lnSpc>
                <a:spcPct val="150000"/>
              </a:lnSpc>
              <a:buBlip>
                <a:blip r:embed="rId2"/>
              </a:buBlip>
            </a:pPr>
            <a:r>
              <a:rPr lang="fa-IR" sz="2800" dirty="0" smtClean="0">
                <a:solidFill>
                  <a:schemeClr val="tx1"/>
                </a:solidFill>
                <a:cs typeface="B Mitra" pitchFamily="2" charset="-78"/>
              </a:rPr>
              <a:t>رویکرد: تفریحی - سرگرمی</a:t>
            </a:r>
          </a:p>
          <a:p>
            <a:pPr marL="0" indent="0" rtl="1">
              <a:lnSpc>
                <a:spcPct val="150000"/>
              </a:lnSpc>
              <a:buBlip>
                <a:blip r:embed="rId2"/>
              </a:buBlip>
            </a:pPr>
            <a:r>
              <a:rPr lang="fa-IR" sz="2800" dirty="0" smtClean="0">
                <a:solidFill>
                  <a:schemeClr val="tx1"/>
                </a:solidFill>
                <a:cs typeface="B Mitra" pitchFamily="2" charset="-78"/>
              </a:rPr>
              <a:t>پخش ویدئوکلیپ های خوانندگان داخلی </a:t>
            </a:r>
            <a:endParaRPr lang="en-US" sz="2800" dirty="0" smtClean="0">
              <a:solidFill>
                <a:schemeClr val="tx1"/>
              </a:solidFill>
              <a:cs typeface="B Mitra" pitchFamily="2" charset="-78"/>
            </a:endParaRPr>
          </a:p>
          <a:p>
            <a:pPr marL="0" indent="0" rtl="1">
              <a:lnSpc>
                <a:spcPct val="150000"/>
              </a:lnSpc>
              <a:buBlip>
                <a:blip r:embed="rId2"/>
              </a:buBlip>
            </a:pPr>
            <a:r>
              <a:rPr lang="fa-IR" sz="2800" dirty="0" smtClean="0">
                <a:solidFill>
                  <a:schemeClr val="tx1"/>
                </a:solidFill>
                <a:cs typeface="B Mitra" pitchFamily="2" charset="-78"/>
              </a:rPr>
              <a:t>به صورت 24 ساعته فیلم های سینمایی اغلب از سینمای بالیوود "هند" با زیرنویس یا دوبله فارسی پخش می کند.</a:t>
            </a:r>
            <a:br>
              <a:rPr lang="fa-IR" sz="2800" dirty="0" smtClean="0">
                <a:solidFill>
                  <a:schemeClr val="tx1"/>
                </a:solidFill>
                <a:cs typeface="B Mitra" pitchFamily="2" charset="-78"/>
              </a:rPr>
            </a:br>
            <a:endParaRPr lang="en-US" sz="2800" dirty="0">
              <a:solidFill>
                <a:schemeClr val="tx1"/>
              </a:solidFill>
              <a:cs typeface="B Mitra" pitchFamily="2" charset="-78"/>
            </a:endParaRPr>
          </a:p>
        </p:txBody>
      </p:sp>
      <p:sp>
        <p:nvSpPr>
          <p:cNvPr id="4" name="Rectangle 4"/>
          <p:cNvSpPr>
            <a:spLocks noGrp="1" noChangeArrowheads="1"/>
          </p:cNvSpPr>
          <p:nvPr>
            <p:ph type="title"/>
          </p:nvPr>
        </p:nvSpPr>
        <p:spPr>
          <a:xfrm>
            <a:off x="142844" y="142876"/>
            <a:ext cx="2286016" cy="714356"/>
          </a:xfrm>
        </p:spPr>
        <p:txBody>
          <a:bodyPr>
            <a:noAutofit/>
          </a:bodyPr>
          <a:lstStyle/>
          <a:p>
            <a:pPr algn="ctr"/>
            <a:r>
              <a:rPr lang="en-US" sz="3200" b="1" dirty="0" smtClean="0">
                <a:solidFill>
                  <a:srgbClr val="FF0000"/>
                </a:solidFill>
                <a:latin typeface="Times New Roman" pitchFamily="18" charset="0"/>
                <a:cs typeface="Times New Roman" pitchFamily="18" charset="0"/>
              </a:rPr>
              <a:t>Ava Music</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68" decel="100000"/>
                                        <p:tgtEl>
                                          <p:spTgt spid="4"/>
                                        </p:tgtEl>
                                      </p:cBhvr>
                                    </p:animEffect>
                                    <p:animScale>
                                      <p:cBhvr>
                                        <p:cTn id="8" dur="768" decel="100000"/>
                                        <p:tgtEl>
                                          <p:spTgt spid="4"/>
                                        </p:tgtEl>
                                      </p:cBhvr>
                                      <p:from x="10000" y="10000"/>
                                      <p:to x="200000" y="450000"/>
                                    </p:animScale>
                                    <p:animScale>
                                      <p:cBhvr>
                                        <p:cTn id="9" dur="1230" accel="100000" fill="hold">
                                          <p:stCondLst>
                                            <p:cond delay="768"/>
                                          </p:stCondLst>
                                        </p:cTn>
                                        <p:tgtEl>
                                          <p:spTgt spid="4"/>
                                        </p:tgtEl>
                                      </p:cBhvr>
                                      <p:from x="200000" y="450000"/>
                                      <p:to x="100000" y="100000"/>
                                    </p:animScale>
                                    <p:set>
                                      <p:cBhvr>
                                        <p:cTn id="10" dur="768" fill="hold"/>
                                        <p:tgtEl>
                                          <p:spTgt spid="4"/>
                                        </p:tgtEl>
                                        <p:attrNameLst>
                                          <p:attrName>ppt_x</p:attrName>
                                        </p:attrNameLst>
                                      </p:cBhvr>
                                      <p:to>
                                        <p:strVal val="(0.5)"/>
                                      </p:to>
                                    </p:set>
                                    <p:anim from="(0.5)" to="(#ppt_x)" calcmode="lin" valueType="num">
                                      <p:cBhvr>
                                        <p:cTn id="11" dur="1230" accel="100000" fill="hold">
                                          <p:stCondLst>
                                            <p:cond delay="768"/>
                                          </p:stCondLst>
                                        </p:cTn>
                                        <p:tgtEl>
                                          <p:spTgt spid="4"/>
                                        </p:tgtEl>
                                        <p:attrNameLst>
                                          <p:attrName>ppt_x</p:attrName>
                                        </p:attrNameLst>
                                      </p:cBhvr>
                                    </p:anim>
                                    <p:set>
                                      <p:cBhvr>
                                        <p:cTn id="12" dur="768" fill="hold"/>
                                        <p:tgtEl>
                                          <p:spTgt spid="4"/>
                                        </p:tgtEl>
                                        <p:attrNameLst>
                                          <p:attrName>ppt_y</p:attrName>
                                        </p:attrNameLst>
                                      </p:cBhvr>
                                      <p:to>
                                        <p:strVal val="(#ppt_y+0.4)"/>
                                      </p:to>
                                    </p:set>
                                    <p:anim from="(#ppt_y+0.4)" to="(#ppt_y)" calcmode="lin" valueType="num">
                                      <p:cBhvr>
                                        <p:cTn id="13" dur="1230" accel="100000" fill="hold">
                                          <p:stCondLst>
                                            <p:cond delay="768"/>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800" decel="100000"/>
                                        <p:tgtEl>
                                          <p:spTgt spid="3">
                                            <p:txEl>
                                              <p:pRg st="0" end="0"/>
                                            </p:txEl>
                                          </p:spTgt>
                                        </p:tgtEl>
                                      </p:cBhvr>
                                    </p:animEffect>
                                    <p:anim calcmode="lin" valueType="num">
                                      <p:cBhvr>
                                        <p:cTn id="19"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from="(-#ppt_w/2)" to="(#ppt_x)" calcmode="lin" valueType="num">
                                      <p:cBhvr>
                                        <p:cTn id="28" dur="600" fill="hold">
                                          <p:stCondLst>
                                            <p:cond delay="0"/>
                                          </p:stCondLst>
                                        </p:cTn>
                                        <p:tgtEl>
                                          <p:spTgt spid="3">
                                            <p:txEl>
                                              <p:pRg st="1" end="1"/>
                                            </p:txEl>
                                          </p:spTgt>
                                        </p:tgtEl>
                                        <p:attrNameLst>
                                          <p:attrName>ppt_x</p:attrName>
                                        </p:attrNameLst>
                                      </p:cBhvr>
                                    </p:anim>
                                    <p:anim from="0" to="-1.0" calcmode="lin" valueType="num">
                                      <p:cBhvr>
                                        <p:cTn id="29" dur="200" decel="50000" autoRev="1" fill="hold">
                                          <p:stCondLst>
                                            <p:cond delay="600"/>
                                          </p:stCondLst>
                                        </p:cTn>
                                        <p:tgtEl>
                                          <p:spTgt spid="3">
                                            <p:txEl>
                                              <p:pRg st="1" end="1"/>
                                            </p:txEl>
                                          </p:spTgt>
                                        </p:tgtEl>
                                        <p:attrNameLst>
                                          <p:attrName>xshear</p:attrName>
                                        </p:attrNameLst>
                                      </p:cBhvr>
                                    </p:anim>
                                    <p:animScale>
                                      <p:cBhvr>
                                        <p:cTn id="30" dur="200" decel="100000" autoRev="1" fill="hold">
                                          <p:stCondLst>
                                            <p:cond delay="600"/>
                                          </p:stCondLst>
                                        </p:cTn>
                                        <p:tgtEl>
                                          <p:spTgt spid="3">
                                            <p:txEl>
                                              <p:pRg st="1" end="1"/>
                                            </p:txEl>
                                          </p:spTgt>
                                        </p:tgtEl>
                                      </p:cBhvr>
                                      <p:from x="100000" y="100000"/>
                                      <p:to x="80000" y="100000"/>
                                    </p:animScale>
                                    <p:anim by="(#ppt_h/3+#ppt_w*0.1)" calcmode="lin" valueType="num">
                                      <p:cBhvr additive="sum">
                                        <p:cTn id="31"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000108"/>
            <a:ext cx="8572560" cy="1785950"/>
          </a:xfrm>
        </p:spPr>
        <p:txBody>
          <a:bodyPr>
            <a:noAutofit/>
          </a:bodyPr>
          <a:lstStyle/>
          <a:p>
            <a:pPr marL="0" indent="0" algn="justLow" rtl="1">
              <a:spcBef>
                <a:spcPts val="0"/>
              </a:spcBef>
              <a:buBlip>
                <a:blip r:embed="rId3"/>
              </a:buBlip>
            </a:pPr>
            <a:r>
              <a:rPr lang="fa-IR" sz="2800" dirty="0" smtClean="0">
                <a:solidFill>
                  <a:schemeClr val="tx1"/>
                </a:solidFill>
                <a:cs typeface="B Mitra" pitchFamily="2" charset="-78"/>
              </a:rPr>
              <a:t>رویکرد: تبلیغ دین مسیحیت</a:t>
            </a:r>
          </a:p>
          <a:p>
            <a:pPr marL="0" indent="0" algn="justLow" rtl="1">
              <a:spcBef>
                <a:spcPts val="0"/>
              </a:spcBef>
              <a:buBlip>
                <a:blip r:embed="rId3"/>
              </a:buBlip>
            </a:pPr>
            <a:r>
              <a:rPr lang="fa-IR" sz="2800" dirty="0" smtClean="0">
                <a:solidFill>
                  <a:schemeClr val="tx1"/>
                </a:solidFill>
                <a:cs typeface="B Mitra" pitchFamily="2" charset="-78"/>
              </a:rPr>
              <a:t>برنامه ها در قالبهای مختلفی مانند برنامه های داستانی یا سریالها، فیلم، ویدئوموزیک، برنامه های تعلیمی و بشارتی از طریق مؤسسه های گوناگون با دیدگاههای گوناگون ارائه می شوند.  </a:t>
            </a:r>
          </a:p>
          <a:p>
            <a:pPr marL="0" indent="0" algn="justLow" rtl="1">
              <a:spcBef>
                <a:spcPts val="0"/>
              </a:spcBef>
              <a:buBlip>
                <a:blip r:embed="rId3"/>
              </a:buBlip>
            </a:pPr>
            <a:endParaRPr lang="en-US" sz="2800" dirty="0">
              <a:solidFill>
                <a:schemeClr val="tx1"/>
              </a:solidFill>
              <a:cs typeface="B Mitra" pitchFamily="2" charset="-78"/>
            </a:endParaRPr>
          </a:p>
        </p:txBody>
      </p:sp>
      <p:pic>
        <p:nvPicPr>
          <p:cNvPr id="5" name="20.asf">
            <a:hlinkClick r:id="" action="ppaction://media"/>
          </p:cNvPr>
          <p:cNvPicPr>
            <a:picLocks noRot="1" noChangeAspect="1"/>
          </p:cNvPicPr>
          <p:nvPr>
            <a:videoFile r:link="rId1"/>
          </p:nvPr>
        </p:nvPicPr>
        <p:blipFill>
          <a:blip r:embed="rId4" cstate="print"/>
          <a:stretch>
            <a:fillRect/>
          </a:stretch>
        </p:blipFill>
        <p:spPr>
          <a:xfrm>
            <a:off x="1785918" y="3043254"/>
            <a:ext cx="5643602" cy="3171828"/>
          </a:xfrm>
          <a:prstGeom prst="rect">
            <a:avLst/>
          </a:prstGeom>
        </p:spPr>
      </p:pic>
      <p:sp>
        <p:nvSpPr>
          <p:cNvPr id="6" name="Content Placeholder 2"/>
          <p:cNvSpPr txBox="1">
            <a:spLocks/>
          </p:cNvSpPr>
          <p:nvPr/>
        </p:nvSpPr>
        <p:spPr>
          <a:xfrm>
            <a:off x="142844" y="142852"/>
            <a:ext cx="2571768" cy="642942"/>
          </a:xfrm>
          <a:prstGeom prst="rect">
            <a:avLst/>
          </a:prstGeom>
        </p:spPr>
        <p:txBody>
          <a:bodyPr vert="horz" lIns="91440" tIns="45720" rIns="91440" bIns="45720" rtlCol="0">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Mohabat</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TV</a:t>
            </a:r>
          </a:p>
          <a:p>
            <a:pPr marL="342900" marR="0" lvl="0" indent="-342900" algn="ctr" defTabSz="914400" rtl="1"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70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3"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2143140" cy="571504"/>
          </a:xfrm>
        </p:spPr>
        <p:txBody>
          <a:bodyPr>
            <a:noAutofit/>
          </a:bodyPr>
          <a:lstStyle/>
          <a:p>
            <a:pPr algn="ctr"/>
            <a:r>
              <a:rPr lang="en-US" sz="3200" b="1" dirty="0" err="1" smtClean="0">
                <a:solidFill>
                  <a:srgbClr val="FF0000"/>
                </a:solidFill>
                <a:latin typeface="Times New Roman" pitchFamily="18" charset="0"/>
                <a:cs typeface="Times New Roman" pitchFamily="18" charset="0"/>
              </a:rPr>
              <a:t>Nejat</a:t>
            </a:r>
            <a:r>
              <a:rPr lang="en-US" sz="3200" b="1" dirty="0" smtClean="0">
                <a:solidFill>
                  <a:srgbClr val="FF0000"/>
                </a:solidFill>
                <a:latin typeface="Times New Roman" pitchFamily="18" charset="0"/>
                <a:cs typeface="Times New Roman" pitchFamily="18" charset="0"/>
              </a:rPr>
              <a:t> TV</a:t>
            </a:r>
            <a:endParaRPr lang="en-US" sz="32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5000628" y="1214422"/>
            <a:ext cx="3657568" cy="757230"/>
          </a:xfrm>
        </p:spPr>
        <p:txBody>
          <a:bodyPr>
            <a:normAutofit fontScale="85000" lnSpcReduction="20000"/>
          </a:bodyPr>
          <a:lstStyle/>
          <a:p>
            <a:pPr algn="justLow" rtl="1">
              <a:buBlip>
                <a:blip r:embed="rId3"/>
              </a:buBlip>
            </a:pPr>
            <a:r>
              <a:rPr lang="fa-IR" dirty="0" smtClean="0">
                <a:solidFill>
                  <a:schemeClr val="tx1"/>
                </a:solidFill>
                <a:cs typeface="B Mitra" pitchFamily="2" charset="-78"/>
              </a:rPr>
              <a:t>تبلیغ دین مسیحیت.</a:t>
            </a:r>
            <a:endParaRPr lang="en-US" dirty="0">
              <a:solidFill>
                <a:schemeClr val="tx1"/>
              </a:solidFill>
              <a:cs typeface="B Mitra" pitchFamily="2" charset="-78"/>
            </a:endParaRPr>
          </a:p>
        </p:txBody>
      </p:sp>
      <p:pic>
        <p:nvPicPr>
          <p:cNvPr id="7" name="2010-NEJAT TV[12-07_2329]-64.asf">
            <a:hlinkClick r:id="" action="ppaction://media"/>
          </p:cNvPr>
          <p:cNvPicPr>
            <a:picLocks noRot="1" noChangeAspect="1"/>
          </p:cNvPicPr>
          <p:nvPr>
            <a:videoFile r:link="rId1"/>
          </p:nvPr>
        </p:nvPicPr>
        <p:blipFill>
          <a:blip r:embed="rId4" cstate="print"/>
          <a:stretch>
            <a:fillRect/>
          </a:stretch>
        </p:blipFill>
        <p:spPr>
          <a:xfrm>
            <a:off x="1643042" y="2000240"/>
            <a:ext cx="6000768" cy="4143404"/>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297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2214578"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Sat 7 Pars</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643438" y="1071546"/>
            <a:ext cx="4157634" cy="1143008"/>
          </a:xfrm>
        </p:spPr>
        <p:txBody>
          <a:bodyPr>
            <a:normAutofit fontScale="85000" lnSpcReduction="20000"/>
          </a:bodyPr>
          <a:lstStyle/>
          <a:p>
            <a:pPr marL="1588" indent="12700" algn="justLow" rtl="1">
              <a:buBlip>
                <a:blip r:embed="rId3"/>
              </a:buBlip>
            </a:pPr>
            <a:r>
              <a:rPr lang="fa-IR" sz="2800" dirty="0" smtClean="0">
                <a:solidFill>
                  <a:schemeClr val="tx1"/>
                </a:solidFill>
                <a:cs typeface="B Mitra" pitchFamily="2" charset="-78"/>
              </a:rPr>
              <a:t> تأسیس: 27 آذر 1385 </a:t>
            </a:r>
          </a:p>
          <a:p>
            <a:pPr marL="1588" indent="12700" algn="justLow" rtl="1">
              <a:buBlip>
                <a:blip r:embed="rId3"/>
              </a:buBlip>
            </a:pPr>
            <a:r>
              <a:rPr lang="fa-IR" sz="2800" dirty="0" smtClean="0">
                <a:solidFill>
                  <a:schemeClr val="tx1"/>
                </a:solidFill>
                <a:cs typeface="B Mitra" pitchFamily="2" charset="-78"/>
              </a:rPr>
              <a:t> رویکرد: تبلیغ دین مسیحیت. </a:t>
            </a:r>
            <a:endParaRPr lang="en-US" sz="2800" dirty="0">
              <a:solidFill>
                <a:schemeClr val="tx1"/>
              </a:solidFill>
              <a:cs typeface="B Mitra" pitchFamily="2" charset="-78"/>
            </a:endParaRPr>
          </a:p>
        </p:txBody>
      </p:sp>
      <p:pic>
        <p:nvPicPr>
          <p:cNvPr id="5" name="22.asf">
            <a:hlinkClick r:id="" action="ppaction://media"/>
          </p:cNvPr>
          <p:cNvPicPr>
            <a:picLocks noRot="1" noChangeAspect="1"/>
          </p:cNvPicPr>
          <p:nvPr>
            <a:videoFile r:link="rId1"/>
          </p:nvPr>
        </p:nvPicPr>
        <p:blipFill>
          <a:blip r:embed="rId4" cstate="print"/>
          <a:stretch>
            <a:fillRect/>
          </a:stretch>
        </p:blipFill>
        <p:spPr>
          <a:xfrm>
            <a:off x="1857356" y="2357430"/>
            <a:ext cx="5181600" cy="3857652"/>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800" decel="100000"/>
                                        <p:tgtEl>
                                          <p:spTgt spid="5"/>
                                        </p:tgtEl>
                                      </p:cBhvr>
                                    </p:animEffect>
                                    <p:anim calcmode="lin" valueType="num">
                                      <p:cBhvr>
                                        <p:cTn id="32" dur="800" decel="100000" fill="hold"/>
                                        <p:tgtEl>
                                          <p:spTgt spid="5"/>
                                        </p:tgtEl>
                                        <p:attrNameLst>
                                          <p:attrName>style.rotation</p:attrName>
                                        </p:attrNameLst>
                                      </p:cBhvr>
                                      <p:tavLst>
                                        <p:tav tm="0">
                                          <p:val>
                                            <p:fltVal val="-90"/>
                                          </p:val>
                                        </p:tav>
                                        <p:tav tm="100000">
                                          <p:val>
                                            <p:fltVal val="0"/>
                                          </p:val>
                                        </p:tav>
                                      </p:tavLst>
                                    </p:anim>
                                    <p:anim calcmode="lin" valueType="num">
                                      <p:cBhvr>
                                        <p:cTn id="33" dur="800" decel="100000" fill="hold"/>
                                        <p:tgtEl>
                                          <p:spTgt spid="5"/>
                                        </p:tgtEl>
                                        <p:attrNameLst>
                                          <p:attrName>ppt_x</p:attrName>
                                        </p:attrNameLst>
                                      </p:cBhvr>
                                      <p:tavLst>
                                        <p:tav tm="0">
                                          <p:val>
                                            <p:strVal val="#ppt_x+0.4"/>
                                          </p:val>
                                        </p:tav>
                                        <p:tav tm="100000">
                                          <p:val>
                                            <p:strVal val="#ppt_x-0.05"/>
                                          </p:val>
                                        </p:tav>
                                      </p:tavLst>
                                    </p:anim>
                                    <p:anim calcmode="lin" valueType="num">
                                      <p:cBhvr>
                                        <p:cTn id="34" dur="800" decel="100000" fill="hold"/>
                                        <p:tgtEl>
                                          <p:spTgt spid="5"/>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928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1"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P spid="4"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42852"/>
            <a:ext cx="2786082" cy="642942"/>
          </a:xfrm>
        </p:spPr>
        <p:txBody>
          <a:bodyPr>
            <a:normAutofit/>
          </a:bodyPr>
          <a:lstStyle/>
          <a:p>
            <a:pPr algn="ctr"/>
            <a:r>
              <a:rPr lang="en-US" sz="3200" b="1" dirty="0" smtClean="0">
                <a:solidFill>
                  <a:srgbClr val="FF0000"/>
                </a:solidFill>
                <a:latin typeface="Times New Roman" pitchFamily="18" charset="0"/>
                <a:cs typeface="Times New Roman" pitchFamily="18" charset="0"/>
              </a:rPr>
              <a:t>Persian Film</a:t>
            </a:r>
            <a:endParaRPr lang="en-US" sz="32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357158" y="1071546"/>
            <a:ext cx="8572560" cy="1614486"/>
          </a:xfrm>
        </p:spPr>
        <p:txBody>
          <a:bodyPr>
            <a:normAutofit fontScale="92500" lnSpcReduction="10000"/>
          </a:bodyPr>
          <a:lstStyle/>
          <a:p>
            <a:pPr marL="1588" indent="12700" algn="justLow">
              <a:buBlip>
                <a:blip r:embed="rId3"/>
              </a:buBlip>
            </a:pPr>
            <a:r>
              <a:rPr lang="fa-IR" sz="2800" dirty="0" smtClean="0">
                <a:solidFill>
                  <a:schemeClr val="tx1"/>
                </a:solidFill>
                <a:cs typeface="B Mitra" pitchFamily="2" charset="-78"/>
              </a:rPr>
              <a:t> رویکرد: تفریحی - سرگرمی (فیلم و موزیک)</a:t>
            </a:r>
          </a:p>
          <a:p>
            <a:pPr marL="1588" indent="12700" algn="justLow" rtl="1">
              <a:buBlip>
                <a:blip r:embed="rId3"/>
              </a:buBlip>
            </a:pPr>
            <a:r>
              <a:rPr lang="fa-IR" sz="2800" dirty="0" smtClean="0">
                <a:solidFill>
                  <a:schemeClr val="tx1"/>
                </a:solidFill>
                <a:cs typeface="B Mitra" pitchFamily="2" charset="-78"/>
              </a:rPr>
              <a:t> این شبکه از گروه </a:t>
            </a:r>
            <a:r>
              <a:rPr lang="en-US" sz="2800" dirty="0" err="1" smtClean="0">
                <a:solidFill>
                  <a:schemeClr val="tx1"/>
                </a:solidFill>
                <a:latin typeface="Times New Roman" pitchFamily="18" charset="0"/>
                <a:cs typeface="B Mitra" pitchFamily="2" charset="-78"/>
              </a:rPr>
              <a:t>Mohajer</a:t>
            </a:r>
            <a:r>
              <a:rPr lang="en-US" sz="2800" dirty="0" smtClean="0">
                <a:solidFill>
                  <a:schemeClr val="tx1"/>
                </a:solidFill>
                <a:latin typeface="Times New Roman" pitchFamily="18" charset="0"/>
                <a:cs typeface="B Mitra" pitchFamily="2" charset="-78"/>
              </a:rPr>
              <a:t> Network”</a:t>
            </a:r>
            <a:r>
              <a:rPr lang="fa-IR" sz="2800" dirty="0" smtClean="0">
                <a:solidFill>
                  <a:schemeClr val="tx1"/>
                </a:solidFill>
                <a:latin typeface="Times New Roman" pitchFamily="18" charset="0"/>
                <a:cs typeface="B Mitra" pitchFamily="2" charset="-78"/>
              </a:rPr>
              <a:t>“ </a:t>
            </a:r>
            <a:r>
              <a:rPr lang="fa-IR" sz="2800" dirty="0" smtClean="0">
                <a:solidFill>
                  <a:schemeClr val="tx1"/>
                </a:solidFill>
                <a:cs typeface="B Mitra" pitchFamily="2" charset="-78"/>
              </a:rPr>
              <a:t>با مديريت «حسن آرپناهی» است که به مجموع سه شبکه دیگر وی اضافه شده است. </a:t>
            </a:r>
          </a:p>
        </p:txBody>
      </p:sp>
      <p:pic>
        <p:nvPicPr>
          <p:cNvPr id="9" name="2010-Persian Film[20-06_0031]-97.asf">
            <a:hlinkClick r:id="" action="ppaction://media"/>
          </p:cNvPr>
          <p:cNvPicPr>
            <a:picLocks noRot="1" noChangeAspect="1"/>
          </p:cNvPicPr>
          <p:nvPr>
            <a:videoFile r:link="rId1"/>
          </p:nvPr>
        </p:nvPicPr>
        <p:blipFill>
          <a:blip r:embed="rId4" cstate="print"/>
          <a:stretch>
            <a:fillRect/>
          </a:stretch>
        </p:blipFill>
        <p:spPr>
          <a:xfrm>
            <a:off x="2286000" y="2857496"/>
            <a:ext cx="5286396" cy="3314704"/>
          </a:xfrm>
          <a:prstGeom prst="rect">
            <a:avLst/>
          </a:prstGeom>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800" decel="100000"/>
                                        <p:tgtEl>
                                          <p:spTgt spid="5">
                                            <p:txEl>
                                              <p:pRg st="1" end="1"/>
                                            </p:txEl>
                                          </p:spTgt>
                                        </p:tgtEl>
                                      </p:cBhvr>
                                    </p:animEffect>
                                    <p:anim calcmode="lin" valueType="num">
                                      <p:cBhvr>
                                        <p:cTn id="25"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3264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82" name="Rectangle 10"/>
          <p:cNvSpPr>
            <a:spLocks noGrp="1" noChangeArrowheads="1"/>
          </p:cNvSpPr>
          <p:nvPr>
            <p:ph type="title"/>
          </p:nvPr>
        </p:nvSpPr>
        <p:spPr>
          <a:xfrm>
            <a:off x="71406" y="142852"/>
            <a:ext cx="2571768" cy="642942"/>
          </a:xfrm>
        </p:spPr>
        <p:txBody>
          <a:bodyPr>
            <a:noAutofit/>
          </a:bodyPr>
          <a:lstStyle/>
          <a:p>
            <a:pPr algn="ctr" eaLnBrk="1" hangingPunct="1">
              <a:defRPr/>
            </a:pPr>
            <a:r>
              <a:rPr lang="en-US" sz="3200" b="1" dirty="0" err="1" smtClean="0">
                <a:solidFill>
                  <a:srgbClr val="FF0000"/>
                </a:solidFill>
                <a:latin typeface="Times New Roman" pitchFamily="18" charset="0"/>
                <a:cs typeface="Times New Roman" pitchFamily="18" charset="0"/>
              </a:rPr>
              <a:t>Mohajer</a:t>
            </a:r>
            <a:r>
              <a:rPr lang="en-US" sz="3200" b="1" dirty="0" smtClean="0">
                <a:solidFill>
                  <a:srgbClr val="FF0000"/>
                </a:solidFill>
                <a:latin typeface="Times New Roman" pitchFamily="18" charset="0"/>
                <a:cs typeface="Times New Roman" pitchFamily="18" charset="0"/>
              </a:rPr>
              <a:t> TV</a:t>
            </a:r>
          </a:p>
        </p:txBody>
      </p:sp>
      <p:sp>
        <p:nvSpPr>
          <p:cNvPr id="131083" name="Rectangle 11"/>
          <p:cNvSpPr>
            <a:spLocks noGrp="1" noChangeArrowheads="1"/>
          </p:cNvSpPr>
          <p:nvPr>
            <p:ph type="body" sz="half" idx="1"/>
          </p:nvPr>
        </p:nvSpPr>
        <p:spPr>
          <a:xfrm>
            <a:off x="0" y="1357298"/>
            <a:ext cx="5072066" cy="4786346"/>
          </a:xfrm>
        </p:spPr>
        <p:txBody>
          <a:bodyPr>
            <a:noAutofit/>
          </a:bodyPr>
          <a:lstStyle/>
          <a:p>
            <a:pPr marL="0" indent="-53975" algn="r" rtl="1">
              <a:lnSpc>
                <a:spcPct val="150000"/>
              </a:lnSpc>
              <a:spcBef>
                <a:spcPts val="0"/>
              </a:spcBef>
              <a:buBlip>
                <a:blip r:embed="rId3"/>
              </a:buBlip>
              <a:defRPr/>
            </a:pPr>
            <a:r>
              <a:rPr lang="fa-IR" sz="2400" dirty="0" smtClean="0">
                <a:solidFill>
                  <a:schemeClr val="tx1"/>
                </a:solidFill>
                <a:cs typeface="B Mitra" pitchFamily="2" charset="-78"/>
              </a:rPr>
              <a:t>تأسیس: 2004 (تنها شبكه اي بود كه موفق به اخذ مجوز 3و6 ماهه در ايران و ثبت دفتر شد)</a:t>
            </a:r>
          </a:p>
          <a:p>
            <a:pPr marL="0" indent="-53975" algn="r" rtl="1">
              <a:lnSpc>
                <a:spcPct val="150000"/>
              </a:lnSpc>
              <a:spcBef>
                <a:spcPts val="0"/>
              </a:spcBef>
              <a:buBlip>
                <a:blip r:embed="rId3"/>
              </a:buBlip>
              <a:defRPr/>
            </a:pPr>
            <a:r>
              <a:rPr lang="fa-IR" sz="2400" dirty="0" smtClean="0">
                <a:solidFill>
                  <a:schemeClr val="tx1"/>
                </a:solidFill>
                <a:cs typeface="B Mitra" pitchFamily="2" charset="-78"/>
              </a:rPr>
              <a:t>مدیریت: حمید آرپناهی و مرتضي عزيززاده </a:t>
            </a:r>
          </a:p>
          <a:p>
            <a:pPr marL="0" indent="-53975">
              <a:lnSpc>
                <a:spcPct val="150000"/>
              </a:lnSpc>
              <a:spcBef>
                <a:spcPts val="0"/>
              </a:spcBef>
              <a:buBlip>
                <a:blip r:embed="rId3"/>
              </a:buBlip>
              <a:defRPr/>
            </a:pPr>
            <a:r>
              <a:rPr lang="fa-IR" sz="2400" dirty="0" smtClean="0">
                <a:solidFill>
                  <a:schemeClr val="tx1"/>
                </a:solidFill>
                <a:cs typeface="B Mitra" pitchFamily="2" charset="-78"/>
              </a:rPr>
              <a:t>رویکرد: سرگرمی - هنری (در ابتدا بيشتر به موسيقي خوانندگان و هنرمندان داخل ايران مي پرداخت)</a:t>
            </a:r>
          </a:p>
          <a:p>
            <a:pPr marL="0" indent="-53975" algn="r" rtl="1" eaLnBrk="1" hangingPunct="1">
              <a:lnSpc>
                <a:spcPct val="150000"/>
              </a:lnSpc>
              <a:spcBef>
                <a:spcPts val="0"/>
              </a:spcBef>
              <a:buBlip>
                <a:blip r:embed="rId3"/>
              </a:buBlip>
              <a:defRPr/>
            </a:pPr>
            <a:r>
              <a:rPr lang="fa-IR" sz="2400" dirty="0" smtClean="0">
                <a:solidFill>
                  <a:schemeClr val="tx1"/>
                </a:solidFill>
                <a:cs typeface="B Mitra" pitchFamily="2" charset="-78"/>
              </a:rPr>
              <a:t>تنها تلويزيون فارسي زباني است كه در آلمان به عنوان 25 شبكه اين كشورتاسيس شد و مجوز گرفت.</a:t>
            </a:r>
          </a:p>
          <a:p>
            <a:pPr marL="0" indent="-53975">
              <a:lnSpc>
                <a:spcPct val="150000"/>
              </a:lnSpc>
              <a:spcBef>
                <a:spcPts val="0"/>
              </a:spcBef>
              <a:buBlip>
                <a:blip r:embed="rId3"/>
              </a:buBlip>
              <a:defRPr/>
            </a:pPr>
            <a:r>
              <a:rPr lang="fa-IR" sz="2400" dirty="0" smtClean="0">
                <a:solidFill>
                  <a:schemeClr val="tx1"/>
                </a:solidFill>
                <a:cs typeface="B Mitra" pitchFamily="2" charset="-78"/>
              </a:rPr>
              <a:t>پخش: آلمان</a:t>
            </a:r>
          </a:p>
          <a:p>
            <a:pPr marL="0" indent="-53975" algn="r" rtl="1" eaLnBrk="1" hangingPunct="1">
              <a:lnSpc>
                <a:spcPct val="150000"/>
              </a:lnSpc>
              <a:spcBef>
                <a:spcPts val="0"/>
              </a:spcBef>
              <a:buBlip>
                <a:blip r:embed="rId3"/>
              </a:buBlip>
              <a:defRPr/>
            </a:pPr>
            <a:endParaRPr lang="fa-IR" sz="2400" dirty="0" smtClean="0">
              <a:solidFill>
                <a:schemeClr val="tx1"/>
              </a:solidFill>
              <a:cs typeface="B Mitra" pitchFamily="2" charset="-78"/>
            </a:endParaRPr>
          </a:p>
        </p:txBody>
      </p:sp>
      <p:pic>
        <p:nvPicPr>
          <p:cNvPr id="131084" name="Picture 12"/>
          <p:cNvPicPr>
            <a:picLocks noGrp="1" noChangeAspect="1" noChangeArrowheads="1"/>
          </p:cNvPicPr>
          <p:nvPr>
            <p:ph sz="quarter" idx="2"/>
          </p:nvPr>
        </p:nvPicPr>
        <p:blipFill>
          <a:blip r:embed="rId4" cstate="print"/>
          <a:srcRect/>
          <a:stretch>
            <a:fillRect/>
          </a:stretch>
        </p:blipFill>
        <p:spPr>
          <a:xfrm>
            <a:off x="5357818" y="1400176"/>
            <a:ext cx="3424238" cy="2171700"/>
          </a:xfrm>
        </p:spPr>
      </p:pic>
      <p:pic>
        <p:nvPicPr>
          <p:cNvPr id="131081" name="Picture 9" descr="mitv"/>
          <p:cNvPicPr>
            <a:picLocks noChangeAspect="1" noChangeArrowheads="1"/>
          </p:cNvPicPr>
          <p:nvPr/>
        </p:nvPicPr>
        <p:blipFill>
          <a:blip r:embed="rId5" cstate="print"/>
          <a:srcRect/>
          <a:stretch>
            <a:fillRect/>
          </a:stretch>
        </p:blipFill>
        <p:spPr bwMode="auto">
          <a:xfrm>
            <a:off x="5429256" y="3786190"/>
            <a:ext cx="3276600" cy="1773238"/>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31082"/>
                                        </p:tgtEl>
                                        <p:attrNameLst>
                                          <p:attrName>style.visibility</p:attrName>
                                        </p:attrNameLst>
                                      </p:cBhvr>
                                      <p:to>
                                        <p:strVal val="visible"/>
                                      </p:to>
                                    </p:set>
                                    <p:anim calcmode="lin" valueType="num">
                                      <p:cBhvr>
                                        <p:cTn id="7" dur="500" fill="hold"/>
                                        <p:tgtEl>
                                          <p:spTgt spid="131082"/>
                                        </p:tgtEl>
                                        <p:attrNameLst>
                                          <p:attrName>ppt_w</p:attrName>
                                        </p:attrNameLst>
                                      </p:cBhvr>
                                      <p:tavLst>
                                        <p:tav tm="0">
                                          <p:val>
                                            <p:strVal val="#ppt_w*0.05"/>
                                          </p:val>
                                        </p:tav>
                                        <p:tav tm="100000">
                                          <p:val>
                                            <p:strVal val="#ppt_w"/>
                                          </p:val>
                                        </p:tav>
                                      </p:tavLst>
                                    </p:anim>
                                    <p:anim calcmode="lin" valueType="num">
                                      <p:cBhvr>
                                        <p:cTn id="8" dur="500" fill="hold"/>
                                        <p:tgtEl>
                                          <p:spTgt spid="131082"/>
                                        </p:tgtEl>
                                        <p:attrNameLst>
                                          <p:attrName>ppt_h</p:attrName>
                                        </p:attrNameLst>
                                      </p:cBhvr>
                                      <p:tavLst>
                                        <p:tav tm="0">
                                          <p:val>
                                            <p:strVal val="#ppt_h"/>
                                          </p:val>
                                        </p:tav>
                                        <p:tav tm="100000">
                                          <p:val>
                                            <p:strVal val="#ppt_h"/>
                                          </p:val>
                                        </p:tav>
                                      </p:tavLst>
                                    </p:anim>
                                    <p:anim calcmode="lin" valueType="num">
                                      <p:cBhvr>
                                        <p:cTn id="9" dur="500" fill="hold"/>
                                        <p:tgtEl>
                                          <p:spTgt spid="131082"/>
                                        </p:tgtEl>
                                        <p:attrNameLst>
                                          <p:attrName>ppt_x</p:attrName>
                                        </p:attrNameLst>
                                      </p:cBhvr>
                                      <p:tavLst>
                                        <p:tav tm="0">
                                          <p:val>
                                            <p:strVal val="#ppt_x-.2"/>
                                          </p:val>
                                        </p:tav>
                                        <p:tav tm="100000">
                                          <p:val>
                                            <p:strVal val="#ppt_x"/>
                                          </p:val>
                                        </p:tav>
                                      </p:tavLst>
                                    </p:anim>
                                    <p:anim calcmode="lin" valueType="num">
                                      <p:cBhvr>
                                        <p:cTn id="10" dur="500" fill="hold"/>
                                        <p:tgtEl>
                                          <p:spTgt spid="131082"/>
                                        </p:tgtEl>
                                        <p:attrNameLst>
                                          <p:attrName>ppt_y</p:attrName>
                                        </p:attrNameLst>
                                      </p:cBhvr>
                                      <p:tavLst>
                                        <p:tav tm="0">
                                          <p:val>
                                            <p:strVal val="#ppt_y"/>
                                          </p:val>
                                        </p:tav>
                                        <p:tav tm="100000">
                                          <p:val>
                                            <p:strVal val="#ppt_y"/>
                                          </p:val>
                                        </p:tav>
                                      </p:tavLst>
                                    </p:anim>
                                    <p:animEffect transition="in" filter="fade">
                                      <p:cBhvr>
                                        <p:cTn id="11" dur="500"/>
                                        <p:tgtEl>
                                          <p:spTgt spid="13108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131084"/>
                                        </p:tgtEl>
                                        <p:attrNameLst>
                                          <p:attrName>style.visibility</p:attrName>
                                        </p:attrNameLst>
                                      </p:cBhvr>
                                      <p:to>
                                        <p:strVal val="visible"/>
                                      </p:to>
                                    </p:set>
                                    <p:anim calcmode="lin" valueType="num">
                                      <p:cBhvr>
                                        <p:cTn id="16" dur="500" decel="50000" fill="hold">
                                          <p:stCondLst>
                                            <p:cond delay="0"/>
                                          </p:stCondLst>
                                        </p:cTn>
                                        <p:tgtEl>
                                          <p:spTgt spid="131084"/>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31084"/>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31084"/>
                                        </p:tgtEl>
                                        <p:attrNameLst>
                                          <p:attrName>ppt_w</p:attrName>
                                        </p:attrNameLst>
                                      </p:cBhvr>
                                      <p:tavLst>
                                        <p:tav tm="0">
                                          <p:val>
                                            <p:strVal val="#ppt_w*.05"/>
                                          </p:val>
                                        </p:tav>
                                        <p:tav tm="100000">
                                          <p:val>
                                            <p:strVal val="#ppt_w"/>
                                          </p:val>
                                        </p:tav>
                                      </p:tavLst>
                                    </p:anim>
                                    <p:anim calcmode="lin" valueType="num">
                                      <p:cBhvr>
                                        <p:cTn id="19" dur="1000" fill="hold"/>
                                        <p:tgtEl>
                                          <p:spTgt spid="131084"/>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31084"/>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31084"/>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31084"/>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31084"/>
                                        </p:tgtEl>
                                      </p:cBhvr>
                                    </p:animEffect>
                                  </p:childTnLst>
                                </p:cTn>
                              </p:par>
                              <p:par>
                                <p:cTn id="24" presetID="25" presetClass="entr" presetSubtype="0" fill="hold" nodeType="withEffect">
                                  <p:stCondLst>
                                    <p:cond delay="0"/>
                                  </p:stCondLst>
                                  <p:childTnLst>
                                    <p:set>
                                      <p:cBhvr>
                                        <p:cTn id="25" dur="1" fill="hold">
                                          <p:stCondLst>
                                            <p:cond delay="0"/>
                                          </p:stCondLst>
                                        </p:cTn>
                                        <p:tgtEl>
                                          <p:spTgt spid="131081"/>
                                        </p:tgtEl>
                                        <p:attrNameLst>
                                          <p:attrName>style.visibility</p:attrName>
                                        </p:attrNameLst>
                                      </p:cBhvr>
                                      <p:to>
                                        <p:strVal val="visible"/>
                                      </p:to>
                                    </p:set>
                                    <p:anim calcmode="lin" valueType="num">
                                      <p:cBhvr>
                                        <p:cTn id="26" dur="500" decel="50000" fill="hold">
                                          <p:stCondLst>
                                            <p:cond delay="0"/>
                                          </p:stCondLst>
                                        </p:cTn>
                                        <p:tgtEl>
                                          <p:spTgt spid="13108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3108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31081"/>
                                        </p:tgtEl>
                                        <p:attrNameLst>
                                          <p:attrName>ppt_w</p:attrName>
                                        </p:attrNameLst>
                                      </p:cBhvr>
                                      <p:tavLst>
                                        <p:tav tm="0">
                                          <p:val>
                                            <p:strVal val="#ppt_w*.05"/>
                                          </p:val>
                                        </p:tav>
                                        <p:tav tm="100000">
                                          <p:val>
                                            <p:strVal val="#ppt_w"/>
                                          </p:val>
                                        </p:tav>
                                      </p:tavLst>
                                    </p:anim>
                                    <p:anim calcmode="lin" valueType="num">
                                      <p:cBhvr>
                                        <p:cTn id="29" dur="1000" fill="hold"/>
                                        <p:tgtEl>
                                          <p:spTgt spid="13108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3108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3108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3108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31081"/>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131083">
                                            <p:txEl>
                                              <p:pRg st="0" end="0"/>
                                            </p:txEl>
                                          </p:spTgt>
                                        </p:tgtEl>
                                        <p:attrNameLst>
                                          <p:attrName>style.visibility</p:attrName>
                                        </p:attrNameLst>
                                      </p:cBhvr>
                                      <p:to>
                                        <p:strVal val="visible"/>
                                      </p:to>
                                    </p:set>
                                    <p:animEffect transition="in" filter="fade">
                                      <p:cBhvr>
                                        <p:cTn id="38" dur="2000"/>
                                        <p:tgtEl>
                                          <p:spTgt spid="131083">
                                            <p:txEl>
                                              <p:pRg st="0" end="0"/>
                                            </p:txEl>
                                          </p:spTgt>
                                        </p:tgtEl>
                                      </p:cBhvr>
                                    </p:animEffect>
                                    <p:anim calcmode="lin" valueType="num">
                                      <p:cBhvr>
                                        <p:cTn id="39" dur="2000" fill="hold"/>
                                        <p:tgtEl>
                                          <p:spTgt spid="131083">
                                            <p:txEl>
                                              <p:pRg st="0" end="0"/>
                                            </p:txEl>
                                          </p:spTgt>
                                        </p:tgtEl>
                                        <p:attrNameLst>
                                          <p:attrName>style.rotation</p:attrName>
                                        </p:attrNameLst>
                                      </p:cBhvr>
                                      <p:tavLst>
                                        <p:tav tm="0">
                                          <p:val>
                                            <p:fltVal val="720"/>
                                          </p:val>
                                        </p:tav>
                                        <p:tav tm="100000">
                                          <p:val>
                                            <p:fltVal val="0"/>
                                          </p:val>
                                        </p:tav>
                                      </p:tavLst>
                                    </p:anim>
                                    <p:anim calcmode="lin" valueType="num">
                                      <p:cBhvr>
                                        <p:cTn id="40" dur="2000" fill="hold"/>
                                        <p:tgtEl>
                                          <p:spTgt spid="131083">
                                            <p:txEl>
                                              <p:pRg st="0" end="0"/>
                                            </p:txEl>
                                          </p:spTgt>
                                        </p:tgtEl>
                                        <p:attrNameLst>
                                          <p:attrName>ppt_h</p:attrName>
                                        </p:attrNameLst>
                                      </p:cBhvr>
                                      <p:tavLst>
                                        <p:tav tm="0">
                                          <p:val>
                                            <p:fltVal val="0"/>
                                          </p:val>
                                        </p:tav>
                                        <p:tav tm="100000">
                                          <p:val>
                                            <p:strVal val="#ppt_h"/>
                                          </p:val>
                                        </p:tav>
                                      </p:tavLst>
                                    </p:anim>
                                    <p:anim calcmode="lin" valueType="num">
                                      <p:cBhvr>
                                        <p:cTn id="41" dur="2000" fill="hold"/>
                                        <p:tgtEl>
                                          <p:spTgt spid="13108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131083">
                                            <p:txEl>
                                              <p:pRg st="1" end="1"/>
                                            </p:txEl>
                                          </p:spTgt>
                                        </p:tgtEl>
                                        <p:attrNameLst>
                                          <p:attrName>style.visibility</p:attrName>
                                        </p:attrNameLst>
                                      </p:cBhvr>
                                      <p:to>
                                        <p:strVal val="visible"/>
                                      </p:to>
                                    </p:set>
                                    <p:animEffect transition="in" filter="fade">
                                      <p:cBhvr>
                                        <p:cTn id="46" dur="1000"/>
                                        <p:tgtEl>
                                          <p:spTgt spid="131083">
                                            <p:txEl>
                                              <p:pRg st="1" end="1"/>
                                            </p:txEl>
                                          </p:spTgt>
                                        </p:tgtEl>
                                      </p:cBhvr>
                                    </p:animEffect>
                                    <p:anim calcmode="lin" valueType="num">
                                      <p:cBhvr>
                                        <p:cTn id="47" dur="1000" fill="hold"/>
                                        <p:tgtEl>
                                          <p:spTgt spid="131083">
                                            <p:txEl>
                                              <p:pRg st="1" end="1"/>
                                            </p:txEl>
                                          </p:spTgt>
                                        </p:tgtEl>
                                        <p:attrNameLst>
                                          <p:attrName>ppt_x</p:attrName>
                                        </p:attrNameLst>
                                      </p:cBhvr>
                                      <p:tavLst>
                                        <p:tav tm="0">
                                          <p:val>
                                            <p:strVal val="#ppt_x-.1"/>
                                          </p:val>
                                        </p:tav>
                                        <p:tav tm="100000">
                                          <p:val>
                                            <p:strVal val="#ppt_x"/>
                                          </p:val>
                                        </p:tav>
                                      </p:tavLst>
                                    </p:anim>
                                    <p:anim calcmode="lin" valueType="num">
                                      <p:cBhvr>
                                        <p:cTn id="48" dur="1000" fill="hold"/>
                                        <p:tgtEl>
                                          <p:spTgt spid="131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nodeType="clickEffect">
                                  <p:stCondLst>
                                    <p:cond delay="0"/>
                                  </p:stCondLst>
                                  <p:childTnLst>
                                    <p:set>
                                      <p:cBhvr>
                                        <p:cTn id="52" dur="1" fill="hold">
                                          <p:stCondLst>
                                            <p:cond delay="0"/>
                                          </p:stCondLst>
                                        </p:cTn>
                                        <p:tgtEl>
                                          <p:spTgt spid="131083">
                                            <p:txEl>
                                              <p:pRg st="2" end="2"/>
                                            </p:txEl>
                                          </p:spTgt>
                                        </p:tgtEl>
                                        <p:attrNameLst>
                                          <p:attrName>style.visibility</p:attrName>
                                        </p:attrNameLst>
                                      </p:cBhvr>
                                      <p:to>
                                        <p:strVal val="visible"/>
                                      </p:to>
                                    </p:set>
                                    <p:anim calcmode="lin" valueType="num">
                                      <p:cBhvr>
                                        <p:cTn id="53" dur="1000" fill="hold"/>
                                        <p:tgtEl>
                                          <p:spTgt spid="131083">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131083">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1310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310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131083">
                                            <p:txEl>
                                              <p:pRg st="3" end="3"/>
                                            </p:txEl>
                                          </p:spTgt>
                                        </p:tgtEl>
                                        <p:attrNameLst>
                                          <p:attrName>style.visibility</p:attrName>
                                        </p:attrNameLst>
                                      </p:cBhvr>
                                      <p:to>
                                        <p:strVal val="visible"/>
                                      </p:to>
                                    </p:set>
                                    <p:anim calcmode="lin" valueType="num">
                                      <p:cBhvr>
                                        <p:cTn id="61" dur="500" fill="hold"/>
                                        <p:tgtEl>
                                          <p:spTgt spid="13108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13108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13108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131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131083">
                                            <p:txEl>
                                              <p:pRg st="4" end="4"/>
                                            </p:txEl>
                                          </p:spTgt>
                                        </p:tgtEl>
                                        <p:attrNameLst>
                                          <p:attrName>style.visibility</p:attrName>
                                        </p:attrNameLst>
                                      </p:cBhvr>
                                      <p:to>
                                        <p:strVal val="visible"/>
                                      </p:to>
                                    </p:set>
                                    <p:anim calcmode="lin" valueType="num">
                                      <p:cBhvr>
                                        <p:cTn id="69" dur="500" fill="hold"/>
                                        <p:tgtEl>
                                          <p:spTgt spid="131083">
                                            <p:txEl>
                                              <p:pRg st="4" end="4"/>
                                            </p:txEl>
                                          </p:spTgt>
                                        </p:tgtEl>
                                        <p:attrNameLst>
                                          <p:attrName>ppt_w</p:attrName>
                                        </p:attrNameLst>
                                      </p:cBhvr>
                                      <p:tavLst>
                                        <p:tav tm="0">
                                          <p:val>
                                            <p:fltVal val="0"/>
                                          </p:val>
                                        </p:tav>
                                        <p:tav tm="100000">
                                          <p:val>
                                            <p:strVal val="#ppt_w"/>
                                          </p:val>
                                        </p:tav>
                                      </p:tavLst>
                                    </p:anim>
                                    <p:anim calcmode="lin" valueType="num">
                                      <p:cBhvr>
                                        <p:cTn id="70" dur="500" fill="hold"/>
                                        <p:tgtEl>
                                          <p:spTgt spid="131083">
                                            <p:txEl>
                                              <p:pRg st="4" end="4"/>
                                            </p:txEl>
                                          </p:spTgt>
                                        </p:tgtEl>
                                        <p:attrNameLst>
                                          <p:attrName>ppt_h</p:attrName>
                                        </p:attrNameLst>
                                      </p:cBhvr>
                                      <p:tavLst>
                                        <p:tav tm="0">
                                          <p:val>
                                            <p:fltVal val="0"/>
                                          </p:val>
                                        </p:tav>
                                        <p:tav tm="100000">
                                          <p:val>
                                            <p:strVal val="#ppt_h"/>
                                          </p:val>
                                        </p:tav>
                                      </p:tavLst>
                                    </p:anim>
                                    <p:anim calcmode="lin" valueType="num">
                                      <p:cBhvr>
                                        <p:cTn id="71" dur="500" fill="hold"/>
                                        <p:tgtEl>
                                          <p:spTgt spid="131083">
                                            <p:txEl>
                                              <p:pRg st="4" end="4"/>
                                            </p:txEl>
                                          </p:spTgt>
                                        </p:tgtEl>
                                        <p:attrNameLst>
                                          <p:attrName>style.rotation</p:attrName>
                                        </p:attrNameLst>
                                      </p:cBhvr>
                                      <p:tavLst>
                                        <p:tav tm="0">
                                          <p:val>
                                            <p:fltVal val="360"/>
                                          </p:val>
                                        </p:tav>
                                        <p:tav tm="100000">
                                          <p:val>
                                            <p:fltVal val="0"/>
                                          </p:val>
                                        </p:tav>
                                      </p:tavLst>
                                    </p:anim>
                                    <p:animEffect transition="in" filter="fade">
                                      <p:cBhvr>
                                        <p:cTn id="72" dur="500"/>
                                        <p:tgtEl>
                                          <p:spTgt spid="131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42852"/>
            <a:ext cx="2643206" cy="785818"/>
          </a:xfrm>
        </p:spPr>
        <p:txBody>
          <a:bodyPr>
            <a:normAutofit fontScale="90000"/>
          </a:bodyPr>
          <a:lstStyle/>
          <a:p>
            <a:pPr algn="ctr"/>
            <a:r>
              <a:rPr lang="en-US" sz="3600" b="1" dirty="0" smtClean="0">
                <a:solidFill>
                  <a:srgbClr val="FF0000"/>
                </a:solidFill>
                <a:latin typeface="Times New Roman" pitchFamily="18" charset="0"/>
                <a:cs typeface="Times New Roman" pitchFamily="18" charset="0"/>
              </a:rPr>
              <a:t>Iran-FM TV</a:t>
            </a:r>
            <a:endParaRPr lang="en-US" sz="36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357158" y="1071546"/>
            <a:ext cx="8501122" cy="1428760"/>
          </a:xfrm>
        </p:spPr>
        <p:txBody>
          <a:bodyPr>
            <a:noAutofit/>
          </a:bodyPr>
          <a:lstStyle/>
          <a:p>
            <a:pPr marL="0" indent="0" algn="justLow" rtl="1">
              <a:buBlip>
                <a:blip r:embed="rId3"/>
              </a:buBlip>
            </a:pPr>
            <a:r>
              <a:rPr lang="fa-IR" sz="2800" dirty="0" smtClean="0">
                <a:solidFill>
                  <a:schemeClr val="tx1"/>
                </a:solidFill>
                <a:cs typeface="B Mitra" pitchFamily="2" charset="-78"/>
              </a:rPr>
              <a:t>رویکرد: تفریحی - سرگرمی</a:t>
            </a:r>
          </a:p>
          <a:p>
            <a:pPr marL="0" indent="0" algn="justLow">
              <a:buBlip>
                <a:blip r:embed="rId3"/>
              </a:buBlip>
            </a:pPr>
            <a:r>
              <a:rPr lang="fa-IR" sz="2800" dirty="0" smtClean="0">
                <a:solidFill>
                  <a:schemeClr val="tx1"/>
                </a:solidFill>
                <a:cs typeface="B Mitra" pitchFamily="2" charset="-78"/>
              </a:rPr>
              <a:t>شبکه </a:t>
            </a:r>
            <a:r>
              <a:rPr lang="en-US" sz="2800" dirty="0" smtClean="0">
                <a:solidFill>
                  <a:schemeClr val="tx1"/>
                </a:solidFill>
                <a:latin typeface="Times New Roman" pitchFamily="18" charset="0"/>
                <a:cs typeface="B Mitra" pitchFamily="2" charset="-78"/>
              </a:rPr>
              <a:t>Iran FM TV</a:t>
            </a:r>
            <a:r>
              <a:rPr lang="fa-IR" sz="2800" dirty="0" smtClean="0">
                <a:solidFill>
                  <a:schemeClr val="tx1"/>
                </a:solidFill>
                <a:latin typeface="Times New Roman" pitchFamily="18" charset="0"/>
                <a:cs typeface="B Mitra" pitchFamily="2" charset="-78"/>
              </a:rPr>
              <a:t> </a:t>
            </a:r>
            <a:r>
              <a:rPr lang="fa-IR" sz="2800" dirty="0" smtClean="0">
                <a:solidFill>
                  <a:schemeClr val="tx1"/>
                </a:solidFill>
                <a:cs typeface="B Mitra" pitchFamily="2" charset="-78"/>
              </a:rPr>
              <a:t>از مجموعه شبکه های مهاجر به مدیریت حسن آرپناهی است. </a:t>
            </a:r>
            <a:endParaRPr lang="fa-IR" sz="2800" dirty="0">
              <a:solidFill>
                <a:schemeClr val="tx1"/>
              </a:solidFill>
              <a:cs typeface="B Mitra" pitchFamily="2" charset="-78"/>
            </a:endParaRPr>
          </a:p>
        </p:txBody>
      </p:sp>
      <p:pic>
        <p:nvPicPr>
          <p:cNvPr id="6" name="15.asf">
            <a:hlinkClick r:id="" action="ppaction://media"/>
          </p:cNvPr>
          <p:cNvPicPr>
            <a:picLocks noRot="1" noChangeAspect="1"/>
          </p:cNvPicPr>
          <p:nvPr>
            <a:videoFile r:link="rId1"/>
          </p:nvPr>
        </p:nvPicPr>
        <p:blipFill>
          <a:blip r:embed="rId4" cstate="print"/>
          <a:stretch>
            <a:fillRect/>
          </a:stretch>
        </p:blipFill>
        <p:spPr>
          <a:xfrm>
            <a:off x="2285984" y="2571744"/>
            <a:ext cx="4857784" cy="3500462"/>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489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9"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4"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2571768"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Iran-MN TV</a:t>
            </a:r>
            <a:endParaRPr lang="en-US" sz="3200" b="1" dirty="0">
              <a:solidFill>
                <a:srgbClr val="FF0000"/>
              </a:solidFill>
              <a:latin typeface="Times New Roman" pitchFamily="18" charset="0"/>
              <a:cs typeface="Times New Roman" pitchFamily="18" charset="0"/>
            </a:endParaRPr>
          </a:p>
        </p:txBody>
      </p:sp>
      <p:sp>
        <p:nvSpPr>
          <p:cNvPr id="6" name="Content Placeholder 5"/>
          <p:cNvSpPr>
            <a:spLocks noGrp="1"/>
          </p:cNvSpPr>
          <p:nvPr>
            <p:ph idx="1"/>
          </p:nvPr>
        </p:nvSpPr>
        <p:spPr>
          <a:xfrm>
            <a:off x="214282" y="1000108"/>
            <a:ext cx="8643998" cy="1928826"/>
          </a:xfrm>
        </p:spPr>
        <p:txBody>
          <a:bodyPr>
            <a:noAutofit/>
          </a:bodyPr>
          <a:lstStyle/>
          <a:p>
            <a:pPr marL="92075" indent="19050" algn="justLow" rtl="1">
              <a:buBlip>
                <a:blip r:embed="rId4"/>
              </a:buBlip>
            </a:pPr>
            <a:r>
              <a:rPr lang="fa-IR" sz="2800" dirty="0" smtClean="0">
                <a:solidFill>
                  <a:schemeClr val="tx1"/>
                </a:solidFill>
                <a:cs typeface="B Mitra" pitchFamily="2" charset="-78"/>
              </a:rPr>
              <a:t>تأسیس: بهمن 1387</a:t>
            </a:r>
          </a:p>
          <a:p>
            <a:pPr marL="92075" indent="19050" algn="justLow" rtl="1">
              <a:buBlip>
                <a:blip r:embed="rId4"/>
              </a:buBlip>
            </a:pPr>
            <a:r>
              <a:rPr lang="fa-IR" sz="2800" dirty="0" smtClean="0">
                <a:solidFill>
                  <a:schemeClr val="tx1"/>
                </a:solidFill>
                <a:cs typeface="B Mitra" pitchFamily="2" charset="-78"/>
              </a:rPr>
              <a:t>رویکرد: تفریحی - سرگرمی</a:t>
            </a:r>
          </a:p>
          <a:p>
            <a:pPr marL="92075" indent="19050" algn="justLow">
              <a:buBlip>
                <a:blip r:embed="rId4"/>
              </a:buBlip>
            </a:pPr>
            <a:r>
              <a:rPr lang="fa-IR" sz="2800" dirty="0" smtClean="0">
                <a:solidFill>
                  <a:schemeClr val="tx1"/>
                </a:solidFill>
                <a:cs typeface="B Mitra" pitchFamily="2" charset="-78"/>
              </a:rPr>
              <a:t>شبکه </a:t>
            </a:r>
            <a:r>
              <a:rPr lang="en-US" sz="2800" dirty="0" smtClean="0">
                <a:solidFill>
                  <a:schemeClr val="tx1"/>
                </a:solidFill>
                <a:latin typeface="Times New Roman" pitchFamily="18" charset="0"/>
                <a:cs typeface="Times New Roman" pitchFamily="18" charset="0"/>
              </a:rPr>
              <a:t>Iran MN TV</a:t>
            </a:r>
            <a:r>
              <a:rPr lang="fa-IR" sz="2800" dirty="0" smtClean="0">
                <a:solidFill>
                  <a:schemeClr val="tx1"/>
                </a:solidFill>
                <a:latin typeface="Times New Roman" pitchFamily="18" charset="0"/>
                <a:cs typeface="Times New Roman" pitchFamily="18" charset="0"/>
              </a:rPr>
              <a:t> </a:t>
            </a:r>
            <a:r>
              <a:rPr lang="fa-IR" sz="2800" dirty="0" smtClean="0">
                <a:solidFill>
                  <a:schemeClr val="tx1"/>
                </a:solidFill>
                <a:cs typeface="B Mitra" pitchFamily="2" charset="-78"/>
              </a:rPr>
              <a:t>از مجموعه شبکه های مهاجر به مدیریت حسن آرپناهی است. </a:t>
            </a:r>
            <a:endParaRPr lang="en-US" sz="2800" dirty="0" smtClean="0">
              <a:solidFill>
                <a:schemeClr val="tx1"/>
              </a:solidFill>
              <a:cs typeface="B Mitra" pitchFamily="2" charset="-78"/>
            </a:endParaRPr>
          </a:p>
          <a:p>
            <a:pPr marL="92075" indent="19050" algn="justLow">
              <a:buBlip>
                <a:blip r:embed="rId4"/>
              </a:buBlip>
            </a:pPr>
            <a:r>
              <a:rPr lang="fa-IR" sz="2800" dirty="0" smtClean="0">
                <a:solidFill>
                  <a:schemeClr val="tx1"/>
                </a:solidFill>
                <a:cs typeface="B Mitra" pitchFamily="2" charset="-78"/>
              </a:rPr>
              <a:t>پخش از ارمنستان</a:t>
            </a:r>
            <a:endParaRPr lang="fa-IR" sz="2800" dirty="0">
              <a:cs typeface="B Mitra" pitchFamily="2" charset="-78"/>
            </a:endParaRPr>
          </a:p>
        </p:txBody>
      </p:sp>
      <p:pic>
        <p:nvPicPr>
          <p:cNvPr id="7" name="2010-IRAN-MNTV[20-06_0038]-05.asf">
            <a:hlinkClick r:id="" action="ppaction://media"/>
          </p:cNvPr>
          <p:cNvPicPr>
            <a:picLocks noRot="1" noChangeAspect="1"/>
          </p:cNvPicPr>
          <p:nvPr>
            <a:videoFile r:link="rId1"/>
          </p:nvPr>
        </p:nvPicPr>
        <p:blipFill>
          <a:blip r:embed="rId5" cstate="print"/>
          <a:stretch>
            <a:fillRect/>
          </a:stretch>
        </p:blipFill>
        <p:spPr>
          <a:xfrm>
            <a:off x="2267744" y="3401106"/>
            <a:ext cx="4392488" cy="2841392"/>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800" decel="100000"/>
                                        <p:tgtEl>
                                          <p:spTgt spid="6">
                                            <p:txEl>
                                              <p:pRg st="1" end="1"/>
                                            </p:txEl>
                                          </p:spTgt>
                                        </p:tgtEl>
                                      </p:cBhvr>
                                    </p:animEffect>
                                    <p:anim calcmode="lin" valueType="num">
                                      <p:cBhvr>
                                        <p:cTn id="24"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10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10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10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p:cTn id="41" dur="10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10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10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252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57"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71414"/>
            <a:ext cx="2643206"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Iran-Beauty</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500034" y="1071546"/>
            <a:ext cx="8229600" cy="2214578"/>
          </a:xfrm>
        </p:spPr>
        <p:txBody>
          <a:bodyPr>
            <a:noAutofit/>
          </a:bodyPr>
          <a:lstStyle/>
          <a:p>
            <a:pPr marL="0" indent="19050" algn="just" rtl="1">
              <a:buBlip>
                <a:blip r:embed="rId3"/>
              </a:buBlip>
            </a:pPr>
            <a:r>
              <a:rPr lang="fa-IR" sz="2800" dirty="0" smtClean="0">
                <a:solidFill>
                  <a:schemeClr val="tx1"/>
                </a:solidFill>
                <a:cs typeface="B Mitra" pitchFamily="2" charset="-78"/>
              </a:rPr>
              <a:t>تأسیس: آبان 1386</a:t>
            </a:r>
          </a:p>
          <a:p>
            <a:pPr marL="0" indent="19050" algn="just" rtl="1">
              <a:buBlip>
                <a:blip r:embed="rId3"/>
              </a:buBlip>
            </a:pPr>
            <a:r>
              <a:rPr lang="fa-IR" sz="2800" dirty="0" smtClean="0">
                <a:solidFill>
                  <a:schemeClr val="tx1"/>
                </a:solidFill>
                <a:cs typeface="B Mitra" pitchFamily="2" charset="-78"/>
              </a:rPr>
              <a:t>رویکرد: تفریحی - آموزشی</a:t>
            </a:r>
          </a:p>
          <a:p>
            <a:pPr marL="0" indent="19050" algn="just" rtl="1">
              <a:buBlip>
                <a:blip r:embed="rId3"/>
              </a:buBlip>
            </a:pPr>
            <a:r>
              <a:rPr lang="fa-IR" sz="2800" dirty="0" smtClean="0">
                <a:solidFill>
                  <a:schemeClr val="tx1"/>
                </a:solidFill>
                <a:cs typeface="B Mitra" pitchFamily="2" charset="-78"/>
              </a:rPr>
              <a:t>اين شبکه نيز از مجموعه شبکه های مهاجر به مدیریت حسن آرپناهی است که فعالیت خود را حوزه بهداشتی، زيبايي و پزشکی متمرکز کرده است.</a:t>
            </a:r>
            <a:endParaRPr lang="fa-IR" sz="2800" dirty="0">
              <a:solidFill>
                <a:schemeClr val="tx1"/>
              </a:solidFill>
              <a:cs typeface="B Mitra" pitchFamily="2" charset="-78"/>
            </a:endParaRPr>
          </a:p>
        </p:txBody>
      </p:sp>
      <p:pic>
        <p:nvPicPr>
          <p:cNvPr id="6" name="2010-Iran Beauty[12-07_0008]-79.asf">
            <a:hlinkClick r:id="" action="ppaction://media"/>
          </p:cNvPr>
          <p:cNvPicPr>
            <a:picLocks noRot="1" noChangeAspect="1"/>
          </p:cNvPicPr>
          <p:nvPr>
            <a:videoFile r:link="rId1"/>
          </p:nvPr>
        </p:nvPicPr>
        <p:blipFill>
          <a:blip r:embed="rId4" cstate="print"/>
          <a:stretch>
            <a:fillRect/>
          </a:stretch>
        </p:blipFill>
        <p:spPr>
          <a:xfrm>
            <a:off x="1785918" y="3114692"/>
            <a:ext cx="5643586" cy="310039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plus(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74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4"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8" y="71414"/>
            <a:ext cx="2928926"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IRAN-MUSIC</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357158" y="1000108"/>
            <a:ext cx="8443914" cy="1357322"/>
          </a:xfrm>
        </p:spPr>
        <p:txBody>
          <a:bodyPr>
            <a:noAutofit/>
          </a:bodyPr>
          <a:lstStyle/>
          <a:p>
            <a:pPr marL="92075" indent="19050" algn="justLow" rtl="1">
              <a:lnSpc>
                <a:spcPct val="160000"/>
              </a:lnSpc>
              <a:buBlip>
                <a:blip r:embed="rId3"/>
              </a:buBlip>
            </a:pPr>
            <a:r>
              <a:rPr lang="fa-IR" sz="2800" dirty="0" smtClean="0">
                <a:solidFill>
                  <a:schemeClr val="tx1"/>
                </a:solidFill>
                <a:cs typeface="B Mitra" pitchFamily="2" charset="-78"/>
              </a:rPr>
              <a:t>اين شبکه نيز از مجموعه شبکه های مهاجر به مدیریت حسن آرپناهی است که فعالیت آن بر موزیک متمرکز است.</a:t>
            </a:r>
            <a:endParaRPr lang="en-US" sz="2800" dirty="0" smtClean="0">
              <a:solidFill>
                <a:schemeClr val="tx1"/>
              </a:solidFill>
              <a:cs typeface="B Mitra" pitchFamily="2" charset="-78"/>
            </a:endParaRPr>
          </a:p>
        </p:txBody>
      </p:sp>
      <p:pic>
        <p:nvPicPr>
          <p:cNvPr id="6" name="2010-Iran Music[20-06_0040]-39.asf">
            <a:hlinkClick r:id="" action="ppaction://media"/>
          </p:cNvPr>
          <p:cNvPicPr>
            <a:picLocks noRot="1" noChangeAspect="1"/>
          </p:cNvPicPr>
          <p:nvPr>
            <a:videoFile r:link="rId1"/>
          </p:nvPr>
        </p:nvPicPr>
        <p:blipFill>
          <a:blip r:embed="rId4" cstate="print"/>
          <a:stretch>
            <a:fillRect/>
          </a:stretch>
        </p:blipFill>
        <p:spPr>
          <a:xfrm>
            <a:off x="1981200" y="2571744"/>
            <a:ext cx="5181600" cy="3600456"/>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2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57158" y="928670"/>
          <a:ext cx="8501122"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143768" y="357166"/>
            <a:ext cx="1714512" cy="78581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a-IR" sz="2800" b="1" dirty="0" smtClean="0">
                <a:solidFill>
                  <a:schemeClr val="dk1"/>
                </a:solidFill>
                <a:cs typeface="B Traffic" pitchFamily="2" charset="-78"/>
              </a:rPr>
              <a:t>اعلامي</a:t>
            </a:r>
            <a:endParaRPr lang="en-US" sz="2800" b="1" dirty="0" smtClean="0">
              <a:cs typeface="B Traffic" pitchFamily="2" charset="-78"/>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graphicEl>
                                              <a:dgm id="{274683C6-5AA7-44F4-BAD1-BB7690262181}"/>
                                            </p:graphicEl>
                                          </p:spTgt>
                                        </p:tgtEl>
                                        <p:attrNameLst>
                                          <p:attrName>style.visibility</p:attrName>
                                        </p:attrNameLst>
                                      </p:cBhvr>
                                      <p:to>
                                        <p:strVal val="visible"/>
                                      </p:to>
                                    </p:set>
                                    <p:animEffect transition="in" filter="wipe(up)">
                                      <p:cBhvr>
                                        <p:cTn id="13" dur="1000"/>
                                        <p:tgtEl>
                                          <p:spTgt spid="5">
                                            <p:graphicEl>
                                              <a:dgm id="{274683C6-5AA7-44F4-BAD1-BB7690262181}"/>
                                            </p:graphic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graphicEl>
                                              <a:dgm id="{17588315-CD79-4A77-B501-D1A04C7D8C63}"/>
                                            </p:graphicEl>
                                          </p:spTgt>
                                        </p:tgtEl>
                                        <p:attrNameLst>
                                          <p:attrName>style.visibility</p:attrName>
                                        </p:attrNameLst>
                                      </p:cBhvr>
                                      <p:to>
                                        <p:strVal val="visible"/>
                                      </p:to>
                                    </p:set>
                                    <p:animEffect transition="in" filter="wipe(up)">
                                      <p:cBhvr>
                                        <p:cTn id="16" dur="1000"/>
                                        <p:tgtEl>
                                          <p:spTgt spid="5">
                                            <p:graphicEl>
                                              <a:dgm id="{17588315-CD79-4A77-B501-D1A04C7D8C6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graphicEl>
                                              <a:dgm id="{3AEDFC66-16F1-4485-B6CF-C23F29BCEA4E}"/>
                                            </p:graphicEl>
                                          </p:spTgt>
                                        </p:tgtEl>
                                        <p:attrNameLst>
                                          <p:attrName>style.visibility</p:attrName>
                                        </p:attrNameLst>
                                      </p:cBhvr>
                                      <p:to>
                                        <p:strVal val="visible"/>
                                      </p:to>
                                    </p:set>
                                    <p:animEffect transition="in" filter="wipe(up)">
                                      <p:cBhvr>
                                        <p:cTn id="21" dur="1000"/>
                                        <p:tgtEl>
                                          <p:spTgt spid="5">
                                            <p:graphicEl>
                                              <a:dgm id="{3AEDFC66-16F1-4485-B6CF-C23F29BCEA4E}"/>
                                            </p:graphic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graphicEl>
                                              <a:dgm id="{5E6F6763-177D-4727-8589-0D4F62C3224F}"/>
                                            </p:graphicEl>
                                          </p:spTgt>
                                        </p:tgtEl>
                                        <p:attrNameLst>
                                          <p:attrName>style.visibility</p:attrName>
                                        </p:attrNameLst>
                                      </p:cBhvr>
                                      <p:to>
                                        <p:strVal val="visible"/>
                                      </p:to>
                                    </p:set>
                                    <p:animEffect transition="in" filter="wipe(up)">
                                      <p:cBhvr>
                                        <p:cTn id="24" dur="1000"/>
                                        <p:tgtEl>
                                          <p:spTgt spid="5">
                                            <p:graphicEl>
                                              <a:dgm id="{5E6F6763-177D-4727-8589-0D4F62C322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71414"/>
            <a:ext cx="2714644" cy="857256"/>
          </a:xfrm>
        </p:spPr>
        <p:txBody>
          <a:bodyPr>
            <a:normAutofit/>
          </a:bodyPr>
          <a:lstStyle/>
          <a:p>
            <a:pPr algn="ctr"/>
            <a:r>
              <a:rPr lang="en-US" sz="3200" b="1" dirty="0" smtClean="0">
                <a:solidFill>
                  <a:srgbClr val="FF0000"/>
                </a:solidFill>
                <a:latin typeface="Times New Roman" pitchFamily="18" charset="0"/>
                <a:cs typeface="Times New Roman" pitchFamily="18" charset="0"/>
              </a:rPr>
              <a:t>IRAN PS TV</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1071538" y="1643050"/>
            <a:ext cx="7286676" cy="3154102"/>
          </a:xfrm>
        </p:spPr>
        <p:txBody>
          <a:bodyPr>
            <a:noAutofit/>
          </a:bodyPr>
          <a:lstStyle/>
          <a:p>
            <a:pPr marL="0" indent="19050" algn="justLow" rtl="1">
              <a:lnSpc>
                <a:spcPct val="200000"/>
              </a:lnSpc>
              <a:buBlip>
                <a:blip r:embed="rId2"/>
              </a:buBlip>
            </a:pPr>
            <a:r>
              <a:rPr lang="fa-IR" sz="2800" dirty="0" smtClean="0">
                <a:solidFill>
                  <a:schemeClr val="tx1"/>
                </a:solidFill>
                <a:cs typeface="B Mitra" pitchFamily="2" charset="-78"/>
              </a:rPr>
              <a:t>تأسیس: 30 بهمن 1388</a:t>
            </a:r>
          </a:p>
          <a:p>
            <a:pPr marL="0" indent="19050" algn="justLow">
              <a:lnSpc>
                <a:spcPct val="200000"/>
              </a:lnSpc>
              <a:buBlip>
                <a:blip r:embed="rId2"/>
              </a:buBlip>
            </a:pPr>
            <a:r>
              <a:rPr lang="fa-IR" sz="2800" dirty="0" smtClean="0">
                <a:solidFill>
                  <a:schemeClr val="tx1"/>
                </a:solidFill>
                <a:cs typeface="B Mitra" pitchFamily="2" charset="-78"/>
              </a:rPr>
              <a:t>عمده ترین فعالیت شبکه «پرشین استار» پخش فیلم و موزیک است.</a:t>
            </a:r>
            <a:endParaRPr lang="fa-IR" sz="2800" dirty="0">
              <a:solidFill>
                <a:schemeClr val="tx1"/>
              </a:solidFill>
              <a:cs typeface="B Mitra" pitchFamily="2" charset="-78"/>
            </a:endParaRPr>
          </a:p>
          <a:p>
            <a:pPr marL="0" indent="19050" algn="justLow">
              <a:lnSpc>
                <a:spcPct val="200000"/>
              </a:lnSpc>
              <a:buBlip>
                <a:blip r:embed="rId2"/>
              </a:buBlip>
            </a:pPr>
            <a:r>
              <a:rPr lang="fa-IR" sz="2800" dirty="0" smtClean="0">
                <a:solidFill>
                  <a:schemeClr val="tx1"/>
                </a:solidFill>
                <a:cs typeface="B Mitra" pitchFamily="2" charset="-78"/>
              </a:rPr>
              <a:t>پخش از ارمنستان</a:t>
            </a:r>
            <a:endParaRPr lang="en-US" sz="2800" dirty="0" smtClean="0">
              <a:solidFill>
                <a:schemeClr val="tx1"/>
              </a:solidFill>
              <a:cs typeface="B Mitra" pitchFamily="2"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2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2357454" cy="571504"/>
          </a:xfrm>
        </p:spPr>
        <p:txBody>
          <a:bodyPr>
            <a:normAutofit fontScale="90000"/>
          </a:bodyPr>
          <a:lstStyle/>
          <a:p>
            <a:pPr algn="ctr"/>
            <a:r>
              <a:rPr lang="en-US" sz="3600" b="1" dirty="0" smtClean="0">
                <a:solidFill>
                  <a:srgbClr val="FF0000"/>
                </a:solidFill>
                <a:latin typeface="Times New Roman" pitchFamily="18" charset="0"/>
                <a:cs typeface="Times New Roman" pitchFamily="18" charset="0"/>
              </a:rPr>
              <a:t>ITN Group</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4314" y="1000108"/>
            <a:ext cx="8786842" cy="3714775"/>
          </a:xfrm>
        </p:spPr>
        <p:txBody>
          <a:bodyPr>
            <a:normAutofit fontScale="70000" lnSpcReduction="20000"/>
          </a:bodyPr>
          <a:lstStyle/>
          <a:p>
            <a:pPr marL="0" indent="0" algn="justLow" rtl="1">
              <a:lnSpc>
                <a:spcPct val="110000"/>
              </a:lnSpc>
              <a:buBlip>
                <a:blip r:embed="rId2"/>
              </a:buBlip>
            </a:pPr>
            <a:r>
              <a:rPr lang="fa-IR" sz="2400" dirty="0" smtClean="0">
                <a:solidFill>
                  <a:schemeClr val="tx1"/>
                </a:solidFill>
                <a:cs typeface="B Mitra" pitchFamily="2" charset="-78"/>
              </a:rPr>
              <a:t>شبکه </a:t>
            </a:r>
            <a:r>
              <a:rPr lang="fa-IR" sz="2600" dirty="0" smtClean="0">
                <a:solidFill>
                  <a:schemeClr val="tx1"/>
                </a:solidFill>
                <a:cs typeface="B Mitra" pitchFamily="2" charset="-78"/>
              </a:rPr>
              <a:t>های تلویزیونی ایران تی وی </a:t>
            </a:r>
            <a:r>
              <a:rPr lang="en-US" sz="2600" dirty="0" smtClean="0">
                <a:solidFill>
                  <a:schemeClr val="tx1"/>
                </a:solidFill>
                <a:latin typeface="Times New Roman" pitchFamily="18" charset="0"/>
                <a:cs typeface="Times New Roman" pitchFamily="18" charset="0"/>
              </a:rPr>
              <a:t>ITN</a:t>
            </a:r>
            <a:r>
              <a:rPr lang="fa-IR"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Live channel</a:t>
            </a:r>
            <a:r>
              <a:rPr lang="fa-IR" sz="2600" dirty="0" smtClean="0">
                <a:solidFill>
                  <a:schemeClr val="tx1"/>
                </a:solidFill>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PEN TV</a:t>
            </a:r>
            <a:r>
              <a:rPr lang="fa-IR" sz="2600" dirty="0" smtClean="0">
                <a:solidFill>
                  <a:schemeClr val="tx1"/>
                </a:solidFill>
                <a:latin typeface="Times New Roman" pitchFamily="18" charset="0"/>
                <a:cs typeface="B Mitra" pitchFamily="2" charset="-78"/>
              </a:rPr>
              <a:t>، </a:t>
            </a:r>
            <a:r>
              <a:rPr lang="fa-IR" sz="2600" dirty="0" smtClean="0">
                <a:solidFill>
                  <a:schemeClr val="tx1"/>
                </a:solidFill>
                <a:cs typeface="B Mitra" pitchFamily="2" charset="-78"/>
              </a:rPr>
              <a:t>به مدیریت حمید </a:t>
            </a:r>
            <a:br>
              <a:rPr lang="fa-IR" sz="2600" dirty="0" smtClean="0">
                <a:solidFill>
                  <a:schemeClr val="tx1"/>
                </a:solidFill>
                <a:cs typeface="B Mitra" pitchFamily="2" charset="-78"/>
              </a:rPr>
            </a:br>
            <a:r>
              <a:rPr lang="fa-IR" sz="2600" dirty="0" smtClean="0">
                <a:solidFill>
                  <a:schemeClr val="tx1"/>
                </a:solidFill>
                <a:cs typeface="B Mitra" pitchFamily="2" charset="-78"/>
              </a:rPr>
              <a:t>شب خیز از سال 1381 تاکنون بر روی ماهواره هاتبرد برنامه پخش می کند. </a:t>
            </a:r>
          </a:p>
          <a:p>
            <a:pPr marL="0" indent="0" algn="justLow" rtl="1">
              <a:lnSpc>
                <a:spcPct val="110000"/>
              </a:lnSpc>
              <a:buBlip>
                <a:blip r:embed="rId2"/>
              </a:buBlip>
            </a:pPr>
            <a:r>
              <a:rPr lang="fa-IR" sz="2600" dirty="0" smtClean="0">
                <a:solidFill>
                  <a:schemeClr val="tx1"/>
                </a:solidFill>
                <a:cs typeface="B Mitra" pitchFamily="2" charset="-78"/>
              </a:rPr>
              <a:t>رویکرد: سیاسی - سرگرمی </a:t>
            </a:r>
          </a:p>
          <a:p>
            <a:pPr marL="0" indent="0" algn="justLow" rtl="1">
              <a:lnSpc>
                <a:spcPct val="110000"/>
              </a:lnSpc>
              <a:buBlip>
                <a:blip r:embed="rId2"/>
              </a:buBlip>
            </a:pPr>
            <a:r>
              <a:rPr lang="fa-IR" sz="2600" dirty="0" smtClean="0">
                <a:solidFill>
                  <a:schemeClr val="tx1"/>
                </a:solidFill>
                <a:cs typeface="B Mitra" pitchFamily="2" charset="-78"/>
              </a:rPr>
              <a:t>مدیریت: حميد شب خيز</a:t>
            </a:r>
          </a:p>
          <a:p>
            <a:pPr marL="0" indent="0" algn="justLow" rtl="1">
              <a:lnSpc>
                <a:spcPct val="110000"/>
              </a:lnSpc>
              <a:buBlip>
                <a:blip r:embed="rId2"/>
              </a:buBlip>
            </a:pPr>
            <a:r>
              <a:rPr lang="fa-IR" sz="2600" dirty="0" smtClean="0">
                <a:solidFill>
                  <a:schemeClr val="tx1"/>
                </a:solidFill>
                <a:cs typeface="B Mitra" pitchFamily="2" charset="-78"/>
              </a:rPr>
              <a:t>ژينوس حكاك، در قسمت جذب آگهي با اين شبكه همكاري مي كند و همچنين وظيفه تدارك كنسرت در برخي از فصلها بر عهده اوست.</a:t>
            </a:r>
          </a:p>
          <a:p>
            <a:pPr marL="0" indent="0" algn="justLow" rtl="1">
              <a:lnSpc>
                <a:spcPct val="110000"/>
              </a:lnSpc>
              <a:buBlip>
                <a:blip r:embed="rId2"/>
              </a:buBlip>
            </a:pPr>
            <a:r>
              <a:rPr lang="fa-IR" sz="2600" dirty="0" smtClean="0">
                <a:solidFill>
                  <a:schemeClr val="tx1"/>
                </a:solidFill>
                <a:cs typeface="B Mitra" pitchFamily="2" charset="-78"/>
              </a:rPr>
              <a:t>شبكه تلويزيوني ايران در برخي مواقع آگهي هاي خود را با رضايت آگهي دهنده به شبكه هاي تازه تاسيس شده اي مانند: انديشه،</a:t>
            </a:r>
            <a:r>
              <a:rPr lang="fa-IR" sz="2600" dirty="0" smtClean="0">
                <a:solidFill>
                  <a:schemeClr val="tx1"/>
                </a:solidFill>
                <a:cs typeface="+mj-cs"/>
              </a:rPr>
              <a:t> </a:t>
            </a:r>
            <a:r>
              <a:rPr lang="en-US" sz="2600" dirty="0" smtClean="0">
                <a:solidFill>
                  <a:schemeClr val="tx1"/>
                </a:solidFill>
                <a:latin typeface="Times New Roman" pitchFamily="18" charset="0"/>
                <a:cs typeface="Times New Roman" pitchFamily="18" charset="0"/>
              </a:rPr>
              <a:t>Live Channel</a:t>
            </a:r>
            <a:r>
              <a:rPr lang="fa-IR" sz="2600" dirty="0" smtClean="0">
                <a:solidFill>
                  <a:schemeClr val="tx1"/>
                </a:solidFill>
                <a:latin typeface="Times New Roman" pitchFamily="18" charset="0"/>
                <a:cs typeface="Times New Roman" pitchFamily="18" charset="0"/>
              </a:rPr>
              <a:t> </a:t>
            </a:r>
            <a:r>
              <a:rPr lang="fa-IR" sz="2600" dirty="0" smtClean="0">
                <a:solidFill>
                  <a:schemeClr val="tx1"/>
                </a:solidFill>
                <a:cs typeface="B Mitra" pitchFamily="2" charset="-78"/>
              </a:rPr>
              <a:t>و... مي دهد.</a:t>
            </a:r>
          </a:p>
          <a:p>
            <a:pPr marL="0" indent="0" algn="justLow" rtl="1">
              <a:lnSpc>
                <a:spcPct val="110000"/>
              </a:lnSpc>
              <a:buBlip>
                <a:blip r:embed="rId2"/>
              </a:buBlip>
            </a:pPr>
            <a:r>
              <a:rPr lang="fa-IR" sz="2600" dirty="0" smtClean="0">
                <a:solidFill>
                  <a:schemeClr val="tx1"/>
                </a:solidFill>
                <a:cs typeface="B Mitra" pitchFamily="2" charset="-78"/>
              </a:rPr>
              <a:t>اين شبكه نيز مانند شبكه امير قاسمي در دبي داراي دفتر و نمايندگي فعال است.</a:t>
            </a:r>
          </a:p>
        </p:txBody>
      </p:sp>
      <p:pic>
        <p:nvPicPr>
          <p:cNvPr id="6" name="Picture 15" descr="shabkhiz"/>
          <p:cNvPicPr>
            <a:picLocks noChangeAspect="1" noChangeArrowheads="1"/>
          </p:cNvPicPr>
          <p:nvPr/>
        </p:nvPicPr>
        <p:blipFill>
          <a:blip r:embed="rId3" cstate="print"/>
          <a:srcRect/>
          <a:stretch>
            <a:fillRect/>
          </a:stretch>
        </p:blipFill>
        <p:spPr bwMode="auto">
          <a:xfrm>
            <a:off x="2267744" y="4581128"/>
            <a:ext cx="2214578" cy="1501338"/>
          </a:xfrm>
          <a:prstGeom prst="rect">
            <a:avLst/>
          </a:prstGeom>
          <a:noFill/>
        </p:spPr>
      </p:pic>
      <p:pic>
        <p:nvPicPr>
          <p:cNvPr id="7" name="Picture 13" descr="itn1111"/>
          <p:cNvPicPr>
            <a:picLocks noChangeAspect="1" noChangeArrowheads="1"/>
          </p:cNvPicPr>
          <p:nvPr/>
        </p:nvPicPr>
        <p:blipFill>
          <a:blip r:embed="rId4" cstate="print"/>
          <a:srcRect/>
          <a:stretch>
            <a:fillRect/>
          </a:stretch>
        </p:blipFill>
        <p:spPr>
          <a:xfrm>
            <a:off x="5220072" y="4581128"/>
            <a:ext cx="2019776" cy="1503048"/>
          </a:xfrm>
          <a:prstGeom prst="rect">
            <a:avLst/>
          </a:prstGeom>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Scale>
                                      <p:cBhvr>
                                        <p:cTn id="40"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3" end="3"/>
                                            </p:txEl>
                                          </p:spTgt>
                                        </p:tgtEl>
                                        <p:attrNameLst>
                                          <p:attrName>ppt_x</p:attrName>
                                          <p:attrName>ppt_y</p:attrName>
                                        </p:attrNameLst>
                                      </p:cBhvr>
                                    </p:animMotion>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1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1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1571636" cy="642942"/>
          </a:xfrm>
        </p:spPr>
        <p:txBody>
          <a:bodyPr>
            <a:normAutofit/>
          </a:bodyPr>
          <a:lstStyle/>
          <a:p>
            <a:pPr algn="ctr"/>
            <a:r>
              <a:rPr lang="en-US" sz="3200" b="1" dirty="0" smtClean="0">
                <a:solidFill>
                  <a:srgbClr val="FF0000"/>
                </a:solidFill>
                <a:latin typeface="Times New Roman" pitchFamily="18" charset="0"/>
                <a:cs typeface="Times New Roman" pitchFamily="18" charset="0"/>
              </a:rPr>
              <a:t>Me TV</a:t>
            </a:r>
            <a:r>
              <a:rPr lang="fa-IR"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7158" y="857232"/>
            <a:ext cx="8501122" cy="1714512"/>
          </a:xfrm>
        </p:spPr>
        <p:txBody>
          <a:bodyPr>
            <a:normAutofit fontScale="77500" lnSpcReduction="20000"/>
          </a:bodyPr>
          <a:lstStyle/>
          <a:p>
            <a:pPr marL="0" indent="0" algn="justLow" rtl="1">
              <a:buBlip>
                <a:blip r:embed="rId2"/>
              </a:buBlip>
            </a:pPr>
            <a:r>
              <a:rPr lang="fa-IR" sz="2800" dirty="0" smtClean="0">
                <a:solidFill>
                  <a:schemeClr val="tx1"/>
                </a:solidFill>
                <a:cs typeface="B Mitra" pitchFamily="2" charset="-78"/>
              </a:rPr>
              <a:t> تأسیس: 24 آذر 1387</a:t>
            </a:r>
          </a:p>
          <a:p>
            <a:pPr marL="0" indent="0" algn="justLow">
              <a:buBlip>
                <a:blip r:embed="rId2"/>
              </a:buBlip>
            </a:pPr>
            <a:r>
              <a:rPr lang="fa-IR" sz="2800" dirty="0" smtClean="0">
                <a:solidFill>
                  <a:schemeClr val="tx1"/>
                </a:solidFill>
                <a:cs typeface="B Mitra" pitchFamily="2" charset="-78"/>
              </a:rPr>
              <a:t> مدیریت:کمپانی آونگ و ترانه </a:t>
            </a:r>
          </a:p>
          <a:p>
            <a:pPr marL="0" indent="0" algn="justLow">
              <a:buBlip>
                <a:blip r:embed="rId2"/>
              </a:buBlip>
            </a:pPr>
            <a:r>
              <a:rPr lang="fa-IR" sz="2800" dirty="0" smtClean="0">
                <a:solidFill>
                  <a:schemeClr val="tx1"/>
                </a:solidFill>
                <a:cs typeface="B Mitra" pitchFamily="2" charset="-78"/>
              </a:rPr>
              <a:t>رویکرد: تفریحی، سرگرمی</a:t>
            </a:r>
          </a:p>
          <a:p>
            <a:pPr marL="0" indent="0" algn="justLow" rtl="1">
              <a:buBlip>
                <a:blip r:embed="rId2"/>
              </a:buBlip>
            </a:pPr>
            <a:r>
              <a:rPr lang="fa-IR" sz="2800" dirty="0" smtClean="0">
                <a:solidFill>
                  <a:schemeClr val="tx1"/>
                </a:solidFill>
                <a:cs typeface="B Mitra" pitchFamily="2" charset="-78"/>
              </a:rPr>
              <a:t> شبکه تلویزیونی</a:t>
            </a:r>
            <a:r>
              <a:rPr lang="en-US" sz="2800" dirty="0" smtClean="0">
                <a:solidFill>
                  <a:schemeClr val="tx1"/>
                </a:solidFill>
                <a:cs typeface="B Mitra" pitchFamily="2" charset="-78"/>
              </a:rPr>
              <a:t> </a:t>
            </a:r>
            <a:r>
              <a:rPr lang="en-US" sz="2800" dirty="0" smtClean="0">
                <a:solidFill>
                  <a:schemeClr val="tx1"/>
                </a:solidFill>
                <a:latin typeface="Times New Roman" pitchFamily="18" charset="0"/>
                <a:cs typeface="B Mitra" pitchFamily="2" charset="-78"/>
              </a:rPr>
              <a:t>(music Entertainment </a:t>
            </a:r>
            <a:r>
              <a:rPr lang="en-US" sz="2800" dirty="0" err="1" smtClean="0">
                <a:solidFill>
                  <a:schemeClr val="tx1"/>
                </a:solidFill>
                <a:latin typeface="Times New Roman" pitchFamily="18" charset="0"/>
                <a:cs typeface="B Mitra" pitchFamily="2" charset="-78"/>
              </a:rPr>
              <a:t>tv</a:t>
            </a:r>
            <a:r>
              <a:rPr lang="en-US" sz="2800" dirty="0" smtClean="0">
                <a:solidFill>
                  <a:schemeClr val="tx1"/>
                </a:solidFill>
                <a:latin typeface="Times New Roman" pitchFamily="18" charset="0"/>
                <a:cs typeface="B Mitra" pitchFamily="2" charset="-78"/>
              </a:rPr>
              <a:t>) Me TV</a:t>
            </a:r>
            <a:r>
              <a:rPr lang="fa-IR" sz="2800" dirty="0" smtClean="0">
                <a:solidFill>
                  <a:schemeClr val="tx1"/>
                </a:solidFill>
                <a:cs typeface="B Mitra" pitchFamily="2" charset="-78"/>
              </a:rPr>
              <a:t>زیرمجموعه گروه </a:t>
            </a:r>
            <a:r>
              <a:rPr lang="en-US" sz="2800" dirty="0" smtClean="0">
                <a:solidFill>
                  <a:schemeClr val="tx1"/>
                </a:solidFill>
                <a:latin typeface="Times New Roman" pitchFamily="18" charset="0"/>
                <a:cs typeface="B Mitra" pitchFamily="2" charset="-78"/>
              </a:rPr>
              <a:t>ITN</a:t>
            </a:r>
            <a:r>
              <a:rPr lang="fa-IR" sz="2800" dirty="0" smtClean="0">
                <a:solidFill>
                  <a:schemeClr val="tx1"/>
                </a:solidFill>
                <a:cs typeface="B Mitra" pitchFamily="2" charset="-78"/>
              </a:rPr>
              <a:t> است. </a:t>
            </a:r>
            <a:endParaRPr lang="en-US" sz="2800" dirty="0">
              <a:solidFill>
                <a:srgbClr val="FF0000"/>
              </a:solidFill>
              <a:cs typeface="B Mitra" pitchFamily="2" charset="-78"/>
            </a:endParaRPr>
          </a:p>
        </p:txBody>
      </p:sp>
      <p:sp>
        <p:nvSpPr>
          <p:cNvPr id="6" name="Title 1"/>
          <p:cNvSpPr txBox="1">
            <a:spLocks/>
          </p:cNvSpPr>
          <p:nvPr/>
        </p:nvSpPr>
        <p:spPr>
          <a:xfrm>
            <a:off x="-32" y="2285992"/>
            <a:ext cx="1928826" cy="857256"/>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TOP TV</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Content Placeholder 3"/>
          <p:cNvSpPr txBox="1">
            <a:spLocks/>
          </p:cNvSpPr>
          <p:nvPr/>
        </p:nvSpPr>
        <p:spPr>
          <a:xfrm>
            <a:off x="571472" y="2714620"/>
            <a:ext cx="8258204" cy="1928825"/>
          </a:xfrm>
          <a:prstGeom prst="rect">
            <a:avLst/>
          </a:prstGeom>
        </p:spPr>
        <p:txBody>
          <a:bodyPr vert="horz" lIns="91440" tIns="45720" rIns="91440" bIns="45720" rtlCol="0">
            <a:normAutofit fontScale="77500" lnSpcReduction="20000"/>
          </a:bodyPr>
          <a:lstStyle/>
          <a:p>
            <a:pPr marR="0" lvl="0" algn="justLow" defTabSz="914400" rtl="1" eaLnBrk="1" fontAlgn="auto" latinLnBrk="0" hangingPunct="1">
              <a:lnSpc>
                <a:spcPct val="100000"/>
              </a:lnSpc>
              <a:spcBef>
                <a:spcPct val="20000"/>
              </a:spcBef>
              <a:spcAft>
                <a:spcPts val="0"/>
              </a:spcAft>
              <a:buClrTx/>
              <a:buSzTx/>
              <a:buBlip>
                <a:blip r:embed="rId3"/>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 تأسیس: دی ماه 1388</a:t>
            </a:r>
          </a:p>
          <a:p>
            <a:pPr marR="0" lvl="0" algn="justLow" defTabSz="914400" rtl="1" eaLnBrk="1" fontAlgn="auto" latinLnBrk="0" hangingPunct="1">
              <a:lnSpc>
                <a:spcPct val="100000"/>
              </a:lnSpc>
              <a:spcBef>
                <a:spcPct val="20000"/>
              </a:spcBef>
              <a:spcAft>
                <a:spcPts val="0"/>
              </a:spcAft>
              <a:buClrTx/>
              <a:buSzTx/>
              <a:buBlip>
                <a:blip r:embed="rId3"/>
              </a:buBlip>
              <a:tabLst/>
              <a:defRPr/>
            </a:pPr>
            <a:r>
              <a:rPr lang="fa-IR" sz="2800" dirty="0" smtClean="0">
                <a:cs typeface="B Mitra" pitchFamily="2" charset="-78"/>
              </a:rPr>
              <a:t> مدیریت: محمدرضا موذنی</a:t>
            </a:r>
          </a:p>
          <a:p>
            <a:pPr marR="0" lvl="0" algn="justLow" defTabSz="914400" rtl="1" eaLnBrk="1" fontAlgn="auto" latinLnBrk="0" hangingPunct="1">
              <a:lnSpc>
                <a:spcPct val="100000"/>
              </a:lnSpc>
              <a:spcBef>
                <a:spcPct val="20000"/>
              </a:spcBef>
              <a:spcAft>
                <a:spcPts val="0"/>
              </a:spcAft>
              <a:buClrTx/>
              <a:buSzTx/>
              <a:buBlip>
                <a:blip r:embed="rId3"/>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رویکرد: تجاری</a:t>
            </a:r>
          </a:p>
          <a:p>
            <a:pPr marR="0" lvl="0" algn="justLow" defTabSz="914400" rtl="1" eaLnBrk="1" fontAlgn="auto" latinLnBrk="0" hangingPunct="1">
              <a:lnSpc>
                <a:spcPct val="100000"/>
              </a:lnSpc>
              <a:spcBef>
                <a:spcPct val="20000"/>
              </a:spcBef>
              <a:spcAft>
                <a:spcPts val="0"/>
              </a:spcAft>
              <a:buClrTx/>
              <a:buSzTx/>
              <a:buBlip>
                <a:blip r:embed="rId3"/>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 این شبکه به عنوان چهارمین کانال تلویزیونی «حمید شب خیز» و زیرمجموعه شبکه تلویزیونی </a:t>
            </a: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B Mitra" pitchFamily="2" charset="-78"/>
              </a:rPr>
              <a:t>ITN</a:t>
            </a:r>
            <a:r>
              <a:rPr kumimoji="0" lang="fa-IR" sz="2800" b="0" i="0" u="none" strike="noStrike" kern="1200" cap="none" spc="0" normalizeH="0" baseline="0" noProof="0" dirty="0" smtClean="0">
                <a:ln>
                  <a:noFill/>
                </a:ln>
                <a:solidFill>
                  <a:schemeClr val="tx1"/>
                </a:solidFill>
                <a:effectLst/>
                <a:uLnTx/>
                <a:uFillTx/>
                <a:latin typeface="Times New Roman" pitchFamily="18" charset="0"/>
                <a:cs typeface="B Mitra" pitchFamily="2" charset="-78"/>
              </a:rPr>
              <a:t> </a:t>
            </a:r>
            <a:r>
              <a:rPr kumimoji="0" lang="fa-IR" sz="2800" b="0" i="0" u="none" strike="noStrike" kern="1200" cap="none" spc="0" normalizeH="0" baseline="0" noProof="0" dirty="0" smtClean="0">
                <a:ln>
                  <a:noFill/>
                </a:ln>
                <a:solidFill>
                  <a:schemeClr val="tx1"/>
                </a:solidFill>
                <a:effectLst/>
                <a:uLnTx/>
                <a:uFillTx/>
                <a:cs typeface="B Mitra" pitchFamily="2" charset="-78"/>
              </a:rPr>
              <a:t>است.</a:t>
            </a:r>
            <a:r>
              <a:rPr kumimoji="0" lang="fa-IR" sz="2800" b="0" i="0" u="none" strike="noStrike" kern="1200" cap="none" spc="0" normalizeH="0" noProof="0" dirty="0" smtClean="0">
                <a:ln>
                  <a:noFill/>
                </a:ln>
                <a:solidFill>
                  <a:schemeClr val="tx1"/>
                </a:solidFill>
                <a:effectLst/>
                <a:uLnTx/>
                <a:uFillTx/>
                <a:cs typeface="B Mitra" pitchFamily="2" charset="-78"/>
              </a:rPr>
              <a:t> </a:t>
            </a:r>
            <a:endParaRPr kumimoji="0" lang="en-US" sz="2800" b="0" i="0" u="none" strike="noStrike" kern="1200" cap="none" spc="0" normalizeH="0" baseline="0" noProof="0" dirty="0">
              <a:ln>
                <a:noFill/>
              </a:ln>
              <a:solidFill>
                <a:srgbClr val="FF0000"/>
              </a:solidFill>
              <a:effectLst/>
              <a:uLnTx/>
              <a:uFillTx/>
              <a:cs typeface="B Mitra" pitchFamily="2" charset="-78"/>
            </a:endParaRPr>
          </a:p>
        </p:txBody>
      </p:sp>
      <p:sp>
        <p:nvSpPr>
          <p:cNvPr id="8" name="Title 1"/>
          <p:cNvSpPr txBox="1">
            <a:spLocks/>
          </p:cNvSpPr>
          <p:nvPr/>
        </p:nvSpPr>
        <p:spPr>
          <a:xfrm>
            <a:off x="214282" y="4500570"/>
            <a:ext cx="1571636" cy="785818"/>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Pen TV</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TextBox 8"/>
          <p:cNvSpPr txBox="1"/>
          <p:nvPr/>
        </p:nvSpPr>
        <p:spPr>
          <a:xfrm>
            <a:off x="2500298" y="4857760"/>
            <a:ext cx="6357982" cy="1384995"/>
          </a:xfrm>
          <a:prstGeom prst="rect">
            <a:avLst/>
          </a:prstGeom>
          <a:noFill/>
        </p:spPr>
        <p:txBody>
          <a:bodyPr wrap="square" rtlCol="0">
            <a:spAutoFit/>
          </a:bodyPr>
          <a:lstStyle/>
          <a:p>
            <a:pPr algn="justLow" rtl="1">
              <a:buBlip>
                <a:blip r:embed="rId4"/>
              </a:buBlip>
            </a:pPr>
            <a:r>
              <a:rPr lang="fa-IR" sz="2800" dirty="0" smtClean="0">
                <a:cs typeface="B Mitra" pitchFamily="2" charset="-78"/>
              </a:rPr>
              <a:t> مدیریت:حميد شب خيز</a:t>
            </a:r>
            <a:endParaRPr lang="en-US" sz="2800" dirty="0" smtClean="0">
              <a:cs typeface="B Mitra" pitchFamily="2" charset="-78"/>
            </a:endParaRPr>
          </a:p>
          <a:p>
            <a:pPr algn="justLow" rtl="1">
              <a:buBlip>
                <a:blip r:embed="rId4"/>
              </a:buBlip>
            </a:pPr>
            <a:r>
              <a:rPr lang="fa-IR" sz="2800" dirty="0" smtClean="0">
                <a:cs typeface="B Mitra" pitchFamily="2" charset="-78"/>
              </a:rPr>
              <a:t> پخش: امریکا</a:t>
            </a:r>
            <a:endParaRPr lang="en-US" sz="2800" dirty="0" smtClean="0">
              <a:cs typeface="B Mitra" pitchFamily="2" charset="-78"/>
            </a:endParaRPr>
          </a:p>
          <a:p>
            <a:pPr algn="justLow" rtl="1">
              <a:buBlip>
                <a:blip r:embed="rId4"/>
              </a:buBlip>
            </a:pPr>
            <a:r>
              <a:rPr lang="fa-IR" sz="2800" dirty="0" smtClean="0">
                <a:cs typeface="B Mitra" pitchFamily="2" charset="-78"/>
              </a:rPr>
              <a:t> رویکرد: سرگرمي</a:t>
            </a:r>
            <a:r>
              <a:rPr lang="en-US" sz="2800" dirty="0" smtClean="0">
                <a:cs typeface="B Mitra" pitchFamily="2" charset="-78"/>
              </a:rPr>
              <a:t>‌</a:t>
            </a:r>
            <a:r>
              <a:rPr lang="fa-IR" sz="2800" dirty="0" smtClean="0">
                <a:cs typeface="B Mitra" pitchFamily="2" charset="-78"/>
              </a:rPr>
              <a:t>، تفريحي</a:t>
            </a:r>
            <a:r>
              <a:rPr lang="en-US" sz="2800" dirty="0" smtClean="0">
                <a:cs typeface="B Mitra" pitchFamily="2" charset="-78"/>
              </a:rPr>
              <a: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9" presetClass="entr" presetSubtype="0" accel="10000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8"/>
                                        </p:tgtEl>
                                        <p:attrNameLst>
                                          <p:attrName>ppt_y</p:attrName>
                                        </p:attrNameLst>
                                      </p:cBhvr>
                                      <p:tavLst>
                                        <p:tav tm="0">
                                          <p:val>
                                            <p:strVal val="#ppt_y"/>
                                          </p:val>
                                        </p:tav>
                                        <p:tav tm="100000">
                                          <p:val>
                                            <p:strVal val="#ppt_y"/>
                                          </p:val>
                                        </p:tav>
                                      </p:tavLst>
                                    </p:anim>
                                    <p:anim calcmode="lin" valueType="num">
                                      <p:cBhvr>
                                        <p:cTn id="57"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8"/>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9"/>
                                        </p:tgtEl>
                                        <p:attrNameLst>
                                          <p:attrName>ppt_y</p:attrName>
                                        </p:attrNameLst>
                                      </p:cBhvr>
                                      <p:tavLst>
                                        <p:tav tm="0">
                                          <p:val>
                                            <p:strVal val="#ppt_y"/>
                                          </p:val>
                                        </p:tav>
                                        <p:tav tm="100000">
                                          <p:val>
                                            <p:strVal val="#ppt_y"/>
                                          </p:val>
                                        </p:tav>
                                      </p:tavLst>
                                    </p:anim>
                                    <p:anim calcmode="lin" valueType="num">
                                      <p:cBhvr>
                                        <p:cTn id="64"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P spid="7" grpId="0"/>
      <p:bldP spid="8" grpId="0"/>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2" y="60324"/>
            <a:ext cx="3686172" cy="725470"/>
          </a:xfrm>
        </p:spPr>
        <p:txBody>
          <a:bodyPr>
            <a:noAutofit/>
          </a:bodyPr>
          <a:lstStyle/>
          <a:p>
            <a:pPr algn="ctr" eaLnBrk="1" hangingPunct="1">
              <a:defRPr/>
            </a:pPr>
            <a:r>
              <a:rPr lang="en-US" sz="3200" b="1" dirty="0" smtClean="0">
                <a:solidFill>
                  <a:srgbClr val="FF0000"/>
                </a:solidFill>
                <a:latin typeface="Times New Roman" pitchFamily="18" charset="0"/>
                <a:cs typeface="Times New Roman" pitchFamily="18" charset="0"/>
              </a:rPr>
              <a:t>LIVE CHANNEL</a:t>
            </a:r>
          </a:p>
        </p:txBody>
      </p:sp>
      <p:sp>
        <p:nvSpPr>
          <p:cNvPr id="121860" name="Rectangle 4"/>
          <p:cNvSpPr>
            <a:spLocks noGrp="1" noChangeArrowheads="1"/>
          </p:cNvSpPr>
          <p:nvPr>
            <p:ph type="body" sz="half" idx="1"/>
          </p:nvPr>
        </p:nvSpPr>
        <p:spPr>
          <a:xfrm>
            <a:off x="357158" y="928670"/>
            <a:ext cx="8501122" cy="2571768"/>
          </a:xfrm>
        </p:spPr>
        <p:txBody>
          <a:bodyPr>
            <a:noAutofit/>
          </a:bodyPr>
          <a:lstStyle/>
          <a:p>
            <a:pPr marL="0" indent="0" algn="justLow" rtl="1" eaLnBrk="1" hangingPunct="1">
              <a:buBlip>
                <a:blip r:embed="rId4"/>
              </a:buBlip>
              <a:defRPr/>
            </a:pPr>
            <a:r>
              <a:rPr lang="fa-IR" sz="2800" dirty="0" smtClean="0">
                <a:solidFill>
                  <a:schemeClr val="tx1"/>
                </a:solidFill>
                <a:effectLst/>
                <a:cs typeface="B Mitra" pitchFamily="2" charset="-78"/>
              </a:rPr>
              <a:t> مديريت: فرزان دلجو</a:t>
            </a:r>
          </a:p>
          <a:p>
            <a:pPr marL="0" indent="0" algn="justLow" rtl="1">
              <a:buBlip>
                <a:blip r:embed="rId4"/>
              </a:buBlip>
              <a:defRPr/>
            </a:pPr>
            <a:r>
              <a:rPr lang="fa-IR" sz="2800" dirty="0" smtClean="0">
                <a:solidFill>
                  <a:schemeClr val="tx1"/>
                </a:solidFill>
                <a:cs typeface="B Mitra" pitchFamily="2" charset="-78"/>
              </a:rPr>
              <a:t> رویکرد: ظاهراً تفریحی – سرگرمی اما مروج ا</a:t>
            </a:r>
            <a:r>
              <a:rPr lang="fa-IR" sz="2800" dirty="0" smtClean="0">
                <a:solidFill>
                  <a:schemeClr val="tx1"/>
                </a:solidFill>
                <a:effectLst/>
                <a:cs typeface="B Mitra" pitchFamily="2" charset="-78"/>
              </a:rPr>
              <a:t>فكار كمونيستي است</a:t>
            </a:r>
            <a:r>
              <a:rPr lang="fa-IR" sz="2800" dirty="0" smtClean="0">
                <a:solidFill>
                  <a:schemeClr val="tx1"/>
                </a:solidFill>
                <a:cs typeface="B Mitra" pitchFamily="2" charset="-78"/>
              </a:rPr>
              <a:t>. این  شبكه جزء شبكه هايي است كه خيز آرام دارد و اهداف خود را هنوز به شكل مستقيم و روشن بيان نمي كند.</a:t>
            </a:r>
            <a:endParaRPr lang="fa-IR" sz="2800" dirty="0" smtClean="0">
              <a:solidFill>
                <a:schemeClr val="tx1"/>
              </a:solidFill>
              <a:effectLst/>
              <a:cs typeface="B Mitra" pitchFamily="2" charset="-78"/>
            </a:endParaRPr>
          </a:p>
          <a:p>
            <a:pPr marL="0" indent="0" algn="justLow" rtl="1" eaLnBrk="1" hangingPunct="1">
              <a:buBlip>
                <a:blip r:embed="rId4"/>
              </a:buBlip>
              <a:defRPr/>
            </a:pPr>
            <a:r>
              <a:rPr lang="fa-IR" sz="2800" dirty="0" smtClean="0">
                <a:solidFill>
                  <a:schemeClr val="tx1"/>
                </a:solidFill>
                <a:effectLst/>
                <a:cs typeface="B Mitra" pitchFamily="2" charset="-78"/>
              </a:rPr>
              <a:t> فرزان دلجو توسط شب خيز و دوستانش حمايت مالي</a:t>
            </a:r>
            <a:r>
              <a:rPr lang="en-US" sz="2800" dirty="0" smtClean="0">
                <a:solidFill>
                  <a:schemeClr val="tx1"/>
                </a:solidFill>
                <a:effectLst/>
                <a:cs typeface="B Mitra" pitchFamily="2" charset="-78"/>
              </a:rPr>
              <a:t> </a:t>
            </a:r>
            <a:r>
              <a:rPr lang="fa-IR" sz="2800" dirty="0" smtClean="0">
                <a:solidFill>
                  <a:schemeClr val="tx1"/>
                </a:solidFill>
                <a:effectLst/>
                <a:cs typeface="B Mitra" pitchFamily="2" charset="-78"/>
              </a:rPr>
              <a:t>مي شود.</a:t>
            </a:r>
          </a:p>
        </p:txBody>
      </p:sp>
      <p:pic>
        <p:nvPicPr>
          <p:cNvPr id="7" name="18.asf">
            <a:hlinkClick r:id="" action="ppaction://media"/>
          </p:cNvPr>
          <p:cNvPicPr>
            <a:picLocks noRot="1" noChangeAspect="1"/>
          </p:cNvPicPr>
          <p:nvPr>
            <a:videoFile r:link="rId1"/>
          </p:nvPr>
        </p:nvPicPr>
        <p:blipFill>
          <a:blip r:embed="rId5" cstate="print"/>
          <a:stretch>
            <a:fillRect/>
          </a:stretch>
        </p:blipFill>
        <p:spPr>
          <a:xfrm>
            <a:off x="1000100" y="3643314"/>
            <a:ext cx="3545203" cy="2428892"/>
          </a:xfrm>
          <a:prstGeom prst="rect">
            <a:avLst/>
          </a:prstGeom>
        </p:spPr>
      </p:pic>
      <p:pic>
        <p:nvPicPr>
          <p:cNvPr id="8" name="2010-LIVE CHANNEL[20-06_0035]-00.asf">
            <a:hlinkClick r:id="" action="ppaction://media"/>
          </p:cNvPr>
          <p:cNvPicPr>
            <a:picLocks noRot="1" noChangeAspect="1"/>
          </p:cNvPicPr>
          <p:nvPr>
            <a:videoFile r:link="rId2"/>
          </p:nvPr>
        </p:nvPicPr>
        <p:blipFill>
          <a:blip r:embed="rId6" cstate="print"/>
          <a:stretch>
            <a:fillRect/>
          </a:stretch>
        </p:blipFill>
        <p:spPr>
          <a:xfrm>
            <a:off x="5000628" y="3643314"/>
            <a:ext cx="3429024" cy="2357454"/>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500" fill="hold"/>
                                        <p:tgtEl>
                                          <p:spTgt spid="1218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18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18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185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1860">
                                            <p:txEl>
                                              <p:pRg st="0" end="0"/>
                                            </p:txEl>
                                          </p:spTgt>
                                        </p:tgtEl>
                                        <p:attrNameLst>
                                          <p:attrName>style.visibility</p:attrName>
                                        </p:attrNameLst>
                                      </p:cBhvr>
                                      <p:to>
                                        <p:strVal val="visible"/>
                                      </p:to>
                                    </p:set>
                                    <p:animEffect transition="in" filter="wipe(down)">
                                      <p:cBhvr>
                                        <p:cTn id="15" dur="500"/>
                                        <p:tgtEl>
                                          <p:spTgt spid="12186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21860">
                                            <p:txEl>
                                              <p:pRg st="1" end="1"/>
                                            </p:txEl>
                                          </p:spTgt>
                                        </p:tgtEl>
                                        <p:attrNameLst>
                                          <p:attrName>style.visibility</p:attrName>
                                        </p:attrNameLst>
                                      </p:cBhvr>
                                      <p:to>
                                        <p:strVal val="visible"/>
                                      </p:to>
                                    </p:set>
                                    <p:animEffect transition="in" filter="fade">
                                      <p:cBhvr>
                                        <p:cTn id="20" dur="800" decel="100000"/>
                                        <p:tgtEl>
                                          <p:spTgt spid="121860">
                                            <p:txEl>
                                              <p:pRg st="1" end="1"/>
                                            </p:txEl>
                                          </p:spTgt>
                                        </p:tgtEl>
                                      </p:cBhvr>
                                    </p:animEffect>
                                    <p:anim calcmode="lin" valueType="num">
                                      <p:cBhvr>
                                        <p:cTn id="21" dur="800" decel="100000" fill="hold"/>
                                        <p:tgtEl>
                                          <p:spTgt spid="121860">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21860">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21860">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21860">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2186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121860">
                                            <p:txEl>
                                              <p:pRg st="2" end="2"/>
                                            </p:txEl>
                                          </p:spTgt>
                                        </p:tgtEl>
                                        <p:attrNameLst>
                                          <p:attrName>style.visibility</p:attrName>
                                        </p:attrNameLst>
                                      </p:cBhvr>
                                      <p:to>
                                        <p:strVal val="visible"/>
                                      </p:to>
                                    </p:set>
                                    <p:anim calcmode="lin" valueType="num">
                                      <p:cBhvr>
                                        <p:cTn id="30" dur="500" fill="hold"/>
                                        <p:tgtEl>
                                          <p:spTgt spid="121860">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12186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45760" fill="hold"/>
                                        <p:tgtEl>
                                          <p:spTgt spid="8"/>
                                        </p:tgtEl>
                                      </p:cBhvr>
                                    </p:cmd>
                                  </p:childTnLst>
                                </p:cTn>
                              </p:par>
                            </p:childTnLst>
                          </p:cTn>
                        </p:par>
                      </p:childTnLst>
                    </p:cTn>
                  </p:par>
                  <p:par>
                    <p:cTn id="54" fill="hold">
                      <p:stCondLst>
                        <p:cond delay="indefinite"/>
                      </p:stCondLst>
                      <p:childTnLst>
                        <p:par>
                          <p:cTn id="55" fill="hold">
                            <p:stCondLst>
                              <p:cond delay="0"/>
                            </p:stCondLst>
                            <p:childTnLst>
                              <p:par>
                                <p:cTn id="56" presetID="52"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Scale>
                                      <p:cBhvr>
                                        <p:cTn id="5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7"/>
                                        </p:tgtEl>
                                        <p:attrNameLst>
                                          <p:attrName>ppt_x</p:attrName>
                                          <p:attrName>ppt_y</p:attrName>
                                        </p:attrNameLst>
                                      </p:cBhvr>
                                    </p:animMotion>
                                    <p:animEffect transition="in" filter="fade">
                                      <p:cBhvr>
                                        <p:cTn id="60" dur="1000"/>
                                        <p:tgtEl>
                                          <p:spTgt spid="7"/>
                                        </p:tgtEl>
                                      </p:cBhvr>
                                    </p:animEffect>
                                  </p:childTnLst>
                                </p:cTn>
                              </p:par>
                            </p:childTnLst>
                          </p:cTn>
                        </p:par>
                        <p:par>
                          <p:cTn id="61" fill="hold">
                            <p:stCondLst>
                              <p:cond delay="1000"/>
                            </p:stCondLst>
                            <p:childTnLst>
                              <p:par>
                                <p:cTn id="62" presetID="1" presetClass="mediacall" presetSubtype="0" fill="hold" nodeType="afterEffect">
                                  <p:stCondLst>
                                    <p:cond delay="0"/>
                                  </p:stCondLst>
                                  <p:childTnLst>
                                    <p:cmd type="call" cmd="playFrom(0.0)">
                                      <p:cBhvr>
                                        <p:cTn id="63" dur="1590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64" fill="hold" display="0">
                  <p:stCondLst>
                    <p:cond delay="indefinite"/>
                  </p:stCondLst>
                  <p:endCondLst>
                    <p:cond evt="onNext" delay="0">
                      <p:tgtEl>
                        <p:sldTgt/>
                      </p:tgtEl>
                    </p:cond>
                    <p:cond evt="onPrev" delay="0">
                      <p:tgtEl>
                        <p:sldTgt/>
                      </p:tgtEl>
                    </p:cond>
                  </p:endCondLst>
                </p:cTn>
                <p:tgtEl>
                  <p:spTgt spid="7"/>
                </p:tgtEl>
              </p:cMediaNode>
            </p:video>
            <p:video>
              <p:cMediaNode>
                <p:cTn id="65"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12185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1785950"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EBC1</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283968" y="980728"/>
            <a:ext cx="4502874" cy="1805330"/>
          </a:xfrm>
        </p:spPr>
        <p:txBody>
          <a:bodyPr>
            <a:normAutofit lnSpcReduction="10000"/>
          </a:bodyPr>
          <a:lstStyle/>
          <a:p>
            <a:pPr marL="0" indent="0" algn="justLow" rtl="1">
              <a:buBlip>
                <a:blip r:embed="rId3"/>
              </a:buBlip>
            </a:pPr>
            <a:r>
              <a:rPr lang="fa-IR" sz="2800" dirty="0" smtClean="0">
                <a:solidFill>
                  <a:schemeClr val="tx1"/>
                </a:solidFill>
                <a:cs typeface="B Mitra" pitchFamily="2" charset="-78"/>
              </a:rPr>
              <a:t> تأسیس: 11 دی 1384</a:t>
            </a:r>
          </a:p>
          <a:p>
            <a:pPr marL="0" indent="0" algn="justLow" rtl="1">
              <a:buBlip>
                <a:blip r:embed="rId3"/>
              </a:buBlip>
            </a:pPr>
            <a:r>
              <a:rPr lang="fa-IR" sz="2800" dirty="0" smtClean="0">
                <a:solidFill>
                  <a:schemeClr val="tx1"/>
                </a:solidFill>
                <a:cs typeface="B Mitra" pitchFamily="2" charset="-78"/>
              </a:rPr>
              <a:t> رویکرد: تفریحی – سرگرمی </a:t>
            </a:r>
          </a:p>
          <a:p>
            <a:pPr marL="0" indent="0" algn="justLow" rtl="1">
              <a:buBlip>
                <a:blip r:embed="rId3"/>
              </a:buBlip>
            </a:pPr>
            <a:r>
              <a:rPr lang="fa-IR" sz="2800" dirty="0" smtClean="0">
                <a:solidFill>
                  <a:schemeClr val="tx1"/>
                </a:solidFill>
                <a:cs typeface="B Mitra" pitchFamily="2" charset="-78"/>
              </a:rPr>
              <a:t> پخش: امریکا</a:t>
            </a:r>
            <a:endParaRPr lang="en-US" sz="2800" dirty="0">
              <a:solidFill>
                <a:schemeClr val="tx1"/>
              </a:solidFill>
              <a:cs typeface="B Mitra" pitchFamily="2" charset="-78"/>
            </a:endParaRPr>
          </a:p>
        </p:txBody>
      </p:sp>
      <p:pic>
        <p:nvPicPr>
          <p:cNvPr id="6" name="11.asf">
            <a:hlinkClick r:id="" action="ppaction://media"/>
          </p:cNvPr>
          <p:cNvPicPr>
            <a:picLocks noRot="1" noChangeAspect="1"/>
          </p:cNvPicPr>
          <p:nvPr>
            <a:videoFile r:link="rId1"/>
          </p:nvPr>
        </p:nvPicPr>
        <p:blipFill>
          <a:blip r:embed="rId4" cstate="print"/>
          <a:stretch>
            <a:fillRect/>
          </a:stretch>
        </p:blipFill>
        <p:spPr>
          <a:xfrm>
            <a:off x="1691680" y="2276872"/>
            <a:ext cx="5256584" cy="3888432"/>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plus(in)">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800" decel="100000"/>
                                        <p:tgtEl>
                                          <p:spTgt spid="4">
                                            <p:txEl>
                                              <p:pRg st="1" end="1"/>
                                            </p:txEl>
                                          </p:spTgt>
                                        </p:tgtEl>
                                      </p:cBhvr>
                                    </p:animEffect>
                                    <p:anim calcmode="lin" valueType="num">
                                      <p:cBhvr>
                                        <p:cTn id="21"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70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3"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1214446" cy="571504"/>
          </a:xfrm>
        </p:spPr>
        <p:txBody>
          <a:bodyPr>
            <a:noAutofit/>
          </a:bodyPr>
          <a:lstStyle/>
          <a:p>
            <a:pPr algn="ctr"/>
            <a:r>
              <a:rPr lang="en-US" sz="4000" b="1" dirty="0" smtClean="0">
                <a:solidFill>
                  <a:srgbClr val="FF0000"/>
                </a:solidFill>
                <a:latin typeface="Times New Roman" pitchFamily="18" charset="0"/>
                <a:cs typeface="Times New Roman" pitchFamily="18" charset="0"/>
              </a:rPr>
              <a:t>4</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571736" y="785794"/>
            <a:ext cx="6143668" cy="2214578"/>
          </a:xfrm>
        </p:spPr>
        <p:txBody>
          <a:bodyPr>
            <a:noAutofit/>
          </a:bodyPr>
          <a:lstStyle/>
          <a:p>
            <a:pPr marL="92075" indent="19050" algn="justLow" rtl="1">
              <a:lnSpc>
                <a:spcPct val="150000"/>
              </a:lnSpc>
              <a:buBlip>
                <a:blip r:embed="rId3"/>
              </a:buBlip>
            </a:pPr>
            <a:r>
              <a:rPr lang="fa-IR" sz="2800" dirty="0" smtClean="0">
                <a:solidFill>
                  <a:schemeClr val="tx1"/>
                </a:solidFill>
                <a:cs typeface="B Mitra" pitchFamily="2" charset="-78"/>
              </a:rPr>
              <a:t> تأسیس: 4 اردیبهشت 1389</a:t>
            </a:r>
          </a:p>
          <a:p>
            <a:pPr marL="92075" indent="19050" algn="justLow" rtl="1">
              <a:lnSpc>
                <a:spcPct val="150000"/>
              </a:lnSpc>
              <a:buBlip>
                <a:blip r:embed="rId3"/>
              </a:buBlip>
            </a:pPr>
            <a:r>
              <a:rPr lang="fa-IR" sz="2800" dirty="0" smtClean="0">
                <a:solidFill>
                  <a:schemeClr val="tx1"/>
                </a:solidFill>
                <a:cs typeface="B Mitra" pitchFamily="2" charset="-78"/>
              </a:rPr>
              <a:t> رویکرد: تفریحی – سرگرمی (پخش موزیک)</a:t>
            </a:r>
          </a:p>
          <a:p>
            <a:pPr marL="92075" indent="19050" algn="justLow" rtl="1">
              <a:lnSpc>
                <a:spcPct val="150000"/>
              </a:lnSpc>
              <a:buBlip>
                <a:blip r:embed="rId3"/>
              </a:buBlip>
            </a:pPr>
            <a:r>
              <a:rPr lang="fa-IR" sz="2800" dirty="0" smtClean="0">
                <a:solidFill>
                  <a:schemeClr val="tx1"/>
                </a:solidFill>
                <a:cs typeface="B Mitra" pitchFamily="2" charset="-78"/>
              </a:rPr>
              <a:t> پخش: انگلستان</a:t>
            </a:r>
            <a:endParaRPr lang="en-US" sz="2800" dirty="0">
              <a:solidFill>
                <a:schemeClr val="tx1"/>
              </a:solidFill>
              <a:cs typeface="B Mitra" pitchFamily="2" charset="-78"/>
            </a:endParaRPr>
          </a:p>
        </p:txBody>
      </p:sp>
      <p:pic>
        <p:nvPicPr>
          <p:cNvPr id="6" name="2010-4[12-07_0002]-88.asf">
            <a:hlinkClick r:id="" action="ppaction://media"/>
          </p:cNvPr>
          <p:cNvPicPr>
            <a:picLocks noRot="1" noChangeAspect="1"/>
          </p:cNvPicPr>
          <p:nvPr>
            <a:videoFile r:link="rId1"/>
          </p:nvPr>
        </p:nvPicPr>
        <p:blipFill>
          <a:blip r:embed="rId4" cstate="print"/>
          <a:stretch>
            <a:fillRect/>
          </a:stretch>
        </p:blipFill>
        <p:spPr>
          <a:xfrm>
            <a:off x="1857356" y="2971816"/>
            <a:ext cx="5800748" cy="3314704"/>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33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5"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2" grpId="0"/>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0"/>
            <a:ext cx="2114536" cy="785818"/>
          </a:xfrm>
        </p:spPr>
        <p:txBody>
          <a:bodyPr>
            <a:normAutofit/>
          </a:bodyPr>
          <a:lstStyle/>
          <a:p>
            <a:pPr algn="ctr"/>
            <a:r>
              <a:rPr lang="en-US" sz="3200" b="1" dirty="0" smtClean="0">
                <a:solidFill>
                  <a:srgbClr val="FF0000"/>
                </a:solidFill>
                <a:latin typeface="Times New Roman" pitchFamily="18" charset="0"/>
                <a:cs typeface="Times New Roman" pitchFamily="18" charset="0"/>
              </a:rPr>
              <a:t>MTC TV</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0" y="850392"/>
            <a:ext cx="9072562" cy="2364294"/>
          </a:xfrm>
        </p:spPr>
        <p:txBody>
          <a:bodyPr>
            <a:noAutofit/>
          </a:bodyPr>
          <a:lstStyle/>
          <a:p>
            <a:pPr marL="53975" indent="0" algn="justLow">
              <a:lnSpc>
                <a:spcPct val="160000"/>
              </a:lnSpc>
              <a:buBlip>
                <a:blip r:embed="rId3"/>
              </a:buBlip>
            </a:pPr>
            <a:r>
              <a:rPr lang="fa-IR" sz="2400" dirty="0" smtClean="0">
                <a:solidFill>
                  <a:schemeClr val="tx1"/>
                </a:solidFill>
                <a:cs typeface="B Mitra" pitchFamily="2" charset="-78"/>
              </a:rPr>
              <a:t>شبکه تلویزیونی </a:t>
            </a:r>
            <a:r>
              <a:rPr lang="en-US" sz="2200" dirty="0" err="1" smtClean="0">
                <a:solidFill>
                  <a:schemeClr val="tx1"/>
                </a:solidFill>
                <a:latin typeface="Times New Roman" pitchFamily="18" charset="0"/>
                <a:cs typeface="B Mitra" pitchFamily="2" charset="-78"/>
              </a:rPr>
              <a:t>Melli</a:t>
            </a:r>
            <a:r>
              <a:rPr lang="en-US" sz="2200" dirty="0" smtClean="0">
                <a:solidFill>
                  <a:schemeClr val="tx1"/>
                </a:solidFill>
                <a:latin typeface="Times New Roman" pitchFamily="18" charset="0"/>
                <a:cs typeface="B Mitra" pitchFamily="2" charset="-78"/>
              </a:rPr>
              <a:t> TV </a:t>
            </a:r>
            <a:r>
              <a:rPr lang="en-US" sz="2200" dirty="0" err="1" smtClean="0">
                <a:solidFill>
                  <a:schemeClr val="tx1"/>
                </a:solidFill>
                <a:latin typeface="Times New Roman" pitchFamily="18" charset="0"/>
                <a:cs typeface="B Mitra" pitchFamily="2" charset="-78"/>
              </a:rPr>
              <a:t>Channal</a:t>
            </a:r>
            <a:r>
              <a:rPr lang="fa-IR" sz="2200" dirty="0" smtClean="0">
                <a:solidFill>
                  <a:schemeClr val="tx1"/>
                </a:solidFill>
                <a:latin typeface="Times New Roman" pitchFamily="18" charset="0"/>
                <a:cs typeface="B Mitra" pitchFamily="2" charset="-78"/>
              </a:rPr>
              <a:t> </a:t>
            </a:r>
            <a:r>
              <a:rPr lang="fa-IR" sz="2400" dirty="0" smtClean="0">
                <a:solidFill>
                  <a:schemeClr val="tx1"/>
                </a:solidFill>
                <a:latin typeface="Times New Roman" pitchFamily="18" charset="0"/>
                <a:cs typeface="B Mitra" pitchFamily="2" charset="-78"/>
              </a:rPr>
              <a:t>یا</a:t>
            </a:r>
            <a:r>
              <a:rPr lang="en-US" sz="2200" dirty="0" smtClean="0">
                <a:solidFill>
                  <a:schemeClr val="tx1"/>
                </a:solidFill>
                <a:latin typeface="Times New Roman" pitchFamily="18" charset="0"/>
                <a:cs typeface="B Mitra" pitchFamily="2" charset="-78"/>
              </a:rPr>
              <a:t>MTC </a:t>
            </a:r>
            <a:r>
              <a:rPr lang="fa-IR" sz="2200" dirty="0" smtClean="0">
                <a:solidFill>
                  <a:schemeClr val="tx1"/>
                </a:solidFill>
                <a:latin typeface="Times New Roman" pitchFamily="18" charset="0"/>
                <a:cs typeface="B Mitra" pitchFamily="2" charset="-78"/>
              </a:rPr>
              <a:t> </a:t>
            </a:r>
            <a:r>
              <a:rPr lang="fa-IR" sz="2400" dirty="0" smtClean="0">
                <a:solidFill>
                  <a:schemeClr val="tx1"/>
                </a:solidFill>
                <a:cs typeface="B Mitra" pitchFamily="2" charset="-78"/>
              </a:rPr>
              <a:t>سابق به مدیریت «شهرام هاشمی زاده» پخش برنامه های خود را از بهمن 1384 آغاز کرد و پس از وقفه ای، مجدد پخش برنامه خود را از سر گرفته است. </a:t>
            </a:r>
          </a:p>
          <a:p>
            <a:pPr marL="53975" indent="0" algn="justLow">
              <a:lnSpc>
                <a:spcPct val="160000"/>
              </a:lnSpc>
              <a:buBlip>
                <a:blip r:embed="rId3"/>
              </a:buBlip>
            </a:pPr>
            <a:r>
              <a:rPr lang="fa-IR" sz="2400" dirty="0" smtClean="0">
                <a:solidFill>
                  <a:schemeClr val="tx1"/>
                </a:solidFill>
                <a:cs typeface="B Mitra" pitchFamily="2" charset="-78"/>
              </a:rPr>
              <a:t>رویکرد تفریحی، سرگرمی</a:t>
            </a:r>
            <a:endParaRPr lang="en-US" sz="2400" dirty="0" smtClean="0">
              <a:solidFill>
                <a:schemeClr val="tx1"/>
              </a:solidFill>
              <a:cs typeface="B Mitra" pitchFamily="2" charset="-78"/>
            </a:endParaRPr>
          </a:p>
          <a:p>
            <a:pPr marL="53975" indent="0" algn="justLow">
              <a:lnSpc>
                <a:spcPct val="160000"/>
              </a:lnSpc>
              <a:buBlip>
                <a:blip r:embed="rId3"/>
              </a:buBlip>
            </a:pPr>
            <a:r>
              <a:rPr lang="fa-IR" sz="2400" dirty="0" smtClean="0">
                <a:solidFill>
                  <a:schemeClr val="tx1"/>
                </a:solidFill>
                <a:cs typeface="B Mitra" pitchFamily="2" charset="-78"/>
              </a:rPr>
              <a:t>پخش از امريکا</a:t>
            </a:r>
            <a:endParaRPr lang="en-US" sz="2400" dirty="0">
              <a:solidFill>
                <a:schemeClr val="tx1"/>
              </a:solidFill>
              <a:cs typeface="B Mitra" pitchFamily="2" charset="-78"/>
            </a:endParaRPr>
          </a:p>
        </p:txBody>
      </p:sp>
      <p:pic>
        <p:nvPicPr>
          <p:cNvPr id="8" name="19.asf">
            <a:hlinkClick r:id="" action="ppaction://media"/>
          </p:cNvPr>
          <p:cNvPicPr>
            <a:picLocks noRot="1" noChangeAspect="1"/>
          </p:cNvPicPr>
          <p:nvPr>
            <a:videoFile r:link="rId1"/>
          </p:nvPr>
        </p:nvPicPr>
        <p:blipFill>
          <a:blip r:embed="rId4" cstate="print"/>
          <a:stretch>
            <a:fillRect/>
          </a:stretch>
        </p:blipFill>
        <p:spPr>
          <a:xfrm>
            <a:off x="1928794" y="3286204"/>
            <a:ext cx="4155374" cy="2935779"/>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
                                        </p:tgtEl>
                                        <p:attrNameLst>
                                          <p:attrName>ppt_x</p:attrName>
                                          <p:attrName>ppt_y</p:attrName>
                                        </p:attrNameLst>
                                      </p:cBhvr>
                                    </p:animMotion>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366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9"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2328850" cy="714380"/>
          </a:xfrm>
        </p:spPr>
        <p:txBody>
          <a:bodyPr>
            <a:normAutofit fontScale="90000"/>
          </a:bodyPr>
          <a:lstStyle/>
          <a:p>
            <a:pPr algn="ctr"/>
            <a:r>
              <a:rPr lang="en-US" b="1" dirty="0" err="1" smtClean="0">
                <a:solidFill>
                  <a:srgbClr val="FF0000"/>
                </a:solidFill>
                <a:latin typeface="Times New Roman" pitchFamily="18" charset="0"/>
                <a:cs typeface="Times New Roman" pitchFamily="18" charset="0"/>
              </a:rPr>
              <a:t>Aso</a:t>
            </a:r>
            <a:r>
              <a:rPr lang="en-US" b="1" dirty="0" smtClean="0">
                <a:solidFill>
                  <a:srgbClr val="FF0000"/>
                </a:solidFill>
                <a:latin typeface="Times New Roman" pitchFamily="18" charset="0"/>
                <a:cs typeface="Times New Roman" pitchFamily="18" charset="0"/>
              </a:rPr>
              <a:t> Sat</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14324" y="1071546"/>
            <a:ext cx="8543956" cy="1428760"/>
          </a:xfrm>
        </p:spPr>
        <p:txBody>
          <a:bodyPr>
            <a:noAutofit/>
          </a:bodyPr>
          <a:lstStyle/>
          <a:p>
            <a:pPr marL="92075" indent="19050" algn="justLow" rtl="1">
              <a:lnSpc>
                <a:spcPct val="150000"/>
              </a:lnSpc>
              <a:buBlip>
                <a:blip r:embed="rId3"/>
              </a:buBlip>
            </a:pPr>
            <a:r>
              <a:rPr lang="fa-IR" sz="2800" dirty="0" smtClean="0">
                <a:solidFill>
                  <a:schemeClr val="tx1"/>
                </a:solidFill>
                <a:cs typeface="B Mitra" pitchFamily="2" charset="-78"/>
              </a:rPr>
              <a:t>این شبکه سیاسی برنامه هاي خود را به زبان کردی و فارسی پخش می کند و اخبار مربوط به اکراد ایران و منطقه را پی گیری می کند.</a:t>
            </a:r>
            <a:endParaRPr lang="en-US" sz="2800" dirty="0">
              <a:solidFill>
                <a:schemeClr val="tx1"/>
              </a:solidFill>
              <a:cs typeface="B Mitra" pitchFamily="2" charset="-78"/>
            </a:endParaRPr>
          </a:p>
        </p:txBody>
      </p:sp>
      <p:pic>
        <p:nvPicPr>
          <p:cNvPr id="5" name="1.asf">
            <a:hlinkClick r:id="" action="ppaction://media"/>
          </p:cNvPr>
          <p:cNvPicPr>
            <a:picLocks noRot="1" noChangeAspect="1"/>
          </p:cNvPicPr>
          <p:nvPr>
            <a:videoFile r:link="rId1"/>
          </p:nvPr>
        </p:nvPicPr>
        <p:blipFill>
          <a:blip r:embed="rId4" cstate="print"/>
          <a:stretch>
            <a:fillRect/>
          </a:stretch>
        </p:blipFill>
        <p:spPr>
          <a:xfrm>
            <a:off x="2357422" y="2786058"/>
            <a:ext cx="5000660" cy="337186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plus(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style.rotation</p:attrName>
                                        </p:attrNameLst>
                                      </p:cBhvr>
                                      <p:tavLst>
                                        <p:tav tm="0">
                                          <p:val>
                                            <p:fltVal val="720"/>
                                          </p:val>
                                        </p:tav>
                                        <p:tav tm="100000">
                                          <p:val>
                                            <p:fltVal val="0"/>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 calcmode="lin" valueType="num">
                                      <p:cBhvr>
                                        <p:cTn id="23"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48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8"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314" y="1500174"/>
            <a:ext cx="3943320" cy="3786214"/>
          </a:xfrm>
        </p:spPr>
        <p:txBody>
          <a:bodyPr>
            <a:noAutofit/>
          </a:bodyPr>
          <a:lstStyle/>
          <a:p>
            <a:pPr algn="r" rtl="1">
              <a:lnSpc>
                <a:spcPct val="150000"/>
              </a:lnSpc>
              <a:buBlip>
                <a:blip r:embed="rId2"/>
              </a:buBlip>
            </a:pPr>
            <a:r>
              <a:rPr lang="fa-IR" dirty="0" smtClean="0">
                <a:solidFill>
                  <a:schemeClr val="tx1"/>
                </a:solidFill>
                <a:cs typeface="B Mitra" pitchFamily="2" charset="-78"/>
              </a:rPr>
              <a:t>تأسیس: 1989</a:t>
            </a:r>
          </a:p>
          <a:p>
            <a:pPr algn="r" rtl="1">
              <a:lnSpc>
                <a:spcPct val="150000"/>
              </a:lnSpc>
              <a:buBlip>
                <a:blip r:embed="rId2"/>
              </a:buBlip>
            </a:pPr>
            <a:r>
              <a:rPr lang="fa-IR" dirty="0" smtClean="0">
                <a:solidFill>
                  <a:schemeClr val="tx1"/>
                </a:solidFill>
                <a:cs typeface="B Mitra" pitchFamily="2" charset="-78"/>
              </a:rPr>
              <a:t>مدیریت: داور ویسه </a:t>
            </a:r>
          </a:p>
          <a:p>
            <a:pPr algn="r" rtl="1">
              <a:lnSpc>
                <a:spcPct val="150000"/>
              </a:lnSpc>
              <a:buBlip>
                <a:blip r:embed="rId2"/>
              </a:buBlip>
            </a:pPr>
            <a:r>
              <a:rPr lang="fa-IR" dirty="0" smtClean="0">
                <a:solidFill>
                  <a:schemeClr val="tx1"/>
                </a:solidFill>
                <a:cs typeface="B Mitra" pitchFamily="2" charset="-78"/>
              </a:rPr>
              <a:t>رویکرد: سیاسی - خبری</a:t>
            </a:r>
          </a:p>
          <a:p>
            <a:pPr algn="r" rtl="1">
              <a:lnSpc>
                <a:spcPct val="150000"/>
              </a:lnSpc>
              <a:buBlip>
                <a:blip r:embed="rId2"/>
              </a:buBlip>
            </a:pPr>
            <a:r>
              <a:rPr lang="fa-IR" dirty="0" smtClean="0">
                <a:solidFill>
                  <a:schemeClr val="tx1"/>
                </a:solidFill>
                <a:cs typeface="B Mitra" pitchFamily="2" charset="-78"/>
              </a:rPr>
              <a:t>پخش: امریکا</a:t>
            </a:r>
            <a:endParaRPr lang="en-US" dirty="0">
              <a:solidFill>
                <a:schemeClr val="tx1"/>
              </a:solidFill>
              <a:cs typeface="B Mitra" pitchFamily="2" charset="-78"/>
            </a:endParaRPr>
          </a:p>
        </p:txBody>
      </p:sp>
      <p:pic>
        <p:nvPicPr>
          <p:cNvPr id="6" name="Picture 2" descr="C:\Documents and Settings\user.SYASI-855D9C865\Desktop\Radio_RangARang.jpg"/>
          <p:cNvPicPr>
            <a:picLocks noChangeAspect="1" noChangeArrowheads="1"/>
          </p:cNvPicPr>
          <p:nvPr/>
        </p:nvPicPr>
        <p:blipFill>
          <a:blip r:embed="rId3" cstate="print"/>
          <a:srcRect/>
          <a:stretch>
            <a:fillRect/>
          </a:stretch>
        </p:blipFill>
        <p:spPr bwMode="auto">
          <a:xfrm>
            <a:off x="571472" y="1428736"/>
            <a:ext cx="4143404" cy="3714776"/>
          </a:xfrm>
          <a:prstGeom prst="rect">
            <a:avLst/>
          </a:prstGeom>
          <a:noFill/>
        </p:spPr>
      </p:pic>
      <p:sp>
        <p:nvSpPr>
          <p:cNvPr id="7" name="Content Placeholder 2"/>
          <p:cNvSpPr txBox="1">
            <a:spLocks/>
          </p:cNvSpPr>
          <p:nvPr/>
        </p:nvSpPr>
        <p:spPr>
          <a:xfrm>
            <a:off x="142844" y="71414"/>
            <a:ext cx="2857520" cy="571480"/>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Rang A Rang</a:t>
            </a:r>
            <a:endParaRPr kumimoji="0" lang="fa-IR"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4" dur="2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785794"/>
            <a:ext cx="7327126" cy="1000132"/>
          </a:xfrm>
        </p:spPr>
        <p:txBody>
          <a:bodyPr>
            <a:noAutofit/>
          </a:bodyPr>
          <a:lstStyle/>
          <a:p>
            <a:pPr>
              <a:buBlip>
                <a:blip r:embed="rId2"/>
              </a:buBlip>
            </a:pPr>
            <a:r>
              <a:rPr lang="fa-IR" sz="2700" dirty="0" smtClean="0">
                <a:solidFill>
                  <a:schemeClr val="tx1"/>
                </a:solidFill>
                <a:cs typeface="B Mitra" pitchFamily="2" charset="-78"/>
              </a:rPr>
              <a:t>تلویزیون کردی – فارسی ، حزب دموکرات کردستان، مهر 1387</a:t>
            </a:r>
          </a:p>
          <a:p>
            <a:pPr>
              <a:buBlip>
                <a:blip r:embed="rId2"/>
              </a:buBlip>
            </a:pPr>
            <a:r>
              <a:rPr lang="fa-IR" sz="2700" dirty="0" smtClean="0">
                <a:solidFill>
                  <a:schemeClr val="tx1"/>
                </a:solidFill>
                <a:cs typeface="B Mitra" pitchFamily="2" charset="-78"/>
              </a:rPr>
              <a:t>رویکرد: سیاسی</a:t>
            </a:r>
            <a:endParaRPr lang="en-US" sz="2700" dirty="0" smtClean="0">
              <a:solidFill>
                <a:schemeClr val="tx1"/>
              </a:solidFill>
              <a:cs typeface="B Mitra" pitchFamily="2" charset="-78"/>
            </a:endParaRPr>
          </a:p>
        </p:txBody>
      </p:sp>
      <p:sp>
        <p:nvSpPr>
          <p:cNvPr id="5" name="Content Placeholder 2"/>
          <p:cNvSpPr txBox="1">
            <a:spLocks/>
          </p:cNvSpPr>
          <p:nvPr/>
        </p:nvSpPr>
        <p:spPr>
          <a:xfrm>
            <a:off x="142844" y="71414"/>
            <a:ext cx="1857388" cy="571480"/>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Tishk</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TV</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Content Placeholder 2"/>
          <p:cNvSpPr txBox="1">
            <a:spLocks/>
          </p:cNvSpPr>
          <p:nvPr/>
        </p:nvSpPr>
        <p:spPr>
          <a:xfrm>
            <a:off x="357158" y="1714488"/>
            <a:ext cx="1857388" cy="571480"/>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Rojhelat</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7" name="Content Placeholder 2"/>
          <p:cNvSpPr txBox="1">
            <a:spLocks/>
          </p:cNvSpPr>
          <p:nvPr/>
        </p:nvSpPr>
        <p:spPr>
          <a:xfrm>
            <a:off x="1835696" y="2357430"/>
            <a:ext cx="6822500" cy="1000132"/>
          </a:xfrm>
          <a:prstGeom prst="rect">
            <a:avLst/>
          </a:prstGeom>
        </p:spPr>
        <p:txBody>
          <a:bodyPr vert="horz" lIns="91440" tIns="45720" rIns="91440" bIns="45720" rtlCol="0">
            <a:noAutofit/>
          </a:bodyPr>
          <a:lstStyle/>
          <a:p>
            <a:pPr marL="342900" marR="0" lvl="0" indent="-342900" algn="r" defTabSz="914400" rtl="1" eaLnBrk="1" fontAlgn="auto" latinLnBrk="0" hangingPunct="1">
              <a:lnSpc>
                <a:spcPct val="100000"/>
              </a:lnSpc>
              <a:spcBef>
                <a:spcPct val="20000"/>
              </a:spcBef>
              <a:spcAft>
                <a:spcPts val="0"/>
              </a:spcAft>
              <a:buClrTx/>
              <a:buSzTx/>
              <a:buBlip>
                <a:blip r:embed="rId3"/>
              </a:buBlip>
              <a:tabLst/>
              <a:defRPr/>
            </a:pPr>
            <a:r>
              <a:rPr kumimoji="0" lang="fa-IR" sz="2700" b="0" i="0" u="none" strike="noStrike" kern="1200" cap="none" spc="0" normalizeH="0" baseline="0" noProof="0" dirty="0" smtClean="0">
                <a:ln>
                  <a:noFill/>
                </a:ln>
                <a:solidFill>
                  <a:schemeClr val="tx1"/>
                </a:solidFill>
                <a:effectLst/>
                <a:uLnTx/>
                <a:uFillTx/>
                <a:cs typeface="B Mitra" pitchFamily="2" charset="-78"/>
              </a:rPr>
              <a:t>تلویزیون کردی – فارسی؛ حزب کومله کردستان،</a:t>
            </a:r>
            <a:r>
              <a:rPr kumimoji="0" lang="fa-IR" sz="2700" b="0" i="0" u="none" strike="noStrike" kern="1200" cap="none" spc="0" normalizeH="0" noProof="0" dirty="0" smtClean="0">
                <a:ln>
                  <a:noFill/>
                </a:ln>
                <a:solidFill>
                  <a:schemeClr val="tx1"/>
                </a:solidFill>
                <a:effectLst/>
                <a:uLnTx/>
                <a:uFillTx/>
                <a:cs typeface="B Mitra" pitchFamily="2" charset="-78"/>
              </a:rPr>
              <a:t> دی 1384</a:t>
            </a:r>
          </a:p>
          <a:p>
            <a:pPr marL="342900" marR="0" lvl="0" indent="-342900" algn="r" defTabSz="914400" rtl="1" eaLnBrk="1" fontAlgn="auto" latinLnBrk="0" hangingPunct="1">
              <a:lnSpc>
                <a:spcPct val="100000"/>
              </a:lnSpc>
              <a:spcBef>
                <a:spcPct val="20000"/>
              </a:spcBef>
              <a:spcAft>
                <a:spcPts val="0"/>
              </a:spcAft>
              <a:buClrTx/>
              <a:buSzTx/>
              <a:buBlip>
                <a:blip r:embed="rId3"/>
              </a:buBlip>
              <a:tabLst/>
              <a:defRPr/>
            </a:pPr>
            <a:r>
              <a:rPr lang="fa-IR" sz="2700" dirty="0" smtClean="0">
                <a:cs typeface="B Mitra" pitchFamily="2" charset="-78"/>
              </a:rPr>
              <a:t>رویکرد: سیاسی</a:t>
            </a:r>
            <a:endParaRPr lang="en-US" sz="2700" dirty="0" smtClean="0">
              <a:cs typeface="B Mitra" pitchFamily="2" charset="-78"/>
            </a:endParaRPr>
          </a:p>
        </p:txBody>
      </p:sp>
      <p:sp>
        <p:nvSpPr>
          <p:cNvPr id="8" name="Content Placeholder 2"/>
          <p:cNvSpPr txBox="1">
            <a:spLocks/>
          </p:cNvSpPr>
          <p:nvPr/>
        </p:nvSpPr>
        <p:spPr>
          <a:xfrm>
            <a:off x="428596" y="3284984"/>
            <a:ext cx="2276492" cy="571480"/>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en-US" sz="3200" b="1" dirty="0" err="1" smtClean="0">
                <a:solidFill>
                  <a:srgbClr val="FF0000"/>
                </a:solidFill>
                <a:latin typeface="Times New Roman" pitchFamily="18" charset="0"/>
                <a:cs typeface="Times New Roman" pitchFamily="18" charset="0"/>
              </a:rPr>
              <a:t>Komala</a:t>
            </a:r>
            <a:r>
              <a:rPr lang="en-US" sz="3200" b="1" dirty="0" smtClean="0">
                <a:solidFill>
                  <a:srgbClr val="FF0000"/>
                </a:solidFill>
                <a:latin typeface="Times New Roman" pitchFamily="18" charset="0"/>
                <a:cs typeface="Times New Roman" pitchFamily="18" charset="0"/>
              </a:rPr>
              <a:t> TV</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1" name="Content Placeholder 2"/>
          <p:cNvSpPr txBox="1">
            <a:spLocks/>
          </p:cNvSpPr>
          <p:nvPr/>
        </p:nvSpPr>
        <p:spPr>
          <a:xfrm>
            <a:off x="495308" y="4869160"/>
            <a:ext cx="2276492" cy="571480"/>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en-US" sz="3200" b="1" dirty="0" err="1" smtClean="0">
                <a:solidFill>
                  <a:srgbClr val="FF0000"/>
                </a:solidFill>
                <a:latin typeface="Times New Roman" pitchFamily="18" charset="0"/>
                <a:cs typeface="Times New Roman" pitchFamily="18" charset="0"/>
              </a:rPr>
              <a:t>Newroz</a:t>
            </a:r>
            <a:r>
              <a:rPr lang="en-US" sz="3200" b="1" dirty="0" smtClean="0">
                <a:solidFill>
                  <a:srgbClr val="FF0000"/>
                </a:solidFill>
                <a:latin typeface="Times New Roman" pitchFamily="18" charset="0"/>
                <a:cs typeface="Times New Roman" pitchFamily="18" charset="0"/>
              </a:rPr>
              <a:t> TV</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12" name="Content Placeholder 2"/>
          <p:cNvSpPr txBox="1">
            <a:spLocks/>
          </p:cNvSpPr>
          <p:nvPr/>
        </p:nvSpPr>
        <p:spPr>
          <a:xfrm>
            <a:off x="4846372" y="5143512"/>
            <a:ext cx="3726156" cy="857256"/>
          </a:xfrm>
          <a:prstGeom prst="rect">
            <a:avLst/>
          </a:prstGeom>
        </p:spPr>
        <p:txBody>
          <a:bodyPr vert="horz" lIns="91440" tIns="45720" rIns="91440" bIns="45720" rtlCol="0">
            <a:noAutofit/>
          </a:bodyPr>
          <a:lstStyle/>
          <a:p>
            <a:pPr marL="342900" marR="0" lvl="0" indent="-342900" algn="r" defTabSz="914400" rtl="1" eaLnBrk="1" fontAlgn="auto" latinLnBrk="0" hangingPunct="1">
              <a:lnSpc>
                <a:spcPct val="100000"/>
              </a:lnSpc>
              <a:spcBef>
                <a:spcPct val="20000"/>
              </a:spcBef>
              <a:spcAft>
                <a:spcPts val="0"/>
              </a:spcAft>
              <a:buClrTx/>
              <a:buSzTx/>
              <a:buBlip>
                <a:blip r:embed="rId4"/>
              </a:buBlip>
              <a:tabLst/>
              <a:defRPr/>
            </a:pPr>
            <a:r>
              <a:rPr kumimoji="0" lang="fa-IR" sz="2700" b="0" i="0" u="none" strike="noStrike" kern="1200" cap="none" spc="0" normalizeH="0" baseline="0" noProof="0" dirty="0" smtClean="0">
                <a:ln>
                  <a:noFill/>
                </a:ln>
                <a:solidFill>
                  <a:schemeClr val="tx1"/>
                </a:solidFill>
                <a:effectLst/>
                <a:uLnTx/>
                <a:uFillTx/>
                <a:cs typeface="B Mitra" pitchFamily="2" charset="-78"/>
              </a:rPr>
              <a:t>تلویزیون کردی – فارسی</a:t>
            </a:r>
          </a:p>
          <a:p>
            <a:pPr marL="342900" marR="0" lvl="0" indent="-342900" algn="r" defTabSz="914400" rtl="1" eaLnBrk="1" fontAlgn="auto" latinLnBrk="0" hangingPunct="1">
              <a:lnSpc>
                <a:spcPct val="100000"/>
              </a:lnSpc>
              <a:spcBef>
                <a:spcPct val="20000"/>
              </a:spcBef>
              <a:spcAft>
                <a:spcPts val="0"/>
              </a:spcAft>
              <a:buClrTx/>
              <a:buSzTx/>
              <a:buBlip>
                <a:blip r:embed="rId4"/>
              </a:buBlip>
              <a:tabLst/>
              <a:defRPr/>
            </a:pPr>
            <a:r>
              <a:rPr lang="fa-IR" sz="2700" dirty="0" smtClean="0">
                <a:cs typeface="B Mitra" pitchFamily="2" charset="-78"/>
              </a:rPr>
              <a:t>رویکرد: سیاسی</a:t>
            </a:r>
            <a:endParaRPr lang="en-US" sz="2700" dirty="0" smtClean="0">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Blip>
                <a:blip r:embed="rId4"/>
              </a:buBlip>
              <a:tabLst/>
              <a:defRPr/>
            </a:pPr>
            <a:endParaRPr kumimoji="0" lang="fa-IR" sz="2700" b="0" i="0" u="none" strike="noStrike" kern="1200" cap="none" spc="0" normalizeH="0" baseline="0" noProof="0" dirty="0" smtClean="0">
              <a:ln>
                <a:noFill/>
              </a:ln>
              <a:solidFill>
                <a:schemeClr val="tx1"/>
              </a:solidFill>
              <a:effectLst/>
              <a:uLnTx/>
              <a:uFillTx/>
              <a:cs typeface="B Mitra" pitchFamily="2" charset="-78"/>
            </a:endParaRPr>
          </a:p>
          <a:p>
            <a:pPr marL="342900" marR="0" lvl="0" indent="-342900" algn="r" defTabSz="914400" rtl="1" eaLnBrk="1" fontAlgn="auto" latinLnBrk="0" hangingPunct="1">
              <a:lnSpc>
                <a:spcPct val="100000"/>
              </a:lnSpc>
              <a:spcBef>
                <a:spcPct val="20000"/>
              </a:spcBef>
              <a:spcAft>
                <a:spcPts val="0"/>
              </a:spcAft>
              <a:buClrTx/>
              <a:buSzTx/>
              <a:buBlip>
                <a:blip r:embed="rId4"/>
              </a:buBlip>
              <a:tabLst/>
              <a:defRPr/>
            </a:pPr>
            <a:endParaRPr kumimoji="0" lang="en-US" sz="2700" b="0" i="0" u="none" strike="noStrike" kern="1200" cap="none" spc="0" normalizeH="0" baseline="0" noProof="0" dirty="0" smtClean="0">
              <a:ln>
                <a:noFill/>
              </a:ln>
              <a:solidFill>
                <a:schemeClr val="tx1"/>
              </a:solidFill>
              <a:effectLst/>
              <a:uLnTx/>
              <a:uFillTx/>
              <a:cs typeface="B Mitra" pitchFamily="2" charset="-78"/>
            </a:endParaRPr>
          </a:p>
        </p:txBody>
      </p:sp>
      <p:sp>
        <p:nvSpPr>
          <p:cNvPr id="13" name="Content Placeholder 2"/>
          <p:cNvSpPr txBox="1">
            <a:spLocks/>
          </p:cNvSpPr>
          <p:nvPr/>
        </p:nvSpPr>
        <p:spPr>
          <a:xfrm>
            <a:off x="1785918" y="3714752"/>
            <a:ext cx="6822500" cy="1071570"/>
          </a:xfrm>
          <a:prstGeom prst="rect">
            <a:avLst/>
          </a:prstGeom>
        </p:spPr>
        <p:txBody>
          <a:bodyPr vert="horz" lIns="91440" tIns="45720" rIns="91440" bIns="45720" rtlCol="0">
            <a:noAutofit/>
          </a:bodyPr>
          <a:lstStyle/>
          <a:p>
            <a:pPr marL="342900" marR="0" lvl="0" indent="-342900" algn="r" defTabSz="914400" rtl="1" eaLnBrk="1" fontAlgn="auto" latinLnBrk="0" hangingPunct="1">
              <a:lnSpc>
                <a:spcPct val="100000"/>
              </a:lnSpc>
              <a:spcBef>
                <a:spcPct val="20000"/>
              </a:spcBef>
              <a:spcAft>
                <a:spcPts val="0"/>
              </a:spcAft>
              <a:buClrTx/>
              <a:buSzTx/>
              <a:buBlip>
                <a:blip r:embed="rId3"/>
              </a:buBlip>
              <a:tabLst/>
              <a:defRPr/>
            </a:pPr>
            <a:r>
              <a:rPr kumimoji="0" lang="fa-IR" sz="2700" b="0" i="0" u="none" strike="noStrike" kern="1200" cap="none" spc="0" normalizeH="0" baseline="0" noProof="0" dirty="0" smtClean="0">
                <a:ln>
                  <a:noFill/>
                </a:ln>
                <a:solidFill>
                  <a:schemeClr val="tx1"/>
                </a:solidFill>
                <a:effectLst/>
                <a:uLnTx/>
                <a:uFillTx/>
                <a:cs typeface="B Mitra" pitchFamily="2" charset="-78"/>
              </a:rPr>
              <a:t>تلویزیون کردی – فارسی</a:t>
            </a:r>
            <a:r>
              <a:rPr kumimoji="0" lang="fa-IR" sz="2700" b="0" i="0" u="none" strike="noStrike" kern="1200" cap="none" spc="0" normalizeH="0" noProof="0" dirty="0" smtClean="0">
                <a:ln>
                  <a:noFill/>
                </a:ln>
                <a:solidFill>
                  <a:schemeClr val="tx1"/>
                </a:solidFill>
                <a:effectLst/>
                <a:uLnTx/>
                <a:uFillTx/>
                <a:cs typeface="B Mitra" pitchFamily="2" charset="-78"/>
              </a:rPr>
              <a:t> آذر 1386</a:t>
            </a:r>
          </a:p>
          <a:p>
            <a:pPr marL="342900" marR="0" lvl="0" indent="-342900" algn="r" defTabSz="914400" rtl="1" eaLnBrk="1" fontAlgn="auto" latinLnBrk="0" hangingPunct="1">
              <a:lnSpc>
                <a:spcPct val="100000"/>
              </a:lnSpc>
              <a:spcBef>
                <a:spcPct val="20000"/>
              </a:spcBef>
              <a:spcAft>
                <a:spcPts val="0"/>
              </a:spcAft>
              <a:buClrTx/>
              <a:buSzTx/>
              <a:buBlip>
                <a:blip r:embed="rId3"/>
              </a:buBlip>
              <a:tabLst/>
              <a:defRPr/>
            </a:pPr>
            <a:r>
              <a:rPr lang="fa-IR" sz="2700" dirty="0" smtClean="0">
                <a:cs typeface="B Mitra" pitchFamily="2" charset="-78"/>
              </a:rPr>
              <a:t>رویکرد: سیاسی</a:t>
            </a:r>
            <a:endParaRPr lang="en-US" sz="2700" dirty="0" smtClean="0">
              <a:cs typeface="B Mitra" pitchFamily="2" charset="-78"/>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from="(-#ppt_w/2)" to="(#ppt_x)" calcmode="lin" valueType="num">
                                      <p:cBhvr>
                                        <p:cTn id="39" dur="600" fill="hold">
                                          <p:stCondLst>
                                            <p:cond delay="0"/>
                                          </p:stCondLst>
                                        </p:cTn>
                                        <p:tgtEl>
                                          <p:spTgt spid="8"/>
                                        </p:tgtEl>
                                        <p:attrNameLst>
                                          <p:attrName>ppt_x</p:attrName>
                                        </p:attrNameLst>
                                      </p:cBhvr>
                                    </p:anim>
                                    <p:anim from="0" to="-1.0" calcmode="lin" valueType="num">
                                      <p:cBhvr>
                                        <p:cTn id="40" dur="200" decel="50000" autoRev="1" fill="hold">
                                          <p:stCondLst>
                                            <p:cond delay="600"/>
                                          </p:stCondLst>
                                        </p:cTn>
                                        <p:tgtEl>
                                          <p:spTgt spid="8"/>
                                        </p:tgtEl>
                                        <p:attrNameLst>
                                          <p:attrName>xshear</p:attrName>
                                        </p:attrNameLst>
                                      </p:cBhvr>
                                    </p:anim>
                                    <p:animScale>
                                      <p:cBhvr>
                                        <p:cTn id="41" dur="200" decel="100000" autoRev="1" fill="hold">
                                          <p:stCondLst>
                                            <p:cond delay="600"/>
                                          </p:stCondLst>
                                        </p:cTn>
                                        <p:tgtEl>
                                          <p:spTgt spid="8"/>
                                        </p:tgtEl>
                                      </p:cBhvr>
                                      <p:from x="100000" y="100000"/>
                                      <p:to x="80000" y="100000"/>
                                    </p:animScale>
                                    <p:anim by="(#ppt_h/3+#ppt_w*0.1)" calcmode="lin" valueType="num">
                                      <p:cBhvr additive="sum">
                                        <p:cTn id="42" dur="200" decel="100000" autoRev="1" fill="hold">
                                          <p:stCondLst>
                                            <p:cond delay="600"/>
                                          </p:stCondLst>
                                        </p:cTn>
                                        <p:tgtEl>
                                          <p:spTgt spid="8"/>
                                        </p:tgtEl>
                                        <p:attrNameLst>
                                          <p:attrName>ppt_x</p:attrName>
                                        </p:attrNameLst>
                                      </p:cBhvr>
                                    </p:anim>
                                  </p:childTnLst>
                                </p:cTn>
                              </p:par>
                              <p:par>
                                <p:cTn id="43" presetID="34"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from="(-#ppt_w/2)" to="(#ppt_x)" calcmode="lin" valueType="num">
                                      <p:cBhvr>
                                        <p:cTn id="45" dur="600" fill="hold">
                                          <p:stCondLst>
                                            <p:cond delay="0"/>
                                          </p:stCondLst>
                                        </p:cTn>
                                        <p:tgtEl>
                                          <p:spTgt spid="13"/>
                                        </p:tgtEl>
                                        <p:attrNameLst>
                                          <p:attrName>ppt_x</p:attrName>
                                        </p:attrNameLst>
                                      </p:cBhvr>
                                    </p:anim>
                                    <p:anim from="0" to="-1.0" calcmode="lin" valueType="num">
                                      <p:cBhvr>
                                        <p:cTn id="46" dur="200" decel="50000" autoRev="1" fill="hold">
                                          <p:stCondLst>
                                            <p:cond delay="600"/>
                                          </p:stCondLst>
                                        </p:cTn>
                                        <p:tgtEl>
                                          <p:spTgt spid="13"/>
                                        </p:tgtEl>
                                        <p:attrNameLst>
                                          <p:attrName>xshear</p:attrName>
                                        </p:attrNameLst>
                                      </p:cBhvr>
                                    </p:anim>
                                    <p:animScale>
                                      <p:cBhvr>
                                        <p:cTn id="47" dur="200" decel="100000" autoRev="1" fill="hold">
                                          <p:stCondLst>
                                            <p:cond delay="600"/>
                                          </p:stCondLst>
                                        </p:cTn>
                                        <p:tgtEl>
                                          <p:spTgt spid="13"/>
                                        </p:tgtEl>
                                      </p:cBhvr>
                                      <p:from x="100000" y="100000"/>
                                      <p:to x="80000" y="100000"/>
                                    </p:animScale>
                                    <p:anim by="(#ppt_h/3+#ppt_w*0.1)" calcmode="lin" valueType="num">
                                      <p:cBhvr additive="sum">
                                        <p:cTn id="48" dur="200" decel="100000" autoRev="1" fill="hold">
                                          <p:stCondLst>
                                            <p:cond delay="600"/>
                                          </p:stCondLst>
                                        </p:cTn>
                                        <p:tgtEl>
                                          <p:spTgt spid="13"/>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childTnLst>
                                </p:cTn>
                              </p:par>
                              <p:par>
                                <p:cTn id="57" presetID="39" presetClass="entr" presetSubtype="0" accel="10000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71538" y="1071546"/>
          <a:ext cx="7358114"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6572264" y="285728"/>
            <a:ext cx="2286016" cy="92867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a-IR" sz="2800" b="1" dirty="0" smtClean="0">
                <a:solidFill>
                  <a:schemeClr val="dk1"/>
                </a:solidFill>
                <a:cs typeface="B Traffic" pitchFamily="2" charset="-78"/>
              </a:rPr>
              <a:t>غيراعلامي</a:t>
            </a:r>
            <a:endParaRPr lang="en-US" sz="2800" b="1" dirty="0" smtClean="0">
              <a:cs typeface="B Traffic" pitchFamily="2"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
                                            <p:graphicEl>
                                              <a:dgm id="{7F7ECC9D-4468-4727-9E70-9F44485213E1}"/>
                                            </p:graphicEl>
                                          </p:spTgt>
                                        </p:tgtEl>
                                        <p:attrNameLst>
                                          <p:attrName>style.visibility</p:attrName>
                                        </p:attrNameLst>
                                      </p:cBhvr>
                                      <p:to>
                                        <p:strVal val="visible"/>
                                      </p:to>
                                    </p:set>
                                    <p:anim calcmode="lin" valueType="num">
                                      <p:cBhvr additive="base">
                                        <p:cTn id="13" dur="1000" fill="hold"/>
                                        <p:tgtEl>
                                          <p:spTgt spid="4">
                                            <p:graphicEl>
                                              <a:dgm id="{7F7ECC9D-4468-4727-9E70-9F44485213E1}"/>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graphicEl>
                                              <a:dgm id="{7F7ECC9D-4468-4727-9E70-9F44485213E1}"/>
                                            </p:graphicEl>
                                          </p:spTgt>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4">
                                            <p:graphicEl>
                                              <a:dgm id="{36F35BB0-417F-4BCB-AA5E-FF7CCF14F6E1}"/>
                                            </p:graphicEl>
                                          </p:spTgt>
                                        </p:tgtEl>
                                        <p:attrNameLst>
                                          <p:attrName>style.visibility</p:attrName>
                                        </p:attrNameLst>
                                      </p:cBhvr>
                                      <p:to>
                                        <p:strVal val="visible"/>
                                      </p:to>
                                    </p:set>
                                    <p:anim calcmode="lin" valueType="num">
                                      <p:cBhvr additive="base">
                                        <p:cTn id="17" dur="1000" fill="hold"/>
                                        <p:tgtEl>
                                          <p:spTgt spid="4">
                                            <p:graphicEl>
                                              <a:dgm id="{36F35BB0-417F-4BCB-AA5E-FF7CCF14F6E1}"/>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graphicEl>
                                              <a:dgm id="{36F35BB0-417F-4BCB-AA5E-FF7CCF14F6E1}"/>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grpId="0" nodeType="clickEffect">
                                  <p:stCondLst>
                                    <p:cond delay="0"/>
                                  </p:stCondLst>
                                  <p:childTnLst>
                                    <p:set>
                                      <p:cBhvr>
                                        <p:cTn id="22" dur="1" fill="hold">
                                          <p:stCondLst>
                                            <p:cond delay="0"/>
                                          </p:stCondLst>
                                        </p:cTn>
                                        <p:tgtEl>
                                          <p:spTgt spid="4">
                                            <p:graphicEl>
                                              <a:dgm id="{64D746D4-449C-4987-BFD5-5202D179C38C}"/>
                                            </p:graphicEl>
                                          </p:spTgt>
                                        </p:tgtEl>
                                        <p:attrNameLst>
                                          <p:attrName>style.visibility</p:attrName>
                                        </p:attrNameLst>
                                      </p:cBhvr>
                                      <p:to>
                                        <p:strVal val="visible"/>
                                      </p:to>
                                    </p:set>
                                    <p:anim calcmode="lin" valueType="num">
                                      <p:cBhvr additive="base">
                                        <p:cTn id="23" dur="1000" fill="hold"/>
                                        <p:tgtEl>
                                          <p:spTgt spid="4">
                                            <p:graphicEl>
                                              <a:dgm id="{64D746D4-449C-4987-BFD5-5202D179C38C}"/>
                                            </p:graphic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graphicEl>
                                              <a:dgm id="{64D746D4-449C-4987-BFD5-5202D179C38C}"/>
                                            </p:graphic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4">
                                            <p:graphicEl>
                                              <a:dgm id="{B01A3924-0BBB-474E-8D91-5B7563C7881D}"/>
                                            </p:graphicEl>
                                          </p:spTgt>
                                        </p:tgtEl>
                                        <p:attrNameLst>
                                          <p:attrName>style.visibility</p:attrName>
                                        </p:attrNameLst>
                                      </p:cBhvr>
                                      <p:to>
                                        <p:strVal val="visible"/>
                                      </p:to>
                                    </p:set>
                                    <p:anim calcmode="lin" valueType="num">
                                      <p:cBhvr additive="base">
                                        <p:cTn id="27" dur="1000" fill="hold"/>
                                        <p:tgtEl>
                                          <p:spTgt spid="4">
                                            <p:graphicEl>
                                              <a:dgm id="{B01A3924-0BBB-474E-8D91-5B7563C7881D}"/>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graphicEl>
                                              <a:dgm id="{B01A3924-0BBB-474E-8D91-5B7563C7881D}"/>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4">
                                            <p:graphicEl>
                                              <a:dgm id="{F632AD14-0CD6-4845-B8AD-1ED4AE160C0B}"/>
                                            </p:graphicEl>
                                          </p:spTgt>
                                        </p:tgtEl>
                                        <p:attrNameLst>
                                          <p:attrName>style.visibility</p:attrName>
                                        </p:attrNameLst>
                                      </p:cBhvr>
                                      <p:to>
                                        <p:strVal val="visible"/>
                                      </p:to>
                                    </p:set>
                                    <p:anim calcmode="lin" valueType="num">
                                      <p:cBhvr additive="base">
                                        <p:cTn id="33" dur="1000" fill="hold"/>
                                        <p:tgtEl>
                                          <p:spTgt spid="4">
                                            <p:graphicEl>
                                              <a:dgm id="{F632AD14-0CD6-4845-B8AD-1ED4AE160C0B}"/>
                                            </p:graphic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4">
                                            <p:graphicEl>
                                              <a:dgm id="{F632AD14-0CD6-4845-B8AD-1ED4AE160C0B}"/>
                                            </p:graphicEl>
                                          </p:spTgt>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4">
                                            <p:graphicEl>
                                              <a:dgm id="{676FA9FE-15FA-4C4E-964C-D53BD36C3438}"/>
                                            </p:graphicEl>
                                          </p:spTgt>
                                        </p:tgtEl>
                                        <p:attrNameLst>
                                          <p:attrName>style.visibility</p:attrName>
                                        </p:attrNameLst>
                                      </p:cBhvr>
                                      <p:to>
                                        <p:strVal val="visible"/>
                                      </p:to>
                                    </p:set>
                                    <p:anim calcmode="lin" valueType="num">
                                      <p:cBhvr additive="base">
                                        <p:cTn id="37" dur="1000" fill="hold"/>
                                        <p:tgtEl>
                                          <p:spTgt spid="4">
                                            <p:graphicEl>
                                              <a:dgm id="{676FA9FE-15FA-4C4E-964C-D53BD36C3438}"/>
                                            </p:graphic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4">
                                            <p:graphicEl>
                                              <a:dgm id="{676FA9FE-15FA-4C4E-964C-D53BD36C343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4">
                                            <p:graphicEl>
                                              <a:dgm id="{19A310E5-74D3-4F73-860C-3316563E3B7C}"/>
                                            </p:graphicEl>
                                          </p:spTgt>
                                        </p:tgtEl>
                                        <p:attrNameLst>
                                          <p:attrName>style.visibility</p:attrName>
                                        </p:attrNameLst>
                                      </p:cBhvr>
                                      <p:to>
                                        <p:strVal val="visible"/>
                                      </p:to>
                                    </p:set>
                                    <p:anim calcmode="lin" valueType="num">
                                      <p:cBhvr additive="base">
                                        <p:cTn id="43" dur="1000" fill="hold"/>
                                        <p:tgtEl>
                                          <p:spTgt spid="4">
                                            <p:graphicEl>
                                              <a:dgm id="{19A310E5-74D3-4F73-860C-3316563E3B7C}"/>
                                            </p:graphic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4">
                                            <p:graphicEl>
                                              <a:dgm id="{19A310E5-74D3-4F73-860C-3316563E3B7C}"/>
                                            </p:graphicEl>
                                          </p:spTgt>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4">
                                            <p:graphicEl>
                                              <a:dgm id="{31558541-CD6F-43F8-A9A5-C7096E1540F2}"/>
                                            </p:graphicEl>
                                          </p:spTgt>
                                        </p:tgtEl>
                                        <p:attrNameLst>
                                          <p:attrName>style.visibility</p:attrName>
                                        </p:attrNameLst>
                                      </p:cBhvr>
                                      <p:to>
                                        <p:strVal val="visible"/>
                                      </p:to>
                                    </p:set>
                                    <p:anim calcmode="lin" valueType="num">
                                      <p:cBhvr additive="base">
                                        <p:cTn id="47" dur="1000" fill="hold"/>
                                        <p:tgtEl>
                                          <p:spTgt spid="4">
                                            <p:graphicEl>
                                              <a:dgm id="{31558541-CD6F-43F8-A9A5-C7096E1540F2}"/>
                                            </p:graphic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4">
                                            <p:graphicEl>
                                              <a:dgm id="{31558541-CD6F-43F8-A9A5-C7096E1540F2}"/>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4">
                                            <p:graphicEl>
                                              <a:dgm id="{0D08C878-48DD-4E7C-910B-C6F278216180}"/>
                                            </p:graphicEl>
                                          </p:spTgt>
                                        </p:tgtEl>
                                        <p:attrNameLst>
                                          <p:attrName>style.visibility</p:attrName>
                                        </p:attrNameLst>
                                      </p:cBhvr>
                                      <p:to>
                                        <p:strVal val="visible"/>
                                      </p:to>
                                    </p:set>
                                    <p:anim calcmode="lin" valueType="num">
                                      <p:cBhvr additive="base">
                                        <p:cTn id="53" dur="1000" fill="hold"/>
                                        <p:tgtEl>
                                          <p:spTgt spid="4">
                                            <p:graphicEl>
                                              <a:dgm id="{0D08C878-48DD-4E7C-910B-C6F278216180}"/>
                                            </p:graphic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4">
                                            <p:graphicEl>
                                              <a:dgm id="{0D08C878-48DD-4E7C-910B-C6F278216180}"/>
                                            </p:graphicEl>
                                          </p:spTgt>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4">
                                            <p:graphicEl>
                                              <a:dgm id="{9070C448-27A8-44B3-B93C-4DAC87686FCA}"/>
                                            </p:graphicEl>
                                          </p:spTgt>
                                        </p:tgtEl>
                                        <p:attrNameLst>
                                          <p:attrName>style.visibility</p:attrName>
                                        </p:attrNameLst>
                                      </p:cBhvr>
                                      <p:to>
                                        <p:strVal val="visible"/>
                                      </p:to>
                                    </p:set>
                                    <p:anim calcmode="lin" valueType="num">
                                      <p:cBhvr additive="base">
                                        <p:cTn id="57" dur="1000" fill="hold"/>
                                        <p:tgtEl>
                                          <p:spTgt spid="4">
                                            <p:graphicEl>
                                              <a:dgm id="{9070C448-27A8-44B3-B93C-4DAC87686FCA}"/>
                                            </p:graphic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4">
                                            <p:graphicEl>
                                              <a:dgm id="{9070C448-27A8-44B3-B93C-4DAC87686FCA}"/>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grpId="0" nodeType="clickEffect">
                                  <p:stCondLst>
                                    <p:cond delay="0"/>
                                  </p:stCondLst>
                                  <p:childTnLst>
                                    <p:set>
                                      <p:cBhvr>
                                        <p:cTn id="62" dur="1" fill="hold">
                                          <p:stCondLst>
                                            <p:cond delay="0"/>
                                          </p:stCondLst>
                                        </p:cTn>
                                        <p:tgtEl>
                                          <p:spTgt spid="4">
                                            <p:graphicEl>
                                              <a:dgm id="{972878F0-6719-4556-B0DD-5FF861A8C223}"/>
                                            </p:graphicEl>
                                          </p:spTgt>
                                        </p:tgtEl>
                                        <p:attrNameLst>
                                          <p:attrName>style.visibility</p:attrName>
                                        </p:attrNameLst>
                                      </p:cBhvr>
                                      <p:to>
                                        <p:strVal val="visible"/>
                                      </p:to>
                                    </p:set>
                                    <p:anim calcmode="lin" valueType="num">
                                      <p:cBhvr additive="base">
                                        <p:cTn id="63" dur="1000" fill="hold"/>
                                        <p:tgtEl>
                                          <p:spTgt spid="4">
                                            <p:graphicEl>
                                              <a:dgm id="{972878F0-6719-4556-B0DD-5FF861A8C223}"/>
                                            </p:graphicEl>
                                          </p:spTgt>
                                        </p:tgtEl>
                                        <p:attrNameLst>
                                          <p:attrName>ppt_x</p:attrName>
                                        </p:attrNameLst>
                                      </p:cBhvr>
                                      <p:tavLst>
                                        <p:tav tm="0">
                                          <p:val>
                                            <p:strVal val="0-#ppt_w/2"/>
                                          </p:val>
                                        </p:tav>
                                        <p:tav tm="100000">
                                          <p:val>
                                            <p:strVal val="#ppt_x"/>
                                          </p:val>
                                        </p:tav>
                                      </p:tavLst>
                                    </p:anim>
                                    <p:anim calcmode="lin" valueType="num">
                                      <p:cBhvr additive="base">
                                        <p:cTn id="64" dur="1000" fill="hold"/>
                                        <p:tgtEl>
                                          <p:spTgt spid="4">
                                            <p:graphicEl>
                                              <a:dgm id="{972878F0-6719-4556-B0DD-5FF861A8C223}"/>
                                            </p:graphicEl>
                                          </p:spTgt>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4">
                                            <p:graphicEl>
                                              <a:dgm id="{EF861C77-F81B-4742-AB8C-06995104B66C}"/>
                                            </p:graphicEl>
                                          </p:spTgt>
                                        </p:tgtEl>
                                        <p:attrNameLst>
                                          <p:attrName>style.visibility</p:attrName>
                                        </p:attrNameLst>
                                      </p:cBhvr>
                                      <p:to>
                                        <p:strVal val="visible"/>
                                      </p:to>
                                    </p:set>
                                    <p:anim calcmode="lin" valueType="num">
                                      <p:cBhvr additive="base">
                                        <p:cTn id="67" dur="1000" fill="hold"/>
                                        <p:tgtEl>
                                          <p:spTgt spid="4">
                                            <p:graphicEl>
                                              <a:dgm id="{EF861C77-F81B-4742-AB8C-06995104B66C}"/>
                                            </p:graphic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4">
                                            <p:graphicEl>
                                              <a:dgm id="{EF861C77-F81B-4742-AB8C-06995104B66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P spid="9"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42844" y="71414"/>
            <a:ext cx="2857520" cy="571480"/>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Arya</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Mehr</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TV</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6" name="Content Placeholder 2"/>
          <p:cNvSpPr txBox="1">
            <a:spLocks/>
          </p:cNvSpPr>
          <p:nvPr/>
        </p:nvSpPr>
        <p:spPr>
          <a:xfrm>
            <a:off x="4932040" y="857232"/>
            <a:ext cx="3726156" cy="1643074"/>
          </a:xfrm>
          <a:prstGeom prst="rect">
            <a:avLst/>
          </a:prstGeom>
        </p:spPr>
        <p:txBody>
          <a:bodyPr vert="horz" lIns="91440" tIns="45720" rIns="91440" bIns="45720" rtlCol="0">
            <a:noAutofit/>
          </a:bodyPr>
          <a:lstStyle/>
          <a:p>
            <a:pPr marL="342900" marR="0" lvl="0" indent="-342900" algn="r" defTabSz="914400" rtl="1" eaLnBrk="1" fontAlgn="auto" latinLnBrk="0" hangingPunct="1">
              <a:lnSpc>
                <a:spcPct val="170000"/>
              </a:lnSpc>
              <a:spcBef>
                <a:spcPct val="20000"/>
              </a:spcBef>
              <a:spcAft>
                <a:spcPts val="0"/>
              </a:spcAft>
              <a:buClrTx/>
              <a:buSzTx/>
              <a:buBlip>
                <a:blip r:embed="rId2"/>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مدیریت: سعید سکویی</a:t>
            </a:r>
          </a:p>
          <a:p>
            <a:pPr marL="342900" marR="0" lvl="0" indent="-342900" algn="r" defTabSz="914400" rtl="1" eaLnBrk="1" fontAlgn="auto" latinLnBrk="0" hangingPunct="1">
              <a:lnSpc>
                <a:spcPct val="170000"/>
              </a:lnSpc>
              <a:spcBef>
                <a:spcPct val="20000"/>
              </a:spcBef>
              <a:spcAft>
                <a:spcPts val="0"/>
              </a:spcAft>
              <a:buClrTx/>
              <a:buSzTx/>
              <a:buBlip>
                <a:blip r:embed="rId2"/>
              </a:buBlip>
              <a:tabLst/>
              <a:defRPr/>
            </a:pPr>
            <a:r>
              <a:rPr lang="fa-IR" sz="2800" dirty="0" smtClean="0">
                <a:cs typeface="B Mitra" pitchFamily="2" charset="-78"/>
              </a:rPr>
              <a:t>رویکرد: سیاسی</a:t>
            </a:r>
            <a:endParaRPr lang="en-US" sz="2800" dirty="0" smtClean="0">
              <a:cs typeface="B Mitra" pitchFamily="2" charset="-78"/>
            </a:endParaRPr>
          </a:p>
          <a:p>
            <a:pPr marL="342900" marR="0" lvl="0" indent="-342900" algn="r" defTabSz="914400" rtl="1" eaLnBrk="1" fontAlgn="auto" latinLnBrk="0" hangingPunct="1">
              <a:lnSpc>
                <a:spcPct val="170000"/>
              </a:lnSpc>
              <a:spcBef>
                <a:spcPct val="20000"/>
              </a:spcBef>
              <a:spcAft>
                <a:spcPts val="0"/>
              </a:spcAft>
              <a:buClrTx/>
              <a:buSzTx/>
              <a:buBlip>
                <a:blip r:embed="rId2"/>
              </a:buBlip>
              <a:tabLst/>
              <a:defRPr/>
            </a:pPr>
            <a:endParaRPr kumimoji="0" lang="fa-IR" sz="2800" b="0" i="0" u="none" strike="noStrike" kern="1200" cap="none" spc="0" normalizeH="0" baseline="0" noProof="0" dirty="0" smtClean="0">
              <a:ln>
                <a:noFill/>
              </a:ln>
              <a:solidFill>
                <a:schemeClr val="tx1"/>
              </a:solidFill>
              <a:effectLst/>
              <a:uLnTx/>
              <a:uFillTx/>
              <a:cs typeface="B Mitra" pitchFamily="2" charset="-78"/>
            </a:endParaRPr>
          </a:p>
          <a:p>
            <a:pPr marL="342900" marR="0" lvl="0" indent="-342900" algn="r" defTabSz="914400" rtl="1" eaLnBrk="1" fontAlgn="auto" latinLnBrk="0" hangingPunct="1">
              <a:lnSpc>
                <a:spcPct val="170000"/>
              </a:lnSpc>
              <a:spcBef>
                <a:spcPct val="20000"/>
              </a:spcBef>
              <a:spcAft>
                <a:spcPts val="0"/>
              </a:spcAft>
              <a:buClrTx/>
              <a:buSzTx/>
              <a:buBlip>
                <a:blip r:embed="rId2"/>
              </a:buBlip>
              <a:tabLst/>
              <a:defRPr/>
            </a:pPr>
            <a:endParaRPr kumimoji="0" lang="en-US" sz="2800" b="0" i="0" u="none" strike="noStrike" kern="1200" cap="none" spc="0" normalizeH="0" baseline="0" noProof="0" dirty="0" smtClean="0">
              <a:ln>
                <a:noFill/>
              </a:ln>
              <a:solidFill>
                <a:schemeClr val="tx1"/>
              </a:solidFill>
              <a:effectLst/>
              <a:uLnTx/>
              <a:uFillTx/>
              <a:cs typeface="B Mitra" pitchFamily="2" charset="-78"/>
            </a:endParaRPr>
          </a:p>
        </p:txBody>
      </p:sp>
      <p:sp>
        <p:nvSpPr>
          <p:cNvPr id="7" name="Content Placeholder 2"/>
          <p:cNvSpPr>
            <a:spLocks noGrp="1"/>
          </p:cNvSpPr>
          <p:nvPr>
            <p:ph idx="1"/>
          </p:nvPr>
        </p:nvSpPr>
        <p:spPr>
          <a:xfrm>
            <a:off x="4429124" y="3000372"/>
            <a:ext cx="4229072" cy="3000396"/>
          </a:xfrm>
        </p:spPr>
        <p:txBody>
          <a:bodyPr>
            <a:noAutofit/>
          </a:bodyPr>
          <a:lstStyle/>
          <a:p>
            <a:pPr algn="r" rtl="1">
              <a:lnSpc>
                <a:spcPct val="150000"/>
              </a:lnSpc>
              <a:buBlip>
                <a:blip r:embed="rId3"/>
              </a:buBlip>
            </a:pPr>
            <a:r>
              <a:rPr lang="fa-IR" sz="2800" dirty="0" smtClean="0">
                <a:solidFill>
                  <a:schemeClr val="tx1"/>
                </a:solidFill>
                <a:cs typeface="B Mitra" pitchFamily="2" charset="-78"/>
              </a:rPr>
              <a:t>تأسیس: 2002</a:t>
            </a:r>
            <a:endParaRPr lang="en-US" sz="2800" dirty="0" smtClean="0">
              <a:solidFill>
                <a:schemeClr val="tx1"/>
              </a:solidFill>
              <a:cs typeface="B Mitra" pitchFamily="2" charset="-78"/>
            </a:endParaRPr>
          </a:p>
          <a:p>
            <a:pPr algn="r" rtl="1">
              <a:lnSpc>
                <a:spcPct val="150000"/>
              </a:lnSpc>
              <a:buBlip>
                <a:blip r:embed="rId3"/>
              </a:buBlip>
            </a:pPr>
            <a:r>
              <a:rPr lang="fa-IR" sz="2800" dirty="0" smtClean="0">
                <a:solidFill>
                  <a:schemeClr val="tx1"/>
                </a:solidFill>
                <a:cs typeface="B Mitra" pitchFamily="2" charset="-78"/>
              </a:rPr>
              <a:t>مدیریت: فرزان دلجو</a:t>
            </a:r>
            <a:endParaRPr lang="en-US" sz="2800" dirty="0" smtClean="0">
              <a:solidFill>
                <a:schemeClr val="tx1"/>
              </a:solidFill>
              <a:cs typeface="B Mitra" pitchFamily="2" charset="-78"/>
            </a:endParaRPr>
          </a:p>
          <a:p>
            <a:pPr algn="r" rtl="1">
              <a:lnSpc>
                <a:spcPct val="150000"/>
              </a:lnSpc>
              <a:buBlip>
                <a:blip r:embed="rId3"/>
              </a:buBlip>
            </a:pPr>
            <a:r>
              <a:rPr lang="fa-IR" sz="2800" dirty="0" smtClean="0">
                <a:solidFill>
                  <a:schemeClr val="tx1"/>
                </a:solidFill>
                <a:cs typeface="B Mitra" pitchFamily="2" charset="-78"/>
              </a:rPr>
              <a:t>پخش: امریکا</a:t>
            </a:r>
            <a:endParaRPr lang="en-US" sz="2800" dirty="0" smtClean="0">
              <a:solidFill>
                <a:schemeClr val="tx1"/>
              </a:solidFill>
              <a:cs typeface="B Mitra" pitchFamily="2" charset="-78"/>
            </a:endParaRPr>
          </a:p>
          <a:p>
            <a:pPr algn="r" rtl="1">
              <a:lnSpc>
                <a:spcPct val="150000"/>
              </a:lnSpc>
              <a:buBlip>
                <a:blip r:embed="rId3"/>
              </a:buBlip>
            </a:pPr>
            <a:r>
              <a:rPr lang="fa-IR" sz="2800" dirty="0" smtClean="0">
                <a:solidFill>
                  <a:schemeClr val="tx1"/>
                </a:solidFill>
                <a:cs typeface="B Mitra" pitchFamily="2" charset="-78"/>
              </a:rPr>
              <a:t>رویکرد: فرهنگي، سرگرمي</a:t>
            </a:r>
            <a:r>
              <a:rPr lang="en-US" sz="2800" dirty="0" smtClean="0">
                <a:solidFill>
                  <a:schemeClr val="tx1"/>
                </a:solidFill>
                <a:cs typeface="B Mitra" pitchFamily="2" charset="-78"/>
              </a:rPr>
              <a:t>‌</a:t>
            </a:r>
            <a:endParaRPr lang="fa-IR" sz="2800" dirty="0" smtClean="0">
              <a:solidFill>
                <a:schemeClr val="tx1"/>
              </a:solidFill>
              <a:cs typeface="B Mitra" pitchFamily="2" charset="-78"/>
            </a:endParaRPr>
          </a:p>
          <a:p>
            <a:pPr algn="r" rtl="1">
              <a:lnSpc>
                <a:spcPct val="150000"/>
              </a:lnSpc>
              <a:buBlip>
                <a:blip r:embed="rId3"/>
              </a:buBlip>
            </a:pPr>
            <a:endParaRPr lang="en-US" sz="2800" dirty="0" smtClean="0">
              <a:cs typeface="B Mitra" pitchFamily="2" charset="-78"/>
            </a:endParaRPr>
          </a:p>
          <a:p>
            <a:pPr algn="r" rtl="1">
              <a:lnSpc>
                <a:spcPct val="150000"/>
              </a:lnSpc>
              <a:buBlip>
                <a:blip r:embed="rId3"/>
              </a:buBlip>
            </a:pPr>
            <a:endParaRPr lang="en-US" sz="2800" dirty="0">
              <a:cs typeface="B Mitra" pitchFamily="2" charset="-78"/>
            </a:endParaRPr>
          </a:p>
        </p:txBody>
      </p:sp>
      <p:sp>
        <p:nvSpPr>
          <p:cNvPr id="8" name="Content Placeholder 2"/>
          <p:cNvSpPr txBox="1">
            <a:spLocks/>
          </p:cNvSpPr>
          <p:nvPr/>
        </p:nvSpPr>
        <p:spPr>
          <a:xfrm>
            <a:off x="357158" y="2571744"/>
            <a:ext cx="2286016" cy="642942"/>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1" i="0" u="none" strike="noStrike" kern="1200" cap="none" spc="0" normalizeH="0" baseline="0" noProof="0" dirty="0" smtClean="0">
                <a:ln>
                  <a:noFill/>
                </a:ln>
                <a:solidFill>
                  <a:srgbClr val="FF0000"/>
                </a:solidFill>
                <a:effectLst/>
                <a:uLnTx/>
                <a:uFillTx/>
                <a:latin typeface="Times New Roman" pitchFamily="18" charset="0"/>
                <a:cs typeface="B Davat" pitchFamily="2" charset="-78"/>
              </a:rPr>
              <a:t>تمـاشـا</a:t>
            </a:r>
            <a:r>
              <a:rPr kumimoji="0" lang="fa-IR"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TIN</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accent3">
                  <a:lumMod val="75000"/>
                </a:schemeClr>
              </a:solidFill>
              <a:effectLst/>
              <a:uLnTx/>
              <a:uFillTx/>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p:cTn id="39"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p:cTn id="4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p:cTn id="5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P spid="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48" y="928670"/>
            <a:ext cx="4300510" cy="2286016"/>
          </a:xfrm>
        </p:spPr>
        <p:txBody>
          <a:bodyPr>
            <a:noAutofit/>
          </a:bodyPr>
          <a:lstStyle/>
          <a:p>
            <a:pPr algn="r" rtl="1">
              <a:buBlip>
                <a:blip r:embed="rId2"/>
              </a:buBlip>
            </a:pPr>
            <a:r>
              <a:rPr lang="fa-IR" sz="2800" dirty="0" smtClean="0">
                <a:solidFill>
                  <a:schemeClr val="tx1"/>
                </a:solidFill>
                <a:cs typeface="B Mitra" pitchFamily="2" charset="-78"/>
              </a:rPr>
              <a:t> تأسیس: 2004</a:t>
            </a:r>
            <a:endParaRPr lang="en-US" sz="2800" dirty="0" smtClean="0">
              <a:solidFill>
                <a:schemeClr val="tx1"/>
              </a:solidFill>
              <a:cs typeface="B Mitra" pitchFamily="2" charset="-78"/>
            </a:endParaRPr>
          </a:p>
          <a:p>
            <a:pPr algn="r" rtl="1">
              <a:buBlip>
                <a:blip r:embed="rId2"/>
              </a:buBlip>
            </a:pPr>
            <a:r>
              <a:rPr lang="fa-IR" sz="2800" dirty="0" smtClean="0">
                <a:solidFill>
                  <a:schemeClr val="tx1"/>
                </a:solidFill>
                <a:cs typeface="B Mitra" pitchFamily="2" charset="-78"/>
              </a:rPr>
              <a:t>مدیریت: مهران</a:t>
            </a:r>
            <a:r>
              <a:rPr lang="en-US" sz="2800" dirty="0" smtClean="0">
                <a:solidFill>
                  <a:schemeClr val="tx1"/>
                </a:solidFill>
                <a:cs typeface="B Mitra" pitchFamily="2" charset="-78"/>
              </a:rPr>
              <a:t>‌</a:t>
            </a:r>
          </a:p>
          <a:p>
            <a:pPr algn="r" rtl="1">
              <a:buBlip>
                <a:blip r:embed="rId2"/>
              </a:buBlip>
            </a:pPr>
            <a:r>
              <a:rPr lang="fa-IR" sz="2800" dirty="0" smtClean="0">
                <a:solidFill>
                  <a:schemeClr val="tx1"/>
                </a:solidFill>
                <a:cs typeface="B Mitra" pitchFamily="2" charset="-78"/>
              </a:rPr>
              <a:t>پخش: امریکا</a:t>
            </a:r>
            <a:endParaRPr lang="en-US" sz="2800" dirty="0" smtClean="0">
              <a:solidFill>
                <a:schemeClr val="tx1"/>
              </a:solidFill>
              <a:cs typeface="B Mitra" pitchFamily="2" charset="-78"/>
            </a:endParaRPr>
          </a:p>
          <a:p>
            <a:pPr algn="r" rtl="1">
              <a:buBlip>
                <a:blip r:embed="rId2"/>
              </a:buBlip>
            </a:pPr>
            <a:r>
              <a:rPr lang="fa-IR" sz="2800" dirty="0" smtClean="0">
                <a:solidFill>
                  <a:schemeClr val="tx1"/>
                </a:solidFill>
                <a:cs typeface="B Mitra" pitchFamily="2" charset="-78"/>
              </a:rPr>
              <a:t>رویکرد: تفريحي</a:t>
            </a:r>
            <a:r>
              <a:rPr lang="en-US" sz="2800" dirty="0" smtClean="0">
                <a:solidFill>
                  <a:schemeClr val="tx1"/>
                </a:solidFill>
                <a:cs typeface="B Mitra" pitchFamily="2" charset="-78"/>
              </a:rPr>
              <a:t>‌</a:t>
            </a:r>
            <a:r>
              <a:rPr lang="fa-IR" sz="2800" dirty="0" smtClean="0">
                <a:solidFill>
                  <a:schemeClr val="tx1"/>
                </a:solidFill>
                <a:cs typeface="B Mitra" pitchFamily="2" charset="-78"/>
              </a:rPr>
              <a:t>، سرگرمي</a:t>
            </a:r>
            <a:r>
              <a:rPr lang="en-US" sz="2800" dirty="0" smtClean="0">
                <a:solidFill>
                  <a:schemeClr val="tx1"/>
                </a:solidFill>
                <a:cs typeface="B Mitra" pitchFamily="2" charset="-78"/>
              </a:rPr>
              <a:t>‌</a:t>
            </a:r>
          </a:p>
          <a:p>
            <a:pPr algn="r" rtl="1">
              <a:buBlip>
                <a:blip r:embed="rId2"/>
              </a:buBlip>
            </a:pPr>
            <a:endParaRPr lang="en-US" sz="2800" dirty="0" smtClean="0">
              <a:cs typeface="B Mitra" pitchFamily="2" charset="-78"/>
            </a:endParaRPr>
          </a:p>
          <a:p>
            <a:pPr algn="r" rtl="1">
              <a:buBlip>
                <a:blip r:embed="rId2"/>
              </a:buBlip>
            </a:pPr>
            <a:endParaRPr lang="en-US" sz="2800" dirty="0">
              <a:cs typeface="B Mitra" pitchFamily="2" charset="-78"/>
            </a:endParaRPr>
          </a:p>
        </p:txBody>
      </p:sp>
      <p:sp>
        <p:nvSpPr>
          <p:cNvPr id="5" name="Content Placeholder 2"/>
          <p:cNvSpPr txBox="1">
            <a:spLocks/>
          </p:cNvSpPr>
          <p:nvPr/>
        </p:nvSpPr>
        <p:spPr>
          <a:xfrm>
            <a:off x="214314" y="285728"/>
            <a:ext cx="1643042" cy="714380"/>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ITC</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accent3">
                  <a:lumMod val="75000"/>
                </a:schemeClr>
              </a:solidFill>
              <a:effectLst/>
              <a:uLnTx/>
              <a:uFillTx/>
              <a:latin typeface="Times New Roman" pitchFamily="18" charset="0"/>
              <a:cs typeface="Times New Roman" pitchFamily="18" charset="0"/>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accent3">
                  <a:lumMod val="75000"/>
                </a:schemeClr>
              </a:solidFill>
              <a:effectLst/>
              <a:uLnTx/>
              <a:uFillTx/>
              <a:latin typeface="Times New Roman" pitchFamily="18" charset="0"/>
              <a:cs typeface="Times New Roman" pitchFamily="18" charset="0"/>
            </a:endParaRPr>
          </a:p>
        </p:txBody>
      </p:sp>
      <p:sp>
        <p:nvSpPr>
          <p:cNvPr id="6" name="Content Placeholder 4"/>
          <p:cNvSpPr txBox="1">
            <a:spLocks/>
          </p:cNvSpPr>
          <p:nvPr/>
        </p:nvSpPr>
        <p:spPr>
          <a:xfrm>
            <a:off x="1428728" y="3357562"/>
            <a:ext cx="7229468" cy="3000396"/>
          </a:xfrm>
          <a:prstGeom prst="rect">
            <a:avLst/>
          </a:prstGeom>
        </p:spPr>
        <p:txBody>
          <a:bodyPr vert="horz" lIns="91440" tIns="45720" rIns="91440" bIns="45720" rtlCol="0">
            <a:no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Blip>
                <a:blip r:embed="rId3"/>
              </a:buBlip>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تأسیس: 2004</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Blip>
                <a:blip r:embed="rId3"/>
              </a:buBlip>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مدیریت: حمید احمدی</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Blip>
                <a:blip r:embed="rId3"/>
              </a:buBlip>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رویکرد: سرگرمی (پخش فیلم های سینمایی قدیمی ایرانی و خارجی)</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Blip>
                <a:blip r:embed="rId3"/>
              </a:buBlip>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پخش: امریکا</a:t>
            </a:r>
            <a:endParaRPr kumimoji="0" lang="en-US" sz="2800" b="0" i="0" u="none" strike="noStrike" kern="1200" cap="none" spc="0" normalizeH="0" baseline="0" noProof="0" dirty="0" smtClean="0">
              <a:ln>
                <a:noFill/>
              </a:ln>
              <a:solidFill>
                <a:schemeClr val="tx1"/>
              </a:solidFill>
              <a:effectLst/>
              <a:uLnTx/>
              <a:uFillTx/>
              <a:latin typeface="+mn-lt"/>
              <a:ea typeface="+mn-ea"/>
              <a:cs typeface="B Mitra" pitchFamily="2" charset="-78"/>
            </a:endParaRPr>
          </a:p>
        </p:txBody>
      </p:sp>
      <p:sp>
        <p:nvSpPr>
          <p:cNvPr id="7" name="Content Placeholder 4"/>
          <p:cNvSpPr txBox="1">
            <a:spLocks/>
          </p:cNvSpPr>
          <p:nvPr/>
        </p:nvSpPr>
        <p:spPr>
          <a:xfrm>
            <a:off x="214282" y="3214686"/>
            <a:ext cx="1571636" cy="512889"/>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r>
              <a:rPr kumimoji="0" lang="fa-IR"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ICC</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8636"/>
            <a:ext cx="1757378"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20 TV</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4500562" y="3220956"/>
            <a:ext cx="4286280" cy="1000132"/>
          </a:xfrm>
        </p:spPr>
        <p:txBody>
          <a:bodyPr>
            <a:normAutofit fontScale="77500" lnSpcReduction="20000"/>
          </a:bodyPr>
          <a:lstStyle/>
          <a:p>
            <a:pPr marL="0" indent="19050" algn="justLow" rtl="1">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تأسیس: اردیبهشت 1389</a:t>
            </a:r>
          </a:p>
          <a:p>
            <a:pPr marL="0" indent="19050" algn="justLow" rtl="1">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رویکرد: تفریحی، سرگرمی و تبلیغ کالا</a:t>
            </a:r>
          </a:p>
        </p:txBody>
      </p:sp>
      <p:sp>
        <p:nvSpPr>
          <p:cNvPr id="6" name="Title 1"/>
          <p:cNvSpPr txBox="1">
            <a:spLocks/>
          </p:cNvSpPr>
          <p:nvPr/>
        </p:nvSpPr>
        <p:spPr>
          <a:xfrm>
            <a:off x="-32" y="142852"/>
            <a:ext cx="3286148" cy="85725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REAL ESTATE</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a:xfrm>
            <a:off x="628680" y="1285860"/>
            <a:ext cx="8229600" cy="1428760"/>
          </a:xfrm>
          <a:prstGeom prst="rect">
            <a:avLst/>
          </a:prstGeom>
        </p:spPr>
        <p:txBody>
          <a:bodyPr vert="horz" lIns="91440" tIns="45720" rIns="91440" bIns="45720" rtlCol="0">
            <a:normAutofit fontScale="85000" lnSpcReduction="20000"/>
          </a:bodyPr>
          <a:lstStyle/>
          <a:p>
            <a:pPr marL="92075" marR="0" lvl="0" indent="19050" algn="justLow" defTabSz="914400" rtl="1" eaLnBrk="1" fontAlgn="auto" latinLnBrk="0" hangingPunct="1">
              <a:lnSpc>
                <a:spcPct val="100000"/>
              </a:lnSpc>
              <a:spcBef>
                <a:spcPct val="20000"/>
              </a:spcBef>
              <a:spcAft>
                <a:spcPts val="0"/>
              </a:spcAft>
              <a:buClrTx/>
              <a:buSzTx/>
              <a:buBlip>
                <a:blip r:embed="rId3"/>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تأسیس: شهریور 1387</a:t>
            </a:r>
          </a:p>
          <a:p>
            <a:pPr marL="92075" marR="0" lvl="0" indent="19050" algn="justLow" defTabSz="914400" rtl="1" eaLnBrk="1" fontAlgn="auto" latinLnBrk="0" hangingPunct="1">
              <a:lnSpc>
                <a:spcPct val="100000"/>
              </a:lnSpc>
              <a:spcBef>
                <a:spcPct val="20000"/>
              </a:spcBef>
              <a:spcAft>
                <a:spcPts val="0"/>
              </a:spcAft>
              <a:buClrTx/>
              <a:buSzTx/>
              <a:buBlip>
                <a:blip r:embed="rId3"/>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این شبکه چهارمین شبکه تلویزیونی «مرتضي عزیززاده» است. </a:t>
            </a:r>
          </a:p>
          <a:p>
            <a:pPr marL="92075" marR="0" lvl="0" indent="19050" algn="justLow" defTabSz="914400" rtl="1" eaLnBrk="1" fontAlgn="auto" latinLnBrk="0" hangingPunct="1">
              <a:lnSpc>
                <a:spcPct val="100000"/>
              </a:lnSpc>
              <a:spcBef>
                <a:spcPct val="20000"/>
              </a:spcBef>
              <a:spcAft>
                <a:spcPts val="0"/>
              </a:spcAft>
              <a:buClrTx/>
              <a:buSzTx/>
              <a:buBlip>
                <a:blip r:embed="rId3"/>
              </a:buBlip>
              <a:tabLst/>
              <a:defRPr/>
            </a:pPr>
            <a:r>
              <a:rPr lang="fa-IR" sz="2800" dirty="0" smtClean="0">
                <a:cs typeface="B Mitra" pitchFamily="2" charset="-78"/>
              </a:rPr>
              <a:t>رویکرد: </a:t>
            </a:r>
            <a:r>
              <a:rPr kumimoji="0" lang="fa-IR" sz="2800" b="0" i="0" u="none" strike="noStrike" kern="1200" cap="none" spc="0" normalizeH="0" baseline="0" noProof="0" dirty="0" smtClean="0">
                <a:ln>
                  <a:noFill/>
                </a:ln>
                <a:solidFill>
                  <a:schemeClr val="tx1"/>
                </a:solidFill>
                <a:effectLst/>
                <a:uLnTx/>
                <a:uFillTx/>
                <a:cs typeface="B Mitra" pitchFamily="2" charset="-78"/>
              </a:rPr>
              <a:t>تجاری و تبلیغ کالا </a:t>
            </a:r>
            <a:endParaRPr kumimoji="0" lang="en-US" sz="2800" b="0" i="0" u="none" strike="noStrike" kern="1200" cap="none" spc="0" normalizeH="0" baseline="0" noProof="0" dirty="0">
              <a:ln>
                <a:noFill/>
              </a:ln>
              <a:solidFill>
                <a:schemeClr val="tx1"/>
              </a:solidFill>
              <a:effectLst/>
              <a:uLnTx/>
              <a:uFillTx/>
              <a:cs typeface="B Mitra" pitchFamily="2" charset="-78"/>
            </a:endParaRPr>
          </a:p>
        </p:txBody>
      </p:sp>
      <p:sp>
        <p:nvSpPr>
          <p:cNvPr id="8" name="Title 1"/>
          <p:cNvSpPr txBox="1">
            <a:spLocks/>
          </p:cNvSpPr>
          <p:nvPr/>
        </p:nvSpPr>
        <p:spPr>
          <a:xfrm>
            <a:off x="132014" y="4869160"/>
            <a:ext cx="3071834" cy="785818"/>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Inter TV Shop</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Content Placeholder 4"/>
          <p:cNvSpPr txBox="1">
            <a:spLocks/>
          </p:cNvSpPr>
          <p:nvPr/>
        </p:nvSpPr>
        <p:spPr>
          <a:xfrm>
            <a:off x="571472" y="5000636"/>
            <a:ext cx="8229600" cy="1071569"/>
          </a:xfrm>
          <a:prstGeom prst="rect">
            <a:avLst/>
          </a:prstGeom>
        </p:spPr>
        <p:txBody>
          <a:bodyPr vert="horz" lIns="91440" tIns="45720" rIns="91440" bIns="45720" rtlCol="0">
            <a:normAutofit/>
          </a:bodyPr>
          <a:lstStyle/>
          <a:p>
            <a:pPr marL="0" marR="0" lvl="0" indent="19050" algn="justLow" defTabSz="914400" rtl="1" eaLnBrk="1" fontAlgn="auto" latinLnBrk="0" hangingPunct="1">
              <a:lnSpc>
                <a:spcPct val="100000"/>
              </a:lnSpc>
              <a:spcBef>
                <a:spcPct val="20000"/>
              </a:spcBef>
              <a:spcAft>
                <a:spcPts val="0"/>
              </a:spcAft>
              <a:buClrTx/>
              <a:buSzTx/>
              <a:buBlip>
                <a:blip r:embed="rId4"/>
              </a:buBlip>
              <a:tabLst/>
              <a:defRPr/>
            </a:pPr>
            <a:r>
              <a:rPr kumimoji="0" lang="en-US" sz="2800" b="0" i="0" u="none" strike="noStrike" kern="1200" cap="none" spc="0" normalizeH="0" baseline="0" noProof="0" dirty="0" smtClean="0">
                <a:ln>
                  <a:noFill/>
                </a:ln>
                <a:solidFill>
                  <a:schemeClr val="tx1"/>
                </a:solidFill>
                <a:effectLst/>
                <a:uLnTx/>
                <a:uFillTx/>
                <a:cs typeface="B Mitra" pitchFamily="2" charset="-78"/>
              </a:rPr>
              <a:t> </a:t>
            </a:r>
            <a:r>
              <a:rPr lang="fa-IR" sz="2800" dirty="0" smtClean="0">
                <a:cs typeface="B Mitra" pitchFamily="2" charset="-78"/>
              </a:rPr>
              <a:t>رویکرد:</a:t>
            </a:r>
            <a:r>
              <a:rPr kumimoji="0" lang="fa-IR" sz="2800" b="0" i="0" u="none" strike="noStrike" kern="1200" cap="none" spc="0" normalizeH="0" baseline="0" noProof="0" dirty="0" smtClean="0">
                <a:ln>
                  <a:noFill/>
                </a:ln>
                <a:solidFill>
                  <a:schemeClr val="tx1"/>
                </a:solidFill>
                <a:effectLst/>
                <a:uLnTx/>
                <a:uFillTx/>
                <a:cs typeface="B Mitra" pitchFamily="2" charset="-78"/>
              </a:rPr>
              <a:t> تبلیغ کالا</a:t>
            </a:r>
          </a:p>
          <a:p>
            <a:pPr marL="0" marR="0" lvl="0" indent="19050" algn="justLow" defTabSz="914400" rtl="1" eaLnBrk="1" fontAlgn="auto" latinLnBrk="0" hangingPunct="1">
              <a:lnSpc>
                <a:spcPct val="100000"/>
              </a:lnSpc>
              <a:spcBef>
                <a:spcPct val="20000"/>
              </a:spcBef>
              <a:spcAft>
                <a:spcPts val="0"/>
              </a:spcAft>
              <a:buClrTx/>
              <a:buSzTx/>
              <a:buBlip>
                <a:blip r:embed="rId4"/>
              </a:buBlip>
              <a:tabLst/>
              <a:defRPr/>
            </a:pPr>
            <a:r>
              <a:rPr lang="fa-IR" sz="2800" dirty="0" smtClean="0">
                <a:cs typeface="B Mitra" pitchFamily="2" charset="-78"/>
              </a:rPr>
              <a:t> پخش از دبی</a:t>
            </a:r>
            <a:endParaRPr kumimoji="0" lang="fa-IR" sz="2800" b="0" i="0" u="none" strike="noStrike" kern="1200" cap="none" spc="0" normalizeH="0" baseline="0" noProof="0" dirty="0">
              <a:ln>
                <a:noFill/>
              </a:ln>
              <a:solidFill>
                <a:schemeClr val="tx1"/>
              </a:solidFill>
              <a:effectLst/>
              <a:uLnTx/>
              <a:uFillTx/>
              <a:cs typeface="B Mitra" pitchFamily="2" charset="-78"/>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animEffect transition="in" filter="fade">
                                      <p:cBhvr>
                                        <p:cTn id="10" dur="1000"/>
                                        <p:tgtEl>
                                          <p:spTgt spid="6"/>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770" decel="100000"/>
                                        <p:tgtEl>
                                          <p:spTgt spid="8"/>
                                        </p:tgtEl>
                                      </p:cBhvr>
                                    </p:animEffect>
                                    <p:animScale>
                                      <p:cBhvr>
                                        <p:cTn id="38" dur="770" decel="100000"/>
                                        <p:tgtEl>
                                          <p:spTgt spid="8"/>
                                        </p:tgtEl>
                                      </p:cBhvr>
                                      <p:from x="10000" y="10000"/>
                                      <p:to x="200000" y="450000"/>
                                    </p:animScale>
                                    <p:animScale>
                                      <p:cBhvr>
                                        <p:cTn id="39" dur="1230" accel="100000" fill="hold">
                                          <p:stCondLst>
                                            <p:cond delay="770"/>
                                          </p:stCondLst>
                                        </p:cTn>
                                        <p:tgtEl>
                                          <p:spTgt spid="8"/>
                                        </p:tgtEl>
                                      </p:cBhvr>
                                      <p:from x="200000" y="450000"/>
                                      <p:to x="100000" y="100000"/>
                                    </p:animScale>
                                    <p:set>
                                      <p:cBhvr>
                                        <p:cTn id="40" dur="770" fill="hold"/>
                                        <p:tgtEl>
                                          <p:spTgt spid="8"/>
                                        </p:tgtEl>
                                        <p:attrNameLst>
                                          <p:attrName>ppt_x</p:attrName>
                                        </p:attrNameLst>
                                      </p:cBhvr>
                                      <p:to>
                                        <p:strVal val="(0.5)"/>
                                      </p:to>
                                    </p:set>
                                    <p:anim from="(0.5)" to="(#ppt_x)" calcmode="lin" valueType="num">
                                      <p:cBhvr>
                                        <p:cTn id="41" dur="1230" accel="100000" fill="hold">
                                          <p:stCondLst>
                                            <p:cond delay="770"/>
                                          </p:stCondLst>
                                        </p:cTn>
                                        <p:tgtEl>
                                          <p:spTgt spid="8"/>
                                        </p:tgtEl>
                                        <p:attrNameLst>
                                          <p:attrName>ppt_x</p:attrName>
                                        </p:attrNameLst>
                                      </p:cBhvr>
                                    </p:anim>
                                    <p:set>
                                      <p:cBhvr>
                                        <p:cTn id="42" dur="770" fill="hold"/>
                                        <p:tgtEl>
                                          <p:spTgt spid="8"/>
                                        </p:tgtEl>
                                        <p:attrNameLst>
                                          <p:attrName>ppt_y</p:attrName>
                                        </p:attrNameLst>
                                      </p:cBhvr>
                                      <p:to>
                                        <p:strVal val="(#ppt_y+0.4)"/>
                                      </p:to>
                                    </p:set>
                                    <p:anim from="(#ppt_y+0.4)" to="(#ppt_y)" calcmode="lin" valueType="num">
                                      <p:cBhvr>
                                        <p:cTn id="43" dur="1230" accel="100000" fill="hold">
                                          <p:stCondLst>
                                            <p:cond delay="770"/>
                                          </p:stCondLst>
                                        </p:cTn>
                                        <p:tgtEl>
                                          <p:spTgt spid="8"/>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down)">
                                      <p:cBhvr>
                                        <p:cTn id="48" dur="580">
                                          <p:stCondLst>
                                            <p:cond delay="0"/>
                                          </p:stCondLst>
                                        </p:cTn>
                                        <p:tgtEl>
                                          <p:spTgt spid="9">
                                            <p:txEl>
                                              <p:pRg st="0" end="0"/>
                                            </p:txEl>
                                          </p:spTgt>
                                        </p:tgtEl>
                                      </p:cBhvr>
                                    </p:animEffect>
                                    <p:anim calcmode="lin" valueType="num">
                                      <p:cBhvr>
                                        <p:cTn id="49"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xEl>
                                              <p:pRg st="0" end="0"/>
                                            </p:txEl>
                                          </p:spTgt>
                                        </p:tgtEl>
                                      </p:cBhvr>
                                      <p:to x="100000" y="60000"/>
                                    </p:animScale>
                                    <p:animScale>
                                      <p:cBhvr>
                                        <p:cTn id="55" dur="166" decel="50000">
                                          <p:stCondLst>
                                            <p:cond delay="676"/>
                                          </p:stCondLst>
                                        </p:cTn>
                                        <p:tgtEl>
                                          <p:spTgt spid="9">
                                            <p:txEl>
                                              <p:pRg st="0" end="0"/>
                                            </p:txEl>
                                          </p:spTgt>
                                        </p:tgtEl>
                                      </p:cBhvr>
                                      <p:to x="100000" y="100000"/>
                                    </p:animScale>
                                    <p:animScale>
                                      <p:cBhvr>
                                        <p:cTn id="56" dur="26">
                                          <p:stCondLst>
                                            <p:cond delay="1312"/>
                                          </p:stCondLst>
                                        </p:cTn>
                                        <p:tgtEl>
                                          <p:spTgt spid="9">
                                            <p:txEl>
                                              <p:pRg st="0" end="0"/>
                                            </p:txEl>
                                          </p:spTgt>
                                        </p:tgtEl>
                                      </p:cBhvr>
                                      <p:to x="100000" y="80000"/>
                                    </p:animScale>
                                    <p:animScale>
                                      <p:cBhvr>
                                        <p:cTn id="57" dur="166" decel="50000">
                                          <p:stCondLst>
                                            <p:cond delay="1338"/>
                                          </p:stCondLst>
                                        </p:cTn>
                                        <p:tgtEl>
                                          <p:spTgt spid="9">
                                            <p:txEl>
                                              <p:pRg st="0" end="0"/>
                                            </p:txEl>
                                          </p:spTgt>
                                        </p:tgtEl>
                                      </p:cBhvr>
                                      <p:to x="100000" y="100000"/>
                                    </p:animScale>
                                    <p:animScale>
                                      <p:cBhvr>
                                        <p:cTn id="58" dur="26">
                                          <p:stCondLst>
                                            <p:cond delay="1642"/>
                                          </p:stCondLst>
                                        </p:cTn>
                                        <p:tgtEl>
                                          <p:spTgt spid="9">
                                            <p:txEl>
                                              <p:pRg st="0" end="0"/>
                                            </p:txEl>
                                          </p:spTgt>
                                        </p:tgtEl>
                                      </p:cBhvr>
                                      <p:to x="100000" y="90000"/>
                                    </p:animScale>
                                    <p:animScale>
                                      <p:cBhvr>
                                        <p:cTn id="59" dur="166" decel="50000">
                                          <p:stCondLst>
                                            <p:cond delay="1668"/>
                                          </p:stCondLst>
                                        </p:cTn>
                                        <p:tgtEl>
                                          <p:spTgt spid="9">
                                            <p:txEl>
                                              <p:pRg st="0" end="0"/>
                                            </p:txEl>
                                          </p:spTgt>
                                        </p:tgtEl>
                                      </p:cBhvr>
                                      <p:to x="100000" y="100000"/>
                                    </p:animScale>
                                    <p:animScale>
                                      <p:cBhvr>
                                        <p:cTn id="60" dur="26">
                                          <p:stCondLst>
                                            <p:cond delay="1808"/>
                                          </p:stCondLst>
                                        </p:cTn>
                                        <p:tgtEl>
                                          <p:spTgt spid="9">
                                            <p:txEl>
                                              <p:pRg st="0" end="0"/>
                                            </p:txEl>
                                          </p:spTgt>
                                        </p:tgtEl>
                                      </p:cBhvr>
                                      <p:to x="100000" y="95000"/>
                                    </p:animScale>
                                    <p:animScale>
                                      <p:cBhvr>
                                        <p:cTn id="61" dur="166" decel="50000">
                                          <p:stCondLst>
                                            <p:cond delay="1834"/>
                                          </p:stCondLst>
                                        </p:cTn>
                                        <p:tgtEl>
                                          <p:spTgt spid="9">
                                            <p:txEl>
                                              <p:pRg st="0" end="0"/>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9">
                                            <p:txEl>
                                              <p:pRg st="1" end="1"/>
                                            </p:txEl>
                                          </p:spTgt>
                                        </p:tgtEl>
                                        <p:attrNameLst>
                                          <p:attrName>style.visibility</p:attrName>
                                        </p:attrNameLst>
                                      </p:cBhvr>
                                      <p:to>
                                        <p:strVal val="visible"/>
                                      </p:to>
                                    </p:set>
                                    <p:animEffect transition="in" filter="box(in)">
                                      <p:cBhvr>
                                        <p:cTn id="6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6" grpId="0"/>
      <p:bldP spid="7" grpId="0"/>
      <p:bldP spid="8" grpId="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71414"/>
            <a:ext cx="2786082"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Call Shop TV</a:t>
            </a:r>
            <a:endParaRPr lang="en-US" sz="3200" b="1" dirty="0">
              <a:solidFill>
                <a:srgbClr val="FF0000"/>
              </a:solidFill>
              <a:latin typeface="Times New Roman" pitchFamily="18" charset="0"/>
              <a:cs typeface="Times New Roman" pitchFamily="18" charset="0"/>
            </a:endParaRPr>
          </a:p>
        </p:txBody>
      </p:sp>
      <p:sp>
        <p:nvSpPr>
          <p:cNvPr id="5" name="Content Placeholder 4"/>
          <p:cNvSpPr>
            <a:spLocks noGrp="1"/>
          </p:cNvSpPr>
          <p:nvPr>
            <p:ph idx="1"/>
          </p:nvPr>
        </p:nvSpPr>
        <p:spPr>
          <a:xfrm>
            <a:off x="323528" y="692696"/>
            <a:ext cx="8548982" cy="2286016"/>
          </a:xfrm>
        </p:spPr>
        <p:txBody>
          <a:bodyPr>
            <a:normAutofit fontScale="70000" lnSpcReduction="20000"/>
          </a:bodyPr>
          <a:lstStyle/>
          <a:p>
            <a:pPr marL="0" indent="19050" algn="justLow" rtl="1">
              <a:lnSpc>
                <a:spcPct val="150000"/>
              </a:lnSpc>
              <a:spcBef>
                <a:spcPts val="0"/>
              </a:spcBef>
              <a:buBlip>
                <a:blip r:embed="rId2"/>
              </a:buBlip>
            </a:pPr>
            <a:r>
              <a:rPr lang="fa-IR" sz="2400" dirty="0" smtClean="0">
                <a:solidFill>
                  <a:schemeClr val="tx1"/>
                </a:solidFill>
                <a:cs typeface="B Mitra" pitchFamily="2" charset="-78"/>
              </a:rPr>
              <a:t>تأسیس: 23 اردیبهشت 1387</a:t>
            </a:r>
          </a:p>
          <a:p>
            <a:pPr marL="0" indent="19050" algn="justLow" rtl="1">
              <a:lnSpc>
                <a:spcPct val="150000"/>
              </a:lnSpc>
              <a:spcBef>
                <a:spcPts val="0"/>
              </a:spcBef>
              <a:buBlip>
                <a:blip r:embed="rId2"/>
              </a:buBlip>
            </a:pPr>
            <a:r>
              <a:rPr lang="fa-IR" sz="2400" dirty="0" smtClean="0">
                <a:solidFill>
                  <a:schemeClr val="tx1"/>
                </a:solidFill>
                <a:cs typeface="B Mitra" pitchFamily="2" charset="-78"/>
              </a:rPr>
              <a:t>این شبکه جز شبکه های تله شاپینگ قرار دارد و فعالیت این شبکه در حوزه تجاری و بازرگانی است که درصد ایجاد یک فروشگاه آنلاین با سفارش خریدار و ارسال با پیک به منازل مشتریان است. </a:t>
            </a:r>
          </a:p>
          <a:p>
            <a:pPr marL="0" indent="19050" algn="justLow" rtl="1">
              <a:lnSpc>
                <a:spcPct val="150000"/>
              </a:lnSpc>
              <a:spcBef>
                <a:spcPts val="0"/>
              </a:spcBef>
              <a:buBlip>
                <a:blip r:embed="rId2"/>
              </a:buBlip>
            </a:pPr>
            <a:r>
              <a:rPr lang="fa-IR" sz="2400" dirty="0" smtClean="0">
                <a:solidFill>
                  <a:schemeClr val="tx1"/>
                </a:solidFill>
                <a:cs typeface="B Mitra" pitchFamily="2" charset="-78"/>
              </a:rPr>
              <a:t>پخش از انگلستان</a:t>
            </a:r>
            <a:endParaRPr lang="en-US" sz="2400" dirty="0">
              <a:solidFill>
                <a:schemeClr val="tx1"/>
              </a:solidFill>
              <a:cs typeface="B Mitra" pitchFamily="2" charset="-78"/>
            </a:endParaRPr>
          </a:p>
        </p:txBody>
      </p:sp>
      <p:sp>
        <p:nvSpPr>
          <p:cNvPr id="7" name="Title 1"/>
          <p:cNvSpPr txBox="1">
            <a:spLocks/>
          </p:cNvSpPr>
          <p:nvPr/>
        </p:nvSpPr>
        <p:spPr>
          <a:xfrm>
            <a:off x="285720" y="2643182"/>
            <a:ext cx="1857388"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Tak</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TV</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Content Placeholder 3"/>
          <p:cNvSpPr txBox="1">
            <a:spLocks/>
          </p:cNvSpPr>
          <p:nvPr/>
        </p:nvSpPr>
        <p:spPr>
          <a:xfrm>
            <a:off x="457200" y="3286124"/>
            <a:ext cx="8401080" cy="1214446"/>
          </a:xfrm>
          <a:prstGeom prst="rect">
            <a:avLst/>
          </a:prstGeom>
        </p:spPr>
        <p:txBody>
          <a:bodyPr vert="horz" lIns="91440" tIns="45720" rIns="91440" bIns="45720" rtlCol="0">
            <a:normAutofit fontScale="85000" lnSpcReduction="20000"/>
          </a:bodyPr>
          <a:lstStyle/>
          <a:p>
            <a:pPr marR="0" lvl="0" indent="19050" algn="justLow" rtl="1" fontAlgn="auto">
              <a:lnSpc>
                <a:spcPct val="100000"/>
              </a:lnSpc>
              <a:spcBef>
                <a:spcPct val="20000"/>
              </a:spcBef>
              <a:spcAft>
                <a:spcPts val="0"/>
              </a:spcAft>
              <a:buClrTx/>
              <a:buSzTx/>
              <a:buBlip>
                <a:blip r:embed="rId3"/>
              </a:buBlip>
              <a:tabLst/>
              <a:defRPr/>
            </a:pPr>
            <a:r>
              <a:rPr lang="fa-IR" sz="2400" dirty="0" smtClean="0">
                <a:cs typeface="B Mitra" pitchFamily="2" charset="-78"/>
              </a:rPr>
              <a:t>تأسیس: مرداد 1387</a:t>
            </a:r>
          </a:p>
          <a:p>
            <a:pPr marR="0" lvl="0" indent="19050" algn="justLow" rtl="1" fontAlgn="auto">
              <a:lnSpc>
                <a:spcPct val="100000"/>
              </a:lnSpc>
              <a:spcBef>
                <a:spcPct val="20000"/>
              </a:spcBef>
              <a:spcAft>
                <a:spcPts val="0"/>
              </a:spcAft>
              <a:buClrTx/>
              <a:buSzTx/>
              <a:buBlip>
                <a:blip r:embed="rId3"/>
              </a:buBlip>
              <a:tabLst/>
              <a:defRPr/>
            </a:pPr>
            <a:r>
              <a:rPr lang="fa-IR" sz="2400" dirty="0" smtClean="0">
                <a:cs typeface="B Mitra" pitchFamily="2" charset="-78"/>
              </a:rPr>
              <a:t>این شبکه نيز جز شبکه های تله شاپینگ است و برنامه های این شبکه فروش لوازم خانگی و ارسال محصولات با پیک به مشتريان است.</a:t>
            </a:r>
            <a:endParaRPr lang="en-US" sz="2400" dirty="0">
              <a:cs typeface="B Mitra" pitchFamily="2" charset="-78"/>
            </a:endParaRPr>
          </a:p>
        </p:txBody>
      </p:sp>
      <p:sp>
        <p:nvSpPr>
          <p:cNvPr id="9" name="Title 1"/>
          <p:cNvSpPr txBox="1">
            <a:spLocks/>
          </p:cNvSpPr>
          <p:nvPr/>
        </p:nvSpPr>
        <p:spPr>
          <a:xfrm>
            <a:off x="71406" y="4500570"/>
            <a:ext cx="3214710" cy="785818"/>
          </a:xfrm>
          <a:prstGeom prst="rect">
            <a:avLst/>
          </a:prstGeom>
        </p:spPr>
        <p:txBody>
          <a:bodyPr vert="horz" lIns="91440" tIns="45720" rIns="91440" bIns="45720" rtlCol="0" anchor="ctr">
            <a:normAutofit fontScale="97500"/>
          </a:bodyPr>
          <a:lstStyle/>
          <a:p>
            <a:pPr lvl="0" algn="ctr" rtl="1">
              <a:spcBef>
                <a:spcPct val="0"/>
              </a:spcBef>
              <a:defRPr/>
            </a:pPr>
            <a:r>
              <a:rPr lang="en-US" sz="3200" b="1" dirty="0" smtClean="0">
                <a:solidFill>
                  <a:srgbClr val="FF0000"/>
                </a:solidFill>
                <a:latin typeface="Times New Roman" pitchFamily="18" charset="0"/>
                <a:cs typeface="Times New Roman" pitchFamily="18" charset="0"/>
              </a:rPr>
              <a:t>Iran </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TV Market</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0" name="Content Placeholder 4"/>
          <p:cNvSpPr txBox="1">
            <a:spLocks/>
          </p:cNvSpPr>
          <p:nvPr/>
        </p:nvSpPr>
        <p:spPr>
          <a:xfrm>
            <a:off x="4457728" y="4857760"/>
            <a:ext cx="4400552" cy="1379552"/>
          </a:xfrm>
          <a:prstGeom prst="rect">
            <a:avLst/>
          </a:prstGeom>
        </p:spPr>
        <p:txBody>
          <a:bodyPr vert="horz" lIns="91440" tIns="45720" rIns="91440" bIns="45720" rtlCol="0">
            <a:normAutofit fontScale="92500"/>
          </a:bodyPr>
          <a:lstStyle/>
          <a:p>
            <a:pPr marL="0" marR="0" lvl="0" indent="19050" algn="justLow" defTabSz="914400" rtl="1" eaLnBrk="1" fontAlgn="auto" latinLnBrk="0" hangingPunct="1">
              <a:lnSpc>
                <a:spcPct val="100000"/>
              </a:lnSpc>
              <a:spcBef>
                <a:spcPct val="20000"/>
              </a:spcBef>
              <a:spcAft>
                <a:spcPts val="0"/>
              </a:spcAft>
              <a:buClrTx/>
              <a:buSzTx/>
              <a:buBlip>
                <a:blip r:embed="rId4"/>
              </a:buBlip>
              <a:tabLst/>
              <a:defRPr/>
            </a:pPr>
            <a:r>
              <a:rPr kumimoji="0" lang="fa-IR" sz="2400" b="0" i="0" u="none" strike="noStrike" kern="1200" cap="none" spc="0" normalizeH="0" baseline="0" noProof="0" dirty="0" smtClean="0">
                <a:ln>
                  <a:noFill/>
                </a:ln>
                <a:solidFill>
                  <a:schemeClr val="tx1"/>
                </a:solidFill>
                <a:effectLst/>
                <a:uLnTx/>
                <a:uFillTx/>
                <a:cs typeface="B Mitra" pitchFamily="2" charset="-78"/>
              </a:rPr>
              <a:t>تأسیس: اسفند 1388</a:t>
            </a:r>
          </a:p>
          <a:p>
            <a:pPr marL="0" marR="0" lvl="0" indent="19050" algn="justLow" defTabSz="914400" rtl="1" eaLnBrk="1" fontAlgn="auto" latinLnBrk="0" hangingPunct="1">
              <a:lnSpc>
                <a:spcPct val="100000"/>
              </a:lnSpc>
              <a:spcBef>
                <a:spcPct val="20000"/>
              </a:spcBef>
              <a:spcAft>
                <a:spcPts val="0"/>
              </a:spcAft>
              <a:buClrTx/>
              <a:buSzTx/>
              <a:buBlip>
                <a:blip r:embed="rId4"/>
              </a:buBlip>
              <a:tabLst/>
              <a:defRPr/>
            </a:pPr>
            <a:r>
              <a:rPr kumimoji="0" lang="fa-IR" sz="2400" b="0" i="0" u="none" strike="noStrike" kern="1200" cap="none" spc="0" normalizeH="0" baseline="0" noProof="0" dirty="0" smtClean="0">
                <a:ln>
                  <a:noFill/>
                </a:ln>
                <a:solidFill>
                  <a:schemeClr val="tx1"/>
                </a:solidFill>
                <a:effectLst/>
                <a:uLnTx/>
                <a:uFillTx/>
                <a:cs typeface="B Mitra" pitchFamily="2" charset="-78"/>
              </a:rPr>
              <a:t>رویکرد: تجاری – بازرگانی</a:t>
            </a:r>
          </a:p>
          <a:p>
            <a:pPr marL="0" marR="0" lvl="0" indent="19050" algn="justLow" defTabSz="914400" rtl="1" eaLnBrk="1" fontAlgn="auto" latinLnBrk="0" hangingPunct="1">
              <a:lnSpc>
                <a:spcPct val="100000"/>
              </a:lnSpc>
              <a:spcBef>
                <a:spcPct val="20000"/>
              </a:spcBef>
              <a:spcAft>
                <a:spcPts val="0"/>
              </a:spcAft>
              <a:buClrTx/>
              <a:buSzTx/>
              <a:buBlip>
                <a:blip r:embed="rId4"/>
              </a:buBlip>
              <a:tabLst/>
              <a:defRPr/>
            </a:pPr>
            <a:r>
              <a:rPr lang="fa-IR" sz="2400" dirty="0" smtClean="0">
                <a:cs typeface="B Mitra" pitchFamily="2" charset="-78"/>
              </a:rPr>
              <a:t>پخش از ارمنستان</a:t>
            </a:r>
            <a:endParaRPr kumimoji="0" lang="en-US" sz="2400" b="0" i="0" u="none" strike="noStrike" kern="1200" cap="none" spc="0" normalizeH="0" baseline="0" noProof="0" dirty="0" smtClean="0">
              <a:ln>
                <a:noFill/>
              </a:ln>
              <a:solidFill>
                <a:schemeClr val="tx1"/>
              </a:solidFill>
              <a:effectLst/>
              <a:uLnTx/>
              <a:uFillTx/>
              <a:cs typeface="B Mitra"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800" decel="100000"/>
                                        <p:tgtEl>
                                          <p:spTgt spid="7"/>
                                        </p:tgtEl>
                                      </p:cBhvr>
                                    </p:animEffect>
                                    <p:anim calcmode="lin" valueType="num">
                                      <p:cBhvr>
                                        <p:cTn id="34" dur="800" decel="100000" fill="hold"/>
                                        <p:tgtEl>
                                          <p:spTgt spid="7"/>
                                        </p:tgtEl>
                                        <p:attrNameLst>
                                          <p:attrName>style.rotation</p:attrName>
                                        </p:attrNameLst>
                                      </p:cBhvr>
                                      <p:tavLst>
                                        <p:tav tm="0">
                                          <p:val>
                                            <p:fltVal val="-90"/>
                                          </p:val>
                                        </p:tav>
                                        <p:tav tm="100000">
                                          <p:val>
                                            <p:fltVal val="0"/>
                                          </p:val>
                                        </p:tav>
                                      </p:tavLst>
                                    </p:anim>
                                    <p:anim calcmode="lin" valueType="num">
                                      <p:cBhvr>
                                        <p:cTn id="35" dur="800" decel="100000" fill="hold"/>
                                        <p:tgtEl>
                                          <p:spTgt spid="7"/>
                                        </p:tgtEl>
                                        <p:attrNameLst>
                                          <p:attrName>ppt_x</p:attrName>
                                        </p:attrNameLst>
                                      </p:cBhvr>
                                      <p:tavLst>
                                        <p:tav tm="0">
                                          <p:val>
                                            <p:strVal val="#ppt_x+0.4"/>
                                          </p:val>
                                        </p:tav>
                                        <p:tav tm="100000">
                                          <p:val>
                                            <p:strVal val="#ppt_x-0.05"/>
                                          </p:val>
                                        </p:tav>
                                      </p:tavLst>
                                    </p:anim>
                                    <p:anim calcmode="lin" valueType="num">
                                      <p:cBhvr>
                                        <p:cTn id="36" dur="800" decel="100000" fill="hold"/>
                                        <p:tgtEl>
                                          <p:spTgt spid="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7" grpId="0"/>
      <p:bldP spid="8" grpId="0"/>
      <p:bldP spid="9" grpId="0"/>
      <p:bldP spid="10"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24"/>
            <a:ext cx="3786214" cy="714380"/>
          </a:xfrm>
        </p:spPr>
        <p:txBody>
          <a:bodyPr>
            <a:normAutofit/>
          </a:bodyPr>
          <a:lstStyle/>
          <a:p>
            <a:pPr algn="ctr"/>
            <a:r>
              <a:rPr lang="en-US" sz="3200" b="1" dirty="0" smtClean="0">
                <a:solidFill>
                  <a:srgbClr val="FF0000"/>
                </a:solidFill>
                <a:latin typeface="Times New Roman" pitchFamily="18" charset="0"/>
                <a:cs typeface="Times New Roman" pitchFamily="18" charset="0"/>
              </a:rPr>
              <a:t>Me-Shop - EZ shop</a:t>
            </a:r>
            <a:r>
              <a:rPr lang="fa-IR"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700118" y="1142984"/>
            <a:ext cx="8229600" cy="1928825"/>
          </a:xfrm>
        </p:spPr>
        <p:txBody>
          <a:bodyPr>
            <a:noAutofit/>
          </a:bodyPr>
          <a:lstStyle/>
          <a:p>
            <a:pPr marL="92075" indent="19050" algn="justLow" rtl="1">
              <a:lnSpc>
                <a:spcPct val="160000"/>
              </a:lnSpc>
              <a:buBlip>
                <a:blip r:embed="rId3"/>
              </a:buBlip>
            </a:pPr>
            <a:r>
              <a:rPr lang="fa-IR" sz="2400" dirty="0" smtClean="0">
                <a:solidFill>
                  <a:schemeClr val="tx1"/>
                </a:solidFill>
                <a:cs typeface="B Mitra" pitchFamily="2" charset="-78"/>
              </a:rPr>
              <a:t>دو شبکه </a:t>
            </a:r>
            <a:r>
              <a:rPr lang="en-US" sz="2400" dirty="0" smtClean="0">
                <a:solidFill>
                  <a:schemeClr val="tx1"/>
                </a:solidFill>
                <a:latin typeface="Times New Roman" pitchFamily="18" charset="0"/>
                <a:cs typeface="B Mitra" pitchFamily="2" charset="-78"/>
              </a:rPr>
              <a:t>Me-Shop</a:t>
            </a:r>
            <a:r>
              <a:rPr lang="fa-IR" sz="2400" dirty="0" smtClean="0">
                <a:solidFill>
                  <a:schemeClr val="tx1"/>
                </a:solidFill>
                <a:cs typeface="B Mitra" pitchFamily="2" charset="-78"/>
              </a:rPr>
              <a:t> و </a:t>
            </a:r>
            <a:r>
              <a:rPr lang="en-US" sz="2400" dirty="0" smtClean="0">
                <a:solidFill>
                  <a:schemeClr val="tx1"/>
                </a:solidFill>
                <a:latin typeface="Times New Roman" pitchFamily="18" charset="0"/>
                <a:cs typeface="B Mitra" pitchFamily="2" charset="-78"/>
              </a:rPr>
              <a:t>EZ shop</a:t>
            </a:r>
            <a:r>
              <a:rPr lang="fa-IR" sz="2400" dirty="0" smtClean="0">
                <a:solidFill>
                  <a:schemeClr val="tx1"/>
                </a:solidFill>
                <a:latin typeface="Times New Roman" pitchFamily="18" charset="0"/>
                <a:cs typeface="B Mitra" pitchFamily="2" charset="-78"/>
              </a:rPr>
              <a:t> </a:t>
            </a:r>
            <a:r>
              <a:rPr lang="fa-IR" sz="2400" dirty="0" smtClean="0">
                <a:solidFill>
                  <a:schemeClr val="tx1"/>
                </a:solidFill>
                <a:cs typeface="B Mitra" pitchFamily="2" charset="-78"/>
              </a:rPr>
              <a:t>به عنوان شبکه تله شاپینگ فارسی زبان به ترتیب در سال 1385 و 1387فعالیت خود را آغاز کردند. هدف اصلی اين شبکه ها فعالیت در حوزه بازرگانی و فروش محصولات است.</a:t>
            </a:r>
          </a:p>
        </p:txBody>
      </p:sp>
      <p:pic>
        <p:nvPicPr>
          <p:cNvPr id="5" name="12.asf">
            <a:hlinkClick r:id="" action="ppaction://media"/>
          </p:cNvPr>
          <p:cNvPicPr>
            <a:picLocks noRot="1" noChangeAspect="1"/>
          </p:cNvPicPr>
          <p:nvPr>
            <a:videoFile r:link="rId1"/>
          </p:nvPr>
        </p:nvPicPr>
        <p:blipFill>
          <a:blip r:embed="rId4" cstate="print"/>
          <a:stretch>
            <a:fillRect/>
          </a:stretch>
        </p:blipFill>
        <p:spPr>
          <a:xfrm>
            <a:off x="2285984" y="3071810"/>
            <a:ext cx="3942200" cy="2587069"/>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800" decel="100000"/>
                                        <p:tgtEl>
                                          <p:spTgt spid="4">
                                            <p:txEl>
                                              <p:pRg st="0" end="0"/>
                                            </p:txEl>
                                          </p:spTgt>
                                        </p:tgtEl>
                                      </p:cBhvr>
                                    </p:animEffect>
                                    <p:anim calcmode="lin" valueType="num">
                                      <p:cBhvr>
                                        <p:cTn id="14"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8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 grpId="0"/>
      <p:bldP spid="4"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5936" y="5367517"/>
            <a:ext cx="4896544" cy="581764"/>
          </a:xfrm>
        </p:spPr>
        <p:txBody>
          <a:bodyPr>
            <a:normAutofit fontScale="92500"/>
          </a:bodyPr>
          <a:lstStyle/>
          <a:p>
            <a:pPr>
              <a:buBlip>
                <a:blip r:embed="rId2"/>
              </a:buBlip>
            </a:pPr>
            <a:r>
              <a:rPr lang="fa-IR" sz="2800" dirty="0" smtClean="0">
                <a:solidFill>
                  <a:schemeClr val="tx1"/>
                </a:solidFill>
                <a:cs typeface="B Mitra" pitchFamily="2" charset="-78"/>
              </a:rPr>
              <a:t>رویکرد: تفریحی سرگرمی</a:t>
            </a:r>
          </a:p>
        </p:txBody>
      </p:sp>
      <p:sp>
        <p:nvSpPr>
          <p:cNvPr id="5" name="Title 1"/>
          <p:cNvSpPr txBox="1">
            <a:spLocks/>
          </p:cNvSpPr>
          <p:nvPr/>
        </p:nvSpPr>
        <p:spPr>
          <a:xfrm>
            <a:off x="323528" y="701246"/>
            <a:ext cx="1857388"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Andisheh</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395536" y="3803290"/>
            <a:ext cx="2270056" cy="71438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Live channel</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467544" y="5229200"/>
            <a:ext cx="1857388" cy="714380"/>
          </a:xfrm>
          <a:prstGeom prst="rect">
            <a:avLst/>
          </a:prstGeom>
          <a:noFill/>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Budy</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 time</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Content Placeholder 4"/>
          <p:cNvSpPr txBox="1">
            <a:spLocks/>
          </p:cNvSpPr>
          <p:nvPr/>
        </p:nvSpPr>
        <p:spPr>
          <a:xfrm>
            <a:off x="4427984" y="989278"/>
            <a:ext cx="4400552" cy="1071570"/>
          </a:xfrm>
          <a:prstGeom prst="rect">
            <a:avLst/>
          </a:prstGeom>
        </p:spPr>
        <p:txBody>
          <a:bodyPr vert="horz" lIns="91440" tIns="45720" rIns="91440" bIns="45720" rtlCol="0">
            <a:normAutofit/>
          </a:bodyPr>
          <a:lstStyle/>
          <a:p>
            <a:pPr marL="0" marR="0" lvl="0" indent="19050" algn="justLow" defTabSz="914400" rtl="1" eaLnBrk="1" fontAlgn="auto" latinLnBrk="0" hangingPunct="1">
              <a:lnSpc>
                <a:spcPct val="100000"/>
              </a:lnSpc>
              <a:spcBef>
                <a:spcPct val="20000"/>
              </a:spcBef>
              <a:spcAft>
                <a:spcPts val="0"/>
              </a:spcAft>
              <a:buClrTx/>
              <a:buSzTx/>
              <a:buBlip>
                <a:blip r:embed="rId3"/>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تأسیس: 2006</a:t>
            </a:r>
          </a:p>
          <a:p>
            <a:pPr marL="0" marR="0" lvl="0" indent="19050" algn="justLow" defTabSz="914400" rtl="1" eaLnBrk="1" fontAlgn="auto" latinLnBrk="0" hangingPunct="1">
              <a:lnSpc>
                <a:spcPct val="100000"/>
              </a:lnSpc>
              <a:spcBef>
                <a:spcPct val="20000"/>
              </a:spcBef>
              <a:spcAft>
                <a:spcPts val="0"/>
              </a:spcAft>
              <a:buClrTx/>
              <a:buSzTx/>
              <a:buBlip>
                <a:blip r:embed="rId3"/>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رویکرد: سیاسی</a:t>
            </a:r>
            <a:endParaRPr kumimoji="0" lang="en-US" sz="2800" b="0" i="0" u="none" strike="noStrike" kern="1200" cap="none" spc="0" normalizeH="0" baseline="0" noProof="0" dirty="0" smtClean="0">
              <a:ln>
                <a:noFill/>
              </a:ln>
              <a:solidFill>
                <a:schemeClr val="tx1"/>
              </a:solidFill>
              <a:effectLst/>
              <a:uLnTx/>
              <a:uFillTx/>
              <a:cs typeface="B Mitra" pitchFamily="2" charset="-78"/>
            </a:endParaRPr>
          </a:p>
        </p:txBody>
      </p:sp>
      <p:sp>
        <p:nvSpPr>
          <p:cNvPr id="9" name="Content Placeholder 4"/>
          <p:cNvSpPr txBox="1">
            <a:spLocks/>
          </p:cNvSpPr>
          <p:nvPr/>
        </p:nvSpPr>
        <p:spPr>
          <a:xfrm>
            <a:off x="4427984" y="4013614"/>
            <a:ext cx="4400552" cy="1071570"/>
          </a:xfrm>
          <a:prstGeom prst="rect">
            <a:avLst/>
          </a:prstGeom>
        </p:spPr>
        <p:txBody>
          <a:bodyPr vert="horz" lIns="91440" tIns="45720" rIns="91440" bIns="45720" rtlCol="0">
            <a:normAutofit fontScale="85000" lnSpcReduction="20000"/>
          </a:bodyPr>
          <a:lstStyle/>
          <a:p>
            <a:pPr indent="19050" algn="justLow" rtl="1">
              <a:spcBef>
                <a:spcPct val="20000"/>
              </a:spcBef>
              <a:buBlip>
                <a:blip r:embed="rId4"/>
              </a:buBlip>
              <a:defRPr/>
            </a:pPr>
            <a:r>
              <a:rPr lang="fa-IR" sz="2800" dirty="0" smtClean="0">
                <a:cs typeface="B Mitra" pitchFamily="2" charset="-78"/>
              </a:rPr>
              <a:t>تأسیس: مهر 1387</a:t>
            </a:r>
          </a:p>
          <a:p>
            <a:pPr indent="19050" algn="justLow" rtl="1">
              <a:spcBef>
                <a:spcPct val="20000"/>
              </a:spcBef>
              <a:buBlip>
                <a:blip r:embed="rId4"/>
              </a:buBlip>
              <a:defRPr/>
            </a:pPr>
            <a:r>
              <a:rPr lang="fa-IR" sz="2800" dirty="0" smtClean="0">
                <a:cs typeface="B Mitra" pitchFamily="2" charset="-78"/>
              </a:rPr>
              <a:t>رویکرد: تفریحی، سرگرمی</a:t>
            </a:r>
            <a:endParaRPr lang="en-US" sz="2800" dirty="0" smtClean="0">
              <a:cs typeface="B Mitra" pitchFamily="2" charset="-78"/>
            </a:endParaRPr>
          </a:p>
        </p:txBody>
      </p:sp>
      <p:sp>
        <p:nvSpPr>
          <p:cNvPr id="10" name="Title 1"/>
          <p:cNvSpPr txBox="1">
            <a:spLocks/>
          </p:cNvSpPr>
          <p:nvPr/>
        </p:nvSpPr>
        <p:spPr>
          <a:xfrm>
            <a:off x="475928" y="2066548"/>
            <a:ext cx="1857388" cy="71438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err="1" smtClean="0">
                <a:solidFill>
                  <a:srgbClr val="FF0000"/>
                </a:solidFill>
                <a:latin typeface="Times New Roman" pitchFamily="18" charset="0"/>
                <a:ea typeface="+mj-ea"/>
                <a:cs typeface="Times New Roman" pitchFamily="18" charset="0"/>
              </a:rPr>
              <a:t>Tasvir</a:t>
            </a:r>
            <a:r>
              <a:rPr lang="en-US" sz="3200" b="1" dirty="0" smtClean="0">
                <a:solidFill>
                  <a:srgbClr val="FF0000"/>
                </a:solidFill>
                <a:latin typeface="Times New Roman" pitchFamily="18" charset="0"/>
                <a:ea typeface="+mj-ea"/>
                <a:cs typeface="Times New Roman" pitchFamily="18" charset="0"/>
              </a:rPr>
              <a:t> Iran</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Content Placeholder 4"/>
          <p:cNvSpPr txBox="1">
            <a:spLocks/>
          </p:cNvSpPr>
          <p:nvPr/>
        </p:nvSpPr>
        <p:spPr>
          <a:xfrm>
            <a:off x="4436368" y="2276872"/>
            <a:ext cx="4400552" cy="576064"/>
          </a:xfrm>
          <a:prstGeom prst="rect">
            <a:avLst/>
          </a:prstGeom>
        </p:spPr>
        <p:txBody>
          <a:bodyPr vert="horz" lIns="91440" tIns="45720" rIns="91440" bIns="45720" rtlCol="0">
            <a:normAutofit/>
          </a:bodyPr>
          <a:lstStyle/>
          <a:p>
            <a:pPr marL="0" marR="0" lvl="0" indent="19050" algn="justLow" defTabSz="914400" rtl="1" eaLnBrk="1" fontAlgn="auto" latinLnBrk="0" hangingPunct="1">
              <a:lnSpc>
                <a:spcPct val="100000"/>
              </a:lnSpc>
              <a:spcBef>
                <a:spcPct val="20000"/>
              </a:spcBef>
              <a:spcAft>
                <a:spcPts val="0"/>
              </a:spcAft>
              <a:buClrTx/>
              <a:buSzTx/>
              <a:buBlip>
                <a:blip r:embed="rId2"/>
              </a:buBlip>
              <a:tabLst/>
              <a:defRPr/>
            </a:pPr>
            <a:r>
              <a:rPr lang="fa-IR" sz="2800" dirty="0" smtClean="0">
                <a:cs typeface="B Mitra" pitchFamily="2" charset="-78"/>
              </a:rPr>
              <a:t>رویکرد: سیاسی</a:t>
            </a:r>
            <a:endParaRPr lang="en-US" sz="2800" dirty="0" smtClean="0">
              <a:cs typeface="B Mitra" pitchFamily="2" charset="-78"/>
            </a:endParaRPr>
          </a:p>
        </p:txBody>
      </p:sp>
      <p:sp>
        <p:nvSpPr>
          <p:cNvPr id="12" name="Title 1"/>
          <p:cNvSpPr txBox="1">
            <a:spLocks/>
          </p:cNvSpPr>
          <p:nvPr/>
        </p:nvSpPr>
        <p:spPr>
          <a:xfrm>
            <a:off x="387472" y="2858636"/>
            <a:ext cx="2016224"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err="1" smtClean="0">
                <a:solidFill>
                  <a:srgbClr val="FF0000"/>
                </a:solidFill>
                <a:latin typeface="Times New Roman" pitchFamily="18" charset="0"/>
                <a:ea typeface="+mj-ea"/>
                <a:cs typeface="Times New Roman" pitchFamily="18" charset="0"/>
              </a:rPr>
              <a:t>Apadana</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3" name="Content Placeholder 4"/>
          <p:cNvSpPr txBox="1">
            <a:spLocks/>
          </p:cNvSpPr>
          <p:nvPr/>
        </p:nvSpPr>
        <p:spPr>
          <a:xfrm>
            <a:off x="4419920" y="3068960"/>
            <a:ext cx="4400552" cy="720080"/>
          </a:xfrm>
          <a:prstGeom prst="rect">
            <a:avLst/>
          </a:prstGeom>
        </p:spPr>
        <p:txBody>
          <a:bodyPr vert="horz" lIns="91440" tIns="45720" rIns="91440" bIns="45720" rtlCol="0">
            <a:normAutofit/>
          </a:bodyPr>
          <a:lstStyle/>
          <a:p>
            <a:pPr marL="0" marR="0" lvl="0" indent="19050" algn="justLow" defTabSz="914400" rtl="1" eaLnBrk="1" fontAlgn="auto" latinLnBrk="0" hangingPunct="1">
              <a:lnSpc>
                <a:spcPct val="100000"/>
              </a:lnSpc>
              <a:spcBef>
                <a:spcPct val="20000"/>
              </a:spcBef>
              <a:spcAft>
                <a:spcPts val="0"/>
              </a:spcAft>
              <a:buClrTx/>
              <a:buSzTx/>
              <a:buBlip>
                <a:blip r:embed="rId5"/>
              </a:buBlip>
              <a:tabLst/>
              <a:defRPr/>
            </a:pPr>
            <a:r>
              <a:rPr lang="fa-IR" sz="2800" dirty="0" smtClean="0">
                <a:cs typeface="B Mitra" pitchFamily="2" charset="-78"/>
              </a:rPr>
              <a:t>رویکرد: سیاسی </a:t>
            </a:r>
            <a:endParaRPr lang="en-US" sz="2800" dirty="0" smtClean="0">
              <a:cs typeface="B 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ppt_w</p:attrName>
                                        </p:attrNameLst>
                                      </p:cBhvr>
                                      <p:tavLst>
                                        <p:tav tm="0" fmla="#ppt_w*sin(2.5*pi*$)">
                                          <p:val>
                                            <p:fltVal val="0"/>
                                          </p:val>
                                        </p:tav>
                                        <p:tav tm="100000">
                                          <p:val>
                                            <p:fltVal val="1"/>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iterate type="lt">
                                    <p:tmPct val="10000"/>
                                  </p:iterate>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ppt_w</p:attrName>
                                        </p:attrNameLst>
                                      </p:cBhvr>
                                      <p:tavLst>
                                        <p:tav tm="0" fmla="#ppt_w*sin(2.5*pi*$)">
                                          <p:val>
                                            <p:fltVal val="0"/>
                                          </p:val>
                                        </p:tav>
                                        <p:tav tm="100000">
                                          <p:val>
                                            <p:fltVal val="1"/>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ppt_x</p:attrName>
                                        </p:attrNameLst>
                                      </p:cBhvr>
                                      <p:tavLst>
                                        <p:tav tm="0">
                                          <p:val>
                                            <p:strVal val="#ppt_x-.2"/>
                                          </p:val>
                                        </p:tav>
                                        <p:tav tm="100000">
                                          <p:val>
                                            <p:strVal val="#ppt_x"/>
                                          </p:val>
                                        </p:tav>
                                      </p:tavLst>
                                    </p:anim>
                                    <p:anim calcmode="lin" valueType="num">
                                      <p:cBhvr>
                                        <p:cTn id="4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3" dur="1000"/>
                                        <p:tgtEl>
                                          <p:spTgt spid="6"/>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ppt_x</p:attrName>
                                        </p:attrNameLst>
                                      </p:cBhvr>
                                      <p:tavLst>
                                        <p:tav tm="0">
                                          <p:val>
                                            <p:strVal val="#ppt_x-.2"/>
                                          </p:val>
                                        </p:tav>
                                        <p:tav tm="100000">
                                          <p:val>
                                            <p:strVal val="#ppt_x"/>
                                          </p:val>
                                        </p:tav>
                                      </p:tavLst>
                                    </p:anim>
                                    <p:anim calcmode="lin" valueType="num">
                                      <p:cBhvr>
                                        <p:cTn id="4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7"/>
                                        </p:tgtEl>
                                        <p:attrNameLst>
                                          <p:attrName>ppt_y</p:attrName>
                                        </p:attrNameLst>
                                      </p:cBhvr>
                                      <p:tavLst>
                                        <p:tav tm="0">
                                          <p:val>
                                            <p:strVal val="#ppt_y"/>
                                          </p:val>
                                        </p:tav>
                                        <p:tav tm="100000">
                                          <p:val>
                                            <p:strVal val="#ppt_y"/>
                                          </p:val>
                                        </p:tav>
                                      </p:tavLst>
                                    </p:anim>
                                  </p:childTnLst>
                                </p:cTn>
                              </p:par>
                              <p:par>
                                <p:cTn id="57" presetID="39" presetClass="entr" presetSubtype="0" accel="100000" fill="hold" grpId="0" nodeType="with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 calcmode="lin" valueType="num">
                                      <p:cBhvr>
                                        <p:cTn id="59"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7158" y="1018918"/>
            <a:ext cx="1857388" cy="71438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err="1" smtClean="0">
                <a:solidFill>
                  <a:srgbClr val="FF0000"/>
                </a:solidFill>
                <a:latin typeface="Times New Roman" pitchFamily="18" charset="0"/>
                <a:ea typeface="+mj-ea"/>
                <a:cs typeface="Times New Roman" pitchFamily="18" charset="0"/>
              </a:rPr>
              <a:t>Sama</a:t>
            </a:r>
            <a:r>
              <a:rPr lang="en-US" sz="3200" b="1" dirty="0" smtClean="0">
                <a:solidFill>
                  <a:srgbClr val="FF0000"/>
                </a:solidFill>
                <a:latin typeface="Times New Roman" pitchFamily="18" charset="0"/>
                <a:ea typeface="+mj-ea"/>
                <a:cs typeface="Times New Roman" pitchFamily="18" charset="0"/>
              </a:rPr>
              <a:t> FM</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Content Placeholder 4"/>
          <p:cNvSpPr txBox="1">
            <a:spLocks/>
          </p:cNvSpPr>
          <p:nvPr/>
        </p:nvSpPr>
        <p:spPr>
          <a:xfrm>
            <a:off x="4211960" y="1156094"/>
            <a:ext cx="4400552" cy="720080"/>
          </a:xfrm>
          <a:prstGeom prst="rect">
            <a:avLst/>
          </a:prstGeom>
        </p:spPr>
        <p:txBody>
          <a:bodyPr vert="horz" lIns="91440" tIns="45720" rIns="91440" bIns="45720" rtlCol="0">
            <a:normAutofit fontScale="85000" lnSpcReduction="20000"/>
          </a:bodyPr>
          <a:lstStyle/>
          <a:p>
            <a:pPr marL="0" marR="0" lvl="0" indent="19050" algn="justLow" defTabSz="914400" rtl="1" eaLnBrk="1" fontAlgn="auto" latinLnBrk="0" hangingPunct="1">
              <a:lnSpc>
                <a:spcPct val="100000"/>
              </a:lnSpc>
              <a:spcBef>
                <a:spcPct val="20000"/>
              </a:spcBef>
              <a:spcAft>
                <a:spcPts val="0"/>
              </a:spcAft>
              <a:buClrTx/>
              <a:buSzTx/>
              <a:buBlip>
                <a:blip r:embed="rId2"/>
              </a:buBlip>
              <a:tabLst/>
              <a:defRPr/>
            </a:pPr>
            <a:r>
              <a:rPr lang="fa-IR" sz="2800" dirty="0" smtClean="0">
                <a:cs typeface="B Mitra" pitchFamily="2" charset="-78"/>
              </a:rPr>
              <a:t>رویکرد: تفریحی، سرگرمی</a:t>
            </a:r>
            <a:endParaRPr lang="en-US" sz="2800" dirty="0" smtClean="0">
              <a:cs typeface="B Mitra" pitchFamily="2" charset="-78"/>
            </a:endParaRPr>
          </a:p>
        </p:txBody>
      </p:sp>
      <p:sp>
        <p:nvSpPr>
          <p:cNvPr id="7" name="Title 1"/>
          <p:cNvSpPr txBox="1">
            <a:spLocks/>
          </p:cNvSpPr>
          <p:nvPr/>
        </p:nvSpPr>
        <p:spPr>
          <a:xfrm>
            <a:off x="323528" y="1876174"/>
            <a:ext cx="2016224" cy="71438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Times New Roman" pitchFamily="18" charset="0"/>
                <a:ea typeface="+mj-ea"/>
                <a:cs typeface="Times New Roman" pitchFamily="18" charset="0"/>
              </a:rPr>
              <a:t>Persian Star</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Content Placeholder 4"/>
          <p:cNvSpPr txBox="1">
            <a:spLocks/>
          </p:cNvSpPr>
          <p:nvPr/>
        </p:nvSpPr>
        <p:spPr>
          <a:xfrm>
            <a:off x="4211960" y="2001950"/>
            <a:ext cx="4400552" cy="720080"/>
          </a:xfrm>
          <a:prstGeom prst="rect">
            <a:avLst/>
          </a:prstGeom>
        </p:spPr>
        <p:txBody>
          <a:bodyPr vert="horz" lIns="91440" tIns="45720" rIns="91440" bIns="45720" rtlCol="0">
            <a:normAutofit fontScale="85000" lnSpcReduction="20000"/>
          </a:bodyPr>
          <a:lstStyle/>
          <a:p>
            <a:pPr marL="0" marR="0" lvl="0" indent="19050" algn="justLow" defTabSz="914400" rtl="1" eaLnBrk="1" fontAlgn="auto" latinLnBrk="0" hangingPunct="1">
              <a:lnSpc>
                <a:spcPct val="100000"/>
              </a:lnSpc>
              <a:spcBef>
                <a:spcPct val="20000"/>
              </a:spcBef>
              <a:spcAft>
                <a:spcPts val="0"/>
              </a:spcAft>
              <a:buClrTx/>
              <a:buSzTx/>
              <a:buBlip>
                <a:blip r:embed="rId3"/>
              </a:buBlip>
              <a:tabLst/>
              <a:defRPr/>
            </a:pPr>
            <a:r>
              <a:rPr lang="fa-IR" sz="2800" dirty="0" smtClean="0">
                <a:cs typeface="B Mitra" pitchFamily="2" charset="-78"/>
              </a:rPr>
              <a:t>رویکرد: تفریحی، سرگرمی</a:t>
            </a:r>
            <a:endParaRPr lang="en-US" sz="2800" dirty="0" smtClean="0">
              <a:cs typeface="B Mitra" pitchFamily="2" charset="-78"/>
            </a:endParaRPr>
          </a:p>
        </p:txBody>
      </p:sp>
      <p:sp>
        <p:nvSpPr>
          <p:cNvPr id="12" name="Title 1"/>
          <p:cNvSpPr txBox="1">
            <a:spLocks/>
          </p:cNvSpPr>
          <p:nvPr/>
        </p:nvSpPr>
        <p:spPr>
          <a:xfrm>
            <a:off x="285720" y="2947744"/>
            <a:ext cx="2016224" cy="714380"/>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IRAN</a:t>
            </a:r>
            <a:r>
              <a:rPr lang="en-US" sz="3200" b="1" baseline="0" dirty="0" smtClean="0">
                <a:solidFill>
                  <a:srgbClr val="FF0000"/>
                </a:solidFill>
                <a:latin typeface="Times New Roman" pitchFamily="18" charset="0"/>
                <a:ea typeface="+mj-ea"/>
                <a:cs typeface="Times New Roman" pitchFamily="18" charset="0"/>
              </a:rPr>
              <a:t>-MITV</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3" name="Content Placeholder 4"/>
          <p:cNvSpPr txBox="1">
            <a:spLocks/>
          </p:cNvSpPr>
          <p:nvPr/>
        </p:nvSpPr>
        <p:spPr>
          <a:xfrm>
            <a:off x="4211960" y="4085052"/>
            <a:ext cx="4400552" cy="720080"/>
          </a:xfrm>
          <a:prstGeom prst="rect">
            <a:avLst/>
          </a:prstGeom>
        </p:spPr>
        <p:txBody>
          <a:bodyPr vert="horz" lIns="91440" tIns="45720" rIns="91440" bIns="45720" rtlCol="0">
            <a:normAutofit fontScale="85000" lnSpcReduction="20000"/>
          </a:bodyPr>
          <a:lstStyle/>
          <a:p>
            <a:pPr marL="0" marR="0" lvl="0" indent="19050" algn="justLow" defTabSz="914400" rtl="1" eaLnBrk="1" fontAlgn="auto" latinLnBrk="0" hangingPunct="1">
              <a:lnSpc>
                <a:spcPct val="100000"/>
              </a:lnSpc>
              <a:spcBef>
                <a:spcPct val="20000"/>
              </a:spcBef>
              <a:spcAft>
                <a:spcPts val="0"/>
              </a:spcAft>
              <a:buClrTx/>
              <a:buSzTx/>
              <a:buBlip>
                <a:blip r:embed="rId4"/>
              </a:buBlip>
              <a:tabLst/>
              <a:defRPr/>
            </a:pPr>
            <a:r>
              <a:rPr lang="fa-IR" sz="2800" dirty="0" smtClean="0">
                <a:cs typeface="B Mitra" pitchFamily="2" charset="-78"/>
              </a:rPr>
              <a:t>رویکرد: تفریحی، سرگرمی</a:t>
            </a:r>
            <a:endParaRPr lang="en-US" sz="2800" dirty="0" smtClean="0">
              <a:cs typeface="B Mitra" pitchFamily="2" charset="-78"/>
            </a:endParaRPr>
          </a:p>
        </p:txBody>
      </p:sp>
      <p:sp>
        <p:nvSpPr>
          <p:cNvPr id="14" name="Title 1"/>
          <p:cNvSpPr txBox="1">
            <a:spLocks/>
          </p:cNvSpPr>
          <p:nvPr/>
        </p:nvSpPr>
        <p:spPr>
          <a:xfrm>
            <a:off x="285720" y="3876438"/>
            <a:ext cx="2016224" cy="71438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LAHZE TV</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5" name="Content Placeholder 4"/>
          <p:cNvSpPr txBox="1">
            <a:spLocks/>
          </p:cNvSpPr>
          <p:nvPr/>
        </p:nvSpPr>
        <p:spPr>
          <a:xfrm>
            <a:off x="4211960" y="3028706"/>
            <a:ext cx="4400552" cy="720080"/>
          </a:xfrm>
          <a:prstGeom prst="rect">
            <a:avLst/>
          </a:prstGeom>
        </p:spPr>
        <p:txBody>
          <a:bodyPr vert="horz" lIns="91440" tIns="45720" rIns="91440" bIns="45720" rtlCol="0">
            <a:normAutofit fontScale="85000" lnSpcReduction="20000"/>
          </a:bodyPr>
          <a:lstStyle/>
          <a:p>
            <a:pPr marL="0" marR="0" lvl="0" indent="19050" algn="justLow" defTabSz="914400" rtl="1" eaLnBrk="1" fontAlgn="auto" latinLnBrk="0" hangingPunct="1">
              <a:lnSpc>
                <a:spcPct val="100000"/>
              </a:lnSpc>
              <a:spcBef>
                <a:spcPct val="20000"/>
              </a:spcBef>
              <a:spcAft>
                <a:spcPts val="0"/>
              </a:spcAft>
              <a:buClrTx/>
              <a:buSzTx/>
              <a:buBlip>
                <a:blip r:embed="rId5"/>
              </a:buBlip>
              <a:tabLst/>
              <a:defRPr/>
            </a:pPr>
            <a:r>
              <a:rPr lang="fa-IR" sz="2800" dirty="0" smtClean="0">
                <a:cs typeface="B Mitra" pitchFamily="2" charset="-78"/>
              </a:rPr>
              <a:t>رویکرد: تفریحی، سرگرمی</a:t>
            </a:r>
            <a:endParaRPr lang="en-US" sz="2800" dirty="0" smtClean="0">
              <a:cs typeface="B Mitra" pitchFamily="2" charset="-78"/>
            </a:endParaRPr>
          </a:p>
        </p:txBody>
      </p:sp>
      <p:sp>
        <p:nvSpPr>
          <p:cNvPr id="16" name="Title 1"/>
          <p:cNvSpPr txBox="1">
            <a:spLocks/>
          </p:cNvSpPr>
          <p:nvPr/>
        </p:nvSpPr>
        <p:spPr>
          <a:xfrm>
            <a:off x="341198" y="4725144"/>
            <a:ext cx="2016224" cy="71438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Kahkashan</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7" name="Content Placeholder 4"/>
          <p:cNvSpPr txBox="1">
            <a:spLocks/>
          </p:cNvSpPr>
          <p:nvPr/>
        </p:nvSpPr>
        <p:spPr>
          <a:xfrm>
            <a:off x="4243414" y="4933758"/>
            <a:ext cx="4400552" cy="720080"/>
          </a:xfrm>
          <a:prstGeom prst="rect">
            <a:avLst/>
          </a:prstGeom>
        </p:spPr>
        <p:txBody>
          <a:bodyPr vert="horz" lIns="91440" tIns="45720" rIns="91440" bIns="45720" rtlCol="0">
            <a:normAutofit/>
          </a:bodyPr>
          <a:lstStyle/>
          <a:p>
            <a:pPr marL="0" marR="0" lvl="0" indent="19050" algn="justLow" defTabSz="914400" rtl="1" eaLnBrk="1" fontAlgn="auto" latinLnBrk="0" hangingPunct="1">
              <a:lnSpc>
                <a:spcPct val="100000"/>
              </a:lnSpc>
              <a:spcBef>
                <a:spcPct val="20000"/>
              </a:spcBef>
              <a:spcAft>
                <a:spcPts val="0"/>
              </a:spcAft>
              <a:buClrTx/>
              <a:buSzTx/>
              <a:buBlip>
                <a:blip r:embed="rId6"/>
              </a:buBlip>
              <a:tabLst/>
              <a:defRPr/>
            </a:pPr>
            <a:r>
              <a:rPr lang="fa-IR" sz="2800" dirty="0" smtClean="0">
                <a:cs typeface="B Mitra" pitchFamily="2" charset="-78"/>
              </a:rPr>
              <a:t>رویکرد: سرگرمی</a:t>
            </a:r>
            <a:endParaRPr lang="en-US" sz="2800" dirty="0" smtClean="0">
              <a:cs typeface="B Mitra" pitchFamily="2" charset="-78"/>
            </a:endParaRPr>
          </a:p>
        </p:txBody>
      </p:sp>
      <p:sp>
        <p:nvSpPr>
          <p:cNvPr id="18" name="Title 1"/>
          <p:cNvSpPr txBox="1">
            <a:spLocks/>
          </p:cNvSpPr>
          <p:nvPr/>
        </p:nvSpPr>
        <p:spPr>
          <a:xfrm>
            <a:off x="373688" y="5452634"/>
            <a:ext cx="2016224" cy="71438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FF0000"/>
                </a:solidFill>
                <a:latin typeface="Times New Roman" pitchFamily="18" charset="0"/>
                <a:ea typeface="+mj-ea"/>
                <a:cs typeface="Times New Roman" pitchFamily="18" charset="0"/>
              </a:rPr>
              <a:t>ME CHEF</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1" name="Content Placeholder 4"/>
          <p:cNvSpPr txBox="1">
            <a:spLocks/>
          </p:cNvSpPr>
          <p:nvPr/>
        </p:nvSpPr>
        <p:spPr>
          <a:xfrm>
            <a:off x="4275904" y="5661248"/>
            <a:ext cx="4400552" cy="720080"/>
          </a:xfrm>
          <a:prstGeom prst="rect">
            <a:avLst/>
          </a:prstGeom>
        </p:spPr>
        <p:txBody>
          <a:bodyPr vert="horz" lIns="91440" tIns="45720" rIns="91440" bIns="45720" rtlCol="0">
            <a:normAutofit fontScale="92500"/>
          </a:bodyPr>
          <a:lstStyle/>
          <a:p>
            <a:pPr marL="0" marR="0" lvl="0" indent="19050" algn="justLow" defTabSz="914400" rtl="1" eaLnBrk="1" fontAlgn="auto" latinLnBrk="0" hangingPunct="1">
              <a:lnSpc>
                <a:spcPct val="100000"/>
              </a:lnSpc>
              <a:spcBef>
                <a:spcPct val="20000"/>
              </a:spcBef>
              <a:spcAft>
                <a:spcPts val="0"/>
              </a:spcAft>
              <a:buClrTx/>
              <a:buSzTx/>
              <a:buBlip>
                <a:blip r:embed="rId7"/>
              </a:buBlip>
              <a:tabLst/>
              <a:defRPr/>
            </a:pPr>
            <a:r>
              <a:rPr lang="fa-IR" sz="2800" dirty="0" smtClean="0">
                <a:cs typeface="B Mitra" pitchFamily="2" charset="-78"/>
              </a:rPr>
              <a:t>رویکرد: آموزش آشپزي</a:t>
            </a:r>
            <a:endParaRPr lang="en-US" sz="2800" dirty="0" smtClean="0">
              <a:cs typeface="B Mitra"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from="(-#ppt_w/2)" to="(#ppt_x)" calcmode="lin" valueType="num">
                                      <p:cBhvr>
                                        <p:cTn id="29" dur="600" fill="hold">
                                          <p:stCondLst>
                                            <p:cond delay="0"/>
                                          </p:stCondLst>
                                        </p:cTn>
                                        <p:tgtEl>
                                          <p:spTgt spid="12"/>
                                        </p:tgtEl>
                                        <p:attrNameLst>
                                          <p:attrName>ppt_x</p:attrName>
                                        </p:attrNameLst>
                                      </p:cBhvr>
                                    </p:anim>
                                    <p:anim from="0" to="-1.0" calcmode="lin" valueType="num">
                                      <p:cBhvr>
                                        <p:cTn id="30" dur="200" decel="50000" autoRev="1" fill="hold">
                                          <p:stCondLst>
                                            <p:cond delay="600"/>
                                          </p:stCondLst>
                                        </p:cTn>
                                        <p:tgtEl>
                                          <p:spTgt spid="12"/>
                                        </p:tgtEl>
                                        <p:attrNameLst>
                                          <p:attrName>xshear</p:attrName>
                                        </p:attrNameLst>
                                      </p:cBhvr>
                                    </p:anim>
                                    <p:animScale>
                                      <p:cBhvr>
                                        <p:cTn id="31" dur="200" decel="100000" autoRev="1" fill="hold">
                                          <p:stCondLst>
                                            <p:cond delay="600"/>
                                          </p:stCondLst>
                                        </p:cTn>
                                        <p:tgtEl>
                                          <p:spTgt spid="12"/>
                                        </p:tgtEl>
                                      </p:cBhvr>
                                      <p:from x="100000" y="100000"/>
                                      <p:to x="80000" y="100000"/>
                                    </p:animScale>
                                    <p:anim by="(#ppt_h/3+#ppt_w*0.1)" calcmode="lin" valueType="num">
                                      <p:cBhvr additive="sum">
                                        <p:cTn id="32" dur="200" decel="100000" autoRev="1" fill="hold">
                                          <p:stCondLst>
                                            <p:cond delay="600"/>
                                          </p:stCondLst>
                                        </p:cTn>
                                        <p:tgtEl>
                                          <p:spTgt spid="12"/>
                                        </p:tgtEl>
                                        <p:attrNameLst>
                                          <p:attrName>ppt_x</p:attrName>
                                        </p:attrNameLst>
                                      </p:cBhvr>
                                    </p:anim>
                                  </p:childTnLst>
                                </p:cTn>
                              </p:par>
                              <p:par>
                                <p:cTn id="33" presetID="34"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from="(-#ppt_w/2)" to="(#ppt_x)" calcmode="lin" valueType="num">
                                      <p:cBhvr>
                                        <p:cTn id="35" dur="600" fill="hold">
                                          <p:stCondLst>
                                            <p:cond delay="0"/>
                                          </p:stCondLst>
                                        </p:cTn>
                                        <p:tgtEl>
                                          <p:spTgt spid="15"/>
                                        </p:tgtEl>
                                        <p:attrNameLst>
                                          <p:attrName>ppt_x</p:attrName>
                                        </p:attrNameLst>
                                      </p:cBhvr>
                                    </p:anim>
                                    <p:anim from="0" to="-1.0" calcmode="lin" valueType="num">
                                      <p:cBhvr>
                                        <p:cTn id="36" dur="200" decel="50000" autoRev="1" fill="hold">
                                          <p:stCondLst>
                                            <p:cond delay="600"/>
                                          </p:stCondLst>
                                        </p:cTn>
                                        <p:tgtEl>
                                          <p:spTgt spid="15"/>
                                        </p:tgtEl>
                                        <p:attrNameLst>
                                          <p:attrName>xshear</p:attrName>
                                        </p:attrNameLst>
                                      </p:cBhvr>
                                    </p:anim>
                                    <p:animScale>
                                      <p:cBhvr>
                                        <p:cTn id="37" dur="200" decel="100000" autoRev="1" fill="hold">
                                          <p:stCondLst>
                                            <p:cond delay="600"/>
                                          </p:stCondLst>
                                        </p:cTn>
                                        <p:tgtEl>
                                          <p:spTgt spid="15"/>
                                        </p:tgtEl>
                                      </p:cBhvr>
                                      <p:from x="100000" y="100000"/>
                                      <p:to x="80000" y="100000"/>
                                    </p:animScale>
                                    <p:anim by="(#ppt_h/3+#ppt_w*0.1)" calcmode="lin" valueType="num">
                                      <p:cBhvr additive="sum">
                                        <p:cTn id="38" dur="200" decel="100000" autoRev="1" fill="hold">
                                          <p:stCondLst>
                                            <p:cond delay="600"/>
                                          </p:stCondLst>
                                        </p:cTn>
                                        <p:tgtEl>
                                          <p:spTgt spid="15"/>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to="" calcmode="lin" valueType="num">
                                      <p:cBhvr>
                                        <p:cTn id="43" dur="1" fill="hold"/>
                                        <p:tgtEl>
                                          <p:spTgt spid="14"/>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to="" calcmode="lin" valueType="num">
                                      <p:cBhvr>
                                        <p:cTn id="46" dur="1" fill="hold"/>
                                        <p:tgtEl>
                                          <p:spTgt spid="13"/>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P spid="14" grpId="0"/>
      <p:bldP spid="15" grpId="0"/>
      <p:bldP spid="16" grpId="0"/>
      <p:bldP spid="17" grpId="0"/>
      <p:bldP spid="18" grpId="0"/>
      <p:bldP spid="21"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2-Point Star 6"/>
          <p:cNvSpPr/>
          <p:nvPr/>
        </p:nvSpPr>
        <p:spPr>
          <a:xfrm>
            <a:off x="2571736" y="928670"/>
            <a:ext cx="4572032" cy="3286148"/>
          </a:xfrm>
          <a:prstGeom prst="star32">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0000" dirty="0" smtClean="0">
                <a:solidFill>
                  <a:schemeClr val="tx2">
                    <a:lumMod val="75000"/>
                  </a:schemeClr>
                </a:solidFill>
                <a:cs typeface="B Titr" pitchFamily="2" charset="-78"/>
              </a:rPr>
              <a:t>پایان</a:t>
            </a:r>
            <a:endParaRPr lang="en-US" sz="10000" dirty="0">
              <a:solidFill>
                <a:schemeClr val="tx2">
                  <a:lumMod val="75000"/>
                </a:schemeClr>
              </a:solidFill>
              <a:cs typeface="B Titr"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xit" presetSubtype="26" fill="hold" grpId="1" nodeType="clickEffect">
                                  <p:stCondLst>
                                    <p:cond delay="0"/>
                                  </p:stCondLst>
                                  <p:childTnLst>
                                    <p:animEffect transition="out" filter="barn(inHorizontal)">
                                      <p:cBhvr>
                                        <p:cTn id="10" dur="2000"/>
                                        <p:tgtEl>
                                          <p:spTgt spid="7"/>
                                        </p:tgtEl>
                                      </p:cBhvr>
                                    </p:animEffect>
                                    <p:set>
                                      <p:cBhvr>
                                        <p:cTn id="11"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85984" y="1428736"/>
            <a:ext cx="4929222" cy="2500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cs typeface="B Koodak" pitchFamily="2" charset="-78"/>
              </a:rPr>
              <a:t>نگاهی به مهمترین </a:t>
            </a:r>
            <a:r>
              <a:rPr lang="en-US" sz="3200" dirty="0" smtClean="0">
                <a:cs typeface="B Koodak" pitchFamily="2" charset="-78"/>
              </a:rPr>
              <a:t/>
            </a:r>
            <a:br>
              <a:rPr lang="en-US" sz="3200" dirty="0" smtClean="0">
                <a:cs typeface="B Koodak" pitchFamily="2" charset="-78"/>
              </a:rPr>
            </a:br>
            <a:r>
              <a:rPr lang="fa-IR" sz="3200" dirty="0" smtClean="0">
                <a:cs typeface="B Koodak" pitchFamily="2" charset="-78"/>
              </a:rPr>
              <a:t>شبکه های ماهواره ای فارسی زبان</a:t>
            </a:r>
            <a:endParaRPr lang="en-US" sz="3200" dirty="0">
              <a:cs typeface="B Koodak"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4282" y="836712"/>
            <a:ext cx="8678198" cy="3456384"/>
          </a:xfrm>
        </p:spPr>
        <p:txBody>
          <a:bodyPr>
            <a:noAutofit/>
          </a:bodyPr>
          <a:lstStyle/>
          <a:p>
            <a:pPr marL="0" algn="justLow">
              <a:spcBef>
                <a:spcPts val="0"/>
              </a:spcBef>
            </a:pPr>
            <a:r>
              <a:rPr lang="fa-IR" sz="2200" dirty="0" smtClean="0">
                <a:solidFill>
                  <a:srgbClr val="FF0000"/>
                </a:solidFill>
                <a:cs typeface="B Mitra" pitchFamily="2" charset="-78"/>
              </a:rPr>
              <a:t>اولین بار </a:t>
            </a:r>
            <a:r>
              <a:rPr lang="fa-IR" sz="2200" dirty="0" smtClean="0">
                <a:solidFill>
                  <a:schemeClr val="tx1"/>
                </a:solidFill>
                <a:cs typeface="B Mitra" pitchFamily="2" charset="-78"/>
              </a:rPr>
              <a:t>در طی تعطیلات نوروز ۱۳۷۹ اعضای یک خانواده ایرانی در اصفهان در حال تماشای برنامه تلویزیونهای خارجی از طریق ماهواره </a:t>
            </a:r>
            <a:r>
              <a:rPr lang="en-US" sz="2200" dirty="0" err="1" smtClean="0">
                <a:solidFill>
                  <a:schemeClr val="tx1"/>
                </a:solidFill>
                <a:latin typeface="Times New Roman" pitchFamily="18" charset="0"/>
                <a:cs typeface="Times New Roman" pitchFamily="18" charset="0"/>
              </a:rPr>
              <a:t>Hotbird</a:t>
            </a:r>
            <a:r>
              <a:rPr lang="en-US" sz="2200" dirty="0" smtClean="0">
                <a:solidFill>
                  <a:schemeClr val="tx1"/>
                </a:solidFill>
                <a:cs typeface="B Mitra" pitchFamily="2" charset="-78"/>
              </a:rPr>
              <a:t> </a:t>
            </a:r>
            <a:r>
              <a:rPr lang="fa-IR" sz="2200" dirty="0" smtClean="0">
                <a:solidFill>
                  <a:schemeClr val="tx1"/>
                </a:solidFill>
                <a:cs typeface="B Mitra" pitchFamily="2" charset="-78"/>
              </a:rPr>
              <a:t>، برنامه ای با اجرای علیرضا میبدی که از تلویزیون </a:t>
            </a:r>
            <a:r>
              <a:rPr lang="fa-IR" sz="2200" dirty="0" smtClean="0">
                <a:solidFill>
                  <a:srgbClr val="FF0000"/>
                </a:solidFill>
                <a:cs typeface="B Mitra" pitchFamily="2" charset="-78"/>
              </a:rPr>
              <a:t>“ان آی تی وی” </a:t>
            </a:r>
            <a:r>
              <a:rPr lang="fa-IR" sz="2200" dirty="0" smtClean="0">
                <a:solidFill>
                  <a:schemeClr val="tx1"/>
                </a:solidFill>
                <a:cs typeface="B Mitra" pitchFamily="2" charset="-78"/>
              </a:rPr>
              <a:t>مستقر در لس آنجلس و به مدیریت ضیاء آتابای پخش می شد را دیدند. یکی از اعضای خانواده اصفهانی مذکور سریعا به تلویزیون “ان آی تی وی” تلفن می زند، علیرضا میبدی تصور می کند که فردی در حال دست</a:t>
            </a:r>
            <a:r>
              <a:rPr lang="en-US" sz="2200" dirty="0" smtClean="0">
                <a:solidFill>
                  <a:schemeClr val="tx1"/>
                </a:solidFill>
                <a:cs typeface="B Mitra" pitchFamily="2" charset="-78"/>
              </a:rPr>
              <a:t> </a:t>
            </a:r>
            <a:r>
              <a:rPr lang="fa-IR" sz="2200" dirty="0" smtClean="0">
                <a:solidFill>
                  <a:schemeClr val="tx1"/>
                </a:solidFill>
                <a:cs typeface="B Mitra" pitchFamily="2" charset="-78"/>
              </a:rPr>
              <a:t>انداختن و شوخی با اوست و در نتیجه به وی می گوید که “اگر راست می گویی شماره تلفنت در اصفهان را به ما بده تا به تو زنگ بزنیم”. اما پس از برقراری تماس نیز علیرضا میبدی و دیگر کارمندان تلویزیون “ان آی تی وی” قادر به باورکردن آن نبودند که برنامه هایشان در ایران قابل دیدن است تا این که سرانجام میبدی سیبی را از روی میز بر می‌دارد و در جلوی دوربین تلویزیون می‌گیرد و از بیننده ساکن اصفهان می‌پرسد که </a:t>
            </a:r>
            <a:r>
              <a:rPr lang="fa-IR" sz="2200" dirty="0" smtClean="0">
                <a:solidFill>
                  <a:schemeClr val="accent3"/>
                </a:solidFill>
                <a:cs typeface="B Mitra" pitchFamily="2" charset="-78"/>
              </a:rPr>
              <a:t>“اگر الان مرا می بینی بگو که در دست من چیست؟”</a:t>
            </a:r>
            <a:r>
              <a:rPr lang="fa-IR" sz="2200" dirty="0" smtClean="0">
                <a:solidFill>
                  <a:schemeClr val="tx1"/>
                </a:solidFill>
                <a:cs typeface="B Mitra" pitchFamily="2" charset="-78"/>
              </a:rPr>
              <a:t> و بیننده اصفهانی نیز بمبی را میان کارکنان آن شب تلویزیون “ان آی تی وی” منفجر می‌کند: سیب!</a:t>
            </a:r>
            <a:endParaRPr lang="fa-IR" sz="2200" dirty="0">
              <a:solidFill>
                <a:schemeClr val="tx1"/>
              </a:solidFill>
              <a:cs typeface="B Mitra" pitchFamily="2" charset="-78"/>
            </a:endParaRPr>
          </a:p>
        </p:txBody>
      </p:sp>
      <p:pic>
        <p:nvPicPr>
          <p:cNvPr id="7" name="Picture 1" descr="H:\tv\meibodi.jpg"/>
          <p:cNvPicPr>
            <a:picLocks noChangeAspect="1" noChangeArrowheads="1"/>
          </p:cNvPicPr>
          <p:nvPr/>
        </p:nvPicPr>
        <p:blipFill>
          <a:blip r:embed="rId2" cstate="print"/>
          <a:srcRect/>
          <a:stretch>
            <a:fillRect/>
          </a:stretch>
        </p:blipFill>
        <p:spPr bwMode="auto">
          <a:xfrm>
            <a:off x="2428860" y="4286256"/>
            <a:ext cx="3643338" cy="2000264"/>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Bottom)">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2.gstatic.com/images?q=tbn:M4kmN5NoXmnZvM:http://posterous.com/getfile/files.posterous.com/greenwavearchive/zygyXmkfE3WAm86BhScHB0l7X9Z7HMVmKKntAmugi3vqz2MVQJGa8pWPMTqd/voa_revised.gif">
            <a:hlinkClick r:id="rId2"/>
          </p:cNvPr>
          <p:cNvPicPr/>
          <p:nvPr/>
        </p:nvPicPr>
        <p:blipFill>
          <a:blip r:embed="rId3" cstate="print"/>
          <a:srcRect/>
          <a:stretch>
            <a:fillRect/>
          </a:stretch>
        </p:blipFill>
        <p:spPr bwMode="auto">
          <a:xfrm>
            <a:off x="1928794" y="1988840"/>
            <a:ext cx="4875454" cy="2088232"/>
          </a:xfrm>
          <a:prstGeom prst="rect">
            <a:avLst/>
          </a:prstGeom>
          <a:noFill/>
          <a:ln w="9525">
            <a:noFill/>
            <a:miter lim="800000"/>
            <a:headEnd/>
            <a:tailEnd/>
          </a:ln>
        </p:spPr>
      </p:pic>
      <p:sp>
        <p:nvSpPr>
          <p:cNvPr id="6" name="Title 1"/>
          <p:cNvSpPr>
            <a:spLocks noGrp="1"/>
          </p:cNvSpPr>
          <p:nvPr>
            <p:ph type="title"/>
          </p:nvPr>
        </p:nvSpPr>
        <p:spPr>
          <a:xfrm>
            <a:off x="2214546" y="928670"/>
            <a:ext cx="4857784" cy="1071570"/>
          </a:xfrm>
        </p:spPr>
        <p:txBody>
          <a:bodyPr>
            <a:normAutofit/>
          </a:bodyPr>
          <a:lstStyle/>
          <a:p>
            <a:pPr algn="ctr"/>
            <a:r>
              <a:rPr lang="fa-IR" sz="6000" dirty="0" smtClean="0">
                <a:solidFill>
                  <a:srgbClr val="0070C0"/>
                </a:solidFill>
                <a:cs typeface="B Titr" pitchFamily="2" charset="-78"/>
              </a:rPr>
              <a:t>صدای</a:t>
            </a:r>
            <a:r>
              <a:rPr lang="fa-IR" sz="6000" dirty="0" smtClean="0">
                <a:solidFill>
                  <a:srgbClr val="00B050"/>
                </a:solidFill>
                <a:cs typeface="B Titr" pitchFamily="2" charset="-78"/>
              </a:rPr>
              <a:t> امریکا</a:t>
            </a:r>
            <a:endParaRPr lang="en-US" sz="6000" dirty="0">
              <a:solidFill>
                <a:srgbClr val="00B050"/>
              </a:solidFill>
              <a:cs typeface="B Titr"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214282" y="928670"/>
            <a:ext cx="8743952" cy="2000264"/>
          </a:xfrm>
          <a:prstGeom prst="rect">
            <a:avLst/>
          </a:prstGeom>
        </p:spPr>
        <p:txBody>
          <a:bodyPr vert="horz" wrap="square" lIns="91440" tIns="45720" rIns="91440" bIns="45720" rtlCol="0" anchor="ctr">
            <a:noAutofit/>
          </a:bodyPr>
          <a:lstStyle/>
          <a:p>
            <a:pPr marL="0" marR="0" lvl="0" indent="0" algn="justLow" defTabSz="914400" rtl="1" eaLnBrk="1" fontAlgn="auto" latinLnBrk="0" hangingPunct="1">
              <a:lnSpc>
                <a:spcPts val="3600"/>
              </a:lnSpc>
              <a:spcBef>
                <a:spcPct val="0"/>
              </a:spcBef>
              <a:spcAft>
                <a:spcPts val="0"/>
              </a:spcAft>
              <a:buClrTx/>
              <a:buSzTx/>
              <a:buFont typeface="Wingdings" pitchFamily="2" charset="2"/>
              <a:buChar char="v"/>
              <a:tabLst/>
              <a:defRPr/>
            </a:pPr>
            <a:r>
              <a:rPr kumimoji="0" lang="fa-IR" sz="2800" b="0" i="0" u="none" strike="noStrike" kern="1200" cap="none" spc="0" normalizeH="0" baseline="0" noProof="0" dirty="0" smtClean="0">
                <a:ln>
                  <a:noFill/>
                </a:ln>
                <a:effectLst/>
                <a:uLnTx/>
                <a:uFillTx/>
                <a:cs typeface="B Mitra" pitchFamily="2" charset="-78"/>
              </a:rPr>
              <a:t>د</a:t>
            </a:r>
            <a:r>
              <a:rPr kumimoji="0" lang="ar-SA" sz="2800" b="0" i="0" u="none" strike="noStrike" kern="1200" cap="none" spc="0" normalizeH="0" baseline="0" noProof="0" dirty="0" smtClean="0">
                <a:ln>
                  <a:noFill/>
                </a:ln>
                <a:effectLst/>
                <a:uLnTx/>
                <a:uFillTx/>
                <a:cs typeface="B Mitra" pitchFamily="2" charset="-78"/>
              </a:rPr>
              <a:t>ر مارس </a:t>
            </a:r>
            <a:r>
              <a:rPr kumimoji="0" lang="fa-IR" sz="2800" b="0" i="0" u="none" strike="noStrike" kern="1200" cap="none" spc="0" normalizeH="0" baseline="0" noProof="0" dirty="0" smtClean="0">
                <a:ln>
                  <a:noFill/>
                </a:ln>
                <a:effectLst/>
                <a:uLnTx/>
                <a:uFillTx/>
                <a:cs typeface="B Mitra" pitchFamily="2" charset="-78"/>
              </a:rPr>
              <a:t>۱۹۴۲</a:t>
            </a:r>
            <a:r>
              <a:rPr kumimoji="0" lang="ar-SA" sz="2800" b="0" i="0" u="none" strike="noStrike" kern="1200" cap="none" spc="0" normalizeH="0" baseline="0" noProof="0" dirty="0" smtClean="0">
                <a:ln>
                  <a:noFill/>
                </a:ln>
                <a:effectLst/>
                <a:uLnTx/>
                <a:uFillTx/>
                <a:cs typeface="B Mitra" pitchFamily="2" charset="-78"/>
              </a:rPr>
              <a:t>رادیوی دولتی ایالات متحده با عنوان رادیوی عمومی ملی</a:t>
            </a:r>
            <a:r>
              <a:rPr kumimoji="0" lang="fa-IR" sz="2800" b="0" i="0" u="none" strike="noStrike" kern="1200" cap="none" spc="0" normalizeH="0" baseline="0" noProof="0" dirty="0" smtClean="0">
                <a:ln>
                  <a:noFill/>
                </a:ln>
                <a:effectLst/>
                <a:uLnTx/>
                <a:uFillTx/>
                <a:cs typeface="B Mitra" pitchFamily="2" charset="-78"/>
              </a:rPr>
              <a:t> </a:t>
            </a:r>
            <a:r>
              <a:rPr kumimoji="0" lang="ar-SA" sz="2800" b="0" i="0" u="none" strike="noStrike" kern="1200" cap="none" spc="0" normalizeH="0" baseline="0" noProof="0" dirty="0" smtClean="0">
                <a:ln>
                  <a:noFill/>
                </a:ln>
                <a:effectLst/>
                <a:uLnTx/>
                <a:uFillTx/>
                <a:cs typeface="B Mitra" pitchFamily="2" charset="-78"/>
              </a:rPr>
              <a:t>(</a:t>
            </a:r>
            <a:r>
              <a:rPr kumimoji="0" lang="en-US" sz="2800" b="0" i="0" u="none" strike="noStrike" kern="1200" cap="none" spc="0" normalizeH="0" baseline="0" noProof="0" dirty="0" smtClean="0">
                <a:ln>
                  <a:noFill/>
                </a:ln>
                <a:effectLst/>
                <a:uLnTx/>
                <a:uFillTx/>
                <a:latin typeface="Times New Roman" pitchFamily="18" charset="0"/>
                <a:cs typeface="B Mitra" pitchFamily="2" charset="-78"/>
              </a:rPr>
              <a:t>NPR</a:t>
            </a:r>
            <a:r>
              <a:rPr kumimoji="0" lang="ar-SA" sz="2800" b="0" i="0" u="none" strike="noStrike" kern="1200" cap="none" spc="0" normalizeH="0" baseline="0" noProof="0" dirty="0" smtClean="0">
                <a:ln>
                  <a:noFill/>
                </a:ln>
                <a:effectLst/>
                <a:uLnTx/>
                <a:uFillTx/>
                <a:cs typeface="B Mitra" pitchFamily="2" charset="-78"/>
              </a:rPr>
              <a:t>) و </a:t>
            </a:r>
            <a:r>
              <a:rPr kumimoji="0" lang="fa-IR" sz="2800" b="0" i="0" u="none" strike="noStrike" kern="1200" cap="none" spc="0" normalizeH="0" baseline="0" noProof="0" dirty="0" smtClean="0">
                <a:ln>
                  <a:noFill/>
                </a:ln>
                <a:effectLst/>
                <a:uLnTx/>
                <a:uFillTx/>
                <a:cs typeface="B Mitra" pitchFamily="2" charset="-78"/>
              </a:rPr>
              <a:t>پس</a:t>
            </a:r>
            <a:r>
              <a:rPr kumimoji="0" lang="fa-IR" sz="2800" b="0" i="0" u="none" strike="noStrike" kern="1200" cap="none" spc="0" normalizeH="0" noProof="0" dirty="0" smtClean="0">
                <a:ln>
                  <a:noFill/>
                </a:ln>
                <a:effectLst/>
                <a:uLnTx/>
                <a:uFillTx/>
                <a:cs typeface="B Mitra" pitchFamily="2" charset="-78"/>
              </a:rPr>
              <a:t> از مدتي </a:t>
            </a:r>
            <a:r>
              <a:rPr kumimoji="0" lang="ar-SA" sz="2800" b="0" i="0" u="none" strike="noStrike" kern="1200" cap="none" spc="0" normalizeH="0" baseline="0" noProof="0" dirty="0" smtClean="0">
                <a:ln>
                  <a:noFill/>
                </a:ln>
                <a:effectLst/>
                <a:uLnTx/>
                <a:uFillTx/>
                <a:cs typeface="B Mitra" pitchFamily="2" charset="-78"/>
              </a:rPr>
              <a:t>بخش بین‌المللی آن با عنوان صدای آمریکا </a:t>
            </a:r>
            <a:r>
              <a:rPr kumimoji="0" lang="ar-SA" sz="2800" b="0" i="0" u="none" strike="noStrike" kern="1200" cap="none" spc="0" normalizeH="0" baseline="0" noProof="0" dirty="0" smtClean="0">
                <a:ln>
                  <a:noFill/>
                </a:ln>
                <a:effectLst/>
                <a:uLnTx/>
                <a:uFillTx/>
                <a:latin typeface="Times New Roman" pitchFamily="18" charset="0"/>
                <a:cs typeface="B Mitra" pitchFamily="2" charset="-78"/>
              </a:rPr>
              <a:t>(</a:t>
            </a:r>
            <a:r>
              <a:rPr kumimoji="0" lang="en-US" sz="2800" b="0" i="0" u="none" strike="noStrike" kern="1200" cap="none" spc="0" normalizeH="0" baseline="0" noProof="0" dirty="0" smtClean="0">
                <a:ln>
                  <a:noFill/>
                </a:ln>
                <a:effectLst/>
                <a:uLnTx/>
                <a:uFillTx/>
                <a:latin typeface="Times New Roman" pitchFamily="18" charset="0"/>
                <a:cs typeface="B Mitra" pitchFamily="2" charset="-78"/>
              </a:rPr>
              <a:t>VOA</a:t>
            </a:r>
            <a:r>
              <a:rPr kumimoji="0" lang="ar-SA" sz="2800" b="0" i="0" u="none" strike="noStrike" kern="1200" cap="none" spc="0" normalizeH="0" baseline="0" noProof="0" dirty="0" smtClean="0">
                <a:ln>
                  <a:noFill/>
                </a:ln>
                <a:effectLst/>
                <a:uLnTx/>
                <a:uFillTx/>
                <a:cs typeface="B Mitra" pitchFamily="2" charset="-78"/>
              </a:rPr>
              <a:t>) شروع بکار کرد. مجموعة صدای </a:t>
            </a:r>
            <a:r>
              <a:rPr kumimoji="0" lang="fa-IR" sz="2800" b="0" i="0" u="none" strike="noStrike" kern="1200" cap="none" spc="0" normalizeH="0" baseline="0" noProof="0" dirty="0" smtClean="0">
                <a:ln>
                  <a:noFill/>
                </a:ln>
                <a:effectLst/>
                <a:uLnTx/>
                <a:uFillTx/>
                <a:cs typeface="B Mitra" pitchFamily="2" charset="-78"/>
              </a:rPr>
              <a:t>ا</a:t>
            </a:r>
            <a:r>
              <a:rPr kumimoji="0" lang="ar-SA" sz="2800" b="0" i="0" u="none" strike="noStrike" kern="1200" cap="none" spc="0" normalizeH="0" baseline="0" noProof="0" dirty="0" smtClean="0">
                <a:ln>
                  <a:noFill/>
                </a:ln>
                <a:effectLst/>
                <a:uLnTx/>
                <a:uFillTx/>
                <a:cs typeface="B Mitra" pitchFamily="2" charset="-78"/>
              </a:rPr>
              <a:t>مریکا دارای </a:t>
            </a:r>
            <a:r>
              <a:rPr kumimoji="0" lang="fa-IR" sz="2800" b="0" i="0" u="none" strike="noStrike" kern="1200" cap="none" spc="0" normalizeH="0" baseline="0" noProof="0" dirty="0" smtClean="0">
                <a:ln>
                  <a:noFill/>
                </a:ln>
                <a:effectLst/>
                <a:uLnTx/>
                <a:uFillTx/>
                <a:cs typeface="B Mitra" pitchFamily="2" charset="-78"/>
              </a:rPr>
              <a:t>۴۴</a:t>
            </a:r>
            <a:r>
              <a:rPr kumimoji="0" lang="ar-SA" sz="2800" b="0" i="0" u="none" strike="noStrike" kern="1200" cap="none" spc="0" normalizeH="0" baseline="0" noProof="0" dirty="0" smtClean="0">
                <a:ln>
                  <a:noFill/>
                </a:ln>
                <a:effectLst/>
                <a:uLnTx/>
                <a:uFillTx/>
                <a:cs typeface="B Mitra" pitchFamily="2" charset="-78"/>
              </a:rPr>
              <a:t> پخش‌کنندة رادیویی به زبان‌های مختلف و </a:t>
            </a:r>
            <a:r>
              <a:rPr kumimoji="0" lang="fa-IR" sz="2800" b="0" i="0" u="none" strike="noStrike" kern="1200" cap="none" spc="0" normalizeH="0" baseline="0" noProof="0" dirty="0" smtClean="0">
                <a:ln>
                  <a:noFill/>
                </a:ln>
                <a:effectLst/>
                <a:uLnTx/>
                <a:uFillTx/>
                <a:cs typeface="B Mitra" pitchFamily="2" charset="-78"/>
              </a:rPr>
              <a:t>۲۴</a:t>
            </a:r>
            <a:r>
              <a:rPr kumimoji="0" lang="ar-SA" sz="2800" b="0" i="0" u="none" strike="noStrike" kern="1200" cap="none" spc="0" normalizeH="0" baseline="0" noProof="0" dirty="0" smtClean="0">
                <a:ln>
                  <a:noFill/>
                </a:ln>
                <a:effectLst/>
                <a:uLnTx/>
                <a:uFillTx/>
                <a:cs typeface="B Mitra" pitchFamily="2" charset="-78"/>
              </a:rPr>
              <a:t>پخش کنندة تلویزیونی است.</a:t>
            </a:r>
            <a:endParaRPr kumimoji="0" lang="fa-IR" sz="2800" b="0" i="0" u="none" strike="noStrike" kern="1200" cap="none" spc="0" normalizeH="0" baseline="0" noProof="0" dirty="0">
              <a:ln>
                <a:noFill/>
              </a:ln>
              <a:effectLst/>
              <a:uLnTx/>
              <a:uFillTx/>
              <a:cs typeface="B Mitra" pitchFamily="2" charset="-78"/>
            </a:endParaRPr>
          </a:p>
        </p:txBody>
      </p:sp>
      <p:sp>
        <p:nvSpPr>
          <p:cNvPr id="7" name="Title 1"/>
          <p:cNvSpPr txBox="1">
            <a:spLocks/>
          </p:cNvSpPr>
          <p:nvPr/>
        </p:nvSpPr>
        <p:spPr>
          <a:xfrm>
            <a:off x="142844" y="2857496"/>
            <a:ext cx="8743952" cy="2928958"/>
          </a:xfrm>
          <a:prstGeom prst="rect">
            <a:avLst/>
          </a:prstGeom>
        </p:spPr>
        <p:txBody>
          <a:bodyPr vert="horz" lIns="91440" tIns="45720" rIns="91440" bIns="45720" rtlCol="0" anchor="ctr">
            <a:noAutofit/>
          </a:bodyPr>
          <a:lstStyle/>
          <a:p>
            <a:pPr marL="0" marR="0" lvl="0" indent="0" algn="justLow" defTabSz="914400" rtl="1" eaLnBrk="1" fontAlgn="auto" latinLnBrk="0" hangingPunct="1">
              <a:lnSpc>
                <a:spcPct val="100000"/>
              </a:lnSpc>
              <a:spcBef>
                <a:spcPct val="0"/>
              </a:spcBef>
              <a:spcAft>
                <a:spcPts val="0"/>
              </a:spcAft>
              <a:buClrTx/>
              <a:buSzTx/>
              <a:buFont typeface="Wingdings" pitchFamily="2" charset="2"/>
              <a:buChar char="v"/>
              <a:tabLst/>
              <a:defRPr/>
            </a:pP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رادیوی عمومی ملی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B Mitra" pitchFamily="2" charset="-78"/>
              </a:rPr>
              <a:t>NPR</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 و مجموعة صدای </a:t>
            </a:r>
            <a: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B Mitra" pitchFamily="2" charset="-78"/>
              </a:rPr>
              <a:t>VOA</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 هر دو زیرمجموعة هیأت مدیره رسانه‌های خارجی دولت ایالات متحدة </a:t>
            </a:r>
            <a:r>
              <a:rPr lang="fa-IR" sz="2800" dirty="0" smtClean="0">
                <a:latin typeface="+mj-lt"/>
                <a:ea typeface="+mj-ea"/>
                <a:cs typeface="B Mitra" pitchFamily="2" charset="-78"/>
              </a:rPr>
              <a:t>ا</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یا همان </a:t>
            </a:r>
            <a:r>
              <a:rPr lang="en-US" sz="2400" dirty="0" smtClean="0">
                <a:latin typeface="Times New Roman" pitchFamily="18" charset="0"/>
                <a:ea typeface="+mj-ea"/>
                <a:cs typeface="B Mitra" pitchFamily="2" charset="-78"/>
              </a:rPr>
              <a:t>BBG</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 </a:t>
            </a:r>
            <a: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t>(</a:t>
            </a:r>
            <a:r>
              <a:rPr kumimoji="0" lang="en-US" sz="2800" i="0" u="sng"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B Mitra" pitchFamily="2" charset="-78"/>
                <a:hlinkClick r:id="rId2"/>
              </a:rPr>
              <a:t>Broadcasting Board of Governors - BBG</a:t>
            </a:r>
            <a:r>
              <a:rPr kumimoji="0" lang="fa-IR" sz="2800" i="0" strike="noStrike" kern="1200" cap="none" spc="0" normalizeH="0" baseline="0" noProof="0" dirty="0" smtClean="0">
                <a:ln>
                  <a:noFill/>
                </a:ln>
                <a:solidFill>
                  <a:schemeClr val="tx1">
                    <a:lumMod val="95000"/>
                    <a:lumOff val="5000"/>
                  </a:schemeClr>
                </a:solidFill>
                <a:effectLst/>
                <a:uLnTx/>
                <a:uFillTx/>
                <a:latin typeface="+mj-lt"/>
                <a:ea typeface="+mj-ea"/>
                <a:cs typeface="B Mitra" pitchFamily="2" charset="-78"/>
              </a:rPr>
              <a:t>) </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هستند و زیرنظر این هیأت مدیره ـ که اعضای آن متشکل از شورای روابط خارجی </a:t>
            </a:r>
            <a: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و نمایندگان منصوب دستگاه وزارت امور خارجه ایالات متحده است ـ اداره می‌شود و ریاست </a:t>
            </a: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B Mitra" pitchFamily="2" charset="-78"/>
              </a:rPr>
              <a:t>BBG</a:t>
            </a:r>
            <a:r>
              <a:rPr kumimoji="0" lang="fa-IR" sz="2800" b="0" i="0" u="none" strike="noStrike" kern="1200" cap="none" spc="0" normalizeH="0" baseline="0" noProof="0" dirty="0" smtClean="0">
                <a:ln>
                  <a:noFill/>
                </a:ln>
                <a:solidFill>
                  <a:schemeClr val="tx1"/>
                </a:solidFill>
                <a:effectLst/>
                <a:uLnTx/>
                <a:uFillTx/>
                <a:latin typeface="Times New Roman" pitchFamily="18" charset="0"/>
                <a:ea typeface="+mj-ea"/>
                <a:cs typeface="B Mitra" pitchFamily="2" charset="-78"/>
              </a:rPr>
              <a:t> </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نیز با رأی مجلس سنای </a:t>
            </a:r>
            <a: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28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انتخاب می‌شود. </a:t>
            </a:r>
            <a:endParaRPr kumimoji="0" lang="fa-IR" sz="4000" b="0" i="0" u="none" strike="noStrike" kern="1200" cap="none" spc="0" normalizeH="0" baseline="0" noProof="0" dirty="0">
              <a:ln>
                <a:noFill/>
              </a:ln>
              <a:solidFill>
                <a:schemeClr val="tx1"/>
              </a:solidFill>
              <a:effectLst/>
              <a:uLnTx/>
              <a:uFillTx/>
              <a:latin typeface="+mj-lt"/>
              <a:ea typeface="+mj-ea"/>
              <a:cs typeface="B Mitra" pitchFamily="2" charset="-78"/>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solidFill>
                    <a:srgbClr val="FDFBDB"/>
                  </a:solid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solidFill>
                  <a:srgbClr val="FDFBDB"/>
                </a:solid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500034" y="1285860"/>
            <a:ext cx="8072494" cy="3571900"/>
          </a:xfrm>
          <a:prstGeom prst="rect">
            <a:avLst/>
          </a:prstGeom>
        </p:spPr>
        <p:txBody>
          <a:bodyPr vert="horz" lIns="91440" tIns="45720" rIns="91440" bIns="45720" rtlCol="0" anchor="ctr">
            <a:noAutofit/>
          </a:bodyPr>
          <a:lstStyle/>
          <a:p>
            <a:pPr marL="0" marR="0" lvl="0" indent="0" algn="justLow" defTabSz="914400" rtl="1" eaLnBrk="1" fontAlgn="auto" latinLnBrk="0" hangingPunct="1">
              <a:lnSpc>
                <a:spcPct val="150000"/>
              </a:lnSpc>
              <a:spcBef>
                <a:spcPct val="0"/>
              </a:spcBef>
              <a:spcAft>
                <a:spcPts val="0"/>
              </a:spcAft>
              <a:buClrTx/>
              <a:buSzTx/>
              <a:buFont typeface="Wingdings" pitchFamily="2" charset="2"/>
              <a:buChar char="v"/>
              <a:tabLst/>
              <a:defRPr/>
            </a:pPr>
            <a:r>
              <a:rPr kumimoji="0" lang="fa-IR" sz="3200" b="0" i="0" u="none" strike="noStrike" kern="1200" cap="none" spc="0" normalizeH="0" baseline="0" noProof="0" dirty="0" smtClean="0">
                <a:ln>
                  <a:noFill/>
                </a:ln>
                <a:solidFill>
                  <a:schemeClr val="tx1"/>
                </a:solidFill>
                <a:effectLst/>
                <a:uLnTx/>
                <a:uFillTx/>
                <a:latin typeface="Times New Roman" pitchFamily="18" charset="0"/>
                <a:ea typeface="+mj-ea"/>
                <a:cs typeface="B Mitra" pitchFamily="2" charset="-78"/>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B Mitra" pitchFamily="2" charset="-78"/>
              </a:rPr>
              <a:t>BBG</a:t>
            </a:r>
            <a:r>
              <a:rPr kumimoji="0" lang="ar-SA" sz="3200" b="0" i="0" u="none" strike="noStrike" kern="1200" cap="none" spc="0" normalizeH="0" baseline="0" noProof="0" dirty="0" smtClean="0">
                <a:ln>
                  <a:noFill/>
                </a:ln>
                <a:solidFill>
                  <a:schemeClr val="tx1"/>
                </a:solidFill>
                <a:effectLst/>
                <a:uLnTx/>
                <a:uFillTx/>
                <a:latin typeface="Times New Roman" pitchFamily="18" charset="0"/>
                <a:ea typeface="+mj-ea"/>
                <a:cs typeface="B Mitra" pitchFamily="2" charset="-78"/>
              </a:rPr>
              <a:t> </a:t>
            </a:r>
            <a:r>
              <a:rPr kumimoji="0" lang="ar-SA" sz="3200" b="0" i="0" u="none" strike="noStrike" kern="1200" cap="none" spc="0" normalizeH="0" baseline="0" noProof="0" dirty="0" smtClean="0">
                <a:ln>
                  <a:noFill/>
                </a:ln>
                <a:solidFill>
                  <a:schemeClr val="tx1"/>
                </a:solidFill>
                <a:effectLst/>
                <a:uLnTx/>
                <a:uFillTx/>
                <a:latin typeface="+mj-lt"/>
                <a:ea typeface="+mj-ea"/>
                <a:cs typeface="B Mitra" pitchFamily="2" charset="-78"/>
              </a:rPr>
              <a:t>زیرنظر «تیم بازرسی ویژة ایالات متحدة </a:t>
            </a:r>
            <a:r>
              <a:rPr kumimoji="0" lang="fa-IR" sz="32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32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فعالیت می‌کند و این تیم گزارش‌های خود را به مجلس سنای ایالات متحده و وزارت خارجه ارائه می‌دهد.</a:t>
            </a:r>
            <a:endParaRPr kumimoji="0" lang="fa-IR" sz="3200" b="0" i="0" u="none" strike="noStrike" kern="1200" cap="none" spc="0" normalizeH="0" baseline="0" noProof="0" dirty="0" smtClean="0">
              <a:ln>
                <a:noFill/>
              </a:ln>
              <a:solidFill>
                <a:schemeClr val="tx1"/>
              </a:solidFill>
              <a:effectLst/>
              <a:uLnTx/>
              <a:uFillTx/>
              <a:latin typeface="+mj-lt"/>
              <a:ea typeface="+mj-ea"/>
              <a:cs typeface="B Mitra" pitchFamily="2" charset="-78"/>
            </a:endParaRPr>
          </a:p>
          <a:p>
            <a:pPr marL="0" marR="0" lvl="0" indent="0" algn="justLow" defTabSz="914400" rtl="1" eaLnBrk="1" fontAlgn="auto" latinLnBrk="0" hangingPunct="1">
              <a:lnSpc>
                <a:spcPct val="150000"/>
              </a:lnSpc>
              <a:spcBef>
                <a:spcPct val="0"/>
              </a:spcBef>
              <a:spcAft>
                <a:spcPts val="0"/>
              </a:spcAft>
              <a:buClrTx/>
              <a:buSzTx/>
              <a:buFont typeface="Wingdings" pitchFamily="2" charset="2"/>
              <a:buChar char="v"/>
              <a:tabLst/>
              <a:defRPr/>
            </a:pPr>
            <a:r>
              <a:rPr kumimoji="0" lang="fa-IR" sz="3200" b="0" i="0" u="none" strike="noStrike" kern="1200" cap="none" spc="0" normalizeH="0" baseline="0" noProof="0" dirty="0" smtClean="0">
                <a:ln>
                  <a:noFill/>
                </a:ln>
                <a:solidFill>
                  <a:schemeClr val="tx1"/>
                </a:solidFill>
                <a:effectLst/>
                <a:uLnTx/>
                <a:uFillTx/>
                <a:latin typeface="+mj-lt"/>
                <a:ea typeface="+mj-ea"/>
                <a:cs typeface="B Mitra" pitchFamily="2" charset="-78"/>
              </a:rPr>
              <a:t> </a:t>
            </a:r>
            <a:r>
              <a:rPr kumimoji="0" lang="ar-SA" sz="3200" b="0" i="0" u="none" strike="noStrike" kern="1200" cap="none" spc="0" normalizeH="0" baseline="0" noProof="0" dirty="0" smtClean="0">
                <a:ln>
                  <a:noFill/>
                </a:ln>
                <a:solidFill>
                  <a:schemeClr val="tx1"/>
                </a:solidFill>
                <a:effectLst/>
                <a:uLnTx/>
                <a:uFillTx/>
                <a:latin typeface="+mj-lt"/>
                <a:ea typeface="+mj-ea"/>
                <a:cs typeface="B Mitra" pitchFamily="2" charset="-78"/>
              </a:rPr>
              <a:t>هم‌اکنون بودجة سالیانة صدای </a:t>
            </a:r>
            <a:r>
              <a:rPr kumimoji="0" lang="fa-IR" sz="32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32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a:t>
            </a:r>
            <a:r>
              <a:rPr kumimoji="0" lang="fa-IR" sz="3200" b="0" i="0" u="none" strike="noStrike" kern="1200" cap="none" spc="0" normalizeH="0" baseline="0" noProof="0" dirty="0" smtClean="0">
                <a:ln>
                  <a:noFill/>
                </a:ln>
                <a:solidFill>
                  <a:schemeClr val="tx1"/>
                </a:solidFill>
                <a:effectLst/>
                <a:uLnTx/>
                <a:uFillTx/>
                <a:latin typeface="+mj-lt"/>
                <a:ea typeface="+mj-ea"/>
                <a:cs typeface="B Mitra" pitchFamily="2" charset="-78"/>
              </a:rPr>
              <a:t> بالغ بر</a:t>
            </a:r>
            <a:r>
              <a:rPr kumimoji="0" lang="ar-SA" sz="3200" b="0" i="0" u="none" strike="noStrike" kern="1200" cap="none" spc="0" normalizeH="0" baseline="0" noProof="0" dirty="0" smtClean="0">
                <a:ln>
                  <a:noFill/>
                </a:ln>
                <a:solidFill>
                  <a:schemeClr val="tx1"/>
                </a:solidFill>
                <a:effectLst/>
                <a:uLnTx/>
                <a:uFillTx/>
                <a:latin typeface="+mj-lt"/>
                <a:ea typeface="+mj-ea"/>
                <a:cs typeface="B Mitra" pitchFamily="2" charset="-78"/>
              </a:rPr>
              <a:t> </a:t>
            </a:r>
            <a:r>
              <a:rPr kumimoji="0" lang="fa-IR" sz="3200" b="0" i="0" u="none" strike="noStrike" kern="1200" cap="none" spc="0" normalizeH="0" baseline="0" noProof="0" dirty="0" smtClean="0">
                <a:ln>
                  <a:noFill/>
                </a:ln>
                <a:solidFill>
                  <a:schemeClr val="tx1"/>
                </a:solidFill>
                <a:effectLst/>
                <a:uLnTx/>
                <a:uFillTx/>
                <a:latin typeface="+mj-lt"/>
                <a:ea typeface="+mj-ea"/>
                <a:cs typeface="B Mitra" pitchFamily="2" charset="-78"/>
              </a:rPr>
              <a:t>۸۰۰</a:t>
            </a:r>
            <a:r>
              <a:rPr kumimoji="0" lang="ar-SA" sz="3200" b="0" i="0" u="none" strike="noStrike" kern="1200" cap="none" spc="0" normalizeH="0" baseline="0" noProof="0" dirty="0" smtClean="0">
                <a:ln>
                  <a:noFill/>
                </a:ln>
                <a:solidFill>
                  <a:schemeClr val="tx1"/>
                </a:solidFill>
                <a:effectLst/>
                <a:uLnTx/>
                <a:uFillTx/>
                <a:latin typeface="+mj-lt"/>
                <a:ea typeface="+mj-ea"/>
                <a:cs typeface="B Mitra" pitchFamily="2" charset="-78"/>
              </a:rPr>
              <a:t> میلیون دلار است که از محل مالیات‌های مردم </a:t>
            </a:r>
            <a:r>
              <a:rPr kumimoji="0" lang="fa-IR" sz="32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32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تأمین می‌شود.</a:t>
            </a:r>
            <a:endParaRPr kumimoji="0" lang="fa-IR" sz="4400" b="0" i="0" u="none" strike="noStrike" kern="1200" cap="none" spc="0" normalizeH="0" baseline="0" noProof="0" dirty="0">
              <a:ln>
                <a:noFill/>
              </a:ln>
              <a:solidFill>
                <a:schemeClr val="tx1"/>
              </a:solidFill>
              <a:effectLst/>
              <a:uLnTx/>
              <a:uFillTx/>
              <a:latin typeface="+mj-lt"/>
              <a:ea typeface="+mj-ea"/>
              <a:cs typeface="B Mitra" pitchFamily="2" charset="-78"/>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260648"/>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285720" y="1285860"/>
            <a:ext cx="8572560" cy="5000660"/>
          </a:xfrm>
          <a:prstGeom prst="rect">
            <a:avLst/>
          </a:prstGeom>
        </p:spPr>
        <p:txBody>
          <a:bodyPr vert="horz" lIns="91440" tIns="45720" rIns="91440" bIns="45720" rtlCol="0" anchor="ctr">
            <a:noAutofit/>
          </a:bodyPr>
          <a:lstStyle/>
          <a:p>
            <a:pPr lvl="0" algn="r" rtl="1">
              <a:spcBef>
                <a:spcPct val="0"/>
              </a:spcBef>
              <a:defRPr/>
            </a:pPr>
            <a:r>
              <a:rPr lang="fa-IR" sz="2600" dirty="0" smtClean="0">
                <a:cs typeface="B Mitra" pitchFamily="2" charset="-78"/>
              </a:rPr>
              <a:t>* </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در آوریل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۱۹۷۹ (1357) </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یعنی بلافاصله پس از وقوع انقلاب اسلامی در ایران، بخش فارسی رادیو صدای</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 ا</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ابتداء با هدف مقابله با انقلاب اسلامی و به چالش کشیدن آن، با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۳۰</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 دقیقه برنامة روزانه راه‌اندازی شد.</a:t>
            </a:r>
            <a:endPar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endParaRPr>
          </a:p>
          <a:p>
            <a:pPr lvl="0" algn="r" rtl="1">
              <a:spcBef>
                <a:spcPct val="0"/>
              </a:spcBef>
              <a:defRPr/>
            </a:pPr>
            <a:r>
              <a:rPr lang="fa-IR" sz="2600" dirty="0" smtClean="0">
                <a:cs typeface="B Mitra" pitchFamily="2" charset="-78"/>
              </a:rPr>
              <a:t>* </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از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۲۲</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 نوامبر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۱۹۷۹ (1 آذر 1358)</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 احمدرضا بهارلو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(که </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تمایل زیادی به نزدیکی با بهاییان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داشت) </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فعالیت خود را در این رسانه آغاز کرد.</a:t>
            </a:r>
            <a:endPar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endParaRPr>
          </a:p>
          <a:p>
            <a:pPr lvl="0" algn="r" rtl="1">
              <a:spcBef>
                <a:spcPct val="0"/>
              </a:spcBef>
              <a:defRPr/>
            </a:pPr>
            <a:r>
              <a:rPr lang="fa-IR" sz="2600" dirty="0" smtClean="0">
                <a:cs typeface="B Mitra" pitchFamily="2" charset="-78"/>
              </a:rPr>
              <a:t>* </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رامش راسخ، بهروز عباسی</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 (بهایی)</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 و اکبر ناظمی که از کارکنان رادیو ایران بودند</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 با این شبکه همکاری کردند.</a:t>
            </a:r>
          </a:p>
          <a:p>
            <a:pPr lvl="0" algn="r" rtl="1">
              <a:spcBef>
                <a:spcPct val="0"/>
              </a:spcBef>
              <a:defRPr/>
            </a:pPr>
            <a:r>
              <a:rPr lang="fa-IR" sz="2600" dirty="0" smtClean="0">
                <a:cs typeface="B Mitra" pitchFamily="2" charset="-78"/>
              </a:rPr>
              <a:t>*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ن</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زدیک به دو دهه بعد از آغاز به کار احمدرضا بهارلو در مجموعه صدای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و راه‌اندازی رادیو فارسی، مسئولیت راه‌اندازی تلویزیون این مجموعه نیز به وی سپرده شد.</a:t>
            </a:r>
            <a:endPar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endParaRPr>
          </a:p>
          <a:p>
            <a:pPr marL="0" marR="0" lvl="0" indent="0" algn="r" defTabSz="914400" rtl="1" eaLnBrk="1" fontAlgn="auto" latinLnBrk="0" hangingPunct="1">
              <a:lnSpc>
                <a:spcPct val="100000"/>
              </a:lnSpc>
              <a:spcBef>
                <a:spcPct val="0"/>
              </a:spcBef>
              <a:spcAft>
                <a:spcPts val="0"/>
              </a:spcAft>
              <a:buClrTx/>
              <a:buSzTx/>
              <a:tabLst/>
              <a:defRPr/>
            </a:pP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 در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۱۸</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 اکتبر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۱۹۹۶(27 مهر 1375)</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 نخستین امواج تلویزیون فارسی صدای </a:t>
            </a:r>
            <a:r>
              <a:rPr kumimoji="0" lang="fa-IR" sz="2600" b="0" i="0" u="none" strike="noStrike" kern="1200" cap="none" spc="0" normalizeH="0" baseline="0" noProof="0" dirty="0" smtClean="0">
                <a:ln>
                  <a:noFill/>
                </a:ln>
                <a:solidFill>
                  <a:schemeClr val="tx1"/>
                </a:solidFill>
                <a:effectLst/>
                <a:uLnTx/>
                <a:uFillTx/>
                <a:latin typeface="+mj-lt"/>
                <a:ea typeface="+mj-ea"/>
                <a:cs typeface="B Mitra" pitchFamily="2" charset="-78"/>
              </a:rPr>
              <a:t>ا</a:t>
            </a:r>
            <a:r>
              <a:rPr kumimoji="0" lang="ar-SA" sz="2600" b="0" i="0" u="none" strike="noStrike" kern="1200" cap="none" spc="0" normalizeH="0" baseline="0" noProof="0" dirty="0" smtClean="0">
                <a:ln>
                  <a:noFill/>
                </a:ln>
                <a:solidFill>
                  <a:schemeClr val="tx1"/>
                </a:solidFill>
                <a:effectLst/>
                <a:uLnTx/>
                <a:uFillTx/>
                <a:latin typeface="+mj-lt"/>
                <a:ea typeface="+mj-ea"/>
                <a:cs typeface="B Mitra" pitchFamily="2" charset="-78"/>
              </a:rPr>
              <a:t>مریکا با اجرای احمدرضا بهارلو پخش شد.</a:t>
            </a:r>
            <a:endParaRPr kumimoji="0" lang="en-US" sz="2600" b="0" i="0" u="none" strike="noStrike" kern="1200" cap="none" spc="0" normalizeH="0" baseline="0" noProof="0" dirty="0">
              <a:ln>
                <a:noFill/>
              </a:ln>
              <a:solidFill>
                <a:schemeClr val="tx1"/>
              </a:solidFill>
              <a:effectLst/>
              <a:uLnTx/>
              <a:uFillTx/>
              <a:latin typeface="+mj-lt"/>
              <a:ea typeface="+mj-ea"/>
              <a:cs typeface="B Mitra" pitchFamily="2" charset="-78"/>
            </a:endParaRPr>
          </a:p>
        </p:txBody>
      </p:sp>
      <p:sp>
        <p:nvSpPr>
          <p:cNvPr id="7" name="Title 1"/>
          <p:cNvSpPr txBox="1">
            <a:spLocks/>
          </p:cNvSpPr>
          <p:nvPr/>
        </p:nvSpPr>
        <p:spPr>
          <a:xfrm>
            <a:off x="2285984" y="714356"/>
            <a:ext cx="5715040" cy="64294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normalizeH="0" baseline="0" noProof="0" dirty="0" smtClean="0">
                <a:solidFill>
                  <a:srgbClr val="FF0000"/>
                </a:solidFill>
                <a:uLnTx/>
                <a:uFillTx/>
                <a:latin typeface="B Traffic"/>
                <a:ea typeface="+mj-ea"/>
                <a:cs typeface="B Nazanin" pitchFamily="2" charset="-78"/>
              </a:rPr>
              <a:t>    </a:t>
            </a:r>
            <a:r>
              <a:rPr kumimoji="0" lang="fa-IR" sz="2800" b="1" i="0" u="none" strike="noStrike" kern="1200" normalizeH="0" baseline="0" noProof="0" dirty="0" smtClean="0">
                <a:solidFill>
                  <a:srgbClr val="FF0000"/>
                </a:solidFill>
                <a:uLnTx/>
                <a:uFillTx/>
                <a:latin typeface="B Traffic"/>
                <a:ea typeface="+mj-ea"/>
                <a:cs typeface="B Nazanin" pitchFamily="2" charset="-78"/>
              </a:rPr>
              <a:t>تاریخچه تأسیس بخش فارسی صدای امریکا</a:t>
            </a:r>
            <a:endParaRPr kumimoji="0" lang="fa-IR" sz="2800" b="1" i="0" u="none" strike="noStrike" kern="1200" normalizeH="0" baseline="0" noProof="0" dirty="0">
              <a:solidFill>
                <a:srgbClr val="FF0000"/>
              </a:solidFill>
              <a:uLnTx/>
              <a:uFillTx/>
              <a:latin typeface="Times New Roman" pitchFamily="18" charset="0"/>
              <a:ea typeface="+mn-ea"/>
              <a:cs typeface="Times New Roman"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ssolve">
                                      <p:cBhvr>
                                        <p:cTn id="27" dur="1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diamond(in)">
                                      <p:cBhvr>
                                        <p:cTn id="32" dur="20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3357554" y="785794"/>
            <a:ext cx="3643338" cy="642942"/>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800" b="1" dirty="0" smtClean="0">
                <a:solidFill>
                  <a:srgbClr val="002060"/>
                </a:solidFill>
                <a:cs typeface="B Traffic" pitchFamily="2" charset="-78"/>
              </a:rPr>
              <a:t>امواج ماهواره بر ایران</a:t>
            </a:r>
            <a:endParaRPr lang="en-US" sz="2800" b="1" dirty="0">
              <a:solidFill>
                <a:srgbClr val="002060"/>
              </a:solidFill>
              <a:cs typeface="B Traffic" pitchFamily="2" charset="-78"/>
            </a:endParaRPr>
          </a:p>
        </p:txBody>
      </p:sp>
      <p:sp>
        <p:nvSpPr>
          <p:cNvPr id="8" name="Content Placeholder 2"/>
          <p:cNvSpPr txBox="1">
            <a:spLocks/>
          </p:cNvSpPr>
          <p:nvPr/>
        </p:nvSpPr>
        <p:spPr>
          <a:xfrm>
            <a:off x="285721" y="1571612"/>
            <a:ext cx="8572559" cy="1500198"/>
          </a:xfrm>
          <a:prstGeom prst="rect">
            <a:avLst/>
          </a:prstGeom>
        </p:spPr>
        <p:txBody>
          <a:bodyPr vert="horz" lIns="91440" tIns="45720" rIns="91440" bIns="45720" rtlCol="0">
            <a:noAutofit/>
          </a:bodyPr>
          <a:lstStyle/>
          <a:p>
            <a:pPr lvl="0" algn="justLow" rtl="1">
              <a:lnSpc>
                <a:spcPct val="150000"/>
              </a:lnSpc>
              <a:spcBef>
                <a:spcPct val="20000"/>
              </a:spcBef>
              <a:buFont typeface="Wingdings" pitchFamily="2" charset="2"/>
              <a:buChar char="Ø"/>
              <a:defRPr/>
            </a:pPr>
            <a:r>
              <a:rPr kumimoji="0" lang="fa-IR" sz="2800" b="0" i="0" u="none" strike="noStrike" kern="1200" cap="none" spc="0" normalizeH="0" baseline="0" noProof="0" dirty="0" smtClean="0">
                <a:ln>
                  <a:noFill/>
                </a:ln>
                <a:solidFill>
                  <a:srgbClr val="FF0000"/>
                </a:solidFill>
                <a:effectLst/>
                <a:uLnTx/>
                <a:uFillTx/>
                <a:cs typeface="B Mitra" pitchFamily="2" charset="-78"/>
              </a:rPr>
              <a:t>امروزه حدود 350 ماهواره در جهان فعاليت </a:t>
            </a:r>
            <a:r>
              <a:rPr lang="fa-IR" sz="2800" dirty="0" smtClean="0">
                <a:solidFill>
                  <a:srgbClr val="FF0000"/>
                </a:solidFill>
                <a:cs typeface="B Mitra" pitchFamily="2" charset="-78"/>
              </a:rPr>
              <a:t>می‌کن</a:t>
            </a:r>
            <a:r>
              <a:rPr kumimoji="0" lang="fa-IR" sz="2800" b="0" i="0" u="none" strike="noStrike" kern="1200" cap="none" spc="0" normalizeH="0" baseline="0" noProof="0" dirty="0" smtClean="0">
                <a:ln>
                  <a:noFill/>
                </a:ln>
                <a:solidFill>
                  <a:srgbClr val="FF0000"/>
                </a:solidFill>
                <a:effectLst/>
                <a:uLnTx/>
                <a:uFillTx/>
                <a:cs typeface="B Mitra" pitchFamily="2" charset="-78"/>
              </a:rPr>
              <a:t>ند که از این تعداد، امواج بيش از 12000شبکه تلویزیونی را پشتیبانی </a:t>
            </a:r>
            <a:r>
              <a:rPr lang="fa-IR" sz="2800" dirty="0" smtClean="0">
                <a:solidFill>
                  <a:srgbClr val="FF0000"/>
                </a:solidFill>
                <a:cs typeface="B Mitra" pitchFamily="2" charset="-78"/>
              </a:rPr>
              <a:t>می‌کنند.</a:t>
            </a:r>
            <a:endParaRPr kumimoji="0" lang="fa-IR" sz="2800" b="0" i="0" u="none" strike="noStrike" kern="1200" cap="none" spc="0" normalizeH="0" baseline="0" noProof="0" dirty="0" smtClean="0">
              <a:ln>
                <a:noFill/>
              </a:ln>
              <a:solidFill>
                <a:srgbClr val="FF0000"/>
              </a:solidFill>
              <a:effectLst/>
              <a:uLnTx/>
              <a:uFillTx/>
              <a:cs typeface="B Mitra" pitchFamily="2" charset="-78"/>
            </a:endParaRPr>
          </a:p>
        </p:txBody>
      </p:sp>
      <p:sp>
        <p:nvSpPr>
          <p:cNvPr id="9" name="Content Placeholder 2"/>
          <p:cNvSpPr txBox="1">
            <a:spLocks/>
          </p:cNvSpPr>
          <p:nvPr/>
        </p:nvSpPr>
        <p:spPr>
          <a:xfrm>
            <a:off x="285721" y="2928934"/>
            <a:ext cx="8572559" cy="1357322"/>
          </a:xfrm>
          <a:prstGeom prst="rect">
            <a:avLst/>
          </a:prstGeom>
        </p:spPr>
        <p:txBody>
          <a:bodyPr vert="horz" lIns="91440" tIns="45720" rIns="91440" bIns="45720" rtlCol="0">
            <a:noAutofit/>
          </a:bodyPr>
          <a:lstStyle/>
          <a:p>
            <a:pPr lvl="0" algn="justLow" rtl="1">
              <a:lnSpc>
                <a:spcPct val="150000"/>
              </a:lnSpc>
              <a:spcBef>
                <a:spcPct val="20000"/>
              </a:spcBef>
              <a:buFont typeface="Wingdings" pitchFamily="2" charset="2"/>
              <a:buChar char="Ø"/>
              <a:defRPr/>
            </a:pPr>
            <a:r>
              <a:rPr kumimoji="0" lang="fa-IR" sz="2800" b="0" i="0" u="none" strike="noStrike" kern="1200" cap="none" spc="0" normalizeH="0" baseline="0" noProof="0" dirty="0" smtClean="0">
                <a:ln>
                  <a:noFill/>
                </a:ln>
                <a:solidFill>
                  <a:srgbClr val="0070C0"/>
                </a:solidFill>
                <a:effectLst/>
                <a:uLnTx/>
                <a:uFillTx/>
                <a:cs typeface="B Mitra" pitchFamily="2" charset="-78"/>
              </a:rPr>
              <a:t>امواج حدود 35 ماهواره آسمان ایران را پوشش </a:t>
            </a:r>
            <a:r>
              <a:rPr lang="fa-IR" sz="2800" dirty="0" smtClean="0">
                <a:solidFill>
                  <a:srgbClr val="0070C0"/>
                </a:solidFill>
                <a:cs typeface="B Mitra" pitchFamily="2" charset="-78"/>
              </a:rPr>
              <a:t>می‌ده</a:t>
            </a:r>
            <a:r>
              <a:rPr kumimoji="0" lang="fa-IR" sz="2800" b="0" i="0" u="none" strike="noStrike" kern="1200" cap="none" spc="0" normalizeH="0" baseline="0" noProof="0" dirty="0" smtClean="0">
                <a:ln>
                  <a:noFill/>
                </a:ln>
                <a:solidFill>
                  <a:srgbClr val="0070C0"/>
                </a:solidFill>
                <a:effectLst/>
                <a:uLnTx/>
                <a:uFillTx/>
                <a:cs typeface="B Mitra" pitchFamily="2" charset="-78"/>
              </a:rPr>
              <a:t>د که این تعداد بيش از 7700 شبکه تلويزيوني در ایران قابل دریافت است.</a:t>
            </a:r>
            <a:endParaRPr kumimoji="0" lang="en-US" sz="2800" b="0" i="0" u="none" strike="noStrike" kern="1200" cap="none" spc="0" normalizeH="0" baseline="0" noProof="0" dirty="0" smtClean="0">
              <a:ln>
                <a:noFill/>
              </a:ln>
              <a:solidFill>
                <a:srgbClr val="0070C0"/>
              </a:solidFill>
              <a:effectLst/>
              <a:uLnTx/>
              <a:uFillTx/>
              <a:cs typeface="B Mitra" pitchFamily="2" charset="-78"/>
            </a:endParaRPr>
          </a:p>
        </p:txBody>
      </p:sp>
      <p:sp>
        <p:nvSpPr>
          <p:cNvPr id="12" name="Title 1"/>
          <p:cNvSpPr txBox="1">
            <a:spLocks/>
          </p:cNvSpPr>
          <p:nvPr/>
        </p:nvSpPr>
        <p:spPr>
          <a:xfrm>
            <a:off x="214282" y="4500570"/>
            <a:ext cx="8643998" cy="1071570"/>
          </a:xfrm>
          <a:prstGeom prst="rect">
            <a:avLst/>
          </a:prstGeom>
        </p:spPr>
        <p:txBody>
          <a:bodyPr vert="horz" lIns="91440" tIns="45720" rIns="91440" bIns="45720" rtlCol="0" anchor="ctr">
            <a:noAutofit/>
          </a:bodyPr>
          <a:lstStyle/>
          <a:p>
            <a:pPr marL="0" marR="0" lvl="0" indent="0" algn="justLow" defTabSz="914400" rtl="1" eaLnBrk="1" fontAlgn="auto" latinLnBrk="0" hangingPunct="1">
              <a:lnSpc>
                <a:spcPct val="150000"/>
              </a:lnSpc>
              <a:spcBef>
                <a:spcPct val="0"/>
              </a:spcBef>
              <a:spcAft>
                <a:spcPts val="0"/>
              </a:spcAft>
              <a:buClrTx/>
              <a:buSzTx/>
              <a:buFont typeface="Wingdings" pitchFamily="2" charset="2"/>
              <a:buChar char="Ø"/>
              <a:tabLst/>
              <a:defRPr/>
            </a:pPr>
            <a:r>
              <a:rPr lang="fa-IR" sz="2800" dirty="0" smtClean="0">
                <a:solidFill>
                  <a:srgbClr val="002060"/>
                </a:solidFill>
                <a:latin typeface="+mj-lt"/>
                <a:ea typeface="+mj-ea"/>
                <a:cs typeface="B Mitra" pitchFamily="2" charset="-78"/>
              </a:rPr>
              <a:t>برخی کارشناسان معتقدند </a:t>
            </a:r>
            <a:r>
              <a:rPr kumimoji="0" lang="fa-IR" sz="2800" b="0" i="0" u="none" strike="noStrike" kern="1200" cap="none" spc="0" normalizeH="0" baseline="0" noProof="0" dirty="0" smtClean="0">
                <a:ln>
                  <a:noFill/>
                </a:ln>
                <a:solidFill>
                  <a:srgbClr val="002060"/>
                </a:solidFill>
                <a:effectLst/>
                <a:uLnTx/>
                <a:uFillTx/>
                <a:latin typeface="+mj-lt"/>
                <a:ea typeface="+mj-ea"/>
                <a:cs typeface="B Mitra" pitchFamily="2" charset="-78"/>
              </a:rPr>
              <a:t>سه ماهواره</a:t>
            </a:r>
            <a:r>
              <a:rPr kumimoji="0" lang="en-US" sz="2800" b="0" i="0" u="none" strike="noStrike" kern="1200" cap="none" spc="0" normalizeH="0" baseline="0" noProof="0" dirty="0" err="1" smtClean="0">
                <a:ln>
                  <a:noFill/>
                </a:ln>
                <a:solidFill>
                  <a:srgbClr val="002060"/>
                </a:solidFill>
                <a:effectLst/>
                <a:uLnTx/>
                <a:uFillTx/>
                <a:latin typeface="Times New Roman" pitchFamily="18" charset="0"/>
                <a:ea typeface="+mj-ea"/>
                <a:cs typeface="B Mitra" pitchFamily="2" charset="-78"/>
              </a:rPr>
              <a:t>Hotbird</a:t>
            </a:r>
            <a:r>
              <a:rPr kumimoji="0" lang="en-US" sz="2800" b="0" i="0" u="none" strike="noStrike" kern="1200" cap="none" spc="0" normalizeH="0" baseline="0" noProof="0" dirty="0" smtClean="0">
                <a:ln>
                  <a:noFill/>
                </a:ln>
                <a:solidFill>
                  <a:srgbClr val="002060"/>
                </a:solidFill>
                <a:effectLst/>
                <a:uLnTx/>
                <a:uFillTx/>
                <a:latin typeface="Times New Roman" pitchFamily="18" charset="0"/>
                <a:ea typeface="+mj-ea"/>
                <a:cs typeface="B Mitra" pitchFamily="2" charset="-78"/>
              </a:rPr>
              <a:t> </a:t>
            </a:r>
            <a:r>
              <a:rPr kumimoji="0" lang="fa-IR" sz="2800" b="0" i="0" u="none" strike="noStrike" kern="1200" cap="none" spc="0" normalizeH="0" baseline="0" noProof="0" dirty="0" smtClean="0">
                <a:ln>
                  <a:noFill/>
                </a:ln>
                <a:solidFill>
                  <a:srgbClr val="002060"/>
                </a:solidFill>
                <a:effectLst/>
                <a:uLnTx/>
                <a:uFillTx/>
                <a:latin typeface="Times New Roman" pitchFamily="18" charset="0"/>
                <a:ea typeface="+mj-ea"/>
                <a:cs typeface="B Mitra" pitchFamily="2" charset="-78"/>
              </a:rPr>
              <a:t>،</a:t>
            </a:r>
            <a:r>
              <a:rPr kumimoji="0" lang="en-US" sz="2800" b="0" i="0" u="none" strike="noStrike" kern="1200" cap="none" spc="0" normalizeH="0" baseline="0" noProof="0" dirty="0" err="1" smtClean="0">
                <a:ln>
                  <a:noFill/>
                </a:ln>
                <a:solidFill>
                  <a:srgbClr val="002060"/>
                </a:solidFill>
                <a:effectLst/>
                <a:uLnTx/>
                <a:uFillTx/>
                <a:latin typeface="Times New Roman" pitchFamily="18" charset="0"/>
                <a:ea typeface="+mj-ea"/>
                <a:cs typeface="B Mitra" pitchFamily="2" charset="-78"/>
              </a:rPr>
              <a:t>Turksat</a:t>
            </a:r>
            <a:r>
              <a:rPr kumimoji="0" lang="en-US" sz="2800" b="0" i="0" u="none" strike="noStrike" kern="1200" cap="none" spc="0" normalizeH="0" baseline="0" noProof="0" dirty="0" smtClean="0">
                <a:ln>
                  <a:noFill/>
                </a:ln>
                <a:solidFill>
                  <a:srgbClr val="002060"/>
                </a:solidFill>
                <a:effectLst/>
                <a:uLnTx/>
                <a:uFillTx/>
                <a:latin typeface="Times New Roman" pitchFamily="18" charset="0"/>
                <a:ea typeface="+mj-ea"/>
                <a:cs typeface="B Mitra" pitchFamily="2" charset="-78"/>
              </a:rPr>
              <a:t> </a:t>
            </a:r>
            <a:r>
              <a:rPr kumimoji="0" lang="fa-IR" sz="2800" b="0" i="0" u="none" strike="noStrike" kern="1200" cap="none" spc="0" normalizeH="0" baseline="0" noProof="0" dirty="0" smtClean="0">
                <a:ln>
                  <a:noFill/>
                </a:ln>
                <a:solidFill>
                  <a:srgbClr val="002060"/>
                </a:solidFill>
                <a:effectLst/>
                <a:uLnTx/>
                <a:uFillTx/>
                <a:latin typeface="Times New Roman" pitchFamily="18" charset="0"/>
                <a:ea typeface="+mj-ea"/>
                <a:cs typeface="B Mitra" pitchFamily="2" charset="-78"/>
              </a:rPr>
              <a:t>و</a:t>
            </a:r>
            <a:r>
              <a:rPr kumimoji="0" lang="en-US" sz="2800" b="0" i="0" u="none" strike="noStrike" kern="1200" cap="none" spc="0" normalizeH="0" baseline="0" noProof="0" dirty="0" err="1" smtClean="0">
                <a:ln>
                  <a:noFill/>
                </a:ln>
                <a:solidFill>
                  <a:srgbClr val="002060"/>
                </a:solidFill>
                <a:effectLst/>
                <a:uLnTx/>
                <a:uFillTx/>
                <a:latin typeface="Times New Roman" pitchFamily="18" charset="0"/>
                <a:ea typeface="+mj-ea"/>
                <a:cs typeface="B Mitra" pitchFamily="2" charset="-78"/>
              </a:rPr>
              <a:t>Arabsat</a:t>
            </a:r>
            <a:r>
              <a:rPr kumimoji="0" lang="en-US" sz="2800" b="0" i="0" u="none" strike="noStrike" kern="1200" cap="none" spc="0" normalizeH="0" baseline="0" noProof="0" dirty="0" smtClean="0">
                <a:ln>
                  <a:noFill/>
                </a:ln>
                <a:solidFill>
                  <a:srgbClr val="002060"/>
                </a:solidFill>
                <a:effectLst/>
                <a:uLnTx/>
                <a:uFillTx/>
                <a:latin typeface="Times New Roman" pitchFamily="18" charset="0"/>
                <a:ea typeface="+mj-ea"/>
                <a:cs typeface="B Mitra" pitchFamily="2" charset="-78"/>
              </a:rPr>
              <a:t> </a:t>
            </a:r>
            <a:r>
              <a:rPr kumimoji="0" lang="fa-IR" sz="2800" b="0" i="0" u="none" strike="noStrike" kern="1200" cap="none" spc="0" normalizeH="0" baseline="0" noProof="0" dirty="0" smtClean="0">
                <a:ln>
                  <a:noFill/>
                </a:ln>
                <a:solidFill>
                  <a:srgbClr val="002060"/>
                </a:solidFill>
                <a:effectLst/>
                <a:uLnTx/>
                <a:uFillTx/>
                <a:latin typeface="+mj-lt"/>
                <a:ea typeface="+mj-ea"/>
                <a:cs typeface="B Mitra" pitchFamily="2" charset="-78"/>
              </a:rPr>
              <a:t> بیشترین مخاطب را در ایران دارند.</a:t>
            </a:r>
            <a:endParaRPr kumimoji="0" lang="en-US" sz="2800" b="0" i="0" u="none" strike="noStrike" kern="1200" cap="none" spc="0" normalizeH="0" baseline="0" noProof="0" dirty="0">
              <a:ln>
                <a:noFill/>
              </a:ln>
              <a:solidFill>
                <a:srgbClr val="002060"/>
              </a:solidFill>
              <a:effectLst/>
              <a:uLnTx/>
              <a:uFillTx/>
              <a:latin typeface="+mj-lt"/>
              <a:ea typeface="+mj-ea"/>
              <a:cs typeface="B Mitra"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290">
                                          <p:stCondLst>
                                            <p:cond delay="0"/>
                                          </p:stCondLst>
                                        </p:cTn>
                                        <p:tgtEl>
                                          <p:spTgt spid="8">
                                            <p:txEl>
                                              <p:pRg st="0" end="0"/>
                                            </p:txEl>
                                          </p:spTgt>
                                        </p:tgtEl>
                                      </p:cBhvr>
                                    </p:animEffect>
                                    <p:anim calcmode="lin" valueType="num">
                                      <p:cBhvr>
                                        <p:cTn id="13" dur="911"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8">
                                            <p:txEl>
                                              <p:pRg st="0" end="0"/>
                                            </p:txEl>
                                          </p:spTgt>
                                        </p:tgtEl>
                                        <p:attrNameLst>
                                          <p:attrName>ppt_y</p:attrName>
                                        </p:attrNameLst>
                                      </p:cBhvr>
                                      <p:tavLst>
                                        <p:tav tm="0" fmla="#ppt_y-sin(pi*$)/81">
                                          <p:val>
                                            <p:fltVal val="0"/>
                                          </p:val>
                                        </p:tav>
                                        <p:tav tm="100000">
                                          <p:val>
                                            <p:fltVal val="1"/>
                                          </p:val>
                                        </p:tav>
                                      </p:tavLst>
                                    </p:anim>
                                    <p:animScale>
                                      <p:cBhvr>
                                        <p:cTn id="18" dur="13">
                                          <p:stCondLst>
                                            <p:cond delay="325"/>
                                          </p:stCondLst>
                                        </p:cTn>
                                        <p:tgtEl>
                                          <p:spTgt spid="8">
                                            <p:txEl>
                                              <p:pRg st="0" end="0"/>
                                            </p:txEl>
                                          </p:spTgt>
                                        </p:tgtEl>
                                      </p:cBhvr>
                                      <p:to x="100000" y="60000"/>
                                    </p:animScale>
                                    <p:animScale>
                                      <p:cBhvr>
                                        <p:cTn id="19" dur="83" decel="50000">
                                          <p:stCondLst>
                                            <p:cond delay="338"/>
                                          </p:stCondLst>
                                        </p:cTn>
                                        <p:tgtEl>
                                          <p:spTgt spid="8">
                                            <p:txEl>
                                              <p:pRg st="0" end="0"/>
                                            </p:txEl>
                                          </p:spTgt>
                                        </p:tgtEl>
                                      </p:cBhvr>
                                      <p:to x="100000" y="100000"/>
                                    </p:animScale>
                                    <p:animScale>
                                      <p:cBhvr>
                                        <p:cTn id="20" dur="13">
                                          <p:stCondLst>
                                            <p:cond delay="656"/>
                                          </p:stCondLst>
                                        </p:cTn>
                                        <p:tgtEl>
                                          <p:spTgt spid="8">
                                            <p:txEl>
                                              <p:pRg st="0" end="0"/>
                                            </p:txEl>
                                          </p:spTgt>
                                        </p:tgtEl>
                                      </p:cBhvr>
                                      <p:to x="100000" y="80000"/>
                                    </p:animScale>
                                    <p:animScale>
                                      <p:cBhvr>
                                        <p:cTn id="21" dur="83" decel="50000">
                                          <p:stCondLst>
                                            <p:cond delay="669"/>
                                          </p:stCondLst>
                                        </p:cTn>
                                        <p:tgtEl>
                                          <p:spTgt spid="8">
                                            <p:txEl>
                                              <p:pRg st="0" end="0"/>
                                            </p:txEl>
                                          </p:spTgt>
                                        </p:tgtEl>
                                      </p:cBhvr>
                                      <p:to x="100000" y="100000"/>
                                    </p:animScale>
                                    <p:animScale>
                                      <p:cBhvr>
                                        <p:cTn id="22" dur="13">
                                          <p:stCondLst>
                                            <p:cond delay="821"/>
                                          </p:stCondLst>
                                        </p:cTn>
                                        <p:tgtEl>
                                          <p:spTgt spid="8">
                                            <p:txEl>
                                              <p:pRg st="0" end="0"/>
                                            </p:txEl>
                                          </p:spTgt>
                                        </p:tgtEl>
                                      </p:cBhvr>
                                      <p:to x="100000" y="90000"/>
                                    </p:animScale>
                                    <p:animScale>
                                      <p:cBhvr>
                                        <p:cTn id="23" dur="83" decel="50000">
                                          <p:stCondLst>
                                            <p:cond delay="834"/>
                                          </p:stCondLst>
                                        </p:cTn>
                                        <p:tgtEl>
                                          <p:spTgt spid="8">
                                            <p:txEl>
                                              <p:pRg st="0" end="0"/>
                                            </p:txEl>
                                          </p:spTgt>
                                        </p:tgtEl>
                                      </p:cBhvr>
                                      <p:to x="100000" y="100000"/>
                                    </p:animScale>
                                    <p:animScale>
                                      <p:cBhvr>
                                        <p:cTn id="24" dur="13">
                                          <p:stCondLst>
                                            <p:cond delay="904"/>
                                          </p:stCondLst>
                                        </p:cTn>
                                        <p:tgtEl>
                                          <p:spTgt spid="8">
                                            <p:txEl>
                                              <p:pRg st="0" end="0"/>
                                            </p:txEl>
                                          </p:spTgt>
                                        </p:tgtEl>
                                      </p:cBhvr>
                                      <p:to x="100000" y="95000"/>
                                    </p:animScale>
                                    <p:animScale>
                                      <p:cBhvr>
                                        <p:cTn id="25" dur="83" decel="50000">
                                          <p:stCondLst>
                                            <p:cond delay="917"/>
                                          </p:stCondLst>
                                        </p:cTn>
                                        <p:tgtEl>
                                          <p:spTgt spid="8">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p:cTn id="3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wedge">
                                      <p:cBhvr>
                                        <p:cTn id="38"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Content Placeholder 2"/>
          <p:cNvSpPr>
            <a:spLocks noGrp="1"/>
          </p:cNvSpPr>
          <p:nvPr>
            <p:ph idx="1"/>
          </p:nvPr>
        </p:nvSpPr>
        <p:spPr>
          <a:xfrm>
            <a:off x="106778" y="1214422"/>
            <a:ext cx="8929718" cy="4786346"/>
          </a:xfrm>
        </p:spPr>
        <p:txBody>
          <a:bodyPr>
            <a:normAutofit fontScale="62500" lnSpcReduction="20000"/>
          </a:bodyPr>
          <a:lstStyle/>
          <a:p>
            <a:pPr marL="63500" indent="0" rtl="1">
              <a:lnSpc>
                <a:spcPct val="150000"/>
              </a:lnSpc>
            </a:pPr>
            <a:r>
              <a:rPr lang="fa-IR" sz="2800" dirty="0" smtClean="0">
                <a:solidFill>
                  <a:schemeClr val="tx1"/>
                </a:solidFill>
                <a:cs typeface="B Mitra" pitchFamily="2" charset="-78"/>
              </a:rPr>
              <a:t>* </a:t>
            </a:r>
            <a:r>
              <a:rPr lang="ar-SA" sz="2800" dirty="0" smtClean="0">
                <a:solidFill>
                  <a:schemeClr val="tx1"/>
                </a:solidFill>
                <a:cs typeface="B Mitra" pitchFamily="2" charset="-78"/>
              </a:rPr>
              <a:t>بهارلو در ادامه پس از برنامه هفتگی میزگردی با شما، در</a:t>
            </a:r>
            <a:r>
              <a:rPr lang="fa-IR" sz="2800" dirty="0" smtClean="0">
                <a:solidFill>
                  <a:schemeClr val="tx1"/>
                </a:solidFill>
                <a:cs typeface="B Mitra" pitchFamily="2" charset="-78"/>
              </a:rPr>
              <a:t> 20 شهریور 1381</a:t>
            </a:r>
            <a:r>
              <a:rPr lang="ar-SA" sz="2800" dirty="0" smtClean="0">
                <a:solidFill>
                  <a:schemeClr val="tx1"/>
                </a:solidFill>
                <a:cs typeface="B Mitra" pitchFamily="2" charset="-78"/>
              </a:rPr>
              <a:t> </a:t>
            </a:r>
            <a:r>
              <a:rPr lang="fa-IR" sz="2800" dirty="0" smtClean="0">
                <a:solidFill>
                  <a:schemeClr val="tx1"/>
                </a:solidFill>
                <a:cs typeface="B Mitra" pitchFamily="2" charset="-78"/>
              </a:rPr>
              <a:t>(۱۱</a:t>
            </a:r>
            <a:r>
              <a:rPr lang="ar-SA" sz="2800" dirty="0" smtClean="0">
                <a:solidFill>
                  <a:schemeClr val="tx1"/>
                </a:solidFill>
                <a:cs typeface="B Mitra" pitchFamily="2" charset="-78"/>
              </a:rPr>
              <a:t> سپتامبر </a:t>
            </a:r>
            <a:r>
              <a:rPr lang="fa-IR" sz="2800" dirty="0" smtClean="0">
                <a:solidFill>
                  <a:schemeClr val="tx1"/>
                </a:solidFill>
                <a:cs typeface="B Mitra" pitchFamily="2" charset="-78"/>
              </a:rPr>
              <a:t>۲۰۰۲)</a:t>
            </a:r>
            <a:r>
              <a:rPr lang="ar-SA" sz="2800" dirty="0" smtClean="0">
                <a:solidFill>
                  <a:schemeClr val="tx1"/>
                </a:solidFill>
                <a:cs typeface="B Mitra" pitchFamily="2" charset="-78"/>
              </a:rPr>
              <a:t> برنامه (فصلی دیگر) و در </a:t>
            </a:r>
            <a:r>
              <a:rPr lang="fa-IR" sz="2800" dirty="0" smtClean="0">
                <a:solidFill>
                  <a:schemeClr val="tx1"/>
                </a:solidFill>
                <a:cs typeface="B Mitra" pitchFamily="2" charset="-78"/>
              </a:rPr>
              <a:t>15 تیر 1382(۶</a:t>
            </a:r>
            <a:r>
              <a:rPr lang="ar-SA" sz="2800" dirty="0" smtClean="0">
                <a:solidFill>
                  <a:schemeClr val="tx1"/>
                </a:solidFill>
                <a:cs typeface="B Mitra" pitchFamily="2" charset="-78"/>
              </a:rPr>
              <a:t> جولای </a:t>
            </a:r>
            <a:r>
              <a:rPr lang="fa-IR" sz="2800" dirty="0" smtClean="0">
                <a:solidFill>
                  <a:schemeClr val="tx1"/>
                </a:solidFill>
                <a:cs typeface="B Mitra" pitchFamily="2" charset="-78"/>
              </a:rPr>
              <a:t>۲۰۰۳) </a:t>
            </a:r>
            <a:r>
              <a:rPr lang="ar-SA" sz="2800" dirty="0" smtClean="0">
                <a:solidFill>
                  <a:schemeClr val="tx1"/>
                </a:solidFill>
                <a:cs typeface="B Mitra" pitchFamily="2" charset="-78"/>
              </a:rPr>
              <a:t>برنامه روزانه </a:t>
            </a:r>
            <a:r>
              <a:rPr lang="fa-IR" sz="2800" dirty="0" smtClean="0">
                <a:solidFill>
                  <a:schemeClr val="tx1"/>
                </a:solidFill>
                <a:cs typeface="B Mitra" pitchFamily="2" charset="-78"/>
              </a:rPr>
              <a:t>«</a:t>
            </a:r>
            <a:r>
              <a:rPr lang="ar-SA" sz="2800" dirty="0" smtClean="0">
                <a:solidFill>
                  <a:schemeClr val="tx1"/>
                </a:solidFill>
                <a:cs typeface="B Mitra" pitchFamily="2" charset="-78"/>
              </a:rPr>
              <a:t>خبرها و نظرها</a:t>
            </a:r>
            <a:r>
              <a:rPr lang="fa-IR" sz="2800" dirty="0" smtClean="0">
                <a:solidFill>
                  <a:schemeClr val="tx1"/>
                </a:solidFill>
                <a:cs typeface="B Mitra" pitchFamily="2" charset="-78"/>
              </a:rPr>
              <a:t>»</a:t>
            </a:r>
            <a:r>
              <a:rPr lang="ar-SA" sz="2800" dirty="0" smtClean="0">
                <a:solidFill>
                  <a:schemeClr val="tx1"/>
                </a:solidFill>
                <a:cs typeface="B Mitra" pitchFamily="2" charset="-78"/>
              </a:rPr>
              <a:t> را راه‌اندازی کرد.</a:t>
            </a:r>
            <a:r>
              <a:rPr lang="fa-IR" sz="2800" u="sng" dirty="0" smtClean="0">
                <a:solidFill>
                  <a:schemeClr val="tx1"/>
                </a:solidFill>
                <a:cs typeface="B Mitra" pitchFamily="2" charset="-78"/>
              </a:rPr>
              <a:t> </a:t>
            </a:r>
            <a:endParaRPr lang="fa-IR" sz="2800" dirty="0" smtClean="0">
              <a:solidFill>
                <a:schemeClr val="tx1"/>
              </a:solidFill>
              <a:cs typeface="B Mitra" pitchFamily="2" charset="-78"/>
            </a:endParaRPr>
          </a:p>
          <a:p>
            <a:pPr marL="63500" indent="0" algn="justLow" rtl="1">
              <a:lnSpc>
                <a:spcPct val="150000"/>
              </a:lnSpc>
            </a:pPr>
            <a:r>
              <a:rPr lang="fa-IR" sz="2800" dirty="0" smtClean="0">
                <a:solidFill>
                  <a:schemeClr val="tx1"/>
                </a:solidFill>
                <a:cs typeface="B Mitra" pitchFamily="2" charset="-78"/>
              </a:rPr>
              <a:t>* </a:t>
            </a:r>
            <a:r>
              <a:rPr lang="ar-SA" sz="2800" dirty="0" smtClean="0">
                <a:solidFill>
                  <a:schemeClr val="tx1"/>
                </a:solidFill>
                <a:cs typeface="B Mitra" pitchFamily="2" charset="-78"/>
              </a:rPr>
              <a:t>امپراتوری بی‌رقیب بهارلو وقتی از هم گسست که پخش رادیویی صدای </a:t>
            </a:r>
            <a:r>
              <a:rPr lang="fa-IR" sz="2800" dirty="0" smtClean="0">
                <a:solidFill>
                  <a:schemeClr val="tx1"/>
                </a:solidFill>
                <a:cs typeface="B Mitra" pitchFamily="2" charset="-78"/>
              </a:rPr>
              <a:t>ا</a:t>
            </a:r>
            <a:r>
              <a:rPr lang="ar-SA" sz="2800" dirty="0" smtClean="0">
                <a:solidFill>
                  <a:schemeClr val="tx1"/>
                </a:solidFill>
                <a:cs typeface="B Mitra" pitchFamily="2" charset="-78"/>
              </a:rPr>
              <a:t>مریکا به بنیاد رادیو آز</a:t>
            </a:r>
            <a:r>
              <a:rPr lang="fa-IR" sz="2800" dirty="0" smtClean="0">
                <a:solidFill>
                  <a:schemeClr val="tx1"/>
                </a:solidFill>
                <a:cs typeface="B Mitra" pitchFamily="2" charset="-78"/>
              </a:rPr>
              <a:t>ا</a:t>
            </a:r>
            <a:r>
              <a:rPr lang="ar-SA" sz="2800" dirty="0" smtClean="0">
                <a:solidFill>
                  <a:schemeClr val="tx1"/>
                </a:solidFill>
                <a:cs typeface="B Mitra" pitchFamily="2" charset="-78"/>
              </a:rPr>
              <a:t>د </a:t>
            </a:r>
            <a:r>
              <a:rPr lang="fa-IR" sz="2800" dirty="0" smtClean="0">
                <a:solidFill>
                  <a:schemeClr val="tx1"/>
                </a:solidFill>
                <a:cs typeface="B Mitra" pitchFamily="2" charset="-78"/>
              </a:rPr>
              <a:t>ا</a:t>
            </a:r>
            <a:r>
              <a:rPr lang="ar-SA" sz="2800" dirty="0" smtClean="0">
                <a:solidFill>
                  <a:schemeClr val="tx1"/>
                </a:solidFill>
                <a:cs typeface="B Mitra" pitchFamily="2" charset="-78"/>
              </a:rPr>
              <a:t>مریکا سپرده و از مجموعة </a:t>
            </a:r>
            <a:r>
              <a:rPr lang="en-US" sz="2800" dirty="0" smtClean="0">
                <a:solidFill>
                  <a:schemeClr val="tx1"/>
                </a:solidFill>
                <a:latin typeface="Times New Roman" pitchFamily="18" charset="0"/>
                <a:cs typeface="Times New Roman" pitchFamily="18" charset="0"/>
              </a:rPr>
              <a:t>VOA</a:t>
            </a:r>
            <a:r>
              <a:rPr lang="ar-SA" sz="2800" dirty="0" smtClean="0">
                <a:solidFill>
                  <a:schemeClr val="tx1"/>
                </a:solidFill>
                <a:cs typeface="B Mitra" pitchFamily="2" charset="-78"/>
              </a:rPr>
              <a:t> منفک شد</a:t>
            </a:r>
            <a:r>
              <a:rPr lang="fa-IR" sz="2800" dirty="0" smtClean="0">
                <a:solidFill>
                  <a:schemeClr val="tx1"/>
                </a:solidFill>
                <a:cs typeface="B Mitra" pitchFamily="2" charset="-78"/>
              </a:rPr>
              <a:t>.</a:t>
            </a:r>
          </a:p>
          <a:p>
            <a:pPr marL="63500" lvl="0" indent="0" rtl="1">
              <a:lnSpc>
                <a:spcPct val="150000"/>
              </a:lnSpc>
            </a:pPr>
            <a:r>
              <a:rPr lang="fa-IR" sz="2800" dirty="0" smtClean="0">
                <a:solidFill>
                  <a:schemeClr val="tx1"/>
                </a:solidFill>
                <a:cs typeface="B Mitra" pitchFamily="2" charset="-78"/>
              </a:rPr>
              <a:t>* ب</a:t>
            </a:r>
            <a:r>
              <a:rPr lang="ar-SA" sz="2800" dirty="0" smtClean="0">
                <a:solidFill>
                  <a:schemeClr val="tx1"/>
                </a:solidFill>
                <a:cs typeface="B Mitra" pitchFamily="2" charset="-78"/>
              </a:rPr>
              <a:t>ا آغاز به کار «کنت تام لینسون» به عنوان رئیس </a:t>
            </a:r>
            <a:r>
              <a:rPr lang="en-US" sz="2800" dirty="0" smtClean="0">
                <a:solidFill>
                  <a:schemeClr val="tx1"/>
                </a:solidFill>
                <a:latin typeface="Times New Roman" pitchFamily="18" charset="0"/>
                <a:cs typeface="Times New Roman" pitchFamily="18" charset="0"/>
              </a:rPr>
              <a:t>BBG</a:t>
            </a:r>
            <a:r>
              <a:rPr lang="fa-IR" sz="2800" dirty="0" smtClean="0">
                <a:solidFill>
                  <a:schemeClr val="tx1"/>
                </a:solidFill>
                <a:cs typeface="B Mitra" pitchFamily="2" charset="-78"/>
              </a:rPr>
              <a:t> (از اعضاي </a:t>
            </a:r>
            <a:r>
              <a:rPr lang="en-US" sz="2800" dirty="0" smtClean="0">
                <a:solidFill>
                  <a:schemeClr val="tx1"/>
                </a:solidFill>
                <a:cs typeface="B Mitra" pitchFamily="2" charset="-78"/>
              </a:rPr>
              <a:t> </a:t>
            </a:r>
            <a:r>
              <a:rPr lang="en-US" sz="2800" dirty="0" smtClean="0">
                <a:solidFill>
                  <a:schemeClr val="tx1"/>
                </a:solidFill>
                <a:latin typeface="Times New Roman" pitchFamily="18" charset="0"/>
                <a:cs typeface="Times New Roman" pitchFamily="18" charset="0"/>
              </a:rPr>
              <a:t>AIPAC</a:t>
            </a:r>
            <a:r>
              <a:rPr lang="ar-SA" sz="2800" dirty="0" smtClean="0">
                <a:solidFill>
                  <a:schemeClr val="tx1"/>
                </a:solidFill>
                <a:cs typeface="B Mitra" pitchFamily="2" charset="-78"/>
              </a:rPr>
              <a:t>یا همان جامع</a:t>
            </a:r>
            <a:r>
              <a:rPr lang="fa-IR" sz="2800" dirty="0" smtClean="0">
                <a:solidFill>
                  <a:schemeClr val="tx1"/>
                </a:solidFill>
                <a:cs typeface="B Mitra" pitchFamily="2" charset="-78"/>
              </a:rPr>
              <a:t>ه</a:t>
            </a:r>
            <a:r>
              <a:rPr lang="ar-SA" sz="2800" dirty="0" smtClean="0">
                <a:solidFill>
                  <a:schemeClr val="tx1"/>
                </a:solidFill>
                <a:cs typeface="B Mitra" pitchFamily="2" charset="-78"/>
              </a:rPr>
              <a:t> لابی یهودیان در ایالات متحده</a:t>
            </a:r>
            <a:r>
              <a:rPr lang="fa-IR" sz="2800" dirty="0" smtClean="0">
                <a:solidFill>
                  <a:schemeClr val="tx1"/>
                </a:solidFill>
                <a:cs typeface="B Mitra" pitchFamily="2" charset="-78"/>
              </a:rPr>
              <a:t>)</a:t>
            </a:r>
            <a:r>
              <a:rPr lang="ar-SA" sz="2800" dirty="0" smtClean="0">
                <a:solidFill>
                  <a:schemeClr val="tx1"/>
                </a:solidFill>
                <a:cs typeface="B Mitra" pitchFamily="2" charset="-78"/>
              </a:rPr>
              <a:t> گروهی از سرشناس‌ترین بهاییان وارد چرخه مدیریت صدای </a:t>
            </a:r>
            <a:r>
              <a:rPr lang="fa-IR" sz="2800" dirty="0" smtClean="0">
                <a:solidFill>
                  <a:schemeClr val="tx1"/>
                </a:solidFill>
                <a:cs typeface="B Mitra" pitchFamily="2" charset="-78"/>
              </a:rPr>
              <a:t>ا</a:t>
            </a:r>
            <a:r>
              <a:rPr lang="ar-SA" sz="2800" dirty="0" smtClean="0">
                <a:solidFill>
                  <a:schemeClr val="tx1"/>
                </a:solidFill>
                <a:cs typeface="B Mitra" pitchFamily="2" charset="-78"/>
              </a:rPr>
              <a:t>مریکا </a:t>
            </a:r>
            <a:r>
              <a:rPr lang="fa-IR" sz="2800" dirty="0" smtClean="0">
                <a:solidFill>
                  <a:schemeClr val="tx1"/>
                </a:solidFill>
                <a:cs typeface="B Mitra" pitchFamily="2" charset="-78"/>
              </a:rPr>
              <a:t>شدند</a:t>
            </a:r>
            <a:r>
              <a:rPr lang="ar-SA" sz="2800" dirty="0" smtClean="0">
                <a:solidFill>
                  <a:schemeClr val="tx1"/>
                </a:solidFill>
                <a:cs typeface="B Mitra" pitchFamily="2" charset="-78"/>
              </a:rPr>
              <a:t> که «آوی داویدی»، «ستارة درخشش» یکی از مهره‌های اصلی رسانه‌های جام</a:t>
            </a:r>
            <a:r>
              <a:rPr lang="fa-IR" sz="2800" dirty="0" smtClean="0">
                <a:solidFill>
                  <a:schemeClr val="tx1"/>
                </a:solidFill>
                <a:cs typeface="B Mitra" pitchFamily="2" charset="-78"/>
              </a:rPr>
              <a:t>عه</a:t>
            </a:r>
            <a:r>
              <a:rPr lang="ar-SA" sz="2800" dirty="0" smtClean="0">
                <a:solidFill>
                  <a:schemeClr val="tx1"/>
                </a:solidFill>
                <a:cs typeface="B Mitra" pitchFamily="2" charset="-78"/>
              </a:rPr>
              <a:t> جهانی بهاییت و مهتاب فرید از جمله مهم‌ترین آنها </a:t>
            </a:r>
            <a:r>
              <a:rPr lang="fa-IR" sz="2800" dirty="0" smtClean="0">
                <a:solidFill>
                  <a:schemeClr val="tx1"/>
                </a:solidFill>
                <a:cs typeface="B Mitra" pitchFamily="2" charset="-78"/>
              </a:rPr>
              <a:t>هستند. </a:t>
            </a:r>
          </a:p>
          <a:p>
            <a:pPr marL="63500" indent="0" rtl="1">
              <a:lnSpc>
                <a:spcPct val="150000"/>
              </a:lnSpc>
            </a:pPr>
            <a:endParaRPr lang="en-US" sz="2800" dirty="0" smtClean="0">
              <a:solidFill>
                <a:schemeClr val="tx1"/>
              </a:solidFill>
              <a:cs typeface="B Mitra" pitchFamily="2" charset="-78"/>
            </a:endParaRPr>
          </a:p>
          <a:p>
            <a:pPr marL="63500" indent="0" rtl="1">
              <a:lnSpc>
                <a:spcPct val="150000"/>
              </a:lnSpc>
            </a:pPr>
            <a:endParaRPr lang="en-US" sz="2800" dirty="0">
              <a:solidFill>
                <a:schemeClr val="tx1"/>
              </a:solidFill>
              <a:cs typeface="B Mitra"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214314" y="714356"/>
            <a:ext cx="8715404" cy="1428760"/>
          </a:xfrm>
          <a:prstGeom prst="rect">
            <a:avLst/>
          </a:prstGeom>
        </p:spPr>
        <p:txBody>
          <a:bodyPr vert="horz" lIns="91440" tIns="45720" rIns="91440" bIns="45720" rtlCol="0" anchor="ctr">
            <a:noAutofit/>
          </a:bodyPr>
          <a:lstStyle/>
          <a:p>
            <a:pPr marL="0" marR="0" lvl="0" indent="0" algn="justLow" defTabSz="914400" rtl="1" eaLnBrk="1" fontAlgn="auto" latinLnBrk="0" hangingPunct="1">
              <a:lnSpc>
                <a:spcPct val="150000"/>
              </a:lnSpc>
              <a:spcBef>
                <a:spcPts val="0"/>
              </a:spcBef>
              <a:spcAft>
                <a:spcPts val="0"/>
              </a:spcAft>
              <a:buClrTx/>
              <a:buSzTx/>
              <a:buFont typeface="Courier New" pitchFamily="49" charset="0"/>
              <a:buChar char="o"/>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شیلا گنجی از اعضای جامع</a:t>
            </a: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ه</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 بهایی در سازمان ملل متحد، در غیاب احمد بهارلو در آوریل </a:t>
            </a: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۲۰۰۴ </a:t>
            </a:r>
            <a: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t>(1383)</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 به عنوان رئیس بخش فارسی </a:t>
            </a:r>
            <a:r>
              <a:rPr kumimoji="0" lang="en-US"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VOA</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 مشغول بکار شد.</a:t>
            </a:r>
            <a:endParaRPr kumimoji="0" lang="fa-IR"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71406" y="2214554"/>
            <a:ext cx="8929718" cy="3786214"/>
          </a:xfrm>
          <a:prstGeom prst="rect">
            <a:avLst/>
          </a:prstGeom>
        </p:spPr>
        <p:txBody>
          <a:bodyPr vert="horz" wrap="square" lIns="91440" tIns="45720" rIns="91440" bIns="45720" rtlCol="0" anchor="ctr">
            <a:noAutofit/>
          </a:bodyPr>
          <a:lstStyle/>
          <a:p>
            <a:pPr marL="0" marR="0" lvl="0" indent="0" algn="r" defTabSz="914400" rtl="1" eaLnBrk="1" fontAlgn="auto" latinLnBrk="0" hangingPunct="1">
              <a:lnSpc>
                <a:spcPct val="150000"/>
              </a:lnSpc>
              <a:spcBef>
                <a:spcPts val="0"/>
              </a:spcBef>
              <a:spcAft>
                <a:spcPts val="0"/>
              </a:spcAft>
              <a:buClrTx/>
              <a:buSzTx/>
              <a:buFont typeface="Wingdings" pitchFamily="2" charset="2"/>
              <a:buChar char="q"/>
              <a:tabLst/>
              <a:defRPr/>
            </a:pPr>
            <a:r>
              <a:rPr lang="fa-IR" sz="2800" b="1" dirty="0" smtClean="0">
                <a:solidFill>
                  <a:srgbClr val="FF0000"/>
                </a:solidFill>
                <a:cs typeface="B Mitra" pitchFamily="2" charset="-78"/>
              </a:rPr>
              <a:t>نق</a:t>
            </a:r>
            <a:r>
              <a:rPr kumimoji="0" lang="fa-IR" sz="2800" b="1" i="0" u="none" strike="noStrike" kern="1200" cap="none" spc="0" normalizeH="0" baseline="0" noProof="0" dirty="0" smtClean="0">
                <a:ln>
                  <a:noFill/>
                </a:ln>
                <a:solidFill>
                  <a:srgbClr val="FF0000"/>
                </a:solidFill>
                <a:effectLst/>
                <a:uLnTx/>
                <a:uFillTx/>
                <a:latin typeface="+mn-lt"/>
                <a:ea typeface="+mn-ea"/>
                <a:cs typeface="B Mitra" pitchFamily="2" charset="-78"/>
              </a:rPr>
              <a:t>ش مهم </a:t>
            </a:r>
            <a:r>
              <a:rPr kumimoji="0" lang="ar-SA" sz="2800" b="1" i="0" u="none" strike="noStrike" kern="1200" cap="none" spc="0" normalizeH="0" baseline="0" noProof="0" dirty="0" smtClean="0">
                <a:ln>
                  <a:noFill/>
                </a:ln>
                <a:solidFill>
                  <a:srgbClr val="FF0000"/>
                </a:solidFill>
                <a:effectLst/>
                <a:uLnTx/>
                <a:uFillTx/>
                <a:latin typeface="+mn-lt"/>
                <a:ea typeface="+mn-ea"/>
                <a:cs typeface="B Mitra" pitchFamily="2" charset="-78"/>
              </a:rPr>
              <a:t>آوی داویدی</a:t>
            </a:r>
            <a:r>
              <a:rPr kumimoji="0" lang="fa-IR" sz="2800" b="1" i="0" u="none" strike="noStrike" kern="1200" cap="none" spc="0" normalizeH="0" baseline="0" noProof="0" dirty="0" smtClean="0">
                <a:ln>
                  <a:noFill/>
                </a:ln>
                <a:solidFill>
                  <a:srgbClr val="FF0000"/>
                </a:solidFill>
                <a:effectLst/>
                <a:uLnTx/>
                <a:uFillTx/>
                <a:latin typeface="+mn-lt"/>
                <a:ea typeface="+mn-ea"/>
                <a:cs typeface="B Mitra" pitchFamily="2" charset="-78"/>
              </a:rPr>
              <a:t> در صدای امریکا:</a:t>
            </a:r>
          </a:p>
          <a:p>
            <a:pPr marL="0" marR="0" lvl="0" indent="0" algn="r" defTabSz="914400" rtl="1" eaLnBrk="1" fontAlgn="auto" latinLnBrk="0" hangingPunct="1">
              <a:lnSpc>
                <a:spcPct val="150000"/>
              </a:lnSpc>
              <a:spcBef>
                <a:spcPts val="0"/>
              </a:spcBef>
              <a:spcAft>
                <a:spcPts val="0"/>
              </a:spcAft>
              <a:buClrTx/>
              <a:buSzTx/>
              <a:buFontTx/>
              <a:buChar char="-"/>
              <a:tabLst/>
              <a:defRPr/>
            </a:pP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روند بهایی سازی صدای </a:t>
            </a: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ا</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مریکا</a:t>
            </a:r>
            <a:endPar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L="0" marR="0" lvl="0" indent="0" algn="r" defTabSz="914400" rtl="1" eaLnBrk="1" fontAlgn="auto" latinLnBrk="0" hangingPunct="1">
              <a:lnSpc>
                <a:spcPct val="150000"/>
              </a:lnSpc>
              <a:spcBef>
                <a:spcPts val="0"/>
              </a:spcBef>
              <a:spcAft>
                <a:spcPts val="0"/>
              </a:spcAft>
              <a:buClrTx/>
              <a:buSzTx/>
              <a:buFontTx/>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اخراج و استعفای</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 تعداد زیادی از کارمندان مسلمان‌زاده صدای </a:t>
            </a: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ا</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مریکا همچون علی</a:t>
            </a: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 </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مستعانی و </a:t>
            </a: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س</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یدرسول افخمی </a:t>
            </a:r>
            <a:endParaRPr lang="fa-IR" sz="2800" dirty="0" smtClean="0">
              <a:cs typeface="B Mitra" pitchFamily="2" charset="-78"/>
            </a:endParaRPr>
          </a:p>
          <a:p>
            <a:pPr marL="0" marR="0" lvl="0" indent="0" algn="r" defTabSz="914400" rtl="1" eaLnBrk="1" fontAlgn="auto" latinLnBrk="0" hangingPunct="1">
              <a:lnSpc>
                <a:spcPct val="150000"/>
              </a:lnSpc>
              <a:spcBef>
                <a:spcPts val="0"/>
              </a:spcBef>
              <a:spcAft>
                <a:spcPts val="0"/>
              </a:spcAft>
              <a:buClrTx/>
              <a:buSzTx/>
              <a:buFontTx/>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حضور</a:t>
            </a:r>
            <a:r>
              <a:rPr kumimoji="0" lang="ar-SA" sz="2800" b="0" i="0" u="none" strike="noStrike" kern="1200" cap="none" spc="0" normalizeH="0" baseline="0" noProof="0" dirty="0" smtClean="0">
                <a:ln>
                  <a:noFill/>
                </a:ln>
                <a:solidFill>
                  <a:schemeClr val="tx1"/>
                </a:solidFill>
                <a:effectLst/>
                <a:uLnTx/>
                <a:uFillTx/>
                <a:latin typeface="+mn-lt"/>
                <a:ea typeface="+mn-ea"/>
                <a:cs typeface="B Mitra" pitchFamily="2" charset="-78"/>
              </a:rPr>
              <a:t> چهره‌های شاخص تلویزیون «صدای دوست» ارگان رسمی بهاییان در حیفا و اسرائیل</a:t>
            </a:r>
            <a:r>
              <a:rPr kumimoji="0" lang="fa-IR" sz="2800" b="0" i="0" u="none" strike="noStrike" kern="1200" cap="none" spc="0" normalizeH="0" baseline="0" noProof="0" dirty="0" smtClean="0">
                <a:ln>
                  <a:noFill/>
                </a:ln>
                <a:solidFill>
                  <a:schemeClr val="tx1"/>
                </a:solidFill>
                <a:effectLst/>
                <a:uLnTx/>
                <a:uFillTx/>
                <a:latin typeface="+mn-lt"/>
                <a:ea typeface="+mn-ea"/>
                <a:cs typeface="B Mitra" pitchFamily="2" charset="-78"/>
              </a:rPr>
              <a:t> در صدای امریکا</a:t>
            </a:r>
            <a:endParaRPr kumimoji="0" lang="fa-IR"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7">
                                            <p:txEl>
                                              <p:pRg st="0" end="0"/>
                                            </p:txEl>
                                          </p:spTgt>
                                        </p:tgtEl>
                                        <p:attrNameLst>
                                          <p:attrName>ppt_x</p:attrName>
                                          <p:attrName>ppt_y</p:attrName>
                                        </p:attrNameLst>
                                      </p:cBhvr>
                                    </p:animMotion>
                                    <p:animRot by="1500000">
                                      <p:cBhvr>
                                        <p:cTn id="16" dur="125" fill="hold">
                                          <p:stCondLst>
                                            <p:cond delay="0"/>
                                          </p:stCondLst>
                                        </p:cTn>
                                        <p:tgtEl>
                                          <p:spTgt spid="7">
                                            <p:txEl>
                                              <p:pRg st="0" end="0"/>
                                            </p:txEl>
                                          </p:spTgt>
                                        </p:tgtEl>
                                        <p:attrNameLst>
                                          <p:attrName>r</p:attrName>
                                        </p:attrNameLst>
                                      </p:cBhvr>
                                    </p:animRot>
                                    <p:animRot by="-1500000">
                                      <p:cBhvr>
                                        <p:cTn id="17" dur="125" fill="hold">
                                          <p:stCondLst>
                                            <p:cond delay="125"/>
                                          </p:stCondLst>
                                        </p:cTn>
                                        <p:tgtEl>
                                          <p:spTgt spid="7">
                                            <p:txEl>
                                              <p:pRg st="0" end="0"/>
                                            </p:txEl>
                                          </p:spTgt>
                                        </p:tgtEl>
                                        <p:attrNameLst>
                                          <p:attrName>r</p:attrName>
                                        </p:attrNameLst>
                                      </p:cBhvr>
                                    </p:animRot>
                                    <p:animRot by="-1500000">
                                      <p:cBhvr>
                                        <p:cTn id="18" dur="125" fill="hold">
                                          <p:stCondLst>
                                            <p:cond delay="250"/>
                                          </p:stCondLst>
                                        </p:cTn>
                                        <p:tgtEl>
                                          <p:spTgt spid="7">
                                            <p:txEl>
                                              <p:pRg st="0" end="0"/>
                                            </p:txEl>
                                          </p:spTgt>
                                        </p:tgtEl>
                                        <p:attrNameLst>
                                          <p:attrName>r</p:attrName>
                                        </p:attrNameLst>
                                      </p:cBhvr>
                                    </p:animRot>
                                    <p:animRot by="1500000">
                                      <p:cBhvr>
                                        <p:cTn id="19" dur="125" fill="hold">
                                          <p:stCondLst>
                                            <p:cond delay="375"/>
                                          </p:stCondLst>
                                        </p:cTn>
                                        <p:tgtEl>
                                          <p:spTgt spid="7">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diamond(in)">
                                      <p:cBhvr>
                                        <p:cTn id="24" dur="10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p:cTn id="29"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p:cTn id="35"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pic>
        <p:nvPicPr>
          <p:cNvPr id="6" name="30.asf">
            <a:hlinkClick r:id="" action="ppaction://media"/>
          </p:cNvPr>
          <p:cNvPicPr>
            <a:picLocks noRot="1" noChangeAspect="1"/>
          </p:cNvPicPr>
          <p:nvPr>
            <a:videoFile r:link="rId1"/>
          </p:nvPr>
        </p:nvPicPr>
        <p:blipFill>
          <a:blip r:embed="rId3" cstate="print"/>
          <a:stretch>
            <a:fillRect/>
          </a:stretch>
        </p:blipFill>
        <p:spPr>
          <a:xfrm>
            <a:off x="2214546" y="3573016"/>
            <a:ext cx="4643470" cy="2571768"/>
          </a:xfrm>
          <a:prstGeom prst="rect">
            <a:avLst/>
          </a:prstGeom>
        </p:spPr>
      </p:pic>
      <p:sp>
        <p:nvSpPr>
          <p:cNvPr id="7" name="Title 1"/>
          <p:cNvSpPr txBox="1">
            <a:spLocks/>
          </p:cNvSpPr>
          <p:nvPr/>
        </p:nvSpPr>
        <p:spPr>
          <a:xfrm>
            <a:off x="357174" y="571480"/>
            <a:ext cx="8501106" cy="2928958"/>
          </a:xfrm>
          <a:prstGeom prst="rect">
            <a:avLst/>
          </a:prstGeom>
        </p:spPr>
        <p:txBody>
          <a:bodyPr vert="horz" lIns="91440" tIns="45720" rIns="91440" bIns="45720" rtlCol="0" anchor="ctr">
            <a:normAutofit fontScale="77500" lnSpcReduction="20000"/>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t>این تلویزیون هر روز هفته به مدت ۶ ساعت برنامه زنده پخش می کند و تکرار این برنامه ها تا ۱۸ساعت پس از پایان برنامه های زنده ادامه دارد.</a:t>
            </a:r>
            <a:b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br>
            <a:r>
              <a:rPr kumimoji="0" lang="fa-IR" sz="2800" b="0" i="0" u="none" strike="noStrike" kern="1200" cap="none" spc="0" normalizeH="0" baseline="0" noProof="0" dirty="0" smtClean="0">
                <a:ln>
                  <a:noFill/>
                </a:ln>
                <a:solidFill>
                  <a:schemeClr val="tx1"/>
                </a:solidFill>
                <a:effectLst/>
                <a:uLnTx/>
                <a:uFillTx/>
                <a:latin typeface="+mj-lt"/>
                <a:ea typeface="+mj-ea"/>
                <a:cs typeface="B Mitra" pitchFamily="2" charset="-78"/>
              </a:rPr>
              <a:t>برنامه های شبکه خبری فارسی صدای امریکا در بهار و تابستان از ساعت ۱۸ الی ۲۴به وقت تهران (۹:۳۰ الی ۱۵:۳۰ به وقت واشنگتن) و در پاییز و زمستان از ساعت ۱۷ الی ۲۳ به وقت تهران (۸:۳۰ الی۱۴:۳۰به وقت واشنگتن) پخش می شود. برنامه‌های زنده بر روی امواج رادیویی نیز قابل دریافت هستند.</a:t>
            </a:r>
            <a:endParaRPr kumimoji="0" lang="en-US" sz="2800" b="0" i="0" u="none" strike="noStrike" kern="1200" cap="none" spc="0" normalizeH="0" baseline="0" noProof="0" dirty="0">
              <a:ln>
                <a:noFill/>
              </a:ln>
              <a:solidFill>
                <a:schemeClr val="tx1"/>
              </a:solidFill>
              <a:effectLst/>
              <a:uLnTx/>
              <a:uFillTx/>
              <a:latin typeface="+mj-lt"/>
              <a:ea typeface="+mj-ea"/>
              <a:cs typeface="B Mitr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strVal val="#ppt_w+.3"/>
                                          </p:val>
                                        </p:tav>
                                        <p:tav tm="100000">
                                          <p:val>
                                            <p:strVal val="#ppt_w"/>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animEffect transition="in" filter="fade">
                                      <p:cBhvr>
                                        <p:cTn id="13" dur="2000"/>
                                        <p:tgtEl>
                                          <p:spTgt spid="6"/>
                                        </p:tgtEl>
                                      </p:cBhvr>
                                    </p:animEffect>
                                  </p:childTnLst>
                                </p:cTn>
                              </p:par>
                            </p:childTnLst>
                          </p:cTn>
                        </p:par>
                        <p:par>
                          <p:cTn id="14" fill="hold">
                            <p:stCondLst>
                              <p:cond delay="4000"/>
                            </p:stCondLst>
                            <p:childTnLst>
                              <p:par>
                                <p:cTn id="15" presetID="1" presetClass="mediacall" presetSubtype="0" fill="hold" nodeType="afterEffect">
                                  <p:stCondLst>
                                    <p:cond delay="0"/>
                                  </p:stCondLst>
                                  <p:childTnLst>
                                    <p:cmd type="call" cmd="playFrom(0.0)">
                                      <p:cBhvr>
                                        <p:cTn id="16" dur="120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solidFill>
                    <a:srgbClr val="FDFBDB"/>
                  </a:solid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solidFill>
                  <a:srgbClr val="FDFBDB"/>
                </a:solidFill>
              </a:ln>
              <a:solidFill>
                <a:srgbClr val="FFE49F"/>
              </a:solidFill>
              <a:effectLst/>
              <a:uLnTx/>
              <a:uFillTx/>
              <a:latin typeface="Times New Roman" pitchFamily="18" charset="0"/>
              <a:ea typeface="+mn-ea"/>
              <a:cs typeface="Times New Roman" pitchFamily="18" charset="0"/>
            </a:endParaRPr>
          </a:p>
        </p:txBody>
      </p:sp>
      <p:sp>
        <p:nvSpPr>
          <p:cNvPr id="7" name="Title 1"/>
          <p:cNvSpPr>
            <a:spLocks noGrp="1"/>
          </p:cNvSpPr>
          <p:nvPr>
            <p:ph type="title"/>
          </p:nvPr>
        </p:nvSpPr>
        <p:spPr>
          <a:xfrm>
            <a:off x="2500298" y="714356"/>
            <a:ext cx="4829180" cy="857256"/>
          </a:xfrm>
        </p:spPr>
        <p:txBody>
          <a:bodyPr>
            <a:normAutofit/>
          </a:bodyPr>
          <a:lstStyle/>
          <a:p>
            <a:r>
              <a:rPr lang="fa-IR" sz="3600" b="1" dirty="0" smtClean="0">
                <a:solidFill>
                  <a:srgbClr val="C00000"/>
                </a:solidFill>
                <a:cs typeface="B Compset" pitchFamily="2" charset="-78"/>
              </a:rPr>
              <a:t>اصول (منشور) صداي امريکا</a:t>
            </a:r>
            <a:endParaRPr lang="en-US" sz="3600" b="1" dirty="0">
              <a:solidFill>
                <a:srgbClr val="C00000"/>
              </a:solidFill>
              <a:cs typeface="B Compset" pitchFamily="2" charset="-78"/>
            </a:endParaRPr>
          </a:p>
        </p:txBody>
      </p:sp>
      <p:sp>
        <p:nvSpPr>
          <p:cNvPr id="8" name="Content Placeholder 2"/>
          <p:cNvSpPr>
            <a:spLocks noGrp="1"/>
          </p:cNvSpPr>
          <p:nvPr>
            <p:ph idx="1"/>
          </p:nvPr>
        </p:nvSpPr>
        <p:spPr>
          <a:xfrm>
            <a:off x="314356" y="1429876"/>
            <a:ext cx="8686800" cy="4519404"/>
          </a:xfrm>
        </p:spPr>
        <p:txBody>
          <a:bodyPr>
            <a:noAutofit/>
          </a:bodyPr>
          <a:lstStyle/>
          <a:p>
            <a:pPr algn="justLow">
              <a:lnSpc>
                <a:spcPct val="160000"/>
              </a:lnSpc>
            </a:pPr>
            <a:r>
              <a:rPr lang="fa-IR" sz="2400" dirty="0" smtClean="0">
                <a:solidFill>
                  <a:schemeClr val="tx1"/>
                </a:solidFill>
                <a:cs typeface="B Mitra" pitchFamily="2" charset="-78"/>
              </a:rPr>
              <a:t>اين رسانه مدعي است:</a:t>
            </a:r>
          </a:p>
          <a:p>
            <a:pPr algn="justLow">
              <a:lnSpc>
                <a:spcPct val="160000"/>
              </a:lnSpc>
            </a:pPr>
            <a:r>
              <a:rPr lang="fa-IR" sz="2400" dirty="0" smtClean="0">
                <a:solidFill>
                  <a:schemeClr val="tx1"/>
                </a:solidFill>
                <a:cs typeface="B Mitra" pitchFamily="2" charset="-78"/>
              </a:rPr>
              <a:t>۱-  به عنوان منبع قابل اعتماد اخبار عمل می‌کند. اخبار صدای امریکا باید دقیق، </a:t>
            </a:r>
            <a:br>
              <a:rPr lang="fa-IR" sz="2400" dirty="0" smtClean="0">
                <a:solidFill>
                  <a:schemeClr val="tx1"/>
                </a:solidFill>
                <a:cs typeface="B Mitra" pitchFamily="2" charset="-78"/>
              </a:rPr>
            </a:br>
            <a:r>
              <a:rPr lang="fa-IR" sz="2400" dirty="0" smtClean="0">
                <a:solidFill>
                  <a:schemeClr val="tx1"/>
                </a:solidFill>
                <a:cs typeface="B Mitra" pitchFamily="2" charset="-78"/>
              </a:rPr>
              <a:t>بی طرفانه و جامع باشد.</a:t>
            </a:r>
          </a:p>
          <a:p>
            <a:pPr algn="justLow">
              <a:lnSpc>
                <a:spcPct val="160000"/>
              </a:lnSpc>
            </a:pPr>
            <a:r>
              <a:rPr lang="fa-IR" sz="2400" dirty="0" smtClean="0">
                <a:solidFill>
                  <a:schemeClr val="tx1"/>
                </a:solidFill>
                <a:cs typeface="B Mitra" pitchFamily="2" charset="-78"/>
              </a:rPr>
              <a:t>۲-  نشان دهنده تمامیت امریکاست و نه تنها بخش منفرد و کوچکی از جامعه امریکا. از همین رو صدای امریکا تصویری کلی و متعادل از نهادها و اندیشه های موجود در جامعه امریکا ارائه می‌دهد.</a:t>
            </a:r>
          </a:p>
          <a:p>
            <a:pPr algn="justLow">
              <a:lnSpc>
                <a:spcPct val="160000"/>
              </a:lnSpc>
            </a:pPr>
            <a:r>
              <a:rPr lang="fa-IR" sz="2400" dirty="0" smtClean="0">
                <a:solidFill>
                  <a:schemeClr val="tx1"/>
                </a:solidFill>
                <a:cs typeface="B Mitra" pitchFamily="2" charset="-78"/>
              </a:rPr>
              <a:t>۳-  سیاستهای دولت امریکا را به شکلی واضح بیان می کند و همچنین بیانگر بحث‌ها و نظرات مختلف درباره این سیاستها است.</a:t>
            </a:r>
            <a:endParaRPr lang="fa-IR" sz="2400" dirty="0">
              <a:solidFill>
                <a:schemeClr val="tx1"/>
              </a:solidFill>
              <a:cs typeface="B Mitra" pitchFamily="2" charset="-78"/>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8">
                                            <p:txEl>
                                              <p:pRg st="0" end="0"/>
                                            </p:txEl>
                                          </p:spTgt>
                                        </p:tgtEl>
                                        <p:attrNameLst>
                                          <p:attrName>ppt_x</p:attrName>
                                          <p:attrName>ppt_y</p:attrName>
                                        </p:attrNameLst>
                                      </p:cBhvr>
                                    </p:animMotion>
                                    <p:animRot by="1500000">
                                      <p:cBhvr>
                                        <p:cTn id="19" dur="125" fill="hold">
                                          <p:stCondLst>
                                            <p:cond delay="0"/>
                                          </p:stCondLst>
                                        </p:cTn>
                                        <p:tgtEl>
                                          <p:spTgt spid="8">
                                            <p:txEl>
                                              <p:pRg st="0" end="0"/>
                                            </p:txEl>
                                          </p:spTgt>
                                        </p:tgtEl>
                                        <p:attrNameLst>
                                          <p:attrName>r</p:attrName>
                                        </p:attrNameLst>
                                      </p:cBhvr>
                                    </p:animRot>
                                    <p:animRot by="-1500000">
                                      <p:cBhvr>
                                        <p:cTn id="20" dur="125" fill="hold">
                                          <p:stCondLst>
                                            <p:cond delay="125"/>
                                          </p:stCondLst>
                                        </p:cTn>
                                        <p:tgtEl>
                                          <p:spTgt spid="8">
                                            <p:txEl>
                                              <p:pRg st="0" end="0"/>
                                            </p:txEl>
                                          </p:spTgt>
                                        </p:tgtEl>
                                        <p:attrNameLst>
                                          <p:attrName>r</p:attrName>
                                        </p:attrNameLst>
                                      </p:cBhvr>
                                    </p:animRot>
                                    <p:animRot by="-1500000">
                                      <p:cBhvr>
                                        <p:cTn id="21" dur="125" fill="hold">
                                          <p:stCondLst>
                                            <p:cond delay="250"/>
                                          </p:stCondLst>
                                        </p:cTn>
                                        <p:tgtEl>
                                          <p:spTgt spid="8">
                                            <p:txEl>
                                              <p:pRg st="0" end="0"/>
                                            </p:txEl>
                                          </p:spTgt>
                                        </p:tgtEl>
                                        <p:attrNameLst>
                                          <p:attrName>r</p:attrName>
                                        </p:attrNameLst>
                                      </p:cBhvr>
                                    </p:animRot>
                                    <p:animRot by="1500000">
                                      <p:cBhvr>
                                        <p:cTn id="22" dur="125" fill="hold">
                                          <p:stCondLst>
                                            <p:cond delay="375"/>
                                          </p:stCondLst>
                                        </p:cTn>
                                        <p:tgtEl>
                                          <p:spTgt spid="8">
                                            <p:txEl>
                                              <p:pRg st="0" end="0"/>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dissolv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dissolv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dissolv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solidFill>
                    <a:srgbClr val="FDFBDB"/>
                  </a:solid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solidFill>
                  <a:srgbClr val="FDFBDB"/>
                </a:solidFill>
              </a:ln>
              <a:solidFill>
                <a:srgbClr val="FFE49F"/>
              </a:solidFill>
              <a:effectLst/>
              <a:uLnTx/>
              <a:uFillTx/>
              <a:latin typeface="Times New Roman" pitchFamily="18" charset="0"/>
              <a:ea typeface="+mn-ea"/>
              <a:cs typeface="Times New Roman" pitchFamily="18" charset="0"/>
            </a:endParaRPr>
          </a:p>
        </p:txBody>
      </p:sp>
      <p:sp>
        <p:nvSpPr>
          <p:cNvPr id="10" name="Title 1"/>
          <p:cNvSpPr>
            <a:spLocks noGrp="1"/>
          </p:cNvSpPr>
          <p:nvPr>
            <p:ph type="title"/>
          </p:nvPr>
        </p:nvSpPr>
        <p:spPr>
          <a:xfrm>
            <a:off x="899592" y="1268760"/>
            <a:ext cx="7715770" cy="642942"/>
          </a:xfrm>
        </p:spPr>
        <p:txBody>
          <a:bodyPr>
            <a:noAutofit/>
          </a:bodyPr>
          <a:lstStyle/>
          <a:p>
            <a:r>
              <a:rPr lang="fa-IR" sz="3200" b="1" dirty="0" smtClean="0">
                <a:cs typeface="B Nazanin" pitchFamily="2" charset="-78"/>
              </a:rPr>
              <a:t/>
            </a:r>
            <a:br>
              <a:rPr lang="fa-IR" sz="3200" b="1" dirty="0" smtClean="0">
                <a:cs typeface="B Nazanin" pitchFamily="2" charset="-78"/>
              </a:rPr>
            </a:br>
            <a:r>
              <a:rPr lang="fa-IR" sz="3200" b="1" dirty="0" smtClean="0">
                <a:cs typeface="B Nazanin" pitchFamily="2" charset="-78"/>
              </a:rPr>
              <a:t>اهداف اعلامی برنامه شبکه خبری فارسی صدای امریکا</a:t>
            </a:r>
            <a:r>
              <a:rPr lang="en-US" sz="3200" dirty="0" smtClean="0">
                <a:cs typeface="B Nazanin" pitchFamily="2" charset="-78"/>
              </a:rPr>
              <a:t/>
            </a:r>
            <a:br>
              <a:rPr lang="en-US" sz="3200" dirty="0" smtClean="0">
                <a:cs typeface="B Nazanin" pitchFamily="2" charset="-78"/>
              </a:rPr>
            </a:br>
            <a:endParaRPr lang="en-US" sz="3200" dirty="0"/>
          </a:p>
        </p:txBody>
      </p:sp>
      <p:sp>
        <p:nvSpPr>
          <p:cNvPr id="11" name="Content Placeholder 2"/>
          <p:cNvSpPr>
            <a:spLocks noGrp="1"/>
          </p:cNvSpPr>
          <p:nvPr>
            <p:ph idx="1"/>
          </p:nvPr>
        </p:nvSpPr>
        <p:spPr>
          <a:xfrm>
            <a:off x="457200" y="2171704"/>
            <a:ext cx="8229600" cy="3900502"/>
          </a:xfrm>
        </p:spPr>
        <p:txBody>
          <a:bodyPr>
            <a:noAutofit/>
          </a:bodyPr>
          <a:lstStyle/>
          <a:p>
            <a:pPr marL="0" indent="0" algn="justLow">
              <a:lnSpc>
                <a:spcPct val="150000"/>
              </a:lnSpc>
              <a:buFont typeface="Wingdings" pitchFamily="2" charset="2"/>
              <a:buChar char="§"/>
            </a:pPr>
            <a:r>
              <a:rPr lang="fa-IR" sz="2400" dirty="0" smtClean="0">
                <a:solidFill>
                  <a:schemeClr val="tx1"/>
                </a:solidFill>
                <a:cs typeface="B Mitra" pitchFamily="2" charset="-78"/>
              </a:rPr>
              <a:t>انتشار خبرهای دقيق، جامع، متعادل، و آگاهی دهنده در راستای منشور صدای امریکا، با در نظر گرفتن معیارها و ضوابط حرفه‌ای روزنامه نگاری.</a:t>
            </a:r>
          </a:p>
          <a:p>
            <a:pPr marL="0" indent="0" algn="justLow">
              <a:lnSpc>
                <a:spcPct val="150000"/>
              </a:lnSpc>
              <a:buFont typeface="Wingdings" pitchFamily="2" charset="2"/>
              <a:buChar char="§"/>
            </a:pPr>
            <a:r>
              <a:rPr lang="fa-IR" sz="2400" dirty="0" smtClean="0">
                <a:solidFill>
                  <a:schemeClr val="tx1"/>
                </a:solidFill>
                <a:cs typeface="B Mitra" pitchFamily="2" charset="-78"/>
              </a:rPr>
              <a:t>احترام به مخاطبان و علایق آنها.</a:t>
            </a:r>
          </a:p>
          <a:p>
            <a:pPr marL="0" indent="0" algn="justLow">
              <a:lnSpc>
                <a:spcPct val="150000"/>
              </a:lnSpc>
              <a:buFont typeface="Wingdings" pitchFamily="2" charset="2"/>
              <a:buChar char="§"/>
            </a:pPr>
            <a:r>
              <a:rPr lang="fa-IR" sz="2400" dirty="0" smtClean="0">
                <a:solidFill>
                  <a:schemeClr val="tx1"/>
                </a:solidFill>
                <a:cs typeface="B Mitra" pitchFamily="2" charset="-78"/>
              </a:rPr>
              <a:t>توجه به نقش اساسي خلاقیت و آمادگی کارکنان صداي امريکا در برآوردن خواست مخاطبان.</a:t>
            </a:r>
          </a:p>
          <a:p>
            <a:pPr marL="0" indent="0" algn="justLow">
              <a:lnSpc>
                <a:spcPct val="150000"/>
              </a:lnSpc>
              <a:buFont typeface="Wingdings" pitchFamily="2" charset="2"/>
              <a:buChar char="§"/>
            </a:pPr>
            <a:r>
              <a:rPr lang="fa-IR" sz="2400" dirty="0" smtClean="0">
                <a:solidFill>
                  <a:schemeClr val="tx1"/>
                </a:solidFill>
                <a:cs typeface="B Mitra" pitchFamily="2" charset="-78"/>
              </a:rPr>
              <a:t>احترام به مخاطبان خود و خواسته‌های آنان (مخاطبان اصلی برنامه‌های در ایران هستند اما اين شبکه به علائق و نیازهای فارسی زبانان در کشورهای دیگر نیز توجه دارد)</a:t>
            </a:r>
            <a:endParaRPr lang="en-US" sz="2400" dirty="0">
              <a:solidFill>
                <a:schemeClr val="tx1"/>
              </a:solidFill>
              <a:cs typeface="B Mitra" pitchFamily="2" charset="-78"/>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p:cTn id="18" dur="500" decel="50000" fill="hold">
                                          <p:stCondLst>
                                            <p:cond delay="0"/>
                                          </p:stCondLst>
                                        </p:cTn>
                                        <p:tgtEl>
                                          <p:spTgt spid="11">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11">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dissolve">
                                      <p:cBhvr>
                                        <p:cTn id="30" dur="500"/>
                                        <p:tgtEl>
                                          <p:spTgt spid="1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 calcmode="lin" valueType="num">
                                      <p:cBhvr>
                                        <p:cTn id="35"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1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 calcmode="lin" valueType="num">
                                      <p:cBhvr>
                                        <p:cTn id="41" dur="500" fill="hold"/>
                                        <p:tgtEl>
                                          <p:spTgt spid="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142876" y="1071546"/>
            <a:ext cx="8858280" cy="1571636"/>
          </a:xfrm>
          <a:prstGeom prst="rect">
            <a:avLst/>
          </a:prstGeom>
        </p:spPr>
        <p:txBody>
          <a:bodyPr vert="horz" lIns="91440" tIns="45720" rIns="91440" bIns="45720" rtlCol="0" anchor="ctr">
            <a:noAutofit/>
          </a:bodyPr>
          <a:lstStyle/>
          <a:p>
            <a:pPr lvl="0" algn="r" rtl="1">
              <a:spcBef>
                <a:spcPct val="0"/>
              </a:spcBef>
              <a:defRPr/>
            </a:pPr>
            <a:r>
              <a:rPr kumimoji="0" lang="fa-IR" sz="2400" b="0" i="0" u="none" strike="noStrike" kern="1200" cap="none" spc="0" normalizeH="0" baseline="0" noProof="0" dirty="0" smtClean="0">
                <a:ln>
                  <a:noFill/>
                </a:ln>
                <a:effectLst/>
                <a:uLnTx/>
                <a:uFillTx/>
                <a:latin typeface="+mj-lt"/>
                <a:ea typeface="+mj-ea"/>
                <a:cs typeface="B Mitra" pitchFamily="2" charset="-78"/>
              </a:rPr>
              <a:t>هر روز صبح</a:t>
            </a:r>
            <a:r>
              <a:rPr kumimoji="0" lang="fa-IR" sz="2400" b="0" i="0" u="none" strike="noStrike" kern="1200" cap="none" spc="0" normalizeH="0" noProof="0" dirty="0" smtClean="0">
                <a:ln>
                  <a:noFill/>
                </a:ln>
                <a:effectLst/>
                <a:uLnTx/>
                <a:uFillTx/>
                <a:latin typeface="+mj-lt"/>
                <a:ea typeface="+mj-ea"/>
                <a:cs typeface="B Mitra" pitchFamily="2" charset="-78"/>
              </a:rPr>
              <a:t> به مدت يک ساعت</a:t>
            </a:r>
            <a:r>
              <a:rPr kumimoji="0" lang="fa-IR" sz="2400" b="0" i="0" u="none" strike="noStrike" kern="1200" cap="none" spc="0" normalizeH="0" baseline="0" noProof="0" dirty="0" smtClean="0">
                <a:ln>
                  <a:noFill/>
                </a:ln>
                <a:effectLst/>
                <a:uLnTx/>
                <a:uFillTx/>
                <a:latin typeface="+mj-lt"/>
                <a:ea typeface="+mj-ea"/>
                <a:cs typeface="B Mitra" pitchFamily="2" charset="-78"/>
              </a:rPr>
              <a:t> آخرین </a:t>
            </a:r>
            <a:r>
              <a:rPr lang="fa-IR" sz="2400" dirty="0" smtClean="0">
                <a:cs typeface="B Mitra" pitchFamily="2" charset="-78"/>
              </a:rPr>
              <a:t>رویدادها و تحولات مهم امریکا، ایران و نقاط دیگر جهان پخش می‌کند. </a:t>
            </a:r>
            <a:r>
              <a:rPr lang="fa-IR" sz="2400" b="1" dirty="0" smtClean="0">
                <a:solidFill>
                  <a:srgbClr val="FF0000"/>
                </a:solidFill>
                <a:cs typeface="B Mitra" pitchFamily="2" charset="-78"/>
              </a:rPr>
              <a:t>ا</a:t>
            </a:r>
            <a:r>
              <a:rPr kumimoji="0" lang="fa-IR" sz="2400" b="1" i="0" u="none" strike="noStrike" kern="1200" cap="none" spc="0" normalizeH="0" baseline="0" noProof="0" dirty="0" smtClean="0">
                <a:ln>
                  <a:noFill/>
                </a:ln>
                <a:solidFill>
                  <a:srgbClr val="FF0000"/>
                </a:solidFill>
                <a:effectLst/>
                <a:uLnTx/>
                <a:uFillTx/>
                <a:latin typeface="+mj-lt"/>
                <a:ea typeface="+mj-ea"/>
                <a:cs typeface="B Mitra" pitchFamily="2" charset="-78"/>
              </a:rPr>
              <a:t>هداف:</a:t>
            </a:r>
          </a:p>
          <a:p>
            <a:pPr algn="r" rtl="1">
              <a:buBlip>
                <a:blip r:embed="rId3"/>
              </a:buBlip>
              <a:tabLst>
                <a:tab pos="231775" algn="l"/>
              </a:tabLst>
            </a:pPr>
            <a:r>
              <a:rPr lang="fa-IR" sz="2400" dirty="0" smtClean="0">
                <a:cs typeface="B Mitra" pitchFamily="2" charset="-78"/>
              </a:rPr>
              <a:t>انتشار اخبار دقيق، متوازن و بی طرفانه درباره مهمترین مسائل روز.</a:t>
            </a:r>
          </a:p>
          <a:p>
            <a:pPr algn="r" rtl="1">
              <a:buBlip>
                <a:blip r:embed="rId3"/>
              </a:buBlip>
              <a:tabLst>
                <a:tab pos="231775" algn="l"/>
              </a:tabLst>
            </a:pPr>
            <a:r>
              <a:rPr lang="fa-IR" sz="2400" dirty="0" smtClean="0">
                <a:cs typeface="B Mitra" pitchFamily="2" charset="-78"/>
              </a:rPr>
              <a:t> ارائه گزارشهای تحقیقاتی درباره موضوعاتی که مخاطبان در ایران با آنها روبرو هستند.</a:t>
            </a:r>
            <a:endParaRPr kumimoji="0" lang="en-US" sz="2400" b="1" i="0" u="none" strike="noStrike" kern="1200" cap="none" spc="0" normalizeH="0" baseline="0" noProof="0" dirty="0">
              <a:ln>
                <a:noFill/>
              </a:ln>
              <a:effectLst/>
              <a:uLnTx/>
              <a:uFillTx/>
              <a:latin typeface="+mj-lt"/>
              <a:ea typeface="+mj-ea"/>
              <a:cs typeface="B Mitra" pitchFamily="2" charset="-78"/>
            </a:endParaRPr>
          </a:p>
        </p:txBody>
      </p:sp>
      <p:pic>
        <p:nvPicPr>
          <p:cNvPr id="7" name="2010-VoA TV Persian[18-06_0931]-85.asf">
            <a:hlinkClick r:id="" action="ppaction://media"/>
          </p:cNvPr>
          <p:cNvPicPr>
            <a:picLocks noRot="1" noChangeAspect="1"/>
          </p:cNvPicPr>
          <p:nvPr>
            <a:videoFile r:link="rId1"/>
          </p:nvPr>
        </p:nvPicPr>
        <p:blipFill>
          <a:blip r:embed="rId4" cstate="print"/>
          <a:stretch>
            <a:fillRect/>
          </a:stretch>
        </p:blipFill>
        <p:spPr>
          <a:xfrm>
            <a:off x="1857356" y="2857496"/>
            <a:ext cx="5572164" cy="3408853"/>
          </a:xfrm>
          <a:prstGeom prst="rect">
            <a:avLst/>
          </a:prstGeom>
        </p:spPr>
      </p:pic>
      <p:sp>
        <p:nvSpPr>
          <p:cNvPr id="8" name="Title 1"/>
          <p:cNvSpPr txBox="1">
            <a:spLocks/>
          </p:cNvSpPr>
          <p:nvPr/>
        </p:nvSpPr>
        <p:spPr>
          <a:xfrm>
            <a:off x="133320" y="142852"/>
            <a:ext cx="2009788"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برنامه بامدادی</a:t>
            </a:r>
            <a:r>
              <a:rPr kumimoji="0" lang="fa-IR" sz="3200" b="1" i="0" u="none" strike="noStrike" kern="1200" cap="none" spc="0" normalizeH="0" baseline="0" noProof="0" dirty="0" smtClean="0">
                <a:ln>
                  <a:noFill/>
                </a:ln>
                <a:effectLst/>
                <a:uLnTx/>
                <a:uFillTx/>
                <a:latin typeface="+mj-lt"/>
                <a:ea typeface="+mj-ea"/>
                <a:cs typeface="B Davat" pitchFamily="2" charset="-78"/>
              </a:rPr>
              <a:t> </a:t>
            </a:r>
            <a:endParaRPr kumimoji="0" lang="en-US" sz="3200" b="1" i="0" u="none" strike="noStrike" kern="1200" cap="none" spc="0" normalizeH="0" baseline="0" noProof="0" dirty="0">
              <a:ln>
                <a:noFill/>
              </a:ln>
              <a:effectLst/>
              <a:uLnTx/>
              <a:uFillTx/>
              <a:latin typeface="+mj-lt"/>
              <a:ea typeface="+mj-ea"/>
              <a:cs typeface="B Davat" pitchFamily="2" charset="-78"/>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44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2"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142844" y="71414"/>
            <a:ext cx="1500198" cy="642942"/>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endPar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lang="fa-IR" sz="3200" b="1" dirty="0" smtClean="0">
              <a:solidFill>
                <a:srgbClr val="FF0000"/>
              </a:solidFill>
              <a:latin typeface="+mj-lt"/>
              <a:ea typeface="+mj-ea"/>
              <a:cs typeface="B Davat"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FF0000"/>
                </a:solidFill>
                <a:latin typeface="+mj-lt"/>
                <a:ea typeface="+mj-ea"/>
                <a:cs typeface="B Davat" pitchFamily="2" charset="-78"/>
              </a:rPr>
              <a:t>زن امروز</a:t>
            </a:r>
            <a:r>
              <a:rPr kumimoji="0" lang="en-US" sz="3200" b="1" i="0" u="none" strike="noStrike" kern="1200" cap="none" spc="0" normalizeH="0" baseline="0" noProof="0" dirty="0" smtClean="0">
                <a:ln>
                  <a:noFill/>
                </a:ln>
                <a:solidFill>
                  <a:schemeClr val="tx1"/>
                </a:solidFill>
                <a:effectLst/>
                <a:uLnTx/>
                <a:uFillTx/>
                <a:latin typeface="+mj-lt"/>
                <a:ea typeface="+mj-ea"/>
                <a:cs typeface="B Davat" pitchFamily="2" charset="-78"/>
              </a:rPr>
              <a:t/>
            </a:r>
            <a:br>
              <a:rPr kumimoji="0" lang="en-US" sz="3200" b="1" i="0" u="none" strike="noStrike" kern="1200" cap="none" spc="0" normalizeH="0" baseline="0" noProof="0" dirty="0" smtClean="0">
                <a:ln>
                  <a:noFill/>
                </a:ln>
                <a:solidFill>
                  <a:schemeClr val="tx1"/>
                </a:solidFill>
                <a:effectLst/>
                <a:uLnTx/>
                <a:uFillTx/>
                <a:latin typeface="+mj-lt"/>
                <a:ea typeface="+mj-ea"/>
                <a:cs typeface="B Davat" pitchFamily="2" charset="-78"/>
              </a:rPr>
            </a:br>
            <a:endParaRPr lang="fa-IR" sz="3200" b="1" dirty="0" smtClean="0">
              <a:cs typeface="B Davat"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2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endParaRPr kumimoji="0" lang="en-US" sz="3200" b="1" i="0" u="none" strike="noStrike" kern="1200" cap="none" spc="0" normalizeH="0" baseline="0" noProof="0" dirty="0">
              <a:ln>
                <a:noFill/>
              </a:ln>
              <a:solidFill>
                <a:schemeClr val="tx1"/>
              </a:solidFill>
              <a:effectLst/>
              <a:uLnTx/>
              <a:uFillTx/>
              <a:latin typeface="+mj-lt"/>
              <a:ea typeface="+mj-ea"/>
              <a:cs typeface="B Davat" pitchFamily="2" charset="-78"/>
            </a:endParaRPr>
          </a:p>
        </p:txBody>
      </p:sp>
      <p:pic>
        <p:nvPicPr>
          <p:cNvPr id="7" name="2010-VOA-PNN[17-06_1841]-92.asf">
            <a:hlinkClick r:id="" action="ppaction://media"/>
          </p:cNvPr>
          <p:cNvPicPr>
            <a:picLocks noRot="1" noChangeAspect="1"/>
          </p:cNvPicPr>
          <p:nvPr>
            <a:videoFile r:link="rId2"/>
          </p:nvPr>
        </p:nvPicPr>
        <p:blipFill>
          <a:blip r:embed="rId4" cstate="print"/>
          <a:stretch>
            <a:fillRect/>
          </a:stretch>
        </p:blipFill>
        <p:spPr>
          <a:xfrm>
            <a:off x="2571736" y="4214818"/>
            <a:ext cx="4429156" cy="2143140"/>
          </a:xfrm>
          <a:prstGeom prst="rect">
            <a:avLst/>
          </a:prstGeom>
        </p:spPr>
      </p:pic>
      <p:sp>
        <p:nvSpPr>
          <p:cNvPr id="8" name="Title 1"/>
          <p:cNvSpPr txBox="1">
            <a:spLocks/>
          </p:cNvSpPr>
          <p:nvPr/>
        </p:nvSpPr>
        <p:spPr>
          <a:xfrm>
            <a:off x="357158" y="785794"/>
            <a:ext cx="8501122" cy="3429024"/>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solidFill>
                  <a:schemeClr val="tx1"/>
                </a:solidFill>
                <a:effectLst/>
                <a:uLnTx/>
                <a:uFillTx/>
                <a:latin typeface="+mj-lt"/>
                <a:ea typeface="+mj-ea"/>
                <a:cs typeface="B Mitra" pitchFamily="2" charset="-78"/>
              </a:rPr>
              <a:t>- مرور مهمترین خبرهای ایران،</a:t>
            </a:r>
            <a:r>
              <a:rPr kumimoji="0" lang="fa-IR" sz="2000" b="0" i="0" u="none" strike="noStrike" kern="1200" cap="none" spc="0" normalizeH="0" noProof="0" dirty="0" smtClean="0">
                <a:ln>
                  <a:noFill/>
                </a:ln>
                <a:solidFill>
                  <a:schemeClr val="tx1"/>
                </a:solidFill>
                <a:effectLst/>
                <a:uLnTx/>
                <a:uFillTx/>
                <a:latin typeface="+mj-lt"/>
                <a:ea typeface="+mj-ea"/>
                <a:cs typeface="B Mitra" pitchFamily="2" charset="-78"/>
              </a:rPr>
              <a:t> </a:t>
            </a:r>
            <a:r>
              <a:rPr kumimoji="0" lang="fa-IR" sz="2000" b="0" i="0" u="none" strike="noStrike" kern="1200" cap="none" spc="0" normalizeH="0" baseline="0" noProof="0" dirty="0" smtClean="0">
                <a:ln>
                  <a:noFill/>
                </a:ln>
                <a:solidFill>
                  <a:schemeClr val="tx1"/>
                </a:solidFill>
                <a:effectLst/>
                <a:uLnTx/>
                <a:uFillTx/>
                <a:latin typeface="+mj-lt"/>
                <a:ea typeface="+mj-ea"/>
                <a:cs typeface="B Mitra" pitchFamily="2" charset="-78"/>
              </a:rPr>
              <a:t>بررسی مشکلات و دغدغه‌های جوانان، مسائل اجتماعی به ویژه زنان و گفتگو با چهره‌های ایرانی. هر شب به مدت يک ساعت از 19 تا 20. </a:t>
            </a:r>
            <a:r>
              <a:rPr kumimoji="0" lang="fa-IR" sz="2400" b="1" i="0" u="none" strike="noStrike" kern="1200" cap="none" spc="0" normalizeH="0" baseline="0" noProof="0" dirty="0" smtClean="0">
                <a:ln>
                  <a:noFill/>
                </a:ln>
                <a:solidFill>
                  <a:srgbClr val="FF0000"/>
                </a:solidFill>
                <a:effectLst/>
                <a:uLnTx/>
                <a:uFillTx/>
                <a:latin typeface="+mj-lt"/>
                <a:ea typeface="+mj-ea"/>
                <a:cs typeface="B Mitra" pitchFamily="2" charset="-78"/>
              </a:rPr>
              <a:t>اهداف:</a:t>
            </a:r>
            <a:endParaRPr kumimoji="0" lang="fa-IR" sz="2000" b="1" i="0" u="none" strike="noStrike" kern="1200" cap="none" spc="0" normalizeH="0" baseline="0" noProof="0" dirty="0" smtClean="0">
              <a:ln>
                <a:noFill/>
              </a:ln>
              <a:solidFill>
                <a:srgbClr val="FF0000"/>
              </a:solidFill>
              <a:effectLst/>
              <a:uLnTx/>
              <a:uFillTx/>
              <a:latin typeface="+mj-lt"/>
              <a:ea typeface="+mj-ea"/>
              <a:cs typeface="B Mitra" pitchFamily="2" charset="-78"/>
            </a:endParaRPr>
          </a:p>
          <a:p>
            <a:pPr algn="r" rtl="1">
              <a:buBlip>
                <a:blip r:embed="rId5"/>
              </a:buBlip>
            </a:pPr>
            <a:r>
              <a:rPr lang="fa-IR" sz="2000" dirty="0" smtClean="0">
                <a:cs typeface="B Mitra" pitchFamily="2" charset="-78"/>
              </a:rPr>
              <a:t> آگاهي دهي به زنان جوان ایران – و شاید مردان – و فراهم آوردن سرگرمی برای آنها.</a:t>
            </a:r>
          </a:p>
          <a:p>
            <a:pPr algn="r" rtl="1">
              <a:buBlip>
                <a:blip r:embed="rId5"/>
              </a:buBlip>
            </a:pPr>
            <a:r>
              <a:rPr lang="fa-IR" sz="2000" dirty="0" smtClean="0">
                <a:cs typeface="B Mitra" pitchFamily="2" charset="-78"/>
              </a:rPr>
              <a:t> فراهم سازي سکوئی برای آنچه در ایران «تفکر جدید» نامیده می‌شود.</a:t>
            </a:r>
          </a:p>
          <a:p>
            <a:pPr algn="r" rtl="1">
              <a:buBlip>
                <a:blip r:embed="rId5"/>
              </a:buBlip>
            </a:pPr>
            <a:r>
              <a:rPr lang="fa-IR" sz="2000" dirty="0" smtClean="0">
                <a:cs typeface="B Mitra" pitchFamily="2" charset="-78"/>
              </a:rPr>
              <a:t> استفاده از بلاگ‌های زنان ایران، مطالبات آنها برای افزایش آزادیهای فردی و نیز آزادی سیاسی، به عنوان محتواي اصلي برنامه.</a:t>
            </a:r>
          </a:p>
          <a:p>
            <a:pPr algn="r" rtl="1">
              <a:buBlip>
                <a:blip r:embed="rId5"/>
              </a:buBlip>
            </a:pPr>
            <a:r>
              <a:rPr lang="fa-IR" sz="2000" dirty="0" smtClean="0">
                <a:cs typeface="B Mitra" pitchFamily="2" charset="-78"/>
              </a:rPr>
              <a:t> ارائه گزارشهایی درباره مقوله‌های عملی مانند بهداشت، آموزش، مسائل زناشوئی، مباحث حقوقی و قانونی خانواده‌ها، و روانشناسی کودک.</a:t>
            </a:r>
          </a:p>
          <a:p>
            <a:pPr algn="r" rtl="1">
              <a:buBlip>
                <a:blip r:embed="rId5"/>
              </a:buBlip>
            </a:pPr>
            <a:r>
              <a:rPr lang="fa-IR" sz="2000" dirty="0" smtClean="0">
                <a:cs typeface="B Mitra" pitchFamily="2" charset="-78"/>
              </a:rPr>
              <a:t> تماس با مخاطبان، و شرکت دادن آنها در بحث‌ها، هم در جریان پخش برنامه و هم در اينترنت.</a:t>
            </a:r>
          </a:p>
          <a:p>
            <a:pPr algn="r" rtl="1">
              <a:buBlip>
                <a:blip r:embed="rId5"/>
              </a:buBlip>
            </a:pPr>
            <a:r>
              <a:rPr lang="fa-IR" sz="2000" dirty="0" smtClean="0">
                <a:cs typeface="B Mitra" pitchFamily="2" charset="-78"/>
              </a:rPr>
              <a:t> توجه به شنيدن و پخش صداهای سنتی و پیشرو (با احترام به نقطه نظرهای گوناگون، با هدف نشان دادن  اين نکته که آزادی بیان تهدیدی برای کسی نیست)</a:t>
            </a:r>
            <a:endParaRPr kumimoji="0" lang="en-US" sz="2000" b="0" i="0" u="none" strike="noStrike" kern="1200" cap="none" spc="0" normalizeH="0" baseline="0" noProof="0" dirty="0">
              <a:ln>
                <a:noFill/>
              </a:ln>
              <a:solidFill>
                <a:schemeClr val="tx1"/>
              </a:solidFill>
              <a:effectLst/>
              <a:uLnTx/>
              <a:uFillTx/>
              <a:latin typeface="+mj-lt"/>
              <a:ea typeface="+mj-ea"/>
              <a:cs typeface="B Mitra" pitchFamily="2" charset="-78"/>
            </a:endParaRP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645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61"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71438" y="1000108"/>
            <a:ext cx="8929718" cy="5143536"/>
          </a:xfrm>
          <a:prstGeom prst="rect">
            <a:avLst/>
          </a:prstGeom>
        </p:spPr>
        <p:txBody>
          <a:bodyPr vert="horz" lIns="91440" tIns="45720" rIns="91440" bIns="45720" rtlCol="0" anchor="ctr">
            <a:noAutofit/>
          </a:bodyPr>
          <a:lstStyle/>
          <a:p>
            <a:pPr lvl="0" algn="r" rtl="1">
              <a:spcBef>
                <a:spcPct val="0"/>
              </a:spcBef>
              <a:defRPr/>
            </a:pPr>
            <a:r>
              <a:rPr kumimoji="0" lang="fa-IR" sz="2200" b="0" i="0" u="none" strike="noStrike" kern="1200" cap="none" spc="0" normalizeH="0" baseline="0" noProof="0" dirty="0" smtClean="0">
                <a:ln>
                  <a:noFill/>
                </a:ln>
                <a:effectLst/>
                <a:uLnTx/>
                <a:uFillTx/>
                <a:latin typeface="+mj-lt"/>
                <a:ea typeface="+mj-ea"/>
                <a:cs typeface="B Mitra" pitchFamily="2" charset="-78"/>
              </a:rPr>
              <a:t>مجله خبری اصلی </a:t>
            </a:r>
            <a:r>
              <a:rPr kumimoji="0" lang="en-US" sz="2200" b="0" i="0" u="none" strike="noStrike" kern="1200" cap="none" spc="0" normalizeH="0" baseline="0" noProof="0" dirty="0" smtClean="0">
                <a:ln>
                  <a:noFill/>
                </a:ln>
                <a:effectLst/>
                <a:uLnTx/>
                <a:uFillTx/>
                <a:latin typeface="+mj-lt"/>
                <a:ea typeface="+mj-ea"/>
                <a:cs typeface="B Mitra" pitchFamily="2" charset="-78"/>
              </a:rPr>
              <a:t> </a:t>
            </a:r>
            <a:r>
              <a:rPr kumimoji="0" lang="en-US" sz="2200" b="0" i="0" u="none" strike="noStrike" kern="1200" cap="none" spc="0" normalizeH="0" baseline="0" noProof="0" dirty="0" smtClean="0">
                <a:ln>
                  <a:noFill/>
                </a:ln>
                <a:effectLst/>
                <a:uLnTx/>
                <a:uFillTx/>
                <a:latin typeface="Times New Roman" pitchFamily="18" charset="0"/>
                <a:ea typeface="+mj-ea"/>
                <a:cs typeface="B Mitra" pitchFamily="2" charset="-78"/>
              </a:rPr>
              <a:t>VOA</a:t>
            </a:r>
            <a:r>
              <a:rPr kumimoji="0" lang="fa-IR" sz="2200" b="0" i="0" u="none" strike="noStrike" kern="1200" cap="none" spc="0" normalizeH="0" baseline="0" noProof="0" dirty="0" smtClean="0">
                <a:ln>
                  <a:noFill/>
                </a:ln>
                <a:effectLst/>
                <a:uLnTx/>
                <a:uFillTx/>
                <a:latin typeface="+mj-lt"/>
                <a:ea typeface="+mj-ea"/>
                <a:cs typeface="B Mitra" pitchFamily="2" charset="-78"/>
              </a:rPr>
              <a:t>است و تازه</a:t>
            </a:r>
            <a:r>
              <a:rPr lang="fa-IR" sz="2200" dirty="0" smtClean="0">
                <a:cs typeface="B Mitra" pitchFamily="2" charset="-78"/>
              </a:rPr>
              <a:t>‌ترین</a:t>
            </a:r>
            <a:r>
              <a:rPr kumimoji="0" lang="fa-IR" sz="2200" b="0" i="0" u="none" strike="noStrike" kern="1200" cap="none" spc="0" normalizeH="0" baseline="0" noProof="0" dirty="0" smtClean="0">
                <a:ln>
                  <a:noFill/>
                </a:ln>
                <a:effectLst/>
                <a:uLnTx/>
                <a:uFillTx/>
                <a:latin typeface="+mj-lt"/>
                <a:ea typeface="+mj-ea"/>
                <a:cs typeface="B Mitra" pitchFamily="2" charset="-78"/>
              </a:rPr>
              <a:t> رویداد های سیاسی،</a:t>
            </a:r>
            <a:r>
              <a:rPr kumimoji="0" lang="en-US" sz="2200" b="0" i="0" u="none" strike="noStrike" kern="1200" cap="none" spc="0" normalizeH="0" baseline="0" noProof="0" dirty="0" smtClean="0">
                <a:ln>
                  <a:noFill/>
                </a:ln>
                <a:effectLst/>
                <a:uLnTx/>
                <a:uFillTx/>
                <a:latin typeface="+mj-lt"/>
                <a:ea typeface="+mj-ea"/>
                <a:cs typeface="B Mitra" pitchFamily="2" charset="-78"/>
              </a:rPr>
              <a:t> </a:t>
            </a:r>
            <a:r>
              <a:rPr kumimoji="0" lang="fa-IR" sz="2200" b="0" i="0" u="none" strike="noStrike" kern="1200" cap="none" spc="0" normalizeH="0" baseline="0" noProof="0" dirty="0" smtClean="0">
                <a:ln>
                  <a:noFill/>
                </a:ln>
                <a:effectLst/>
                <a:uLnTx/>
                <a:uFillTx/>
                <a:latin typeface="+mj-lt"/>
                <a:ea typeface="+mj-ea"/>
                <a:cs typeface="B Mitra" pitchFamily="2" charset="-78"/>
              </a:rPr>
              <a:t>ورزشی،</a:t>
            </a:r>
            <a:r>
              <a:rPr kumimoji="0" lang="en-US" sz="2200" b="0" i="0" u="none" strike="noStrike" kern="1200" cap="none" spc="0" normalizeH="0" baseline="0" noProof="0" dirty="0" smtClean="0">
                <a:ln>
                  <a:noFill/>
                </a:ln>
                <a:effectLst/>
                <a:uLnTx/>
                <a:uFillTx/>
                <a:latin typeface="+mj-lt"/>
                <a:ea typeface="+mj-ea"/>
                <a:cs typeface="B Mitra" pitchFamily="2" charset="-78"/>
              </a:rPr>
              <a:t> </a:t>
            </a:r>
            <a:r>
              <a:rPr kumimoji="0" lang="fa-IR" sz="2200" b="0" i="0" u="none" strike="noStrike" kern="1200" cap="none" spc="0" normalizeH="0" baseline="0" noProof="0" dirty="0" smtClean="0">
                <a:ln>
                  <a:noFill/>
                </a:ln>
                <a:effectLst/>
                <a:uLnTx/>
                <a:uFillTx/>
                <a:latin typeface="+mj-lt"/>
                <a:ea typeface="+mj-ea"/>
                <a:cs typeface="B Mitra" pitchFamily="2" charset="-78"/>
              </a:rPr>
              <a:t>اقتصادی،</a:t>
            </a:r>
            <a:r>
              <a:rPr kumimoji="0" lang="en-US" sz="2200" b="0" i="0" u="none" strike="noStrike" kern="1200" cap="none" spc="0" normalizeH="0" baseline="0" noProof="0" dirty="0" smtClean="0">
                <a:ln>
                  <a:noFill/>
                </a:ln>
                <a:effectLst/>
                <a:uLnTx/>
                <a:uFillTx/>
                <a:latin typeface="+mj-lt"/>
                <a:ea typeface="+mj-ea"/>
                <a:cs typeface="B Mitra" pitchFamily="2" charset="-78"/>
              </a:rPr>
              <a:t> </a:t>
            </a:r>
            <a:r>
              <a:rPr kumimoji="0" lang="fa-IR" sz="2200" b="0" i="0" u="none" strike="noStrike" kern="1200" cap="none" spc="0" normalizeH="0" baseline="0" noProof="0" dirty="0" smtClean="0">
                <a:ln>
                  <a:noFill/>
                </a:ln>
                <a:effectLst/>
                <a:uLnTx/>
                <a:uFillTx/>
                <a:latin typeface="+mj-lt"/>
                <a:ea typeface="+mj-ea"/>
                <a:cs typeface="B Mitra" pitchFamily="2" charset="-78"/>
              </a:rPr>
              <a:t>هنری و علمی را از ساعت</a:t>
            </a:r>
            <a:r>
              <a:rPr kumimoji="0" lang="fa-IR" sz="2200" b="0" i="0" u="none" strike="noStrike" kern="1200" cap="none" spc="0" normalizeH="0" noProof="0" dirty="0" smtClean="0">
                <a:ln>
                  <a:noFill/>
                </a:ln>
                <a:effectLst/>
                <a:uLnTx/>
                <a:uFillTx/>
                <a:latin typeface="+mj-lt"/>
                <a:ea typeface="+mj-ea"/>
                <a:cs typeface="B Mitra" pitchFamily="2" charset="-78"/>
              </a:rPr>
              <a:t> 20 تا 21 </a:t>
            </a:r>
            <a:r>
              <a:rPr kumimoji="0" lang="fa-IR" sz="2200" b="0" i="0" u="none" strike="noStrike" kern="1200" cap="none" spc="0" normalizeH="0" baseline="0" noProof="0" dirty="0" smtClean="0">
                <a:ln>
                  <a:noFill/>
                </a:ln>
                <a:effectLst/>
                <a:uLnTx/>
                <a:uFillTx/>
                <a:latin typeface="+mj-lt"/>
                <a:ea typeface="+mj-ea"/>
                <a:cs typeface="B Mitra" pitchFamily="2" charset="-78"/>
              </a:rPr>
              <a:t>پوشش </a:t>
            </a:r>
            <a:r>
              <a:rPr lang="fa-IR" sz="2200" dirty="0" smtClean="0">
                <a:cs typeface="B Mitra" pitchFamily="2" charset="-78"/>
              </a:rPr>
              <a:t>می‌دهد</a:t>
            </a:r>
            <a:r>
              <a:rPr kumimoji="0" lang="fa-IR" sz="2200" b="0" i="0" u="none" strike="noStrike" kern="1200" cap="none" spc="0" normalizeH="0" baseline="0" noProof="0" dirty="0" smtClean="0">
                <a:ln>
                  <a:noFill/>
                </a:ln>
                <a:effectLst/>
                <a:uLnTx/>
                <a:uFillTx/>
                <a:latin typeface="+mj-lt"/>
                <a:ea typeface="+mj-ea"/>
                <a:cs typeface="B Mitra" pitchFamily="2" charset="-78"/>
              </a:rPr>
              <a:t>. </a:t>
            </a:r>
            <a:r>
              <a:rPr lang="fa-IR" sz="2200" b="1" dirty="0" smtClean="0">
                <a:solidFill>
                  <a:schemeClr val="accent3">
                    <a:lumMod val="75000"/>
                  </a:schemeClr>
                </a:solidFill>
                <a:cs typeface="B Mitra" pitchFamily="2" charset="-78"/>
              </a:rPr>
              <a:t>اهداف:</a:t>
            </a:r>
          </a:p>
          <a:p>
            <a:pPr algn="justLow" rtl="1">
              <a:buBlip>
                <a:blip r:embed="rId3"/>
              </a:buBlip>
            </a:pPr>
            <a:r>
              <a:rPr lang="fa-IR" sz="2200" dirty="0" smtClean="0">
                <a:cs typeface="B Mitra" pitchFamily="2" charset="-78"/>
              </a:rPr>
              <a:t> ارائه خبرهای صحيح، متوازن و بی طرفانه درباره جدیدترین تحولات و رویدادها از ایالات متحده، ایران، و دیگر مناطق جهان.</a:t>
            </a:r>
          </a:p>
          <a:p>
            <a:pPr algn="justLow" rtl="1">
              <a:buBlip>
                <a:blip r:embed="rId3"/>
              </a:buBlip>
            </a:pPr>
            <a:r>
              <a:rPr lang="fa-IR" sz="2200" dirty="0" smtClean="0">
                <a:cs typeface="B Mitra" pitchFamily="2" charset="-78"/>
              </a:rPr>
              <a:t> تجزیه و تحلیل تحولات جهانی و  انعکاس نظریات کارشناسان امریکائی، ایرانی و ... درباره مهمترین مسائل روز.</a:t>
            </a:r>
          </a:p>
          <a:p>
            <a:pPr algn="justLow" rtl="1">
              <a:buBlip>
                <a:blip r:embed="rId3"/>
              </a:buBlip>
            </a:pPr>
            <a:r>
              <a:rPr lang="fa-IR" sz="2200" dirty="0" smtClean="0">
                <a:cs typeface="B Mitra" pitchFamily="2" charset="-78"/>
              </a:rPr>
              <a:t> ارائه گزارشهای تحقیقاتی درباره موضوعاتي که در کانون توجه مخاطبان در ایران قرار دارد.</a:t>
            </a:r>
          </a:p>
          <a:p>
            <a:pPr algn="justLow" rtl="1">
              <a:buBlip>
                <a:blip r:embed="rId3"/>
              </a:buBlip>
            </a:pPr>
            <a:r>
              <a:rPr lang="fa-IR" sz="2200" dirty="0" smtClean="0">
                <a:cs typeface="B Mitra" pitchFamily="2" charset="-78"/>
              </a:rPr>
              <a:t> افزايش سطح توقع  مخاطبان با ارائه معیارهای درست خبری.</a:t>
            </a:r>
          </a:p>
          <a:p>
            <a:pPr algn="justLow" rtl="1">
              <a:buBlip>
                <a:blip r:embed="rId3"/>
              </a:buBlip>
            </a:pPr>
            <a:r>
              <a:rPr lang="fa-IR" sz="2200" dirty="0" smtClean="0">
                <a:cs typeface="B Mitra" pitchFamily="2" charset="-78"/>
              </a:rPr>
              <a:t> پخش منظم گزارشهای زنده خبرنگاران خود را از وزارت امور خارجه، کنگره و محل‌های دیگر در واشنگتن دی سی.</a:t>
            </a:r>
          </a:p>
          <a:p>
            <a:pPr algn="justLow" rtl="1">
              <a:buBlip>
                <a:blip r:embed="rId3"/>
              </a:buBlip>
            </a:pPr>
            <a:r>
              <a:rPr lang="fa-IR" sz="2200" dirty="0" smtClean="0">
                <a:cs typeface="B Mitra" pitchFamily="2" charset="-78"/>
              </a:rPr>
              <a:t>پوشش خبری از وقایع جهان، گزارشهای ماهواره‌ای خبرنگاران و ... از نقاطی مانند </a:t>
            </a:r>
          </a:p>
          <a:p>
            <a:pPr algn="justLow" rtl="1"/>
            <a:r>
              <a:rPr lang="fa-IR" sz="2200" dirty="0" smtClean="0">
                <a:cs typeface="B Mitra" pitchFamily="2" charset="-78"/>
              </a:rPr>
              <a:t>نیویورک، لس آنجلس، پاریس، لندن و رم.</a:t>
            </a:r>
          </a:p>
          <a:p>
            <a:pPr algn="justLow" rtl="1">
              <a:buBlip>
                <a:blip r:embed="rId3"/>
              </a:buBlip>
            </a:pPr>
            <a:r>
              <a:rPr lang="fa-IR" sz="2200" dirty="0" smtClean="0">
                <a:cs typeface="B Mitra" pitchFamily="2" charset="-78"/>
              </a:rPr>
              <a:t> انعکاس نظرات کارشناسان، بصورت زنده از استودیو یا از طریق ماهواره از سراسر جهان.</a:t>
            </a:r>
          </a:p>
          <a:p>
            <a:pPr algn="justLow" rtl="1">
              <a:buBlip>
                <a:blip r:embed="rId3"/>
              </a:buBlip>
            </a:pPr>
            <a:r>
              <a:rPr lang="fa-IR" sz="2200" dirty="0" smtClean="0">
                <a:cs typeface="B Mitra" pitchFamily="2" charset="-78"/>
              </a:rPr>
              <a:t> ارائه گزارشهایی درباره رویدادهای ورزشی، علمی و تکنولوژی و نیز فرهنگ و محيط</a:t>
            </a:r>
          </a:p>
          <a:p>
            <a:pPr algn="justLow" rtl="1"/>
            <a:r>
              <a:rPr lang="fa-IR" sz="2200" dirty="0" smtClean="0">
                <a:cs typeface="B Mitra" pitchFamily="2" charset="-78"/>
              </a:rPr>
              <a:t>زیست.</a:t>
            </a:r>
            <a:endParaRPr kumimoji="0" lang="en-US" sz="2200" b="0" i="0" u="none" strike="noStrike" kern="1200" cap="none" spc="0" normalizeH="0" baseline="0" noProof="0" dirty="0">
              <a:ln>
                <a:noFill/>
              </a:ln>
              <a:solidFill>
                <a:schemeClr val="accent3">
                  <a:lumMod val="75000"/>
                </a:schemeClr>
              </a:solidFill>
              <a:effectLst/>
              <a:uLnTx/>
              <a:uFillTx/>
              <a:latin typeface="+mj-lt"/>
              <a:ea typeface="+mj-ea"/>
              <a:cs typeface="B Mitra" pitchFamily="2" charset="-78"/>
            </a:endParaRPr>
          </a:p>
        </p:txBody>
      </p:sp>
      <p:pic>
        <p:nvPicPr>
          <p:cNvPr id="7" name="31.asf">
            <a:hlinkClick r:id="" action="ppaction://media"/>
          </p:cNvPr>
          <p:cNvPicPr>
            <a:picLocks noRot="1" noChangeAspect="1"/>
          </p:cNvPicPr>
          <p:nvPr>
            <a:videoFile r:link="rId1"/>
          </p:nvPr>
        </p:nvPicPr>
        <p:blipFill>
          <a:blip r:embed="rId4" cstate="print"/>
          <a:stretch>
            <a:fillRect/>
          </a:stretch>
        </p:blipFill>
        <p:spPr>
          <a:xfrm>
            <a:off x="214282" y="4157706"/>
            <a:ext cx="1643074" cy="2128814"/>
          </a:xfrm>
          <a:prstGeom prst="rect">
            <a:avLst/>
          </a:prstGeom>
        </p:spPr>
      </p:pic>
      <p:sp>
        <p:nvSpPr>
          <p:cNvPr id="8" name="Title 1"/>
          <p:cNvSpPr txBox="1">
            <a:spLocks/>
          </p:cNvSpPr>
          <p:nvPr/>
        </p:nvSpPr>
        <p:spPr>
          <a:xfrm>
            <a:off x="214282" y="214290"/>
            <a:ext cx="2081226" cy="500066"/>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خبرها و نظرها</a:t>
            </a:r>
            <a:r>
              <a:rPr kumimoji="0" lang="en-US" sz="3200" b="1" i="0" u="none" strike="noStrike" kern="1200" cap="none" spc="0" normalizeH="0" baseline="0" noProof="0" dirty="0" smtClean="0">
                <a:ln>
                  <a:noFill/>
                </a:ln>
                <a:solidFill>
                  <a:srgbClr val="FF0000"/>
                </a:solidFill>
                <a:effectLst/>
                <a:uLnTx/>
                <a:uFillTx/>
                <a:latin typeface="+mj-lt"/>
                <a:ea typeface="+mj-ea"/>
                <a:cs typeface="B Davat" pitchFamily="2" charset="-78"/>
              </a:rPr>
              <a:t/>
            </a:r>
            <a:br>
              <a:rPr kumimoji="0" lang="en-US" sz="3200" b="1" i="0" u="none" strike="noStrike" kern="1200" cap="none" spc="0" normalizeH="0" baseline="0" noProof="0" dirty="0" smtClean="0">
                <a:ln>
                  <a:noFill/>
                </a:ln>
                <a:solidFill>
                  <a:srgbClr val="FF0000"/>
                </a:solidFill>
                <a:effectLst/>
                <a:uLnTx/>
                <a:uFillTx/>
                <a:latin typeface="+mj-lt"/>
                <a:ea typeface="+mj-ea"/>
                <a:cs typeface="B Davat" pitchFamily="2" charset="-78"/>
              </a:rPr>
            </a:br>
            <a:endParaRPr kumimoji="0" lang="en-US" sz="3200" b="1" i="0" u="none" strike="noStrike" kern="1200" cap="none" spc="0" normalizeH="0" baseline="0" noProof="0" dirty="0">
              <a:ln>
                <a:noFill/>
              </a:ln>
              <a:effectLst/>
              <a:uLnTx/>
              <a:uFillTx/>
              <a:latin typeface="+mj-lt"/>
              <a:ea typeface="+mj-ea"/>
              <a:cs typeface="B Davat" pitchFamily="2" charset="-78"/>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ox(in)">
                                      <p:cBhvr>
                                        <p:cTn id="27" dur="1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600" decel="100000"/>
                                        <p:tgtEl>
                                          <p:spTgt spid="6">
                                            <p:txEl>
                                              <p:pRg st="3" end="3"/>
                                            </p:txEl>
                                          </p:spTgt>
                                        </p:tgtEl>
                                      </p:cBhvr>
                                    </p:animEffect>
                                    <p:anim calcmode="lin" valueType="num">
                                      <p:cBhvr>
                                        <p:cTn id="33" dur="16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34" dur="16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35" dur="16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36" dur="400" accel="100000" fill="hold">
                                          <p:stCondLst>
                                            <p:cond delay="16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37" dur="400" accel="100000" fill="hold">
                                          <p:stCondLst>
                                            <p:cond delay="1600"/>
                                          </p:stCondLst>
                                        </p:cTn>
                                        <p:tgtEl>
                                          <p:spTgt spid="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p:cTn id="42"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6">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 calcmode="lin" valueType="num">
                                      <p:cBhvr additive="base">
                                        <p:cTn id="65" dur="10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66" dur="1000" fill="hold"/>
                                        <p:tgtEl>
                                          <p:spTgt spid="6">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 calcmode="lin" valueType="num">
                                      <p:cBhvr additive="base">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6">
                                            <p:txEl>
                                              <p:pRg st="9" end="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anim calcmode="lin" valueType="num">
                                      <p:cBhvr additive="base">
                                        <p:cTn id="7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1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p:cTn id="81" dur="500" fill="hold"/>
                                        <p:tgtEl>
                                          <p:spTgt spid="7"/>
                                        </p:tgtEl>
                                        <p:attrNameLst>
                                          <p:attrName>ppt_w</p:attrName>
                                        </p:attrNameLst>
                                      </p:cBhvr>
                                      <p:tavLst>
                                        <p:tav tm="0">
                                          <p:val>
                                            <p:fltVal val="0"/>
                                          </p:val>
                                        </p:tav>
                                        <p:tav tm="100000">
                                          <p:val>
                                            <p:strVal val="#ppt_w"/>
                                          </p:val>
                                        </p:tav>
                                      </p:tavLst>
                                    </p:anim>
                                    <p:anim calcmode="lin" valueType="num">
                                      <p:cBhvr>
                                        <p:cTn id="8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 presetClass="mediacall" presetSubtype="0" fill="hold" nodeType="clickEffect">
                                  <p:stCondLst>
                                    <p:cond delay="0"/>
                                  </p:stCondLst>
                                  <p:childTnLst>
                                    <p:cmd type="call" cmd="playFrom(0.0)">
                                      <p:cBhvr>
                                        <p:cTn id="86" dur="80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87"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extBox 5"/>
          <p:cNvSpPr txBox="1"/>
          <p:nvPr/>
        </p:nvSpPr>
        <p:spPr>
          <a:xfrm>
            <a:off x="357158" y="714356"/>
            <a:ext cx="8501122" cy="2977738"/>
          </a:xfrm>
          <a:prstGeom prst="rect">
            <a:avLst/>
          </a:prstGeom>
          <a:noFill/>
        </p:spPr>
        <p:txBody>
          <a:bodyPr wrap="square" rtlCol="0">
            <a:spAutoFit/>
          </a:bodyPr>
          <a:lstStyle/>
          <a:p>
            <a:pPr algn="justLow" rtl="1">
              <a:lnSpc>
                <a:spcPct val="150000"/>
              </a:lnSpc>
              <a:tabLst>
                <a:tab pos="231775" algn="l"/>
              </a:tabLst>
            </a:pPr>
            <a:r>
              <a:rPr lang="fa-IR" sz="2500" dirty="0" smtClean="0">
                <a:cs typeface="B Mitra" pitchFamily="2" charset="-78"/>
              </a:rPr>
              <a:t>هر شب به مدت يک ساعت از 22 تا 23 پخش می‌شود. </a:t>
            </a:r>
            <a:r>
              <a:rPr lang="fa-IR" sz="2500" b="1" dirty="0" smtClean="0">
                <a:solidFill>
                  <a:srgbClr val="C00000"/>
                </a:solidFill>
                <a:cs typeface="B Mitra" pitchFamily="2" charset="-78"/>
              </a:rPr>
              <a:t>اهداف: </a:t>
            </a:r>
          </a:p>
          <a:p>
            <a:pPr algn="justLow" rtl="1">
              <a:lnSpc>
                <a:spcPct val="150000"/>
              </a:lnSpc>
              <a:buBlip>
                <a:blip r:embed="rId3"/>
              </a:buBlip>
              <a:tabLst>
                <a:tab pos="231775" algn="l"/>
              </a:tabLst>
            </a:pPr>
            <a:r>
              <a:rPr lang="fa-IR" sz="2500" dirty="0" smtClean="0">
                <a:cs typeface="B Mitra" pitchFamily="2" charset="-78"/>
              </a:rPr>
              <a:t> بررسی و ارزیابی موضوعات مورد علاقه مخاطبان ۳۰ ساله یا جوانتر با هدف اين که مشوق تعامل و تبادل نظر بین ایرانیان و امریکاییان باشد.</a:t>
            </a:r>
          </a:p>
          <a:p>
            <a:pPr algn="r" rtl="1">
              <a:lnSpc>
                <a:spcPct val="150000"/>
              </a:lnSpc>
              <a:buBlip>
                <a:blip r:embed="rId3"/>
              </a:buBlip>
              <a:tabLst>
                <a:tab pos="231775" algn="l"/>
              </a:tabLst>
            </a:pPr>
            <a:r>
              <a:rPr lang="fa-IR" sz="2500" dirty="0" smtClean="0">
                <a:cs typeface="B Mitra" pitchFamily="2" charset="-78"/>
              </a:rPr>
              <a:t> دعوت از افراد موفق در زمینه‌های گوناگون علوم و فنآوری، مسایل اجتماعی، محیط زیست، سیاست و اقتصاد با هدف ارائه اخبار و اطلاعات درباره امریکا و زندگی امریکاییان.</a:t>
            </a:r>
            <a:endParaRPr lang="en-US" sz="2500" dirty="0" smtClean="0">
              <a:cs typeface="B Mitra" pitchFamily="2" charset="-78"/>
            </a:endParaRPr>
          </a:p>
        </p:txBody>
      </p:sp>
      <p:pic>
        <p:nvPicPr>
          <p:cNvPr id="7" name="2010-VoA TV Persian[17-06_2131]-48.asf">
            <a:hlinkClick r:id="" action="ppaction://media"/>
          </p:cNvPr>
          <p:cNvPicPr>
            <a:picLocks noRot="1" noChangeAspect="1"/>
          </p:cNvPicPr>
          <p:nvPr>
            <a:videoFile r:link="rId1"/>
          </p:nvPr>
        </p:nvPicPr>
        <p:blipFill>
          <a:blip r:embed="rId4" cstate="print"/>
          <a:stretch>
            <a:fillRect/>
          </a:stretch>
        </p:blipFill>
        <p:spPr>
          <a:xfrm>
            <a:off x="2428860" y="3643314"/>
            <a:ext cx="4857784" cy="2571768"/>
          </a:xfrm>
          <a:prstGeom prst="rect">
            <a:avLst/>
          </a:prstGeom>
        </p:spPr>
      </p:pic>
      <p:sp>
        <p:nvSpPr>
          <p:cNvPr id="8" name="TextBox 7"/>
          <p:cNvSpPr txBox="1"/>
          <p:nvPr/>
        </p:nvSpPr>
        <p:spPr>
          <a:xfrm>
            <a:off x="142844" y="191136"/>
            <a:ext cx="1438284" cy="584775"/>
          </a:xfrm>
          <a:prstGeom prst="rect">
            <a:avLst/>
          </a:prstGeom>
          <a:noFill/>
        </p:spPr>
        <p:txBody>
          <a:bodyPr wrap="square" rtlCol="0">
            <a:spAutoFit/>
          </a:bodyPr>
          <a:lstStyle/>
          <a:p>
            <a:pPr algn="r" rtl="1"/>
            <a:r>
              <a:rPr lang="fa-IR" sz="3200" b="1" u="sng" dirty="0" smtClean="0">
                <a:solidFill>
                  <a:srgbClr val="FF0000"/>
                </a:solidFill>
                <a:cs typeface="B Davat" pitchFamily="2" charset="-78"/>
              </a:rPr>
              <a:t> </a:t>
            </a:r>
            <a:r>
              <a:rPr lang="fa-IR" sz="3200" b="1" u="sng" dirty="0" smtClean="0">
                <a:solidFill>
                  <a:srgbClr val="FF0000"/>
                </a:solidFill>
                <a:latin typeface="+mj-lt"/>
                <a:ea typeface="+mj-ea"/>
                <a:cs typeface="B Davat" pitchFamily="2" charset="-78"/>
              </a:rPr>
              <a:t>روی خط</a:t>
            </a:r>
            <a:endParaRPr lang="en-US" sz="3200" b="1" u="sng" dirty="0" smtClean="0">
              <a:solidFill>
                <a:srgbClr val="FF0000"/>
              </a:solidFill>
              <a:latin typeface="+mj-lt"/>
              <a:ea typeface="+mj-ea"/>
              <a:cs typeface="B Davat"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0"/>
                                  </p:iterate>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6">
                                            <p:txEl>
                                              <p:pRg st="0" end="0"/>
                                            </p:txEl>
                                          </p:spTgt>
                                        </p:tgtEl>
                                        <p:attrNameLst>
                                          <p:attrName>ppt_x</p:attrName>
                                          <p:attrName>ppt_y</p:attrName>
                                        </p:attrNameLst>
                                      </p:cBhvr>
                                    </p:animMotion>
                                    <p:animRot by="1500000">
                                      <p:cBhvr>
                                        <p:cTn id="15" dur="125" fill="hold">
                                          <p:stCondLst>
                                            <p:cond delay="0"/>
                                          </p:stCondLst>
                                        </p:cTn>
                                        <p:tgtEl>
                                          <p:spTgt spid="6">
                                            <p:txEl>
                                              <p:pRg st="0" end="0"/>
                                            </p:txEl>
                                          </p:spTgt>
                                        </p:tgtEl>
                                        <p:attrNameLst>
                                          <p:attrName>r</p:attrName>
                                        </p:attrNameLst>
                                      </p:cBhvr>
                                    </p:animRot>
                                    <p:animRot by="-1500000">
                                      <p:cBhvr>
                                        <p:cTn id="16" dur="125" fill="hold">
                                          <p:stCondLst>
                                            <p:cond delay="125"/>
                                          </p:stCondLst>
                                        </p:cTn>
                                        <p:tgtEl>
                                          <p:spTgt spid="6">
                                            <p:txEl>
                                              <p:pRg st="0" end="0"/>
                                            </p:txEl>
                                          </p:spTgt>
                                        </p:tgtEl>
                                        <p:attrNameLst>
                                          <p:attrName>r</p:attrName>
                                        </p:attrNameLst>
                                      </p:cBhvr>
                                    </p:animRot>
                                    <p:animRot by="-1500000">
                                      <p:cBhvr>
                                        <p:cTn id="17" dur="125" fill="hold">
                                          <p:stCondLst>
                                            <p:cond delay="250"/>
                                          </p:stCondLst>
                                        </p:cTn>
                                        <p:tgtEl>
                                          <p:spTgt spid="6">
                                            <p:txEl>
                                              <p:pRg st="0" end="0"/>
                                            </p:txEl>
                                          </p:spTgt>
                                        </p:tgtEl>
                                        <p:attrNameLst>
                                          <p:attrName>r</p:attrName>
                                        </p:attrNameLst>
                                      </p:cBhvr>
                                    </p:animRot>
                                    <p:animRot by="1500000">
                                      <p:cBhvr>
                                        <p:cTn id="18" dur="125" fill="hold">
                                          <p:stCondLst>
                                            <p:cond delay="375"/>
                                          </p:stCondLst>
                                        </p:cTn>
                                        <p:tgtEl>
                                          <p:spTgt spid="6">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495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1"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323528" y="857256"/>
            <a:ext cx="8463314" cy="2786058"/>
          </a:xfrm>
          <a:prstGeom prst="rect">
            <a:avLst/>
          </a:prstGeom>
        </p:spPr>
        <p:txBody>
          <a:bodyPr vert="horz" lIns="91440" tIns="45720" rIns="91440" bIns="45720" rtlCol="0" anchor="ct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smtClean="0">
                <a:ln>
                  <a:noFill/>
                </a:ln>
                <a:effectLst/>
                <a:uLnTx/>
                <a:uFillTx/>
                <a:latin typeface="+mj-lt"/>
                <a:ea typeface="+mj-ea"/>
                <a:cs typeface="B Mitra" pitchFamily="2" charset="-78"/>
              </a:rPr>
              <a:t>بررسی مهمترین رویدادهای ایران و جهان</a:t>
            </a:r>
            <a:r>
              <a:rPr lang="fa-IR" sz="2400" baseline="0" dirty="0" smtClean="0">
                <a:latin typeface="+mj-lt"/>
                <a:ea typeface="+mj-ea"/>
                <a:cs typeface="B Mitra" pitchFamily="2" charset="-78"/>
              </a:rPr>
              <a:t>،</a:t>
            </a:r>
            <a:r>
              <a:rPr lang="fa-IR" sz="2400" dirty="0" smtClean="0">
                <a:latin typeface="+mj-lt"/>
                <a:ea typeface="+mj-ea"/>
                <a:cs typeface="B Mitra" pitchFamily="2" charset="-78"/>
              </a:rPr>
              <a:t> هر شب به مدت يک ساعت از 21 تا 22</a:t>
            </a:r>
            <a:r>
              <a:rPr lang="fa-IR" sz="2400" dirty="0" smtClean="0">
                <a:solidFill>
                  <a:srgbClr val="FF0000"/>
                </a:solidFill>
                <a:latin typeface="+mj-lt"/>
                <a:ea typeface="+mj-ea"/>
                <a:cs typeface="B Mitra" pitchFamily="2" charset="-78"/>
              </a:rPr>
              <a:t>.</a:t>
            </a:r>
            <a:r>
              <a:rPr kumimoji="0" lang="fa-IR" sz="2400" b="0" i="0" u="none" strike="noStrike" kern="1200" cap="none" spc="0" normalizeH="0" baseline="0" noProof="0" dirty="0" smtClean="0">
                <a:ln>
                  <a:noFill/>
                </a:ln>
                <a:solidFill>
                  <a:srgbClr val="FF0000"/>
                </a:solidFill>
                <a:effectLst/>
                <a:uLnTx/>
                <a:uFillTx/>
                <a:latin typeface="+mj-lt"/>
                <a:ea typeface="+mj-ea"/>
                <a:cs typeface="B Mitra" pitchFamily="2" charset="-78"/>
              </a:rPr>
              <a:t> </a:t>
            </a:r>
            <a:r>
              <a:rPr kumimoji="0" lang="fa-IR" sz="2400" b="1" i="0" u="none" strike="noStrike" kern="1200" cap="none" spc="0" normalizeH="0" baseline="0" noProof="0" dirty="0" smtClean="0">
                <a:ln>
                  <a:noFill/>
                </a:ln>
                <a:solidFill>
                  <a:srgbClr val="FF0000"/>
                </a:solidFill>
                <a:effectLst/>
                <a:uLnTx/>
                <a:uFillTx/>
                <a:latin typeface="+mj-lt"/>
                <a:ea typeface="+mj-ea"/>
                <a:cs typeface="B Mitra" pitchFamily="2" charset="-78"/>
              </a:rPr>
              <a:t>اهداف</a:t>
            </a:r>
            <a:r>
              <a:rPr kumimoji="0" lang="fa-IR" sz="2400" b="1" i="0" u="none" strike="noStrike" kern="1200" cap="none" spc="0" normalizeH="0" noProof="0" dirty="0" smtClean="0">
                <a:ln>
                  <a:noFill/>
                </a:ln>
                <a:solidFill>
                  <a:srgbClr val="FF0000"/>
                </a:solidFill>
                <a:effectLst/>
                <a:uLnTx/>
                <a:uFillTx/>
                <a:latin typeface="+mj-lt"/>
                <a:ea typeface="+mj-ea"/>
                <a:cs typeface="B Mitra" pitchFamily="2" charset="-78"/>
              </a:rPr>
              <a:t>:</a:t>
            </a:r>
            <a:endParaRPr kumimoji="0" lang="fa-IR" sz="2400" b="1" i="0" u="none" strike="noStrike" kern="1200" cap="none" spc="0" normalizeH="0" baseline="0" noProof="0" dirty="0" smtClean="0">
              <a:ln>
                <a:noFill/>
              </a:ln>
              <a:solidFill>
                <a:srgbClr val="FF0000"/>
              </a:solidFill>
              <a:effectLst/>
              <a:uLnTx/>
              <a:uFillTx/>
              <a:latin typeface="+mj-lt"/>
              <a:ea typeface="+mj-ea"/>
              <a:cs typeface="B Mitra" pitchFamily="2" charset="-78"/>
            </a:endParaRPr>
          </a:p>
          <a:p>
            <a:pPr algn="r" rtl="1">
              <a:buBlip>
                <a:blip r:embed="rId4"/>
              </a:buBlip>
            </a:pPr>
            <a:r>
              <a:rPr lang="fa-IR" sz="2400" dirty="0" smtClean="0">
                <a:cs typeface="B Mitra" pitchFamily="2" charset="-78"/>
              </a:rPr>
              <a:t> بحث و برسي درباره مهمترین خبرهای روز ایران، ایالات متحده و ساير نقاط جهان.</a:t>
            </a:r>
          </a:p>
          <a:p>
            <a:pPr algn="r" rtl="1">
              <a:buBlip>
                <a:blip r:embed="rId4"/>
              </a:buBlip>
            </a:pPr>
            <a:r>
              <a:rPr lang="fa-IR" sz="2400" dirty="0" smtClean="0">
                <a:cs typeface="B Mitra" pitchFamily="2" charset="-78"/>
              </a:rPr>
              <a:t> دعوت از میهمانان با نگرشهای سیاسی گوناگون از داخل و خارج ایران.</a:t>
            </a:r>
          </a:p>
          <a:p>
            <a:pPr algn="r" rtl="1">
              <a:buBlip>
                <a:blip r:embed="rId4"/>
              </a:buBlip>
            </a:pPr>
            <a:r>
              <a:rPr lang="fa-IR" sz="2400" dirty="0" smtClean="0">
                <a:cs typeface="B Mitra" pitchFamily="2" charset="-78"/>
              </a:rPr>
              <a:t> تلاش براي نشان دادن اهمیت آزادی بیان در یک جامعه دموکراتیک به مخاطبان.</a:t>
            </a:r>
          </a:p>
          <a:p>
            <a:pPr algn="r" rtl="1">
              <a:buBlip>
                <a:blip r:embed="rId4"/>
              </a:buBlip>
            </a:pPr>
            <a:r>
              <a:rPr lang="fa-IR" sz="2400" dirty="0" smtClean="0">
                <a:cs typeface="B Mitra" pitchFamily="2" charset="-78"/>
              </a:rPr>
              <a:t> استفاده از بیانیه‌ها و اظهارات مقامات امریکایی.</a:t>
            </a:r>
          </a:p>
          <a:p>
            <a:pPr algn="r" rtl="1">
              <a:buBlip>
                <a:blip r:embed="rId4"/>
              </a:buBlip>
            </a:pPr>
            <a:r>
              <a:rPr lang="fa-IR" sz="2400" dirty="0" smtClean="0">
                <a:cs typeface="B Mitra" pitchFamily="2" charset="-78"/>
              </a:rPr>
              <a:t> توجه به نظرات مخاطبان.</a:t>
            </a:r>
          </a:p>
          <a:p>
            <a:pPr lvl="0" algn="r" rtl="1">
              <a:spcBef>
                <a:spcPct val="0"/>
              </a:spcBef>
              <a:defRPr/>
            </a:pPr>
            <a:r>
              <a:rPr kumimoji="0" lang="fa-IR" sz="2000" b="1" i="0" u="none" strike="noStrike" kern="1200" cap="none" spc="0" normalizeH="0" baseline="0" noProof="0" dirty="0" smtClean="0">
                <a:ln>
                  <a:noFill/>
                </a:ln>
                <a:solidFill>
                  <a:srgbClr val="FF0000"/>
                </a:solidFill>
                <a:effectLst/>
                <a:uLnTx/>
                <a:uFillTx/>
                <a:latin typeface="+mj-lt"/>
                <a:ea typeface="+mj-ea"/>
                <a:cs typeface="B Mitra" pitchFamily="2" charset="-78"/>
              </a:rPr>
              <a:t>علیرضا نوری زاده و محسن سازگارا </a:t>
            </a:r>
            <a:r>
              <a:rPr kumimoji="0" lang="fa-IR" sz="2200" b="0" i="0" u="none" strike="noStrike" kern="1200" cap="none" spc="0" normalizeH="0" baseline="0" noProof="0" dirty="0" smtClean="0">
                <a:ln>
                  <a:noFill/>
                </a:ln>
                <a:effectLst/>
                <a:uLnTx/>
                <a:uFillTx/>
                <a:latin typeface="+mj-lt"/>
                <a:ea typeface="+mj-ea"/>
                <a:cs typeface="B Mitra" pitchFamily="2" charset="-78"/>
              </a:rPr>
              <a:t>جمعه شب</a:t>
            </a:r>
            <a:r>
              <a:rPr lang="fa-IR" sz="2200" dirty="0" smtClean="0">
                <a:cs typeface="B Mitra" pitchFamily="2" charset="-78"/>
              </a:rPr>
              <a:t>‌ها</a:t>
            </a:r>
            <a:r>
              <a:rPr kumimoji="0" lang="fa-IR" sz="2200" b="0" i="0" u="none" strike="noStrike" kern="1200" cap="none" spc="0" normalizeH="0" baseline="0" noProof="0" dirty="0" smtClean="0">
                <a:ln>
                  <a:noFill/>
                </a:ln>
                <a:effectLst/>
                <a:uLnTx/>
                <a:uFillTx/>
                <a:latin typeface="+mj-lt"/>
                <a:ea typeface="+mj-ea"/>
                <a:cs typeface="B Mitra" pitchFamily="2" charset="-78"/>
              </a:rPr>
              <a:t>، و اخیراً نیز </a:t>
            </a:r>
            <a:r>
              <a:rPr kumimoji="0" lang="fa-IR" sz="2000" b="1" i="0" u="none" strike="noStrike" kern="1200" cap="none" spc="0" normalizeH="0" baseline="0" noProof="0" dirty="0" smtClean="0">
                <a:ln>
                  <a:noFill/>
                </a:ln>
                <a:solidFill>
                  <a:srgbClr val="FF0000"/>
                </a:solidFill>
                <a:effectLst/>
                <a:uLnTx/>
                <a:uFillTx/>
                <a:latin typeface="+mj-lt"/>
                <a:ea typeface="+mj-ea"/>
                <a:cs typeface="B Mitra" pitchFamily="2" charset="-78"/>
              </a:rPr>
              <a:t>مجتبی واحدی</a:t>
            </a:r>
            <a:r>
              <a:rPr kumimoji="0" lang="fa-IR" sz="2200" b="1" i="0" u="none" strike="noStrike" kern="1200" cap="none" spc="0" normalizeH="0" baseline="0" noProof="0" dirty="0" smtClean="0">
                <a:ln>
                  <a:noFill/>
                </a:ln>
                <a:effectLst/>
                <a:uLnTx/>
                <a:uFillTx/>
                <a:latin typeface="+mj-lt"/>
                <a:ea typeface="+mj-ea"/>
                <a:cs typeface="B Mitra" pitchFamily="2" charset="-78"/>
              </a:rPr>
              <a:t>، </a:t>
            </a:r>
            <a:r>
              <a:rPr kumimoji="0" lang="fa-IR" sz="2200" b="0" i="0" u="none" strike="noStrike" kern="1200" cap="none" spc="0" normalizeH="0" baseline="0" noProof="0" dirty="0" smtClean="0">
                <a:ln>
                  <a:noFill/>
                </a:ln>
                <a:effectLst/>
                <a:uLnTx/>
                <a:uFillTx/>
                <a:latin typeface="+mj-lt"/>
                <a:ea typeface="+mj-ea"/>
                <a:cs typeface="B Mitra" pitchFamily="2" charset="-78"/>
              </a:rPr>
              <a:t>سردبیر سابق روزنامه آفتاب یزد برخی از شبها مهمان این برنامه هستند.</a:t>
            </a:r>
            <a:endParaRPr kumimoji="0" lang="en-US" sz="2200" b="0" i="0" u="none" strike="noStrike" kern="1200" cap="none" spc="0" normalizeH="0" baseline="0" noProof="0" dirty="0">
              <a:ln>
                <a:noFill/>
              </a:ln>
              <a:effectLst/>
              <a:uLnTx/>
              <a:uFillTx/>
              <a:latin typeface="+mj-lt"/>
              <a:ea typeface="+mj-ea"/>
              <a:cs typeface="B Mitra" pitchFamily="2" charset="-78"/>
            </a:endParaRPr>
          </a:p>
        </p:txBody>
      </p:sp>
      <p:pic>
        <p:nvPicPr>
          <p:cNvPr id="7" name="voa tefsir.asf">
            <a:hlinkClick r:id="" action="ppaction://media"/>
          </p:cNvPr>
          <p:cNvPicPr>
            <a:picLocks noRot="1" noChangeAspect="1"/>
          </p:cNvPicPr>
          <p:nvPr>
            <a:videoFile r:link="rId2"/>
          </p:nvPr>
        </p:nvPicPr>
        <p:blipFill>
          <a:blip r:embed="rId5" cstate="print"/>
          <a:stretch>
            <a:fillRect/>
          </a:stretch>
        </p:blipFill>
        <p:spPr>
          <a:xfrm>
            <a:off x="2071670" y="3714752"/>
            <a:ext cx="4929889" cy="2528885"/>
          </a:xfrm>
          <a:prstGeom prst="rect">
            <a:avLst/>
          </a:prstGeom>
        </p:spPr>
      </p:pic>
      <p:sp>
        <p:nvSpPr>
          <p:cNvPr id="8" name="Title 1"/>
          <p:cNvSpPr txBox="1">
            <a:spLocks/>
          </p:cNvSpPr>
          <p:nvPr/>
        </p:nvSpPr>
        <p:spPr>
          <a:xfrm>
            <a:off x="357158" y="214290"/>
            <a:ext cx="1500198" cy="571504"/>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fa-IR" sz="3200" b="1" dirty="0" smtClean="0">
              <a:solidFill>
                <a:srgbClr val="FF0000"/>
              </a:solidFill>
              <a:latin typeface="+mj-lt"/>
              <a:ea typeface="+mj-ea"/>
              <a:cs typeface="B Davat" pitchFamily="2" charset="-78"/>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FF0000"/>
                </a:solidFill>
                <a:latin typeface="+mj-lt"/>
                <a:ea typeface="+mj-ea"/>
                <a:cs typeface="B Davat" pitchFamily="2" charset="-78"/>
              </a:rPr>
              <a:t>تفسیر خبر</a:t>
            </a: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
            </a:r>
            <a:b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br>
            <a:endParaRPr kumimoji="0" lang="en-US" sz="3200" b="1" i="0" u="none" strike="noStrike" kern="1200" cap="none" spc="0" normalizeH="0" baseline="0" noProof="0" dirty="0">
              <a:ln>
                <a:noFill/>
              </a:ln>
              <a:effectLst/>
              <a:uLnTx/>
              <a:uFillTx/>
              <a:latin typeface="+mj-lt"/>
              <a:ea typeface="+mj-ea"/>
              <a:cs typeface="B Davat" pitchFamily="2" charset="-78"/>
            </a:endParaRPr>
          </a:p>
        </p:txBody>
      </p:sp>
    </p:spTree>
  </p:cSld>
  <p:clrMapOvr>
    <a:overrideClrMapping bg1="lt1" tx1="dk1" bg2="lt2" tx2="dk2" accent1="accent1" accent2="accent2" accent3="accent3" accent4="accent4" accent5="accent5" accent6="accent6" hlink="hlink" folHlink="folHlink"/>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6">
                                            <p:txEl>
                                              <p:pRg st="0" end="0"/>
                                            </p:txEl>
                                          </p:spTgt>
                                        </p:tgtEl>
                                        <p:attrNameLst>
                                          <p:attrName>ppt_x</p:attrName>
                                          <p:attrName>ppt_y</p:attrName>
                                        </p:attrNameLst>
                                      </p:cBhvr>
                                    </p:animMotion>
                                    <p:animRot by="1500000">
                                      <p:cBhvr>
                                        <p:cTn id="16" dur="125" fill="hold">
                                          <p:stCondLst>
                                            <p:cond delay="0"/>
                                          </p:stCondLst>
                                        </p:cTn>
                                        <p:tgtEl>
                                          <p:spTgt spid="6">
                                            <p:txEl>
                                              <p:pRg st="0" end="0"/>
                                            </p:txEl>
                                          </p:spTgt>
                                        </p:tgtEl>
                                        <p:attrNameLst>
                                          <p:attrName>r</p:attrName>
                                        </p:attrNameLst>
                                      </p:cBhvr>
                                    </p:animRot>
                                    <p:animRot by="-1500000">
                                      <p:cBhvr>
                                        <p:cTn id="17" dur="125" fill="hold">
                                          <p:stCondLst>
                                            <p:cond delay="125"/>
                                          </p:stCondLst>
                                        </p:cTn>
                                        <p:tgtEl>
                                          <p:spTgt spid="6">
                                            <p:txEl>
                                              <p:pRg st="0" end="0"/>
                                            </p:txEl>
                                          </p:spTgt>
                                        </p:tgtEl>
                                        <p:attrNameLst>
                                          <p:attrName>r</p:attrName>
                                        </p:attrNameLst>
                                      </p:cBhvr>
                                    </p:animRot>
                                    <p:animRot by="-1500000">
                                      <p:cBhvr>
                                        <p:cTn id="18" dur="125" fill="hold">
                                          <p:stCondLst>
                                            <p:cond delay="250"/>
                                          </p:stCondLst>
                                        </p:cTn>
                                        <p:tgtEl>
                                          <p:spTgt spid="6">
                                            <p:txEl>
                                              <p:pRg st="0" end="0"/>
                                            </p:txEl>
                                          </p:spTgt>
                                        </p:tgtEl>
                                        <p:attrNameLst>
                                          <p:attrName>r</p:attrName>
                                        </p:attrNameLst>
                                      </p:cBhvr>
                                    </p:animRot>
                                    <p:animRot by="1500000">
                                      <p:cBhvr>
                                        <p:cTn id="19" dur="125" fill="hold">
                                          <p:stCondLst>
                                            <p:cond delay="375"/>
                                          </p:stCondLst>
                                        </p:cTn>
                                        <p:tgtEl>
                                          <p:spTgt spid="6">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additive="base">
                                        <p:cTn id="36"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additive="base">
                                        <p:cTn id="42"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 calcmode="lin" valueType="num">
                                      <p:cBhvr additive="base">
                                        <p:cTn id="4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p:cTn id="5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2910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68"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4282" y="1285860"/>
            <a:ext cx="8715436" cy="1928826"/>
          </a:xfrm>
          <a:prstGeom prst="rect">
            <a:avLst/>
          </a:prstGeom>
        </p:spPr>
        <p:txBody>
          <a:bodyPr vert="horz" lIns="91440" tIns="45720" rIns="91440" bIns="45720" rtlCol="0" anchor="ctr">
            <a:noAutofit/>
          </a:bodyPr>
          <a:lstStyle/>
          <a:p>
            <a:pPr lvl="0" algn="justLow" rtl="1">
              <a:lnSpc>
                <a:spcPct val="150000"/>
              </a:lnSpc>
              <a:spcBef>
                <a:spcPct val="0"/>
              </a:spcBef>
              <a:buFont typeface="Wingdings" pitchFamily="2" charset="2"/>
              <a:buChar char="Ø"/>
              <a:defRPr/>
            </a:pPr>
            <a:r>
              <a:rPr kumimoji="0" lang="fa-IR" sz="2400" b="0" i="0" u="none" strike="noStrike" kern="1200" cap="none" spc="0" normalizeH="0" baseline="0" noProof="0" dirty="0" smtClean="0">
                <a:ln>
                  <a:noFill/>
                </a:ln>
                <a:effectLst/>
                <a:uLnTx/>
                <a:uFillTx/>
                <a:latin typeface="+mj-lt"/>
                <a:ea typeface="+mj-ea"/>
                <a:cs typeface="B Mitra" pitchFamily="2" charset="-78"/>
              </a:rPr>
              <a:t>به اعتقاد برخی</a:t>
            </a:r>
            <a:r>
              <a:rPr kumimoji="0" lang="fa-IR" sz="2400" b="0" i="0" u="none" strike="noStrike" kern="1200" cap="none" spc="0" normalizeH="0" noProof="0" dirty="0" smtClean="0">
                <a:ln>
                  <a:noFill/>
                </a:ln>
                <a:effectLst/>
                <a:uLnTx/>
                <a:uFillTx/>
                <a:latin typeface="+mj-lt"/>
                <a:ea typeface="+mj-ea"/>
                <a:cs typeface="B Mitra" pitchFamily="2" charset="-78"/>
              </a:rPr>
              <a:t> کارشناسان </a:t>
            </a:r>
            <a:r>
              <a:rPr kumimoji="0" lang="fa-IR" sz="2400" b="0" i="0" u="none" strike="noStrike" kern="1200" cap="none" spc="0" normalizeH="0" baseline="0" noProof="0" dirty="0" smtClean="0">
                <a:ln>
                  <a:noFill/>
                </a:ln>
                <a:effectLst/>
                <a:uLnTx/>
                <a:uFillTx/>
                <a:latin typeface="+mj-lt"/>
                <a:ea typeface="+mj-ea"/>
                <a:cs typeface="B Mitra" pitchFamily="2" charset="-78"/>
              </a:rPr>
              <a:t>کاربران ماهواره در ایران به خاطر </a:t>
            </a:r>
            <a:r>
              <a:rPr lang="fa-IR" sz="2400" dirty="0" smtClean="0">
                <a:latin typeface="+mj-lt"/>
                <a:ea typeface="+mj-ea"/>
                <a:cs typeface="B Mitra" pitchFamily="2" charset="-78"/>
              </a:rPr>
              <a:t>شبکه‌های ماهواره‌ای </a:t>
            </a:r>
            <a:r>
              <a:rPr kumimoji="0" lang="fa-IR" sz="2400" b="0" i="0" u="none" strike="noStrike" kern="1200" cap="none" spc="0" normalizeH="0" baseline="0" noProof="0" dirty="0" smtClean="0">
                <a:ln>
                  <a:noFill/>
                </a:ln>
                <a:effectLst/>
                <a:uLnTx/>
                <a:uFillTx/>
                <a:latin typeface="+mj-lt"/>
                <a:ea typeface="+mj-ea"/>
                <a:cs typeface="B Mitra" pitchFamily="2" charset="-78"/>
              </a:rPr>
              <a:t>فارسی </a:t>
            </a:r>
            <a:r>
              <a:rPr lang="fa-IR" sz="2400" dirty="0" smtClean="0">
                <a:latin typeface="+mj-lt"/>
                <a:ea typeface="+mj-ea"/>
                <a:cs typeface="B Mitra" pitchFamily="2" charset="-78"/>
              </a:rPr>
              <a:t>ا</a:t>
            </a:r>
            <a:r>
              <a:rPr kumimoji="0" lang="fa-IR" sz="2400" b="0" i="0" u="none" strike="noStrike" kern="1200" cap="none" spc="0" normalizeH="0" baseline="0" noProof="0" dirty="0" smtClean="0">
                <a:ln>
                  <a:noFill/>
                </a:ln>
                <a:effectLst/>
                <a:uLnTx/>
                <a:uFillTx/>
                <a:latin typeface="+mj-lt"/>
                <a:ea typeface="+mj-ea"/>
                <a:cs typeface="B Mitra" pitchFamily="2" charset="-78"/>
              </a:rPr>
              <a:t>بتدا</a:t>
            </a:r>
            <a:r>
              <a:rPr kumimoji="0" lang="en-US" sz="2400" b="0" i="0" u="none" strike="noStrike" kern="1200" cap="none" spc="0" normalizeH="0" baseline="0" noProof="0" dirty="0" err="1" smtClean="0">
                <a:ln>
                  <a:noFill/>
                </a:ln>
                <a:effectLst/>
                <a:uLnTx/>
                <a:uFillTx/>
                <a:latin typeface="Times New Roman" pitchFamily="18" charset="0"/>
                <a:ea typeface="+mj-ea"/>
                <a:cs typeface="B Mitra" pitchFamily="2" charset="-78"/>
              </a:rPr>
              <a:t>Hotbird</a:t>
            </a:r>
            <a:r>
              <a:rPr kumimoji="0" lang="en-US" sz="2400" b="0" i="0" u="none" strike="noStrike" kern="1200" cap="none" spc="0" normalizeH="0" baseline="0" noProof="0" dirty="0" smtClean="0">
                <a:ln>
                  <a:noFill/>
                </a:ln>
                <a:effectLst/>
                <a:uLnTx/>
                <a:uFillTx/>
                <a:latin typeface="Times New Roman" pitchFamily="18" charset="0"/>
                <a:ea typeface="+mj-ea"/>
                <a:cs typeface="B Mitra" pitchFamily="2" charset="-78"/>
              </a:rPr>
              <a:t> </a:t>
            </a:r>
            <a:r>
              <a:rPr kumimoji="0" lang="fa-IR" sz="2400" b="0" i="0" u="none" strike="noStrike" kern="1200" cap="none" spc="0" normalizeH="0" baseline="0" noProof="0" dirty="0" smtClean="0">
                <a:ln>
                  <a:noFill/>
                </a:ln>
                <a:effectLst/>
                <a:uLnTx/>
                <a:uFillTx/>
                <a:latin typeface="Times New Roman" pitchFamily="18" charset="0"/>
                <a:ea typeface="+mj-ea"/>
                <a:cs typeface="B Mitra" pitchFamily="2" charset="-78"/>
              </a:rPr>
              <a:t> </a:t>
            </a:r>
            <a:r>
              <a:rPr kumimoji="0" lang="fa-IR" sz="2400" b="0" i="0" u="none" strike="noStrike" kern="1200" cap="none" spc="0" normalizeH="0" baseline="0" noProof="0" dirty="0" smtClean="0">
                <a:ln>
                  <a:noFill/>
                </a:ln>
                <a:effectLst/>
                <a:uLnTx/>
                <a:uFillTx/>
                <a:latin typeface="+mj-lt"/>
                <a:ea typeface="+mj-ea"/>
                <a:cs typeface="B Mitra" pitchFamily="2" charset="-78"/>
              </a:rPr>
              <a:t>را </a:t>
            </a:r>
            <a:r>
              <a:rPr lang="fa-IR" sz="2400" dirty="0" smtClean="0">
                <a:latin typeface="+mj-lt"/>
                <a:ea typeface="+mj-ea"/>
                <a:cs typeface="B Mitra" pitchFamily="2" charset="-78"/>
              </a:rPr>
              <a:t>دریافت می‌کنند و سپس برای دسترسی به شبکه‌های فیلم یا موسیقی </a:t>
            </a:r>
            <a:r>
              <a:rPr kumimoji="0" lang="fa-IR" sz="2400" b="0" i="0" u="none" strike="noStrike" kern="1200" cap="none" spc="0" normalizeH="0" baseline="0" noProof="0" dirty="0" smtClean="0">
                <a:ln>
                  <a:noFill/>
                </a:ln>
                <a:effectLst/>
                <a:uLnTx/>
                <a:uFillTx/>
                <a:latin typeface="+mj-lt"/>
                <a:ea typeface="+mj-ea"/>
                <a:cs typeface="B Mitra" pitchFamily="2" charset="-78"/>
              </a:rPr>
              <a:t>ترک و عرب، به سراغ</a:t>
            </a:r>
            <a:r>
              <a:rPr kumimoji="0" lang="en-US" sz="2400" b="0" i="0" strike="noStrike" kern="1200" cap="none" spc="0" normalizeH="0" baseline="0" noProof="0" dirty="0" err="1" smtClean="0">
                <a:ln>
                  <a:noFill/>
                </a:ln>
                <a:effectLst/>
                <a:uLnTx/>
                <a:uFillTx/>
                <a:latin typeface="Times New Roman" pitchFamily="18" charset="0"/>
                <a:ea typeface="+mj-ea"/>
                <a:cs typeface="+mj-cs"/>
              </a:rPr>
              <a:t>Turksat</a:t>
            </a:r>
            <a:r>
              <a:rPr kumimoji="0" lang="en-US" sz="2400" b="0" i="0" strike="noStrike" kern="1200" cap="none" spc="0" normalizeH="0" baseline="0" noProof="0" dirty="0" smtClean="0">
                <a:ln>
                  <a:noFill/>
                </a:ln>
                <a:effectLst/>
                <a:uLnTx/>
                <a:uFillTx/>
                <a:latin typeface="Times New Roman" pitchFamily="18" charset="0"/>
                <a:ea typeface="+mj-ea"/>
                <a:cs typeface="+mj-cs"/>
              </a:rPr>
              <a:t> </a:t>
            </a:r>
            <a:r>
              <a:rPr kumimoji="0" lang="fa-IR" sz="2400" b="0" i="0" u="none" strike="noStrike" kern="1200" cap="none" spc="0" normalizeH="0" baseline="0" noProof="0" dirty="0" smtClean="0">
                <a:ln>
                  <a:noFill/>
                </a:ln>
                <a:effectLst/>
                <a:uLnTx/>
                <a:uFillTx/>
                <a:latin typeface="Times New Roman" pitchFamily="18" charset="0"/>
                <a:ea typeface="+mj-ea"/>
                <a:cs typeface="+mj-cs"/>
              </a:rPr>
              <a:t>، </a:t>
            </a:r>
            <a:r>
              <a:rPr kumimoji="0" lang="en-US" sz="2400" b="0" i="0" u="none" strike="noStrike" kern="1200" cap="none" spc="0" normalizeH="0" baseline="0" noProof="0" dirty="0" err="1" smtClean="0">
                <a:ln>
                  <a:noFill/>
                </a:ln>
                <a:effectLst/>
                <a:uLnTx/>
                <a:uFillTx/>
                <a:latin typeface="Times New Roman" pitchFamily="18" charset="0"/>
                <a:ea typeface="+mj-ea"/>
                <a:cs typeface="+mj-cs"/>
              </a:rPr>
              <a:t>Arabsat</a:t>
            </a:r>
            <a:r>
              <a:rPr kumimoji="0" lang="fa-IR" sz="2400" b="0" i="0" u="none" strike="noStrike" kern="1200" cap="none" spc="0" normalizeH="0" baseline="0" noProof="0" dirty="0" smtClean="0">
                <a:ln>
                  <a:noFill/>
                </a:ln>
                <a:effectLst/>
                <a:uLnTx/>
                <a:uFillTx/>
                <a:latin typeface="Times New Roman" pitchFamily="18" charset="0"/>
                <a:ea typeface="+mj-ea"/>
                <a:cs typeface="+mj-cs"/>
              </a:rPr>
              <a:t>، </a:t>
            </a:r>
            <a:r>
              <a:rPr kumimoji="0" lang="en-US" sz="2400" b="0" i="0" u="none" strike="noStrike" kern="1200" cap="none" spc="0" normalizeH="0" baseline="0" noProof="0" dirty="0" err="1" smtClean="0">
                <a:ln>
                  <a:noFill/>
                </a:ln>
                <a:effectLst/>
                <a:uLnTx/>
                <a:uFillTx/>
                <a:latin typeface="Times New Roman" pitchFamily="18" charset="0"/>
                <a:ea typeface="+mj-ea"/>
                <a:cs typeface="+mj-cs"/>
              </a:rPr>
              <a:t>Nilesat</a:t>
            </a:r>
            <a:r>
              <a:rPr kumimoji="0" lang="fa-IR" sz="2400" b="0" i="0" u="none" strike="noStrike" kern="1200" cap="none" spc="0" normalizeH="0" baseline="0" noProof="0" dirty="0" smtClean="0">
                <a:ln>
                  <a:noFill/>
                </a:ln>
                <a:effectLst/>
                <a:uLnTx/>
                <a:uFillTx/>
                <a:latin typeface="Times New Roman" pitchFamily="18" charset="0"/>
                <a:ea typeface="+mj-ea"/>
                <a:cs typeface="+mj-cs"/>
              </a:rPr>
              <a:t>، </a:t>
            </a:r>
            <a:r>
              <a:rPr kumimoji="0" lang="en-US" sz="2400" b="0" i="0" u="none" strike="noStrike" kern="1200" cap="none" spc="0" normalizeH="0" baseline="0" noProof="0" dirty="0" smtClean="0">
                <a:ln>
                  <a:noFill/>
                </a:ln>
                <a:effectLst/>
                <a:uLnTx/>
                <a:uFillTx/>
                <a:latin typeface="Times New Roman" pitchFamily="18" charset="0"/>
                <a:ea typeface="+mj-ea"/>
                <a:cs typeface="B Mitra" pitchFamily="2" charset="-78"/>
              </a:rPr>
              <a:t>Telstar</a:t>
            </a:r>
            <a:r>
              <a:rPr kumimoji="0" lang="en-US" sz="2400" b="0" i="0" u="none" strike="noStrike" kern="1200" cap="none" spc="0" normalizeH="0" baseline="0" noProof="0" dirty="0" smtClean="0">
                <a:ln>
                  <a:noFill/>
                </a:ln>
                <a:effectLst/>
                <a:uLnTx/>
                <a:uFillTx/>
                <a:latin typeface="+mj-lt"/>
                <a:ea typeface="+mj-ea"/>
                <a:cs typeface="B Mitra" pitchFamily="2" charset="-78"/>
              </a:rPr>
              <a:t> </a:t>
            </a:r>
            <a:r>
              <a:rPr kumimoji="0" lang="fa-IR" sz="2400" b="0" i="0" u="none" strike="noStrike" kern="1200" cap="none" spc="0" normalizeH="0" baseline="0" noProof="0" dirty="0" smtClean="0">
                <a:ln>
                  <a:noFill/>
                </a:ln>
                <a:effectLst/>
                <a:uLnTx/>
                <a:uFillTx/>
                <a:latin typeface="+mj-lt"/>
                <a:ea typeface="+mj-ea"/>
                <a:cs typeface="B Mitra" pitchFamily="2" charset="-78"/>
              </a:rPr>
              <a:t>و نهایتاً</a:t>
            </a:r>
            <a:r>
              <a:rPr kumimoji="0" lang="en-US" sz="2400" b="0" i="0" u="none" strike="noStrike" kern="1200" cap="none" spc="0" normalizeH="0" baseline="0" noProof="0" dirty="0" smtClean="0">
                <a:ln>
                  <a:noFill/>
                </a:ln>
                <a:effectLst/>
                <a:uLnTx/>
                <a:uFillTx/>
                <a:latin typeface="Times New Roman" pitchFamily="18" charset="0"/>
                <a:ea typeface="+mj-ea"/>
                <a:cs typeface="B Mitra" pitchFamily="2" charset="-78"/>
              </a:rPr>
              <a:t>Astra</a:t>
            </a:r>
            <a:r>
              <a:rPr kumimoji="0" lang="en-US" sz="2400" b="0" i="0" u="none" strike="noStrike" kern="1200" cap="none" spc="0" normalizeH="0" baseline="0" noProof="0" dirty="0" smtClean="0">
                <a:ln>
                  <a:noFill/>
                </a:ln>
                <a:effectLst/>
                <a:uLnTx/>
                <a:uFillTx/>
                <a:latin typeface="+mj-lt"/>
                <a:ea typeface="+mj-ea"/>
                <a:cs typeface="B Mitra" pitchFamily="2" charset="-78"/>
              </a:rPr>
              <a:t> </a:t>
            </a:r>
            <a:r>
              <a:rPr kumimoji="0" lang="fa-IR" sz="2400" b="0" i="0" u="none" strike="noStrike" kern="1200" cap="none" spc="0" normalizeH="0" baseline="0" noProof="0" dirty="0" smtClean="0">
                <a:ln>
                  <a:noFill/>
                </a:ln>
                <a:effectLst/>
                <a:uLnTx/>
                <a:uFillTx/>
                <a:latin typeface="+mj-lt"/>
                <a:ea typeface="+mj-ea"/>
                <a:cs typeface="B Mitra" pitchFamily="2" charset="-78"/>
              </a:rPr>
              <a:t> </a:t>
            </a:r>
            <a:r>
              <a:rPr lang="fa-IR" sz="2400" dirty="0" smtClean="0">
                <a:latin typeface="+mj-lt"/>
                <a:ea typeface="+mj-ea"/>
                <a:cs typeface="B Mitra" pitchFamily="2" charset="-78"/>
              </a:rPr>
              <a:t>می‌روند.</a:t>
            </a:r>
          </a:p>
        </p:txBody>
      </p:sp>
      <p:sp>
        <p:nvSpPr>
          <p:cNvPr id="7" name="Title 1"/>
          <p:cNvSpPr txBox="1">
            <a:spLocks/>
          </p:cNvSpPr>
          <p:nvPr/>
        </p:nvSpPr>
        <p:spPr>
          <a:xfrm>
            <a:off x="0" y="5072074"/>
            <a:ext cx="8929718" cy="1000132"/>
          </a:xfrm>
          <a:prstGeom prst="rect">
            <a:avLst/>
          </a:prstGeom>
        </p:spPr>
        <p:txBody>
          <a:bodyPr vert="horz" lIns="91440" tIns="45720" rIns="91440" bIns="45720" rtlCol="0" anchor="ctr">
            <a:noAutofit/>
          </a:bodyPr>
          <a:lstStyle/>
          <a:p>
            <a:pPr lvl="0" algn="justLow" rtl="1">
              <a:spcBef>
                <a:spcPct val="0"/>
              </a:spcBef>
              <a:buFont typeface="Wingdings" pitchFamily="2" charset="2"/>
              <a:buChar char="Ø"/>
              <a:defRPr/>
            </a:pPr>
            <a:r>
              <a:rPr kumimoji="0" lang="fa-IR" sz="2800" b="0" i="0" u="none" strike="noStrike" kern="1200" cap="none" spc="0" normalizeH="0" baseline="0" noProof="0" dirty="0" smtClean="0">
                <a:ln>
                  <a:noFill/>
                </a:ln>
                <a:solidFill>
                  <a:schemeClr val="accent5">
                    <a:lumMod val="50000"/>
                  </a:schemeClr>
                </a:solidFill>
                <a:effectLst/>
                <a:uLnTx/>
                <a:uFillTx/>
                <a:latin typeface="+mj-lt"/>
                <a:ea typeface="+mj-ea"/>
                <a:cs typeface="B Mitra" pitchFamily="2" charset="-78"/>
              </a:rPr>
              <a:t>از سال 1378تا ارديبهشت1390، 110  شبکه تلویزیونی فارسی زبان تأسیس شده است.</a:t>
            </a:r>
            <a:endParaRPr kumimoji="0" lang="en-US" sz="2800" b="0" i="0" u="none" strike="noStrike" kern="1200" cap="none" spc="0" normalizeH="0" baseline="0" noProof="0" dirty="0">
              <a:ln>
                <a:noFill/>
              </a:ln>
              <a:solidFill>
                <a:schemeClr val="accent5">
                  <a:lumMod val="50000"/>
                </a:schemeClr>
              </a:solidFill>
              <a:effectLst/>
              <a:uLnTx/>
              <a:uFillTx/>
              <a:latin typeface="+mj-lt"/>
              <a:ea typeface="+mj-ea"/>
              <a:cs typeface="B Mitra" pitchFamily="2" charset="-78"/>
            </a:endParaRPr>
          </a:p>
        </p:txBody>
      </p:sp>
      <p:sp>
        <p:nvSpPr>
          <p:cNvPr id="10" name="Content Placeholder 2"/>
          <p:cNvSpPr>
            <a:spLocks noGrp="1"/>
          </p:cNvSpPr>
          <p:nvPr>
            <p:ph idx="1"/>
          </p:nvPr>
        </p:nvSpPr>
        <p:spPr>
          <a:xfrm>
            <a:off x="357158" y="3143248"/>
            <a:ext cx="8572559" cy="714380"/>
          </a:xfrm>
        </p:spPr>
        <p:txBody>
          <a:bodyPr>
            <a:noAutofit/>
          </a:bodyPr>
          <a:lstStyle/>
          <a:p>
            <a:pPr marL="0" indent="0" algn="justLow" rtl="1">
              <a:lnSpc>
                <a:spcPct val="150000"/>
              </a:lnSpc>
              <a:buFont typeface="Wingdings" pitchFamily="2" charset="2"/>
              <a:buChar char="Ø"/>
            </a:pPr>
            <a:r>
              <a:rPr lang="fa-IR" sz="2800" dirty="0" smtClean="0">
                <a:solidFill>
                  <a:srgbClr val="0070C0"/>
                </a:solidFill>
                <a:cs typeface="B Mitra" pitchFamily="2" charset="-78"/>
              </a:rPr>
              <a:t>اولین شبکه فارسی زبان در سال 1375تأسیس شد</a:t>
            </a:r>
            <a:r>
              <a:rPr lang="en-US" sz="2800" dirty="0" smtClean="0">
                <a:solidFill>
                  <a:srgbClr val="0070C0"/>
                </a:solidFill>
                <a:cs typeface="B Mitra" pitchFamily="2" charset="-78"/>
              </a:rPr>
              <a:t>.</a:t>
            </a:r>
          </a:p>
        </p:txBody>
      </p:sp>
      <p:sp>
        <p:nvSpPr>
          <p:cNvPr id="11" name="Title 1"/>
          <p:cNvSpPr>
            <a:spLocks noGrp="1"/>
          </p:cNvSpPr>
          <p:nvPr>
            <p:ph type="title"/>
          </p:nvPr>
        </p:nvSpPr>
        <p:spPr>
          <a:xfrm>
            <a:off x="285720" y="4000504"/>
            <a:ext cx="8715436" cy="1000132"/>
          </a:xfrm>
        </p:spPr>
        <p:txBody>
          <a:bodyPr>
            <a:noAutofit/>
          </a:bodyPr>
          <a:lstStyle/>
          <a:p>
            <a:pPr algn="justLow">
              <a:buFont typeface="Wingdings" pitchFamily="2" charset="2"/>
              <a:buChar char="Ø"/>
            </a:pPr>
            <a:r>
              <a:rPr lang="fa-IR" sz="2800" dirty="0" smtClean="0">
                <a:solidFill>
                  <a:srgbClr val="FF0000"/>
                </a:solidFill>
                <a:cs typeface="B Mitra" pitchFamily="2" charset="-78"/>
              </a:rPr>
              <a:t>شبکه های تلویزیونی فارسی زبان در اوایل دهه هشتاد در کالیفرنیا و بیشتر در </a:t>
            </a:r>
            <a:r>
              <a:rPr lang="en-US" sz="2800" dirty="0" smtClean="0">
                <a:solidFill>
                  <a:srgbClr val="FF0000"/>
                </a:solidFill>
                <a:cs typeface="B Mitra" pitchFamily="2" charset="-78"/>
              </a:rPr>
              <a:t/>
            </a:r>
            <a:br>
              <a:rPr lang="en-US" sz="2800" dirty="0" smtClean="0">
                <a:solidFill>
                  <a:srgbClr val="FF0000"/>
                </a:solidFill>
                <a:cs typeface="B Mitra" pitchFamily="2" charset="-78"/>
              </a:rPr>
            </a:br>
            <a:r>
              <a:rPr lang="fa-IR" sz="2800" dirty="0" smtClean="0">
                <a:solidFill>
                  <a:srgbClr val="FF0000"/>
                </a:solidFill>
                <a:cs typeface="B Mitra" pitchFamily="2" charset="-78"/>
              </a:rPr>
              <a:t>لس آنجلس راه‌اندازی شدند</a:t>
            </a:r>
            <a:r>
              <a:rPr lang="en-US" sz="2800" dirty="0" smtClean="0">
                <a:solidFill>
                  <a:srgbClr val="FF0000"/>
                </a:solidFill>
                <a:cs typeface="B Mitra" pitchFamily="2" charset="-78"/>
              </a:rPr>
              <a:t>.</a:t>
            </a:r>
            <a:endParaRPr lang="en-US" sz="2800" dirty="0">
              <a:solidFill>
                <a:srgbClr val="FF0000"/>
              </a:solidFill>
              <a:cs typeface="B Mitra"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1000" fill="hold"/>
                                        <p:tgtEl>
                                          <p:spTgt spid="1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Horizontal)">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821537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214282" y="142852"/>
            <a:ext cx="1714512" cy="857256"/>
          </a:xfrm>
          <a:prstGeom prst="rect">
            <a:avLst/>
          </a:prstGeom>
        </p:spPr>
        <p:txBody>
          <a:bodyPr vert="horz" lIns="91440" tIns="45720" rIns="91440" bIns="45720" rtlCol="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endParaRPr lang="fa-IR" sz="3200" b="1" dirty="0" smtClean="0">
              <a:solidFill>
                <a:srgbClr val="FF0000"/>
              </a:solidFill>
              <a:latin typeface="+mj-lt"/>
              <a:ea typeface="+mj-ea"/>
              <a:cs typeface="B Davat" pitchFamily="2" charset="-78"/>
            </a:endParaRPr>
          </a:p>
          <a:p>
            <a:pPr marL="0" marR="0" lvl="0" indent="0" algn="justLow" defTabSz="914400" rtl="1" eaLnBrk="1" fontAlgn="auto" latinLnBrk="0" hangingPunct="1">
              <a:lnSpc>
                <a:spcPct val="100000"/>
              </a:lnSpc>
              <a:spcBef>
                <a:spcPct val="0"/>
              </a:spcBef>
              <a:spcAft>
                <a:spcPts val="0"/>
              </a:spcAft>
              <a:buClrTx/>
              <a:buSzTx/>
              <a:buFontTx/>
              <a:buNone/>
              <a:tabLst/>
              <a:defRPr/>
            </a:pPr>
            <a:r>
              <a:rPr lang="fa-IR" sz="3200" b="1" dirty="0" smtClean="0">
                <a:solidFill>
                  <a:srgbClr val="FF0000"/>
                </a:solidFill>
                <a:latin typeface="+mj-lt"/>
                <a:ea typeface="+mj-ea"/>
                <a:cs typeface="B Davat" pitchFamily="2" charset="-78"/>
              </a:rPr>
              <a:t>دو روز اول</a:t>
            </a:r>
          </a:p>
          <a:p>
            <a:pPr algn="justLow" rtl="1">
              <a:tabLst>
                <a:tab pos="231775" algn="l"/>
              </a:tabLst>
            </a:pPr>
            <a:r>
              <a:rPr kumimoji="0" lang="fa-IR" sz="3200" b="1" i="0" u="none" strike="noStrike" kern="1200" cap="none" spc="0" normalizeH="0" baseline="0" noProof="0" dirty="0" smtClean="0">
                <a:ln>
                  <a:noFill/>
                </a:ln>
                <a:effectLst/>
                <a:uLnTx/>
                <a:uFillTx/>
                <a:latin typeface="+mj-lt"/>
                <a:ea typeface="+mj-ea"/>
                <a:cs typeface="B Davat" pitchFamily="2" charset="-78"/>
              </a:rPr>
              <a:t> </a:t>
            </a:r>
            <a:endParaRPr kumimoji="0" lang="en-US" sz="3200" b="1" i="0" u="none" strike="noStrike" kern="1200" cap="none" spc="0" normalizeH="0" baseline="0" noProof="0" dirty="0">
              <a:ln>
                <a:noFill/>
              </a:ln>
              <a:effectLst/>
              <a:uLnTx/>
              <a:uFillTx/>
              <a:latin typeface="+mj-lt"/>
              <a:ea typeface="+mj-ea"/>
              <a:cs typeface="B Davat" pitchFamily="2" charset="-78"/>
            </a:endParaRPr>
          </a:p>
        </p:txBody>
      </p:sp>
      <p:sp>
        <p:nvSpPr>
          <p:cNvPr id="7" name="Title 1"/>
          <p:cNvSpPr txBox="1">
            <a:spLocks/>
          </p:cNvSpPr>
          <p:nvPr/>
        </p:nvSpPr>
        <p:spPr>
          <a:xfrm>
            <a:off x="285720" y="1285860"/>
            <a:ext cx="8572560" cy="4015348"/>
          </a:xfrm>
          <a:prstGeom prst="rect">
            <a:avLst/>
          </a:prstGeom>
        </p:spPr>
        <p:txBody>
          <a:bodyPr vert="horz" lIns="91440" tIns="45720" rIns="91440" bIns="45720" rtlCol="0" anchor="ctr">
            <a:noAutofit/>
          </a:bodyPr>
          <a:lstStyle/>
          <a:p>
            <a:pPr lvl="0" algn="r" rtl="1">
              <a:lnSpc>
                <a:spcPct val="150000"/>
              </a:lnSpc>
              <a:spcBef>
                <a:spcPct val="0"/>
              </a:spcBef>
              <a:defRPr/>
            </a:pPr>
            <a:r>
              <a:rPr lang="fa-IR" sz="2400" dirty="0" smtClean="0">
                <a:cs typeface="B Mitra" pitchFamily="2" charset="-78"/>
              </a:rPr>
              <a:t>شنبه و یکشنبه هرهفته به گفتگو با چهره‌های سرشناس و مشهور می‌پردازد. </a:t>
            </a:r>
            <a:r>
              <a:rPr lang="fa-IR" sz="2400" b="1" dirty="0" smtClean="0">
                <a:solidFill>
                  <a:srgbClr val="FF0000"/>
                </a:solidFill>
                <a:cs typeface="B Mitra" pitchFamily="2" charset="-78"/>
              </a:rPr>
              <a:t>اهداف:</a:t>
            </a:r>
          </a:p>
          <a:p>
            <a:pPr algn="r" rtl="1">
              <a:lnSpc>
                <a:spcPct val="150000"/>
              </a:lnSpc>
              <a:buBlip>
                <a:blip r:embed="rId2"/>
              </a:buBlip>
              <a:tabLst>
                <a:tab pos="231775" algn="l"/>
              </a:tabLst>
            </a:pPr>
            <a:r>
              <a:rPr lang="fa-IR" sz="2400" dirty="0" smtClean="0">
                <a:cs typeface="B Mitra" pitchFamily="2" charset="-78"/>
              </a:rPr>
              <a:t>دو روز اول برنامه ای روشنفکرانه و متعادل، که به تقویت گفتمان عمومی با جستجوی صداها و نگرشهای گوناگون درباره مسایل مهم ایران</a:t>
            </a:r>
          </a:p>
          <a:p>
            <a:pPr algn="r" rtl="1">
              <a:lnSpc>
                <a:spcPct val="150000"/>
              </a:lnSpc>
              <a:buBlip>
                <a:blip r:embed="rId2"/>
              </a:buBlip>
              <a:tabLst>
                <a:tab pos="231775" algn="l"/>
              </a:tabLst>
            </a:pPr>
            <a:r>
              <a:rPr lang="fa-IR" sz="2400" dirty="0" smtClean="0">
                <a:cs typeface="B Mitra" pitchFamily="2" charset="-78"/>
              </a:rPr>
              <a:t> توجه به موضوعات سیاسي، اقتصادي، ادبیات و تاریخ ایران و .... </a:t>
            </a:r>
          </a:p>
          <a:p>
            <a:pPr algn="r" rtl="1">
              <a:lnSpc>
                <a:spcPct val="150000"/>
              </a:lnSpc>
              <a:buBlip>
                <a:blip r:embed="rId2"/>
              </a:buBlip>
              <a:tabLst>
                <a:tab pos="231775" algn="l"/>
              </a:tabLst>
            </a:pPr>
            <a:r>
              <a:rPr lang="fa-IR" sz="2400" dirty="0" smtClean="0">
                <a:cs typeface="B Mitra" pitchFamily="2" charset="-78"/>
              </a:rPr>
              <a:t> تشريح سیاستها و تصمیمات دولت امریکا.</a:t>
            </a:r>
          </a:p>
          <a:p>
            <a:pPr algn="r" rtl="1">
              <a:lnSpc>
                <a:spcPct val="150000"/>
              </a:lnSpc>
              <a:buBlip>
                <a:blip r:embed="rId2"/>
              </a:buBlip>
              <a:tabLst>
                <a:tab pos="231775" algn="l"/>
              </a:tabLst>
            </a:pPr>
            <a:r>
              <a:rPr lang="fa-IR" sz="2400" dirty="0" smtClean="0">
                <a:cs typeface="B Mitra" pitchFamily="2" charset="-78"/>
              </a:rPr>
              <a:t> مصاحبه با چهره های مختلف در عرصه هنر و فرهنگ عامه و مشابه آن.</a:t>
            </a:r>
            <a:endParaRPr lang="fa-IR" sz="2400" dirty="0" smtClean="0">
              <a:solidFill>
                <a:srgbClr val="FF0000"/>
              </a:solidFill>
              <a:latin typeface="+mj-lt"/>
              <a:ea typeface="+mj-ea"/>
              <a:cs typeface="B Mitra" pitchFamily="2"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7">
                                            <p:txEl>
                                              <p:pRg st="0" end="0"/>
                                            </p:txEl>
                                          </p:spTgt>
                                        </p:tgtEl>
                                        <p:attrNameLst>
                                          <p:attrName>ppt_x</p:attrName>
                                          <p:attrName>ppt_y</p:attrName>
                                        </p:attrNameLst>
                                      </p:cBhvr>
                                    </p:animMotion>
                                    <p:animRot by="1500000">
                                      <p:cBhvr>
                                        <p:cTn id="16" dur="125" fill="hold">
                                          <p:stCondLst>
                                            <p:cond delay="0"/>
                                          </p:stCondLst>
                                        </p:cTn>
                                        <p:tgtEl>
                                          <p:spTgt spid="7">
                                            <p:txEl>
                                              <p:pRg st="0" end="0"/>
                                            </p:txEl>
                                          </p:spTgt>
                                        </p:tgtEl>
                                        <p:attrNameLst>
                                          <p:attrName>r</p:attrName>
                                        </p:attrNameLst>
                                      </p:cBhvr>
                                    </p:animRot>
                                    <p:animRot by="-1500000">
                                      <p:cBhvr>
                                        <p:cTn id="17" dur="125" fill="hold">
                                          <p:stCondLst>
                                            <p:cond delay="125"/>
                                          </p:stCondLst>
                                        </p:cTn>
                                        <p:tgtEl>
                                          <p:spTgt spid="7">
                                            <p:txEl>
                                              <p:pRg st="0" end="0"/>
                                            </p:txEl>
                                          </p:spTgt>
                                        </p:tgtEl>
                                        <p:attrNameLst>
                                          <p:attrName>r</p:attrName>
                                        </p:attrNameLst>
                                      </p:cBhvr>
                                    </p:animRot>
                                    <p:animRot by="-1500000">
                                      <p:cBhvr>
                                        <p:cTn id="18" dur="125" fill="hold">
                                          <p:stCondLst>
                                            <p:cond delay="250"/>
                                          </p:stCondLst>
                                        </p:cTn>
                                        <p:tgtEl>
                                          <p:spTgt spid="7">
                                            <p:txEl>
                                              <p:pRg st="0" end="0"/>
                                            </p:txEl>
                                          </p:spTgt>
                                        </p:tgtEl>
                                        <p:attrNameLst>
                                          <p:attrName>r</p:attrName>
                                        </p:attrNameLst>
                                      </p:cBhvr>
                                    </p:animRot>
                                    <p:animRot by="1500000">
                                      <p:cBhvr>
                                        <p:cTn id="19" dur="125" fill="hold">
                                          <p:stCondLst>
                                            <p:cond delay="375"/>
                                          </p:stCondLst>
                                        </p:cTn>
                                        <p:tgtEl>
                                          <p:spTgt spid="7">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p:cTn id="2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1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a:spLocks noGrp="1"/>
          </p:cNvSpPr>
          <p:nvPr>
            <p:ph type="title"/>
          </p:nvPr>
        </p:nvSpPr>
        <p:spPr>
          <a:xfrm>
            <a:off x="285720" y="285728"/>
            <a:ext cx="1257280" cy="642942"/>
          </a:xfrm>
        </p:spPr>
        <p:txBody>
          <a:bodyPr>
            <a:noAutofit/>
          </a:bodyPr>
          <a:lstStyle/>
          <a:p>
            <a:pPr algn="r" rtl="1"/>
            <a:r>
              <a:rPr lang="fa-IR" sz="3200" b="1" dirty="0" smtClean="0">
                <a:solidFill>
                  <a:srgbClr val="FF0000"/>
                </a:solidFill>
                <a:cs typeface="B Davat" pitchFamily="2" charset="-78"/>
              </a:rPr>
              <a:t/>
            </a:r>
            <a:br>
              <a:rPr lang="fa-IR" sz="3200" b="1" dirty="0" smtClean="0">
                <a:solidFill>
                  <a:srgbClr val="FF0000"/>
                </a:solidFill>
                <a:cs typeface="B Davat" pitchFamily="2" charset="-78"/>
              </a:rPr>
            </a:br>
            <a:r>
              <a:rPr lang="fa-IR" sz="3200" b="1" dirty="0" smtClean="0">
                <a:solidFill>
                  <a:srgbClr val="FF0000"/>
                </a:solidFill>
                <a:cs typeface="B Davat" pitchFamily="2" charset="-78"/>
              </a:rPr>
              <a:t>شباهنگ</a:t>
            </a:r>
            <a:br>
              <a:rPr lang="fa-IR" sz="3200" b="1" dirty="0" smtClean="0">
                <a:solidFill>
                  <a:srgbClr val="FF0000"/>
                </a:solidFill>
                <a:cs typeface="B Davat" pitchFamily="2" charset="-78"/>
              </a:rPr>
            </a:br>
            <a:endParaRPr lang="en-US" sz="3200" b="1" dirty="0">
              <a:solidFill>
                <a:schemeClr val="tx1"/>
              </a:solidFill>
              <a:cs typeface="B Davat" pitchFamily="2" charset="-78"/>
            </a:endParaRPr>
          </a:p>
        </p:txBody>
      </p:sp>
      <p:pic>
        <p:nvPicPr>
          <p:cNvPr id="7" name="2010-VOA-PNN[18-06_2231]-38.asf">
            <a:hlinkClick r:id="" action="ppaction://media"/>
          </p:cNvPr>
          <p:cNvPicPr>
            <a:picLocks noRot="1" noChangeAspect="1"/>
          </p:cNvPicPr>
          <p:nvPr>
            <a:videoFile r:link="rId1"/>
          </p:nvPr>
        </p:nvPicPr>
        <p:blipFill>
          <a:blip r:embed="rId3" cstate="print"/>
          <a:stretch>
            <a:fillRect/>
          </a:stretch>
        </p:blipFill>
        <p:spPr>
          <a:xfrm>
            <a:off x="2571736" y="4000504"/>
            <a:ext cx="4214842" cy="2357454"/>
          </a:xfrm>
          <a:prstGeom prst="rect">
            <a:avLst/>
          </a:prstGeom>
        </p:spPr>
      </p:pic>
      <p:sp>
        <p:nvSpPr>
          <p:cNvPr id="8" name="Content Placeholder 2"/>
          <p:cNvSpPr>
            <a:spLocks noGrp="1"/>
          </p:cNvSpPr>
          <p:nvPr>
            <p:ph idx="1"/>
          </p:nvPr>
        </p:nvSpPr>
        <p:spPr>
          <a:xfrm>
            <a:off x="214282" y="785794"/>
            <a:ext cx="8643998" cy="3143272"/>
          </a:xfrm>
        </p:spPr>
        <p:txBody>
          <a:bodyPr>
            <a:noAutofit/>
          </a:bodyPr>
          <a:lstStyle/>
          <a:p>
            <a:pPr marL="0" indent="0"/>
            <a:r>
              <a:rPr lang="fa-IR" sz="2200" dirty="0" smtClean="0">
                <a:solidFill>
                  <a:schemeClr val="tx1"/>
                </a:solidFill>
                <a:cs typeface="B Mitra" pitchFamily="2" charset="-78"/>
              </a:rPr>
              <a:t>برنامه‌ای تفریحی است که به پوشش مسائل فرهنگی و هنری به ویژه دنیای سینما و موسیقی می‌پردازد. هر شب از ساعت 23 تا 24. </a:t>
            </a:r>
            <a:r>
              <a:rPr lang="fa-IR" sz="2200" b="1" dirty="0" smtClean="0">
                <a:solidFill>
                  <a:srgbClr val="0070C0"/>
                </a:solidFill>
                <a:cs typeface="B Mitra" pitchFamily="2" charset="-78"/>
              </a:rPr>
              <a:t>اهداف:</a:t>
            </a:r>
            <a:endParaRPr lang="fa-IR" sz="2200" dirty="0" smtClean="0">
              <a:solidFill>
                <a:srgbClr val="0070C0"/>
              </a:solidFill>
              <a:cs typeface="B Mitra" pitchFamily="2" charset="-78"/>
            </a:endParaRPr>
          </a:p>
          <a:p>
            <a:pPr marL="0" indent="0">
              <a:buBlip>
                <a:blip r:embed="rId4"/>
              </a:buBlip>
            </a:pPr>
            <a:r>
              <a:rPr lang="fa-IR" sz="2200" dirty="0" smtClean="0">
                <a:solidFill>
                  <a:schemeClr val="tx1"/>
                </a:solidFill>
                <a:cs typeface="B Mitra" pitchFamily="2" charset="-78"/>
              </a:rPr>
              <a:t>جوانان ايران، مخاطبان اولیه شباهنگ هستند. </a:t>
            </a:r>
          </a:p>
          <a:p>
            <a:pPr marL="0" indent="0">
              <a:buBlip>
                <a:blip r:embed="rId4"/>
              </a:buBlip>
            </a:pPr>
            <a:r>
              <a:rPr lang="fa-IR" sz="2200" dirty="0" smtClean="0">
                <a:solidFill>
                  <a:schemeClr val="tx1"/>
                </a:solidFill>
                <a:cs typeface="B Mitra" pitchFamily="2" charset="-78"/>
              </a:rPr>
              <a:t>اين برنامه به شکل مجله ایست.</a:t>
            </a:r>
          </a:p>
          <a:p>
            <a:pPr marL="0" indent="0">
              <a:buBlip>
                <a:blip r:embed="rId4"/>
              </a:buBlip>
            </a:pPr>
            <a:r>
              <a:rPr lang="fa-IR" sz="2200" dirty="0" smtClean="0">
                <a:solidFill>
                  <a:schemeClr val="tx1"/>
                </a:solidFill>
                <a:cs typeface="B Mitra" pitchFamily="2" charset="-78"/>
              </a:rPr>
              <a:t>تأکيد بر مفاهیم آزادی بیان و شکیبائی شنیدن نظریات مخالف.</a:t>
            </a:r>
          </a:p>
          <a:p>
            <a:pPr marL="0" indent="0">
              <a:buBlip>
                <a:blip r:embed="rId4"/>
              </a:buBlip>
            </a:pPr>
            <a:r>
              <a:rPr lang="fa-IR" sz="2200" dirty="0" smtClean="0">
                <a:solidFill>
                  <a:schemeClr val="tx1"/>
                </a:solidFill>
                <a:cs typeface="B Mitra" pitchFamily="2" charset="-78"/>
              </a:rPr>
              <a:t>آگاه نمودن مخاطبان از جدیدترین رویدادها در دنیای هنر، مد و سینما.</a:t>
            </a:r>
          </a:p>
          <a:p>
            <a:pPr marL="0" indent="0">
              <a:buBlip>
                <a:blip r:embed="rId4"/>
              </a:buBlip>
            </a:pPr>
            <a:r>
              <a:rPr lang="fa-IR" sz="2200" dirty="0" smtClean="0">
                <a:solidFill>
                  <a:schemeClr val="tx1"/>
                </a:solidFill>
                <a:cs typeface="B Mitra" pitchFamily="2" charset="-78"/>
              </a:rPr>
              <a:t> ارائه گزارشهايي درباره فناوری، بویژه ابزارهای جدید و نوآوری در انواع فناوری</a:t>
            </a:r>
            <a:r>
              <a:rPr lang="fa-IR" sz="2400" dirty="0" smtClean="0">
                <a:solidFill>
                  <a:schemeClr val="tx1"/>
                </a:solidFill>
                <a:cs typeface="B Mitra" pitchFamily="2" charset="-78"/>
              </a:rPr>
              <a:t>‌ها</a:t>
            </a:r>
            <a:r>
              <a:rPr lang="fa-IR" sz="2200" dirty="0" smtClean="0">
                <a:solidFill>
                  <a:schemeClr val="tx1"/>
                </a:solidFill>
                <a:cs typeface="B Mitra" pitchFamily="2" charset="-78"/>
              </a:rPr>
              <a:t> و اینترنت.</a:t>
            </a:r>
          </a:p>
          <a:p>
            <a:pPr marL="0" indent="0">
              <a:buBlip>
                <a:blip r:embed="rId4"/>
              </a:buBlip>
            </a:pPr>
            <a:r>
              <a:rPr lang="fa-IR" sz="2200" dirty="0" smtClean="0">
                <a:solidFill>
                  <a:schemeClr val="tx1"/>
                </a:solidFill>
                <a:cs typeface="B Mitra" pitchFamily="2" charset="-78"/>
              </a:rPr>
              <a:t>بررسي مسائل جدی اجتماعی و سیاسی، از جمله حقوق بشر، فعالیتهای دانشجوئی و آزادی بیان.</a:t>
            </a:r>
            <a:endParaRPr lang="en-US" sz="2200" dirty="0" smtClean="0">
              <a:solidFill>
                <a:schemeClr val="tx1"/>
              </a:solidFill>
              <a:cs typeface="B Mitra" pitchFamily="2" charset="-78"/>
            </a:endParaRPr>
          </a:p>
          <a:p>
            <a:pPr marL="0" indent="0"/>
            <a:endParaRPr lang="en-US" sz="2200" dirty="0">
              <a:solidFill>
                <a:schemeClr val="tx1"/>
              </a:solidFill>
              <a:cs typeface="B Mitra" pitchFamily="2" charset="-78"/>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fmla="#ppt_w*sin(2.5*pi*$)">
                                          <p:val>
                                            <p:fltVal val="0"/>
                                          </p:val>
                                        </p:tav>
                                        <p:tav tm="100000">
                                          <p:val>
                                            <p:fltVal val="1"/>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iterate type="lt">
                                    <p:tmAbs val="0"/>
                                  </p:iterate>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8">
                                            <p:txEl>
                                              <p:pRg st="0" end="0"/>
                                            </p:txEl>
                                          </p:spTgt>
                                        </p:tgtEl>
                                        <p:attrNameLst>
                                          <p:attrName>ppt_x</p:attrName>
                                          <p:attrName>ppt_y</p:attrName>
                                        </p:attrNameLst>
                                      </p:cBhvr>
                                    </p:animMotion>
                                    <p:animRot by="1500000">
                                      <p:cBhvr>
                                        <p:cTn id="17" dur="125" fill="hold">
                                          <p:stCondLst>
                                            <p:cond delay="0"/>
                                          </p:stCondLst>
                                        </p:cTn>
                                        <p:tgtEl>
                                          <p:spTgt spid="8">
                                            <p:txEl>
                                              <p:pRg st="0" end="0"/>
                                            </p:txEl>
                                          </p:spTgt>
                                        </p:tgtEl>
                                        <p:attrNameLst>
                                          <p:attrName>r</p:attrName>
                                        </p:attrNameLst>
                                      </p:cBhvr>
                                    </p:animRot>
                                    <p:animRot by="-1500000">
                                      <p:cBhvr>
                                        <p:cTn id="18" dur="125" fill="hold">
                                          <p:stCondLst>
                                            <p:cond delay="125"/>
                                          </p:stCondLst>
                                        </p:cTn>
                                        <p:tgtEl>
                                          <p:spTgt spid="8">
                                            <p:txEl>
                                              <p:pRg st="0" end="0"/>
                                            </p:txEl>
                                          </p:spTgt>
                                        </p:tgtEl>
                                        <p:attrNameLst>
                                          <p:attrName>r</p:attrName>
                                        </p:attrNameLst>
                                      </p:cBhvr>
                                    </p:animRot>
                                    <p:animRot by="-1500000">
                                      <p:cBhvr>
                                        <p:cTn id="19" dur="125" fill="hold">
                                          <p:stCondLst>
                                            <p:cond delay="250"/>
                                          </p:stCondLst>
                                        </p:cTn>
                                        <p:tgtEl>
                                          <p:spTgt spid="8">
                                            <p:txEl>
                                              <p:pRg st="0" end="0"/>
                                            </p:txEl>
                                          </p:spTgt>
                                        </p:tgtEl>
                                        <p:attrNameLst>
                                          <p:attrName>r</p:attrName>
                                        </p:attrNameLst>
                                      </p:cBhvr>
                                    </p:animRot>
                                    <p:animRot by="1500000">
                                      <p:cBhvr>
                                        <p:cTn id="20" dur="125" fill="hold">
                                          <p:stCondLst>
                                            <p:cond delay="375"/>
                                          </p:stCondLst>
                                        </p:cTn>
                                        <p:tgtEl>
                                          <p:spTgt spid="8">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1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10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10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 calcmode="lin" valueType="num">
                                      <p:cBhvr additive="base">
                                        <p:cTn id="5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9" presetClass="entr" presetSubtype="1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2000" fill="hold"/>
                                        <p:tgtEl>
                                          <p:spTgt spid="7"/>
                                        </p:tgtEl>
                                        <p:attrNameLst>
                                          <p:attrName>ppt_w</p:attrName>
                                        </p:attrNameLst>
                                      </p:cBhvr>
                                      <p:tavLst>
                                        <p:tav tm="0" fmla="#ppt_w*sin(2.5*pi*$)">
                                          <p:val>
                                            <p:fltVal val="0"/>
                                          </p:val>
                                        </p:tav>
                                        <p:tav tm="100000">
                                          <p:val>
                                            <p:fltVal val="1"/>
                                          </p:val>
                                        </p:tav>
                                      </p:tavLst>
                                    </p:anim>
                                    <p:anim calcmode="lin" valueType="num">
                                      <p:cBhvr>
                                        <p:cTn id="6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630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67"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2910"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txBox="1">
            <a:spLocks/>
          </p:cNvSpPr>
          <p:nvPr/>
        </p:nvSpPr>
        <p:spPr>
          <a:xfrm>
            <a:off x="285720" y="1142984"/>
            <a:ext cx="8572560" cy="1285884"/>
          </a:xfrm>
          <a:prstGeom prst="rect">
            <a:avLst/>
          </a:prstGeom>
        </p:spPr>
        <p:txBody>
          <a:bodyPr vert="horz" lIns="91440" tIns="45720" rIns="91440" bIns="45720" rtlCol="0" anchor="ctr">
            <a:noAutofit/>
          </a:bodyPr>
          <a:lstStyle/>
          <a:p>
            <a:pPr marL="0" marR="0" lvl="0" indent="0" algn="justLow"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effectLst/>
                <a:uLnTx/>
                <a:uFillTx/>
                <a:latin typeface="+mj-lt"/>
                <a:ea typeface="+mj-ea"/>
                <a:cs typeface="B Mitra" pitchFamily="2" charset="-78"/>
              </a:rPr>
              <a:t>نگاهی طنزآمیز به رویدادهای هفته ایران و جهان دارد. پارازیت جمعه‌ها در نیمه دوم برنامه شباهنگ پخش می‌شود </a:t>
            </a:r>
            <a:r>
              <a:rPr kumimoji="0" lang="fa-IR" sz="2800" b="0" i="0" u="none" strike="noStrike" kern="1200" cap="none" spc="0" normalizeH="0" noProof="0" dirty="0" smtClean="0">
                <a:ln>
                  <a:noFill/>
                </a:ln>
                <a:effectLst/>
                <a:uLnTx/>
                <a:uFillTx/>
                <a:latin typeface="+mj-lt"/>
                <a:ea typeface="+mj-ea"/>
                <a:cs typeface="B Mitra" pitchFamily="2" charset="-78"/>
              </a:rPr>
              <a:t>از ساعت 23/30 تا 24.</a:t>
            </a:r>
            <a:endParaRPr kumimoji="0" lang="en-US" sz="2800" b="0" i="0" u="none" strike="noStrike" kern="1200" cap="none" spc="0" normalizeH="0" baseline="0" noProof="0" dirty="0">
              <a:ln>
                <a:noFill/>
              </a:ln>
              <a:effectLst/>
              <a:uLnTx/>
              <a:uFillTx/>
              <a:latin typeface="+mj-lt"/>
              <a:ea typeface="+mj-ea"/>
              <a:cs typeface="B Mitra" pitchFamily="2" charset="-78"/>
            </a:endParaRPr>
          </a:p>
        </p:txBody>
      </p:sp>
      <p:pic>
        <p:nvPicPr>
          <p:cNvPr id="7" name="2010-VOA-PNN[18-06_2302]-81.asf">
            <a:hlinkClick r:id="" action="ppaction://media"/>
          </p:cNvPr>
          <p:cNvPicPr>
            <a:picLocks noRot="1" noChangeAspect="1"/>
          </p:cNvPicPr>
          <p:nvPr>
            <a:videoFile r:link="rId1"/>
          </p:nvPr>
        </p:nvPicPr>
        <p:blipFill>
          <a:blip r:embed="rId3" cstate="print"/>
          <a:stretch>
            <a:fillRect/>
          </a:stretch>
        </p:blipFill>
        <p:spPr>
          <a:xfrm>
            <a:off x="1500166" y="2586070"/>
            <a:ext cx="6572296" cy="3629012"/>
          </a:xfrm>
          <a:prstGeom prst="rect">
            <a:avLst/>
          </a:prstGeom>
        </p:spPr>
      </p:pic>
      <p:sp>
        <p:nvSpPr>
          <p:cNvPr id="8" name="Title 1"/>
          <p:cNvSpPr>
            <a:spLocks noGrp="1"/>
          </p:cNvSpPr>
          <p:nvPr>
            <p:ph type="title"/>
          </p:nvPr>
        </p:nvSpPr>
        <p:spPr>
          <a:xfrm>
            <a:off x="285720" y="285728"/>
            <a:ext cx="1257280" cy="642942"/>
          </a:xfrm>
        </p:spPr>
        <p:txBody>
          <a:bodyPr>
            <a:noAutofit/>
          </a:bodyPr>
          <a:lstStyle/>
          <a:p>
            <a:pPr algn="r" rtl="1"/>
            <a:r>
              <a:rPr lang="fa-IR" sz="3200" b="1" dirty="0" smtClean="0">
                <a:solidFill>
                  <a:srgbClr val="FF0000"/>
                </a:solidFill>
                <a:cs typeface="B Davat" pitchFamily="2" charset="-78"/>
              </a:rPr>
              <a:t>پارازیت</a:t>
            </a:r>
            <a:endParaRPr lang="en-US" sz="3200" b="1" dirty="0">
              <a:solidFill>
                <a:schemeClr val="tx1"/>
              </a:solidFill>
              <a:cs typeface="B Davat" pitchFamily="2"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342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0"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28596" y="1142984"/>
            <a:ext cx="8286808" cy="3929090"/>
          </a:xfrm>
          <a:prstGeom prst="rect">
            <a:avLst/>
          </a:prstGeom>
        </p:spPr>
        <p:txBody>
          <a:bodyPr vert="horz" lIns="91440" tIns="45720" rIns="91440" bIns="45720" rtlCol="0" anchor="ctr">
            <a:noAutofit/>
          </a:bodyPr>
          <a:lstStyle/>
          <a:p>
            <a:pPr lvl="0" algn="r" rtl="1">
              <a:lnSpc>
                <a:spcPct val="150000"/>
              </a:lnSpc>
              <a:spcBef>
                <a:spcPct val="0"/>
              </a:spcBef>
              <a:buBlip>
                <a:blip r:embed="rId2"/>
              </a:buBlip>
              <a:defRPr/>
            </a:pPr>
            <a:r>
              <a:rPr kumimoji="0" lang="ar-SA" sz="2800" b="0" i="0" u="none" strike="noStrike" kern="1200" cap="none" spc="0" normalizeH="0" baseline="0" noProof="0" dirty="0" smtClean="0">
                <a:ln>
                  <a:noFill/>
                </a:ln>
                <a:effectLst/>
                <a:uLnTx/>
                <a:uFillTx/>
                <a:latin typeface="+mj-lt"/>
                <a:ea typeface="+mj-ea"/>
                <a:cs typeface="B Mitra" pitchFamily="2" charset="-78"/>
              </a:rPr>
              <a:t>مرور خبرهای فرهنگی - هنری هفته</a:t>
            </a:r>
            <a:r>
              <a:rPr kumimoji="0" lang="fa-IR" sz="2800" b="0" i="0" u="none" strike="noStrike" kern="1200" cap="none" spc="0" normalizeH="0" baseline="0" noProof="0" dirty="0" smtClean="0">
                <a:ln>
                  <a:noFill/>
                </a:ln>
                <a:effectLst/>
                <a:uLnTx/>
                <a:uFillTx/>
                <a:latin typeface="+mj-lt"/>
                <a:ea typeface="+mj-ea"/>
                <a:cs typeface="B Mitra" pitchFamily="2" charset="-78"/>
              </a:rPr>
              <a:t> به ويژه خبرهايي که کمتر امکان پخش از رسانه</a:t>
            </a:r>
            <a:r>
              <a:rPr lang="fa-IR" sz="2800" dirty="0" smtClean="0">
                <a:cs typeface="B Mitra" pitchFamily="2" charset="-78"/>
              </a:rPr>
              <a:t>‌های</a:t>
            </a:r>
            <a:r>
              <a:rPr kumimoji="0" lang="fa-IR" sz="2800" b="0" i="0" u="none" strike="noStrike" kern="1200" cap="none" spc="0" normalizeH="0" baseline="0" noProof="0" dirty="0" smtClean="0">
                <a:ln>
                  <a:noFill/>
                </a:ln>
                <a:effectLst/>
                <a:uLnTx/>
                <a:uFillTx/>
                <a:latin typeface="+mj-lt"/>
                <a:ea typeface="+mj-ea"/>
                <a:cs typeface="B Mitra" pitchFamily="2" charset="-78"/>
              </a:rPr>
              <a:t> رسمي ايران</a:t>
            </a:r>
            <a:r>
              <a:rPr kumimoji="0" lang="fa-IR" sz="2800" b="0" i="0" u="none" strike="noStrike" kern="1200" cap="none" spc="0" normalizeH="0" noProof="0" dirty="0" smtClean="0">
                <a:ln>
                  <a:noFill/>
                </a:ln>
                <a:effectLst/>
                <a:uLnTx/>
                <a:uFillTx/>
                <a:latin typeface="+mj-lt"/>
                <a:ea typeface="+mj-ea"/>
                <a:cs typeface="B Mitra" pitchFamily="2" charset="-78"/>
              </a:rPr>
              <a:t> را </a:t>
            </a:r>
            <a:r>
              <a:rPr lang="fa-IR" sz="2800" dirty="0" smtClean="0">
                <a:cs typeface="B Mitra" pitchFamily="2" charset="-78"/>
              </a:rPr>
              <a:t>می‌یابند</a:t>
            </a:r>
            <a:r>
              <a:rPr kumimoji="0" lang="fa-IR" sz="2800" b="0" i="0" u="none" strike="noStrike" kern="1200" cap="none" spc="0" normalizeH="0" noProof="0" dirty="0" smtClean="0">
                <a:ln>
                  <a:noFill/>
                </a:ln>
                <a:effectLst/>
                <a:uLnTx/>
                <a:uFillTx/>
                <a:latin typeface="+mj-lt"/>
                <a:ea typeface="+mj-ea"/>
                <a:cs typeface="B Mitra" pitchFamily="2" charset="-78"/>
              </a:rPr>
              <a:t>.</a:t>
            </a:r>
            <a:endParaRPr kumimoji="0" lang="en-US" sz="2800" b="0" i="0" u="none" strike="noStrike" kern="1200" cap="none" spc="0" normalizeH="0" noProof="0" dirty="0" smtClean="0">
              <a:ln>
                <a:noFill/>
              </a:ln>
              <a:effectLst/>
              <a:uLnTx/>
              <a:uFillTx/>
              <a:latin typeface="+mj-lt"/>
              <a:ea typeface="+mj-ea"/>
              <a:cs typeface="B Mitra" pitchFamily="2" charset="-78"/>
            </a:endParaRPr>
          </a:p>
          <a:p>
            <a:pPr lvl="0" algn="r" rtl="1">
              <a:lnSpc>
                <a:spcPct val="150000"/>
              </a:lnSpc>
              <a:spcBef>
                <a:spcPct val="0"/>
              </a:spcBef>
              <a:buBlip>
                <a:blip r:embed="rId2"/>
              </a:buBlip>
              <a:defRPr/>
            </a:pPr>
            <a:r>
              <a:rPr kumimoji="0" lang="ar-SA" sz="2800" b="0" i="0" u="none" strike="noStrike" kern="1200" cap="none" spc="0" normalizeH="0" baseline="0" noProof="0" dirty="0" smtClean="0">
                <a:ln>
                  <a:noFill/>
                </a:ln>
                <a:effectLst/>
                <a:uLnTx/>
                <a:uFillTx/>
                <a:latin typeface="+mj-lt"/>
                <a:ea typeface="+mj-ea"/>
                <a:cs typeface="B Mitra" pitchFamily="2" charset="-78"/>
              </a:rPr>
              <a:t>آشنایی با هنرمندان و اهل فرهنگ</a:t>
            </a:r>
            <a:r>
              <a:rPr kumimoji="0" lang="fa-IR" sz="2800" b="0" i="0" u="none" strike="noStrike" kern="1200" cap="none" spc="0" normalizeH="0" baseline="0" noProof="0" dirty="0" smtClean="0">
                <a:ln>
                  <a:noFill/>
                </a:ln>
                <a:effectLst/>
                <a:uLnTx/>
                <a:uFillTx/>
                <a:latin typeface="+mj-lt"/>
                <a:ea typeface="+mj-ea"/>
                <a:cs typeface="B Mitra" pitchFamily="2" charset="-78"/>
              </a:rPr>
              <a:t> ايراني و غير ايراني</a:t>
            </a:r>
            <a:endParaRPr kumimoji="0" lang="en-US" sz="2800" b="0" i="0" u="none" strike="noStrike" kern="1200" cap="none" spc="0" normalizeH="0" baseline="0" noProof="0" dirty="0" smtClean="0">
              <a:ln>
                <a:noFill/>
              </a:ln>
              <a:effectLst/>
              <a:uLnTx/>
              <a:uFillTx/>
              <a:latin typeface="+mj-lt"/>
              <a:ea typeface="+mj-ea"/>
              <a:cs typeface="B Mitra" pitchFamily="2" charset="-78"/>
            </a:endParaRPr>
          </a:p>
          <a:p>
            <a:pPr lvl="0" algn="r" rtl="1">
              <a:lnSpc>
                <a:spcPct val="150000"/>
              </a:lnSpc>
              <a:spcBef>
                <a:spcPct val="0"/>
              </a:spcBef>
              <a:buBlip>
                <a:blip r:embed="rId2"/>
              </a:buBlip>
              <a:defRPr/>
            </a:pPr>
            <a:r>
              <a:rPr kumimoji="0" lang="ar-SA" sz="2800" b="0" i="0" u="none" strike="noStrike" kern="1200" cap="none" spc="0" normalizeH="0" baseline="0" noProof="0" dirty="0" smtClean="0">
                <a:ln>
                  <a:noFill/>
                </a:ln>
                <a:effectLst/>
                <a:uLnTx/>
                <a:uFillTx/>
                <a:latin typeface="+mj-lt"/>
                <a:ea typeface="+mj-ea"/>
                <a:cs typeface="B Mitra" pitchFamily="2" charset="-78"/>
              </a:rPr>
              <a:t>بررسی آثار هنری و موضوعات فرهنگی روز</a:t>
            </a:r>
            <a:endParaRPr kumimoji="0" lang="en-US" sz="2800" b="0" i="0" u="none" strike="noStrike" kern="1200" cap="none" spc="0" normalizeH="0" baseline="0" noProof="0" dirty="0" smtClean="0">
              <a:ln>
                <a:noFill/>
              </a:ln>
              <a:effectLst/>
              <a:uLnTx/>
              <a:uFillTx/>
              <a:latin typeface="+mj-lt"/>
              <a:ea typeface="+mj-ea"/>
              <a:cs typeface="B Mitra" pitchFamily="2" charset="-78"/>
            </a:endParaRPr>
          </a:p>
          <a:p>
            <a:pPr lvl="0" algn="r" rtl="1">
              <a:lnSpc>
                <a:spcPct val="150000"/>
              </a:lnSpc>
              <a:spcBef>
                <a:spcPct val="0"/>
              </a:spcBef>
              <a:buBlip>
                <a:blip r:embed="rId2"/>
              </a:buBlip>
              <a:defRPr/>
            </a:pPr>
            <a:r>
              <a:rPr kumimoji="0" lang="ar-SA" sz="2800" b="0" i="0" u="none" strike="noStrike" kern="1200" cap="none" spc="0" normalizeH="0" baseline="0" noProof="0" dirty="0" smtClean="0">
                <a:ln>
                  <a:noFill/>
                </a:ln>
                <a:effectLst/>
                <a:uLnTx/>
                <a:uFillTx/>
                <a:latin typeface="+mj-lt"/>
                <a:ea typeface="+mj-ea"/>
                <a:cs typeface="B Mitra" pitchFamily="2" charset="-78"/>
              </a:rPr>
              <a:t>گشت و گذار فرهنگ</a:t>
            </a:r>
            <a:r>
              <a:rPr kumimoji="0" lang="fa-IR" sz="2800" b="0" i="0" u="none" strike="noStrike" kern="1200" cap="none" spc="0" normalizeH="0" baseline="0" noProof="0" dirty="0" smtClean="0">
                <a:ln>
                  <a:noFill/>
                </a:ln>
                <a:effectLst/>
                <a:uLnTx/>
                <a:uFillTx/>
                <a:latin typeface="+mj-lt"/>
                <a:ea typeface="+mj-ea"/>
                <a:cs typeface="B Mitra" pitchFamily="2" charset="-78"/>
              </a:rPr>
              <a:t>ی - </a:t>
            </a:r>
            <a:r>
              <a:rPr kumimoji="0" lang="ar-SA" sz="2800" b="0" i="0" u="none" strike="noStrike" kern="1200" cap="none" spc="0" normalizeH="0" baseline="0" noProof="0" dirty="0" smtClean="0">
                <a:ln>
                  <a:noFill/>
                </a:ln>
                <a:effectLst/>
                <a:uLnTx/>
                <a:uFillTx/>
                <a:latin typeface="+mj-lt"/>
                <a:ea typeface="+mj-ea"/>
                <a:cs typeface="B Mitra" pitchFamily="2" charset="-78"/>
              </a:rPr>
              <a:t>هنری در اینترنت</a:t>
            </a:r>
            <a:endParaRPr kumimoji="0" lang="en-US" sz="2800" b="0" i="0" u="none" strike="noStrike" kern="1200" cap="none" spc="0" normalizeH="0" baseline="0" noProof="0" dirty="0">
              <a:ln>
                <a:noFill/>
              </a:ln>
              <a:solidFill>
                <a:schemeClr val="accent3">
                  <a:lumMod val="50000"/>
                </a:schemeClr>
              </a:solidFill>
              <a:effectLst/>
              <a:uLnTx/>
              <a:uFillTx/>
              <a:latin typeface="+mj-lt"/>
              <a:ea typeface="+mj-ea"/>
              <a:cs typeface="B Mitra" pitchFamily="2" charset="-78"/>
            </a:endParaRPr>
          </a:p>
        </p:txBody>
      </p:sp>
      <p:sp>
        <p:nvSpPr>
          <p:cNvPr id="7" name="Title 1"/>
          <p:cNvSpPr txBox="1">
            <a:spLocks/>
          </p:cNvSpPr>
          <p:nvPr/>
        </p:nvSpPr>
        <p:spPr>
          <a:xfrm>
            <a:off x="71406" y="285728"/>
            <a:ext cx="2571768" cy="785818"/>
          </a:xfrm>
          <a:prstGeom prst="rect">
            <a:avLst/>
          </a:prstGeom>
        </p:spPr>
        <p:txBody>
          <a:bodyPr vert="horz" lIns="91440" tIns="45720" rIns="91440" bIns="45720" rtlCol="0" anchor="ctr">
            <a:noAutofit/>
          </a:bodyPr>
          <a:lstStyle/>
          <a:p>
            <a:pPr marL="0" marR="0" lvl="0" indent="0" algn="ctr" defTabSz="914400" rtl="1" eaLnBrk="1" fontAlgn="auto" latinLnBrk="0" hangingPunct="1">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en-US"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endPar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endParaRPr>
          </a:p>
          <a:p>
            <a:pPr marL="0" marR="0" lvl="0" indent="0" algn="ctr" defTabSz="914400" rtl="1" eaLnBrk="1" fontAlgn="auto" latinLnBrk="0" hangingPunct="1">
              <a:spcBef>
                <a:spcPct val="0"/>
              </a:spcBef>
              <a:spcAft>
                <a:spcPts val="0"/>
              </a:spcAft>
              <a:buClrTx/>
              <a:buSzTx/>
              <a:buFontTx/>
              <a:buNone/>
              <a:tabLst/>
              <a:defRPr/>
            </a:pPr>
            <a:r>
              <a:rPr kumimoji="0" lang="ar-SA" sz="3000" b="1" i="0" u="none" strike="noStrike" kern="1200" cap="none" spc="0" normalizeH="0" baseline="0" noProof="0" dirty="0" smtClean="0">
                <a:ln>
                  <a:noFill/>
                </a:ln>
                <a:solidFill>
                  <a:srgbClr val="FF0000"/>
                </a:solidFill>
                <a:effectLst/>
                <a:uLnTx/>
                <a:uFillTx/>
                <a:latin typeface="+mj-lt"/>
                <a:ea typeface="+mj-ea"/>
                <a:cs typeface="B Davat" pitchFamily="2" charset="-78"/>
              </a:rPr>
              <a:t>برنامه ويژه </a:t>
            </a:r>
            <a:endParaRPr kumimoji="0" lang="fa-IR" sz="3000" b="1" i="0" u="none" strike="noStrike" kern="1200" cap="none" spc="0" normalizeH="0" baseline="0" noProof="0" dirty="0" smtClean="0">
              <a:ln>
                <a:noFill/>
              </a:ln>
              <a:solidFill>
                <a:srgbClr val="FF0000"/>
              </a:solidFill>
              <a:effectLst/>
              <a:uLnTx/>
              <a:uFillTx/>
              <a:latin typeface="+mj-lt"/>
              <a:ea typeface="+mj-ea"/>
              <a:cs typeface="B Davat" pitchFamily="2" charset="-78"/>
            </a:endParaRPr>
          </a:p>
          <a:p>
            <a:pPr marL="0" marR="0" lvl="0" indent="0" algn="ctr" defTabSz="914400" rtl="1" eaLnBrk="1" fontAlgn="auto" latinLnBrk="0" hangingPunct="1">
              <a:spcBef>
                <a:spcPct val="0"/>
              </a:spcBef>
              <a:spcAft>
                <a:spcPts val="0"/>
              </a:spcAft>
              <a:buClrTx/>
              <a:buSzTx/>
              <a:buFontTx/>
              <a:buNone/>
              <a:tabLst/>
              <a:defRPr/>
            </a:pPr>
            <a:r>
              <a:rPr kumimoji="0" lang="ar-SA" sz="3000" b="1" i="0" u="none" strike="noStrike" kern="1200" cap="none" spc="0" normalizeH="0" baseline="0" noProof="0" dirty="0" smtClean="0">
                <a:ln>
                  <a:noFill/>
                </a:ln>
                <a:solidFill>
                  <a:srgbClr val="FF0000"/>
                </a:solidFill>
                <a:effectLst/>
                <a:uLnTx/>
                <a:uFillTx/>
                <a:latin typeface="+mj-lt"/>
                <a:ea typeface="+mj-ea"/>
                <a:cs typeface="B Davat" pitchFamily="2" charset="-78"/>
              </a:rPr>
              <a:t>فرهنگ و هنر</a:t>
            </a:r>
            <a:r>
              <a:rPr kumimoji="0" lang="fa-IR" sz="3000" b="1" i="0" u="none" strike="noStrike" kern="1200" cap="none" spc="0" normalizeH="0" baseline="0" noProof="0" dirty="0" smtClean="0">
                <a:ln>
                  <a:noFill/>
                </a:ln>
                <a:solidFill>
                  <a:srgbClr val="FF0000"/>
                </a:solidFill>
                <a:effectLst/>
                <a:uLnTx/>
                <a:uFillTx/>
                <a:latin typeface="+mj-lt"/>
                <a:ea typeface="+mj-ea"/>
                <a:cs typeface="B Davat" pitchFamily="2" charset="-78"/>
              </a:rPr>
              <a:t> </a:t>
            </a: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t/>
            </a:r>
            <a:br>
              <a:rPr kumimoji="0" lang="fa-IR" sz="3000" b="1" i="0" u="none" strike="noStrike" kern="1200" cap="none" spc="0" normalizeH="0" baseline="0" noProof="0" dirty="0" smtClean="0">
                <a:ln>
                  <a:noFill/>
                </a:ln>
                <a:solidFill>
                  <a:schemeClr val="accent3">
                    <a:lumMod val="50000"/>
                  </a:schemeClr>
                </a:solidFill>
                <a:effectLst/>
                <a:uLnTx/>
                <a:uFillTx/>
                <a:latin typeface="+mj-lt"/>
                <a:ea typeface="+mj-ea"/>
                <a:cs typeface="B Davat" pitchFamily="2" charset="-78"/>
              </a:rPr>
            </a:br>
            <a:endParaRPr kumimoji="0" lang="en-US" sz="3000" b="1" i="0" u="none" strike="noStrike" kern="1200" cap="none" spc="0" normalizeH="0" baseline="0" noProof="0" dirty="0">
              <a:ln>
                <a:noFill/>
              </a:ln>
              <a:solidFill>
                <a:schemeClr val="accent3">
                  <a:lumMod val="50000"/>
                </a:schemeClr>
              </a:solidFill>
              <a:effectLst/>
              <a:uLnTx/>
              <a:uFillTx/>
              <a:latin typeface="+mj-lt"/>
              <a:ea typeface="+mj-ea"/>
              <a:cs typeface="B Davat" pitchFamily="2" charset="-78"/>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8" presetClass="entr" presetSubtype="0" accel="5000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1000" fill="hold"/>
                                        <p:tgtEl>
                                          <p:spTgt spid="6">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3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72" y="214290"/>
            <a:ext cx="7858180" cy="4643470"/>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9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9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Title 1"/>
          <p:cNvSpPr>
            <a:spLocks noGrp="1"/>
          </p:cNvSpPr>
          <p:nvPr>
            <p:ph type="title"/>
          </p:nvPr>
        </p:nvSpPr>
        <p:spPr>
          <a:xfrm>
            <a:off x="214282" y="214290"/>
            <a:ext cx="1571636" cy="642942"/>
          </a:xfrm>
        </p:spPr>
        <p:txBody>
          <a:bodyPr>
            <a:normAutofit/>
          </a:bodyPr>
          <a:lstStyle/>
          <a:p>
            <a:pPr algn="ctr"/>
            <a:r>
              <a:rPr lang="fa-IR" sz="3200" b="1" dirty="0" smtClean="0">
                <a:solidFill>
                  <a:srgbClr val="FF0000"/>
                </a:solidFill>
                <a:cs typeface="B Davat" pitchFamily="2" charset="-78"/>
              </a:rPr>
              <a:t>رودررو</a:t>
            </a:r>
            <a:endParaRPr lang="en-US" sz="3200" b="1" dirty="0">
              <a:solidFill>
                <a:srgbClr val="FF0000"/>
              </a:solidFill>
              <a:cs typeface="B Davat" pitchFamily="2" charset="-78"/>
            </a:endParaRPr>
          </a:p>
        </p:txBody>
      </p:sp>
      <p:sp>
        <p:nvSpPr>
          <p:cNvPr id="7" name="TextBox 6"/>
          <p:cNvSpPr txBox="1"/>
          <p:nvPr/>
        </p:nvSpPr>
        <p:spPr>
          <a:xfrm>
            <a:off x="214282" y="1071546"/>
            <a:ext cx="8318158" cy="3924151"/>
          </a:xfrm>
          <a:prstGeom prst="rect">
            <a:avLst/>
          </a:prstGeom>
          <a:noFill/>
        </p:spPr>
        <p:txBody>
          <a:bodyPr wrap="square" rtlCol="0">
            <a:spAutoFit/>
          </a:bodyPr>
          <a:lstStyle/>
          <a:p>
            <a:pPr algn="r" rtl="1">
              <a:lnSpc>
                <a:spcPct val="150000"/>
              </a:lnSpc>
              <a:buBlip>
                <a:blip r:embed="rId2"/>
              </a:buBlip>
            </a:pPr>
            <a:r>
              <a:rPr lang="fa-IR" sz="2400" dirty="0" smtClean="0">
                <a:cs typeface="B Mitra" pitchFamily="2" charset="-78"/>
              </a:rPr>
              <a:t> </a:t>
            </a:r>
            <a:r>
              <a:rPr lang="ar-SA" sz="2400" dirty="0" smtClean="0">
                <a:cs typeface="B Mitra" pitchFamily="2" charset="-78"/>
              </a:rPr>
              <a:t>تنها عنصر تعیین کننده برای این برنامه، مهمان است</a:t>
            </a:r>
            <a:r>
              <a:rPr lang="en-US" sz="2400" dirty="0" smtClean="0">
                <a:cs typeface="B Mitra" pitchFamily="2" charset="-78"/>
              </a:rPr>
              <a:t>.</a:t>
            </a:r>
            <a:endParaRPr lang="fa-IR" sz="2400" dirty="0" smtClean="0">
              <a:cs typeface="B Mitra" pitchFamily="2" charset="-78"/>
            </a:endParaRPr>
          </a:p>
          <a:p>
            <a:pPr algn="r" rtl="1">
              <a:lnSpc>
                <a:spcPct val="150000"/>
              </a:lnSpc>
              <a:buBlip>
                <a:blip r:embed="rId2"/>
              </a:buBlip>
            </a:pPr>
            <a:r>
              <a:rPr lang="fa-IR" sz="2400" dirty="0" smtClean="0">
                <a:cs typeface="B Mitra" pitchFamily="2" charset="-78"/>
              </a:rPr>
              <a:t> </a:t>
            </a:r>
            <a:r>
              <a:rPr lang="ar-SA" sz="2400" dirty="0" smtClean="0">
                <a:cs typeface="B Mitra" pitchFamily="2" charset="-78"/>
              </a:rPr>
              <a:t>معیار گزینش مهمان، نقش او در سرنوشت فرهنگی، سیاسی، اجتماعی، و اقتصادی ایران معاصر است.</a:t>
            </a:r>
            <a:endParaRPr lang="fa-IR" sz="2400" dirty="0" smtClean="0">
              <a:cs typeface="B Mitra" pitchFamily="2" charset="-78"/>
            </a:endParaRPr>
          </a:p>
          <a:p>
            <a:pPr algn="r" rtl="1">
              <a:lnSpc>
                <a:spcPct val="150000"/>
              </a:lnSpc>
              <a:buBlip>
                <a:blip r:embed="rId2"/>
              </a:buBlip>
            </a:pPr>
            <a:r>
              <a:rPr lang="fa-IR" sz="2400" dirty="0" smtClean="0">
                <a:cs typeface="B Mitra" pitchFamily="2" charset="-78"/>
              </a:rPr>
              <a:t> البته </a:t>
            </a:r>
            <a:r>
              <a:rPr lang="ar-SA" sz="2400" dirty="0" smtClean="0">
                <a:cs typeface="B Mitra" pitchFamily="2" charset="-78"/>
              </a:rPr>
              <a:t>گاه از کسانی در این برنامه دعوت </a:t>
            </a:r>
            <a:r>
              <a:rPr lang="fa-IR" sz="2400" dirty="0" smtClean="0">
                <a:cs typeface="B Mitra" pitchFamily="2" charset="-78"/>
              </a:rPr>
              <a:t>می‌شود</a:t>
            </a:r>
            <a:r>
              <a:rPr lang="ar-SA" sz="2400" dirty="0" smtClean="0">
                <a:cs typeface="B Mitra" pitchFamily="2" charset="-78"/>
              </a:rPr>
              <a:t> که چهره نیستند اما حضور </a:t>
            </a:r>
            <a:r>
              <a:rPr lang="fa-IR" sz="2400" dirty="0" smtClean="0">
                <a:cs typeface="B Mitra" pitchFamily="2" charset="-78"/>
              </a:rPr>
              <a:t>حرفه‌ای</a:t>
            </a:r>
            <a:r>
              <a:rPr lang="ar-SA" sz="2400" dirty="0" smtClean="0">
                <a:cs typeface="B Mitra" pitchFamily="2" charset="-78"/>
              </a:rPr>
              <a:t> آنان در </a:t>
            </a:r>
            <a:r>
              <a:rPr lang="fa-IR" sz="2400" dirty="0" smtClean="0">
                <a:cs typeface="B Mitra" pitchFamily="2" charset="-78"/>
              </a:rPr>
              <a:t>حوزه‌ای</a:t>
            </a:r>
            <a:r>
              <a:rPr lang="ar-SA" sz="2400" dirty="0" smtClean="0">
                <a:cs typeface="B Mitra" pitchFamily="2" charset="-78"/>
              </a:rPr>
              <a:t> خاص، چندان چشمگیر است که سبب سازِ حضور آنان در این برنامه </a:t>
            </a:r>
            <a:r>
              <a:rPr lang="fa-IR" sz="2400" dirty="0" smtClean="0">
                <a:cs typeface="B Mitra" pitchFamily="2" charset="-78"/>
              </a:rPr>
              <a:t>می‌شود</a:t>
            </a:r>
            <a:r>
              <a:rPr lang="en-US" sz="2400" dirty="0" smtClean="0">
                <a:cs typeface="B Mitra" pitchFamily="2" charset="-78"/>
              </a:rPr>
              <a:t>.</a:t>
            </a:r>
            <a:endParaRPr lang="fa-IR" sz="2400" dirty="0" smtClean="0">
              <a:cs typeface="B Mitra" pitchFamily="2" charset="-78"/>
            </a:endParaRPr>
          </a:p>
          <a:p>
            <a:pPr algn="r" rtl="1">
              <a:lnSpc>
                <a:spcPct val="150000"/>
              </a:lnSpc>
            </a:pPr>
            <a:r>
              <a:rPr lang="ar-SA" sz="2400" b="1" dirty="0" smtClean="0">
                <a:solidFill>
                  <a:srgbClr val="C00000"/>
                </a:solidFill>
                <a:cs typeface="B Mitra" pitchFamily="2" charset="-78"/>
              </a:rPr>
              <a:t>هدف:</a:t>
            </a:r>
            <a:endParaRPr lang="fa-IR" sz="2400" b="1" dirty="0" smtClean="0">
              <a:solidFill>
                <a:srgbClr val="C00000"/>
              </a:solidFill>
              <a:cs typeface="B Mitra" pitchFamily="2" charset="-78"/>
            </a:endParaRPr>
          </a:p>
          <a:p>
            <a:pPr algn="r" rtl="1">
              <a:lnSpc>
                <a:spcPct val="150000"/>
              </a:lnSpc>
              <a:buBlip>
                <a:blip r:embed="rId2"/>
              </a:buBlip>
            </a:pPr>
            <a:r>
              <a:rPr lang="fa-IR" sz="2400" dirty="0" smtClean="0">
                <a:cs typeface="B Mitra" pitchFamily="2" charset="-78"/>
              </a:rPr>
              <a:t> آ</a:t>
            </a:r>
            <a:r>
              <a:rPr lang="ar-SA" sz="2400" dirty="0" smtClean="0">
                <a:cs typeface="B Mitra" pitchFamily="2" charset="-78"/>
              </a:rPr>
              <a:t>گاهی دادن و روشنگری.</a:t>
            </a:r>
            <a:endParaRPr lang="en-US" sz="2400" dirty="0">
              <a:cs typeface="B Mitra" pitchFamily="2"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p:cTn id="1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diamond(in)">
                                      <p:cBhvr>
                                        <p:cTn id="24" dur="2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iterate type="lt">
                                    <p:tmAbs val="0"/>
                                  </p:iterate>
                                  <p:childTnLst>
                                    <p:set>
                                      <p:cBhvr>
                                        <p:cTn id="2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7">
                                            <p:txEl>
                                              <p:pRg st="3" end="3"/>
                                            </p:txEl>
                                          </p:spTgt>
                                        </p:tgtEl>
                                        <p:attrNameLst>
                                          <p:attrName>ppt_x</p:attrName>
                                          <p:attrName>ppt_y</p:attrName>
                                        </p:attrNameLst>
                                      </p:cBhvr>
                                    </p:animMotion>
                                    <p:animRot by="1500000">
                                      <p:cBhvr>
                                        <p:cTn id="33" dur="125" fill="hold">
                                          <p:stCondLst>
                                            <p:cond delay="0"/>
                                          </p:stCondLst>
                                        </p:cTn>
                                        <p:tgtEl>
                                          <p:spTgt spid="7">
                                            <p:txEl>
                                              <p:pRg st="3" end="3"/>
                                            </p:txEl>
                                          </p:spTgt>
                                        </p:tgtEl>
                                        <p:attrNameLst>
                                          <p:attrName>r</p:attrName>
                                        </p:attrNameLst>
                                      </p:cBhvr>
                                    </p:animRot>
                                    <p:animRot by="-1500000">
                                      <p:cBhvr>
                                        <p:cTn id="34" dur="125" fill="hold">
                                          <p:stCondLst>
                                            <p:cond delay="125"/>
                                          </p:stCondLst>
                                        </p:cTn>
                                        <p:tgtEl>
                                          <p:spTgt spid="7">
                                            <p:txEl>
                                              <p:pRg st="3" end="3"/>
                                            </p:txEl>
                                          </p:spTgt>
                                        </p:tgtEl>
                                        <p:attrNameLst>
                                          <p:attrName>r</p:attrName>
                                        </p:attrNameLst>
                                      </p:cBhvr>
                                    </p:animRot>
                                    <p:animRot by="-1500000">
                                      <p:cBhvr>
                                        <p:cTn id="35" dur="125" fill="hold">
                                          <p:stCondLst>
                                            <p:cond delay="250"/>
                                          </p:stCondLst>
                                        </p:cTn>
                                        <p:tgtEl>
                                          <p:spTgt spid="7">
                                            <p:txEl>
                                              <p:pRg st="3" end="3"/>
                                            </p:txEl>
                                          </p:spTgt>
                                        </p:tgtEl>
                                        <p:attrNameLst>
                                          <p:attrName>r</p:attrName>
                                        </p:attrNameLst>
                                      </p:cBhvr>
                                    </p:animRot>
                                    <p:animRot by="1500000">
                                      <p:cBhvr>
                                        <p:cTn id="36" dur="125" fill="hold">
                                          <p:stCondLst>
                                            <p:cond delay="375"/>
                                          </p:stCondLst>
                                        </p:cTn>
                                        <p:tgtEl>
                                          <p:spTgt spid="7">
                                            <p:txEl>
                                              <p:pRg st="3" end="3"/>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9" presetClass="entr" presetSubtype="1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p:cTn id="41" dur="1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42" dur="1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71670" y="714356"/>
            <a:ext cx="4857784" cy="1071570"/>
          </a:xfrm>
        </p:spPr>
        <p:txBody>
          <a:bodyPr>
            <a:normAutofit/>
          </a:bodyPr>
          <a:lstStyle/>
          <a:p>
            <a:r>
              <a:rPr lang="fa-IR" sz="4800" dirty="0" smtClean="0">
                <a:cs typeface="B Titr" pitchFamily="2" charset="-78"/>
              </a:rPr>
              <a:t>عوامل صدای امریکا</a:t>
            </a:r>
            <a:endParaRPr lang="en-US" sz="4800" dirty="0">
              <a:cs typeface="B Titr" pitchFamily="2" charset="-78"/>
            </a:endParaRPr>
          </a:p>
        </p:txBody>
      </p:sp>
      <p:pic>
        <p:nvPicPr>
          <p:cNvPr id="7" name="Picture 6" descr="http://gooya.com/ad/banners/voa_110x75v3.gif">
            <a:hlinkClick r:id="rId2" tgtFrame="_blank"/>
          </p:cNvPr>
          <p:cNvPicPr/>
          <p:nvPr/>
        </p:nvPicPr>
        <p:blipFill>
          <a:blip r:embed="rId3" cstate="print"/>
          <a:srcRect/>
          <a:stretch>
            <a:fillRect/>
          </a:stretch>
        </p:blipFill>
        <p:spPr bwMode="auto">
          <a:xfrm>
            <a:off x="2500298" y="1785926"/>
            <a:ext cx="4429156" cy="2357454"/>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p:cNvSpPr>
          <p:nvPr/>
        </p:nvSpPr>
        <p:spPr>
          <a:xfrm>
            <a:off x="35496" y="857232"/>
            <a:ext cx="8964488" cy="5308072"/>
          </a:xfrm>
          <a:prstGeom prst="rect">
            <a:avLst/>
          </a:prstGeom>
        </p:spPr>
        <p:txBody>
          <a:bodyPr vert="horz" lIns="91440" tIns="45720" rIns="91440" bIns="45720" rtlCol="0">
            <a:noAutofit/>
          </a:bodyPr>
          <a:lstStyle/>
          <a:p>
            <a:pPr marR="0" lvl="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en-US" sz="2300" b="0" i="0" u="none" strike="noStrike" kern="1200" cap="none" spc="0" normalizeH="0" baseline="0" noProof="0" dirty="0" smtClean="0">
                <a:ln>
                  <a:noFill/>
                </a:ln>
                <a:effectLst/>
                <a:uLnTx/>
                <a:uFillTx/>
                <a:latin typeface="+mn-lt"/>
                <a:ea typeface="+mn-ea"/>
                <a:cs typeface="+mn-cs"/>
              </a:rPr>
              <a:t> </a:t>
            </a:r>
            <a:r>
              <a:rPr kumimoji="0" lang="ar-SA" sz="2300" b="0" i="0" u="none" strike="noStrike" kern="1200" cap="none" spc="0" normalizeH="0" baseline="0" noProof="0" dirty="0" smtClean="0">
                <a:ln>
                  <a:noFill/>
                </a:ln>
                <a:effectLst/>
                <a:uLnTx/>
                <a:uFillTx/>
                <a:latin typeface="+mn-lt"/>
                <a:ea typeface="+mn-ea"/>
                <a:cs typeface="B Mitra" pitchFamily="2" charset="-78"/>
              </a:rPr>
              <a:t>متولد </a:t>
            </a: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سال 1329 تهران</a:t>
            </a:r>
            <a:endParaRPr kumimoji="0" lang="fa-IR" sz="23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lvl="0" algn="r" rtl="1">
              <a:lnSpc>
                <a:spcPct val="150000"/>
              </a:lnSpc>
              <a:spcBef>
                <a:spcPct val="20000"/>
              </a:spcBef>
              <a:buFont typeface="Arial" pitchFamily="34" charset="0"/>
              <a:buChar char="•"/>
              <a:defRPr/>
            </a:pP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وي قبل از پيروزي</a:t>
            </a:r>
            <a:r>
              <a:rPr lang="fa-IR" sz="2300" dirty="0" smtClean="0">
                <a:cs typeface="B Mitra" pitchFamily="2" charset="-78"/>
              </a:rPr>
              <a:t> </a:t>
            </a:r>
            <a:r>
              <a:rPr lang="ar-SA" sz="2300" dirty="0" smtClean="0">
                <a:cs typeface="B Mitra" pitchFamily="2" charset="-78"/>
              </a:rPr>
              <a:t>انقلاب اسلامي به شغل </a:t>
            </a:r>
            <a:r>
              <a:rPr lang="fa-IR" sz="2300" dirty="0" smtClean="0">
                <a:cs typeface="B Mitra" pitchFamily="2" charset="-78"/>
              </a:rPr>
              <a:t>روزنامه‌نگا</a:t>
            </a:r>
            <a:r>
              <a:rPr lang="ar-SA" sz="2300" dirty="0" smtClean="0">
                <a:cs typeface="B Mitra" pitchFamily="2" charset="-78"/>
              </a:rPr>
              <a:t>ر</a:t>
            </a:r>
            <a:r>
              <a:rPr lang="fa-IR" sz="2300" dirty="0" smtClean="0">
                <a:cs typeface="B Mitra" pitchFamily="2" charset="-78"/>
              </a:rPr>
              <a:t>ی</a:t>
            </a:r>
            <a:r>
              <a:rPr lang="ar-SA" sz="2300" dirty="0" smtClean="0">
                <a:cs typeface="B Mitra" pitchFamily="2" charset="-78"/>
              </a:rPr>
              <a:t> اشتغال داشت و سردبير مجلات و </a:t>
            </a:r>
            <a:r>
              <a:rPr lang="fa-IR" sz="2300" dirty="0" smtClean="0">
                <a:cs typeface="B Mitra" pitchFamily="2" charset="-78"/>
              </a:rPr>
              <a:t/>
            </a:r>
            <a:br>
              <a:rPr lang="fa-IR" sz="2300" dirty="0" smtClean="0">
                <a:cs typeface="B Mitra" pitchFamily="2" charset="-78"/>
              </a:rPr>
            </a:br>
            <a:r>
              <a:rPr lang="fa-IR" sz="2300" dirty="0" smtClean="0">
                <a:cs typeface="B Mitra" pitchFamily="2" charset="-78"/>
              </a:rPr>
              <a:t>روزنامه‌های</a:t>
            </a:r>
            <a:r>
              <a:rPr lang="ar-SA" sz="2300" dirty="0" smtClean="0">
                <a:cs typeface="B Mitra" pitchFamily="2" charset="-78"/>
              </a:rPr>
              <a:t> گوناگوني </a:t>
            </a: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از جمله نشريه فرهنگي آيندگان بود.</a:t>
            </a:r>
            <a:endParaRPr kumimoji="0" lang="fa-IR" sz="23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lvl="0" algn="r" rtl="1">
              <a:lnSpc>
                <a:spcPct val="150000"/>
              </a:lnSpc>
              <a:spcBef>
                <a:spcPct val="20000"/>
              </a:spcBef>
              <a:buFont typeface="Arial" pitchFamily="34" charset="0"/>
              <a:buChar char="•"/>
              <a:defRPr/>
            </a:pP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صوراسرافيل بعد از پيروزي انقلاب اسلامي همانند بسياري از </a:t>
            </a:r>
            <a:r>
              <a:rPr lang="fa-IR" sz="2300" dirty="0" smtClean="0">
                <a:cs typeface="B Mitra" pitchFamily="2" charset="-78"/>
              </a:rPr>
              <a:t>روزنامه‌نگا</a:t>
            </a: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ران و دگرانديشان مخالف نظام از ايران به فرانسه رفت و در آنجا ساکن شد.</a:t>
            </a:r>
            <a:endParaRPr kumimoji="0" lang="fa-IR" sz="23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lvl="0" algn="r" rtl="1">
              <a:lnSpc>
                <a:spcPct val="150000"/>
              </a:lnSpc>
              <a:spcBef>
                <a:spcPct val="20000"/>
              </a:spcBef>
              <a:buFont typeface="Arial" pitchFamily="34" charset="0"/>
              <a:buChar char="•"/>
              <a:defRPr/>
            </a:pP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وي در اروپا </a:t>
            </a:r>
            <a:r>
              <a:rPr lang="fa-IR" sz="2300" dirty="0" smtClean="0">
                <a:cs typeface="B Mitra" pitchFamily="2" charset="-78"/>
              </a:rPr>
              <a:t>روزنامه‌ای </a:t>
            </a: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به نام </a:t>
            </a:r>
            <a:r>
              <a:rPr kumimoji="0" lang="ar-SA" sz="2300" b="0" i="0" u="none" strike="noStrike" kern="1200" cap="none" spc="0" normalizeH="0" baseline="0" noProof="0" dirty="0" smtClean="0">
                <a:ln>
                  <a:noFill/>
                </a:ln>
                <a:solidFill>
                  <a:srgbClr val="FF0000"/>
                </a:solidFill>
                <a:effectLst/>
                <a:uLnTx/>
                <a:uFillTx/>
                <a:latin typeface="+mn-lt"/>
                <a:ea typeface="+mn-ea"/>
                <a:cs typeface="B Mitra" pitchFamily="2" charset="-78"/>
              </a:rPr>
              <a:t>ايران و جهان </a:t>
            </a: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را منتشر کرد.</a:t>
            </a:r>
            <a:r>
              <a:rPr kumimoji="0" lang="en-US" sz="2300" b="0" i="0" u="none" strike="noStrike" kern="1200" cap="none" spc="0" normalizeH="0" baseline="0" noProof="0" dirty="0" smtClean="0">
                <a:ln>
                  <a:noFill/>
                </a:ln>
                <a:solidFill>
                  <a:schemeClr val="tx1"/>
                </a:solidFill>
                <a:effectLst/>
                <a:uLnTx/>
                <a:uFillTx/>
                <a:latin typeface="+mn-lt"/>
                <a:ea typeface="+mn-ea"/>
                <a:cs typeface="B Mitra" pitchFamily="2" charset="-78"/>
              </a:rPr>
              <a:t> </a:t>
            </a: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سپس براي مدتي سردبير روزنامه کيهان لندن بود.</a:t>
            </a:r>
            <a:endParaRPr kumimoji="0" lang="fa-IR" sz="2300" b="0" i="0" u="none" strike="noStrike" kern="1200" cap="none" spc="0" normalizeH="0" baseline="0" noProof="0" dirty="0" smtClean="0">
              <a:ln>
                <a:noFill/>
              </a:ln>
              <a:solidFill>
                <a:schemeClr val="tx1"/>
              </a:solidFill>
              <a:effectLst/>
              <a:uLnTx/>
              <a:uFillTx/>
              <a:latin typeface="+mn-lt"/>
              <a:ea typeface="+mn-ea"/>
              <a:cs typeface="B Mitra" pitchFamily="2" charset="-78"/>
            </a:endParaRPr>
          </a:p>
          <a:p>
            <a:pPr marR="0" lvl="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وي در سال 1998از اروپا به امريکا مهاجرت کرد</a:t>
            </a:r>
            <a:r>
              <a:rPr kumimoji="0" lang="fa-IR" sz="2300" b="0" i="0" u="none" strike="noStrike" kern="1200" cap="none" spc="0" normalizeH="0" baseline="0" noProof="0" dirty="0" smtClean="0">
                <a:ln>
                  <a:noFill/>
                </a:ln>
                <a:solidFill>
                  <a:schemeClr val="tx1"/>
                </a:solidFill>
                <a:effectLst/>
                <a:uLnTx/>
                <a:uFillTx/>
                <a:latin typeface="+mn-lt"/>
                <a:ea typeface="+mn-ea"/>
                <a:cs typeface="B Mitra" pitchFamily="2" charset="-78"/>
              </a:rPr>
              <a:t>.</a:t>
            </a:r>
            <a:endParaRPr kumimoji="0" lang="fa-IR" sz="2300" b="0" i="0" u="sng" strike="noStrike" kern="1200" cap="none" spc="0" normalizeH="0" baseline="0" noProof="0" dirty="0" smtClean="0">
              <a:ln>
                <a:noFill/>
              </a:ln>
              <a:solidFill>
                <a:schemeClr val="tx1"/>
              </a:solidFill>
              <a:effectLst/>
              <a:uLnTx/>
              <a:uFillTx/>
              <a:latin typeface="+mn-lt"/>
              <a:ea typeface="+mn-ea"/>
              <a:cs typeface="B Mitra" pitchFamily="2" charset="-78"/>
            </a:endParaRPr>
          </a:p>
          <a:p>
            <a:pPr marR="0" lvl="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وي طرفدار استقرار نظام سلطنتي در ايران و جدايي کامل دين از سياست است</a:t>
            </a:r>
            <a:r>
              <a:rPr kumimoji="0" lang="fa-IR" sz="2300" b="0" i="0" u="none" strike="noStrike" kern="1200" cap="none" spc="0" normalizeH="0" baseline="0" noProof="0" dirty="0" smtClean="0">
                <a:ln>
                  <a:noFill/>
                </a:ln>
                <a:solidFill>
                  <a:schemeClr val="tx1"/>
                </a:solidFill>
                <a:effectLst/>
                <a:uLnTx/>
                <a:uFillTx/>
                <a:latin typeface="+mn-lt"/>
                <a:ea typeface="+mn-ea"/>
                <a:cs typeface="B Mitra" pitchFamily="2" charset="-78"/>
              </a:rPr>
              <a:t>.</a:t>
            </a:r>
          </a:p>
          <a:p>
            <a:pPr marR="0" lvl="0" algn="r" defTabSz="914400" rtl="1" eaLnBrk="1" fontAlgn="auto" latinLnBrk="0" hangingPunct="1">
              <a:lnSpc>
                <a:spcPct val="150000"/>
              </a:lnSpc>
              <a:spcBef>
                <a:spcPct val="20000"/>
              </a:spcBef>
              <a:spcAft>
                <a:spcPts val="0"/>
              </a:spcAft>
              <a:buClrTx/>
              <a:buSzTx/>
              <a:buFont typeface="Arial" pitchFamily="34" charset="0"/>
              <a:buChar char="•"/>
              <a:tabLst/>
              <a:defRPr/>
            </a:pPr>
            <a:r>
              <a:rPr kumimoji="0" lang="ar-SA" sz="2300" b="0" i="0" u="none" strike="noStrike" kern="1200" cap="none" spc="0" normalizeH="0" baseline="0" noProof="0" dirty="0" smtClean="0">
                <a:ln>
                  <a:noFill/>
                </a:ln>
                <a:solidFill>
                  <a:schemeClr val="tx1"/>
                </a:solidFill>
                <a:effectLst/>
                <a:uLnTx/>
                <a:uFillTx/>
                <a:latin typeface="+mn-lt"/>
                <a:ea typeface="+mn-ea"/>
                <a:cs typeface="B Mitra" pitchFamily="2" charset="-78"/>
              </a:rPr>
              <a:t>صور اسرافيل مدتي سردبير برنامه شباهنگ بود. </a:t>
            </a:r>
            <a:endParaRPr kumimoji="0" lang="en-US" sz="2300" b="0" i="0" u="none" strike="noStrike" kern="1200" cap="none" spc="0" normalizeH="0" baseline="0" noProof="0" dirty="0" smtClean="0">
              <a:ln>
                <a:noFill/>
              </a:ln>
              <a:solidFill>
                <a:schemeClr val="accent3">
                  <a:lumMod val="75000"/>
                </a:schemeClr>
              </a:solidFill>
              <a:effectLst/>
              <a:uLnTx/>
              <a:uFillTx/>
              <a:latin typeface="+mn-lt"/>
              <a:ea typeface="+mn-ea"/>
              <a:cs typeface="+mn-cs"/>
            </a:endParaRPr>
          </a:p>
        </p:txBody>
      </p:sp>
      <p:sp>
        <p:nvSpPr>
          <p:cNvPr id="7" name="Title 1"/>
          <p:cNvSpPr>
            <a:spLocks noGrp="1"/>
          </p:cNvSpPr>
          <p:nvPr>
            <p:ph type="title"/>
          </p:nvPr>
        </p:nvSpPr>
        <p:spPr>
          <a:xfrm>
            <a:off x="214282" y="214290"/>
            <a:ext cx="2500330" cy="642942"/>
          </a:xfrm>
        </p:spPr>
        <p:txBody>
          <a:bodyPr>
            <a:normAutofit fontScale="90000"/>
          </a:bodyPr>
          <a:lstStyle/>
          <a:p>
            <a:pPr algn="ctr"/>
            <a:r>
              <a:rPr lang="fa-IR" sz="3200" b="1" dirty="0" smtClean="0">
                <a:solidFill>
                  <a:srgbClr val="FF0000"/>
                </a:solidFill>
                <a:cs typeface="B Davat" pitchFamily="2" charset="-78"/>
              </a:rPr>
              <a:t>بهروز صور اسرافیل</a:t>
            </a:r>
            <a:endParaRPr lang="en-US" sz="3200" b="1" dirty="0">
              <a:solidFill>
                <a:srgbClr val="FF0000"/>
              </a:solidFill>
              <a:cs typeface="B Davat" pitchFamily="2" charset="-7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amond(in)">
                                      <p:cBhvr>
                                        <p:cTn id="13" dur="10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80">
                                          <p:stCondLst>
                                            <p:cond delay="0"/>
                                          </p:stCondLst>
                                        </p:cTn>
                                        <p:tgtEl>
                                          <p:spTgt spid="6">
                                            <p:txEl>
                                              <p:pRg st="1" end="1"/>
                                            </p:txEl>
                                          </p:spTgt>
                                        </p:tgtEl>
                                      </p:cBhvr>
                                    </p:animEffect>
                                    <p:anim calcmode="lin" valueType="num">
                                      <p:cBhvr>
                                        <p:cTn id="19"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xEl>
                                              <p:pRg st="1" end="1"/>
                                            </p:txEl>
                                          </p:spTgt>
                                        </p:tgtEl>
                                      </p:cBhvr>
                                      <p:to x="100000" y="60000"/>
                                    </p:animScale>
                                    <p:animScale>
                                      <p:cBhvr>
                                        <p:cTn id="25" dur="166" decel="50000">
                                          <p:stCondLst>
                                            <p:cond delay="676"/>
                                          </p:stCondLst>
                                        </p:cTn>
                                        <p:tgtEl>
                                          <p:spTgt spid="6">
                                            <p:txEl>
                                              <p:pRg st="1" end="1"/>
                                            </p:txEl>
                                          </p:spTgt>
                                        </p:tgtEl>
                                      </p:cBhvr>
                                      <p:to x="100000" y="100000"/>
                                    </p:animScale>
                                    <p:animScale>
                                      <p:cBhvr>
                                        <p:cTn id="26" dur="26">
                                          <p:stCondLst>
                                            <p:cond delay="1312"/>
                                          </p:stCondLst>
                                        </p:cTn>
                                        <p:tgtEl>
                                          <p:spTgt spid="6">
                                            <p:txEl>
                                              <p:pRg st="1" end="1"/>
                                            </p:txEl>
                                          </p:spTgt>
                                        </p:tgtEl>
                                      </p:cBhvr>
                                      <p:to x="100000" y="80000"/>
                                    </p:animScale>
                                    <p:animScale>
                                      <p:cBhvr>
                                        <p:cTn id="27" dur="166" decel="50000">
                                          <p:stCondLst>
                                            <p:cond delay="1338"/>
                                          </p:stCondLst>
                                        </p:cTn>
                                        <p:tgtEl>
                                          <p:spTgt spid="6">
                                            <p:txEl>
                                              <p:pRg st="1" end="1"/>
                                            </p:txEl>
                                          </p:spTgt>
                                        </p:tgtEl>
                                      </p:cBhvr>
                                      <p:to x="100000" y="100000"/>
                                    </p:animScale>
                                    <p:animScale>
                                      <p:cBhvr>
                                        <p:cTn id="28" dur="26">
                                          <p:stCondLst>
                                            <p:cond delay="1642"/>
                                          </p:stCondLst>
                                        </p:cTn>
                                        <p:tgtEl>
                                          <p:spTgt spid="6">
                                            <p:txEl>
                                              <p:pRg st="1" end="1"/>
                                            </p:txEl>
                                          </p:spTgt>
                                        </p:tgtEl>
                                      </p:cBhvr>
                                      <p:to x="100000" y="90000"/>
                                    </p:animScale>
                                    <p:animScale>
                                      <p:cBhvr>
                                        <p:cTn id="29" dur="166" decel="50000">
                                          <p:stCondLst>
                                            <p:cond delay="1668"/>
                                          </p:stCondLst>
                                        </p:cTn>
                                        <p:tgtEl>
                                          <p:spTgt spid="6">
                                            <p:txEl>
                                              <p:pRg st="1" end="1"/>
                                            </p:txEl>
                                          </p:spTgt>
                                        </p:tgtEl>
                                      </p:cBhvr>
                                      <p:to x="100000" y="100000"/>
                                    </p:animScale>
                                    <p:animScale>
                                      <p:cBhvr>
                                        <p:cTn id="30" dur="26">
                                          <p:stCondLst>
                                            <p:cond delay="1808"/>
                                          </p:stCondLst>
                                        </p:cTn>
                                        <p:tgtEl>
                                          <p:spTgt spid="6">
                                            <p:txEl>
                                              <p:pRg st="1" end="1"/>
                                            </p:txEl>
                                          </p:spTgt>
                                        </p:tgtEl>
                                      </p:cBhvr>
                                      <p:to x="100000" y="95000"/>
                                    </p:animScale>
                                    <p:animScale>
                                      <p:cBhvr>
                                        <p:cTn id="31" dur="166" decel="50000">
                                          <p:stCondLst>
                                            <p:cond delay="1834"/>
                                          </p:stCondLst>
                                        </p:cTn>
                                        <p:tgtEl>
                                          <p:spTgt spid="6">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p:cTn id="36"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p:cTn id="4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plus(in)">
                                      <p:cBhvr>
                                        <p:cTn id="55" dur="2000"/>
                                        <p:tgtEl>
                                          <p:spTgt spid="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nodeType="click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 calcmode="lin" valueType="num">
                                      <p:cBhvr additive="base">
                                        <p:cTn id="60"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844" y="71414"/>
            <a:ext cx="8715436" cy="5143536"/>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3000" i="0" u="none" strike="noStrike" kern="1200" cap="none" spc="0" normalizeH="0" baseline="0" noProof="0" dirty="0" smtClean="0">
                <a:ln>
                  <a:noFill/>
                </a:ln>
                <a:solidFill>
                  <a:srgbClr val="FFE49F"/>
                </a:solidFill>
                <a:effectLst/>
                <a:uLnTx/>
                <a:uFillTx/>
                <a:latin typeface="Times New Roman" pitchFamily="18" charset="0"/>
                <a:ea typeface="+mj-ea"/>
                <a:cs typeface="Times New Roman" pitchFamily="18" charset="0"/>
              </a:rPr>
              <a:t>VOA</a:t>
            </a:r>
            <a:endParaRPr kumimoji="0" lang="fa-IR" sz="23000" i="0" u="none" strike="noStrike" kern="1200" cap="none" spc="0" normalizeH="0" baseline="0" noProof="0" dirty="0">
              <a:ln>
                <a:noFill/>
              </a:ln>
              <a:solidFill>
                <a:srgbClr val="FFE49F"/>
              </a:solidFill>
              <a:effectLst/>
              <a:uLnTx/>
              <a:uFillTx/>
              <a:latin typeface="Times New Roman" pitchFamily="18" charset="0"/>
              <a:ea typeface="+mn-ea"/>
              <a:cs typeface="Times New Roman" pitchFamily="18" charset="0"/>
            </a:endParaRPr>
          </a:p>
        </p:txBody>
      </p:sp>
      <p:sp>
        <p:nvSpPr>
          <p:cNvPr id="6" name="Content Placeholder 2"/>
          <p:cNvSpPr>
            <a:spLocks noGrp="1"/>
          </p:cNvSpPr>
          <p:nvPr>
            <p:ph idx="1"/>
          </p:nvPr>
        </p:nvSpPr>
        <p:spPr>
          <a:xfrm>
            <a:off x="142844" y="1785926"/>
            <a:ext cx="8786874" cy="4214842"/>
          </a:xfrm>
        </p:spPr>
        <p:txBody>
          <a:bodyPr>
            <a:noAutofit/>
          </a:bodyPr>
          <a:lstStyle/>
          <a:p>
            <a:pPr marL="0" indent="0" algn="justLow" rtl="1">
              <a:spcBef>
                <a:spcPts val="0"/>
              </a:spcBef>
              <a:buFont typeface="Courier New" pitchFamily="49" charset="0"/>
              <a:buChar char="o"/>
            </a:pPr>
            <a:r>
              <a:rPr lang="fa-IR" sz="2400" dirty="0" smtClean="0">
                <a:solidFill>
                  <a:schemeClr val="tx1"/>
                </a:solidFill>
                <a:cs typeface="B Mitra" pitchFamily="2" charset="-78"/>
              </a:rPr>
              <a:t>فعالیت گذشته وی بیشتر بر حوزه رسانه و شعر بوده است.</a:t>
            </a:r>
          </a:p>
          <a:p>
            <a:pPr marL="0" indent="0" algn="justLow">
              <a:spcBef>
                <a:spcPts val="0"/>
              </a:spcBef>
              <a:buFont typeface="Courier New" pitchFamily="49" charset="0"/>
              <a:buChar char="o"/>
            </a:pPr>
            <a:r>
              <a:rPr lang="fa-IR" sz="2400" dirty="0" smtClean="0">
                <a:solidFill>
                  <a:schemeClr val="tx1"/>
                </a:solidFill>
                <a:cs typeface="B Mitra" pitchFamily="2" charset="-78"/>
              </a:rPr>
              <a:t>در دو دهه، اشعار و مقاله‌هایش در نشریه‌هایی چون آدینه (ایران)، آرش (فرانسه)، بررسی کتاب، مهرگان (امریکا)، دفترهای کانون نویسندگان (هلند و امریکا) و پایگاه های اینترنتی مانند «اخبار روز» منتشر شده است.</a:t>
            </a:r>
          </a:p>
          <a:p>
            <a:pPr marL="0" indent="0" algn="justLow" rtl="1">
              <a:spcBef>
                <a:spcPts val="0"/>
              </a:spcBef>
              <a:buFont typeface="Courier New" pitchFamily="49" charset="0"/>
              <a:buChar char="o"/>
            </a:pPr>
            <a:r>
              <a:rPr lang="fa-IR" sz="2400" dirty="0" smtClean="0">
                <a:solidFill>
                  <a:schemeClr val="tx1"/>
                </a:solidFill>
                <a:cs typeface="B Mitra" pitchFamily="2" charset="-78"/>
              </a:rPr>
              <a:t>سردبیر ماهنامه آرش در فرانسه از سال 1996-1990 و ستون نویس ماهنامه عربی «الموجز عن ایران» طی سالهای 1998- 1996. </a:t>
            </a:r>
          </a:p>
          <a:p>
            <a:pPr marL="0" indent="0" algn="justLow" rtl="1">
              <a:spcBef>
                <a:spcPts val="0"/>
              </a:spcBef>
              <a:buFont typeface="Courier New" pitchFamily="49" charset="0"/>
              <a:buChar char="o"/>
            </a:pPr>
            <a:r>
              <a:rPr lang="fa-IR" sz="2400" dirty="0" smtClean="0">
                <a:solidFill>
                  <a:schemeClr val="tx1"/>
                </a:solidFill>
                <a:cs typeface="B Mitra" pitchFamily="2" charset="-78"/>
              </a:rPr>
              <a:t>خبرنگار بخش تاجیک رادیو اروپای آزاد، رادیو آزادی در لندن و همکاری با بخش فارسی بی بی سی.</a:t>
            </a:r>
          </a:p>
          <a:p>
            <a:pPr marL="0" indent="0" algn="justLow" rtl="1">
              <a:spcBef>
                <a:spcPts val="0"/>
              </a:spcBef>
              <a:buFont typeface="Courier New" pitchFamily="49" charset="0"/>
              <a:buChar char="o"/>
            </a:pPr>
            <a:r>
              <a:rPr lang="fa-IR" sz="2400" dirty="0" smtClean="0">
                <a:solidFill>
                  <a:schemeClr val="tx1"/>
                </a:solidFill>
                <a:cs typeface="B Mitra" pitchFamily="2" charset="-78"/>
              </a:rPr>
              <a:t>در سال ۱۹۹۸ نخستین خبرنگار رادیو بود که برای شروع کار بخش فارسی رادیو آزادی (رادیو فردا) به پراگ رفت و مدت ده سال در آن بخش کارکرد.</a:t>
            </a:r>
          </a:p>
          <a:p>
            <a:pPr marL="0" indent="0" algn="justLow" rtl="1">
              <a:spcBef>
                <a:spcPts val="0"/>
              </a:spcBef>
              <a:buFont typeface="Courier New" pitchFamily="49" charset="0"/>
              <a:buChar char="o"/>
            </a:pPr>
            <a:r>
              <a:rPr lang="fa-IR" sz="2400" dirty="0" smtClean="0">
                <a:solidFill>
                  <a:schemeClr val="tx1"/>
                </a:solidFill>
                <a:cs typeface="B Mitra" pitchFamily="2" charset="-78"/>
              </a:rPr>
              <a:t>همکاری با صدای امریکا از سال 2008 تا 2009.</a:t>
            </a:r>
          </a:p>
          <a:p>
            <a:pPr marL="0" indent="0" algn="justLow" rtl="1">
              <a:spcBef>
                <a:spcPts val="0"/>
              </a:spcBef>
              <a:buFont typeface="Courier New" pitchFamily="49" charset="0"/>
              <a:buChar char="o"/>
            </a:pPr>
            <a:r>
              <a:rPr lang="fa-IR" sz="2400" dirty="0" smtClean="0">
                <a:solidFill>
                  <a:schemeClr val="tx1"/>
                </a:solidFill>
                <a:cs typeface="B Mitra" pitchFamily="2" charset="-78"/>
              </a:rPr>
              <a:t>از مهدی فلاحتی تاکنون ده عنوان کتاب در ایران، آلمان، سوئد و کانادا منتشر شده است.</a:t>
            </a:r>
          </a:p>
          <a:p>
            <a:pPr marL="0" lvl="0" indent="0" algn="justLow" rtl="1">
              <a:lnSpc>
                <a:spcPts val="3800"/>
              </a:lnSpc>
              <a:spcBef>
                <a:spcPts val="0"/>
              </a:spcBef>
              <a:buNone/>
            </a:pPr>
            <a:endParaRPr lang="fa-IR" sz="2400" dirty="0" smtClean="0"/>
          </a:p>
        </p:txBody>
      </p:sp>
      <p:pic>
        <p:nvPicPr>
          <p:cNvPr id="7" name="Picture 6" descr="C:\Documents and Settings\user\Desktop\PNN_Mehdi_Falahati_400x300.jpg"/>
          <p:cNvPicPr>
            <a:picLocks noChangeAspect="1" noChangeArrowheads="1"/>
          </p:cNvPicPr>
          <p:nvPr/>
        </p:nvPicPr>
        <p:blipFill>
          <a:blip r:embed="rId2" cstate="print"/>
          <a:srcRect/>
          <a:stretch>
            <a:fillRect/>
          </a:stretch>
        </p:blipFill>
        <p:spPr bwMode="auto">
          <a:xfrm>
            <a:off x="214282" y="904856"/>
            <a:ext cx="1785950" cy="952507"/>
          </a:xfrm>
          <a:prstGeom prst="rect">
            <a:avLst/>
          </a:prstGeom>
          <a:noFill/>
          <a:ln w="9525">
            <a:noFill/>
            <a:miter lim="800000"/>
            <a:headEnd/>
            <a:tailEnd/>
          </a:ln>
        </p:spPr>
      </p:pic>
      <p:sp>
        <p:nvSpPr>
          <p:cNvPr id="9" name="Title 1"/>
          <p:cNvSpPr>
            <a:spLocks noGrp="1"/>
          </p:cNvSpPr>
          <p:nvPr>
            <p:ph type="title"/>
          </p:nvPr>
        </p:nvSpPr>
        <p:spPr>
          <a:xfrm>
            <a:off x="285720" y="285728"/>
            <a:ext cx="1571636" cy="642942"/>
          </a:xfrm>
        </p:spPr>
        <p:txBody>
          <a:bodyPr>
            <a:normAutofit fontScale="90000"/>
          </a:bodyPr>
          <a:lstStyle/>
          <a:p>
            <a:pPr algn="ctr"/>
            <a:r>
              <a:rPr lang="fa-IR" sz="3200" b="1" dirty="0" smtClean="0">
                <a:solidFill>
                  <a:srgbClr val="FF0000"/>
                </a:solidFill>
                <a:cs typeface="B Davat" pitchFamily="2" charset="-78"/>
              </a:rPr>
              <a:t>مهدی فلاحتی</a:t>
            </a:r>
            <a:endParaRPr lang="en-US" sz="3200" b="1" dirty="0">
              <a:solidFill>
                <a:srgbClr val="FF0000"/>
              </a:solidFill>
              <a:cs typeface="B Davat" pitchFamily="2" charset="-78"/>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0" fill="hold"/>
                                        <p:tgtEl>
                                          <p:spTgt spid="7"/>
                                        </p:tgtEl>
                                        <p:attrNameLst>
                                          <p:attrName>ppt_w</p:attrName>
                                        </p:attrNameLst>
                                      </p:cBhvr>
                                      <p:tavLst>
                                        <p:tav tm="0" fmla="#ppt_w*sin(2.5*pi*$)">
                                          <p:val>
                                            <p:fltVal val="0"/>
                                          </p:val>
                                        </p:tav>
                                        <p:tav tm="100000">
                                          <p:val>
                                            <p:fltVal val="1"/>
                                          </p:val>
                                        </p:tav>
                                      </p:tavLst>
                                    </p:anim>
                                    <p:anim calcmode="lin" valueType="num">
                                      <p:cBhvr>
                                        <p:cTn id="8" dur="5000" fill="hold"/>
                                        <p:tgtEl>
                                          <p:spTgt spid="7"/>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0" fill="hold"/>
                                        <p:tgtEl>
                                          <p:spTgt spid="9"/>
                                        </p:tgtEl>
                                        <p:attrNameLst>
                                          <p:attrName>ppt_w</p:attrName>
                                        </p:attrNameLst>
                                      </p:cBhvr>
                                      <p:tavLst>
                                        <p:tav tm="0" fmla="#ppt_w*sin(2.5*pi*$)">
                                          <p:val>
                                            <p:fltVal val="0"/>
                                          </p:val>
                                        </p:tav>
                                        <p:tav tm="100000">
                                          <p:val>
                                            <p:fltVal val="1"/>
                                          </p:val>
                                        </p:tav>
                                      </p:tavLst>
                                    </p:anim>
                                    <p:anim calcmode="lin" valueType="num">
                                      <p:cBhvr>
                                        <p:cTn id="12"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p:cTn id="4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14366" y="1024642"/>
            <a:ext cx="8586790" cy="5284678"/>
          </a:xfrm>
        </p:spPr>
        <p:txBody>
          <a:bodyPr>
            <a:noAutofit/>
          </a:bodyPr>
          <a:lstStyle/>
          <a:p>
            <a:pPr marL="1588" indent="12700" algn="justLow" rtl="1">
              <a:buBlip>
                <a:blip r:embed="rId2"/>
              </a:buBlip>
            </a:pPr>
            <a:r>
              <a:rPr lang="fa-IR" sz="2400" dirty="0" smtClean="0">
                <a:solidFill>
                  <a:schemeClr val="tx1"/>
                </a:solidFill>
                <a:cs typeface="B Mitra" pitchFamily="2" charset="-78"/>
              </a:rPr>
              <a:t>شروع کار مطبوعاتی با مجله «خوشه» به سردبیری احمد شاملو.</a:t>
            </a:r>
          </a:p>
          <a:p>
            <a:pPr marL="1588" indent="12700" algn="justLow" rtl="1">
              <a:buBlip>
                <a:blip r:embed="rId2"/>
              </a:buBlip>
            </a:pPr>
            <a:r>
              <a:rPr lang="fa-IR" sz="2400" dirty="0" smtClean="0">
                <a:solidFill>
                  <a:schemeClr val="tx1"/>
                </a:solidFill>
                <a:cs typeface="B Mitra" pitchFamily="2" charset="-78"/>
              </a:rPr>
              <a:t>همکاری با روزنامه «مردم»؛</a:t>
            </a:r>
            <a:r>
              <a:rPr lang="en-US" sz="2400" dirty="0" smtClean="0">
                <a:solidFill>
                  <a:schemeClr val="tx1"/>
                </a:solidFill>
                <a:cs typeface="B Mitra" pitchFamily="2" charset="-78"/>
              </a:rPr>
              <a:t> </a:t>
            </a:r>
            <a:r>
              <a:rPr lang="fa-IR" sz="2400" dirty="0" smtClean="0">
                <a:solidFill>
                  <a:schemeClr val="tx1"/>
                </a:solidFill>
                <a:cs typeface="B Mitra" pitchFamily="2" charset="-78"/>
              </a:rPr>
              <a:t>بعدها این روزنامه به «رستاخیز» تغییر نام داد.</a:t>
            </a:r>
          </a:p>
          <a:p>
            <a:pPr marL="1588" indent="12700" algn="justLow" rtl="1">
              <a:buBlip>
                <a:blip r:embed="rId2"/>
              </a:buBlip>
            </a:pPr>
            <a:r>
              <a:rPr lang="fa-IR" sz="2400" dirty="0" smtClean="0">
                <a:solidFill>
                  <a:schemeClr val="tx1"/>
                </a:solidFill>
                <a:cs typeface="B Mitra" pitchFamily="2" charset="-78"/>
              </a:rPr>
              <a:t>همکاری همزمان با مجله « تماشا» مجله سازمان رادیو و تلویزیون ملی ایران.</a:t>
            </a:r>
          </a:p>
          <a:p>
            <a:pPr marL="1588" indent="12700" algn="justLow" rtl="1">
              <a:buBlip>
                <a:blip r:embed="rId2"/>
              </a:buBlip>
            </a:pPr>
            <a:r>
              <a:rPr lang="fa-IR" sz="2400" dirty="0" smtClean="0">
                <a:solidFill>
                  <a:schemeClr val="tx1"/>
                </a:solidFill>
                <a:cs typeface="B Mitra" pitchFamily="2" charset="-78"/>
              </a:rPr>
              <a:t>همکاری با رادیو ایران در سال 1351 با برنامه «ادب­ امروز».</a:t>
            </a:r>
          </a:p>
          <a:p>
            <a:pPr marL="1588" indent="12700" algn="justLow" rtl="1">
              <a:buBlip>
                <a:blip r:embed="rId2"/>
              </a:buBlip>
            </a:pPr>
            <a:r>
              <a:rPr lang="fa-IR" sz="2400" dirty="0" smtClean="0">
                <a:solidFill>
                  <a:schemeClr val="tx1"/>
                </a:solidFill>
                <a:cs typeface="B Mitra" pitchFamily="2" charset="-78"/>
              </a:rPr>
              <a:t>انتشار روزنامه «مستقل بامداد» بعد از انقلاب اسلامی.</a:t>
            </a:r>
          </a:p>
          <a:p>
            <a:pPr marL="1588" indent="12700" algn="justLow" rtl="1">
              <a:buBlip>
                <a:blip r:embed="rId2"/>
              </a:buBlip>
            </a:pPr>
            <a:r>
              <a:rPr lang="fa-IR" sz="2400" dirty="0" smtClean="0">
                <a:solidFill>
                  <a:schemeClr val="tx1"/>
                </a:solidFill>
                <a:cs typeface="B Mitra" pitchFamily="2" charset="-78"/>
              </a:rPr>
              <a:t>در سال 1362ایران را ترک کرد.</a:t>
            </a:r>
          </a:p>
          <a:p>
            <a:pPr marL="1588" indent="12700" algn="justLow" rtl="1">
              <a:buBlip>
                <a:blip r:embed="rId2"/>
              </a:buBlip>
            </a:pPr>
            <a:r>
              <a:rPr lang="fa-IR" sz="2400" dirty="0" smtClean="0">
                <a:solidFill>
                  <a:schemeClr val="tx1"/>
                </a:solidFill>
                <a:cs typeface="B Mitra" pitchFamily="2" charset="-78"/>
              </a:rPr>
              <a:t>اقامت در قاهره از سال 1984 تا 2003 (در این مدت با بخش فارسی صدای امریکا و رادیو آلمان به عنوان گزارشگر رویدادهای خاورمیانه همکاری داشت و پس از تاسیس بخش فارسی رادیو اروپای آزاد - راديو فردا - به این رادیو پیوست)</a:t>
            </a:r>
          </a:p>
          <a:p>
            <a:pPr marL="1588" indent="12700" algn="justLow" rtl="1">
              <a:buBlip>
                <a:blip r:embed="rId2"/>
              </a:buBlip>
            </a:pPr>
            <a:r>
              <a:rPr lang="fa-IR" sz="2400" dirty="0" smtClean="0">
                <a:solidFill>
                  <a:schemeClr val="tx1"/>
                </a:solidFill>
                <a:cs typeface="B Mitra" pitchFamily="2" charset="-78"/>
              </a:rPr>
              <a:t>همکاری با رادیو فردا (در پراگ) از سال 2003 تا 2006.</a:t>
            </a:r>
          </a:p>
          <a:p>
            <a:pPr marL="1588" indent="12700" algn="justLow" rtl="1">
              <a:buBlip>
                <a:blip r:embed="rId2"/>
              </a:buBlip>
            </a:pPr>
            <a:r>
              <a:rPr lang="fa-IR" sz="2400" dirty="0" smtClean="0">
                <a:solidFill>
                  <a:schemeClr val="tx1"/>
                </a:solidFill>
                <a:cs typeface="B Mitra" pitchFamily="2" charset="-78"/>
              </a:rPr>
              <a:t>همکاری با صدای امریکا از ژانویه سال 2006 تاکنون</a:t>
            </a:r>
            <a:r>
              <a:rPr lang="fa-IR" sz="2400" dirty="0" smtClean="0">
                <a:solidFill>
                  <a:schemeClr val="tx1"/>
                </a:solidFill>
                <a:latin typeface="B Mitra"/>
                <a:cs typeface="B Mitra" pitchFamily="2" charset="-78"/>
              </a:rPr>
              <a:t>.</a:t>
            </a:r>
          </a:p>
          <a:p>
            <a:pPr marL="1588" indent="12700" algn="justLow" rtl="1">
              <a:buBlip>
                <a:blip r:embed="rId2"/>
              </a:buBlip>
            </a:pPr>
            <a:r>
              <a:rPr lang="fa-IR" sz="2400" dirty="0" smtClean="0">
                <a:solidFill>
                  <a:schemeClr val="tx1"/>
                </a:solidFill>
                <a:latin typeface="B Mitra"/>
                <a:cs typeface="B Mitra" pitchFamily="2" charset="-78"/>
              </a:rPr>
              <a:t>سردبیری و مجری </a:t>
            </a:r>
            <a:r>
              <a:rPr lang="fa-IR" sz="2400" dirty="0" smtClean="0">
                <a:solidFill>
                  <a:schemeClr val="tx1"/>
                </a:solidFill>
                <a:cs typeface="B Mitra" pitchFamily="2" charset="-78"/>
              </a:rPr>
              <a:t>برنامه «تفسیر خبر» از اکتبر  2006 تاکنون</a:t>
            </a:r>
            <a:r>
              <a:rPr lang="fa-IR" sz="2400" dirty="0" smtClean="0">
                <a:solidFill>
                  <a:schemeClr val="tx1"/>
                </a:solidFill>
                <a:cs typeface="B Nazanin" pitchFamily="2" charset="-78"/>
              </a:rPr>
              <a:t>.</a:t>
            </a:r>
            <a:endParaRPr lang="en-US" sz="2000" dirty="0">
              <a:latin typeface="B Mitra"/>
            </a:endParaRPr>
          </a:p>
        </p:txBody>
      </p:sp>
      <p:pic>
        <p:nvPicPr>
          <p:cNvPr id="7" name="Picture 9" descr="C:\Documents and Settings\user\Desktop\PNN_Jamshid_Chalangi_400x300.jpg"/>
          <p:cNvPicPr>
            <a:picLocks noChangeAspect="1" noChangeArrowheads="1"/>
          </p:cNvPicPr>
          <p:nvPr/>
        </p:nvPicPr>
        <p:blipFill>
          <a:blip r:embed="rId3" cstate="print"/>
          <a:srcRect/>
          <a:stretch>
            <a:fillRect/>
          </a:stretch>
        </p:blipFill>
        <p:spPr bwMode="auto">
          <a:xfrm>
            <a:off x="357158" y="857232"/>
            <a:ext cx="1643074" cy="1267248"/>
          </a:xfrm>
          <a:prstGeom prst="rect">
            <a:avLst/>
          </a:prstGeom>
          <a:noFill/>
          <a:ln w="9525">
            <a:noFill/>
            <a:miter lim="800000"/>
            <a:headEnd/>
            <a:tailEnd/>
          </a:ln>
        </p:spPr>
      </p:pic>
      <p:sp>
        <p:nvSpPr>
          <p:cNvPr id="9" name="Title 1"/>
          <p:cNvSpPr>
            <a:spLocks noGrp="1"/>
          </p:cNvSpPr>
          <p:nvPr>
            <p:ph type="title"/>
          </p:nvPr>
        </p:nvSpPr>
        <p:spPr>
          <a:xfrm>
            <a:off x="285720" y="285728"/>
            <a:ext cx="1785950" cy="642942"/>
          </a:xfrm>
        </p:spPr>
        <p:txBody>
          <a:bodyPr>
            <a:normAutofit fontScale="90000"/>
          </a:bodyPr>
          <a:lstStyle/>
          <a:p>
            <a:pPr algn="ctr"/>
            <a:r>
              <a:rPr lang="fa-IR" sz="3200" b="1" dirty="0" smtClean="0">
                <a:solidFill>
                  <a:srgbClr val="FF0000"/>
                </a:solidFill>
                <a:cs typeface="B Davat" pitchFamily="2" charset="-78"/>
              </a:rPr>
              <a:t>جمشید چالنگی</a:t>
            </a:r>
            <a:endParaRPr lang="en-US" sz="3200" b="1" dirty="0">
              <a:solidFill>
                <a:srgbClr val="FF0000"/>
              </a:solidFill>
              <a:cs typeface="B Davat" pitchFamily="2" charset="-78"/>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plus(in)">
                                      <p:cBhvr>
                                        <p:cTn id="28" dur="2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diamond(in)">
                                      <p:cBhvr>
                                        <p:cTn id="39" dur="2000"/>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heel(1)">
                                      <p:cBhvr>
                                        <p:cTn id="44" dur="10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5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35" presetClass="entr" presetSubtype="0" fill="hold" nodeType="click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Effect transition="in" filter="fade">
                                      <p:cBhvr>
                                        <p:cTn id="69" dur="2000"/>
                                        <p:tgtEl>
                                          <p:spTgt spid="6">
                                            <p:txEl>
                                              <p:pRg st="8" end="8"/>
                                            </p:txEl>
                                          </p:spTgt>
                                        </p:tgtEl>
                                      </p:cBhvr>
                                    </p:animEffect>
                                    <p:anim calcmode="lin" valueType="num">
                                      <p:cBhvr>
                                        <p:cTn id="70" dur="2000" fill="hold"/>
                                        <p:tgtEl>
                                          <p:spTgt spid="6">
                                            <p:txEl>
                                              <p:pRg st="8" end="8"/>
                                            </p:txEl>
                                          </p:spTgt>
                                        </p:tgtEl>
                                        <p:attrNameLst>
                                          <p:attrName>style.rotation</p:attrName>
                                        </p:attrNameLst>
                                      </p:cBhvr>
                                      <p:tavLst>
                                        <p:tav tm="0">
                                          <p:val>
                                            <p:fltVal val="720"/>
                                          </p:val>
                                        </p:tav>
                                        <p:tav tm="100000">
                                          <p:val>
                                            <p:fltVal val="0"/>
                                          </p:val>
                                        </p:tav>
                                      </p:tavLst>
                                    </p:anim>
                                    <p:anim calcmode="lin" valueType="num">
                                      <p:cBhvr>
                                        <p:cTn id="71" dur="2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2" dur="2000" fill="hold"/>
                                        <p:tgtEl>
                                          <p:spTgt spid="6">
                                            <p:txEl>
                                              <p:pRg st="8" end="8"/>
                                            </p:txEl>
                                          </p:spTgt>
                                        </p:tgtEl>
                                        <p:attrNameLst>
                                          <p:attrName>ppt_w</p:attrName>
                                        </p:attrNameLst>
                                      </p:cBhvr>
                                      <p:tavLst>
                                        <p:tav tm="0">
                                          <p:val>
                                            <p:fltVal val="0"/>
                                          </p:val>
                                        </p:tav>
                                        <p:tav tm="100000">
                                          <p:val>
                                            <p:strVal val="#ppt_w"/>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 calcmode="lin" valueType="num">
                                      <p:cBhvr additive="base">
                                        <p:cTn id="77"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85720" y="1285860"/>
            <a:ext cx="8643998" cy="4214842"/>
          </a:xfrm>
        </p:spPr>
        <p:txBody>
          <a:bodyPr>
            <a:noAutofit/>
          </a:bodyPr>
          <a:lstStyle/>
          <a:p>
            <a:pPr marL="0" indent="0" algn="justLow" rtl="1">
              <a:lnSpc>
                <a:spcPct val="150000"/>
              </a:lnSpc>
              <a:spcBef>
                <a:spcPts val="0"/>
              </a:spcBef>
              <a:buBlip>
                <a:blip r:embed="rId2"/>
              </a:buBlip>
            </a:pPr>
            <a:r>
              <a:rPr lang="fa-IR" sz="2400" dirty="0" smtClean="0">
                <a:solidFill>
                  <a:schemeClr val="tx1"/>
                </a:solidFill>
                <a:cs typeface="B Mitra" pitchFamily="2" charset="-78"/>
              </a:rPr>
              <a:t>در دوران اصلاحات وارد حرفه روزنامه نگاری در گرایش های سیاسی و اجتماعی شد.</a:t>
            </a:r>
            <a:endParaRPr lang="en-US" sz="2400" dirty="0" smtClean="0">
              <a:solidFill>
                <a:schemeClr val="tx1"/>
              </a:solidFill>
              <a:cs typeface="B Mitra" pitchFamily="2" charset="-78"/>
            </a:endParaRPr>
          </a:p>
          <a:p>
            <a:pPr marL="0" lvl="0" indent="0" algn="justLow" rtl="1">
              <a:lnSpc>
                <a:spcPct val="150000"/>
              </a:lnSpc>
              <a:spcBef>
                <a:spcPts val="0"/>
              </a:spcBef>
              <a:buBlip>
                <a:blip r:embed="rId2"/>
              </a:buBlip>
            </a:pPr>
            <a:r>
              <a:rPr lang="fa-IR" sz="2400" dirty="0" smtClean="0">
                <a:solidFill>
                  <a:schemeClr val="tx1"/>
                </a:solidFill>
                <a:cs typeface="B Mitra" pitchFamily="2" charset="-78"/>
              </a:rPr>
              <a:t> مدیرمسئول روزنامه محلی «گیلان امروز» در 27 مهر 1379 (بعد از تعطیلی </a:t>
            </a:r>
          </a:p>
          <a:p>
            <a:pPr marL="0" lvl="0" indent="0" algn="justLow" rtl="1">
              <a:lnSpc>
                <a:spcPct val="150000"/>
              </a:lnSpc>
              <a:spcBef>
                <a:spcPts val="0"/>
              </a:spcBef>
            </a:pPr>
            <a:r>
              <a:rPr lang="fa-IR" sz="2400" dirty="0" smtClean="0">
                <a:solidFill>
                  <a:schemeClr val="tx1"/>
                </a:solidFill>
                <a:cs typeface="B Mitra" pitchFamily="2" charset="-78"/>
              </a:rPr>
              <a:t>روزنامه های زنجیره ای)		</a:t>
            </a:r>
            <a:endParaRPr lang="en-US" sz="2400" dirty="0" smtClean="0">
              <a:solidFill>
                <a:schemeClr val="tx1"/>
              </a:solidFill>
              <a:cs typeface="B Mitra" pitchFamily="2" charset="-78"/>
            </a:endParaRPr>
          </a:p>
          <a:p>
            <a:pPr marL="0" lvl="0" indent="0" algn="justLow" rtl="1">
              <a:lnSpc>
                <a:spcPct val="150000"/>
              </a:lnSpc>
              <a:spcBef>
                <a:spcPts val="0"/>
              </a:spcBef>
              <a:buBlip>
                <a:blip r:embed="rId2"/>
              </a:buBlip>
            </a:pPr>
            <a:r>
              <a:rPr lang="fa-IR" sz="2400" dirty="0" smtClean="0">
                <a:solidFill>
                  <a:schemeClr val="tx1"/>
                </a:solidFill>
                <a:cs typeface="B Mitra" pitchFamily="2" charset="-78"/>
              </a:rPr>
              <a:t> کسب رتبه برتر در رشته های مصاحبه و مقاله سیاسی در جشنواره های مطبوعات کشور در سال 1381 و 1382 از طرف وزارت فرهنگ و ارشاد اسلامی</a:t>
            </a:r>
          </a:p>
          <a:p>
            <a:pPr marL="0" lvl="0" indent="0" algn="justLow" rtl="1">
              <a:lnSpc>
                <a:spcPct val="150000"/>
              </a:lnSpc>
              <a:spcBef>
                <a:spcPts val="0"/>
              </a:spcBef>
              <a:buBlip>
                <a:blip r:embed="rId2"/>
              </a:buBlip>
            </a:pPr>
            <a:r>
              <a:rPr lang="fa-IR" sz="2400" dirty="0" smtClean="0">
                <a:solidFill>
                  <a:schemeClr val="tx1"/>
                </a:solidFill>
                <a:cs typeface="B Mitra" pitchFamily="2" charset="-78"/>
              </a:rPr>
              <a:t>منتخب روزنامه نگار برتر در سال 2006 از طرف سازمان دیده بان حقوق بشر</a:t>
            </a:r>
            <a:r>
              <a:rPr lang="fa-IR" sz="2600" dirty="0" smtClean="0">
                <a:solidFill>
                  <a:schemeClr val="tx1"/>
                </a:solidFill>
                <a:cs typeface="B Mitra" pitchFamily="2" charset="-78"/>
              </a:rPr>
              <a:t>.</a:t>
            </a:r>
          </a:p>
          <a:p>
            <a:pPr marL="0" lvl="0" indent="0" algn="justLow" rtl="1">
              <a:lnSpc>
                <a:spcPct val="150000"/>
              </a:lnSpc>
              <a:spcBef>
                <a:spcPts val="0"/>
              </a:spcBef>
              <a:buBlip>
                <a:blip r:embed="rId2"/>
              </a:buBlip>
            </a:pPr>
            <a:r>
              <a:rPr lang="fa-IR" sz="2600" dirty="0" smtClean="0">
                <a:solidFill>
                  <a:schemeClr val="tx1"/>
                </a:solidFill>
                <a:cs typeface="B Mitra" pitchFamily="2" charset="-78"/>
              </a:rPr>
              <a:t>وي سال 1388 به امريکا رفت و همکاري خود را با صداي امريکا همکاري کرد.</a:t>
            </a:r>
            <a:endParaRPr lang="en-US" sz="2600" dirty="0" smtClean="0">
              <a:solidFill>
                <a:srgbClr val="FF0000"/>
              </a:solidFill>
              <a:cs typeface="B Mitra" pitchFamily="2" charset="-78"/>
            </a:endParaRPr>
          </a:p>
        </p:txBody>
      </p:sp>
      <p:pic>
        <p:nvPicPr>
          <p:cNvPr id="6" name="Picture 5" descr="http://t0.gstatic.com/images?q=tbn:oyD058msRu_ZhM:http://sigarchi.com/Arash/Arash-Sigarchi-sitepic-01.jpg">
            <a:hlinkClick r:id="rId3"/>
          </p:cNvPr>
          <p:cNvPicPr/>
          <p:nvPr/>
        </p:nvPicPr>
        <p:blipFill>
          <a:blip r:embed="rId4" cstate="print"/>
          <a:srcRect/>
          <a:stretch>
            <a:fillRect/>
          </a:stretch>
        </p:blipFill>
        <p:spPr bwMode="auto">
          <a:xfrm>
            <a:off x="142844" y="785794"/>
            <a:ext cx="1357322" cy="1571636"/>
          </a:xfrm>
          <a:prstGeom prst="rect">
            <a:avLst/>
          </a:prstGeom>
          <a:noFill/>
          <a:ln w="9525">
            <a:noFill/>
            <a:miter lim="800000"/>
            <a:headEnd/>
            <a:tailEnd/>
          </a:ln>
        </p:spPr>
      </p:pic>
      <p:sp>
        <p:nvSpPr>
          <p:cNvPr id="9" name="Title 1"/>
          <p:cNvSpPr>
            <a:spLocks noGrp="1"/>
          </p:cNvSpPr>
          <p:nvPr>
            <p:ph type="title"/>
          </p:nvPr>
        </p:nvSpPr>
        <p:spPr>
          <a:xfrm>
            <a:off x="-32" y="142852"/>
            <a:ext cx="1857388" cy="642942"/>
          </a:xfrm>
        </p:spPr>
        <p:txBody>
          <a:bodyPr>
            <a:normAutofit/>
          </a:bodyPr>
          <a:lstStyle/>
          <a:p>
            <a:pPr algn="ctr"/>
            <a:r>
              <a:rPr lang="fa-IR" sz="3200" b="1" dirty="0" smtClean="0">
                <a:solidFill>
                  <a:srgbClr val="FF0000"/>
                </a:solidFill>
                <a:cs typeface="B Davat" pitchFamily="2" charset="-78"/>
              </a:rPr>
              <a:t>آرش سیگارچی</a:t>
            </a:r>
            <a:endParaRPr lang="en-US" sz="3200" b="1" dirty="0">
              <a:solidFill>
                <a:srgbClr val="FF0000"/>
              </a:solidFill>
              <a:cs typeface="B Davat" pitchFamily="2" charset="-78"/>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heel(4)">
                                      <p:cBhvr>
                                        <p:cTn id="15" dur="20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1" end="1"/>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 calcmode="lin" valueType="num">
                                      <p:cBhvr>
                                        <p:cTn id="2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2000"/>
                                        <p:tgtEl>
                                          <p:spTgt spid="8">
                                            <p:txEl>
                                              <p:pRg st="3" end="3"/>
                                            </p:txEl>
                                          </p:spTgt>
                                        </p:tgtEl>
                                      </p:cBhvr>
                                    </p:animEffect>
                                    <p:anim calcmode="lin" valueType="num">
                                      <p:cBhvr>
                                        <p:cTn id="31" dur="2000" fill="hold"/>
                                        <p:tgtEl>
                                          <p:spTgt spid="8">
                                            <p:txEl>
                                              <p:pRg st="3" end="3"/>
                                            </p:txEl>
                                          </p:spTgt>
                                        </p:tgtEl>
                                        <p:attrNameLst>
                                          <p:attrName>style.rotation</p:attrName>
                                        </p:attrNameLst>
                                      </p:cBhvr>
                                      <p:tavLst>
                                        <p:tav tm="0">
                                          <p:val>
                                            <p:fltVal val="720"/>
                                          </p:val>
                                        </p:tav>
                                        <p:tav tm="100000">
                                          <p:val>
                                            <p:fltVal val="0"/>
                                          </p:val>
                                        </p:tav>
                                      </p:tavLst>
                                    </p:anim>
                                    <p:anim calcmode="lin" valueType="num">
                                      <p:cBhvr>
                                        <p:cTn id="32"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8">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
                                            <p:txEl>
                                              <p:pRg st="4" end="4"/>
                                            </p:txEl>
                                          </p:spTgt>
                                        </p:tgtEl>
                                        <p:attrNameLst>
                                          <p:attrName>style.visibility</p:attrName>
                                        </p:attrNameLst>
                                      </p:cBhvr>
                                      <p:to>
                                        <p:strVal val="visible"/>
                                      </p:to>
                                    </p:set>
                                    <p:anim calcmode="lin" valueType="num">
                                      <p:cBhvr>
                                        <p:cTn id="3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8">
                                            <p:txEl>
                                              <p:pRg st="5" end="5"/>
                                            </p:txEl>
                                          </p:spTgt>
                                        </p:tgtEl>
                                        <p:attrNameLst>
                                          <p:attrName>style.visibility</p:attrName>
                                        </p:attrNameLst>
                                      </p:cBhvr>
                                      <p:to>
                                        <p:strVal val="visible"/>
                                      </p:to>
                                    </p:set>
                                    <p:anim calcmode="lin" valueType="num">
                                      <p:cBhvr additive="base">
                                        <p:cTn id="4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New Folder (4)\Iran-Map2.JPG"/>
          <p:cNvPicPr>
            <a:picLocks noChangeAspect="1" noChangeArrowheads="1"/>
          </p:cNvPicPr>
          <p:nvPr/>
        </p:nvPicPr>
        <p:blipFill>
          <a:blip r:embed="rId2" cstate="print">
            <a:lum bright="17000"/>
          </a:blip>
          <a:srcRect/>
          <a:stretch>
            <a:fillRect/>
          </a:stretch>
        </p:blipFill>
        <p:spPr bwMode="auto">
          <a:xfrm rot="20596910">
            <a:off x="3021380" y="1603262"/>
            <a:ext cx="3185719" cy="2637978"/>
          </a:xfrm>
          <a:prstGeom prst="rect">
            <a:avLst/>
          </a:prstGeom>
          <a:noFill/>
          <a:effectLst>
            <a:innerShdw blurRad="63500" dist="50800" dir="16200000">
              <a:prstClr val="black">
                <a:alpha val="50000"/>
              </a:prstClr>
            </a:innerShdw>
          </a:effectLst>
          <a:scene3d>
            <a:camera prst="orthographicFront"/>
            <a:lightRig rig="threePt" dir="t"/>
          </a:scene3d>
          <a:sp3d extrusionH="76200">
            <a:extrusionClr>
              <a:schemeClr val="bg1"/>
            </a:extrusionClr>
          </a:sp3d>
        </p:spPr>
      </p:pic>
      <p:graphicFrame>
        <p:nvGraphicFramePr>
          <p:cNvPr id="8" name="Diagram 7"/>
          <p:cNvGraphicFramePr/>
          <p:nvPr/>
        </p:nvGraphicFramePr>
        <p:xfrm>
          <a:off x="642910" y="642918"/>
          <a:ext cx="7961538" cy="5522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714612" y="3714752"/>
            <a:ext cx="3714776" cy="480131"/>
          </a:xfrm>
          <a:prstGeom prst="rect">
            <a:avLst/>
          </a:prstGeom>
          <a:noFill/>
        </p:spPr>
        <p:txBody>
          <a:bodyPr wrap="square" rtlCol="0">
            <a:spAutoFit/>
          </a:bodyPr>
          <a:lstStyle/>
          <a:p>
            <a:pPr lvl="0" algn="ctr" defTabSz="1022350" rtl="1">
              <a:lnSpc>
                <a:spcPct val="90000"/>
              </a:lnSpc>
              <a:spcBef>
                <a:spcPct val="0"/>
              </a:spcBef>
              <a:spcAft>
                <a:spcPct val="35000"/>
              </a:spcAft>
            </a:pPr>
            <a:r>
              <a:rPr lang="fa-IR" sz="2800" b="1" dirty="0" smtClean="0">
                <a:solidFill>
                  <a:schemeClr val="accent5">
                    <a:lumMod val="50000"/>
                  </a:schemeClr>
                </a:solidFill>
                <a:cs typeface="B Mitra" panose="00000400000000000000" pitchFamily="2" charset="-78"/>
              </a:rPr>
              <a:t>تلاشهای رقبای رسانه ملی </a:t>
            </a:r>
            <a:endParaRPr lang="en-US" sz="2800" b="1" dirty="0">
              <a:solidFill>
                <a:schemeClr val="accent5">
                  <a:lumMod val="50000"/>
                </a:schemeClr>
              </a:solidFill>
              <a:cs typeface="B Mitra" panose="00000400000000000000" pitchFamily="2" charset="-78"/>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graphicEl>
                                              <a:dgm id="{887AAC1F-0070-49FA-8089-0E2333D19A75}"/>
                                            </p:graphicEl>
                                          </p:spTgt>
                                        </p:tgtEl>
                                        <p:attrNameLst>
                                          <p:attrName>style.visibility</p:attrName>
                                        </p:attrNameLst>
                                      </p:cBhvr>
                                      <p:to>
                                        <p:strVal val="visible"/>
                                      </p:to>
                                    </p:set>
                                    <p:animEffect transition="in" filter="wipe(down)">
                                      <p:cBhvr>
                                        <p:cTn id="15" dur="1000"/>
                                        <p:tgtEl>
                                          <p:spTgt spid="8">
                                            <p:graphicEl>
                                              <a:dgm id="{887AAC1F-0070-49FA-8089-0E2333D19A7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graphicEl>
                                              <a:dgm id="{DE80E033-E7A2-4E7E-A6B1-C789A8D427B7}"/>
                                            </p:graphicEl>
                                          </p:spTgt>
                                        </p:tgtEl>
                                        <p:attrNameLst>
                                          <p:attrName>style.visibility</p:attrName>
                                        </p:attrNameLst>
                                      </p:cBhvr>
                                      <p:to>
                                        <p:strVal val="visible"/>
                                      </p:to>
                                    </p:set>
                                    <p:animEffect transition="in" filter="wipe(down)">
                                      <p:cBhvr>
                                        <p:cTn id="20" dur="1000"/>
                                        <p:tgtEl>
                                          <p:spTgt spid="8">
                                            <p:graphicEl>
                                              <a:dgm id="{DE80E033-E7A2-4E7E-A6B1-C789A8D427B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graphicEl>
                                              <a:dgm id="{B4AFC0BA-AE2A-4AD9-B719-9DC40BE46360}"/>
                                            </p:graphicEl>
                                          </p:spTgt>
                                        </p:tgtEl>
                                        <p:attrNameLst>
                                          <p:attrName>style.visibility</p:attrName>
                                        </p:attrNameLst>
                                      </p:cBhvr>
                                      <p:to>
                                        <p:strVal val="visible"/>
                                      </p:to>
                                    </p:set>
                                    <p:animEffect transition="in" filter="wipe(down)">
                                      <p:cBhvr>
                                        <p:cTn id="23" dur="1000"/>
                                        <p:tgtEl>
                                          <p:spTgt spid="8">
                                            <p:graphicEl>
                                              <a:dgm id="{B4AFC0BA-AE2A-4AD9-B719-9DC40BE4636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graphicEl>
                                              <a:dgm id="{5E485CED-386F-41D3-AA68-EB6098AF2A16}"/>
                                            </p:graphicEl>
                                          </p:spTgt>
                                        </p:tgtEl>
                                        <p:attrNameLst>
                                          <p:attrName>style.visibility</p:attrName>
                                        </p:attrNameLst>
                                      </p:cBhvr>
                                      <p:to>
                                        <p:strVal val="visible"/>
                                      </p:to>
                                    </p:set>
                                    <p:animEffect transition="in" filter="wipe(down)">
                                      <p:cBhvr>
                                        <p:cTn id="28" dur="1000"/>
                                        <p:tgtEl>
                                          <p:spTgt spid="8">
                                            <p:graphicEl>
                                              <a:dgm id="{5E485CED-386F-41D3-AA68-EB6098AF2A16}"/>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graphicEl>
                                              <a:dgm id="{13DC9F63-C468-4568-8DEB-FBE01A50E03A}"/>
                                            </p:graphicEl>
                                          </p:spTgt>
                                        </p:tgtEl>
                                        <p:attrNameLst>
                                          <p:attrName>style.visibility</p:attrName>
                                        </p:attrNameLst>
                                      </p:cBhvr>
                                      <p:to>
                                        <p:strVal val="visible"/>
                                      </p:to>
                                    </p:set>
                                    <p:animEffect transition="in" filter="wipe(down)">
                                      <p:cBhvr>
                                        <p:cTn id="31" dur="1000"/>
                                        <p:tgtEl>
                                          <p:spTgt spid="8">
                                            <p:graphicEl>
                                              <a:dgm id="{13DC9F63-C468-4568-8DEB-FBE01A50E03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graphicEl>
                                              <a:dgm id="{A3175AFB-55E4-41A8-A097-AB7ED20C3C1E}"/>
                                            </p:graphicEl>
                                          </p:spTgt>
                                        </p:tgtEl>
                                        <p:attrNameLst>
                                          <p:attrName>style.visibility</p:attrName>
                                        </p:attrNameLst>
                                      </p:cBhvr>
                                      <p:to>
                                        <p:strVal val="visible"/>
                                      </p:to>
                                    </p:set>
                                    <p:animEffect transition="in" filter="wipe(down)">
                                      <p:cBhvr>
                                        <p:cTn id="36" dur="1000"/>
                                        <p:tgtEl>
                                          <p:spTgt spid="8">
                                            <p:graphicEl>
                                              <a:dgm id="{A3175AFB-55E4-41A8-A097-AB7ED20C3C1E}"/>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
                                            <p:graphicEl>
                                              <a:dgm id="{68FAB494-D724-40B3-B628-338F390BCE00}"/>
                                            </p:graphicEl>
                                          </p:spTgt>
                                        </p:tgtEl>
                                        <p:attrNameLst>
                                          <p:attrName>style.visibility</p:attrName>
                                        </p:attrNameLst>
                                      </p:cBhvr>
                                      <p:to>
                                        <p:strVal val="visible"/>
                                      </p:to>
                                    </p:set>
                                    <p:animEffect transition="in" filter="wipe(down)">
                                      <p:cBhvr>
                                        <p:cTn id="39" dur="1000"/>
                                        <p:tgtEl>
                                          <p:spTgt spid="8">
                                            <p:graphicEl>
                                              <a:dgm id="{68FAB494-D724-40B3-B628-338F390BCE0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
                                            <p:graphicEl>
                                              <a:dgm id="{8CEAB914-27F8-4D5D-BB53-10D2E702C005}"/>
                                            </p:graphicEl>
                                          </p:spTgt>
                                        </p:tgtEl>
                                        <p:attrNameLst>
                                          <p:attrName>style.visibility</p:attrName>
                                        </p:attrNameLst>
                                      </p:cBhvr>
                                      <p:to>
                                        <p:strVal val="visible"/>
                                      </p:to>
                                    </p:set>
                                    <p:animEffect transition="in" filter="wipe(down)">
                                      <p:cBhvr>
                                        <p:cTn id="44" dur="1000"/>
                                        <p:tgtEl>
                                          <p:spTgt spid="8">
                                            <p:graphicEl>
                                              <a:dgm id="{8CEAB914-27F8-4D5D-BB53-10D2E702C005}"/>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graphicEl>
                                              <a:dgm id="{19BC2BD4-BF64-4F24-99FA-4A079D5819EC}"/>
                                            </p:graphicEl>
                                          </p:spTgt>
                                        </p:tgtEl>
                                        <p:attrNameLst>
                                          <p:attrName>style.visibility</p:attrName>
                                        </p:attrNameLst>
                                      </p:cBhvr>
                                      <p:to>
                                        <p:strVal val="visible"/>
                                      </p:to>
                                    </p:set>
                                    <p:animEffect transition="in" filter="wipe(down)">
                                      <p:cBhvr>
                                        <p:cTn id="47" dur="1000"/>
                                        <p:tgtEl>
                                          <p:spTgt spid="8">
                                            <p:graphicEl>
                                              <a:dgm id="{19BC2BD4-BF64-4F24-99FA-4A079D5819EC}"/>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8">
                                            <p:graphicEl>
                                              <a:dgm id="{9423DDAE-6DF4-4670-B0C3-0BB1714CF73D}"/>
                                            </p:graphicEl>
                                          </p:spTgt>
                                        </p:tgtEl>
                                        <p:attrNameLst>
                                          <p:attrName>style.visibility</p:attrName>
                                        </p:attrNameLst>
                                      </p:cBhvr>
                                      <p:to>
                                        <p:strVal val="visible"/>
                                      </p:to>
                                    </p:set>
                                    <p:animEffect transition="in" filter="wipe(down)">
                                      <p:cBhvr>
                                        <p:cTn id="50" dur="1000"/>
                                        <p:tgtEl>
                                          <p:spTgt spid="8">
                                            <p:graphicEl>
                                              <a:dgm id="{9423DDAE-6DF4-4670-B0C3-0BB1714CF7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14282" y="1000108"/>
            <a:ext cx="8715436" cy="5072098"/>
          </a:xfrm>
        </p:spPr>
        <p:txBody>
          <a:bodyPr>
            <a:noAutofit/>
          </a:bodyPr>
          <a:lstStyle/>
          <a:p>
            <a:pPr marL="1588" indent="12700" algn="justLow" rtl="1">
              <a:spcBef>
                <a:spcPts val="0"/>
              </a:spcBef>
              <a:buBlip>
                <a:blip r:embed="rId2"/>
              </a:buBlip>
            </a:pPr>
            <a:r>
              <a:rPr lang="fa-IR" sz="2400" dirty="0" smtClean="0">
                <a:solidFill>
                  <a:schemeClr val="tx1"/>
                </a:solidFill>
                <a:cs typeface="B Mitra" pitchFamily="2" charset="-78"/>
              </a:rPr>
              <a:t>وي از سال 1364 فعالیت خود را در امور انتشاراتی در تهران آغاز کرد.</a:t>
            </a:r>
          </a:p>
          <a:p>
            <a:pPr marL="1588" indent="12700" algn="justLow" rtl="1">
              <a:spcBef>
                <a:spcPts val="0"/>
              </a:spcBef>
              <a:buBlip>
                <a:blip r:embed="rId2"/>
              </a:buBlip>
            </a:pPr>
            <a:r>
              <a:rPr lang="fa-IR" sz="2400" dirty="0" smtClean="0">
                <a:solidFill>
                  <a:schemeClr val="tx1"/>
                </a:solidFill>
                <a:cs typeface="B Mitra" pitchFamily="2" charset="-78"/>
              </a:rPr>
              <a:t> مدیریت تولید و مدیریت عامل چندین موسسه انتشاراتی </a:t>
            </a:r>
          </a:p>
          <a:p>
            <a:pPr marL="1588" indent="12700" algn="justLow" rtl="1">
              <a:spcBef>
                <a:spcPts val="0"/>
              </a:spcBef>
              <a:buBlip>
                <a:blip r:embed="rId2"/>
              </a:buBlip>
            </a:pPr>
            <a:r>
              <a:rPr lang="fa-IR" sz="2400" dirty="0" smtClean="0">
                <a:solidFill>
                  <a:schemeClr val="tx1"/>
                </a:solidFill>
                <a:cs typeface="B Mitra" pitchFamily="2" charset="-78"/>
              </a:rPr>
              <a:t> وي تحصيلات خود را در حوزه تئاتر، سینما و تلویزیون ادامه داد و </a:t>
            </a:r>
          </a:p>
          <a:p>
            <a:pPr marL="1588" indent="12700" algn="justLow" rtl="1">
              <a:spcBef>
                <a:spcPts val="0"/>
              </a:spcBef>
            </a:pPr>
            <a:r>
              <a:rPr lang="fa-IR" sz="2400" dirty="0" smtClean="0">
                <a:solidFill>
                  <a:schemeClr val="tx1"/>
                </a:solidFill>
                <a:cs typeface="B Mitra" pitchFamily="2" charset="-78"/>
              </a:rPr>
              <a:t>توانست لیسانس و فوق لیسانس را طی سال های ۱۳۷۰ تا ۱۳۷۸ در </a:t>
            </a:r>
          </a:p>
          <a:p>
            <a:pPr marL="1588" indent="12700" algn="justLow" rtl="1">
              <a:spcBef>
                <a:spcPts val="0"/>
              </a:spcBef>
            </a:pPr>
            <a:r>
              <a:rPr lang="fa-IR" sz="2400" dirty="0" smtClean="0">
                <a:solidFill>
                  <a:schemeClr val="tx1"/>
                </a:solidFill>
                <a:cs typeface="B Mitra" pitchFamily="2" charset="-78"/>
              </a:rPr>
              <a:t>دانشکده سینما، تئاتر در دانشگاه هنر اخذ کند.</a:t>
            </a:r>
          </a:p>
          <a:p>
            <a:pPr marL="1588" indent="12700" algn="justLow" rtl="1">
              <a:spcBef>
                <a:spcPts val="0"/>
              </a:spcBef>
              <a:buBlip>
                <a:blip r:embed="rId2"/>
              </a:buBlip>
            </a:pPr>
            <a:r>
              <a:rPr lang="fa-IR" sz="2400" dirty="0" smtClean="0">
                <a:solidFill>
                  <a:schemeClr val="tx1"/>
                </a:solidFill>
                <a:cs typeface="B Mitra" pitchFamily="2" charset="-78"/>
              </a:rPr>
              <a:t>همکاری با رادیو امریکا از ژوئن 2003 تاکنون.</a:t>
            </a:r>
          </a:p>
          <a:p>
            <a:pPr marL="1588" indent="12700" rtl="1">
              <a:spcBef>
                <a:spcPts val="0"/>
              </a:spcBef>
              <a:buBlip>
                <a:blip r:embed="rId2"/>
              </a:buBlip>
            </a:pPr>
            <a:r>
              <a:rPr lang="fa-IR" sz="2400" dirty="0" smtClean="0">
                <a:solidFill>
                  <a:schemeClr val="tx1"/>
                </a:solidFill>
                <a:cs typeface="B Mitra" pitchFamily="2" charset="-78"/>
              </a:rPr>
              <a:t>خبرنگار ارشد سیاسی از کنگره امریکا در صدای امریکا.</a:t>
            </a:r>
          </a:p>
          <a:p>
            <a:pPr marL="1588" indent="12700" rtl="1">
              <a:spcBef>
                <a:spcPts val="0"/>
              </a:spcBef>
              <a:buBlip>
                <a:blip r:embed="rId2"/>
              </a:buBlip>
            </a:pPr>
            <a:r>
              <a:rPr lang="fa-IR" sz="2400" dirty="0" smtClean="0">
                <a:solidFill>
                  <a:schemeClr val="tx1"/>
                </a:solidFill>
                <a:cs typeface="B Mitra" pitchFamily="2" charset="-78"/>
              </a:rPr>
              <a:t>عهده دار پوشش خبری انتخابات سال ۲۰۰۴ ریاست جمهوری و کنگره و انتخابات سال ۲۰۰۶ کنگره.</a:t>
            </a:r>
          </a:p>
          <a:p>
            <a:pPr marL="1588" indent="12700" rtl="1">
              <a:spcBef>
                <a:spcPts val="0"/>
              </a:spcBef>
              <a:buBlip>
                <a:blip r:embed="rId2"/>
              </a:buBlip>
            </a:pPr>
            <a:r>
              <a:rPr lang="fa-IR" sz="2400" dirty="0" smtClean="0">
                <a:solidFill>
                  <a:schemeClr val="tx1"/>
                </a:solidFill>
                <a:cs typeface="B Mitra" pitchFamily="2" charset="-78"/>
              </a:rPr>
              <a:t>عهده دار پوشش خبری انتخابات سال ۲۰۰۸ ریاست جمهوری آمریکا و کنگره و روند انتقال قدرت در آمريکا.</a:t>
            </a:r>
          </a:p>
          <a:p>
            <a:pPr marL="1588" indent="12700" rtl="1">
              <a:spcBef>
                <a:spcPts val="0"/>
              </a:spcBef>
              <a:buBlip>
                <a:blip r:embed="rId2"/>
              </a:buBlip>
            </a:pPr>
            <a:r>
              <a:rPr lang="fa-IR" sz="2400" dirty="0" smtClean="0">
                <a:solidFill>
                  <a:schemeClr val="tx1"/>
                </a:solidFill>
                <a:cs typeface="B Mitra" pitchFamily="2" charset="-78"/>
              </a:rPr>
              <a:t> برنده جایزه برنز طراحی صحنه و گرافیک فستیوال بین المللی فیلم و تلویزیون نیویورک برای تهیه ویژه انتخابات ریاست جمهوری امریکا </a:t>
            </a:r>
          </a:p>
          <a:p>
            <a:pPr marL="1588" indent="12700" algn="justLow" rtl="1">
              <a:spcBef>
                <a:spcPts val="0"/>
              </a:spcBef>
              <a:buBlip>
                <a:blip r:embed="rId2"/>
              </a:buBlip>
            </a:pPr>
            <a:endParaRPr lang="en-US" sz="2800" dirty="0">
              <a:cs typeface="B Nazanin" pitchFamily="2" charset="-78"/>
            </a:endParaRPr>
          </a:p>
        </p:txBody>
      </p:sp>
      <p:pic>
        <p:nvPicPr>
          <p:cNvPr id="9" name="Picture 11" descr="C:\Documents and Settings\user\Desktop\PNN_Siamack_Dehghanpour_400x300.jpg"/>
          <p:cNvPicPr>
            <a:picLocks noChangeAspect="1" noChangeArrowheads="1"/>
          </p:cNvPicPr>
          <p:nvPr/>
        </p:nvPicPr>
        <p:blipFill>
          <a:blip r:embed="rId3" cstate="print"/>
          <a:srcRect/>
          <a:stretch>
            <a:fillRect/>
          </a:stretch>
        </p:blipFill>
        <p:spPr bwMode="auto">
          <a:xfrm>
            <a:off x="214282" y="892951"/>
            <a:ext cx="2500330" cy="1607355"/>
          </a:xfrm>
          <a:prstGeom prst="rect">
            <a:avLst/>
          </a:prstGeom>
          <a:noFill/>
          <a:ln w="9525">
            <a:noFill/>
            <a:miter lim="800000"/>
            <a:headEnd/>
            <a:tailEnd/>
          </a:ln>
        </p:spPr>
      </p:pic>
      <p:sp>
        <p:nvSpPr>
          <p:cNvPr id="6" name="Title 1"/>
          <p:cNvSpPr>
            <a:spLocks noGrp="1"/>
          </p:cNvSpPr>
          <p:nvPr>
            <p:ph type="title"/>
          </p:nvPr>
        </p:nvSpPr>
        <p:spPr>
          <a:xfrm>
            <a:off x="285720" y="285728"/>
            <a:ext cx="2143140" cy="642942"/>
          </a:xfrm>
        </p:spPr>
        <p:txBody>
          <a:bodyPr>
            <a:normAutofit fontScale="90000"/>
          </a:bodyPr>
          <a:lstStyle/>
          <a:p>
            <a:pPr algn="ctr"/>
            <a:r>
              <a:rPr lang="fa-IR" sz="3200" b="1" dirty="0" smtClean="0">
                <a:solidFill>
                  <a:srgbClr val="FF0000"/>
                </a:solidFill>
                <a:cs typeface="B Davat" pitchFamily="2" charset="-78"/>
              </a:rPr>
              <a:t>سیامک دهقانپور</a:t>
            </a:r>
            <a:endParaRPr lang="en-US" sz="3200" b="1" dirty="0">
              <a:solidFill>
                <a:srgbClr val="FF0000"/>
              </a:solidFill>
              <a:cs typeface="B Davat" pitchFamily="2" charset="-78"/>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dissolve">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 calcmode="lin" valueType="num">
                                      <p:cBhvr>
                                        <p:cTn id="2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2" end="2"/>
                                            </p:txEl>
                                          </p:spTgt>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 calcmode="lin" valueType="num">
                                      <p:cBhvr>
                                        <p:cTn id="3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8">
                                            <p:txEl>
                                              <p:pRg st="3" end="3"/>
                                            </p:txEl>
                                          </p:spTgt>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 calcmode="lin" valueType="num">
                                      <p:cBhvr>
                                        <p:cTn id="34"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slide(fromBottom)">
                                      <p:cBhvr>
                                        <p:cTn id="40" dur="500"/>
                                        <p:tgtEl>
                                          <p:spTgt spid="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Effect transition="in" filter="fade">
                                      <p:cBhvr>
                                        <p:cTn id="45" dur="800" decel="100000"/>
                                        <p:tgtEl>
                                          <p:spTgt spid="8">
                                            <p:txEl>
                                              <p:pRg st="6" end="6"/>
                                            </p:txEl>
                                          </p:spTgt>
                                        </p:tgtEl>
                                      </p:cBhvr>
                                    </p:animEffect>
                                    <p:anim calcmode="lin" valueType="num">
                                      <p:cBhvr>
                                        <p:cTn id="46" dur="800" decel="100000" fill="hold"/>
                                        <p:tgtEl>
                                          <p:spTgt spid="8">
                                            <p:txEl>
                                              <p:pRg st="6" end="6"/>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8">
                                            <p:txEl>
                                              <p:pRg st="6" end="6"/>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8">
                                            <p:txEl>
                                              <p:pRg st="6" end="6"/>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8">
                                            <p:txEl>
                                              <p:pRg st="6" end="6"/>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8">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nodeType="clickEffect">
                                  <p:stCondLst>
                                    <p:cond delay="0"/>
                                  </p:stCondLst>
                                  <p:childTnLst>
                                    <p:set>
                                      <p:cBhvr>
                                        <p:cTn id="54" dur="1" fill="hold">
                                          <p:stCondLst>
                                            <p:cond delay="0"/>
                                          </p:stCondLst>
                                        </p:cTn>
                                        <p:tgtEl>
                                          <p:spTgt spid="8">
                                            <p:txEl>
                                              <p:pRg st="7" end="7"/>
                                            </p:txEl>
                                          </p:spTgt>
                                        </p:tgtEl>
                                        <p:attrNameLst>
                                          <p:attrName>style.visibility</p:attrName>
                                        </p:attrNameLst>
                                      </p:cBhvr>
                                      <p:to>
                                        <p:strVal val="visible"/>
                                      </p:to>
                                    </p:set>
                                    <p:anim calcmode="lin" valueType="num">
                                      <p:cBhvr>
                                        <p:cTn id="55" dur="1000" fill="hold"/>
                                        <p:tgtEl>
                                          <p:spTgt spid="8">
                                            <p:txEl>
                                              <p:pRg st="7" end="7"/>
                                            </p:txEl>
                                          </p:spTgt>
                                        </p:tgtEl>
                                        <p:attrNameLst>
                                          <p:attrName>ppt_x</p:attrName>
                                        </p:attrNameLst>
                                      </p:cBhvr>
                                      <p:tavLst>
                                        <p:tav tm="0">
                                          <p:val>
                                            <p:strVal val="#ppt_x-.2"/>
                                          </p:val>
                                        </p:tav>
                                        <p:tav tm="100000">
                                          <p:val>
                                            <p:strVal val="#ppt_x"/>
                                          </p:val>
                                        </p:tav>
                                      </p:tavLst>
                                    </p:anim>
                                    <p:anim calcmode="lin" valueType="num">
                                      <p:cBhvr>
                                        <p:cTn id="56" dur="1000" fill="hold"/>
                                        <p:tgtEl>
                                          <p:spTgt spid="8">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8">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3" fill="hold"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 calcmode="lin" valueType="num">
                                      <p:cBhvr additive="base">
                                        <p:cTn id="62"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8">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8">
                                            <p:txEl>
                                              <p:pRg st="9" end="9"/>
                                            </p:txEl>
                                          </p:spTgt>
                                        </p:tgtEl>
                                        <p:attrNameLst>
                                          <p:attrName>style.visibility</p:attrName>
                                        </p:attrNameLst>
                                      </p:cBhvr>
                                      <p:to>
                                        <p:strVal val="visible"/>
                                      </p:to>
                                    </p:set>
                                    <p:anim calcmode="lin" valueType="num">
                                      <p:cBhvr>
                                        <p:cTn id="68"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9" dur="500" fill="hold"/>
                                        <p:tgtEl>
                                          <p:spTgt spid="8">
                                            <p:txEl>
                                              <p:pRg st="9" end="9"/>
                                            </p:txEl>
                                          </p:spTgt>
                                        </p:tgtEl>
                                        <p:attrNameLst>
                                          <p:attrName>ppt_h</p:attrName>
                                        </p:attrNameLst>
                                      </p:cBhvr>
                                      <p:tavLst>
                                        <p:tav tm="0">
                                          <p:val>
                                            <p:fltVal val="0"/>
                                          </p:val>
                                        </p:tav>
                                        <p:tav tm="100000">
                                          <p:val>
                                            <p:strVal val="#ppt_h"/>
                                          </p:val>
                                        </p:tav>
                                      </p:tavLst>
                                    </p:anim>
                                    <p:anim calcmode="lin" valueType="num">
                                      <p:cBhvr>
                                        <p:cTn id="70" dur="500" fill="hold"/>
                                        <p:tgtEl>
                                          <p:spTgt spid="8">
                                            <p:txEl>
                                              <p:pRg st="9" end="9"/>
                                            </p:txEl>
                                          </p:spTgt>
                                        </p:tgtEl>
                                        <p:attrNameLst>
                                          <p:attrName>style.rotation</p:attrName>
                                        </p:attrNameLst>
                                      </p:cBhvr>
                                      <p:tavLst>
                                        <p:tav tm="0">
                                          <p:val>
                                            <p:fltVal val="360"/>
                                          </p:val>
                                        </p:tav>
                                        <p:tav tm="100000">
                                          <p:val>
                                            <p:fltVal val="0"/>
                                          </p:val>
                                        </p:tav>
                                      </p:tavLst>
                                    </p:anim>
                                    <p:animEffect transition="in" filter="fade">
                                      <p:cBhvr>
                                        <p:cTn id="7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28596" y="857232"/>
            <a:ext cx="8401080" cy="5143536"/>
          </a:xfrm>
        </p:spPr>
        <p:txBody>
          <a:bodyPr>
            <a:normAutofit fontScale="70000" lnSpcReduction="20000"/>
          </a:bodyPr>
          <a:lstStyle/>
          <a:p>
            <a:pPr marL="0" indent="12700" algn="justLow" rtl="1">
              <a:lnSpc>
                <a:spcPct val="150000"/>
              </a:lnSpc>
              <a:spcBef>
                <a:spcPts val="0"/>
              </a:spcBef>
              <a:buBlip>
                <a:blip r:embed="rId2"/>
              </a:buBlip>
            </a:pPr>
            <a:r>
              <a:rPr lang="fa-IR" sz="2800" dirty="0" smtClean="0">
                <a:solidFill>
                  <a:schemeClr val="tx1"/>
                </a:solidFill>
                <a:cs typeface="B Mitra" pitchFamily="2" charset="-78"/>
              </a:rPr>
              <a:t>فارغ التحصیل رشته مدیریت توسعه پایدار بین المللی</a:t>
            </a:r>
          </a:p>
          <a:p>
            <a:pPr marL="0" indent="12700" algn="justLow" rtl="1">
              <a:lnSpc>
                <a:spcPct val="150000"/>
              </a:lnSpc>
              <a:spcBef>
                <a:spcPts val="0"/>
              </a:spcBef>
            </a:pPr>
            <a:r>
              <a:rPr lang="fa-IR" sz="2800" dirty="0" smtClean="0">
                <a:solidFill>
                  <a:schemeClr val="tx1"/>
                </a:solidFill>
                <a:cs typeface="B Mitra" pitchFamily="2" charset="-78"/>
              </a:rPr>
              <a:t>از دانشگاه برَندایس در </a:t>
            </a:r>
          </a:p>
          <a:p>
            <a:pPr marL="0" indent="0" algn="justLow" rtl="1">
              <a:lnSpc>
                <a:spcPct val="150000"/>
              </a:lnSpc>
              <a:spcBef>
                <a:spcPts val="0"/>
              </a:spcBef>
              <a:buBlip>
                <a:blip r:embed="rId2"/>
              </a:buBlip>
            </a:pPr>
            <a:r>
              <a:rPr lang="fa-IR" sz="2800" dirty="0" smtClean="0">
                <a:solidFill>
                  <a:schemeClr val="tx1"/>
                </a:solidFill>
                <a:cs typeface="B Mitra" pitchFamily="2" charset="-78"/>
              </a:rPr>
              <a:t>ایالت ماساچوست در مقطع فوق لیسانس در سال 1381.</a:t>
            </a:r>
          </a:p>
          <a:p>
            <a:pPr marL="0" indent="0" algn="justLow" rtl="1">
              <a:lnSpc>
                <a:spcPct val="150000"/>
              </a:lnSpc>
              <a:spcBef>
                <a:spcPts val="0"/>
              </a:spcBef>
              <a:buBlip>
                <a:blip r:embed="rId2"/>
              </a:buBlip>
            </a:pPr>
            <a:r>
              <a:rPr lang="fa-IR" sz="2800" dirty="0" smtClean="0">
                <a:solidFill>
                  <a:schemeClr val="tx1"/>
                </a:solidFill>
                <a:cs typeface="B Mitra" pitchFamily="2" charset="-78"/>
              </a:rPr>
              <a:t> اخذ مدرک فوق لیسانس در رشته ”کمک های بشر دوستانه بین المللی و مدیریت بحران“ از دانشگاه اپسالای سوئد در سال 1383.</a:t>
            </a:r>
          </a:p>
          <a:p>
            <a:pPr marL="0" indent="0" algn="justLow" rtl="1">
              <a:lnSpc>
                <a:spcPct val="150000"/>
              </a:lnSpc>
              <a:spcBef>
                <a:spcPts val="0"/>
              </a:spcBef>
              <a:buBlip>
                <a:blip r:embed="rId2"/>
              </a:buBlip>
            </a:pPr>
            <a:r>
              <a:rPr lang="fa-IR" sz="2800" dirty="0" smtClean="0">
                <a:solidFill>
                  <a:schemeClr val="tx1"/>
                </a:solidFill>
                <a:cs typeface="B Mitra" pitchFamily="2" charset="-78"/>
              </a:rPr>
              <a:t> پيش از پيوستن به صدای امريکا به عنوان مترجم اداره مهاجرت سوئد، پژوهشگر میهمان در دانشگاه امریکایی قاهره، استاد آموزش زبان فارسی و سرپرست یک گروه آموزشی در دانشکده آموزش زبانهای خارجی وزارت دفاع امریکا فعاليت کرده است.</a:t>
            </a:r>
          </a:p>
          <a:p>
            <a:pPr marL="0" indent="12700" algn="justLow" rtl="1">
              <a:lnSpc>
                <a:spcPct val="150000"/>
              </a:lnSpc>
              <a:spcBef>
                <a:spcPts val="0"/>
              </a:spcBef>
              <a:buBlip>
                <a:blip r:embed="rId2"/>
              </a:buBlip>
            </a:pPr>
            <a:endParaRPr lang="en-US" dirty="0">
              <a:cs typeface="B Nazanin" pitchFamily="2" charset="-78"/>
            </a:endParaRPr>
          </a:p>
        </p:txBody>
      </p:sp>
      <p:pic>
        <p:nvPicPr>
          <p:cNvPr id="9" name="Picture 8" descr="C:\Documents and Settings\user\Desktop\pic voa\PNN_Alex_Moradi-2_400x300.jpg"/>
          <p:cNvPicPr>
            <a:picLocks noChangeAspect="1" noChangeArrowheads="1"/>
          </p:cNvPicPr>
          <p:nvPr/>
        </p:nvPicPr>
        <p:blipFill>
          <a:blip r:embed="rId3" cstate="print"/>
          <a:srcRect/>
          <a:stretch>
            <a:fillRect/>
          </a:stretch>
        </p:blipFill>
        <p:spPr bwMode="auto">
          <a:xfrm>
            <a:off x="571472" y="857232"/>
            <a:ext cx="2286016" cy="1785950"/>
          </a:xfrm>
          <a:prstGeom prst="rect">
            <a:avLst/>
          </a:prstGeom>
          <a:noFill/>
          <a:ln w="9525">
            <a:noFill/>
            <a:miter lim="800000"/>
            <a:headEnd/>
            <a:tailEnd/>
          </a:ln>
        </p:spPr>
      </p:pic>
      <p:sp>
        <p:nvSpPr>
          <p:cNvPr id="6" name="Title 1"/>
          <p:cNvSpPr>
            <a:spLocks noGrp="1"/>
          </p:cNvSpPr>
          <p:nvPr>
            <p:ph type="title"/>
          </p:nvPr>
        </p:nvSpPr>
        <p:spPr>
          <a:xfrm>
            <a:off x="714348" y="214290"/>
            <a:ext cx="2000264" cy="642942"/>
          </a:xfrm>
        </p:spPr>
        <p:txBody>
          <a:bodyPr>
            <a:noAutofit/>
          </a:bodyPr>
          <a:lstStyle/>
          <a:p>
            <a:pPr algn="ctr"/>
            <a:r>
              <a:rPr lang="fa-IR" sz="3200" b="1" dirty="0" smtClean="0">
                <a:solidFill>
                  <a:srgbClr val="FF0000"/>
                </a:solidFill>
                <a:cs typeface="B Davat" pitchFamily="2" charset="-78"/>
              </a:rPr>
              <a:t>آلکس مرادی</a:t>
            </a:r>
            <a:endParaRPr lang="en-US" sz="3200" b="1" dirty="0">
              <a:solidFill>
                <a:srgbClr val="FF0000"/>
              </a:solidFill>
              <a:cs typeface="B Davat"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lide(fromBottom)">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 calcmode="lin" valueType="num">
                                      <p:cBhvr>
                                        <p:cTn id="36"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dissolv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4282" y="1071546"/>
            <a:ext cx="8643998" cy="4500594"/>
          </a:xfrm>
        </p:spPr>
        <p:txBody>
          <a:bodyPr>
            <a:noAutofit/>
          </a:bodyPr>
          <a:lstStyle/>
          <a:p>
            <a:pPr marL="0" indent="12700" algn="justLow" rtl="1">
              <a:spcBef>
                <a:spcPts val="0"/>
              </a:spcBef>
              <a:buNone/>
            </a:pPr>
            <a:endParaRPr lang="fa-IR" sz="2800" dirty="0" smtClean="0">
              <a:solidFill>
                <a:schemeClr val="tx1"/>
              </a:solidFill>
              <a:cs typeface="B Mitra" pitchFamily="2" charset="-78"/>
            </a:endParaRPr>
          </a:p>
          <a:p>
            <a:pPr marL="0" indent="12700" algn="justLow" rtl="1">
              <a:spcBef>
                <a:spcPts val="0"/>
              </a:spcBef>
              <a:buBlip>
                <a:blip r:embed="rId2"/>
              </a:buBlip>
            </a:pPr>
            <a:r>
              <a:rPr lang="fa-IR" sz="2800" dirty="0" smtClean="0">
                <a:solidFill>
                  <a:schemeClr val="tx1"/>
                </a:solidFill>
                <a:cs typeface="B Mitra" pitchFamily="2" charset="-78"/>
              </a:rPr>
              <a:t>متولد تهران، از پدری کرد و مادری اهل مشهد.</a:t>
            </a:r>
          </a:p>
          <a:p>
            <a:pPr marL="0" indent="12700" algn="justLow" rtl="1">
              <a:spcBef>
                <a:spcPts val="0"/>
              </a:spcBef>
              <a:buBlip>
                <a:blip r:embed="rId2"/>
              </a:buBlip>
            </a:pPr>
            <a:r>
              <a:rPr lang="fa-IR" sz="2800" dirty="0" smtClean="0">
                <a:solidFill>
                  <a:schemeClr val="tx1"/>
                </a:solidFill>
                <a:cs typeface="B Mitra" pitchFamily="2" charset="-78"/>
              </a:rPr>
              <a:t> فارغ التحصیل دانشگاه جورج میسون ویرجینیا در رشته</a:t>
            </a:r>
          </a:p>
          <a:p>
            <a:pPr marL="0" indent="12700" algn="justLow" rtl="1">
              <a:spcBef>
                <a:spcPts val="0"/>
              </a:spcBef>
            </a:pPr>
            <a:r>
              <a:rPr lang="fa-IR" sz="2800" dirty="0" smtClean="0">
                <a:solidFill>
                  <a:schemeClr val="tx1"/>
                </a:solidFill>
                <a:cs typeface="B Mitra" pitchFamily="2" charset="-78"/>
              </a:rPr>
              <a:t>مدیریت بازرگانی.</a:t>
            </a:r>
          </a:p>
          <a:p>
            <a:pPr marL="0" indent="12700" algn="justLow" rtl="1">
              <a:spcBef>
                <a:spcPts val="0"/>
              </a:spcBef>
              <a:buBlip>
                <a:blip r:embed="rId2"/>
              </a:buBlip>
            </a:pPr>
            <a:r>
              <a:rPr lang="fa-IR" sz="2800" dirty="0" smtClean="0">
                <a:solidFill>
                  <a:schemeClr val="tx1"/>
                </a:solidFill>
                <a:cs typeface="B Mitra" pitchFamily="2" charset="-78"/>
              </a:rPr>
              <a:t> وی پيش از انقلاب برای ادامه تحصیل به امریکا رفت.</a:t>
            </a:r>
          </a:p>
          <a:p>
            <a:pPr marL="0" indent="12700" algn="justLow" rtl="1">
              <a:spcBef>
                <a:spcPts val="0"/>
              </a:spcBef>
              <a:buBlip>
                <a:blip r:embed="rId2"/>
              </a:buBlip>
            </a:pPr>
            <a:r>
              <a:rPr lang="fa-IR" sz="2800" dirty="0" smtClean="0">
                <a:solidFill>
                  <a:schemeClr val="tx1"/>
                </a:solidFill>
                <a:cs typeface="B Mitra" pitchFamily="2" charset="-78"/>
              </a:rPr>
              <a:t> همکاری با صدای امریکا از آوریل سال ۱۹۸۰ تا کنون.</a:t>
            </a:r>
          </a:p>
          <a:p>
            <a:pPr marL="0" indent="12700" algn="justLow" rtl="1">
              <a:spcBef>
                <a:spcPts val="0"/>
              </a:spcBef>
              <a:buBlip>
                <a:blip r:embed="rId2"/>
              </a:buBlip>
            </a:pPr>
            <a:r>
              <a:rPr lang="fa-IR" sz="2800" dirty="0" smtClean="0">
                <a:solidFill>
                  <a:schemeClr val="tx1"/>
                </a:solidFill>
                <a:cs typeface="B Mitra" pitchFamily="2" charset="-78"/>
              </a:rPr>
              <a:t> وي به عنوان خبرنگار ارشد در واشنگتن به مدت ۳ سال خبرهای مهم در وزارت امورخارجه امریکا و کاخ سفید را بطور زنده از تلویزیون صدای امریکا پوشش داد و همراه با رئیس جمهوری و وزیر امورخارجه امریکا به چندین پایتخت جهان سفر کرد.</a:t>
            </a:r>
          </a:p>
          <a:p>
            <a:pPr marL="0" indent="12700" rtl="1">
              <a:spcBef>
                <a:spcPts val="0"/>
              </a:spcBef>
              <a:buBlip>
                <a:blip r:embed="rId2"/>
              </a:buBlip>
            </a:pPr>
            <a:r>
              <a:rPr lang="fa-IR" sz="2800" dirty="0" smtClean="0">
                <a:solidFill>
                  <a:schemeClr val="tx1"/>
                </a:solidFill>
                <a:cs typeface="B Mitra" pitchFamily="2" charset="-78"/>
              </a:rPr>
              <a:t> از بنیانگذاران رادیو فردا در سال ۲۰۰۲.	</a:t>
            </a:r>
            <a:r>
              <a:rPr lang="fa-IR" dirty="0" smtClean="0"/>
              <a:t/>
            </a:r>
            <a:br>
              <a:rPr lang="fa-IR" dirty="0" smtClean="0"/>
            </a:br>
            <a:endParaRPr lang="fa-IR" dirty="0" smtClean="0">
              <a:cs typeface="B Nazanin" pitchFamily="2" charset="-78"/>
            </a:endParaRPr>
          </a:p>
          <a:p>
            <a:pPr marL="0" indent="12700" algn="justLow" rtl="1">
              <a:spcBef>
                <a:spcPts val="0"/>
              </a:spcBef>
              <a:buNone/>
            </a:pPr>
            <a:endParaRPr lang="en-US" dirty="0">
              <a:cs typeface="B Nazanin" pitchFamily="2" charset="-78"/>
            </a:endParaRPr>
          </a:p>
        </p:txBody>
      </p:sp>
      <p:pic>
        <p:nvPicPr>
          <p:cNvPr id="7" name="Picture 3" descr="C:\Documents and Settings\user\Desktop\PNN_Bijan_Farhoodi_400x300.jpg"/>
          <p:cNvPicPr>
            <a:picLocks noChangeAspect="1" noChangeArrowheads="1"/>
          </p:cNvPicPr>
          <p:nvPr/>
        </p:nvPicPr>
        <p:blipFill>
          <a:blip r:embed="rId3" cstate="print"/>
          <a:srcRect/>
          <a:stretch>
            <a:fillRect/>
          </a:stretch>
        </p:blipFill>
        <p:spPr bwMode="auto">
          <a:xfrm>
            <a:off x="500034" y="1214422"/>
            <a:ext cx="2357454" cy="1643074"/>
          </a:xfrm>
          <a:prstGeom prst="rect">
            <a:avLst/>
          </a:prstGeom>
          <a:noFill/>
          <a:ln w="9525">
            <a:noFill/>
            <a:miter lim="800000"/>
            <a:headEnd/>
            <a:tailEnd/>
          </a:ln>
        </p:spPr>
      </p:pic>
      <p:sp>
        <p:nvSpPr>
          <p:cNvPr id="8" name="Title 1"/>
          <p:cNvSpPr>
            <a:spLocks noGrp="1"/>
          </p:cNvSpPr>
          <p:nvPr>
            <p:ph type="title"/>
          </p:nvPr>
        </p:nvSpPr>
        <p:spPr>
          <a:xfrm>
            <a:off x="857224" y="500042"/>
            <a:ext cx="2000264" cy="642942"/>
          </a:xfrm>
        </p:spPr>
        <p:txBody>
          <a:bodyPr>
            <a:noAutofit/>
          </a:bodyPr>
          <a:lstStyle/>
          <a:p>
            <a:pPr algn="ctr"/>
            <a:r>
              <a:rPr lang="fa-IR" sz="3200" b="1" dirty="0" smtClean="0">
                <a:solidFill>
                  <a:srgbClr val="FF0000"/>
                </a:solidFill>
                <a:cs typeface="B Davat" pitchFamily="2" charset="-78"/>
              </a:rPr>
              <a:t>بیژن فرهودی</a:t>
            </a:r>
            <a:endParaRPr lang="en-US" sz="3200" b="1" dirty="0">
              <a:solidFill>
                <a:srgbClr val="FF0000"/>
              </a:solidFill>
              <a:cs typeface="B Davat" pitchFamily="2" charset="-78"/>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 calcmode="lin" valueType="num">
                                      <p:cBhvr>
                                        <p:cTn id="44"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 calcmode="lin" valueType="num">
                                      <p:cBhvr>
                                        <p:cTn id="50" dur="1000" fill="hold"/>
                                        <p:tgtEl>
                                          <p:spTgt spid="6">
                                            <p:txEl>
                                              <p:pRg st="6" end="6"/>
                                            </p:txEl>
                                          </p:spTgt>
                                        </p:tgtEl>
                                        <p:attrNameLst>
                                          <p:attrName>ppt_w</p:attrName>
                                        </p:attrNameLst>
                                      </p:cBhvr>
                                      <p:tavLst>
                                        <p:tav tm="0">
                                          <p:val>
                                            <p:strVal val="#ppt_w+.3"/>
                                          </p:val>
                                        </p:tav>
                                        <p:tav tm="100000">
                                          <p:val>
                                            <p:strVal val="#ppt_w"/>
                                          </p:val>
                                        </p:tav>
                                      </p:tavLst>
                                    </p:anim>
                                    <p:anim calcmode="lin" valueType="num">
                                      <p:cBhvr>
                                        <p:cTn id="51"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52" dur="10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slide(fromBottom)">
                                      <p:cBhvr>
                                        <p:cTn id="5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160465"/>
            <a:ext cx="8229600" cy="3768733"/>
          </a:xfrm>
        </p:spPr>
        <p:txBody>
          <a:bodyPr>
            <a:normAutofit fontScale="62500" lnSpcReduction="20000"/>
          </a:bodyPr>
          <a:lstStyle/>
          <a:p>
            <a:pPr marL="1588" indent="12700" algn="r" rtl="1">
              <a:buBlip>
                <a:blip r:embed="rId2"/>
              </a:buBlip>
            </a:pPr>
            <a:endParaRPr lang="fa-IR" sz="2800" dirty="0" smtClean="0">
              <a:solidFill>
                <a:schemeClr val="tx1"/>
              </a:solidFill>
              <a:cs typeface="B Mitra" pitchFamily="2" charset="-78"/>
            </a:endParaRPr>
          </a:p>
          <a:p>
            <a:pPr marL="1588" indent="12700" algn="r" rtl="1">
              <a:lnSpc>
                <a:spcPct val="150000"/>
              </a:lnSpc>
              <a:buBlip>
                <a:blip r:embed="rId2"/>
              </a:buBlip>
            </a:pPr>
            <a:r>
              <a:rPr lang="fa-IR" sz="2800" dirty="0" smtClean="0">
                <a:solidFill>
                  <a:schemeClr val="tx1"/>
                </a:solidFill>
                <a:cs typeface="B Mitra" pitchFamily="2" charset="-78"/>
              </a:rPr>
              <a:t>در ایران فعالیتهای هنری خود را در رشته</a:t>
            </a:r>
            <a:r>
              <a:rPr lang="en-US" sz="2800" dirty="0" smtClean="0">
                <a:solidFill>
                  <a:schemeClr val="tx1"/>
                </a:solidFill>
                <a:cs typeface="B Mitra" pitchFamily="2" charset="-78"/>
              </a:rPr>
              <a:t> </a:t>
            </a:r>
            <a:r>
              <a:rPr lang="fa-IR" sz="2800" dirty="0" smtClean="0">
                <a:solidFill>
                  <a:schemeClr val="tx1"/>
                </a:solidFill>
                <a:cs typeface="B Mitra" pitchFamily="2" charset="-78"/>
              </a:rPr>
              <a:t>تهیه کنندگی،</a:t>
            </a:r>
          </a:p>
          <a:p>
            <a:pPr marL="1588" indent="12700" algn="r" rtl="1">
              <a:lnSpc>
                <a:spcPct val="150000"/>
              </a:lnSpc>
            </a:pPr>
            <a:r>
              <a:rPr lang="fa-IR" sz="2800" dirty="0" smtClean="0">
                <a:solidFill>
                  <a:schemeClr val="tx1"/>
                </a:solidFill>
                <a:cs typeface="B Mitra" pitchFamily="2" charset="-78"/>
              </a:rPr>
              <a:t>فیلمنامه نویسی و ... آغاز کرد.</a:t>
            </a:r>
          </a:p>
          <a:p>
            <a:pPr marL="1588" indent="12700" algn="r" rtl="1">
              <a:lnSpc>
                <a:spcPct val="150000"/>
              </a:lnSpc>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همکاری با رادیو امریکا از سال 1386 تاکنون.</a:t>
            </a:r>
          </a:p>
          <a:p>
            <a:pPr marL="1588" indent="12700" algn="justLow" rtl="1">
              <a:lnSpc>
                <a:spcPct val="150000"/>
              </a:lnSpc>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تهیه گزارش برای«رادیو و وب سایت بی بی سی» و «جدید آنلاین». </a:t>
            </a:r>
          </a:p>
          <a:p>
            <a:pPr marL="1588" indent="12700" algn="justLow" rtl="1">
              <a:lnSpc>
                <a:spcPct val="150000"/>
              </a:lnSpc>
              <a:buBlip>
                <a:blip r:embed="rId2"/>
              </a:buBlip>
            </a:pPr>
            <a:r>
              <a:rPr lang="fa-IR" sz="2800" dirty="0" smtClean="0">
                <a:solidFill>
                  <a:schemeClr val="tx1"/>
                </a:solidFill>
                <a:cs typeface="B Mitra" pitchFamily="2" charset="-78"/>
              </a:rPr>
              <a:t> همکاری با صدای امریکا از سال ۱۳۸۶ با برنامه زن امروز.</a:t>
            </a:r>
          </a:p>
          <a:p>
            <a:pPr marL="1588" indent="12700" algn="justLow" rtl="1">
              <a:lnSpc>
                <a:spcPct val="150000"/>
              </a:lnSpc>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تهيه کننده و مجری برنامه های فرهنگی هنری نظير کافه هفت.</a:t>
            </a:r>
          </a:p>
          <a:p>
            <a:pPr marL="1588" indent="12700" algn="justLow" rtl="1">
              <a:buBlip>
                <a:blip r:embed="rId2"/>
              </a:buBlip>
            </a:pPr>
            <a:endParaRPr lang="en-US" dirty="0"/>
          </a:p>
        </p:txBody>
      </p:sp>
      <p:pic>
        <p:nvPicPr>
          <p:cNvPr id="7" name="Picture 4" descr="C:\Documents and Settings\user\Desktop\PNN_Poopak_Rad_400x300.jpg"/>
          <p:cNvPicPr>
            <a:picLocks noChangeAspect="1" noChangeArrowheads="1"/>
          </p:cNvPicPr>
          <p:nvPr/>
        </p:nvPicPr>
        <p:blipFill>
          <a:blip r:embed="rId3" cstate="print"/>
          <a:srcRect/>
          <a:stretch>
            <a:fillRect/>
          </a:stretch>
        </p:blipFill>
        <p:spPr bwMode="auto">
          <a:xfrm>
            <a:off x="714348" y="1285860"/>
            <a:ext cx="2286016" cy="1928826"/>
          </a:xfrm>
          <a:prstGeom prst="rect">
            <a:avLst/>
          </a:prstGeom>
          <a:noFill/>
          <a:ln w="9525">
            <a:noFill/>
            <a:miter lim="800000"/>
            <a:headEnd/>
            <a:tailEnd/>
          </a:ln>
        </p:spPr>
      </p:pic>
      <p:sp>
        <p:nvSpPr>
          <p:cNvPr id="8" name="Title 1"/>
          <p:cNvSpPr>
            <a:spLocks noGrp="1"/>
          </p:cNvSpPr>
          <p:nvPr>
            <p:ph type="title"/>
          </p:nvPr>
        </p:nvSpPr>
        <p:spPr>
          <a:xfrm>
            <a:off x="1071538" y="571480"/>
            <a:ext cx="1571636" cy="642942"/>
          </a:xfrm>
        </p:spPr>
        <p:txBody>
          <a:bodyPr>
            <a:normAutofit/>
          </a:bodyPr>
          <a:lstStyle/>
          <a:p>
            <a:pPr algn="ctr"/>
            <a:r>
              <a:rPr lang="fa-IR" sz="3200" b="1" dirty="0" smtClean="0">
                <a:solidFill>
                  <a:srgbClr val="FF0000"/>
                </a:solidFill>
                <a:cs typeface="B Davat" pitchFamily="2" charset="-78"/>
              </a:rPr>
              <a:t>پوپک راد</a:t>
            </a:r>
            <a:endParaRPr lang="en-US" sz="3200" b="1" dirty="0">
              <a:solidFill>
                <a:srgbClr val="FF0000"/>
              </a:solidFill>
              <a:cs typeface="B Davat"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from="(-#ppt_w/2)" to="(#ppt_x)" calcmode="lin" valueType="num">
                                      <p:cBhvr>
                                        <p:cTn id="13" dur="600" fill="hold">
                                          <p:stCondLst>
                                            <p:cond delay="0"/>
                                          </p:stCondLst>
                                        </p:cTn>
                                        <p:tgtEl>
                                          <p:spTgt spid="7"/>
                                        </p:tgtEl>
                                        <p:attrNameLst>
                                          <p:attrName>ppt_x</p:attrName>
                                        </p:attrNameLst>
                                      </p:cBhvr>
                                    </p:anim>
                                    <p:anim from="0" to="-1.0" calcmode="lin" valueType="num">
                                      <p:cBhvr>
                                        <p:cTn id="14" dur="200" decel="50000" autoRev="1" fill="hold">
                                          <p:stCondLst>
                                            <p:cond delay="600"/>
                                          </p:stCondLst>
                                        </p:cTn>
                                        <p:tgtEl>
                                          <p:spTgt spid="7"/>
                                        </p:tgtEl>
                                        <p:attrNameLst>
                                          <p:attrName>xshear</p:attrName>
                                        </p:attrNameLst>
                                      </p:cBhvr>
                                    </p:anim>
                                    <p:animScale>
                                      <p:cBhvr>
                                        <p:cTn id="15" dur="200" decel="100000" autoRev="1" fill="hold">
                                          <p:stCondLst>
                                            <p:cond delay="600"/>
                                          </p:stCondLst>
                                        </p:cTn>
                                        <p:tgtEl>
                                          <p:spTgt spid="7"/>
                                        </p:tgtEl>
                                      </p:cBhvr>
                                      <p:from x="100000" y="100000"/>
                                      <p:to x="80000" y="100000"/>
                                    </p:animScale>
                                    <p:anim by="(#ppt_h/3+#ppt_w*0.1)" calcmode="lin" valueType="num">
                                      <p:cBhvr additive="sum">
                                        <p:cTn id="16" dur="200" decel="100000" autoRev="1" fill="hold">
                                          <p:stCondLst>
                                            <p:cond delay="600"/>
                                          </p:stCondLst>
                                        </p:cTn>
                                        <p:tgtEl>
                                          <p:spTgt spid="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800" decel="100000"/>
                                        <p:tgtEl>
                                          <p:spTgt spid="6">
                                            <p:txEl>
                                              <p:pRg st="1" end="1"/>
                                            </p:txEl>
                                          </p:spTgt>
                                        </p:tgtEl>
                                      </p:cBhvr>
                                    </p:animEffect>
                                    <p:anim calcmode="lin" valueType="num">
                                      <p:cBhvr>
                                        <p:cTn id="22"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800" decel="100000"/>
                                        <p:tgtEl>
                                          <p:spTgt spid="6">
                                            <p:txEl>
                                              <p:pRg st="2" end="2"/>
                                            </p:txEl>
                                          </p:spTgt>
                                        </p:tgtEl>
                                      </p:cBhvr>
                                    </p:animEffect>
                                    <p:anim calcmode="lin" valueType="num">
                                      <p:cBhvr>
                                        <p:cTn id="30"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additive="base">
                                        <p:cTn id="46"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3"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 calcmode="lin" valueType="num">
                                      <p:cBhvr additive="base">
                                        <p:cTn id="52"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2" fill="hold" nodeType="click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anim calcmode="lin" valueType="num">
                                      <p:cBhvr additive="base">
                                        <p:cTn id="58"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4282" y="785794"/>
            <a:ext cx="8715436" cy="5572164"/>
          </a:xfrm>
        </p:spPr>
        <p:txBody>
          <a:bodyPr>
            <a:noAutofit/>
          </a:bodyPr>
          <a:lstStyle/>
          <a:p>
            <a:pPr marL="1588" indent="12700" algn="r" rtl="1">
              <a:lnSpc>
                <a:spcPct val="150000"/>
              </a:lnSpc>
              <a:spcBef>
                <a:spcPts val="0"/>
              </a:spcBef>
              <a:buBlip>
                <a:blip r:embed="rId2"/>
              </a:buBlip>
            </a:pPr>
            <a:r>
              <a:rPr lang="fa-IR" sz="2800" dirty="0" smtClean="0">
                <a:solidFill>
                  <a:schemeClr val="tx1"/>
                </a:solidFill>
                <a:cs typeface="B Mitra" pitchFamily="2" charset="-78"/>
              </a:rPr>
              <a:t>متولد سال 1354، رشت</a:t>
            </a:r>
          </a:p>
          <a:p>
            <a:pPr marL="1588" indent="12700" algn="r" rtl="1">
              <a:lnSpc>
                <a:spcPct val="150000"/>
              </a:lnSpc>
              <a:spcBef>
                <a:spcPts val="0"/>
              </a:spcBef>
              <a:buBlip>
                <a:blip r:embed="rId2"/>
              </a:buBlip>
            </a:pPr>
            <a:r>
              <a:rPr lang="fa-IR" sz="2800" dirty="0" smtClean="0">
                <a:solidFill>
                  <a:schemeClr val="tx1"/>
                </a:solidFill>
                <a:cs typeface="B Mitra" pitchFamily="2" charset="-78"/>
              </a:rPr>
              <a:t>فارغ التحصیل رشته تئاتر از دانشگاه آزاد واحد </a:t>
            </a:r>
          </a:p>
          <a:p>
            <a:pPr marL="1588" indent="12700" algn="r" rtl="1">
              <a:lnSpc>
                <a:spcPct val="150000"/>
              </a:lnSpc>
              <a:spcBef>
                <a:spcPts val="0"/>
              </a:spcBef>
            </a:pPr>
            <a:r>
              <a:rPr lang="fa-IR" sz="2800" dirty="0" smtClean="0">
                <a:solidFill>
                  <a:schemeClr val="tx1"/>
                </a:solidFill>
                <a:cs typeface="B Mitra" pitchFamily="2" charset="-78"/>
              </a:rPr>
              <a:t>تهران مرکزی  و دانشگاه ایالتی پرتلند امریکا.</a:t>
            </a:r>
          </a:p>
          <a:p>
            <a:pPr marL="1588" indent="12700" algn="r" rtl="1">
              <a:lnSpc>
                <a:spcPct val="150000"/>
              </a:lnSpc>
              <a:spcBef>
                <a:spcPts val="0"/>
              </a:spcBef>
              <a:buBlip>
                <a:blip r:embed="rId2"/>
              </a:buBlip>
            </a:pPr>
            <a:r>
              <a:rPr lang="fa-IR" sz="2800" dirty="0" smtClean="0">
                <a:solidFill>
                  <a:schemeClr val="tx1"/>
                </a:solidFill>
                <a:cs typeface="B Mitra" pitchFamily="2" charset="-78"/>
              </a:rPr>
              <a:t>همکاری با صدا و سیما از سن 10 سالگی با برنامه </a:t>
            </a:r>
          </a:p>
          <a:p>
            <a:pPr marL="1588" indent="12700" algn="r" rtl="1">
              <a:lnSpc>
                <a:spcPct val="150000"/>
              </a:lnSpc>
              <a:spcBef>
                <a:spcPts val="0"/>
              </a:spcBef>
            </a:pPr>
            <a:r>
              <a:rPr lang="fa-IR" sz="2800" dirty="0" smtClean="0">
                <a:solidFill>
                  <a:schemeClr val="tx1"/>
                </a:solidFill>
                <a:cs typeface="B Mitra" pitchFamily="2" charset="-78"/>
              </a:rPr>
              <a:t>غنچه های انقلاب.</a:t>
            </a:r>
          </a:p>
          <a:p>
            <a:pPr marL="1588" indent="12700" algn="r" rtl="1">
              <a:lnSpc>
                <a:spcPct val="150000"/>
              </a:lnSpc>
              <a:spcBef>
                <a:spcPts val="0"/>
              </a:spcBef>
              <a:buBlip>
                <a:blip r:embed="rId2"/>
              </a:buBlip>
            </a:pPr>
            <a:r>
              <a:rPr lang="fa-IR" sz="2800" dirty="0" smtClean="0">
                <a:solidFill>
                  <a:schemeClr val="tx1"/>
                </a:solidFill>
                <a:cs typeface="B Mitra" pitchFamily="2" charset="-78"/>
              </a:rPr>
              <a:t>در سال 1369روزنامه نگاری را در روزنامه توس آغاز کرد.</a:t>
            </a:r>
          </a:p>
          <a:p>
            <a:pPr marL="1588" indent="12700" algn="r" rtl="1">
              <a:lnSpc>
                <a:spcPct val="150000"/>
              </a:lnSpc>
              <a:spcBef>
                <a:spcPts val="0"/>
              </a:spcBef>
              <a:buBlip>
                <a:blip r:embed="rId2"/>
              </a:buBlip>
            </a:pPr>
            <a:r>
              <a:rPr lang="fa-IR" sz="2800" dirty="0" smtClean="0">
                <a:solidFill>
                  <a:schemeClr val="tx1"/>
                </a:solidFill>
                <a:cs typeface="B Mitra" pitchFamily="2" charset="-78"/>
              </a:rPr>
              <a:t>همکاری با شبکه صدای امریکا از سال 2007 تاکنون.</a:t>
            </a:r>
          </a:p>
          <a:p>
            <a:pPr marL="1588" indent="12700" algn="r" rtl="1">
              <a:lnSpc>
                <a:spcPct val="150000"/>
              </a:lnSpc>
              <a:spcBef>
                <a:spcPts val="0"/>
              </a:spcBef>
              <a:buBlip>
                <a:blip r:embed="rId2"/>
              </a:buBlip>
            </a:pPr>
            <a:r>
              <a:rPr lang="fa-IR" sz="2800" dirty="0" smtClean="0">
                <a:solidFill>
                  <a:schemeClr val="tx1"/>
                </a:solidFill>
                <a:cs typeface="B Mitra" pitchFamily="2" charset="-78"/>
              </a:rPr>
              <a:t>نویسنده و مجری برنامه پارازیت. </a:t>
            </a:r>
            <a:endParaRPr lang="fa-IR" sz="2800" dirty="0" smtClean="0">
              <a:cs typeface="B Mitra" pitchFamily="2" charset="-78"/>
            </a:endParaRPr>
          </a:p>
          <a:p>
            <a:pPr marL="1588" indent="12700" algn="justLow" rtl="1">
              <a:lnSpc>
                <a:spcPct val="150000"/>
              </a:lnSpc>
              <a:spcBef>
                <a:spcPts val="0"/>
              </a:spcBef>
              <a:buBlip>
                <a:blip r:embed="rId2"/>
              </a:buBlip>
            </a:pPr>
            <a:endParaRPr lang="en-US" sz="2800" dirty="0">
              <a:cs typeface="B Nazanin" pitchFamily="2" charset="-78"/>
            </a:endParaRPr>
          </a:p>
        </p:txBody>
      </p:sp>
      <p:pic>
        <p:nvPicPr>
          <p:cNvPr id="7" name="Picture 12" descr="C:\Documents and Settings\user\Desktop\PNN_Kambiz_Hosseini_400x300.jpg"/>
          <p:cNvPicPr>
            <a:picLocks noChangeAspect="1" noChangeArrowheads="1"/>
          </p:cNvPicPr>
          <p:nvPr/>
        </p:nvPicPr>
        <p:blipFill>
          <a:blip r:embed="rId3" cstate="print"/>
          <a:srcRect/>
          <a:stretch>
            <a:fillRect/>
          </a:stretch>
        </p:blipFill>
        <p:spPr bwMode="auto">
          <a:xfrm>
            <a:off x="500034" y="1000108"/>
            <a:ext cx="2857520" cy="2286016"/>
          </a:xfrm>
          <a:prstGeom prst="rect">
            <a:avLst/>
          </a:prstGeom>
          <a:noFill/>
          <a:ln w="9525">
            <a:noFill/>
            <a:miter lim="800000"/>
            <a:headEnd/>
            <a:tailEnd/>
          </a:ln>
        </p:spPr>
      </p:pic>
      <p:sp>
        <p:nvSpPr>
          <p:cNvPr id="8" name="Title 1"/>
          <p:cNvSpPr>
            <a:spLocks noGrp="1"/>
          </p:cNvSpPr>
          <p:nvPr>
            <p:ph type="title"/>
          </p:nvPr>
        </p:nvSpPr>
        <p:spPr>
          <a:xfrm>
            <a:off x="857224" y="285728"/>
            <a:ext cx="2071702" cy="642942"/>
          </a:xfrm>
        </p:spPr>
        <p:txBody>
          <a:bodyPr>
            <a:noAutofit/>
          </a:bodyPr>
          <a:lstStyle/>
          <a:p>
            <a:pPr algn="ctr"/>
            <a:r>
              <a:rPr lang="fa-IR" sz="3200" b="1" dirty="0" smtClean="0">
                <a:solidFill>
                  <a:srgbClr val="FF0000"/>
                </a:solidFill>
                <a:cs typeface="B Davat" pitchFamily="2" charset="-78"/>
              </a:rPr>
              <a:t>کامبیز حسینی</a:t>
            </a:r>
            <a:endParaRPr lang="en-US" sz="3200" b="1" dirty="0">
              <a:solidFill>
                <a:srgbClr val="FF0000"/>
              </a:solidFill>
              <a:cs typeface="B Davat" pitchFamily="2" charset="-78"/>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fmla="#ppt_w*sin(2.5*pi*$)">
                                          <p:val>
                                            <p:fltVal val="0"/>
                                          </p:val>
                                        </p:tav>
                                        <p:tav tm="100000">
                                          <p:val>
                                            <p:fltVal val="1"/>
                                          </p:val>
                                        </p:tav>
                                      </p:tavLst>
                                    </p:anim>
                                    <p:anim calcmode="lin" valueType="num">
                                      <p:cBhvr>
                                        <p:cTn id="8" dur="5000" fill="hold"/>
                                        <p:tgtEl>
                                          <p:spTgt spid="8"/>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0" fill="hold"/>
                                        <p:tgtEl>
                                          <p:spTgt spid="7"/>
                                        </p:tgtEl>
                                        <p:attrNameLst>
                                          <p:attrName>ppt_w</p:attrName>
                                        </p:attrNameLst>
                                      </p:cBhvr>
                                      <p:tavLst>
                                        <p:tav tm="0" fmla="#ppt_w*sin(2.5*pi*$)">
                                          <p:val>
                                            <p:fltVal val="0"/>
                                          </p:val>
                                        </p:tav>
                                        <p:tav tm="100000">
                                          <p:val>
                                            <p:fltVal val="1"/>
                                          </p:val>
                                        </p:tav>
                                      </p:tavLst>
                                    </p:anim>
                                    <p:anim calcmode="lin" valueType="num">
                                      <p:cBhvr>
                                        <p:cTn id="12"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dissolve">
                                      <p:cBhvr>
                                        <p:cTn id="24" dur="500"/>
                                        <p:tgtEl>
                                          <p:spTgt spid="6">
                                            <p:txEl>
                                              <p:pRg st="1" end="1"/>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dissolv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3" end="3"/>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heel(1)">
                                      <p:cBhvr>
                                        <p:cTn id="42" dur="20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wipe(up)">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6"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 calcmode="lin" valueType="num">
                                      <p:cBhvr additive="base">
                                        <p:cTn id="52"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4282" y="1000108"/>
            <a:ext cx="8643998" cy="5143536"/>
          </a:xfrm>
        </p:spPr>
        <p:txBody>
          <a:bodyPr>
            <a:normAutofit fontScale="92500" lnSpcReduction="20000"/>
          </a:bodyPr>
          <a:lstStyle/>
          <a:p>
            <a:pPr marL="1588" indent="12700" algn="justLow" rtl="1">
              <a:buBlip>
                <a:blip r:embed="rId2"/>
              </a:buBlip>
            </a:pPr>
            <a:r>
              <a:rPr lang="fa-IR" sz="2800" dirty="0" smtClean="0">
                <a:solidFill>
                  <a:schemeClr val="tx1"/>
                </a:solidFill>
                <a:cs typeface="B Mitra" pitchFamily="2" charset="-78"/>
              </a:rPr>
              <a:t>متولد سال ۱۳۵7، تهران</a:t>
            </a:r>
          </a:p>
          <a:p>
            <a:pPr marL="1588" indent="12700" algn="r" rtl="1">
              <a:buBlip>
                <a:blip r:embed="rId2"/>
              </a:buBlip>
            </a:pPr>
            <a:r>
              <a:rPr lang="fa-IR" sz="2800" dirty="0" smtClean="0">
                <a:solidFill>
                  <a:schemeClr val="tx1"/>
                </a:solidFill>
                <a:cs typeface="B Mitra" pitchFamily="2" charset="-78"/>
              </a:rPr>
              <a:t> دانشجوی رشته مهندسی کشاورزی در دانشگاه </a:t>
            </a:r>
          </a:p>
          <a:p>
            <a:pPr marL="1588" indent="12700" algn="r" rtl="1"/>
            <a:r>
              <a:rPr lang="fa-IR" sz="2800" dirty="0" smtClean="0">
                <a:solidFill>
                  <a:schemeClr val="tx1"/>
                </a:solidFill>
                <a:cs typeface="B Mitra" pitchFamily="2" charset="-78"/>
              </a:rPr>
              <a:t>آزاد اسلامی واحد ورامین که به علت فعالیتهای</a:t>
            </a:r>
          </a:p>
          <a:p>
            <a:pPr marL="1588" indent="12700" algn="r" rtl="1"/>
            <a:r>
              <a:rPr lang="fa-IR" sz="2800" dirty="0" smtClean="0">
                <a:solidFill>
                  <a:schemeClr val="tx1"/>
                </a:solidFill>
                <a:cs typeface="B Mitra" pitchFamily="2" charset="-78"/>
              </a:rPr>
              <a:t>سیاسی ناتمام ماند.</a:t>
            </a:r>
          </a:p>
          <a:p>
            <a:pPr marL="1588" indent="12700" algn="r" rtl="1">
              <a:buBlip>
                <a:blip r:embed="rId2"/>
              </a:buBlip>
            </a:pPr>
            <a:r>
              <a:rPr lang="fa-IR" sz="2800" dirty="0" smtClean="0">
                <a:solidFill>
                  <a:schemeClr val="tx1"/>
                </a:solidFill>
                <a:cs typeface="B Mitra" pitchFamily="2" charset="-78"/>
              </a:rPr>
              <a:t> 2 سال زندان به خاطر فعالیت سیاسی در زندان اوین و ... .</a:t>
            </a:r>
          </a:p>
          <a:p>
            <a:pPr marL="1588" indent="12700" algn="r" rtl="1">
              <a:buBlip>
                <a:blip r:embed="rId2"/>
              </a:buBlip>
            </a:pPr>
            <a:r>
              <a:rPr lang="fa-IR" sz="2800" dirty="0" smtClean="0">
                <a:solidFill>
                  <a:schemeClr val="tx1"/>
                </a:solidFill>
                <a:cs typeface="B Mitra" pitchFamily="2" charset="-78"/>
              </a:rPr>
              <a:t> از فعالان جنبش اعتراضی دانشجویی 18 تیر 1378.</a:t>
            </a:r>
          </a:p>
          <a:p>
            <a:pPr marL="1588" indent="12700" algn="r" rtl="1">
              <a:buBlip>
                <a:blip r:embed="rId2"/>
              </a:buBlip>
            </a:pPr>
            <a:r>
              <a:rPr lang="fa-IR" sz="2800" dirty="0" smtClean="0">
                <a:solidFill>
                  <a:schemeClr val="tx1"/>
                </a:solidFill>
                <a:cs typeface="B Mitra" pitchFamily="2" charset="-78"/>
              </a:rPr>
              <a:t> عضو شورای نویسندگان هفته نامه «هویت خویش» و دبیر سرویس سیاسی روزنامه «گزارش روز» (که هر دو توقیف شده است).</a:t>
            </a:r>
          </a:p>
          <a:p>
            <a:pPr marL="1588" indent="12700" algn="r" rtl="1">
              <a:buBlip>
                <a:blip r:embed="rId2"/>
              </a:buBlip>
            </a:pPr>
            <a:r>
              <a:rPr lang="fa-IR" sz="2800" dirty="0" smtClean="0">
                <a:solidFill>
                  <a:schemeClr val="tx1"/>
                </a:solidFill>
                <a:cs typeface="B Mitra" pitchFamily="2" charset="-78"/>
              </a:rPr>
              <a:t> تحلیلگر و گزارشگر حوزه مسایل جنبش های سیاسی - حقوق بشر و زندانیان سیاسی ایران در صدای امریکا. </a:t>
            </a:r>
          </a:p>
          <a:p>
            <a:pPr marL="1588" indent="12700" algn="justLow" rtl="1">
              <a:buBlip>
                <a:blip r:embed="rId2"/>
              </a:buBlip>
            </a:pPr>
            <a:endParaRPr lang="en-US" dirty="0">
              <a:cs typeface="B Nazanin" pitchFamily="2" charset="-78"/>
            </a:endParaRPr>
          </a:p>
        </p:txBody>
      </p:sp>
      <p:pic>
        <p:nvPicPr>
          <p:cNvPr id="7" name="Picture 13" descr="C:\Documents and Settings\user\Desktop\PNN_Kourosh_Sehati_400x300.jpg"/>
          <p:cNvPicPr>
            <a:picLocks noChangeAspect="1" noChangeArrowheads="1"/>
          </p:cNvPicPr>
          <p:nvPr/>
        </p:nvPicPr>
        <p:blipFill>
          <a:blip r:embed="rId3" cstate="print"/>
          <a:srcRect/>
          <a:stretch>
            <a:fillRect/>
          </a:stretch>
        </p:blipFill>
        <p:spPr bwMode="auto">
          <a:xfrm>
            <a:off x="642910" y="1071546"/>
            <a:ext cx="3071834" cy="1500198"/>
          </a:xfrm>
          <a:prstGeom prst="rect">
            <a:avLst/>
          </a:prstGeom>
          <a:noFill/>
          <a:ln w="9525">
            <a:noFill/>
            <a:miter lim="800000"/>
            <a:headEnd/>
            <a:tailEnd/>
          </a:ln>
        </p:spPr>
      </p:pic>
      <p:sp>
        <p:nvSpPr>
          <p:cNvPr id="8" name="Title 1"/>
          <p:cNvSpPr>
            <a:spLocks noGrp="1"/>
          </p:cNvSpPr>
          <p:nvPr>
            <p:ph type="title"/>
          </p:nvPr>
        </p:nvSpPr>
        <p:spPr>
          <a:xfrm>
            <a:off x="1000100" y="357166"/>
            <a:ext cx="2071702" cy="642942"/>
          </a:xfrm>
        </p:spPr>
        <p:txBody>
          <a:bodyPr>
            <a:noAutofit/>
          </a:bodyPr>
          <a:lstStyle/>
          <a:p>
            <a:pPr algn="ctr"/>
            <a:r>
              <a:rPr lang="fa-IR" sz="3200" b="1" dirty="0" smtClean="0">
                <a:solidFill>
                  <a:srgbClr val="FF0000"/>
                </a:solidFill>
                <a:cs typeface="B Davat" pitchFamily="2" charset="-78"/>
              </a:rPr>
              <a:t>کوروش صحتی</a:t>
            </a:r>
            <a:endParaRPr lang="en-US" sz="3200" b="1" dirty="0">
              <a:solidFill>
                <a:srgbClr val="FF0000"/>
              </a:solidFill>
              <a:cs typeface="B Davat"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6">
                                            <p:txEl>
                                              <p:pRg st="1" end="1"/>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6">
                                            <p:txEl>
                                              <p:pRg st="2" end="2"/>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wheel(8)">
                                      <p:cBhvr>
                                        <p:cTn id="41" dur="20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from="(-#ppt_w/2)" to="(#ppt_x)" calcmode="lin" valueType="num">
                                      <p:cBhvr>
                                        <p:cTn id="46" dur="600" fill="hold">
                                          <p:stCondLst>
                                            <p:cond delay="0"/>
                                          </p:stCondLst>
                                        </p:cTn>
                                        <p:tgtEl>
                                          <p:spTgt spid="6">
                                            <p:txEl>
                                              <p:pRg st="5" end="5"/>
                                            </p:txEl>
                                          </p:spTgt>
                                        </p:tgtEl>
                                        <p:attrNameLst>
                                          <p:attrName>ppt_x</p:attrName>
                                        </p:attrNameLst>
                                      </p:cBhvr>
                                    </p:anim>
                                    <p:anim from="0" to="-1.0" calcmode="lin" valueType="num">
                                      <p:cBhvr>
                                        <p:cTn id="47" dur="200" decel="50000" autoRev="1" fill="hold">
                                          <p:stCondLst>
                                            <p:cond delay="600"/>
                                          </p:stCondLst>
                                        </p:cTn>
                                        <p:tgtEl>
                                          <p:spTgt spid="6">
                                            <p:txEl>
                                              <p:pRg st="5" end="5"/>
                                            </p:txEl>
                                          </p:spTgt>
                                        </p:tgtEl>
                                        <p:attrNameLst>
                                          <p:attrName>xshear</p:attrName>
                                        </p:attrNameLst>
                                      </p:cBhvr>
                                    </p:anim>
                                    <p:animScale>
                                      <p:cBhvr>
                                        <p:cTn id="48" dur="200" decel="100000" autoRev="1" fill="hold">
                                          <p:stCondLst>
                                            <p:cond delay="600"/>
                                          </p:stCondLst>
                                        </p:cTn>
                                        <p:tgtEl>
                                          <p:spTgt spid="6">
                                            <p:txEl>
                                              <p:pRg st="5" end="5"/>
                                            </p:txEl>
                                          </p:spTgt>
                                        </p:tgtEl>
                                      </p:cBhvr>
                                      <p:from x="100000" y="100000"/>
                                      <p:to x="80000" y="100000"/>
                                    </p:animScale>
                                    <p:anim by="(#ppt_h/3+#ppt_w*0.1)" calcmode="lin" valueType="num">
                                      <p:cBhvr additive="sum">
                                        <p:cTn id="49" dur="200" decel="100000" autoRev="1" fill="hold">
                                          <p:stCondLst>
                                            <p:cond delay="600"/>
                                          </p:stCondLst>
                                        </p:cTn>
                                        <p:tgtEl>
                                          <p:spTgt spid="6">
                                            <p:txEl>
                                              <p:pRg st="5" end="5"/>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p:cTn id="54"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55"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785795"/>
            <a:ext cx="8229600" cy="2071701"/>
          </a:xfrm>
        </p:spPr>
        <p:txBody>
          <a:bodyPr>
            <a:normAutofit lnSpcReduction="10000"/>
          </a:bodyPr>
          <a:lstStyle/>
          <a:p>
            <a:pPr marL="1588" indent="12700" algn="justLow" rtl="1">
              <a:buBlip>
                <a:blip r:embed="rId2"/>
              </a:buBlip>
            </a:pPr>
            <a:r>
              <a:rPr lang="fa-IR" sz="2800" dirty="0" smtClean="0">
                <a:solidFill>
                  <a:schemeClr val="tx1"/>
                </a:solidFill>
                <a:cs typeface="B Mitra" pitchFamily="2" charset="-78"/>
              </a:rPr>
              <a:t>همکاری با صدای امریکا از سال 1386.</a:t>
            </a:r>
          </a:p>
          <a:p>
            <a:pPr marL="1588" indent="12700" algn="justLow" rtl="1">
              <a:lnSpc>
                <a:spcPct val="110000"/>
              </a:lnSpc>
              <a:buBlip>
                <a:blip r:embed="rId2"/>
              </a:buBlip>
            </a:pPr>
            <a:r>
              <a:rPr lang="fa-IR" sz="2800" dirty="0" smtClean="0">
                <a:solidFill>
                  <a:schemeClr val="tx1"/>
                </a:solidFill>
                <a:cs typeface="B Mitra" pitchFamily="2" charset="-78"/>
              </a:rPr>
              <a:t> گوینده اخبار، مجری، تهیه کننده و مترجم </a:t>
            </a:r>
            <a:endParaRPr lang="en-US" sz="2800" dirty="0" smtClean="0">
              <a:solidFill>
                <a:schemeClr val="tx1"/>
              </a:solidFill>
              <a:cs typeface="B Mitra" pitchFamily="2" charset="-78"/>
            </a:endParaRPr>
          </a:p>
          <a:p>
            <a:pPr marL="1588" indent="12700" algn="r" rtl="1">
              <a:lnSpc>
                <a:spcPct val="110000"/>
              </a:lnSpc>
            </a:pPr>
            <a:r>
              <a:rPr lang="fa-IR" sz="2800" dirty="0" smtClean="0">
                <a:solidFill>
                  <a:schemeClr val="tx1"/>
                </a:solidFill>
                <a:cs typeface="B Mitra" pitchFamily="2" charset="-78"/>
              </a:rPr>
              <a:t>برنامه های مختلف صدای امریکا.</a:t>
            </a:r>
            <a:endParaRPr lang="en-US" sz="3600" dirty="0">
              <a:solidFill>
                <a:schemeClr val="tx1"/>
              </a:solidFill>
              <a:cs typeface="B Mitra" pitchFamily="2" charset="-78"/>
            </a:endParaRPr>
          </a:p>
        </p:txBody>
      </p:sp>
      <p:pic>
        <p:nvPicPr>
          <p:cNvPr id="9" name="Picture 9" descr="C:\Documents and Settings\user\Desktop\pic voa\PNN_Elnaz+Kiani_400x300.jpg"/>
          <p:cNvPicPr>
            <a:picLocks noChangeAspect="1" noChangeArrowheads="1"/>
          </p:cNvPicPr>
          <p:nvPr/>
        </p:nvPicPr>
        <p:blipFill>
          <a:blip r:embed="rId3" cstate="print"/>
          <a:srcRect/>
          <a:stretch>
            <a:fillRect/>
          </a:stretch>
        </p:blipFill>
        <p:spPr bwMode="auto">
          <a:xfrm>
            <a:off x="857224" y="857232"/>
            <a:ext cx="2357454" cy="1968514"/>
          </a:xfrm>
          <a:prstGeom prst="rect">
            <a:avLst/>
          </a:prstGeom>
          <a:noFill/>
          <a:ln w="9525">
            <a:noFill/>
            <a:miter lim="800000"/>
            <a:headEnd/>
            <a:tailEnd/>
          </a:ln>
        </p:spPr>
      </p:pic>
      <p:sp>
        <p:nvSpPr>
          <p:cNvPr id="10" name="Content Placeholder 2"/>
          <p:cNvSpPr txBox="1">
            <a:spLocks/>
          </p:cNvSpPr>
          <p:nvPr/>
        </p:nvSpPr>
        <p:spPr>
          <a:xfrm>
            <a:off x="500034" y="3071810"/>
            <a:ext cx="8143932" cy="3357585"/>
          </a:xfrm>
          <a:prstGeom prst="rect">
            <a:avLst/>
          </a:prstGeom>
        </p:spPr>
        <p:txBody>
          <a:bodyPr vert="horz" lIns="91440" tIns="45720" rIns="91440" bIns="45720" rtlCol="0">
            <a:normAutofit fontScale="92500" lnSpcReduction="20000"/>
          </a:bodyPr>
          <a:lstStyle/>
          <a:p>
            <a:pPr marL="1588" marR="0" lvl="0" indent="12700" algn="justLow" rtl="1" fontAlgn="auto">
              <a:lnSpc>
                <a:spcPct val="80000"/>
              </a:lnSpc>
              <a:spcBef>
                <a:spcPct val="20000"/>
              </a:spcBef>
              <a:spcAft>
                <a:spcPts val="0"/>
              </a:spcAft>
              <a:buClrTx/>
              <a:buSzTx/>
              <a:buBlip>
                <a:blip r:embed="rId4"/>
              </a:buBlip>
              <a:tabLst/>
              <a:defRPr/>
            </a:pPr>
            <a:r>
              <a:rPr kumimoji="0" lang="fa-IR" sz="2800" b="0" i="0" u="none" strike="noStrike" kern="1200" cap="none" spc="0" normalizeH="0" baseline="0" noProof="0" dirty="0" smtClean="0">
                <a:ln>
                  <a:noFill/>
                </a:ln>
                <a:effectLst/>
                <a:uLnTx/>
                <a:uFillTx/>
                <a:cs typeface="B Mitra" pitchFamily="2" charset="-78"/>
              </a:rPr>
              <a:t> پيش از مهاجرت به لس آنجلس در سال ۱۹۸۴ </a:t>
            </a:r>
          </a:p>
          <a:p>
            <a:pPr marL="1588" marR="0" lvl="0" indent="12700" algn="justLow"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effectLst/>
                <a:uLnTx/>
                <a:uFillTx/>
                <a:cs typeface="B Mitra" pitchFamily="2" charset="-78"/>
              </a:rPr>
              <a:t>در سوئد اقامت داشت.</a:t>
            </a:r>
          </a:p>
          <a:p>
            <a:pPr marL="1588" marR="0" lvl="0" indent="12700" algn="justLow" defTabSz="914400" rtl="1" eaLnBrk="1" fontAlgn="auto" latinLnBrk="0" hangingPunct="1">
              <a:lnSpc>
                <a:spcPct val="100000"/>
              </a:lnSpc>
              <a:spcBef>
                <a:spcPct val="20000"/>
              </a:spcBef>
              <a:spcAft>
                <a:spcPts val="0"/>
              </a:spcAft>
              <a:buClrTx/>
              <a:buSzTx/>
              <a:buBlip>
                <a:blip r:embed="rId4"/>
              </a:buBlip>
              <a:tabLst/>
              <a:defRPr/>
            </a:pPr>
            <a:r>
              <a:rPr lang="fa-IR" sz="2800" dirty="0" smtClean="0">
                <a:cs typeface="B Mitra" pitchFamily="2" charset="-78"/>
              </a:rPr>
              <a:t> </a:t>
            </a:r>
            <a:r>
              <a:rPr kumimoji="0" lang="fa-IR" sz="2800" b="0" i="0" u="none" strike="noStrike" kern="1200" cap="none" spc="0" normalizeH="0" baseline="0" noProof="0" dirty="0" smtClean="0">
                <a:ln>
                  <a:noFill/>
                </a:ln>
                <a:effectLst/>
                <a:uLnTx/>
                <a:uFillTx/>
                <a:cs typeface="B Mitra" pitchFamily="2" charset="-78"/>
              </a:rPr>
              <a:t>همکاری با تلویزیویهای فارسی از سال ۲۰۰۰. </a:t>
            </a:r>
          </a:p>
          <a:p>
            <a:pPr marL="1588" marR="0" lvl="0" indent="12700" algn="justLow" defTabSz="914400" rtl="1" eaLnBrk="1" fontAlgn="auto" latinLnBrk="0" hangingPunct="1">
              <a:lnSpc>
                <a:spcPct val="100000"/>
              </a:lnSpc>
              <a:spcBef>
                <a:spcPct val="20000"/>
              </a:spcBef>
              <a:spcAft>
                <a:spcPts val="0"/>
              </a:spcAft>
              <a:buClrTx/>
              <a:buSzTx/>
              <a:buBlip>
                <a:blip r:embed="rId4"/>
              </a:buBlip>
              <a:tabLst/>
              <a:defRPr/>
            </a:pPr>
            <a:r>
              <a:rPr kumimoji="0" lang="fa-IR" sz="2800" b="0" i="0" u="none" strike="noStrike" kern="1200" cap="none" spc="0" normalizeH="0" baseline="0" noProof="0" dirty="0" smtClean="0">
                <a:ln>
                  <a:noFill/>
                </a:ln>
                <a:effectLst/>
                <a:uLnTx/>
                <a:uFillTx/>
                <a:cs typeface="B Mitra" pitchFamily="2" charset="-78"/>
              </a:rPr>
              <a:t> همکاری با صدای امریکا به عنوان گوینده خبر از</a:t>
            </a:r>
          </a:p>
          <a:p>
            <a:pPr marL="1588" marR="0" lvl="0" indent="12700" algn="justLow" defTabSz="914400" rtl="1" eaLnBrk="1" fontAlgn="auto" latinLnBrk="0" hangingPunct="1">
              <a:lnSpc>
                <a:spcPct val="100000"/>
              </a:lnSpc>
              <a:spcBef>
                <a:spcPct val="20000"/>
              </a:spcBef>
              <a:spcAft>
                <a:spcPts val="0"/>
              </a:spcAft>
              <a:buClrTx/>
              <a:buSzTx/>
              <a:tabLst/>
              <a:defRPr/>
            </a:pPr>
            <a:r>
              <a:rPr kumimoji="0" lang="fa-IR" sz="2800" b="0" i="0" u="none" strike="noStrike" kern="1200" cap="none" spc="0" normalizeH="0" baseline="0" noProof="0" dirty="0" smtClean="0">
                <a:ln>
                  <a:noFill/>
                </a:ln>
                <a:effectLst/>
                <a:uLnTx/>
                <a:uFillTx/>
                <a:cs typeface="B Mitra" pitchFamily="2" charset="-78"/>
              </a:rPr>
              <a:t>تابستان1386تا کنون.</a:t>
            </a:r>
          </a:p>
          <a:p>
            <a:pPr marL="1588" marR="0" lvl="0" indent="12700" algn="justLow" defTabSz="914400" rtl="1" eaLnBrk="1" fontAlgn="auto" latinLnBrk="0" hangingPunct="1">
              <a:lnSpc>
                <a:spcPct val="100000"/>
              </a:lnSpc>
              <a:spcBef>
                <a:spcPct val="20000"/>
              </a:spcBef>
              <a:spcAft>
                <a:spcPts val="0"/>
              </a:spcAft>
              <a:buClrTx/>
              <a:buSzTx/>
              <a:buBlip>
                <a:blip r:embed="rId4"/>
              </a:buBlip>
              <a:tabLst/>
              <a:defRPr/>
            </a:pPr>
            <a:r>
              <a:rPr kumimoji="0" lang="fa-IR" sz="2800" b="0" i="0" u="none" strike="noStrike" kern="1200" cap="none" spc="0" normalizeH="0" baseline="0" noProof="0" dirty="0" smtClean="0">
                <a:ln>
                  <a:noFill/>
                </a:ln>
                <a:effectLst/>
                <a:uLnTx/>
                <a:uFillTx/>
                <a:cs typeface="B Mitra" pitchFamily="2" charset="-78"/>
              </a:rPr>
              <a:t> تهیه کننده و گزارشگر برنامه های مختلف به ويژه شباهنگ.</a:t>
            </a:r>
            <a:endParaRPr kumimoji="0" lang="en-US" sz="3200" b="0" i="0" u="none" strike="noStrike" kern="1200" cap="none" spc="0" normalizeH="0" baseline="0" noProof="0" dirty="0">
              <a:ln>
                <a:noFill/>
              </a:ln>
              <a:solidFill>
                <a:schemeClr val="tx1"/>
              </a:solidFill>
              <a:effectLst/>
              <a:uLnTx/>
              <a:uFillTx/>
              <a:cs typeface="B Mitra" pitchFamily="2" charset="-78"/>
            </a:endParaRPr>
          </a:p>
        </p:txBody>
      </p:sp>
      <p:pic>
        <p:nvPicPr>
          <p:cNvPr id="11" name="Picture 1" descr="C:\Documents and Settings\user\Desktop\PNN_Elham_Sattaki_150x200.jpg"/>
          <p:cNvPicPr>
            <a:picLocks noChangeAspect="1" noChangeArrowheads="1"/>
          </p:cNvPicPr>
          <p:nvPr/>
        </p:nvPicPr>
        <p:blipFill>
          <a:blip r:embed="rId5" cstate="print"/>
          <a:srcRect/>
          <a:stretch>
            <a:fillRect/>
          </a:stretch>
        </p:blipFill>
        <p:spPr bwMode="auto">
          <a:xfrm>
            <a:off x="928662" y="3571876"/>
            <a:ext cx="2428892" cy="1857388"/>
          </a:xfrm>
          <a:prstGeom prst="rect">
            <a:avLst/>
          </a:prstGeom>
          <a:noFill/>
          <a:ln w="9525">
            <a:noFill/>
            <a:miter lim="800000"/>
            <a:headEnd/>
            <a:tailEnd/>
          </a:ln>
        </p:spPr>
      </p:pic>
      <p:sp>
        <p:nvSpPr>
          <p:cNvPr id="12" name="Title 1"/>
          <p:cNvSpPr>
            <a:spLocks noGrp="1"/>
          </p:cNvSpPr>
          <p:nvPr>
            <p:ph type="title"/>
          </p:nvPr>
        </p:nvSpPr>
        <p:spPr>
          <a:xfrm>
            <a:off x="857224" y="142852"/>
            <a:ext cx="2071702" cy="642942"/>
          </a:xfrm>
        </p:spPr>
        <p:txBody>
          <a:bodyPr>
            <a:noAutofit/>
          </a:bodyPr>
          <a:lstStyle/>
          <a:p>
            <a:pPr algn="ctr"/>
            <a:r>
              <a:rPr lang="fa-IR" sz="3200" b="1" dirty="0" smtClean="0">
                <a:solidFill>
                  <a:srgbClr val="FF0000"/>
                </a:solidFill>
                <a:cs typeface="B Davat" pitchFamily="2" charset="-78"/>
              </a:rPr>
              <a:t>الناز کیانی</a:t>
            </a:r>
            <a:endParaRPr lang="en-US" sz="3200" b="1" dirty="0">
              <a:solidFill>
                <a:srgbClr val="FF0000"/>
              </a:solidFill>
              <a:cs typeface="B Davat" pitchFamily="2" charset="-78"/>
            </a:endParaRPr>
          </a:p>
        </p:txBody>
      </p:sp>
      <p:sp>
        <p:nvSpPr>
          <p:cNvPr id="13" name="Title 1"/>
          <p:cNvSpPr txBox="1">
            <a:spLocks/>
          </p:cNvSpPr>
          <p:nvPr/>
        </p:nvSpPr>
        <p:spPr>
          <a:xfrm>
            <a:off x="1000100" y="3000372"/>
            <a:ext cx="2071702"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الهام ستاکی</a:t>
            </a:r>
            <a:endParaRPr kumimoji="0" lang="en-US" sz="3200" b="1" i="0" u="none" strike="noStrike" kern="1200" cap="none" spc="0" normalizeH="0" baseline="0" noProof="0" dirty="0">
              <a:ln>
                <a:noFill/>
              </a:ln>
              <a:solidFill>
                <a:srgbClr val="FF0000"/>
              </a:solidFill>
              <a:effectLst/>
              <a:uLnTx/>
              <a:uFillTx/>
              <a:latin typeface="+mj-lt"/>
              <a:ea typeface="+mj-ea"/>
              <a:cs typeface="B Davat" pitchFamily="2"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p:cTn id="28"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1" end="1"/>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plus(in)">
                                      <p:cBhvr>
                                        <p:cTn id="50" dur="2000"/>
                                        <p:tgtEl>
                                          <p:spTgt spid="10">
                                            <p:txEl>
                                              <p:pRg st="0" end="0"/>
                                            </p:txEl>
                                          </p:spTgt>
                                        </p:tgtEl>
                                      </p:cBhvr>
                                    </p:animEffect>
                                  </p:childTnLst>
                                </p:cTn>
                              </p:par>
                              <p:par>
                                <p:cTn id="51" presetID="13" presetClass="entr" presetSubtype="16" fill="hold"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plus(in)">
                                      <p:cBhvr>
                                        <p:cTn id="53" dur="20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wipe(down)">
                                      <p:cBhvr>
                                        <p:cTn id="58" dur="580">
                                          <p:stCondLst>
                                            <p:cond delay="0"/>
                                          </p:stCondLst>
                                        </p:cTn>
                                        <p:tgtEl>
                                          <p:spTgt spid="10">
                                            <p:txEl>
                                              <p:pRg st="2" end="2"/>
                                            </p:txEl>
                                          </p:spTgt>
                                        </p:tgtEl>
                                      </p:cBhvr>
                                    </p:animEffect>
                                    <p:anim calcmode="lin" valueType="num">
                                      <p:cBhvr>
                                        <p:cTn id="59" dur="1822" tmFilter="0,0; 0.14,0.36; 0.43,0.73; 0.71,0.91; 1.0,1.0">
                                          <p:stCondLst>
                                            <p:cond delay="0"/>
                                          </p:stCondLst>
                                        </p:cTn>
                                        <p:tgtEl>
                                          <p:spTgt spid="10">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xEl>
                                              <p:pRg st="2" end="2"/>
                                            </p:txEl>
                                          </p:spTgt>
                                        </p:tgtEl>
                                      </p:cBhvr>
                                      <p:to x="100000" y="60000"/>
                                    </p:animScale>
                                    <p:animScale>
                                      <p:cBhvr>
                                        <p:cTn id="65" dur="166" decel="50000">
                                          <p:stCondLst>
                                            <p:cond delay="676"/>
                                          </p:stCondLst>
                                        </p:cTn>
                                        <p:tgtEl>
                                          <p:spTgt spid="10">
                                            <p:txEl>
                                              <p:pRg st="2" end="2"/>
                                            </p:txEl>
                                          </p:spTgt>
                                        </p:tgtEl>
                                      </p:cBhvr>
                                      <p:to x="100000" y="100000"/>
                                    </p:animScale>
                                    <p:animScale>
                                      <p:cBhvr>
                                        <p:cTn id="66" dur="26">
                                          <p:stCondLst>
                                            <p:cond delay="1312"/>
                                          </p:stCondLst>
                                        </p:cTn>
                                        <p:tgtEl>
                                          <p:spTgt spid="10">
                                            <p:txEl>
                                              <p:pRg st="2" end="2"/>
                                            </p:txEl>
                                          </p:spTgt>
                                        </p:tgtEl>
                                      </p:cBhvr>
                                      <p:to x="100000" y="80000"/>
                                    </p:animScale>
                                    <p:animScale>
                                      <p:cBhvr>
                                        <p:cTn id="67" dur="166" decel="50000">
                                          <p:stCondLst>
                                            <p:cond delay="1338"/>
                                          </p:stCondLst>
                                        </p:cTn>
                                        <p:tgtEl>
                                          <p:spTgt spid="10">
                                            <p:txEl>
                                              <p:pRg st="2" end="2"/>
                                            </p:txEl>
                                          </p:spTgt>
                                        </p:tgtEl>
                                      </p:cBhvr>
                                      <p:to x="100000" y="100000"/>
                                    </p:animScale>
                                    <p:animScale>
                                      <p:cBhvr>
                                        <p:cTn id="68" dur="26">
                                          <p:stCondLst>
                                            <p:cond delay="1642"/>
                                          </p:stCondLst>
                                        </p:cTn>
                                        <p:tgtEl>
                                          <p:spTgt spid="10">
                                            <p:txEl>
                                              <p:pRg st="2" end="2"/>
                                            </p:txEl>
                                          </p:spTgt>
                                        </p:tgtEl>
                                      </p:cBhvr>
                                      <p:to x="100000" y="90000"/>
                                    </p:animScale>
                                    <p:animScale>
                                      <p:cBhvr>
                                        <p:cTn id="69" dur="166" decel="50000">
                                          <p:stCondLst>
                                            <p:cond delay="1668"/>
                                          </p:stCondLst>
                                        </p:cTn>
                                        <p:tgtEl>
                                          <p:spTgt spid="10">
                                            <p:txEl>
                                              <p:pRg st="2" end="2"/>
                                            </p:txEl>
                                          </p:spTgt>
                                        </p:tgtEl>
                                      </p:cBhvr>
                                      <p:to x="100000" y="100000"/>
                                    </p:animScale>
                                    <p:animScale>
                                      <p:cBhvr>
                                        <p:cTn id="70" dur="26">
                                          <p:stCondLst>
                                            <p:cond delay="1808"/>
                                          </p:stCondLst>
                                        </p:cTn>
                                        <p:tgtEl>
                                          <p:spTgt spid="10">
                                            <p:txEl>
                                              <p:pRg st="2" end="2"/>
                                            </p:txEl>
                                          </p:spTgt>
                                        </p:tgtEl>
                                      </p:cBhvr>
                                      <p:to x="100000" y="95000"/>
                                    </p:animScale>
                                    <p:animScale>
                                      <p:cBhvr>
                                        <p:cTn id="71" dur="166" decel="50000">
                                          <p:stCondLst>
                                            <p:cond delay="1834"/>
                                          </p:stCondLst>
                                        </p:cTn>
                                        <p:tgtEl>
                                          <p:spTgt spid="10">
                                            <p:txEl>
                                              <p:pRg st="2" end="2"/>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nodeType="clickEffect">
                                  <p:stCondLst>
                                    <p:cond delay="0"/>
                                  </p:stCondLst>
                                  <p:childTnLst>
                                    <p:set>
                                      <p:cBhvr>
                                        <p:cTn id="75" dur="1" fill="hold">
                                          <p:stCondLst>
                                            <p:cond delay="0"/>
                                          </p:stCondLst>
                                        </p:cTn>
                                        <p:tgtEl>
                                          <p:spTgt spid="10">
                                            <p:txEl>
                                              <p:pRg st="3" end="3"/>
                                            </p:txEl>
                                          </p:spTgt>
                                        </p:tgtEl>
                                        <p:attrNameLst>
                                          <p:attrName>style.visibility</p:attrName>
                                        </p:attrNameLst>
                                      </p:cBhvr>
                                      <p:to>
                                        <p:strVal val="visible"/>
                                      </p:to>
                                    </p:set>
                                    <p:anim calcmode="lin" valueType="num">
                                      <p:cBhvr>
                                        <p:cTn id="76" dur="1000" fill="hold"/>
                                        <p:tgtEl>
                                          <p:spTgt spid="10">
                                            <p:txEl>
                                              <p:pRg st="3" end="3"/>
                                            </p:txEl>
                                          </p:spTgt>
                                        </p:tgtEl>
                                        <p:attrNameLst>
                                          <p:attrName>ppt_w</p:attrName>
                                        </p:attrNameLst>
                                      </p:cBhvr>
                                      <p:tavLst>
                                        <p:tav tm="0">
                                          <p:val>
                                            <p:strVal val="#ppt_w+.3"/>
                                          </p:val>
                                        </p:tav>
                                        <p:tav tm="100000">
                                          <p:val>
                                            <p:strVal val="#ppt_w"/>
                                          </p:val>
                                        </p:tav>
                                      </p:tavLst>
                                    </p:anim>
                                    <p:anim calcmode="lin" valueType="num">
                                      <p:cBhvr>
                                        <p:cTn id="77" dur="1000" fill="hold"/>
                                        <p:tgtEl>
                                          <p:spTgt spid="10">
                                            <p:txEl>
                                              <p:pRg st="3" end="3"/>
                                            </p:txEl>
                                          </p:spTgt>
                                        </p:tgtEl>
                                        <p:attrNameLst>
                                          <p:attrName>ppt_h</p:attrName>
                                        </p:attrNameLst>
                                      </p:cBhvr>
                                      <p:tavLst>
                                        <p:tav tm="0">
                                          <p:val>
                                            <p:strVal val="#ppt_h"/>
                                          </p:val>
                                        </p:tav>
                                        <p:tav tm="100000">
                                          <p:val>
                                            <p:strVal val="#ppt_h"/>
                                          </p:val>
                                        </p:tav>
                                      </p:tavLst>
                                    </p:anim>
                                    <p:animEffect transition="in" filter="fade">
                                      <p:cBhvr>
                                        <p:cTn id="78" dur="1000"/>
                                        <p:tgtEl>
                                          <p:spTgt spid="10">
                                            <p:txEl>
                                              <p:pRg st="3" end="3"/>
                                            </p:txEl>
                                          </p:spTgt>
                                        </p:tgtEl>
                                      </p:cBhvr>
                                    </p:animEffect>
                                  </p:childTnLst>
                                </p:cTn>
                              </p:par>
                              <p:par>
                                <p:cTn id="79" presetID="50" presetClass="entr" presetSubtype="0" decel="100000" fill="hold" nodeType="withEffect">
                                  <p:stCondLst>
                                    <p:cond delay="0"/>
                                  </p:stCondLst>
                                  <p:childTnLst>
                                    <p:set>
                                      <p:cBhvr>
                                        <p:cTn id="80" dur="1" fill="hold">
                                          <p:stCondLst>
                                            <p:cond delay="0"/>
                                          </p:stCondLst>
                                        </p:cTn>
                                        <p:tgtEl>
                                          <p:spTgt spid="10">
                                            <p:txEl>
                                              <p:pRg st="4" end="4"/>
                                            </p:txEl>
                                          </p:spTgt>
                                        </p:tgtEl>
                                        <p:attrNameLst>
                                          <p:attrName>style.visibility</p:attrName>
                                        </p:attrNameLst>
                                      </p:cBhvr>
                                      <p:to>
                                        <p:strVal val="visible"/>
                                      </p:to>
                                    </p:set>
                                    <p:anim calcmode="lin" valueType="num">
                                      <p:cBhvr>
                                        <p:cTn id="81" dur="1000" fill="hold"/>
                                        <p:tgtEl>
                                          <p:spTgt spid="10">
                                            <p:txEl>
                                              <p:pRg st="4" end="4"/>
                                            </p:txEl>
                                          </p:spTgt>
                                        </p:tgtEl>
                                        <p:attrNameLst>
                                          <p:attrName>ppt_w</p:attrName>
                                        </p:attrNameLst>
                                      </p:cBhvr>
                                      <p:tavLst>
                                        <p:tav tm="0">
                                          <p:val>
                                            <p:strVal val="#ppt_w+.3"/>
                                          </p:val>
                                        </p:tav>
                                        <p:tav tm="100000">
                                          <p:val>
                                            <p:strVal val="#ppt_w"/>
                                          </p:val>
                                        </p:tav>
                                      </p:tavLst>
                                    </p:anim>
                                    <p:anim calcmode="lin" valueType="num">
                                      <p:cBhvr>
                                        <p:cTn id="82" dur="1000" fill="hold"/>
                                        <p:tgtEl>
                                          <p:spTgt spid="10">
                                            <p:txEl>
                                              <p:pRg st="4" end="4"/>
                                            </p:txEl>
                                          </p:spTgt>
                                        </p:tgtEl>
                                        <p:attrNameLst>
                                          <p:attrName>ppt_h</p:attrName>
                                        </p:attrNameLst>
                                      </p:cBhvr>
                                      <p:tavLst>
                                        <p:tav tm="0">
                                          <p:val>
                                            <p:strVal val="#ppt_h"/>
                                          </p:val>
                                        </p:tav>
                                        <p:tav tm="100000">
                                          <p:val>
                                            <p:strVal val="#ppt_h"/>
                                          </p:val>
                                        </p:tav>
                                      </p:tavLst>
                                    </p:anim>
                                    <p:animEffect transition="in" filter="fade">
                                      <p:cBhvr>
                                        <p:cTn id="83" dur="1000"/>
                                        <p:tgtEl>
                                          <p:spTgt spid="10">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10">
                                            <p:txEl>
                                              <p:pRg st="5" end="5"/>
                                            </p:txEl>
                                          </p:spTgt>
                                        </p:tgtEl>
                                        <p:attrNameLst>
                                          <p:attrName>style.visibility</p:attrName>
                                        </p:attrNameLst>
                                      </p:cBhvr>
                                      <p:to>
                                        <p:strVal val="visible"/>
                                      </p:to>
                                    </p:set>
                                    <p:animEffect transition="in" filter="diamond(in)">
                                      <p:cBhvr>
                                        <p:cTn id="88"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4282" y="1357298"/>
            <a:ext cx="8715404" cy="4643470"/>
          </a:xfrm>
        </p:spPr>
        <p:txBody>
          <a:bodyPr>
            <a:noAutofit/>
          </a:bodyPr>
          <a:lstStyle/>
          <a:p>
            <a:pPr marL="1588" indent="12700" algn="justLow" rtl="1">
              <a:buBlip>
                <a:blip r:embed="rId2"/>
              </a:buBlip>
            </a:pPr>
            <a:r>
              <a:rPr lang="fa-IR" sz="2400" dirty="0" smtClean="0">
                <a:solidFill>
                  <a:schemeClr val="tx1"/>
                </a:solidFill>
                <a:cs typeface="B Mitra" pitchFamily="2" charset="-78"/>
              </a:rPr>
              <a:t>متولد تهران و فارغ التحصیل دانشگاه شهید بهشتی در رشته ادبیات و زبان فرانسه (خرداد ۱۳۷۶).</a:t>
            </a:r>
          </a:p>
          <a:p>
            <a:pPr marL="1588" indent="12700" algn="justLow" rtl="1">
              <a:buBlip>
                <a:blip r:embed="rId2"/>
              </a:buBlip>
            </a:pPr>
            <a:r>
              <a:rPr lang="fa-IR" sz="2400" dirty="0" smtClean="0">
                <a:solidFill>
                  <a:schemeClr val="tx1"/>
                </a:solidFill>
                <a:cs typeface="B Mitra" pitchFamily="2" charset="-78"/>
              </a:rPr>
              <a:t> گذراندن دوره روزنامه نگاری و داستان نویسی در سال ۱۳۷۷در مرکز آموزش رسانه ها.</a:t>
            </a:r>
          </a:p>
          <a:p>
            <a:pPr marL="1588" indent="12700" algn="justLow" rtl="1">
              <a:buBlip>
                <a:blip r:embed="rId2"/>
              </a:buBlip>
            </a:pPr>
            <a:r>
              <a:rPr lang="fa-IR" sz="2400" dirty="0" smtClean="0">
                <a:solidFill>
                  <a:schemeClr val="tx1"/>
                </a:solidFill>
                <a:cs typeface="B Mitra" pitchFamily="2" charset="-78"/>
              </a:rPr>
              <a:t> اخذ پذیرش در رشته ارتباطات از دانشگاه سوربن پاریس در سال ۱۳۷۹.</a:t>
            </a:r>
          </a:p>
          <a:p>
            <a:pPr marL="1588" indent="12700" algn="justLow" rtl="1">
              <a:buBlip>
                <a:blip r:embed="rId2"/>
              </a:buBlip>
            </a:pPr>
            <a:r>
              <a:rPr lang="fa-IR" sz="2400" dirty="0" smtClean="0">
                <a:solidFill>
                  <a:schemeClr val="tx1"/>
                </a:solidFill>
                <a:cs typeface="B Mitra" pitchFamily="2" charset="-78"/>
              </a:rPr>
              <a:t> همکاری با ماهنامه فرهنگی- فکری«کیان» از سال ۱۳۷۳ تا ۱۳۷۷.</a:t>
            </a:r>
          </a:p>
          <a:p>
            <a:pPr marL="1588" indent="12700" algn="justLow" rtl="1">
              <a:buBlip>
                <a:blip r:embed="rId2"/>
              </a:buBlip>
            </a:pPr>
            <a:r>
              <a:rPr lang="fa-IR" sz="2400" dirty="0" smtClean="0">
                <a:solidFill>
                  <a:schemeClr val="tx1"/>
                </a:solidFill>
                <a:cs typeface="B Mitra" pitchFamily="2" charset="-78"/>
              </a:rPr>
              <a:t> همکاری با فصلنامه «فرزانه»، ویژه مطالعات علمی مسائل زنان، به مدت یک سال.</a:t>
            </a:r>
          </a:p>
          <a:p>
            <a:pPr marL="1588" indent="12700" algn="justLow" rtl="1">
              <a:buBlip>
                <a:blip r:embed="rId2"/>
              </a:buBlip>
            </a:pPr>
            <a:r>
              <a:rPr lang="fa-IR" sz="2400" dirty="0" smtClean="0">
                <a:solidFill>
                  <a:schemeClr val="tx1"/>
                </a:solidFill>
                <a:cs typeface="B Mitra" pitchFamily="2" charset="-78"/>
              </a:rPr>
              <a:t> عضو انجمن صنفی روزنامه نگاران ایران از سال ۱۳۷۴.</a:t>
            </a:r>
          </a:p>
          <a:p>
            <a:pPr marL="1588" indent="12700" algn="justLow" rtl="1">
              <a:buBlip>
                <a:blip r:embed="rId2"/>
              </a:buBlip>
            </a:pPr>
            <a:r>
              <a:rPr lang="fa-IR" sz="2400" dirty="0" smtClean="0">
                <a:solidFill>
                  <a:schemeClr val="tx1"/>
                </a:solidFill>
                <a:cs typeface="B Mitra" pitchFamily="2" charset="-78"/>
              </a:rPr>
              <a:t> عضو هیأت تحریریه روزنامه «انتخاب» گروه اندیشه، نزديک به دو سال.</a:t>
            </a:r>
          </a:p>
          <a:p>
            <a:pPr marL="1588" indent="12700" algn="justLow" rtl="1">
              <a:buBlip>
                <a:blip r:embed="rId2"/>
              </a:buBlip>
            </a:pPr>
            <a:r>
              <a:rPr lang="fa-IR" sz="2400" dirty="0" smtClean="0">
                <a:solidFill>
                  <a:schemeClr val="tx1"/>
                </a:solidFill>
                <a:cs typeface="B Mitra" pitchFamily="2" charset="-78"/>
              </a:rPr>
              <a:t> همکاری با رادیو فردا (بيش از چهار سال).</a:t>
            </a:r>
          </a:p>
          <a:p>
            <a:pPr marL="1588" indent="12700" algn="justLow" rtl="1">
              <a:buBlip>
                <a:blip r:embed="rId2"/>
              </a:buBlip>
            </a:pPr>
            <a:r>
              <a:rPr lang="fa-IR" sz="2400" dirty="0" smtClean="0">
                <a:solidFill>
                  <a:schemeClr val="tx1"/>
                </a:solidFill>
                <a:cs typeface="B Mitra" pitchFamily="2" charset="-78"/>
              </a:rPr>
              <a:t>همکاری با رادیو زمانه در سالهای 85-86.</a:t>
            </a:r>
          </a:p>
          <a:p>
            <a:pPr marL="1588" indent="12700" algn="justLow" rtl="1">
              <a:buBlip>
                <a:blip r:embed="rId2"/>
              </a:buBlip>
            </a:pPr>
            <a:r>
              <a:rPr lang="fa-IR" sz="2400" dirty="0" smtClean="0">
                <a:solidFill>
                  <a:schemeClr val="tx1"/>
                </a:solidFill>
                <a:cs typeface="B Mitra" pitchFamily="2" charset="-78"/>
              </a:rPr>
              <a:t>همکاری با صدای امریکا از ماه مارس ۲۰۰۸ تا کنون.</a:t>
            </a:r>
            <a:endParaRPr lang="en-US" sz="2800" dirty="0"/>
          </a:p>
        </p:txBody>
      </p:sp>
      <p:sp>
        <p:nvSpPr>
          <p:cNvPr id="8" name="Title 1"/>
          <p:cNvSpPr>
            <a:spLocks noGrp="1"/>
          </p:cNvSpPr>
          <p:nvPr>
            <p:ph type="title"/>
          </p:nvPr>
        </p:nvSpPr>
        <p:spPr>
          <a:xfrm>
            <a:off x="785786" y="428604"/>
            <a:ext cx="2071702" cy="642942"/>
          </a:xfrm>
        </p:spPr>
        <p:txBody>
          <a:bodyPr>
            <a:noAutofit/>
          </a:bodyPr>
          <a:lstStyle/>
          <a:p>
            <a:pPr algn="ctr"/>
            <a:r>
              <a:rPr lang="fa-IR" sz="3200" b="1" dirty="0" smtClean="0">
                <a:solidFill>
                  <a:srgbClr val="FF0000"/>
                </a:solidFill>
                <a:cs typeface="B Davat" pitchFamily="2" charset="-78"/>
              </a:rPr>
              <a:t>ماه منیر رحیمی</a:t>
            </a:r>
            <a:endParaRPr lang="en-US" sz="3200" b="1" dirty="0">
              <a:solidFill>
                <a:srgbClr val="FF0000"/>
              </a:solidFill>
              <a:cs typeface="B Davat" pitchFamily="2" charset="-78"/>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4"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6">
                                            <p:txEl>
                                              <p:pRg st="3" end="3"/>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wheel(4)">
                                      <p:cBhvr>
                                        <p:cTn id="41" dur="20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calcmode="lin" valueType="num">
                                      <p:cBhvr additive="base">
                                        <p:cTn id="46"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 calcmode="lin" valueType="num">
                                      <p:cBhvr additive="base">
                                        <p:cTn id="52"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6">
                                            <p:txEl>
                                              <p:pRg st="7" end="7"/>
                                            </p:txEl>
                                          </p:spTgt>
                                        </p:tgtEl>
                                        <p:attrNameLst>
                                          <p:attrName>style.visibility</p:attrName>
                                        </p:attrNameLst>
                                      </p:cBhvr>
                                      <p:to>
                                        <p:strVal val="visible"/>
                                      </p:to>
                                    </p:set>
                                    <p:anim calcmode="lin" valueType="num">
                                      <p:cBhvr additive="base">
                                        <p:cTn id="58"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6">
                                            <p:txEl>
                                              <p:pRg st="8" end="8"/>
                                            </p:txEl>
                                          </p:spTgt>
                                        </p:tgtEl>
                                        <p:attrNameLst>
                                          <p:attrName>style.visibility</p:attrName>
                                        </p:attrNameLst>
                                      </p:cBhvr>
                                      <p:to>
                                        <p:strVal val="visible"/>
                                      </p:to>
                                    </p:set>
                                    <p:anim calcmode="lin" valueType="num">
                                      <p:cBhvr>
                                        <p:cTn id="64"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65"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66" dur="10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 calcmode="lin" valueType="num">
                                      <p:cBhvr additive="base">
                                        <p:cTn id="71"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42910" y="1071546"/>
            <a:ext cx="8229600" cy="1714512"/>
          </a:xfrm>
        </p:spPr>
        <p:txBody>
          <a:bodyPr>
            <a:noAutofit/>
          </a:bodyPr>
          <a:lstStyle/>
          <a:p>
            <a:pPr marL="1588" indent="12700" algn="justLow" rtl="1">
              <a:spcBef>
                <a:spcPts val="0"/>
              </a:spcBef>
              <a:buBlip>
                <a:blip r:embed="rId2"/>
              </a:buBlip>
            </a:pPr>
            <a:r>
              <a:rPr lang="fa-IR" sz="2400" dirty="0" smtClean="0">
                <a:solidFill>
                  <a:schemeClr val="tx1"/>
                </a:solidFill>
                <a:cs typeface="B Mitra" pitchFamily="2" charset="-78"/>
              </a:rPr>
              <a:t>همکاری با صدای امریکا از سال 2004</a:t>
            </a:r>
          </a:p>
          <a:p>
            <a:pPr marL="1588" indent="12700" algn="justLow" rtl="1">
              <a:spcBef>
                <a:spcPts val="0"/>
              </a:spcBef>
              <a:buBlip>
                <a:blip r:embed="rId2"/>
              </a:buBlip>
            </a:pPr>
            <a:r>
              <a:rPr lang="fa-IR" sz="2400" dirty="0" smtClean="0">
                <a:solidFill>
                  <a:schemeClr val="tx1"/>
                </a:solidFill>
                <a:cs typeface="B Mitra" pitchFamily="2" charset="-78"/>
              </a:rPr>
              <a:t>گزارشگر صدای امریکا از وزارت امور خارجه آمریکا</a:t>
            </a:r>
          </a:p>
          <a:p>
            <a:pPr marL="1588" indent="12700" algn="justLow" rtl="1">
              <a:spcBef>
                <a:spcPts val="0"/>
              </a:spcBef>
              <a:buBlip>
                <a:blip r:embed="rId2"/>
              </a:buBlip>
            </a:pPr>
            <a:r>
              <a:rPr lang="fa-IR" sz="2400" dirty="0" smtClean="0">
                <a:solidFill>
                  <a:schemeClr val="tx1"/>
                </a:solidFill>
                <a:cs typeface="B Mitra" pitchFamily="2" charset="-78"/>
              </a:rPr>
              <a:t>گزارشگر برنامه «خبرها و نظرها» از سال ۲۰۰۷ </a:t>
            </a:r>
          </a:p>
          <a:p>
            <a:pPr marL="1588" indent="12700" algn="justLow" rtl="1">
              <a:spcBef>
                <a:spcPts val="0"/>
              </a:spcBef>
              <a:buBlip>
                <a:blip r:embed="rId2"/>
              </a:buBlip>
            </a:pPr>
            <a:r>
              <a:rPr lang="fa-IR" sz="2400" dirty="0" smtClean="0">
                <a:solidFill>
                  <a:schemeClr val="tx1"/>
                </a:solidFill>
                <a:cs typeface="B Mitra" pitchFamily="2" charset="-78"/>
              </a:rPr>
              <a:t>دارای ۲۱ سال سابقه فعالیت در  رادیو، تلویزیون و مترجمی</a:t>
            </a:r>
            <a:r>
              <a:rPr lang="fa-IR" sz="2400" dirty="0" smtClean="0">
                <a:solidFill>
                  <a:schemeClr val="tx1"/>
                </a:solidFill>
                <a:cs typeface="B Nazanin" pitchFamily="2" charset="-78"/>
              </a:rPr>
              <a:t>.</a:t>
            </a:r>
            <a:endParaRPr lang="en-US" sz="3600" dirty="0">
              <a:cs typeface="B Nazanin" pitchFamily="2" charset="-78"/>
            </a:endParaRPr>
          </a:p>
        </p:txBody>
      </p:sp>
      <p:sp>
        <p:nvSpPr>
          <p:cNvPr id="7" name="Content Placeholder 2"/>
          <p:cNvSpPr txBox="1">
            <a:spLocks/>
          </p:cNvSpPr>
          <p:nvPr/>
        </p:nvSpPr>
        <p:spPr>
          <a:xfrm>
            <a:off x="214282" y="3357562"/>
            <a:ext cx="8715436" cy="2928958"/>
          </a:xfrm>
          <a:prstGeom prst="rect">
            <a:avLst/>
          </a:prstGeom>
        </p:spPr>
        <p:txBody>
          <a:bodyPr vert="horz" lIns="91440" tIns="45720" rIns="91440" bIns="45720" rtlCol="0">
            <a:normAutofit fontScale="25000" lnSpcReduction="20000"/>
          </a:bodyPr>
          <a:lstStyle/>
          <a:p>
            <a:pPr marL="1588" marR="0" lvl="0" indent="12700" algn="justLow" defTabSz="914400" rtl="1" eaLnBrk="1" fontAlgn="auto" latinLnBrk="0" hangingPunct="1">
              <a:lnSpc>
                <a:spcPct val="120000"/>
              </a:lnSpc>
              <a:spcBef>
                <a:spcPts val="0"/>
              </a:spcBef>
              <a:spcAft>
                <a:spcPts val="0"/>
              </a:spcAft>
              <a:buClrTx/>
              <a:buSzTx/>
              <a:buBlip>
                <a:blip r:embed="rId3"/>
              </a:buBlip>
              <a:tabLst/>
              <a:defRPr/>
            </a:pPr>
            <a:r>
              <a:rPr kumimoji="0" lang="fa-IR" sz="9600" b="0" i="0" u="none" strike="noStrike" kern="1200" cap="none" spc="0" normalizeH="0" baseline="0" noProof="0" dirty="0" smtClean="0">
                <a:ln>
                  <a:noFill/>
                </a:ln>
                <a:solidFill>
                  <a:schemeClr val="tx1"/>
                </a:solidFill>
                <a:effectLst/>
                <a:uLnTx/>
                <a:uFillTx/>
                <a:cs typeface="B Mitra" pitchFamily="2" charset="-78"/>
              </a:rPr>
              <a:t>مجری برنامۀ خبرها و نظرها</a:t>
            </a:r>
          </a:p>
          <a:p>
            <a:pPr marL="1588" marR="0" lvl="0" indent="12700" algn="justLow" defTabSz="914400" rtl="1" eaLnBrk="1" fontAlgn="auto" latinLnBrk="0" hangingPunct="1">
              <a:lnSpc>
                <a:spcPct val="120000"/>
              </a:lnSpc>
              <a:spcBef>
                <a:spcPts val="0"/>
              </a:spcBef>
              <a:spcAft>
                <a:spcPts val="0"/>
              </a:spcAft>
              <a:buClrTx/>
              <a:buSzTx/>
              <a:buBlip>
                <a:blip r:embed="rId3"/>
              </a:buBlip>
              <a:tabLst/>
              <a:defRPr/>
            </a:pPr>
            <a:r>
              <a:rPr lang="fa-IR" sz="9600" dirty="0" smtClean="0">
                <a:cs typeface="B Mitra" pitchFamily="2" charset="-78"/>
              </a:rPr>
              <a:t> </a:t>
            </a:r>
            <a:r>
              <a:rPr kumimoji="0" lang="fa-IR" sz="9600" b="0" i="0" u="none" strike="noStrike" kern="1200" cap="none" spc="0" normalizeH="0" baseline="0" noProof="0" dirty="0" smtClean="0">
                <a:ln>
                  <a:noFill/>
                </a:ln>
                <a:solidFill>
                  <a:schemeClr val="tx1"/>
                </a:solidFill>
                <a:effectLst/>
                <a:uLnTx/>
                <a:uFillTx/>
                <a:cs typeface="B Mitra" pitchFamily="2" charset="-78"/>
              </a:rPr>
              <a:t>سردبیر ارشد </a:t>
            </a:r>
          </a:p>
          <a:p>
            <a:pPr marL="1588" marR="0" lvl="0" indent="12700" algn="justLow" defTabSz="914400" rtl="1" eaLnBrk="1" fontAlgn="auto" latinLnBrk="0" hangingPunct="1">
              <a:lnSpc>
                <a:spcPct val="120000"/>
              </a:lnSpc>
              <a:spcBef>
                <a:spcPts val="0"/>
              </a:spcBef>
              <a:spcAft>
                <a:spcPts val="0"/>
              </a:spcAft>
              <a:buClrTx/>
              <a:buSzTx/>
              <a:buBlip>
                <a:blip r:embed="rId3"/>
              </a:buBlip>
              <a:tabLst/>
              <a:defRPr/>
            </a:pPr>
            <a:r>
              <a:rPr lang="fa-IR" sz="9600" dirty="0" smtClean="0">
                <a:cs typeface="B Mitra" pitchFamily="2" charset="-78"/>
              </a:rPr>
              <a:t> </a:t>
            </a:r>
            <a:r>
              <a:rPr kumimoji="0" lang="fa-IR" sz="9600" b="0" i="0" u="none" strike="noStrike" kern="1200" cap="none" spc="0" normalizeH="0" baseline="0" noProof="0" dirty="0" smtClean="0">
                <a:ln>
                  <a:noFill/>
                </a:ln>
                <a:solidFill>
                  <a:schemeClr val="tx1"/>
                </a:solidFill>
                <a:effectLst/>
                <a:uLnTx/>
                <a:uFillTx/>
                <a:cs typeface="B Mitra" pitchFamily="2" charset="-78"/>
              </a:rPr>
              <a:t>فارغ التحصیل رشته حقوق و دارای دکترای علوم سیاسی ازسوربن </a:t>
            </a:r>
          </a:p>
          <a:p>
            <a:pPr marL="1588" marR="0" lvl="0" indent="12700" algn="justLow" defTabSz="914400" rtl="1" eaLnBrk="1" fontAlgn="auto" latinLnBrk="0" hangingPunct="1">
              <a:lnSpc>
                <a:spcPct val="120000"/>
              </a:lnSpc>
              <a:spcBef>
                <a:spcPts val="0"/>
              </a:spcBef>
              <a:spcAft>
                <a:spcPts val="0"/>
              </a:spcAft>
              <a:buClrTx/>
              <a:buSzTx/>
              <a:tabLst/>
              <a:defRPr/>
            </a:pPr>
            <a:r>
              <a:rPr kumimoji="0" lang="fa-IR" sz="9600" b="0" i="0" u="none" strike="noStrike" kern="1200" cap="none" spc="0" normalizeH="0" baseline="0" noProof="0" dirty="0" smtClean="0">
                <a:ln>
                  <a:noFill/>
                </a:ln>
                <a:solidFill>
                  <a:schemeClr val="tx1"/>
                </a:solidFill>
                <a:effectLst/>
                <a:uLnTx/>
                <a:uFillTx/>
                <a:cs typeface="B Mitra" pitchFamily="2" charset="-78"/>
              </a:rPr>
              <a:t>پاریس و مدرس دانشگاه جرج تاون واشنگتن</a:t>
            </a:r>
          </a:p>
          <a:p>
            <a:pPr marL="1588" marR="0" lvl="0" indent="12700" algn="justLow" defTabSz="914400" rtl="1" eaLnBrk="1" fontAlgn="auto" latinLnBrk="0" hangingPunct="1">
              <a:lnSpc>
                <a:spcPct val="120000"/>
              </a:lnSpc>
              <a:spcBef>
                <a:spcPts val="0"/>
              </a:spcBef>
              <a:spcAft>
                <a:spcPts val="0"/>
              </a:spcAft>
              <a:buClrTx/>
              <a:buSzTx/>
              <a:buBlip>
                <a:blip r:embed="rId3"/>
              </a:buBlip>
              <a:tabLst/>
              <a:defRPr/>
            </a:pPr>
            <a:r>
              <a:rPr lang="fa-IR" sz="9600" dirty="0" smtClean="0">
                <a:cs typeface="B Mitra" pitchFamily="2" charset="-78"/>
              </a:rPr>
              <a:t> وی دختر محمد درخشش، وزير آموزش و پرورش دولت علي اميني و </a:t>
            </a:r>
          </a:p>
          <a:p>
            <a:pPr marL="1588" marR="0" lvl="0" indent="12700" algn="justLow" defTabSz="914400" rtl="1" eaLnBrk="1" fontAlgn="auto" latinLnBrk="0" hangingPunct="1">
              <a:lnSpc>
                <a:spcPct val="120000"/>
              </a:lnSpc>
              <a:spcBef>
                <a:spcPts val="0"/>
              </a:spcBef>
              <a:spcAft>
                <a:spcPts val="0"/>
              </a:spcAft>
              <a:buClrTx/>
              <a:buSzTx/>
              <a:tabLst/>
              <a:defRPr/>
            </a:pPr>
            <a:r>
              <a:rPr lang="fa-IR" sz="9600" dirty="0" smtClean="0">
                <a:cs typeface="B Mitra" pitchFamily="2" charset="-78"/>
              </a:rPr>
              <a:t>رئيس جامعه معلمان ايران است که اکنون در واشنگتن سکونت دارد و فصلنامه مهرگان را منتشر     مي کند</a:t>
            </a:r>
            <a:r>
              <a:rPr lang="fa-IR" sz="9600" dirty="0" smtClean="0">
                <a:cs typeface="B Nazanin" pitchFamily="2" charset="-78"/>
              </a:rPr>
              <a:t>.</a:t>
            </a:r>
            <a:endParaRPr kumimoji="0" lang="fa-IR" sz="9600" b="0" i="0" u="none" strike="noStrike" kern="1200" cap="none" spc="0" normalizeH="0" baseline="0" noProof="0" dirty="0" smtClean="0">
              <a:ln>
                <a:noFill/>
              </a:ln>
              <a:solidFill>
                <a:schemeClr val="tx1"/>
              </a:solidFill>
              <a:effectLst/>
              <a:uLnTx/>
              <a:uFillTx/>
              <a:latin typeface="+mn-lt"/>
              <a:ea typeface="+mn-ea"/>
              <a:cs typeface="B Nazanin" pitchFamily="2" charset="-78"/>
            </a:endParaRPr>
          </a:p>
          <a:p>
            <a:pPr marL="1588" marR="0" lvl="0" indent="12700" algn="justLow" defTabSz="914400" rtl="1" eaLnBrk="1" fontAlgn="auto" latinLnBrk="0" hangingPunct="1">
              <a:lnSpc>
                <a:spcPct val="120000"/>
              </a:lnSpc>
              <a:spcBef>
                <a:spcPts val="0"/>
              </a:spcBef>
              <a:spcAft>
                <a:spcPts val="0"/>
              </a:spcAft>
              <a:buClrTx/>
              <a:buSzTx/>
              <a:buBlip>
                <a:blip r:embed="rId3"/>
              </a:buBlip>
              <a:tabLst/>
              <a:defRPr/>
            </a:pPr>
            <a:endParaRPr kumimoji="0" lang="en-US" sz="3200" b="0" i="0" u="none" strike="noStrike" kern="1200" cap="none" spc="0" normalizeH="0" baseline="0" noProof="0" dirty="0">
              <a:ln>
                <a:noFill/>
              </a:ln>
              <a:solidFill>
                <a:schemeClr val="tx1"/>
              </a:solidFill>
              <a:effectLst/>
              <a:uLnTx/>
              <a:uFillTx/>
              <a:latin typeface="+mn-lt"/>
              <a:ea typeface="+mn-ea"/>
              <a:cs typeface="B Nazanin" pitchFamily="2" charset="-78"/>
            </a:endParaRPr>
          </a:p>
        </p:txBody>
      </p:sp>
      <p:pic>
        <p:nvPicPr>
          <p:cNvPr id="8" name="Picture 5" descr="http://media.voanews.com/images/SetarehDerakhshesh_1.jpg"/>
          <p:cNvPicPr>
            <a:picLocks noChangeAspect="1" noChangeArrowheads="1"/>
          </p:cNvPicPr>
          <p:nvPr/>
        </p:nvPicPr>
        <p:blipFill>
          <a:blip r:embed="rId4" cstate="print"/>
          <a:srcRect/>
          <a:stretch>
            <a:fillRect/>
          </a:stretch>
        </p:blipFill>
        <p:spPr bwMode="auto">
          <a:xfrm>
            <a:off x="642910" y="3643314"/>
            <a:ext cx="1928826" cy="1578130"/>
          </a:xfrm>
          <a:prstGeom prst="rect">
            <a:avLst/>
          </a:prstGeom>
          <a:noFill/>
          <a:ln w="9525">
            <a:noFill/>
            <a:miter lim="800000"/>
            <a:headEnd/>
            <a:tailEnd/>
          </a:ln>
        </p:spPr>
      </p:pic>
      <p:pic>
        <p:nvPicPr>
          <p:cNvPr id="9" name="Picture 2" descr="C:\Documents and Settings\user\Desktop\PNN_Guita-Arian_150x200.jpg"/>
          <p:cNvPicPr>
            <a:picLocks noChangeAspect="1" noChangeArrowheads="1"/>
          </p:cNvPicPr>
          <p:nvPr/>
        </p:nvPicPr>
        <p:blipFill>
          <a:blip r:embed="rId5" cstate="print"/>
          <a:srcRect/>
          <a:stretch>
            <a:fillRect/>
          </a:stretch>
        </p:blipFill>
        <p:spPr bwMode="auto">
          <a:xfrm>
            <a:off x="714348" y="1000108"/>
            <a:ext cx="1778012" cy="1500198"/>
          </a:xfrm>
          <a:prstGeom prst="rect">
            <a:avLst/>
          </a:prstGeom>
          <a:noFill/>
          <a:ln w="9525">
            <a:noFill/>
            <a:miter lim="800000"/>
            <a:headEnd/>
            <a:tailEnd/>
          </a:ln>
        </p:spPr>
      </p:pic>
      <p:sp>
        <p:nvSpPr>
          <p:cNvPr id="10" name="Title 1"/>
          <p:cNvSpPr>
            <a:spLocks noGrp="1"/>
          </p:cNvSpPr>
          <p:nvPr>
            <p:ph type="title"/>
          </p:nvPr>
        </p:nvSpPr>
        <p:spPr>
          <a:xfrm>
            <a:off x="500034" y="357166"/>
            <a:ext cx="2071702" cy="642942"/>
          </a:xfrm>
        </p:spPr>
        <p:txBody>
          <a:bodyPr>
            <a:noAutofit/>
          </a:bodyPr>
          <a:lstStyle/>
          <a:p>
            <a:pPr algn="ctr"/>
            <a:r>
              <a:rPr lang="fa-IR" sz="3200" b="1" dirty="0" smtClean="0">
                <a:solidFill>
                  <a:srgbClr val="FF0000"/>
                </a:solidFill>
                <a:cs typeface="B Davat" pitchFamily="2" charset="-78"/>
              </a:rPr>
              <a:t>گیتا آرین</a:t>
            </a:r>
            <a:endParaRPr lang="en-US" sz="3200" b="1" dirty="0">
              <a:solidFill>
                <a:srgbClr val="FF0000"/>
              </a:solidFill>
              <a:cs typeface="B Davat" pitchFamily="2" charset="-78"/>
            </a:endParaRPr>
          </a:p>
        </p:txBody>
      </p:sp>
      <p:sp>
        <p:nvSpPr>
          <p:cNvPr id="11" name="Title 1"/>
          <p:cNvSpPr txBox="1">
            <a:spLocks/>
          </p:cNvSpPr>
          <p:nvPr/>
        </p:nvSpPr>
        <p:spPr>
          <a:xfrm>
            <a:off x="571472" y="3071810"/>
            <a:ext cx="2071702"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ستاره درخشش</a:t>
            </a:r>
            <a:endParaRPr kumimoji="0" lang="en-US" sz="3200" b="1" i="0" u="none" strike="noStrike" kern="1200" cap="none" spc="0" normalizeH="0" baseline="0" noProof="0" dirty="0">
              <a:ln>
                <a:noFill/>
              </a:ln>
              <a:solidFill>
                <a:srgbClr val="FF0000"/>
              </a:solidFill>
              <a:effectLst/>
              <a:uLnTx/>
              <a:uFillTx/>
              <a:latin typeface="+mj-lt"/>
              <a:ea typeface="+mj-ea"/>
              <a:cs typeface="B Davat"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fmla="#ppt_w*sin(2.5*pi*$)">
                                          <p:val>
                                            <p:fltVal val="0"/>
                                          </p:val>
                                        </p:tav>
                                        <p:tav tm="100000">
                                          <p:val>
                                            <p:fltVal val="1"/>
                                          </p:val>
                                        </p:tav>
                                      </p:tavLst>
                                    </p:anim>
                                    <p:anim calcmode="lin" valueType="num">
                                      <p:cBhvr>
                                        <p:cTn id="8" dur="5000" fill="hold"/>
                                        <p:tgtEl>
                                          <p:spTgt spid="10"/>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0" fill="hold"/>
                                        <p:tgtEl>
                                          <p:spTgt spid="9"/>
                                        </p:tgtEl>
                                        <p:attrNameLst>
                                          <p:attrName>ppt_w</p:attrName>
                                        </p:attrNameLst>
                                      </p:cBhvr>
                                      <p:tavLst>
                                        <p:tav tm="0" fmla="#ppt_w*sin(2.5*pi*$)">
                                          <p:val>
                                            <p:fltVal val="0"/>
                                          </p:val>
                                        </p:tav>
                                        <p:tav tm="100000">
                                          <p:val>
                                            <p:fltVal val="1"/>
                                          </p:val>
                                        </p:tav>
                                      </p:tavLst>
                                    </p:anim>
                                    <p:anim calcmode="lin" valueType="num">
                                      <p:cBhvr>
                                        <p:cTn id="12"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heel(4)">
                                      <p:cBhvr>
                                        <p:cTn id="30" dur="20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p:cTn id="5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5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 calcmode="lin" valueType="num">
                                      <p:cBhvr additive="base">
                                        <p:cTn id="64" dur="1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65"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9" fill="hold" nodeType="clickEffect">
                                  <p:stCondLst>
                                    <p:cond delay="0"/>
                                  </p:stCondLst>
                                  <p:childTnLst>
                                    <p:set>
                                      <p:cBhvr>
                                        <p:cTn id="69" dur="1" fill="hold">
                                          <p:stCondLst>
                                            <p:cond delay="0"/>
                                          </p:stCondLst>
                                        </p:cTn>
                                        <p:tgtEl>
                                          <p:spTgt spid="7">
                                            <p:txEl>
                                              <p:pRg st="2" end="2"/>
                                            </p:txEl>
                                          </p:spTgt>
                                        </p:tgtEl>
                                        <p:attrNameLst>
                                          <p:attrName>style.visibility</p:attrName>
                                        </p:attrNameLst>
                                      </p:cBhvr>
                                      <p:to>
                                        <p:strVal val="visible"/>
                                      </p:to>
                                    </p:set>
                                    <p:anim calcmode="lin" valueType="num">
                                      <p:cBhvr additive="base">
                                        <p:cTn id="70"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7">
                                            <p:txEl>
                                              <p:pRg st="2" end="2"/>
                                            </p:txEl>
                                          </p:spTgt>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7">
                                            <p:txEl>
                                              <p:pRg st="3" end="3"/>
                                            </p:txEl>
                                          </p:spTgt>
                                        </p:tgtEl>
                                        <p:attrNameLst>
                                          <p:attrName>style.visibility</p:attrName>
                                        </p:attrNameLst>
                                      </p:cBhvr>
                                      <p:to>
                                        <p:strVal val="visible"/>
                                      </p:to>
                                    </p:set>
                                    <p:anim calcmode="lin" valueType="num">
                                      <p:cBhvr additive="base">
                                        <p:cTn id="74"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nodeType="clickEffect">
                                  <p:stCondLst>
                                    <p:cond delay="0"/>
                                  </p:stCondLst>
                                  <p:childTnLst>
                                    <p:set>
                                      <p:cBhvr>
                                        <p:cTn id="79" dur="1" fill="hold">
                                          <p:stCondLst>
                                            <p:cond delay="0"/>
                                          </p:stCondLst>
                                        </p:cTn>
                                        <p:tgtEl>
                                          <p:spTgt spid="7">
                                            <p:txEl>
                                              <p:pRg st="4" end="4"/>
                                            </p:txEl>
                                          </p:spTgt>
                                        </p:tgtEl>
                                        <p:attrNameLst>
                                          <p:attrName>style.visibility</p:attrName>
                                        </p:attrNameLst>
                                      </p:cBhvr>
                                      <p:to>
                                        <p:strVal val="visible"/>
                                      </p:to>
                                    </p:set>
                                    <p:animEffect transition="in" filter="fade">
                                      <p:cBhvr>
                                        <p:cTn id="80" dur="1000"/>
                                        <p:tgtEl>
                                          <p:spTgt spid="7">
                                            <p:txEl>
                                              <p:pRg st="4" end="4"/>
                                            </p:txEl>
                                          </p:spTgt>
                                        </p:tgtEl>
                                      </p:cBhvr>
                                    </p:animEffect>
                                    <p:anim calcmode="lin" valueType="num">
                                      <p:cBhvr>
                                        <p:cTn id="8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7">
                                            <p:txEl>
                                              <p:pRg st="4" end="4"/>
                                            </p:txEl>
                                          </p:spTgt>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7">
                                            <p:txEl>
                                              <p:pRg st="5" end="5"/>
                                            </p:txEl>
                                          </p:spTgt>
                                        </p:tgtEl>
                                        <p:attrNameLst>
                                          <p:attrName>style.visibility</p:attrName>
                                        </p:attrNameLst>
                                      </p:cBhvr>
                                      <p:to>
                                        <p:strVal val="visible"/>
                                      </p:to>
                                    </p:set>
                                    <p:animEffect transition="in" filter="fade">
                                      <p:cBhvr>
                                        <p:cTn id="85" dur="1000"/>
                                        <p:tgtEl>
                                          <p:spTgt spid="7">
                                            <p:txEl>
                                              <p:pRg st="5" end="5"/>
                                            </p:txEl>
                                          </p:spTgt>
                                        </p:tgtEl>
                                      </p:cBhvr>
                                    </p:animEffect>
                                    <p:anim calcmode="lin" valueType="num">
                                      <p:cBhvr>
                                        <p:cTn id="8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8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43808" y="1412776"/>
            <a:ext cx="5915000" cy="3448404"/>
          </a:xfrm>
        </p:spPr>
        <p:txBody>
          <a:bodyPr>
            <a:noAutofit/>
          </a:bodyPr>
          <a:lstStyle/>
          <a:p>
            <a:pPr marL="1588" indent="12700" algn="r" rtl="1">
              <a:lnSpc>
                <a:spcPct val="150000"/>
              </a:lnSpc>
              <a:spcBef>
                <a:spcPts val="0"/>
              </a:spcBef>
              <a:buBlip>
                <a:blip r:embed="rId2"/>
              </a:buBlip>
            </a:pPr>
            <a:r>
              <a:rPr lang="fa-IR" sz="2400" dirty="0" smtClean="0">
                <a:solidFill>
                  <a:schemeClr val="tx1"/>
                </a:solidFill>
                <a:cs typeface="B Mitra" pitchFamily="2" charset="-78"/>
              </a:rPr>
              <a:t>متولد 1346 تهران</a:t>
            </a:r>
          </a:p>
          <a:p>
            <a:pPr marL="1588" indent="12700" algn="r" rtl="1">
              <a:lnSpc>
                <a:spcPct val="150000"/>
              </a:lnSpc>
              <a:spcBef>
                <a:spcPts val="0"/>
              </a:spcBef>
              <a:buBlip>
                <a:blip r:embed="rId2"/>
              </a:buBlip>
            </a:pPr>
            <a:r>
              <a:rPr lang="fa-IR" sz="2400" dirty="0" smtClean="0">
                <a:solidFill>
                  <a:schemeClr val="tx1"/>
                </a:solidFill>
                <a:cs typeface="B Mitra" pitchFamily="2" charset="-78"/>
              </a:rPr>
              <a:t> لیسانس مترجمی زبان انگلیسی.</a:t>
            </a:r>
          </a:p>
          <a:p>
            <a:pPr marL="1588" indent="12700" algn="r" rtl="1">
              <a:lnSpc>
                <a:spcPct val="150000"/>
              </a:lnSpc>
              <a:spcBef>
                <a:spcPts val="0"/>
              </a:spcBef>
              <a:buBlip>
                <a:blip r:embed="rId2"/>
              </a:buBlip>
            </a:pPr>
            <a:r>
              <a:rPr lang="fa-IR" sz="2400" dirty="0" smtClean="0">
                <a:solidFill>
                  <a:schemeClr val="tx1"/>
                </a:solidFill>
                <a:cs typeface="B Mitra" pitchFamily="2" charset="-78"/>
              </a:rPr>
              <a:t> وی به اتفاق همسرش انتشارات «آیین مهر» را تأسیس نمود.</a:t>
            </a:r>
          </a:p>
          <a:p>
            <a:pPr marL="1588" indent="12700" algn="justLow" rtl="1">
              <a:lnSpc>
                <a:spcPct val="150000"/>
              </a:lnSpc>
              <a:spcBef>
                <a:spcPts val="0"/>
              </a:spcBef>
              <a:buBlip>
                <a:blip r:embed="rId2"/>
              </a:buBlip>
            </a:pPr>
            <a:r>
              <a:rPr lang="fa-IR" sz="2400" dirty="0" smtClean="0">
                <a:solidFill>
                  <a:schemeClr val="tx1"/>
                </a:solidFill>
                <a:cs typeface="B Mitra" pitchFamily="2" charset="-78"/>
              </a:rPr>
              <a:t> در سال ۲۰۰۱ پس از چند سال زندگی در اروپا به امریکا مهاجرت </a:t>
            </a:r>
          </a:p>
          <a:p>
            <a:pPr marL="1588" indent="12700" algn="justLow" rtl="1">
              <a:lnSpc>
                <a:spcPct val="150000"/>
              </a:lnSpc>
              <a:spcBef>
                <a:spcPts val="0"/>
              </a:spcBef>
            </a:pPr>
            <a:r>
              <a:rPr lang="fa-IR" sz="2400" dirty="0" smtClean="0">
                <a:solidFill>
                  <a:schemeClr val="tx1"/>
                </a:solidFill>
                <a:cs typeface="B Mitra" pitchFamily="2" charset="-78"/>
              </a:rPr>
              <a:t>و در سال ۲۰۰۳ همکاری خود را با رادیو صدای امریکا آغاز کرد</a:t>
            </a:r>
            <a:r>
              <a:rPr lang="fa-IR" sz="2400" dirty="0" smtClean="0">
                <a:cs typeface="B Mitra" pitchFamily="2" charset="-78"/>
              </a:rPr>
              <a:t>.</a:t>
            </a:r>
          </a:p>
          <a:p>
            <a:pPr marL="1588" indent="12700" algn="justLow" rtl="1">
              <a:lnSpc>
                <a:spcPct val="150000"/>
              </a:lnSpc>
              <a:spcBef>
                <a:spcPts val="0"/>
              </a:spcBef>
              <a:buBlip>
                <a:blip r:embed="rId2"/>
              </a:buBlip>
            </a:pPr>
            <a:endParaRPr lang="en-US" sz="2400" dirty="0">
              <a:cs typeface="B Nazanin" pitchFamily="2" charset="-78"/>
            </a:endParaRPr>
          </a:p>
        </p:txBody>
      </p:sp>
      <p:pic>
        <p:nvPicPr>
          <p:cNvPr id="7" name="Picture 8" descr="C:\Documents and Settings\user\Desktop\PNN_Hamideh+Aramideh-1_400x300.jpg"/>
          <p:cNvPicPr>
            <a:picLocks noChangeAspect="1" noChangeArrowheads="1"/>
          </p:cNvPicPr>
          <p:nvPr/>
        </p:nvPicPr>
        <p:blipFill>
          <a:blip r:embed="rId3" cstate="print"/>
          <a:srcRect/>
          <a:stretch>
            <a:fillRect/>
          </a:stretch>
        </p:blipFill>
        <p:spPr bwMode="auto">
          <a:xfrm>
            <a:off x="357158" y="1214422"/>
            <a:ext cx="2374322" cy="1928826"/>
          </a:xfrm>
          <a:prstGeom prst="rect">
            <a:avLst/>
          </a:prstGeom>
          <a:noFill/>
          <a:ln w="9525">
            <a:noFill/>
            <a:miter lim="800000"/>
            <a:headEnd/>
            <a:tailEnd/>
          </a:ln>
        </p:spPr>
      </p:pic>
      <p:sp>
        <p:nvSpPr>
          <p:cNvPr id="8" name="Title 1"/>
          <p:cNvSpPr>
            <a:spLocks noGrp="1"/>
          </p:cNvSpPr>
          <p:nvPr>
            <p:ph type="title"/>
          </p:nvPr>
        </p:nvSpPr>
        <p:spPr>
          <a:xfrm>
            <a:off x="428596" y="500042"/>
            <a:ext cx="2071702" cy="642942"/>
          </a:xfrm>
        </p:spPr>
        <p:txBody>
          <a:bodyPr>
            <a:noAutofit/>
          </a:bodyPr>
          <a:lstStyle/>
          <a:p>
            <a:pPr algn="ctr"/>
            <a:r>
              <a:rPr lang="fa-IR" sz="3200" b="1" dirty="0" smtClean="0">
                <a:solidFill>
                  <a:srgbClr val="FF0000"/>
                </a:solidFill>
                <a:cs typeface="B Davat" pitchFamily="2" charset="-78"/>
              </a:rPr>
              <a:t>حمیده آرمیده</a:t>
            </a:r>
            <a:endParaRPr lang="en-US" sz="3200" b="1" dirty="0">
              <a:solidFill>
                <a:srgbClr val="FF0000"/>
              </a:solidFill>
              <a:cs typeface="B Davat" pitchFamily="2" charset="-7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down)">
                                      <p:cBhvr>
                                        <p:cTn id="31" dur="580">
                                          <p:stCondLst>
                                            <p:cond delay="0"/>
                                          </p:stCondLst>
                                        </p:cTn>
                                        <p:tgtEl>
                                          <p:spTgt spid="6">
                                            <p:txEl>
                                              <p:pRg st="2" end="2"/>
                                            </p:txEl>
                                          </p:spTgt>
                                        </p:tgtEl>
                                      </p:cBhvr>
                                    </p:animEffect>
                                    <p:anim calcmode="lin" valueType="num">
                                      <p:cBhvr>
                                        <p:cTn id="3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2" end="2"/>
                                            </p:txEl>
                                          </p:spTgt>
                                        </p:tgtEl>
                                      </p:cBhvr>
                                      <p:to x="100000" y="60000"/>
                                    </p:animScale>
                                    <p:animScale>
                                      <p:cBhvr>
                                        <p:cTn id="38" dur="166" decel="50000">
                                          <p:stCondLst>
                                            <p:cond delay="676"/>
                                          </p:stCondLst>
                                        </p:cTn>
                                        <p:tgtEl>
                                          <p:spTgt spid="6">
                                            <p:txEl>
                                              <p:pRg st="2" end="2"/>
                                            </p:txEl>
                                          </p:spTgt>
                                        </p:tgtEl>
                                      </p:cBhvr>
                                      <p:to x="100000" y="100000"/>
                                    </p:animScale>
                                    <p:animScale>
                                      <p:cBhvr>
                                        <p:cTn id="39" dur="26">
                                          <p:stCondLst>
                                            <p:cond delay="1312"/>
                                          </p:stCondLst>
                                        </p:cTn>
                                        <p:tgtEl>
                                          <p:spTgt spid="6">
                                            <p:txEl>
                                              <p:pRg st="2" end="2"/>
                                            </p:txEl>
                                          </p:spTgt>
                                        </p:tgtEl>
                                      </p:cBhvr>
                                      <p:to x="100000" y="80000"/>
                                    </p:animScale>
                                    <p:animScale>
                                      <p:cBhvr>
                                        <p:cTn id="40" dur="166" decel="50000">
                                          <p:stCondLst>
                                            <p:cond delay="1338"/>
                                          </p:stCondLst>
                                        </p:cTn>
                                        <p:tgtEl>
                                          <p:spTgt spid="6">
                                            <p:txEl>
                                              <p:pRg st="2" end="2"/>
                                            </p:txEl>
                                          </p:spTgt>
                                        </p:tgtEl>
                                      </p:cBhvr>
                                      <p:to x="100000" y="100000"/>
                                    </p:animScale>
                                    <p:animScale>
                                      <p:cBhvr>
                                        <p:cTn id="41" dur="26">
                                          <p:stCondLst>
                                            <p:cond delay="1642"/>
                                          </p:stCondLst>
                                        </p:cTn>
                                        <p:tgtEl>
                                          <p:spTgt spid="6">
                                            <p:txEl>
                                              <p:pRg st="2" end="2"/>
                                            </p:txEl>
                                          </p:spTgt>
                                        </p:tgtEl>
                                      </p:cBhvr>
                                      <p:to x="100000" y="90000"/>
                                    </p:animScale>
                                    <p:animScale>
                                      <p:cBhvr>
                                        <p:cTn id="42" dur="166" decel="50000">
                                          <p:stCondLst>
                                            <p:cond delay="1668"/>
                                          </p:stCondLst>
                                        </p:cTn>
                                        <p:tgtEl>
                                          <p:spTgt spid="6">
                                            <p:txEl>
                                              <p:pRg st="2" end="2"/>
                                            </p:txEl>
                                          </p:spTgt>
                                        </p:tgtEl>
                                      </p:cBhvr>
                                      <p:to x="100000" y="100000"/>
                                    </p:animScale>
                                    <p:animScale>
                                      <p:cBhvr>
                                        <p:cTn id="43" dur="26">
                                          <p:stCondLst>
                                            <p:cond delay="1808"/>
                                          </p:stCondLst>
                                        </p:cTn>
                                        <p:tgtEl>
                                          <p:spTgt spid="6">
                                            <p:txEl>
                                              <p:pRg st="2" end="2"/>
                                            </p:txEl>
                                          </p:spTgt>
                                        </p:tgtEl>
                                      </p:cBhvr>
                                      <p:to x="100000" y="95000"/>
                                    </p:animScale>
                                    <p:animScale>
                                      <p:cBhvr>
                                        <p:cTn id="44" dur="166" decel="50000">
                                          <p:stCondLst>
                                            <p:cond delay="1834"/>
                                          </p:stCondLst>
                                        </p:cTn>
                                        <p:tgtEl>
                                          <p:spTgt spid="6">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 calcmode="lin" valueType="num">
                                      <p:cBhvr additive="base">
                                        <p:cTn id="53"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36204555"/>
              </p:ext>
            </p:extLst>
          </p:nvPr>
        </p:nvGraphicFramePr>
        <p:xfrm>
          <a:off x="1835696" y="0"/>
          <a:ext cx="5400600"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2"/>
          <p:cNvSpPr>
            <a:spLocks noGrp="1"/>
          </p:cNvSpPr>
          <p:nvPr>
            <p:ph idx="1"/>
          </p:nvPr>
        </p:nvSpPr>
        <p:spPr>
          <a:xfrm>
            <a:off x="734888" y="2968352"/>
            <a:ext cx="8229600" cy="3701008"/>
          </a:xfrm>
        </p:spPr>
        <p:txBody>
          <a:bodyPr>
            <a:noAutofit/>
          </a:bodyPr>
          <a:lstStyle/>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شبکه خبری فارسی 24 ساعته توسط مدیریت شبکه فارسی 1 طی ماههاي آينده</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تلویزیون فارسی یورونیوز از زمستان</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تلویزیون فارسی فرانس 24 تا پایان سال 2010</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تلویزیون رسا (وابسته به جنبش سبز)</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شبکه های فارسی 5،4،3،2 و 6 (با اختصاص بودجه ای بالغ بر 30 میلیون $)</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شبکه فارسی توسط مصر</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شبکه  </a:t>
            </a:r>
            <a:r>
              <a:rPr lang="en-US" sz="1800" dirty="0" smtClean="0">
                <a:solidFill>
                  <a:schemeClr val="tx1"/>
                </a:solidFill>
                <a:latin typeface="B Titr"/>
                <a:cs typeface="2  Titr" panose="00000700000000000000" pitchFamily="2" charset="-78"/>
              </a:rPr>
              <a:t>GEM</a:t>
            </a:r>
            <a:r>
              <a:rPr lang="fa-IR" sz="1800" dirty="0" smtClean="0">
                <a:solidFill>
                  <a:schemeClr val="tx1"/>
                </a:solidFill>
                <a:latin typeface="B Titr"/>
                <a:cs typeface="2  Titr" panose="00000700000000000000" pitchFamily="2" charset="-78"/>
              </a:rPr>
              <a:t> کارتون</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شبکه  </a:t>
            </a:r>
            <a:r>
              <a:rPr lang="en-US" sz="1800" dirty="0" smtClean="0">
                <a:solidFill>
                  <a:schemeClr val="tx1"/>
                </a:solidFill>
                <a:latin typeface="B Titr"/>
                <a:cs typeface="2  Titr" panose="00000700000000000000" pitchFamily="2" charset="-78"/>
              </a:rPr>
              <a:t>GEM</a:t>
            </a:r>
            <a:r>
              <a:rPr lang="fa-IR" sz="1800" dirty="0" smtClean="0">
                <a:solidFill>
                  <a:schemeClr val="tx1"/>
                </a:solidFill>
                <a:latin typeface="B Titr"/>
                <a:cs typeface="2  Titr" panose="00000700000000000000" pitchFamily="2" charset="-78"/>
              </a:rPr>
              <a:t> فیلم</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شبکه </a:t>
            </a:r>
            <a:r>
              <a:rPr lang="en-US" sz="1800" dirty="0" smtClean="0">
                <a:solidFill>
                  <a:schemeClr val="tx1"/>
                </a:solidFill>
                <a:latin typeface="B Titr"/>
                <a:cs typeface="2  Titr" panose="00000700000000000000" pitchFamily="2" charset="-78"/>
              </a:rPr>
              <a:t>WIN</a:t>
            </a:r>
            <a:r>
              <a:rPr lang="fa-IR" sz="1800" dirty="0" smtClean="0">
                <a:solidFill>
                  <a:schemeClr val="tx1"/>
                </a:solidFill>
                <a:latin typeface="B Titr"/>
                <a:cs typeface="2  Titr" panose="00000700000000000000" pitchFamily="2" charset="-78"/>
              </a:rPr>
              <a:t> با حضور لوناد شاو و احمدرضا بهارلو از پاییز</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تلویزیون سینولایو </a:t>
            </a:r>
            <a:r>
              <a:rPr lang="en-US" sz="1800" dirty="0" err="1" smtClean="0">
                <a:solidFill>
                  <a:schemeClr val="tx1"/>
                </a:solidFill>
                <a:latin typeface="B Titr"/>
                <a:cs typeface="2  Titr" panose="00000700000000000000" pitchFamily="2" charset="-78"/>
              </a:rPr>
              <a:t>Syno</a:t>
            </a:r>
            <a:r>
              <a:rPr lang="en-US" sz="1800" dirty="0" smtClean="0">
                <a:solidFill>
                  <a:schemeClr val="tx1"/>
                </a:solidFill>
                <a:latin typeface="B Titr"/>
                <a:cs typeface="2  Titr" panose="00000700000000000000" pitchFamily="2" charset="-78"/>
              </a:rPr>
              <a:t> Live TV</a:t>
            </a:r>
            <a:r>
              <a:rPr lang="fa-IR" sz="1800" dirty="0" smtClean="0">
                <a:solidFill>
                  <a:schemeClr val="tx1"/>
                </a:solidFill>
                <a:latin typeface="B Titr"/>
                <a:cs typeface="2  Titr" panose="00000700000000000000" pitchFamily="2" charset="-78"/>
              </a:rPr>
              <a:t> ایتالیا از 28 مهر ساعت 20:30 وقت گرینویچ به زبان فارسی و آذری</a:t>
            </a:r>
          </a:p>
          <a:p>
            <a:pPr>
              <a:lnSpc>
                <a:spcPts val="2300"/>
              </a:lnSpc>
              <a:spcBef>
                <a:spcPts val="0"/>
              </a:spcBef>
              <a:buBlip>
                <a:blip r:embed="rId3"/>
              </a:buBlip>
            </a:pPr>
            <a:r>
              <a:rPr lang="fa-IR" sz="1800" dirty="0" smtClean="0">
                <a:solidFill>
                  <a:schemeClr val="tx1"/>
                </a:solidFill>
                <a:latin typeface="B Titr"/>
                <a:cs typeface="2  Titr" panose="00000700000000000000" pitchFamily="2" charset="-78"/>
              </a:rPr>
              <a:t>آغاز برنامه های فارسی تلویزیون ترکیه </a:t>
            </a:r>
            <a:r>
              <a:rPr lang="en-US" sz="1800" dirty="0" smtClean="0">
                <a:solidFill>
                  <a:schemeClr val="tx1"/>
                </a:solidFill>
                <a:latin typeface="B Titr"/>
                <a:cs typeface="2  Titr" panose="00000700000000000000" pitchFamily="2" charset="-78"/>
              </a:rPr>
              <a:t>TRT</a:t>
            </a:r>
            <a:r>
              <a:rPr lang="fa-IR" sz="1800" dirty="0" smtClean="0">
                <a:solidFill>
                  <a:schemeClr val="tx1"/>
                </a:solidFill>
                <a:latin typeface="B Titr"/>
                <a:cs typeface="2  Titr" panose="00000700000000000000" pitchFamily="2" charset="-78"/>
              </a:rPr>
              <a:t> در سال جاری احتمالاً با روزی 8 ساعت</a:t>
            </a:r>
            <a:endParaRPr lang="en-US" sz="1800" dirty="0" smtClean="0">
              <a:solidFill>
                <a:schemeClr val="tx1"/>
              </a:solidFill>
              <a:latin typeface="B Titr"/>
              <a:cs typeface="2  Titr" panose="00000700000000000000" pitchFamily="2" charset="-78"/>
            </a:endParaRPr>
          </a:p>
          <a:p>
            <a:pPr>
              <a:lnSpc>
                <a:spcPts val="2300"/>
              </a:lnSpc>
              <a:spcBef>
                <a:spcPts val="0"/>
              </a:spcBef>
            </a:pPr>
            <a:endParaRPr lang="en-US" sz="1800" dirty="0" smtClean="0">
              <a:solidFill>
                <a:schemeClr val="tx1"/>
              </a:solidFill>
              <a:latin typeface="B Titr"/>
              <a:cs typeface="2  Titr" panose="00000700000000000000" pitchFamily="2" charset="-78"/>
            </a:endParaRPr>
          </a:p>
          <a:p>
            <a:pPr>
              <a:lnSpc>
                <a:spcPts val="2300"/>
              </a:lnSpc>
              <a:spcBef>
                <a:spcPts val="0"/>
              </a:spcBef>
            </a:pPr>
            <a:endParaRPr lang="en-US" sz="1800" dirty="0">
              <a:solidFill>
                <a:schemeClr val="tx1"/>
              </a:solidFill>
              <a:latin typeface="B Titr"/>
              <a:cs typeface="2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1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2" dur="1000"/>
                                        <p:tgtEl>
                                          <p:spTgt spid="5">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7" dur="1000"/>
                                        <p:tgtEl>
                                          <p:spTgt spid="5">
                                            <p:graphicEl>
                                              <a:chart seriesIdx="0"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160465"/>
            <a:ext cx="8401080" cy="4983179"/>
          </a:xfrm>
        </p:spPr>
        <p:txBody>
          <a:bodyPr>
            <a:normAutofit fontScale="85000" lnSpcReduction="20000"/>
          </a:bodyPr>
          <a:lstStyle/>
          <a:p>
            <a:pPr marL="96838" indent="12700" algn="justLow" rtl="1">
              <a:buBlip>
                <a:blip r:embed="rId2"/>
              </a:buBlip>
            </a:pPr>
            <a:r>
              <a:rPr lang="fa-IR" sz="2800" dirty="0" smtClean="0">
                <a:solidFill>
                  <a:schemeClr val="tx1"/>
                </a:solidFill>
                <a:cs typeface="B Mitra" pitchFamily="2" charset="-78"/>
              </a:rPr>
              <a:t>متولد تهران و فارغ التحصیل رشته روزنامه نگاری در </a:t>
            </a:r>
          </a:p>
          <a:p>
            <a:pPr marL="96838" indent="12700" algn="justLow" rtl="1"/>
            <a:r>
              <a:rPr lang="fa-IR" sz="2800" dirty="0" smtClean="0">
                <a:solidFill>
                  <a:schemeClr val="tx1"/>
                </a:solidFill>
                <a:cs typeface="B Mitra" pitchFamily="2" charset="-78"/>
              </a:rPr>
              <a:t>مقطع کارشناسی از دانشکده علوم اجتماعی دانشگاه تهران.</a:t>
            </a:r>
          </a:p>
          <a:p>
            <a:pPr marL="96838" indent="12700" algn="justLow" rtl="1">
              <a:buBlip>
                <a:blip r:embed="rId2"/>
              </a:buBlip>
            </a:pPr>
            <a:r>
              <a:rPr lang="fa-IR" sz="2800" dirty="0" smtClean="0">
                <a:solidFill>
                  <a:schemeClr val="tx1"/>
                </a:solidFill>
                <a:cs typeface="B Mitra" pitchFamily="2" charset="-78"/>
              </a:rPr>
              <a:t>وی در سال ۱۳۸۱ برای انجام تحقیقات درباره مسائل زنان</a:t>
            </a:r>
          </a:p>
          <a:p>
            <a:pPr marL="96838" indent="12700" algn="justLow" rtl="1"/>
            <a:r>
              <a:rPr lang="fa-IR" sz="2800" dirty="0" smtClean="0">
                <a:solidFill>
                  <a:schemeClr val="tx1"/>
                </a:solidFill>
                <a:cs typeface="B Mitra" pitchFamily="2" charset="-78"/>
              </a:rPr>
              <a:t>با همکاری مرکز مطالعات زنان دانشگاه تهران به دانشگاه یوله سوئد رفت.</a:t>
            </a:r>
          </a:p>
          <a:p>
            <a:pPr marL="96838" indent="12700" algn="justLow" rtl="1">
              <a:buBlip>
                <a:blip r:embed="rId2"/>
              </a:buBlip>
            </a:pPr>
            <a:r>
              <a:rPr lang="fa-IR" sz="2800" dirty="0" smtClean="0">
                <a:solidFill>
                  <a:schemeClr val="tx1"/>
                </a:solidFill>
                <a:cs typeface="B Mitra" pitchFamily="2" charset="-78"/>
              </a:rPr>
              <a:t>کار روزنامه نگاری را به عنوان خبرنگار بین المللی با خبرگزاری میراث فرهنگی ایران آغاز کرد. </a:t>
            </a:r>
          </a:p>
          <a:p>
            <a:pPr marL="96838" indent="12700" algn="justLow" rtl="1">
              <a:buBlip>
                <a:blip r:embed="rId2"/>
              </a:buBlip>
            </a:pPr>
            <a:r>
              <a:rPr lang="fa-IR" sz="2800" dirty="0" smtClean="0">
                <a:solidFill>
                  <a:schemeClr val="tx1"/>
                </a:solidFill>
                <a:cs typeface="B Mitra" pitchFamily="2" charset="-78"/>
              </a:rPr>
              <a:t>مهاجرت به امریکا در سال ۱۳۸۵ و فعالیت در زمینه حقوق بشر و همکاری با سازمان نجات بین الملل و شعبه عفو بین الملل در شهر آتلانتا </a:t>
            </a:r>
          </a:p>
          <a:p>
            <a:pPr marL="96838" indent="12700" algn="justLow" rtl="1">
              <a:buBlip>
                <a:blip r:embed="rId2"/>
              </a:buBlip>
            </a:pPr>
            <a:r>
              <a:rPr lang="fa-IR" sz="2800" dirty="0" smtClean="0">
                <a:solidFill>
                  <a:schemeClr val="tx1"/>
                </a:solidFill>
                <a:cs typeface="B Mitra" pitchFamily="2" charset="-78"/>
              </a:rPr>
              <a:t>همکاری با صدای امریکا از فوریه ۲۰۰9.</a:t>
            </a:r>
            <a:endParaRPr lang="en-US" dirty="0">
              <a:cs typeface="B Mitra" pitchFamily="2" charset="-78"/>
            </a:endParaRPr>
          </a:p>
        </p:txBody>
      </p:sp>
      <p:pic>
        <p:nvPicPr>
          <p:cNvPr id="7" name="Picture 6" descr="تصوير اصلي را ببينيد">
            <a:hlinkClick r:id="rId3"/>
          </p:cNvPr>
          <p:cNvPicPr/>
          <p:nvPr/>
        </p:nvPicPr>
        <p:blipFill>
          <a:blip r:embed="rId4" cstate="print"/>
          <a:srcRect/>
          <a:stretch>
            <a:fillRect/>
          </a:stretch>
        </p:blipFill>
        <p:spPr bwMode="auto">
          <a:xfrm>
            <a:off x="571472" y="1142984"/>
            <a:ext cx="1857388" cy="1547818"/>
          </a:xfrm>
          <a:prstGeom prst="rect">
            <a:avLst/>
          </a:prstGeom>
          <a:noFill/>
          <a:ln w="9525">
            <a:noFill/>
            <a:miter lim="800000"/>
            <a:headEnd/>
            <a:tailEnd/>
          </a:ln>
        </p:spPr>
      </p:pic>
      <p:sp>
        <p:nvSpPr>
          <p:cNvPr id="9" name="Title 1"/>
          <p:cNvSpPr>
            <a:spLocks noGrp="1"/>
          </p:cNvSpPr>
          <p:nvPr>
            <p:ph type="title"/>
          </p:nvPr>
        </p:nvSpPr>
        <p:spPr>
          <a:xfrm>
            <a:off x="428596" y="500042"/>
            <a:ext cx="2071702" cy="642942"/>
          </a:xfrm>
        </p:spPr>
        <p:txBody>
          <a:bodyPr>
            <a:noAutofit/>
          </a:bodyPr>
          <a:lstStyle/>
          <a:p>
            <a:pPr algn="ctr"/>
            <a:r>
              <a:rPr lang="fa-IR" sz="3200" b="1" dirty="0" smtClean="0">
                <a:solidFill>
                  <a:srgbClr val="FF0000"/>
                </a:solidFill>
                <a:cs typeface="B Davat" pitchFamily="2" charset="-78"/>
              </a:rPr>
              <a:t>نگار محمدی</a:t>
            </a:r>
            <a:endParaRPr lang="en-US" sz="3200" b="1" dirty="0">
              <a:solidFill>
                <a:srgbClr val="FF0000"/>
              </a:solidFill>
              <a:cs typeface="B Davat"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0" end="0"/>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plus(in)">
                                      <p:cBhvr>
                                        <p:cTn id="33" dur="2000"/>
                                        <p:tgtEl>
                                          <p:spTgt spid="6">
                                            <p:txEl>
                                              <p:pRg st="2" end="2"/>
                                            </p:txEl>
                                          </p:spTgt>
                                        </p:tgtEl>
                                      </p:cBhvr>
                                    </p:animEffect>
                                  </p:childTnLst>
                                </p:cTn>
                              </p:par>
                              <p:par>
                                <p:cTn id="34" presetID="13" presetClass="entr" presetSubtype="16"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plus(in)">
                                      <p:cBhvr>
                                        <p:cTn id="36" dur="2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8" presetClass="entr" presetSubtype="0" accel="10000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500" fill="hold"/>
                                        <p:tgtEl>
                                          <p:spTgt spid="6">
                                            <p:txEl>
                                              <p:pRg st="5" end="5"/>
                                            </p:txEl>
                                          </p:spTgt>
                                        </p:tgtEl>
                                        <p:attrNameLst>
                                          <p:attrName>ppt_w</p:attrName>
                                        </p:attrNameLst>
                                      </p:cBhvr>
                                      <p:tavLst>
                                        <p:tav tm="0">
                                          <p:val>
                                            <p:strVal val="#ppt_w*2.5"/>
                                          </p:val>
                                        </p:tav>
                                        <p:tav tm="100000">
                                          <p:val>
                                            <p:strVal val="#ppt_w"/>
                                          </p:val>
                                        </p:tav>
                                      </p:tavLst>
                                    </p:anim>
                                    <p:anim calcmode="lin" valueType="num">
                                      <p:cBhvr>
                                        <p:cTn id="48" dur="500" fill="hold"/>
                                        <p:tgtEl>
                                          <p:spTgt spid="6">
                                            <p:txEl>
                                              <p:pRg st="5" end="5"/>
                                            </p:txEl>
                                          </p:spTgt>
                                        </p:tgtEl>
                                        <p:attrNameLst>
                                          <p:attrName>ppt_h</p:attrName>
                                        </p:attrNameLst>
                                      </p:cBhvr>
                                      <p:tavLst>
                                        <p:tav tm="0">
                                          <p:val>
                                            <p:strVal val="#ppt_h*0.01"/>
                                          </p:val>
                                        </p:tav>
                                        <p:tav tm="100000">
                                          <p:val>
                                            <p:strVal val="#ppt_h"/>
                                          </p:val>
                                        </p:tav>
                                      </p:tavLst>
                                    </p:anim>
                                    <p:anim calcmode="lin" valueType="num">
                                      <p:cBhvr>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6">
                                            <p:txEl>
                                              <p:pRg st="5" end="5"/>
                                            </p:txEl>
                                          </p:spTgt>
                                        </p:tgtEl>
                                        <p:attrNameLst>
                                          <p:attrName>ppt_y</p:attrName>
                                        </p:attrNameLst>
                                      </p:cBhvr>
                                      <p:tavLst>
                                        <p:tav tm="0">
                                          <p:val>
                                            <p:strVal val="#ppt_h+1"/>
                                          </p:val>
                                        </p:tav>
                                        <p:tav tm="100000">
                                          <p:val>
                                            <p:strVal val="#ppt_y"/>
                                          </p:val>
                                        </p:tav>
                                      </p:tavLst>
                                    </p:anim>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 calcmode="lin" valueType="num">
                                      <p:cBhvr additive="base">
                                        <p:cTn id="56"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908720"/>
            <a:ext cx="3422754" cy="989034"/>
          </a:xfrm>
        </p:spPr>
        <p:txBody>
          <a:bodyPr>
            <a:normAutofit fontScale="90000"/>
          </a:bodyPr>
          <a:lstStyle/>
          <a:p>
            <a:pPr algn="ctr"/>
            <a:r>
              <a:rPr lang="fa-IR" b="1" dirty="0" smtClean="0">
                <a:solidFill>
                  <a:srgbClr val="FF0000"/>
                </a:solidFill>
                <a:latin typeface="Times New Roman" pitchFamily="18" charset="0"/>
                <a:cs typeface="Times New Roman" pitchFamily="18" charset="0"/>
              </a:rPr>
              <a:t>شبکه خبري </a:t>
            </a:r>
            <a:r>
              <a:rPr lang="en-US" b="1" dirty="0" smtClean="0">
                <a:solidFill>
                  <a:srgbClr val="FF0000"/>
                </a:solidFill>
                <a:latin typeface="Times New Roman" pitchFamily="18" charset="0"/>
                <a:cs typeface="Times New Roman" pitchFamily="18" charset="0"/>
              </a:rPr>
              <a:t>PNN</a:t>
            </a:r>
            <a:endParaRPr lang="en-US" b="1" dirty="0">
              <a:solidFill>
                <a:srgbClr val="FF0000"/>
              </a:solidFill>
              <a:latin typeface="Times New Roman" pitchFamily="18" charset="0"/>
              <a:cs typeface="Times New Roman" pitchFamily="18" charset="0"/>
            </a:endParaRPr>
          </a:p>
        </p:txBody>
      </p:sp>
      <p:sp>
        <p:nvSpPr>
          <p:cNvPr id="3" name="TextBox 2"/>
          <p:cNvSpPr txBox="1"/>
          <p:nvPr/>
        </p:nvSpPr>
        <p:spPr>
          <a:xfrm>
            <a:off x="2915816" y="2420888"/>
            <a:ext cx="5572164" cy="646331"/>
          </a:xfrm>
          <a:prstGeom prst="rect">
            <a:avLst/>
          </a:prstGeom>
          <a:noFill/>
        </p:spPr>
        <p:txBody>
          <a:bodyPr wrap="square" rtlCol="0">
            <a:spAutoFit/>
          </a:bodyPr>
          <a:lstStyle/>
          <a:p>
            <a:pPr algn="r" rtl="1">
              <a:buFont typeface="Wingdings" pitchFamily="2" charset="2"/>
              <a:buChar char="v"/>
            </a:pPr>
            <a:r>
              <a:rPr lang="fa-IR" sz="3600" dirty="0" smtClean="0">
                <a:cs typeface="B Mitra" pitchFamily="2" charset="-78"/>
              </a:rPr>
              <a:t>رله برنامه های صدای امریکا</a:t>
            </a:r>
            <a:endParaRPr lang="en-US" sz="3600" dirty="0">
              <a:cs typeface="B Mitra" pitchFamily="2"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9" presetClass="entr" presetSubtype="0" accel="10000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Oval 4"/>
          <p:cNvSpPr/>
          <p:nvPr/>
        </p:nvSpPr>
        <p:spPr>
          <a:xfrm>
            <a:off x="1428728" y="1500174"/>
            <a:ext cx="6215106" cy="2786082"/>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5400" b="1" dirty="0" smtClean="0">
                <a:solidFill>
                  <a:srgbClr val="FF5050"/>
                </a:solidFill>
                <a:cs typeface="B Koodak" pitchFamily="2" charset="-78"/>
              </a:rPr>
              <a:t>تلویزیون</a:t>
            </a:r>
            <a:endParaRPr lang="en-US" sz="5400" b="1" dirty="0" smtClean="0">
              <a:solidFill>
                <a:srgbClr val="FF5050"/>
              </a:solidFill>
              <a:cs typeface="B Koodak" pitchFamily="2" charset="-78"/>
            </a:endParaRPr>
          </a:p>
          <a:p>
            <a:pPr algn="ctr"/>
            <a:r>
              <a:rPr lang="fa-IR" sz="5400" b="1" dirty="0" smtClean="0">
                <a:solidFill>
                  <a:srgbClr val="FF5050"/>
                </a:solidFill>
                <a:cs typeface="B Koodak" pitchFamily="2" charset="-78"/>
              </a:rPr>
              <a:t> بی بی سی فارسی </a:t>
            </a:r>
            <a:endParaRPr lang="en-US" sz="5400" b="1" dirty="0">
              <a:solidFill>
                <a:srgbClr val="FF5050"/>
              </a:solidFill>
              <a:cs typeface="B Koodak"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7" name="Title 1"/>
          <p:cNvSpPr>
            <a:spLocks noGrp="1"/>
          </p:cNvSpPr>
          <p:nvPr>
            <p:ph type="title"/>
          </p:nvPr>
        </p:nvSpPr>
        <p:spPr>
          <a:xfrm>
            <a:off x="2357422" y="2143116"/>
            <a:ext cx="5000660" cy="1643074"/>
          </a:xfrm>
        </p:spPr>
        <p:txBody>
          <a:bodyPr>
            <a:noAutofit/>
          </a:bodyPr>
          <a:lstStyle/>
          <a:p>
            <a:pPr algn="ctr"/>
            <a:r>
              <a:rPr lang="fa-IR" sz="6000" b="1" dirty="0" smtClean="0">
                <a:cs typeface="B Compset" pitchFamily="2" charset="-78"/>
              </a:rPr>
              <a:t>نگاهی به تاریخچه </a:t>
            </a:r>
            <a:br>
              <a:rPr lang="fa-IR" sz="6000" b="1" dirty="0" smtClean="0">
                <a:cs typeface="B Compset" pitchFamily="2" charset="-78"/>
              </a:rPr>
            </a:br>
            <a:r>
              <a:rPr lang="fa-IR" sz="6000" b="1" dirty="0" smtClean="0">
                <a:cs typeface="B Compset" pitchFamily="2" charset="-78"/>
              </a:rPr>
              <a:t>بی بی سی</a:t>
            </a:r>
            <a:endParaRPr lang="en-US" sz="6000" b="1" dirty="0">
              <a:cs typeface="B Compset" pitchFamily="2" charset="-78"/>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10" name="Title 1"/>
          <p:cNvSpPr>
            <a:spLocks noGrp="1"/>
          </p:cNvSpPr>
          <p:nvPr>
            <p:ph type="title"/>
          </p:nvPr>
        </p:nvSpPr>
        <p:spPr>
          <a:xfrm>
            <a:off x="3857620" y="4071942"/>
            <a:ext cx="5072098" cy="2143140"/>
          </a:xfrm>
        </p:spPr>
        <p:txBody>
          <a:bodyPr>
            <a:noAutofit/>
          </a:bodyPr>
          <a:lstStyle/>
          <a:p>
            <a:r>
              <a:rPr lang="ar-SA" sz="2400" dirty="0" smtClean="0">
                <a:solidFill>
                  <a:schemeClr val="tx1"/>
                </a:solidFill>
                <a:latin typeface="+mn-lt"/>
                <a:ea typeface="+mn-ea"/>
                <a:cs typeface="B Mitra" pitchFamily="2" charset="-78"/>
              </a:rPr>
              <a:t>ساختمان "بوش هاوس" در مرکز شهر لندن در سال 1923 ساخته شد و از سال 1941ميلادی محل استقرار سرويس جهانی بی بی سی بوده است.</a:t>
            </a:r>
            <a:r>
              <a:rPr lang="fa-IR" sz="2400" dirty="0" smtClean="0">
                <a:solidFill>
                  <a:schemeClr val="tx1"/>
                </a:solidFill>
                <a:latin typeface="+mn-lt"/>
                <a:ea typeface="+mn-ea"/>
                <a:cs typeface="B Mitra" pitchFamily="2" charset="-78"/>
              </a:rPr>
              <a:t/>
            </a:r>
            <a:br>
              <a:rPr lang="fa-IR" sz="2400" dirty="0" smtClean="0">
                <a:solidFill>
                  <a:schemeClr val="tx1"/>
                </a:solidFill>
                <a:latin typeface="+mn-lt"/>
                <a:ea typeface="+mn-ea"/>
                <a:cs typeface="B Mitra" pitchFamily="2" charset="-78"/>
              </a:rPr>
            </a:br>
            <a:r>
              <a:rPr lang="ar-SA" sz="2400" dirty="0" smtClean="0">
                <a:solidFill>
                  <a:schemeClr val="tx1"/>
                </a:solidFill>
                <a:latin typeface="+mn-lt"/>
                <a:ea typeface="+mn-ea"/>
                <a:cs typeface="B Mitra" pitchFamily="2" charset="-78"/>
              </a:rPr>
              <a:t>در ميانه جنگ جهانی دوم به اين ساختمان هم آسيب </a:t>
            </a:r>
            <a:r>
              <a:rPr lang="fa-IR" sz="2400" dirty="0" smtClean="0">
                <a:solidFill>
                  <a:schemeClr val="tx1"/>
                </a:solidFill>
                <a:latin typeface="+mn-lt"/>
                <a:ea typeface="+mn-ea"/>
                <a:cs typeface="B Mitra" pitchFamily="2" charset="-78"/>
              </a:rPr>
              <a:t>ه</a:t>
            </a:r>
            <a:r>
              <a:rPr lang="ar-SA" sz="2400" dirty="0" smtClean="0">
                <a:solidFill>
                  <a:schemeClr val="tx1"/>
                </a:solidFill>
                <a:latin typeface="+mn-lt"/>
                <a:ea typeface="+mn-ea"/>
                <a:cs typeface="B Mitra" pitchFamily="2" charset="-78"/>
              </a:rPr>
              <a:t>ايی وارد آمد که آخرين آنها در دهه 70 ميلادی مرمت شد</a:t>
            </a:r>
            <a:r>
              <a:rPr lang="fa-IR" sz="2400" dirty="0" smtClean="0">
                <a:solidFill>
                  <a:schemeClr val="tx1"/>
                </a:solidFill>
                <a:latin typeface="+mn-lt"/>
                <a:ea typeface="+mn-ea"/>
                <a:cs typeface="B Mitra" pitchFamily="2" charset="-78"/>
              </a:rPr>
              <a:t>.	</a:t>
            </a:r>
            <a:endParaRPr lang="en-US" sz="2400" dirty="0">
              <a:solidFill>
                <a:schemeClr val="tx1"/>
              </a:solidFill>
            </a:endParaRPr>
          </a:p>
        </p:txBody>
      </p:sp>
      <p:sp>
        <p:nvSpPr>
          <p:cNvPr id="11" name="Content Placeholder 2"/>
          <p:cNvSpPr>
            <a:spLocks noGrp="1"/>
          </p:cNvSpPr>
          <p:nvPr>
            <p:ph idx="1"/>
          </p:nvPr>
        </p:nvSpPr>
        <p:spPr>
          <a:xfrm>
            <a:off x="214282" y="214290"/>
            <a:ext cx="8715436" cy="3571900"/>
          </a:xfrm>
        </p:spPr>
        <p:txBody>
          <a:bodyPr>
            <a:noAutofit/>
          </a:bodyPr>
          <a:lstStyle/>
          <a:p>
            <a:pPr marL="0" indent="0" algn="justLow">
              <a:buBlip>
                <a:blip r:embed="rId2"/>
              </a:buBlip>
            </a:pPr>
            <a:r>
              <a:rPr lang="fa-IR" sz="2400" dirty="0" smtClean="0">
                <a:solidFill>
                  <a:schemeClr val="tx1"/>
                </a:solidFill>
                <a:cs typeface="B Mitra" pitchFamily="2" charset="-78"/>
              </a:rPr>
              <a:t>56 سال پیش، در ساعت 7/30 بعدازظهر پنجم ژوئیه ۱۹۵۴اولین برنامه خبرى تلویزیونى شبکه    «بى بى سى» به روى آنتن رفت.</a:t>
            </a:r>
          </a:p>
          <a:p>
            <a:pPr marL="0" indent="0" algn="justLow">
              <a:buBlip>
                <a:blip r:embed="rId2"/>
              </a:buBlip>
            </a:pPr>
            <a:r>
              <a:rPr lang="fa-IR" sz="2400" dirty="0" smtClean="0">
                <a:solidFill>
                  <a:schemeClr val="tx1"/>
                </a:solidFill>
                <a:cs typeface="B Mitra" pitchFamily="2" charset="-78"/>
              </a:rPr>
              <a:t>مدت برنامه بیست دقیقه بود و اجراى آن را «ریچارد بیکر» برعهده داشت که با عنوان </a:t>
            </a:r>
            <a:r>
              <a:rPr lang="fa-IR" sz="2200" b="1" dirty="0" smtClean="0">
                <a:solidFill>
                  <a:srgbClr val="FF0000"/>
                </a:solidFill>
                <a:cs typeface="B Mitra" pitchFamily="2" charset="-78"/>
              </a:rPr>
              <a:t>«مشروحى از اخبار مصور و در ادامه تصاویر آخرین اتفاقات و حوادث انگلستان و جهان»</a:t>
            </a:r>
            <a:r>
              <a:rPr lang="fa-IR" sz="2200" dirty="0" smtClean="0">
                <a:solidFill>
                  <a:schemeClr val="tx1"/>
                </a:solidFill>
                <a:cs typeface="B Mitra" pitchFamily="2" charset="-78"/>
              </a:rPr>
              <a:t> </a:t>
            </a:r>
            <a:r>
              <a:rPr lang="fa-IR" sz="2400" dirty="0" smtClean="0">
                <a:solidFill>
                  <a:schemeClr val="tx1"/>
                </a:solidFill>
                <a:cs typeface="B Mitra" pitchFamily="2" charset="-78"/>
              </a:rPr>
              <a:t>معرفى شد.</a:t>
            </a:r>
          </a:p>
          <a:p>
            <a:pPr marL="0" indent="0" algn="justLow">
              <a:buBlip>
                <a:blip r:embed="rId2"/>
              </a:buBlip>
            </a:pPr>
            <a:r>
              <a:rPr lang="fa-IR" sz="2400" dirty="0" smtClean="0">
                <a:solidFill>
                  <a:schemeClr val="tx1"/>
                </a:solidFill>
                <a:cs typeface="B Mitra" pitchFamily="2" charset="-78"/>
              </a:rPr>
              <a:t>پس از آن «جان اسنگ» گوینده، خواندن اخبار را با گزارشى از مذاکرات آتش بس در هند و چین آغاز کرد.</a:t>
            </a:r>
          </a:p>
          <a:p>
            <a:pPr marL="0" indent="0" algn="justLow">
              <a:buBlip>
                <a:blip r:embed="rId2"/>
              </a:buBlip>
            </a:pPr>
            <a:r>
              <a:rPr lang="fa-IR" sz="2400" dirty="0" smtClean="0">
                <a:solidFill>
                  <a:schemeClr val="tx1"/>
                </a:solidFill>
                <a:cs typeface="B Mitra" pitchFamily="2" charset="-78"/>
              </a:rPr>
              <a:t>جالب است که در این برنامه چهره گویندگان اخبار نشان داده نمى شد و فقط صداى آنها به همراه تصاویر مربوط به خبر از تلویزیون پخش مى شد. پس از این قسمت «ریچارد بیکر» عناوین دیگر اخبار را اعلام کرد و در تمام این مدت تصاویرى در صفحه تلویزیون پخش شد.</a:t>
            </a:r>
            <a:endParaRPr lang="en-US" sz="2400" dirty="0">
              <a:solidFill>
                <a:schemeClr val="tx1"/>
              </a:solidFill>
              <a:cs typeface="B Mitra" pitchFamily="2" charset="-78"/>
            </a:endParaRPr>
          </a:p>
        </p:txBody>
      </p:sp>
      <p:pic>
        <p:nvPicPr>
          <p:cNvPr id="12" name="Picture 11" descr="G:\New Folder\bbc1\BBCPersian_com4_files\200512281525325.jpg"/>
          <p:cNvPicPr/>
          <p:nvPr/>
        </p:nvPicPr>
        <p:blipFill>
          <a:blip r:embed="rId3" cstate="print"/>
          <a:srcRect/>
          <a:stretch>
            <a:fillRect/>
          </a:stretch>
        </p:blipFill>
        <p:spPr bwMode="auto">
          <a:xfrm>
            <a:off x="357158" y="4000504"/>
            <a:ext cx="3429024" cy="2286016"/>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1000" fill="hold"/>
                                        <p:tgtEl>
                                          <p:spTgt spid="1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1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
                                          </p:val>
                                        </p:tav>
                                        <p:tav tm="100000">
                                          <p:val>
                                            <p:strVal val="#ppt_y"/>
                                          </p:val>
                                        </p:tav>
                                      </p:tavLst>
                                    </p:anim>
                                    <p:animEffect transition="in" filter="fade">
                                      <p:cBhvr>
                                        <p:cTn id="24" dur="10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p:cTn id="29"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27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strVal val="2/3*#ppt_w"/>
                                          </p:val>
                                        </p:tav>
                                        <p:tav tm="100000">
                                          <p:val>
                                            <p:strVal val="#ppt_w"/>
                                          </p:val>
                                        </p:tav>
                                      </p:tavLst>
                                    </p:anim>
                                    <p:anim calcmode="lin" valueType="num">
                                      <p:cBhvr>
                                        <p:cTn id="36" dur="2000" fill="hold"/>
                                        <p:tgtEl>
                                          <p:spTgt spid="10"/>
                                        </p:tgtEl>
                                        <p:attrNameLst>
                                          <p:attrName>ppt_h</p:attrName>
                                        </p:attrNameLst>
                                      </p:cBhvr>
                                      <p:tavLst>
                                        <p:tav tm="0">
                                          <p:val>
                                            <p:strVal val="2/3*#ppt_h"/>
                                          </p:val>
                                        </p:tav>
                                        <p:tav tm="100000">
                                          <p:val>
                                            <p:strVal val="#ppt_h"/>
                                          </p:val>
                                        </p:tav>
                                      </p:tavLst>
                                    </p:anim>
                                  </p:childTnLst>
                                </p:cTn>
                              </p:par>
                              <p:par>
                                <p:cTn id="37" presetID="23" presetClass="entr" presetSubtype="272"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2000" fill="hold"/>
                                        <p:tgtEl>
                                          <p:spTgt spid="12"/>
                                        </p:tgtEl>
                                        <p:attrNameLst>
                                          <p:attrName>ppt_w</p:attrName>
                                        </p:attrNameLst>
                                      </p:cBhvr>
                                      <p:tavLst>
                                        <p:tav tm="0">
                                          <p:val>
                                            <p:strVal val="2/3*#ppt_w"/>
                                          </p:val>
                                        </p:tav>
                                        <p:tav tm="100000">
                                          <p:val>
                                            <p:strVal val="#ppt_w"/>
                                          </p:val>
                                        </p:tav>
                                      </p:tavLst>
                                    </p:anim>
                                    <p:anim calcmode="lin" valueType="num">
                                      <p:cBhvr>
                                        <p:cTn id="40" dur="2000" fill="hold"/>
                                        <p:tgtEl>
                                          <p:spTgt spid="1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Title 1"/>
          <p:cNvSpPr>
            <a:spLocks noGrp="1"/>
          </p:cNvSpPr>
          <p:nvPr>
            <p:ph type="title"/>
          </p:nvPr>
        </p:nvSpPr>
        <p:spPr>
          <a:xfrm>
            <a:off x="2000232" y="500042"/>
            <a:ext cx="5572164" cy="868346"/>
          </a:xfrm>
        </p:spPr>
        <p:txBody>
          <a:bodyPr>
            <a:normAutofit/>
          </a:bodyPr>
          <a:lstStyle/>
          <a:p>
            <a:pPr algn="ctr"/>
            <a:r>
              <a:rPr lang="fa-IR" sz="4000" b="1" dirty="0" smtClean="0">
                <a:solidFill>
                  <a:schemeClr val="tx1"/>
                </a:solidFill>
                <a:cs typeface="B Mitra" pitchFamily="2" charset="-78"/>
              </a:rPr>
              <a:t> </a:t>
            </a:r>
            <a:r>
              <a:rPr lang="fa-IR" b="1" dirty="0" smtClean="0">
                <a:solidFill>
                  <a:srgbClr val="FF0000"/>
                </a:solidFill>
                <a:cs typeface="B Davat" pitchFamily="2" charset="-78"/>
              </a:rPr>
              <a:t>ويژگي هاي رسانه بي بي سي</a:t>
            </a:r>
            <a:endParaRPr lang="en-US" sz="3200" b="1" dirty="0">
              <a:solidFill>
                <a:srgbClr val="FF0000"/>
              </a:solidFill>
              <a:cs typeface="B Davat" pitchFamily="2" charset="-78"/>
            </a:endParaRPr>
          </a:p>
        </p:txBody>
      </p:sp>
      <p:sp>
        <p:nvSpPr>
          <p:cNvPr id="7" name="Content Placeholder 2"/>
          <p:cNvSpPr>
            <a:spLocks noGrp="1"/>
          </p:cNvSpPr>
          <p:nvPr>
            <p:ph idx="1"/>
          </p:nvPr>
        </p:nvSpPr>
        <p:spPr>
          <a:xfrm>
            <a:off x="142844" y="1428736"/>
            <a:ext cx="8858312" cy="4929222"/>
          </a:xfrm>
        </p:spPr>
        <p:txBody>
          <a:bodyPr>
            <a:noAutofit/>
          </a:bodyPr>
          <a:lstStyle/>
          <a:p>
            <a:pPr marL="0" lvl="0" indent="0" algn="r" rtl="1" fontAlgn="base">
              <a:spcBef>
                <a:spcPct val="0"/>
              </a:spcBef>
              <a:spcAft>
                <a:spcPct val="0"/>
              </a:spcAft>
              <a:buFont typeface="Wingdings" pitchFamily="2" charset="2"/>
              <a:buChar char="§"/>
            </a:pPr>
            <a:r>
              <a:rPr lang="fa-IR" sz="2800" dirty="0" smtClean="0">
                <a:solidFill>
                  <a:schemeClr val="tx1"/>
                </a:solidFill>
                <a:cs typeface="B Mitra" pitchFamily="2" charset="-78"/>
              </a:rPr>
              <a:t>توجه ویژه به آموزش كاركنان و مديران خود و اهمیت به تربیت نيروهاي جوان و اختصاص بخش عمده اي از بودجه اين سازمان به این امر. </a:t>
            </a:r>
          </a:p>
          <a:p>
            <a:pPr marL="0" lvl="0" indent="0" algn="r" rtl="1" eaLnBrk="0" fontAlgn="base" hangingPunct="0">
              <a:spcBef>
                <a:spcPct val="0"/>
              </a:spcBef>
              <a:spcAft>
                <a:spcPct val="0"/>
              </a:spcAft>
              <a:buFont typeface="Wingdings" pitchFamily="2" charset="2"/>
              <a:buChar char="§"/>
            </a:pPr>
            <a:r>
              <a:rPr lang="fa-IR" sz="2800" dirty="0" smtClean="0">
                <a:solidFill>
                  <a:schemeClr val="tx1"/>
                </a:solidFill>
                <a:cs typeface="B Mitra" pitchFamily="2" charset="-78"/>
              </a:rPr>
              <a:t> ملزم بودن همه كاركنان بي بي سي در بدو استخدام به گذراندن يك دوره آموزشي 6 هفته اي</a:t>
            </a:r>
            <a:endParaRPr lang="en-US" sz="2800" dirty="0" smtClean="0">
              <a:solidFill>
                <a:schemeClr val="tx1"/>
              </a:solidFill>
              <a:cs typeface="B Mitra" pitchFamily="2" charset="-78"/>
            </a:endParaRPr>
          </a:p>
          <a:p>
            <a:pPr marL="0" lvl="0" indent="0" algn="r" rtl="1" eaLnBrk="0" fontAlgn="base" hangingPunct="0">
              <a:spcBef>
                <a:spcPct val="0"/>
              </a:spcBef>
              <a:spcAft>
                <a:spcPct val="0"/>
              </a:spcAft>
              <a:buFont typeface="Wingdings" pitchFamily="2" charset="2"/>
              <a:buChar char="§"/>
            </a:pPr>
            <a:r>
              <a:rPr lang="fa-IR" sz="2800" dirty="0" smtClean="0">
                <a:solidFill>
                  <a:schemeClr val="tx1"/>
                </a:solidFill>
                <a:cs typeface="B Mitra" pitchFamily="2" charset="-78"/>
              </a:rPr>
              <a:t>پشت سر گذاردن دوره هاي بازآموزي هنگام ارتقاي شغلي يا به صلاحديد مديران</a:t>
            </a:r>
            <a:endParaRPr lang="en-US" sz="2800" dirty="0" smtClean="0">
              <a:solidFill>
                <a:schemeClr val="tx1"/>
              </a:solidFill>
              <a:cs typeface="B Mitra" pitchFamily="2" charset="-78"/>
            </a:endParaRPr>
          </a:p>
          <a:p>
            <a:pPr marL="0" lvl="0" indent="0" algn="r" rtl="1" eaLnBrk="0" fontAlgn="base" hangingPunct="0">
              <a:spcBef>
                <a:spcPct val="0"/>
              </a:spcBef>
              <a:spcAft>
                <a:spcPct val="0"/>
              </a:spcAft>
              <a:buFont typeface="Wingdings" pitchFamily="2" charset="2"/>
              <a:buChar char="§"/>
            </a:pPr>
            <a:r>
              <a:rPr lang="fa-IR" sz="2800" dirty="0" smtClean="0">
                <a:solidFill>
                  <a:schemeClr val="tx1"/>
                </a:solidFill>
                <a:cs typeface="B Mitra" pitchFamily="2" charset="-78"/>
              </a:rPr>
              <a:t>برگزاري دوره هاي بازآموزي براي كاركنان خبري خود هر 6 ماه يك بار </a:t>
            </a:r>
          </a:p>
          <a:p>
            <a:pPr marL="0" lvl="0" indent="0" algn="r" rtl="1" eaLnBrk="0" fontAlgn="base" hangingPunct="0">
              <a:spcBef>
                <a:spcPct val="0"/>
              </a:spcBef>
              <a:spcAft>
                <a:spcPct val="0"/>
              </a:spcAft>
              <a:buFont typeface="Wingdings" pitchFamily="2" charset="2"/>
              <a:buChar char="§"/>
            </a:pPr>
            <a:r>
              <a:rPr lang="fa-IR" sz="2800" dirty="0" smtClean="0">
                <a:solidFill>
                  <a:schemeClr val="tx1"/>
                </a:solidFill>
                <a:cs typeface="B Mitra" pitchFamily="2" charset="-78"/>
              </a:rPr>
              <a:t>شرکت کارکنان بخش هاي خبر در نشست هاي تخصصي كه هر 3 هفته يك بار برگزار مي شود به منظور آشنايي با نظرات مخاطبان و بررسي راههاي ارتقاي كيفيت خبر</a:t>
            </a:r>
          </a:p>
          <a:p>
            <a:pPr marL="0" lvl="0" indent="0" algn="r" rtl="1" eaLnBrk="0" fontAlgn="base" hangingPunct="0">
              <a:spcBef>
                <a:spcPct val="0"/>
              </a:spcBef>
              <a:spcAft>
                <a:spcPct val="0"/>
              </a:spcAft>
              <a:buFont typeface="Wingdings" pitchFamily="2" charset="2"/>
              <a:buChar char="§"/>
            </a:pPr>
            <a:r>
              <a:rPr lang="fa-IR" sz="2800" dirty="0" smtClean="0">
                <a:solidFill>
                  <a:schemeClr val="tx1"/>
                </a:solidFill>
                <a:cs typeface="B Mitra" pitchFamily="2" charset="-78"/>
              </a:rPr>
              <a:t>وجود کتابچه راهنما حاوي همه دستورالعملهاي اجرايي (در خصوص خطوط قرمز در بي بي سي) براي تهيه كنندگان خبر</a:t>
            </a:r>
          </a:p>
          <a:p>
            <a:pPr marL="0" lvl="0" indent="0" algn="r" rtl="1" eaLnBrk="0" fontAlgn="base" hangingPunct="0">
              <a:spcBef>
                <a:spcPct val="0"/>
              </a:spcBef>
              <a:spcAft>
                <a:spcPct val="0"/>
              </a:spcAft>
              <a:buFont typeface="Wingdings" pitchFamily="2" charset="2"/>
              <a:buChar char="§"/>
            </a:pPr>
            <a:r>
              <a:rPr lang="fa-IR" sz="2800" dirty="0" smtClean="0">
                <a:solidFill>
                  <a:schemeClr val="tx1"/>
                </a:solidFill>
                <a:cs typeface="B Mitra" pitchFamily="2" charset="-78"/>
              </a:rPr>
              <a:t> در</a:t>
            </a:r>
            <a:r>
              <a:rPr lang="en-US" sz="2800" dirty="0" smtClean="0">
                <a:solidFill>
                  <a:schemeClr val="tx1"/>
                </a:solidFill>
                <a:cs typeface="B Mitra" pitchFamily="2" charset="-78"/>
              </a:rPr>
              <a:t> </a:t>
            </a:r>
            <a:r>
              <a:rPr lang="fa-IR" sz="2800" dirty="0" smtClean="0">
                <a:solidFill>
                  <a:schemeClr val="tx1"/>
                </a:solidFill>
                <a:cs typeface="B Mitra" pitchFamily="2" charset="-78"/>
              </a:rPr>
              <a:t>موارد حساس و خاص، تهيه كننده از مقامات ارشد خود كسب تكليف مي كند. </a:t>
            </a:r>
            <a:endParaRPr lang="en-US" sz="2800"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5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dissolv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 calcmode="lin" valueType="num">
                                      <p:cBhvr additive="base">
                                        <p:cTn id="42"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3" presetClass="entr" presetSubtype="32"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plus(out)">
                                      <p:cBhvr>
                                        <p:cTn id="48" dur="2000"/>
                                        <p:tgtEl>
                                          <p:spTgt spid="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 calcmode="lin" valueType="num">
                                      <p:cBhvr>
                                        <p:cTn id="5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8"/>
          <p:cNvGraphicFramePr>
            <a:graphicFrameLocks noGrp="1"/>
          </p:cNvGraphicFramePr>
          <p:nvPr>
            <p:ph idx="1"/>
          </p:nvPr>
        </p:nvGraphicFramePr>
        <p:xfrm>
          <a:off x="428596" y="1285860"/>
          <a:ext cx="81915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a:spLocks noGrp="1"/>
          </p:cNvSpPr>
          <p:nvPr>
            <p:ph type="title"/>
          </p:nvPr>
        </p:nvSpPr>
        <p:spPr>
          <a:xfrm>
            <a:off x="2714612" y="928670"/>
            <a:ext cx="3786214" cy="1060472"/>
          </a:xfrm>
        </p:spPr>
        <p:txBody>
          <a:bodyPr>
            <a:noAutofit/>
          </a:bodyPr>
          <a:lstStyle/>
          <a:p>
            <a:pPr eaLnBrk="1" hangingPunct="1">
              <a:defRPr/>
            </a:pPr>
            <a:r>
              <a:rPr lang="fa-IR" sz="4000" b="1" dirty="0" smtClean="0">
                <a:solidFill>
                  <a:srgbClr val="FF0000"/>
                </a:solidFill>
                <a:cs typeface="B Davat" pitchFamily="2" charset="-78"/>
              </a:rPr>
              <a:t>ورود بی بی سی به ايران</a:t>
            </a:r>
            <a:endParaRPr lang="fa-IR" sz="4000" b="1" dirty="0">
              <a:solidFill>
                <a:srgbClr val="FF0000"/>
              </a:solidFill>
              <a:cs typeface="B Davat" pitchFamily="2" charset="-78"/>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graphicEl>
                                              <a:dgm id="{BA11674B-464A-4DCB-B853-29303F5B8DEA}"/>
                                            </p:graphicEl>
                                          </p:spTgt>
                                        </p:tgtEl>
                                        <p:attrNameLst>
                                          <p:attrName>style.visibility</p:attrName>
                                        </p:attrNameLst>
                                      </p:cBhvr>
                                      <p:to>
                                        <p:strVal val="visible"/>
                                      </p:to>
                                    </p:set>
                                    <p:animEffect transition="in" filter="wipe(down)">
                                      <p:cBhvr>
                                        <p:cTn id="18" dur="2000"/>
                                        <p:tgtEl>
                                          <p:spTgt spid="4">
                                            <p:graphicEl>
                                              <a:dgm id="{BA11674B-464A-4DCB-B853-29303F5B8DE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graphicEl>
                                              <a:dgm id="{C2CBFA6C-1349-44C6-8F26-C24604BE4446}"/>
                                            </p:graphicEl>
                                          </p:spTgt>
                                        </p:tgtEl>
                                        <p:attrNameLst>
                                          <p:attrName>style.visibility</p:attrName>
                                        </p:attrNameLst>
                                      </p:cBhvr>
                                      <p:to>
                                        <p:strVal val="visible"/>
                                      </p:to>
                                    </p:set>
                                    <p:animEffect transition="in" filter="wipe(down)">
                                      <p:cBhvr>
                                        <p:cTn id="23" dur="2000"/>
                                        <p:tgtEl>
                                          <p:spTgt spid="4">
                                            <p:graphicEl>
                                              <a:dgm id="{C2CBFA6C-1349-44C6-8F26-C24604BE4446}"/>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graphicEl>
                                              <a:dgm id="{17FF582B-49F4-4711-9310-9374B2B06ADE}"/>
                                            </p:graphicEl>
                                          </p:spTgt>
                                        </p:tgtEl>
                                        <p:attrNameLst>
                                          <p:attrName>style.visibility</p:attrName>
                                        </p:attrNameLst>
                                      </p:cBhvr>
                                      <p:to>
                                        <p:strVal val="visible"/>
                                      </p:to>
                                    </p:set>
                                    <p:animEffect transition="in" filter="wipe(down)">
                                      <p:cBhvr>
                                        <p:cTn id="26" dur="2000"/>
                                        <p:tgtEl>
                                          <p:spTgt spid="4">
                                            <p:graphicEl>
                                              <a:dgm id="{17FF582B-49F4-4711-9310-9374B2B06AD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graphicEl>
                                              <a:dgm id="{1021B0F3-69EF-465D-9E6B-7D887870C20D}"/>
                                            </p:graphicEl>
                                          </p:spTgt>
                                        </p:tgtEl>
                                        <p:attrNameLst>
                                          <p:attrName>style.visibility</p:attrName>
                                        </p:attrNameLst>
                                      </p:cBhvr>
                                      <p:to>
                                        <p:strVal val="visible"/>
                                      </p:to>
                                    </p:set>
                                    <p:animEffect transition="in" filter="wipe(down)">
                                      <p:cBhvr>
                                        <p:cTn id="31" dur="2000"/>
                                        <p:tgtEl>
                                          <p:spTgt spid="4">
                                            <p:graphicEl>
                                              <a:dgm id="{1021B0F3-69EF-465D-9E6B-7D887870C20D}"/>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graphicEl>
                                              <a:dgm id="{C40DB71A-92A7-4742-8715-92B041334525}"/>
                                            </p:graphicEl>
                                          </p:spTgt>
                                        </p:tgtEl>
                                        <p:attrNameLst>
                                          <p:attrName>style.visibility</p:attrName>
                                        </p:attrNameLst>
                                      </p:cBhvr>
                                      <p:to>
                                        <p:strVal val="visible"/>
                                      </p:to>
                                    </p:set>
                                    <p:animEffect transition="in" filter="wipe(down)">
                                      <p:cBhvr>
                                        <p:cTn id="34" dur="2000"/>
                                        <p:tgtEl>
                                          <p:spTgt spid="4">
                                            <p:graphicEl>
                                              <a:dgm id="{C40DB71A-92A7-4742-8715-92B04133452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graphicEl>
                                              <a:dgm id="{D0E57588-A28B-4A62-B8A1-05E287527B7E}"/>
                                            </p:graphicEl>
                                          </p:spTgt>
                                        </p:tgtEl>
                                        <p:attrNameLst>
                                          <p:attrName>style.visibility</p:attrName>
                                        </p:attrNameLst>
                                      </p:cBhvr>
                                      <p:to>
                                        <p:strVal val="visible"/>
                                      </p:to>
                                    </p:set>
                                    <p:animEffect transition="in" filter="wipe(down)">
                                      <p:cBhvr>
                                        <p:cTn id="39" dur="2000"/>
                                        <p:tgtEl>
                                          <p:spTgt spid="4">
                                            <p:graphicEl>
                                              <a:dgm id="{D0E57588-A28B-4A62-B8A1-05E287527B7E}"/>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
                                            <p:graphicEl>
                                              <a:dgm id="{B9402589-3CDA-495A-957C-D163156B463F}"/>
                                            </p:graphicEl>
                                          </p:spTgt>
                                        </p:tgtEl>
                                        <p:attrNameLst>
                                          <p:attrName>style.visibility</p:attrName>
                                        </p:attrNameLst>
                                      </p:cBhvr>
                                      <p:to>
                                        <p:strVal val="visible"/>
                                      </p:to>
                                    </p:set>
                                    <p:animEffect transition="in" filter="wipe(down)">
                                      <p:cBhvr>
                                        <p:cTn id="42" dur="2000"/>
                                        <p:tgtEl>
                                          <p:spTgt spid="4">
                                            <p:graphicEl>
                                              <a:dgm id="{B9402589-3CDA-495A-957C-D163156B46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64" y="439678"/>
            <a:ext cx="3714744" cy="703306"/>
          </a:xfrm>
        </p:spPr>
        <p:txBody>
          <a:bodyPr>
            <a:normAutofit/>
          </a:bodyPr>
          <a:lstStyle/>
          <a:p>
            <a:pPr algn="ctr"/>
            <a:r>
              <a:rPr lang="fa-IR" sz="4000" b="1" dirty="0" smtClean="0">
                <a:solidFill>
                  <a:srgbClr val="FF0000"/>
                </a:solidFill>
                <a:cs typeface="B Davat" pitchFamily="2" charset="-78"/>
              </a:rPr>
              <a:t>رادیو فارسی بی بی سی</a:t>
            </a:r>
            <a:endParaRPr lang="en-US" sz="4000" b="1" dirty="0">
              <a:solidFill>
                <a:srgbClr val="FF0000"/>
              </a:solidFill>
              <a:cs typeface="B Davat" pitchFamily="2" charset="-78"/>
            </a:endParaRPr>
          </a:p>
        </p:txBody>
      </p:sp>
      <p:sp>
        <p:nvSpPr>
          <p:cNvPr id="3" name="Content Placeholder 2"/>
          <p:cNvSpPr>
            <a:spLocks noGrp="1"/>
          </p:cNvSpPr>
          <p:nvPr>
            <p:ph idx="1"/>
          </p:nvPr>
        </p:nvSpPr>
        <p:spPr>
          <a:xfrm>
            <a:off x="357158" y="1142984"/>
            <a:ext cx="8501122" cy="5357850"/>
          </a:xfrm>
        </p:spPr>
        <p:txBody>
          <a:bodyPr>
            <a:noAutofit/>
          </a:bodyPr>
          <a:lstStyle/>
          <a:p>
            <a:pPr marL="0" indent="0" algn="justLow">
              <a:buBlip>
                <a:blip r:embed="rId2"/>
              </a:buBlip>
            </a:pPr>
            <a:r>
              <a:rPr lang="fa-IR" sz="2300" dirty="0" smtClean="0">
                <a:solidFill>
                  <a:srgbClr val="C00000"/>
                </a:solidFill>
                <a:cs typeface="B Mitra" pitchFamily="2" charset="-78"/>
              </a:rPr>
              <a:t>"در اين هنگام که خبر فرستی به وسيله راديو به زبان فارسی از بريتانيای کبير آغاز </a:t>
            </a:r>
            <a:br>
              <a:rPr lang="fa-IR" sz="2300" dirty="0" smtClean="0">
                <a:solidFill>
                  <a:srgbClr val="C00000"/>
                </a:solidFill>
                <a:cs typeface="B Mitra" pitchFamily="2" charset="-78"/>
              </a:rPr>
            </a:br>
            <a:r>
              <a:rPr lang="fa-IR" sz="2300" dirty="0" smtClean="0">
                <a:solidFill>
                  <a:srgbClr val="C00000"/>
                </a:solidFill>
                <a:cs typeface="B Mitra" pitchFamily="2" charset="-78"/>
              </a:rPr>
              <a:t>می شود، بنگاه راديوی انگلستان به تمام گوش دهندگان ايرانی و فارسی زبان در هر جای جهان که باشند دوستانه درود می گويد."</a:t>
            </a:r>
          </a:p>
          <a:p>
            <a:pPr marL="0" indent="0" algn="justLow">
              <a:buBlip>
                <a:blip r:embed="rId2"/>
              </a:buBlip>
            </a:pPr>
            <a:r>
              <a:rPr lang="fa-IR" sz="2300" dirty="0" smtClean="0">
                <a:solidFill>
                  <a:schemeClr val="tx1"/>
                </a:solidFill>
                <a:cs typeface="B Mitra" pitchFamily="2" charset="-78"/>
              </a:rPr>
              <a:t>با اين جمله، هفتاد سال پيش در روز 8 ديماه سال ۱۳۱۹ شمسی (۲9 دسامبر ۱۹۴۰ ميلادی) بخش فارسی راديو بی بی سی </a:t>
            </a:r>
            <a:r>
              <a:rPr lang="ar-SA" sz="2300" dirty="0" smtClean="0">
                <a:cs typeface="B Mitra" pitchFamily="2" charset="-78"/>
              </a:rPr>
              <a:t>در اوایل جنگ جهانی دوم و برای رقابت با رادیو برلن</a:t>
            </a:r>
            <a:r>
              <a:rPr lang="fa-IR" sz="2300" dirty="0" smtClean="0">
                <a:cs typeface="B Mitra" pitchFamily="2" charset="-78"/>
              </a:rPr>
              <a:t> </a:t>
            </a:r>
            <a:r>
              <a:rPr lang="fa-IR" sz="2300" dirty="0" smtClean="0">
                <a:solidFill>
                  <a:schemeClr val="tx1"/>
                </a:solidFill>
                <a:cs typeface="B Mitra" pitchFamily="2" charset="-78"/>
              </a:rPr>
              <a:t>با یک ساعت برنامه در هفته رسماً آغاز بکار کرد. </a:t>
            </a:r>
          </a:p>
          <a:p>
            <a:pPr marL="0" indent="0" algn="justLow">
              <a:buBlip>
                <a:blip r:embed="rId2"/>
              </a:buBlip>
            </a:pPr>
            <a:r>
              <a:rPr lang="fa-IR" sz="2300" dirty="0" smtClean="0">
                <a:solidFill>
                  <a:srgbClr val="FF0000"/>
                </a:solidFill>
                <a:cs typeface="B Mitra" pitchFamily="2" charset="-78"/>
              </a:rPr>
              <a:t>حسن موقر باليوزی </a:t>
            </a:r>
            <a:r>
              <a:rPr lang="fa-IR" sz="2300" dirty="0" smtClean="0">
                <a:solidFill>
                  <a:schemeClr val="tx1"/>
                </a:solidFill>
                <a:cs typeface="B Mitra" pitchFamily="2" charset="-78"/>
              </a:rPr>
              <a:t>نخستين "خبرفرست" اين راديو بود که با گفتار کوتاه بالا خبر پخش برنامه های روزانه بی بی سی به زبان فارسی را به گوش فارسی زبانان رساند. </a:t>
            </a:r>
          </a:p>
          <a:p>
            <a:pPr marL="0" indent="0" algn="justLow"/>
            <a:endParaRPr lang="fa-IR" sz="2400" dirty="0" smtClean="0">
              <a:solidFill>
                <a:schemeClr val="tx1"/>
              </a:solidFill>
              <a:cs typeface="B Mitra" pitchFamily="2" charset="-78"/>
            </a:endParaRPr>
          </a:p>
          <a:p>
            <a:pPr marL="0" indent="0" algn="justLow"/>
            <a:endParaRPr lang="fa-IR" sz="2400" dirty="0" smtClean="0">
              <a:solidFill>
                <a:schemeClr val="tx1"/>
              </a:solidFill>
              <a:cs typeface="B Mitra" pitchFamily="2" charset="-78"/>
            </a:endParaRPr>
          </a:p>
          <a:p>
            <a:pPr marL="0" indent="0" algn="justLow"/>
            <a:endParaRPr lang="fa-IR" sz="2000" dirty="0" smtClean="0">
              <a:solidFill>
                <a:schemeClr val="tx1"/>
              </a:solidFill>
              <a:cs typeface="B Mitra" pitchFamily="2" charset="-78"/>
            </a:endParaRPr>
          </a:p>
          <a:p>
            <a:pPr marL="0" indent="0" algn="justLow"/>
            <a:endParaRPr lang="fa-IR" sz="2000" dirty="0" smtClean="0">
              <a:solidFill>
                <a:schemeClr val="tx1"/>
              </a:solidFill>
              <a:cs typeface="B Mitra" pitchFamily="2" charset="-78"/>
            </a:endParaRPr>
          </a:p>
          <a:p>
            <a:pPr marL="0" indent="0" algn="justLow"/>
            <a:r>
              <a:rPr lang="fa-IR" sz="2000" dirty="0" smtClean="0">
                <a:solidFill>
                  <a:schemeClr val="tx1"/>
                </a:solidFill>
                <a:cs typeface="B Mitra" pitchFamily="2" charset="-78"/>
              </a:rPr>
              <a:t>از چپ به راست: حسن موقر باليوزی، مجتبی مينوی و رييس اسبق بخش فارسی، ويکتور گلندنينگ</a:t>
            </a:r>
          </a:p>
          <a:p>
            <a:pPr marL="0" indent="0" algn="justLow"/>
            <a:endParaRPr lang="fa-IR" sz="2400" dirty="0" smtClean="0">
              <a:solidFill>
                <a:schemeClr val="tx1"/>
              </a:solidFill>
              <a:cs typeface="B Mitra" pitchFamily="2" charset="-78"/>
            </a:endParaRPr>
          </a:p>
          <a:p>
            <a:pPr marL="0" indent="0" algn="justLow"/>
            <a:endParaRPr lang="en-US" sz="2400" dirty="0">
              <a:solidFill>
                <a:schemeClr val="tx1"/>
              </a:solidFill>
              <a:cs typeface="B Mitra" pitchFamily="2" charset="-78"/>
            </a:endParaRPr>
          </a:p>
        </p:txBody>
      </p:sp>
      <p:pic>
        <p:nvPicPr>
          <p:cNvPr id="5" name="Picture 4" descr="G:\New Folder\bbc1\BBCPersian_com4_files\200512281524032.jpg"/>
          <p:cNvPicPr/>
          <p:nvPr/>
        </p:nvPicPr>
        <p:blipFill>
          <a:blip r:embed="rId3" cstate="print"/>
          <a:srcRect/>
          <a:stretch>
            <a:fillRect/>
          </a:stretch>
        </p:blipFill>
        <p:spPr bwMode="auto">
          <a:xfrm>
            <a:off x="2357422" y="4143380"/>
            <a:ext cx="4214842" cy="1571636"/>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plus(in)">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70" decel="100000"/>
                                        <p:tgtEl>
                                          <p:spTgt spid="5"/>
                                        </p:tgtEl>
                                      </p:cBhvr>
                                    </p:animEffect>
                                    <p:animScale>
                                      <p:cBhvr>
                                        <p:cTn id="38" dur="770" decel="100000"/>
                                        <p:tgtEl>
                                          <p:spTgt spid="5"/>
                                        </p:tgtEl>
                                      </p:cBhvr>
                                      <p:from x="10000" y="10000"/>
                                      <p:to x="200000" y="450000"/>
                                    </p:animScale>
                                    <p:animScale>
                                      <p:cBhvr>
                                        <p:cTn id="39" dur="1230" accel="100000" fill="hold">
                                          <p:stCondLst>
                                            <p:cond delay="770"/>
                                          </p:stCondLst>
                                        </p:cTn>
                                        <p:tgtEl>
                                          <p:spTgt spid="5"/>
                                        </p:tgtEl>
                                      </p:cBhvr>
                                      <p:from x="200000" y="450000"/>
                                      <p:to x="100000" y="100000"/>
                                    </p:animScale>
                                    <p:set>
                                      <p:cBhvr>
                                        <p:cTn id="40" dur="770" fill="hold"/>
                                        <p:tgtEl>
                                          <p:spTgt spid="5"/>
                                        </p:tgtEl>
                                        <p:attrNameLst>
                                          <p:attrName>ppt_x</p:attrName>
                                        </p:attrNameLst>
                                      </p:cBhvr>
                                      <p:to>
                                        <p:strVal val="(0.5)"/>
                                      </p:to>
                                    </p:set>
                                    <p:anim from="(0.5)" to="(#ppt_x)" calcmode="lin" valueType="num">
                                      <p:cBhvr>
                                        <p:cTn id="41" dur="1230" accel="100000" fill="hold">
                                          <p:stCondLst>
                                            <p:cond delay="770"/>
                                          </p:stCondLst>
                                        </p:cTn>
                                        <p:tgtEl>
                                          <p:spTgt spid="5"/>
                                        </p:tgtEl>
                                        <p:attrNameLst>
                                          <p:attrName>ppt_x</p:attrName>
                                        </p:attrNameLst>
                                      </p:cBhvr>
                                    </p:anim>
                                    <p:set>
                                      <p:cBhvr>
                                        <p:cTn id="42" dur="770" fill="hold"/>
                                        <p:tgtEl>
                                          <p:spTgt spid="5"/>
                                        </p:tgtEl>
                                        <p:attrNameLst>
                                          <p:attrName>ppt_y</p:attrName>
                                        </p:attrNameLst>
                                      </p:cBhvr>
                                      <p:to>
                                        <p:strVal val="(#ppt_y+0.4)"/>
                                      </p:to>
                                    </p:set>
                                    <p:anim from="(#ppt_y+0.4)" to="(#ppt_y)" calcmode="lin" valueType="num">
                                      <p:cBhvr>
                                        <p:cTn id="43" dur="1230" accel="100000" fill="hold">
                                          <p:stCondLst>
                                            <p:cond delay="770"/>
                                          </p:stCondLst>
                                        </p:cTn>
                                        <p:tgtEl>
                                          <p:spTgt spid="5"/>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iterate type="lt">
                                    <p:tmAbs val="0"/>
                                  </p:iterate>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4" presetClass="emph" presetSubtype="0" fill="hold" nodeType="clickEffect">
                                  <p:stCondLst>
                                    <p:cond delay="0"/>
                                  </p:stCondLst>
                                  <p:iterate type="lt">
                                    <p:tmPct val="10000"/>
                                  </p:iterate>
                                  <p:childTnLst>
                                    <p:animMotion origin="layout" path="M 0.0 0.0 L 0.0 -0.07213" pathEditMode="relative" ptsTypes="">
                                      <p:cBhvr>
                                        <p:cTn id="51" dur="250" accel="50000" decel="50000" autoRev="1" fill="hold">
                                          <p:stCondLst>
                                            <p:cond delay="0"/>
                                          </p:stCondLst>
                                        </p:cTn>
                                        <p:tgtEl>
                                          <p:spTgt spid="3">
                                            <p:txEl>
                                              <p:pRg st="7" end="7"/>
                                            </p:txEl>
                                          </p:spTgt>
                                        </p:tgtEl>
                                        <p:attrNameLst>
                                          <p:attrName>ppt_x</p:attrName>
                                          <p:attrName>ppt_y</p:attrName>
                                        </p:attrNameLst>
                                      </p:cBhvr>
                                    </p:animMotion>
                                    <p:animRot by="1500000">
                                      <p:cBhvr>
                                        <p:cTn id="52" dur="125" fill="hold">
                                          <p:stCondLst>
                                            <p:cond delay="0"/>
                                          </p:stCondLst>
                                        </p:cTn>
                                        <p:tgtEl>
                                          <p:spTgt spid="3">
                                            <p:txEl>
                                              <p:pRg st="7" end="7"/>
                                            </p:txEl>
                                          </p:spTgt>
                                        </p:tgtEl>
                                        <p:attrNameLst>
                                          <p:attrName>r</p:attrName>
                                        </p:attrNameLst>
                                      </p:cBhvr>
                                    </p:animRot>
                                    <p:animRot by="-1500000">
                                      <p:cBhvr>
                                        <p:cTn id="53" dur="125" fill="hold">
                                          <p:stCondLst>
                                            <p:cond delay="125"/>
                                          </p:stCondLst>
                                        </p:cTn>
                                        <p:tgtEl>
                                          <p:spTgt spid="3">
                                            <p:txEl>
                                              <p:pRg st="7" end="7"/>
                                            </p:txEl>
                                          </p:spTgt>
                                        </p:tgtEl>
                                        <p:attrNameLst>
                                          <p:attrName>r</p:attrName>
                                        </p:attrNameLst>
                                      </p:cBhvr>
                                    </p:animRot>
                                    <p:animRot by="-1500000">
                                      <p:cBhvr>
                                        <p:cTn id="54" dur="125" fill="hold">
                                          <p:stCondLst>
                                            <p:cond delay="250"/>
                                          </p:stCondLst>
                                        </p:cTn>
                                        <p:tgtEl>
                                          <p:spTgt spid="3">
                                            <p:txEl>
                                              <p:pRg st="7" end="7"/>
                                            </p:txEl>
                                          </p:spTgt>
                                        </p:tgtEl>
                                        <p:attrNameLst>
                                          <p:attrName>r</p:attrName>
                                        </p:attrNameLst>
                                      </p:cBhvr>
                                    </p:animRot>
                                    <p:animRot by="1500000">
                                      <p:cBhvr>
                                        <p:cTn id="55" dur="125" fill="hold">
                                          <p:stCondLst>
                                            <p:cond delay="375"/>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80" y="785794"/>
            <a:ext cx="8229600" cy="5500726"/>
          </a:xfrm>
        </p:spPr>
        <p:txBody>
          <a:bodyPr>
            <a:noAutofit/>
          </a:bodyPr>
          <a:lstStyle/>
          <a:p>
            <a:pPr marL="0" indent="0" algn="justLow">
              <a:lnSpc>
                <a:spcPct val="150000"/>
              </a:lnSpc>
              <a:buBlip>
                <a:blip r:embed="rId2"/>
              </a:buBlip>
            </a:pPr>
            <a:r>
              <a:rPr lang="fa-IR" sz="2800" dirty="0" smtClean="0">
                <a:solidFill>
                  <a:schemeClr val="tx1"/>
                </a:solidFill>
                <a:cs typeface="B Mitra" pitchFamily="2" charset="-78"/>
              </a:rPr>
              <a:t> </a:t>
            </a:r>
            <a:r>
              <a:rPr lang="ar-SA" sz="2800" dirty="0" smtClean="0">
                <a:solidFill>
                  <a:schemeClr val="tx1"/>
                </a:solidFill>
                <a:cs typeface="B Mitra" pitchFamily="2" charset="-78"/>
              </a:rPr>
              <a:t>امروز بخش فارسی بی بی سی هر هفته بيش از </a:t>
            </a:r>
            <a:r>
              <a:rPr lang="fa-IR" sz="2800" dirty="0" smtClean="0">
                <a:solidFill>
                  <a:schemeClr val="tx1"/>
                </a:solidFill>
                <a:cs typeface="B Mitra" pitchFamily="2" charset="-78"/>
              </a:rPr>
              <a:t>۲۰</a:t>
            </a:r>
            <a:r>
              <a:rPr lang="ar-SA" sz="2800" dirty="0" smtClean="0">
                <a:solidFill>
                  <a:schemeClr val="tx1"/>
                </a:solidFill>
                <a:cs typeface="B Mitra" pitchFamily="2" charset="-78"/>
              </a:rPr>
              <a:t> ساعت برنامه به زبان فارسی دارد که در صدر آن اخبار و گزارش های خبری درباره تحولات جهان، ايران و منطقه است.</a:t>
            </a:r>
            <a:endParaRPr lang="fa-IR" sz="2800" dirty="0" smtClean="0">
              <a:solidFill>
                <a:schemeClr val="tx1"/>
              </a:solidFill>
              <a:cs typeface="B Mitra" pitchFamily="2" charset="-78"/>
            </a:endParaRPr>
          </a:p>
          <a:p>
            <a:pPr marL="0" indent="0" algn="justLow">
              <a:lnSpc>
                <a:spcPct val="150000"/>
              </a:lnSpc>
              <a:buBlip>
                <a:blip r:embed="rId2"/>
              </a:buBlip>
            </a:pPr>
            <a:r>
              <a:rPr lang="fa-IR" sz="2800" dirty="0" smtClean="0">
                <a:solidFill>
                  <a:schemeClr val="tx1"/>
                </a:solidFill>
                <a:cs typeface="B Mitra" pitchFamily="2" charset="-78"/>
              </a:rPr>
              <a:t> </a:t>
            </a:r>
            <a:r>
              <a:rPr lang="ar-SA" sz="2800" dirty="0" smtClean="0">
                <a:solidFill>
                  <a:schemeClr val="tx1"/>
                </a:solidFill>
                <a:cs typeface="B Mitra" pitchFamily="2" charset="-78"/>
              </a:rPr>
              <a:t>بخش فارسی بی بی سی نه تنها در کشورهای فارسی زبان يعنی ايران، افغانستان و تاجيکستان بلکه در ساير جمهوريهای آسيای ميانه و قفقاز و در کشورهای حوزه خليج فارس و اروپای غربی نيز شنوند</a:t>
            </a:r>
            <a:r>
              <a:rPr lang="fa-IR" sz="2800" dirty="0" smtClean="0">
                <a:solidFill>
                  <a:schemeClr val="tx1"/>
                </a:solidFill>
                <a:cs typeface="B Mitra" pitchFamily="2" charset="-78"/>
              </a:rPr>
              <a:t>ه</a:t>
            </a:r>
            <a:r>
              <a:rPr lang="ar-SA" sz="2800" dirty="0" smtClean="0">
                <a:solidFill>
                  <a:schemeClr val="tx1"/>
                </a:solidFill>
                <a:cs typeface="B Mitra" pitchFamily="2" charset="-78"/>
              </a:rPr>
              <a:t> دارد</a:t>
            </a:r>
            <a:r>
              <a:rPr lang="en-US" sz="2800" dirty="0" smtClean="0">
                <a:solidFill>
                  <a:schemeClr val="tx1"/>
                </a:solidFill>
                <a:cs typeface="B Mitra" pitchFamily="2" charset="-78"/>
              </a:rPr>
              <a:t>.</a:t>
            </a:r>
            <a:endParaRPr lang="fa-IR" sz="2800" dirty="0" smtClean="0">
              <a:solidFill>
                <a:schemeClr val="tx1"/>
              </a:solidFill>
              <a:cs typeface="B Mitra" pitchFamily="2" charset="-78"/>
            </a:endParaRPr>
          </a:p>
          <a:p>
            <a:pPr marL="0" indent="0" algn="justLow">
              <a:lnSpc>
                <a:spcPct val="150000"/>
              </a:lnSpc>
              <a:buBlip>
                <a:blip r:embed="rId2"/>
              </a:buBlip>
            </a:pPr>
            <a:r>
              <a:rPr lang="fa-IR" sz="2800" dirty="0" smtClean="0">
                <a:solidFill>
                  <a:schemeClr val="tx1"/>
                </a:solidFill>
                <a:cs typeface="B Mitra" pitchFamily="2" charset="-78"/>
              </a:rPr>
              <a:t> ب</a:t>
            </a:r>
            <a:r>
              <a:rPr lang="ar-SA" sz="2800" dirty="0" smtClean="0">
                <a:solidFill>
                  <a:schemeClr val="tx1"/>
                </a:solidFill>
                <a:cs typeface="B Mitra" pitchFamily="2" charset="-78"/>
              </a:rPr>
              <a:t>يشتر برنامه های بخش فارسی بی بی سی علاوه بر امواج متوسط و کوتاه، از موج "اف ام" هم در کابل و </a:t>
            </a:r>
            <a:r>
              <a:rPr lang="fa-IR" sz="2800" dirty="0" smtClean="0">
                <a:solidFill>
                  <a:schemeClr val="tx1"/>
                </a:solidFill>
                <a:cs typeface="B Mitra" pitchFamily="2" charset="-78"/>
              </a:rPr>
              <a:t>۱۸</a:t>
            </a:r>
            <a:r>
              <a:rPr lang="ar-SA" sz="2800" dirty="0" smtClean="0">
                <a:solidFill>
                  <a:schemeClr val="tx1"/>
                </a:solidFill>
                <a:cs typeface="B Mitra" pitchFamily="2" charset="-78"/>
              </a:rPr>
              <a:t> شهر دیگر افغانستان پخش</a:t>
            </a:r>
            <a:r>
              <a:rPr lang="fa-IR" sz="2800" dirty="0" smtClean="0">
                <a:solidFill>
                  <a:schemeClr val="tx1"/>
                </a:solidFill>
                <a:cs typeface="B Mitra" pitchFamily="2" charset="-78"/>
              </a:rPr>
              <a:t> </a:t>
            </a:r>
            <a:r>
              <a:rPr lang="ar-SA" sz="2800" dirty="0" smtClean="0">
                <a:solidFill>
                  <a:schemeClr val="tx1"/>
                </a:solidFill>
                <a:cs typeface="B Mitra" pitchFamily="2" charset="-78"/>
              </a:rPr>
              <a:t>می شود</a:t>
            </a:r>
            <a:r>
              <a:rPr lang="en-US" sz="2800" dirty="0" smtClean="0">
                <a:solidFill>
                  <a:schemeClr val="tx1"/>
                </a:solidFill>
                <a:cs typeface="B Mitra" pitchFamily="2" charset="-78"/>
              </a:rPr>
              <a:t>.</a:t>
            </a:r>
          </a:p>
          <a:p>
            <a:pPr marL="0" indent="0" algn="justLow">
              <a:lnSpc>
                <a:spcPct val="150000"/>
              </a:lnSpc>
            </a:pPr>
            <a:endParaRPr lang="en-US" sz="2800" dirty="0">
              <a:solidFill>
                <a:schemeClr val="tx1"/>
              </a:solidFill>
              <a:cs typeface="B Mitra"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Title 1"/>
          <p:cNvSpPr>
            <a:spLocks noGrp="1"/>
          </p:cNvSpPr>
          <p:nvPr>
            <p:ph type="title"/>
          </p:nvPr>
        </p:nvSpPr>
        <p:spPr>
          <a:xfrm>
            <a:off x="2214546" y="642918"/>
            <a:ext cx="6000792" cy="785818"/>
          </a:xfrm>
        </p:spPr>
        <p:txBody>
          <a:bodyPr>
            <a:noAutofit/>
          </a:bodyPr>
          <a:lstStyle/>
          <a:p>
            <a:pPr algn="ctr"/>
            <a:r>
              <a:rPr lang="ar-SA" sz="3200" b="1" dirty="0" smtClean="0">
                <a:ln>
                  <a:solidFill>
                    <a:srgbClr val="EF1D3B"/>
                  </a:solidFill>
                </a:ln>
                <a:solidFill>
                  <a:srgbClr val="7030A0"/>
                </a:solidFill>
                <a:cs typeface="B Davat" pitchFamily="2" charset="-78"/>
              </a:rPr>
              <a:t>مهم‌ترین ویژگی‌های </a:t>
            </a:r>
            <a:r>
              <a:rPr lang="fa-IR" sz="3200" b="1" dirty="0" smtClean="0">
                <a:ln>
                  <a:solidFill>
                    <a:srgbClr val="EF1D3B"/>
                  </a:solidFill>
                </a:ln>
                <a:solidFill>
                  <a:srgbClr val="7030A0"/>
                </a:solidFill>
                <a:cs typeface="B Davat" pitchFamily="2" charset="-78"/>
              </a:rPr>
              <a:t>تلویزیون بی‏بی‏سی </a:t>
            </a:r>
            <a:r>
              <a:rPr lang="ar-SA" sz="3200" b="1" dirty="0" smtClean="0">
                <a:ln>
                  <a:solidFill>
                    <a:srgbClr val="EF1D3B"/>
                  </a:solidFill>
                </a:ln>
                <a:solidFill>
                  <a:srgbClr val="7030A0"/>
                </a:solidFill>
                <a:cs typeface="B Davat" pitchFamily="2" charset="-78"/>
              </a:rPr>
              <a:t>فارسی</a:t>
            </a:r>
            <a:endParaRPr lang="en-US" sz="3200" b="1" dirty="0">
              <a:ln>
                <a:solidFill>
                  <a:srgbClr val="EF1D3B"/>
                </a:solidFill>
              </a:ln>
              <a:solidFill>
                <a:srgbClr val="7030A0"/>
              </a:solidFill>
              <a:cs typeface="B Davat" pitchFamily="2" charset="-78"/>
            </a:endParaRPr>
          </a:p>
        </p:txBody>
      </p:sp>
      <p:sp>
        <p:nvSpPr>
          <p:cNvPr id="7" name="Content Placeholder 2"/>
          <p:cNvSpPr>
            <a:spLocks noGrp="1"/>
          </p:cNvSpPr>
          <p:nvPr>
            <p:ph idx="1"/>
          </p:nvPr>
        </p:nvSpPr>
        <p:spPr>
          <a:xfrm>
            <a:off x="142876" y="1428736"/>
            <a:ext cx="8858280" cy="4786346"/>
          </a:xfrm>
        </p:spPr>
        <p:txBody>
          <a:bodyPr>
            <a:noAutofit/>
          </a:bodyPr>
          <a:lstStyle/>
          <a:p>
            <a:pPr marL="0" lvl="0" indent="0" algn="justLow" fontAlgn="base">
              <a:spcBef>
                <a:spcPct val="0"/>
              </a:spcBef>
              <a:spcAft>
                <a:spcPct val="0"/>
              </a:spcAft>
              <a:buFont typeface="Wingdings" pitchFamily="2" charset="2"/>
              <a:buChar char="§"/>
            </a:pPr>
            <a:r>
              <a:rPr lang="ar-SA" sz="2600" dirty="0" smtClean="0">
                <a:solidFill>
                  <a:schemeClr val="tx1"/>
                </a:solidFill>
                <a:cs typeface="B Mitra" pitchFamily="2" charset="-78"/>
              </a:rPr>
              <a:t>استفاده از گرافیک خبری؛‌ رنگ و طرح دکور و نماهنگ «بی‌بی‌سی» انگلیسی </a:t>
            </a:r>
            <a:r>
              <a:rPr lang="fa-IR" sz="2600" dirty="0" smtClean="0">
                <a:solidFill>
                  <a:schemeClr val="tx1"/>
                </a:solidFill>
                <a:cs typeface="B Mitra" pitchFamily="2" charset="-78"/>
              </a:rPr>
              <a:t/>
            </a:r>
            <a:br>
              <a:rPr lang="fa-IR" sz="2600" dirty="0" smtClean="0">
                <a:solidFill>
                  <a:schemeClr val="tx1"/>
                </a:solidFill>
                <a:cs typeface="B Mitra" pitchFamily="2" charset="-78"/>
              </a:rPr>
            </a:br>
            <a:r>
              <a:rPr lang="ar-SA" sz="2600" dirty="0" smtClean="0">
                <a:solidFill>
                  <a:schemeClr val="tx1"/>
                </a:solidFill>
                <a:cs typeface="B Mitra" pitchFamily="2" charset="-78"/>
              </a:rPr>
              <a:t> ترجمه و زیرنویس فارسی تمامی گفتگوها به منظور اعتباربخشی به مصاحبه‌ها و گفت‌وگوها</a:t>
            </a:r>
            <a:r>
              <a:rPr lang="fa-IR" sz="2600" dirty="0" smtClean="0">
                <a:solidFill>
                  <a:schemeClr val="tx1"/>
                </a:solidFill>
                <a:cs typeface="B Mitra" pitchFamily="2" charset="-78"/>
              </a:rPr>
              <a:t>.</a:t>
            </a:r>
            <a:endParaRPr lang="en-US" sz="2600" dirty="0" smtClean="0">
              <a:solidFill>
                <a:schemeClr val="tx1"/>
              </a:solidFill>
              <a:cs typeface="B Mitra" pitchFamily="2" charset="-78"/>
            </a:endParaRPr>
          </a:p>
          <a:p>
            <a:pPr marL="0" lvl="0" indent="0" algn="justLow" fontAlgn="base">
              <a:spcBef>
                <a:spcPct val="0"/>
              </a:spcBef>
              <a:spcAft>
                <a:spcPct val="0"/>
              </a:spcAft>
              <a:buFont typeface="Wingdings" pitchFamily="2" charset="2"/>
              <a:buChar char="§"/>
            </a:pPr>
            <a:r>
              <a:rPr lang="en-US" sz="2600" dirty="0" smtClean="0">
                <a:solidFill>
                  <a:schemeClr val="tx1"/>
                </a:solidFill>
                <a:cs typeface="B Mitra" pitchFamily="2" charset="-78"/>
              </a:rPr>
              <a:t> </a:t>
            </a:r>
            <a:r>
              <a:rPr lang="ar-SA" sz="2600" dirty="0" smtClean="0">
                <a:solidFill>
                  <a:schemeClr val="tx1"/>
                </a:solidFill>
                <a:cs typeface="B Mitra" pitchFamily="2" charset="-78"/>
              </a:rPr>
              <a:t>استفاده از چهره‌ها و نژادهای مختلف</a:t>
            </a:r>
            <a:r>
              <a:rPr lang="fa-IR" sz="2600" dirty="0" smtClean="0">
                <a:solidFill>
                  <a:schemeClr val="tx1"/>
                </a:solidFill>
                <a:cs typeface="B Mitra" pitchFamily="2" charset="-78"/>
              </a:rPr>
              <a:t> </a:t>
            </a:r>
            <a:r>
              <a:rPr lang="ar-SA" sz="2600" dirty="0" smtClean="0">
                <a:solidFill>
                  <a:schemeClr val="tx1"/>
                </a:solidFill>
                <a:cs typeface="B Mitra" pitchFamily="2" charset="-78"/>
              </a:rPr>
              <a:t>برای</a:t>
            </a:r>
            <a:r>
              <a:rPr lang="fa-IR" sz="2600" dirty="0" smtClean="0">
                <a:solidFill>
                  <a:schemeClr val="tx1"/>
                </a:solidFill>
                <a:cs typeface="B Mitra" pitchFamily="2" charset="-78"/>
              </a:rPr>
              <a:t> اجراي خبر و </a:t>
            </a:r>
            <a:r>
              <a:rPr lang="ar-SA" sz="2600" dirty="0" smtClean="0">
                <a:solidFill>
                  <a:schemeClr val="tx1"/>
                </a:solidFill>
                <a:cs typeface="B Mitra" pitchFamily="2" charset="-78"/>
              </a:rPr>
              <a:t>برنامه‌ها</a:t>
            </a:r>
            <a:endParaRPr lang="en-US" sz="2600" dirty="0" smtClean="0">
              <a:solidFill>
                <a:schemeClr val="tx1"/>
              </a:solidFill>
              <a:cs typeface="B Mitra" pitchFamily="2" charset="-78"/>
            </a:endParaRPr>
          </a:p>
          <a:p>
            <a:pPr marL="0" lvl="0" indent="0" algn="justLow" fontAlgn="base">
              <a:spcBef>
                <a:spcPct val="0"/>
              </a:spcBef>
              <a:spcAft>
                <a:spcPct val="0"/>
              </a:spcAft>
              <a:buFont typeface="Wingdings" pitchFamily="2" charset="2"/>
              <a:buChar char="§"/>
            </a:pPr>
            <a:r>
              <a:rPr lang="ar-SA" sz="2600" dirty="0" smtClean="0">
                <a:solidFill>
                  <a:schemeClr val="tx1"/>
                </a:solidFill>
                <a:cs typeface="B Mitra" pitchFamily="2" charset="-78"/>
              </a:rPr>
              <a:t>گریم چهره و آرایش مجریان بر</a:t>
            </a:r>
            <a:r>
              <a:rPr lang="fa-IR" sz="2600" dirty="0" smtClean="0">
                <a:solidFill>
                  <a:schemeClr val="tx1"/>
                </a:solidFill>
                <a:cs typeface="B Mitra" pitchFamily="2" charset="-78"/>
              </a:rPr>
              <a:t> </a:t>
            </a:r>
            <a:r>
              <a:rPr lang="ar-SA" sz="2600" dirty="0" smtClean="0">
                <a:solidFill>
                  <a:schemeClr val="tx1"/>
                </a:solidFill>
                <a:cs typeface="B Mitra" pitchFamily="2" charset="-78"/>
              </a:rPr>
              <a:t>اساس فضای استودیو برخلاف</a:t>
            </a:r>
            <a:r>
              <a:rPr lang="en-US" sz="2600" dirty="0" smtClean="0">
                <a:solidFill>
                  <a:schemeClr val="tx1"/>
                </a:solidFill>
                <a:latin typeface="Times New Roman" pitchFamily="18" charset="0"/>
                <a:cs typeface="Times New Roman" pitchFamily="18" charset="0"/>
              </a:rPr>
              <a:t>VOA </a:t>
            </a:r>
          </a:p>
          <a:p>
            <a:pPr marL="0" lvl="0" indent="0" algn="justLow" fontAlgn="base">
              <a:spcBef>
                <a:spcPct val="0"/>
              </a:spcBef>
              <a:spcAft>
                <a:spcPct val="0"/>
              </a:spcAft>
              <a:buFont typeface="Wingdings" pitchFamily="2" charset="2"/>
              <a:buChar char="§"/>
            </a:pPr>
            <a:r>
              <a:rPr lang="fa-IR" sz="2600" dirty="0" smtClean="0">
                <a:solidFill>
                  <a:schemeClr val="tx1"/>
                </a:solidFill>
                <a:cs typeface="B Mitra" pitchFamily="2" charset="-78"/>
              </a:rPr>
              <a:t>استفاده از بانوان محجبه به عنوان مصاحبه شونده، کارشناس و... </a:t>
            </a:r>
            <a:r>
              <a:rPr lang="ar-SA" sz="2600" dirty="0" smtClean="0">
                <a:solidFill>
                  <a:schemeClr val="tx1"/>
                </a:solidFill>
                <a:cs typeface="B Mitra" pitchFamily="2" charset="-78"/>
              </a:rPr>
              <a:t>در برخی بخش‌ها</a:t>
            </a:r>
            <a:r>
              <a:rPr lang="fa-IR" sz="2600" dirty="0" smtClean="0">
                <a:solidFill>
                  <a:schemeClr val="tx1"/>
                </a:solidFill>
                <a:cs typeface="B Mitra" pitchFamily="2" charset="-78"/>
              </a:rPr>
              <a:t> و</a:t>
            </a:r>
            <a:r>
              <a:rPr lang="ar-SA" sz="2600" dirty="0" smtClean="0">
                <a:solidFill>
                  <a:schemeClr val="tx1"/>
                </a:solidFill>
                <a:cs typeface="B Mitra" pitchFamily="2" charset="-78"/>
              </a:rPr>
              <a:t> تبلیغات خبری</a:t>
            </a:r>
            <a:endParaRPr lang="en-US" sz="2600" dirty="0" smtClean="0">
              <a:solidFill>
                <a:schemeClr val="tx1"/>
              </a:solidFill>
              <a:cs typeface="B Mitra" pitchFamily="2" charset="-78"/>
            </a:endParaRPr>
          </a:p>
          <a:p>
            <a:pPr marL="0" lvl="0" indent="0" algn="justLow" fontAlgn="base">
              <a:spcBef>
                <a:spcPct val="0"/>
              </a:spcBef>
              <a:spcAft>
                <a:spcPct val="0"/>
              </a:spcAft>
              <a:buFont typeface="Wingdings" pitchFamily="2" charset="2"/>
              <a:buChar char="§"/>
            </a:pPr>
            <a:r>
              <a:rPr lang="ar-SA" sz="2600" dirty="0" smtClean="0">
                <a:solidFill>
                  <a:schemeClr val="tx1"/>
                </a:solidFill>
                <a:cs typeface="B Mitra" pitchFamily="2" charset="-78"/>
              </a:rPr>
              <a:t>تسلط کامل مجریان به اصول اجرای گزارش زنده (روخوانی خبر از دستگاه مونوکیو</a:t>
            </a:r>
            <a:r>
              <a:rPr lang="fa-IR" sz="2600" dirty="0" smtClean="0">
                <a:solidFill>
                  <a:schemeClr val="tx1"/>
                </a:solidFill>
                <a:cs typeface="B Mitra" pitchFamily="2" charset="-78"/>
              </a:rPr>
              <a:t>، </a:t>
            </a:r>
            <a:r>
              <a:rPr lang="ar-SA" sz="2600" dirty="0" smtClean="0">
                <a:solidFill>
                  <a:schemeClr val="tx1"/>
                </a:solidFill>
                <a:cs typeface="B Mitra" pitchFamily="2" charset="-78"/>
              </a:rPr>
              <a:t>تکلم </a:t>
            </a:r>
            <a:r>
              <a:rPr lang="fa-IR" sz="2600" dirty="0" smtClean="0">
                <a:solidFill>
                  <a:schemeClr val="tx1"/>
                </a:solidFill>
                <a:cs typeface="B Mitra" pitchFamily="2" charset="-78"/>
              </a:rPr>
              <a:t>به </a:t>
            </a:r>
            <a:r>
              <a:rPr lang="ar-SA" sz="2600" dirty="0" smtClean="0">
                <a:solidFill>
                  <a:schemeClr val="tx1"/>
                </a:solidFill>
                <a:cs typeface="B Mitra" pitchFamily="2" charset="-78"/>
              </a:rPr>
              <a:t>زبان فارسی</a:t>
            </a:r>
            <a:r>
              <a:rPr lang="fa-IR" sz="2600" dirty="0" smtClean="0">
                <a:solidFill>
                  <a:schemeClr val="tx1"/>
                </a:solidFill>
                <a:cs typeface="B Mitra" pitchFamily="2" charset="-78"/>
              </a:rPr>
              <a:t>، افغاني و تاجيکي</a:t>
            </a:r>
            <a:r>
              <a:rPr lang="ar-SA" sz="2600" dirty="0" smtClean="0">
                <a:solidFill>
                  <a:schemeClr val="tx1"/>
                </a:solidFill>
                <a:cs typeface="B Mitra" pitchFamily="2" charset="-78"/>
              </a:rPr>
              <a:t>)</a:t>
            </a:r>
            <a:endParaRPr lang="en-US" sz="2600" dirty="0" smtClean="0">
              <a:solidFill>
                <a:schemeClr val="tx1"/>
              </a:solidFill>
              <a:cs typeface="B Mitra" pitchFamily="2" charset="-78"/>
            </a:endParaRPr>
          </a:p>
          <a:p>
            <a:pPr marL="0" lvl="0" indent="0" algn="justLow" fontAlgn="base">
              <a:spcBef>
                <a:spcPct val="0"/>
              </a:spcBef>
              <a:spcAft>
                <a:spcPct val="0"/>
              </a:spcAft>
              <a:buFont typeface="Wingdings" pitchFamily="2" charset="2"/>
              <a:buChar char="§"/>
            </a:pPr>
            <a:r>
              <a:rPr lang="ar-SA" sz="2600" dirty="0" smtClean="0">
                <a:solidFill>
                  <a:schemeClr val="tx1"/>
                </a:solidFill>
                <a:cs typeface="B Mitra" pitchFamily="2" charset="-78"/>
              </a:rPr>
              <a:t>غلبه خبرنگاران فارسی زبان ایرانی بر غیرایرانی </a:t>
            </a:r>
            <a:endParaRPr lang="en-US" sz="2600" dirty="0" smtClean="0">
              <a:solidFill>
                <a:schemeClr val="tx1"/>
              </a:solidFill>
              <a:cs typeface="B Mitra" pitchFamily="2" charset="-78"/>
            </a:endParaRPr>
          </a:p>
          <a:p>
            <a:pPr marL="0" lvl="0" indent="0" algn="justLow" fontAlgn="base">
              <a:spcBef>
                <a:spcPct val="0"/>
              </a:spcBef>
              <a:spcAft>
                <a:spcPct val="0"/>
              </a:spcAft>
              <a:buFont typeface="Wingdings" pitchFamily="2" charset="2"/>
              <a:buChar char="§"/>
            </a:pPr>
            <a:r>
              <a:rPr lang="ar-SA" sz="2600" dirty="0" smtClean="0">
                <a:solidFill>
                  <a:schemeClr val="tx1"/>
                </a:solidFill>
                <a:cs typeface="B Mitra" pitchFamily="2" charset="-78"/>
              </a:rPr>
              <a:t>ارتباط بصری گرافیک خبری استودیو و تیتراژها با بیننده با غلبه رنگ قرمز بر محیط</a:t>
            </a:r>
            <a:endParaRPr lang="fa-IR" sz="2600" dirty="0" smtClean="0">
              <a:solidFill>
                <a:schemeClr val="tx1"/>
              </a:solidFill>
              <a:cs typeface="B Mitra" pitchFamily="2" charset="-78"/>
            </a:endParaRPr>
          </a:p>
          <a:p>
            <a:pPr marL="0" lvl="0" indent="0" algn="justLow" fontAlgn="base">
              <a:spcBef>
                <a:spcPct val="0"/>
              </a:spcBef>
              <a:spcAft>
                <a:spcPct val="0"/>
              </a:spcAft>
              <a:buFont typeface="Wingdings" pitchFamily="2" charset="2"/>
              <a:buChar char="§"/>
            </a:pPr>
            <a:r>
              <a:rPr lang="fa-IR" sz="2600" dirty="0" smtClean="0">
                <a:solidFill>
                  <a:schemeClr val="tx1"/>
                </a:solidFill>
                <a:cs typeface="B Mitra" pitchFamily="2" charset="-78"/>
              </a:rPr>
              <a:t>استفاده </a:t>
            </a:r>
            <a:r>
              <a:rPr lang="ar-SA" sz="2600" dirty="0" smtClean="0">
                <a:solidFill>
                  <a:schemeClr val="tx1"/>
                </a:solidFill>
                <a:cs typeface="B Mitra" pitchFamily="2" charset="-78"/>
              </a:rPr>
              <a:t>از برخی کارشناسان مشهور ایرانی که با صدای آمریکا نیز همکاری دارند</a:t>
            </a:r>
            <a:r>
              <a:rPr lang="fa-IR" sz="2600" dirty="0" smtClean="0">
                <a:solidFill>
                  <a:schemeClr val="tx1"/>
                </a:solidFill>
                <a:cs typeface="B Mitra" pitchFamily="2" charset="-78"/>
              </a:rPr>
              <a:t>.</a:t>
            </a:r>
            <a:endParaRPr lang="en-US" sz="2600" dirty="0">
              <a:solidFill>
                <a:schemeClr val="tx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1000" fill="hold"/>
                                        <p:tgtEl>
                                          <p:spTgt spid="7">
                                            <p:txEl>
                                              <p:pRg st="1" end="1"/>
                                            </p:txEl>
                                          </p:spTgt>
                                        </p:tgtEl>
                                        <p:attrNameLst>
                                          <p:attrName>ppt_w</p:attrName>
                                        </p:attrNameLst>
                                      </p:cBhvr>
                                      <p:tavLst>
                                        <p:tav tm="0">
                                          <p:val>
                                            <p:strVal val="#ppt_w*0.05"/>
                                          </p:val>
                                        </p:tav>
                                        <p:tav tm="100000">
                                          <p:val>
                                            <p:strVal val="#ppt_w"/>
                                          </p:val>
                                        </p:tav>
                                      </p:tavLst>
                                    </p:anim>
                                    <p:anim calcmode="lin" valueType="num">
                                      <p:cBhvr>
                                        <p:cTn id="22"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3"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4" dur="1000" fill="hold"/>
                                        <p:tgtEl>
                                          <p:spTgt spid="7">
                                            <p:txEl>
                                              <p:pRg st="1" end="1"/>
                                            </p:txEl>
                                          </p:spTgt>
                                        </p:tgtEl>
                                        <p:attrNameLst>
                                          <p:attrName>ppt_y</p:attrName>
                                        </p:attrNameLst>
                                      </p:cBhvr>
                                      <p:tavLst>
                                        <p:tav tm="0">
                                          <p:val>
                                            <p:strVal val="#ppt_y"/>
                                          </p:val>
                                        </p:tav>
                                        <p:tav tm="100000">
                                          <p:val>
                                            <p:strVal val="#ppt_y"/>
                                          </p:val>
                                        </p:tav>
                                      </p:tavLst>
                                    </p:anim>
                                    <p:animEffect transition="in" filter="fad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p:cTn id="30"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p:cTn id="4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 calcmode="lin" valueType="num">
                                      <p:cBhvr additive="base">
                                        <p:cTn id="51"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 calcmode="lin" valueType="num">
                                      <p:cBhvr additive="base">
                                        <p:cTn id="57" dur="1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 calcmode="lin" valueType="num">
                                      <p:cBhvr additive="base">
                                        <p:cTn id="63" dur="10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64" dur="1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New Folder (4)\Iran-Map2.JPG"/>
          <p:cNvPicPr>
            <a:picLocks noChangeAspect="1" noChangeArrowheads="1"/>
          </p:cNvPicPr>
          <p:nvPr/>
        </p:nvPicPr>
        <p:blipFill>
          <a:blip r:embed="rId2" cstate="print">
            <a:lum bright="17000" contrast="19000"/>
          </a:blip>
          <a:srcRect/>
          <a:stretch>
            <a:fillRect/>
          </a:stretch>
        </p:blipFill>
        <p:spPr bwMode="auto">
          <a:xfrm rot="20735410">
            <a:off x="2156054" y="1281811"/>
            <a:ext cx="4870935" cy="4033445"/>
          </a:xfrm>
          <a:prstGeom prst="rect">
            <a:avLst/>
          </a:prstGeom>
          <a:noFill/>
        </p:spPr>
      </p:pic>
      <p:pic>
        <p:nvPicPr>
          <p:cNvPr id="5" name="Picture 5" descr="6ybfe6e"/>
          <p:cNvPicPr>
            <a:picLocks noChangeAspect="1" noChangeArrowheads="1"/>
          </p:cNvPicPr>
          <p:nvPr/>
        </p:nvPicPr>
        <p:blipFill>
          <a:blip r:embed="rId3" cstate="print"/>
          <a:srcRect/>
          <a:stretch>
            <a:fillRect/>
          </a:stretch>
        </p:blipFill>
        <p:spPr bwMode="auto">
          <a:xfrm rot="3168226">
            <a:off x="7179818" y="3961835"/>
            <a:ext cx="1743738" cy="1419232"/>
          </a:xfrm>
          <a:prstGeom prst="rect">
            <a:avLst/>
          </a:prstGeom>
          <a:noFill/>
          <a:ln w="9525">
            <a:noFill/>
            <a:miter lim="800000"/>
            <a:headEnd/>
            <a:tailEnd/>
          </a:ln>
        </p:spPr>
      </p:pic>
      <p:pic>
        <p:nvPicPr>
          <p:cNvPr id="6" name="Picture 6" descr="16"/>
          <p:cNvPicPr>
            <a:picLocks noChangeAspect="1" noChangeArrowheads="1"/>
          </p:cNvPicPr>
          <p:nvPr/>
        </p:nvPicPr>
        <p:blipFill>
          <a:blip r:embed="rId4" cstate="print"/>
          <a:srcRect/>
          <a:stretch>
            <a:fillRect/>
          </a:stretch>
        </p:blipFill>
        <p:spPr bwMode="auto">
          <a:xfrm>
            <a:off x="3841095" y="4726103"/>
            <a:ext cx="2085980" cy="703161"/>
          </a:xfrm>
          <a:prstGeom prst="rect">
            <a:avLst/>
          </a:prstGeom>
          <a:noFill/>
          <a:ln w="9525">
            <a:noFill/>
            <a:miter lim="800000"/>
            <a:headEnd/>
            <a:tailEnd/>
          </a:ln>
        </p:spPr>
      </p:pic>
      <p:pic>
        <p:nvPicPr>
          <p:cNvPr id="7" name="Picture 7" descr="GEM-A4-ADVERT_19"/>
          <p:cNvPicPr>
            <a:picLocks noChangeAspect="1" noChangeArrowheads="1"/>
          </p:cNvPicPr>
          <p:nvPr/>
        </p:nvPicPr>
        <p:blipFill>
          <a:blip r:embed="rId5" cstate="print"/>
          <a:srcRect/>
          <a:stretch>
            <a:fillRect/>
          </a:stretch>
        </p:blipFill>
        <p:spPr bwMode="auto">
          <a:xfrm>
            <a:off x="3571868" y="5892441"/>
            <a:ext cx="2643206" cy="751269"/>
          </a:xfrm>
          <a:prstGeom prst="rect">
            <a:avLst/>
          </a:prstGeom>
          <a:noFill/>
          <a:ln w="9525">
            <a:noFill/>
            <a:miter lim="800000"/>
            <a:headEnd/>
            <a:tailEnd/>
          </a:ln>
        </p:spPr>
      </p:pic>
      <p:pic>
        <p:nvPicPr>
          <p:cNvPr id="8" name="Picture 9" descr="didar"/>
          <p:cNvPicPr>
            <a:picLocks noChangeAspect="1" noChangeArrowheads="1"/>
          </p:cNvPicPr>
          <p:nvPr/>
        </p:nvPicPr>
        <p:blipFill>
          <a:blip r:embed="rId6" cstate="print"/>
          <a:srcRect/>
          <a:stretch>
            <a:fillRect/>
          </a:stretch>
        </p:blipFill>
        <p:spPr bwMode="auto">
          <a:xfrm rot="18596289">
            <a:off x="1835968" y="5081593"/>
            <a:ext cx="1778000" cy="1333500"/>
          </a:xfrm>
          <a:prstGeom prst="rect">
            <a:avLst/>
          </a:prstGeom>
          <a:noFill/>
          <a:ln w="9525">
            <a:noFill/>
            <a:miter lim="800000"/>
            <a:headEnd/>
            <a:tailEnd/>
          </a:ln>
        </p:spPr>
      </p:pic>
      <p:pic>
        <p:nvPicPr>
          <p:cNvPr id="10" name="Picture 11" descr="mohajer"/>
          <p:cNvPicPr>
            <a:picLocks noChangeAspect="1" noChangeArrowheads="1"/>
          </p:cNvPicPr>
          <p:nvPr/>
        </p:nvPicPr>
        <p:blipFill>
          <a:blip r:embed="rId7" cstate="print"/>
          <a:srcRect/>
          <a:stretch>
            <a:fillRect/>
          </a:stretch>
        </p:blipFill>
        <p:spPr bwMode="auto">
          <a:xfrm rot="18611994">
            <a:off x="173187" y="4695550"/>
            <a:ext cx="1923084" cy="1346159"/>
          </a:xfrm>
          <a:prstGeom prst="rect">
            <a:avLst/>
          </a:prstGeom>
          <a:noFill/>
          <a:ln w="9525">
            <a:noFill/>
            <a:miter lim="800000"/>
            <a:headEnd/>
            <a:tailEnd/>
          </a:ln>
        </p:spPr>
      </p:pic>
      <p:pic>
        <p:nvPicPr>
          <p:cNvPr id="11" name="Picture 12" descr="new+channel"/>
          <p:cNvPicPr>
            <a:picLocks noChangeAspect="1" noChangeArrowheads="1"/>
          </p:cNvPicPr>
          <p:nvPr/>
        </p:nvPicPr>
        <p:blipFill>
          <a:blip r:embed="rId8" cstate="print"/>
          <a:srcRect/>
          <a:stretch>
            <a:fillRect/>
          </a:stretch>
        </p:blipFill>
        <p:spPr bwMode="auto">
          <a:xfrm rot="3235539">
            <a:off x="6177117" y="5049501"/>
            <a:ext cx="1695300" cy="1357418"/>
          </a:xfrm>
          <a:prstGeom prst="rect">
            <a:avLst/>
          </a:prstGeom>
          <a:noFill/>
          <a:ln w="9525">
            <a:noFill/>
            <a:miter lim="800000"/>
            <a:headEnd/>
            <a:tailEnd/>
          </a:ln>
        </p:spPr>
      </p:pic>
      <p:pic>
        <p:nvPicPr>
          <p:cNvPr id="12" name="Picture 13" descr="pars"/>
          <p:cNvPicPr>
            <a:picLocks noChangeAspect="1" noChangeArrowheads="1"/>
          </p:cNvPicPr>
          <p:nvPr/>
        </p:nvPicPr>
        <p:blipFill>
          <a:blip r:embed="rId9" cstate="print"/>
          <a:srcRect/>
          <a:stretch>
            <a:fillRect/>
          </a:stretch>
        </p:blipFill>
        <p:spPr bwMode="auto">
          <a:xfrm rot="2904938">
            <a:off x="6011337" y="771567"/>
            <a:ext cx="2362200" cy="1090365"/>
          </a:xfrm>
          <a:prstGeom prst="rect">
            <a:avLst/>
          </a:prstGeom>
          <a:noFill/>
          <a:ln w="9525">
            <a:noFill/>
            <a:miter lim="800000"/>
            <a:headEnd/>
            <a:tailEnd/>
          </a:ln>
        </p:spPr>
      </p:pic>
      <p:pic>
        <p:nvPicPr>
          <p:cNvPr id="13" name="Picture 14" descr="pmc"/>
          <p:cNvPicPr>
            <a:picLocks noChangeAspect="1" noChangeArrowheads="1"/>
          </p:cNvPicPr>
          <p:nvPr/>
        </p:nvPicPr>
        <p:blipFill>
          <a:blip r:embed="rId10" cstate="print"/>
          <a:srcRect/>
          <a:stretch>
            <a:fillRect/>
          </a:stretch>
        </p:blipFill>
        <p:spPr bwMode="auto">
          <a:xfrm rot="18838891">
            <a:off x="316458" y="946216"/>
            <a:ext cx="2590800" cy="987096"/>
          </a:xfrm>
          <a:prstGeom prst="rect">
            <a:avLst/>
          </a:prstGeom>
          <a:noFill/>
          <a:ln w="9525">
            <a:noFill/>
            <a:miter lim="800000"/>
            <a:headEnd/>
            <a:tailEnd/>
          </a:ln>
        </p:spPr>
      </p:pic>
      <p:pic>
        <p:nvPicPr>
          <p:cNvPr id="14" name="Picture 16" descr="effect2-mix"/>
          <p:cNvPicPr>
            <a:picLocks noChangeAspect="1" noChangeArrowheads="1"/>
          </p:cNvPicPr>
          <p:nvPr/>
        </p:nvPicPr>
        <p:blipFill>
          <a:blip r:embed="rId11" cstate="print"/>
          <a:srcRect/>
          <a:stretch>
            <a:fillRect/>
          </a:stretch>
        </p:blipFill>
        <p:spPr bwMode="auto">
          <a:xfrm rot="18752689">
            <a:off x="622347" y="2694005"/>
            <a:ext cx="1788740" cy="1028402"/>
          </a:xfrm>
          <a:prstGeom prst="rect">
            <a:avLst/>
          </a:prstGeom>
          <a:noFill/>
          <a:ln w="9525">
            <a:noFill/>
            <a:miter lim="800000"/>
            <a:headEnd/>
            <a:tailEnd/>
          </a:ln>
        </p:spPr>
      </p:pic>
      <p:pic>
        <p:nvPicPr>
          <p:cNvPr id="15" name="Picture 15" descr="tv_pen"/>
          <p:cNvPicPr>
            <a:picLocks noChangeAspect="1" noChangeArrowheads="1"/>
          </p:cNvPicPr>
          <p:nvPr/>
        </p:nvPicPr>
        <p:blipFill>
          <a:blip r:embed="rId12" cstate="print"/>
          <a:srcRect/>
          <a:stretch>
            <a:fillRect/>
          </a:stretch>
        </p:blipFill>
        <p:spPr bwMode="auto">
          <a:xfrm rot="18647343">
            <a:off x="1651806" y="3555582"/>
            <a:ext cx="1371600" cy="1028700"/>
          </a:xfrm>
          <a:prstGeom prst="rect">
            <a:avLst/>
          </a:prstGeom>
          <a:noFill/>
          <a:ln w="9525">
            <a:noFill/>
            <a:miter lim="800000"/>
            <a:headEnd/>
            <a:tailEnd/>
          </a:ln>
        </p:spPr>
      </p:pic>
      <p:pic>
        <p:nvPicPr>
          <p:cNvPr id="16" name="Picture 18" descr="itn1111"/>
          <p:cNvPicPr>
            <a:picLocks noChangeAspect="1" noChangeArrowheads="1"/>
          </p:cNvPicPr>
          <p:nvPr/>
        </p:nvPicPr>
        <p:blipFill>
          <a:blip r:embed="rId13" cstate="print"/>
          <a:srcRect/>
          <a:stretch>
            <a:fillRect/>
          </a:stretch>
        </p:blipFill>
        <p:spPr bwMode="auto">
          <a:xfrm rot="2940214">
            <a:off x="6045500" y="2295510"/>
            <a:ext cx="1533525" cy="817563"/>
          </a:xfrm>
          <a:prstGeom prst="rect">
            <a:avLst/>
          </a:prstGeom>
          <a:noFill/>
          <a:ln w="9525">
            <a:noFill/>
            <a:miter lim="800000"/>
            <a:headEnd/>
            <a:tailEnd/>
          </a:ln>
        </p:spPr>
      </p:pic>
      <p:pic>
        <p:nvPicPr>
          <p:cNvPr id="17" name="Picture 8" descr="images"/>
          <p:cNvPicPr>
            <a:picLocks noChangeAspect="1" noChangeArrowheads="1"/>
          </p:cNvPicPr>
          <p:nvPr/>
        </p:nvPicPr>
        <p:blipFill>
          <a:blip r:embed="rId14" cstate="print"/>
          <a:srcRect/>
          <a:stretch>
            <a:fillRect/>
          </a:stretch>
        </p:blipFill>
        <p:spPr bwMode="auto">
          <a:xfrm>
            <a:off x="3626729" y="71414"/>
            <a:ext cx="2159717" cy="857256"/>
          </a:xfrm>
          <a:prstGeom prst="rect">
            <a:avLst/>
          </a:prstGeom>
          <a:noFill/>
        </p:spPr>
      </p:pic>
      <p:pic>
        <p:nvPicPr>
          <p:cNvPr id="18" name="Picture 2" descr="090109ptv_386_217.jpg"/>
          <p:cNvPicPr>
            <a:picLocks noChangeAspect="1"/>
          </p:cNvPicPr>
          <p:nvPr/>
        </p:nvPicPr>
        <p:blipFill>
          <a:blip r:embed="rId15" cstate="print"/>
          <a:srcRect/>
          <a:stretch>
            <a:fillRect/>
          </a:stretch>
        </p:blipFill>
        <p:spPr bwMode="auto">
          <a:xfrm>
            <a:off x="3000364" y="1000108"/>
            <a:ext cx="3071834" cy="868832"/>
          </a:xfrm>
          <a:prstGeom prst="rect">
            <a:avLst/>
          </a:prstGeom>
          <a:noFill/>
          <a:ln w="9525">
            <a:noFill/>
            <a:miter lim="800000"/>
            <a:headEnd/>
            <a:tailEnd/>
          </a:ln>
        </p:spPr>
      </p:pic>
      <p:pic>
        <p:nvPicPr>
          <p:cNvPr id="19" name="Picture 18" descr="facebook.gif"/>
          <p:cNvPicPr>
            <a:picLocks noChangeAspect="1"/>
          </p:cNvPicPr>
          <p:nvPr/>
        </p:nvPicPr>
        <p:blipFill>
          <a:blip r:embed="rId16" cstate="print"/>
          <a:stretch>
            <a:fillRect/>
          </a:stretch>
        </p:blipFill>
        <p:spPr>
          <a:xfrm rot="18835880">
            <a:off x="129462" y="451308"/>
            <a:ext cx="1411396" cy="838200"/>
          </a:xfrm>
          <a:prstGeom prst="rect">
            <a:avLst/>
          </a:prstGeom>
        </p:spPr>
      </p:pic>
      <p:pic>
        <p:nvPicPr>
          <p:cNvPr id="20" name="Picture 4" descr="http://3.bp.blogspot.com/_2kLttPXMDTg/Sv_pRgJHuFI/AAAAAAAABIg/16OeS54GhYg/s320/farsi1.jpg">
            <a:hlinkClick r:id="rId17"/>
          </p:cNvPr>
          <p:cNvPicPr>
            <a:picLocks noChangeAspect="1" noChangeArrowheads="1"/>
          </p:cNvPicPr>
          <p:nvPr/>
        </p:nvPicPr>
        <p:blipFill>
          <a:blip r:embed="rId18" cstate="print"/>
          <a:srcRect/>
          <a:stretch>
            <a:fillRect/>
          </a:stretch>
        </p:blipFill>
        <p:spPr bwMode="auto">
          <a:xfrm rot="2797880">
            <a:off x="7285595" y="471652"/>
            <a:ext cx="1623521" cy="756320"/>
          </a:xfrm>
          <a:prstGeom prst="rect">
            <a:avLst/>
          </a:prstGeom>
          <a:noFill/>
        </p:spPr>
      </p:pic>
      <p:pic>
        <p:nvPicPr>
          <p:cNvPr id="22" name="Picture 18" descr="oj1egw"/>
          <p:cNvPicPr>
            <a:picLocks noChangeAspect="1" noChangeArrowheads="1"/>
          </p:cNvPicPr>
          <p:nvPr/>
        </p:nvPicPr>
        <p:blipFill>
          <a:blip r:embed="rId19" cstate="print"/>
          <a:srcRect/>
          <a:stretch>
            <a:fillRect/>
          </a:stretch>
        </p:blipFill>
        <p:spPr bwMode="auto">
          <a:xfrm rot="3084762">
            <a:off x="7583509" y="2446496"/>
            <a:ext cx="1440523" cy="1000432"/>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2"/>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16"/>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2"/>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5"/>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11"/>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7"/>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6"/>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8"/>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10"/>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15"/>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4"/>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13"/>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9"/>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17"/>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18"/>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Title 1"/>
          <p:cNvSpPr>
            <a:spLocks noGrp="1"/>
          </p:cNvSpPr>
          <p:nvPr>
            <p:ph type="title"/>
          </p:nvPr>
        </p:nvSpPr>
        <p:spPr>
          <a:xfrm>
            <a:off x="2143108" y="714356"/>
            <a:ext cx="6000792" cy="642942"/>
          </a:xfrm>
        </p:spPr>
        <p:txBody>
          <a:bodyPr>
            <a:noAutofit/>
          </a:bodyPr>
          <a:lstStyle/>
          <a:p>
            <a:pPr algn="ctr"/>
            <a:r>
              <a:rPr lang="ar-SA" sz="3200" b="1" dirty="0" smtClean="0">
                <a:ln>
                  <a:solidFill>
                    <a:srgbClr val="EF1D3B"/>
                  </a:solidFill>
                </a:ln>
                <a:solidFill>
                  <a:srgbClr val="7030A0"/>
                </a:solidFill>
                <a:cs typeface="B Davat" pitchFamily="2" charset="-78"/>
              </a:rPr>
              <a:t>مهم‌ترین ویژگی‌های </a:t>
            </a:r>
            <a:r>
              <a:rPr lang="fa-IR" sz="3200" b="1" dirty="0" smtClean="0">
                <a:ln>
                  <a:solidFill>
                    <a:srgbClr val="EF1D3B"/>
                  </a:solidFill>
                </a:ln>
                <a:solidFill>
                  <a:srgbClr val="7030A0"/>
                </a:solidFill>
                <a:cs typeface="B Davat" pitchFamily="2" charset="-78"/>
              </a:rPr>
              <a:t>تلویزیون بی‏بی‏سی </a:t>
            </a:r>
            <a:r>
              <a:rPr lang="ar-SA" sz="3200" b="1" dirty="0" smtClean="0">
                <a:ln>
                  <a:solidFill>
                    <a:srgbClr val="EF1D3B"/>
                  </a:solidFill>
                </a:ln>
                <a:solidFill>
                  <a:srgbClr val="7030A0"/>
                </a:solidFill>
                <a:cs typeface="B Davat" pitchFamily="2" charset="-78"/>
              </a:rPr>
              <a:t>فارسی</a:t>
            </a:r>
            <a:endParaRPr lang="en-US" sz="3200" b="1" dirty="0">
              <a:ln>
                <a:solidFill>
                  <a:srgbClr val="EF1D3B"/>
                </a:solidFill>
              </a:ln>
              <a:solidFill>
                <a:srgbClr val="7030A0"/>
              </a:solidFill>
              <a:cs typeface="B Davat" pitchFamily="2" charset="-78"/>
            </a:endParaRPr>
          </a:p>
        </p:txBody>
      </p:sp>
      <p:sp>
        <p:nvSpPr>
          <p:cNvPr id="7" name="Content Placeholder 2"/>
          <p:cNvSpPr>
            <a:spLocks noGrp="1"/>
          </p:cNvSpPr>
          <p:nvPr>
            <p:ph idx="1"/>
          </p:nvPr>
        </p:nvSpPr>
        <p:spPr>
          <a:xfrm>
            <a:off x="214282" y="1357298"/>
            <a:ext cx="8715436" cy="4880014"/>
          </a:xfrm>
        </p:spPr>
        <p:txBody>
          <a:bodyPr>
            <a:noAutofit/>
          </a:bodyPr>
          <a:lstStyle/>
          <a:p>
            <a:pPr marL="0" lvl="0" indent="0" fontAlgn="base">
              <a:spcBef>
                <a:spcPct val="0"/>
              </a:spcBef>
              <a:spcAft>
                <a:spcPct val="0"/>
              </a:spcAft>
              <a:buFont typeface="Wingdings" pitchFamily="2" charset="2"/>
              <a:buChar char="§"/>
            </a:pPr>
            <a:r>
              <a:rPr lang="ar-SA" sz="2700" dirty="0" smtClean="0">
                <a:solidFill>
                  <a:schemeClr val="tx1"/>
                </a:solidFill>
                <a:cs typeface="B Mitra" pitchFamily="2" charset="-78"/>
              </a:rPr>
              <a:t>خبری‌تر بودن محتوای برنامه‌ها</a:t>
            </a:r>
            <a:r>
              <a:rPr lang="fa-IR" sz="2700" dirty="0" smtClean="0">
                <a:solidFill>
                  <a:schemeClr val="tx1"/>
                </a:solidFill>
                <a:cs typeface="B Mitra" pitchFamily="2" charset="-78"/>
              </a:rPr>
              <a:t>ی تلویزیون بی‏بی‏سی فارسی</a:t>
            </a:r>
            <a:r>
              <a:rPr lang="ar-SA" sz="2700" dirty="0" smtClean="0">
                <a:solidFill>
                  <a:schemeClr val="tx1"/>
                </a:solidFill>
                <a:cs typeface="B Mitra" pitchFamily="2" charset="-78"/>
              </a:rPr>
              <a:t> در مقایسه با </a:t>
            </a:r>
            <a:r>
              <a:rPr lang="en-US" sz="2700" dirty="0" smtClean="0">
                <a:solidFill>
                  <a:schemeClr val="tx1"/>
                </a:solidFill>
                <a:latin typeface="Times New Roman" pitchFamily="18" charset="0"/>
                <a:cs typeface="B Mitra" pitchFamily="2" charset="-78"/>
              </a:rPr>
              <a:t>VOA</a:t>
            </a:r>
          </a:p>
          <a:p>
            <a:pPr marL="0" lvl="0" indent="0" fontAlgn="base">
              <a:spcBef>
                <a:spcPct val="0"/>
              </a:spcBef>
              <a:spcAft>
                <a:spcPct val="0"/>
              </a:spcAft>
              <a:buFont typeface="Wingdings" pitchFamily="2" charset="2"/>
              <a:buChar char="§"/>
            </a:pPr>
            <a:r>
              <a:rPr lang="fa-IR" sz="2700" dirty="0" smtClean="0">
                <a:solidFill>
                  <a:schemeClr val="tx1"/>
                </a:solidFill>
                <a:cs typeface="B Mitra" pitchFamily="2" charset="-78"/>
              </a:rPr>
              <a:t>توجه ويژه به بخش هاي هنر، فرهنگ و دانش</a:t>
            </a:r>
            <a:endParaRPr lang="en-US" sz="2700" dirty="0" smtClean="0">
              <a:solidFill>
                <a:schemeClr val="tx1"/>
              </a:solidFill>
              <a:cs typeface="B Mitra" pitchFamily="2" charset="-78"/>
            </a:endParaRPr>
          </a:p>
          <a:p>
            <a:pPr marL="0" lvl="0" indent="0" fontAlgn="base">
              <a:spcBef>
                <a:spcPct val="0"/>
              </a:spcBef>
              <a:spcAft>
                <a:spcPct val="0"/>
              </a:spcAft>
              <a:buFont typeface="Wingdings" pitchFamily="2" charset="2"/>
              <a:buChar char="§"/>
            </a:pPr>
            <a:r>
              <a:rPr lang="fa-IR" sz="2700" dirty="0" smtClean="0">
                <a:solidFill>
                  <a:schemeClr val="tx1"/>
                </a:solidFill>
                <a:cs typeface="B Mitra" pitchFamily="2" charset="-78"/>
              </a:rPr>
              <a:t>پخش مستندهای بسیار قوی چه به صورت تولیدی و چه به صورت ترجمه</a:t>
            </a:r>
            <a:endParaRPr lang="en-US" sz="2700" dirty="0" smtClean="0">
              <a:solidFill>
                <a:schemeClr val="tx1"/>
              </a:solidFill>
              <a:cs typeface="B Mitra" pitchFamily="2" charset="-78"/>
            </a:endParaRPr>
          </a:p>
          <a:p>
            <a:pPr marL="0" lvl="0" indent="0" fontAlgn="base">
              <a:spcBef>
                <a:spcPct val="0"/>
              </a:spcBef>
              <a:spcAft>
                <a:spcPct val="0"/>
              </a:spcAft>
              <a:buFont typeface="Wingdings" pitchFamily="2" charset="2"/>
              <a:buChar char="§"/>
            </a:pPr>
            <a:r>
              <a:rPr lang="fa-IR" sz="2700" dirty="0" smtClean="0">
                <a:solidFill>
                  <a:schemeClr val="tx1"/>
                </a:solidFill>
                <a:cs typeface="B Mitra" pitchFamily="2" charset="-78"/>
              </a:rPr>
              <a:t>دارابودن آرشیو بسیار غنی با قابلیت بازیابی سریع اطلاعات برای استفاده در گزارشهای روز و برنامه های اختصاص</a:t>
            </a:r>
            <a:endParaRPr lang="en-US" sz="2700" dirty="0" smtClean="0">
              <a:solidFill>
                <a:schemeClr val="tx1"/>
              </a:solidFill>
              <a:cs typeface="B Mitra" pitchFamily="2" charset="-78"/>
            </a:endParaRPr>
          </a:p>
          <a:p>
            <a:pPr marL="0" lvl="0" indent="0" fontAlgn="base">
              <a:spcBef>
                <a:spcPct val="0"/>
              </a:spcBef>
              <a:spcAft>
                <a:spcPct val="0"/>
              </a:spcAft>
              <a:buFont typeface="Wingdings" pitchFamily="2" charset="2"/>
              <a:buChar char="§"/>
            </a:pPr>
            <a:r>
              <a:rPr lang="en-US" sz="2700" dirty="0" smtClean="0">
                <a:solidFill>
                  <a:schemeClr val="tx1"/>
                </a:solidFill>
                <a:cs typeface="B Mitra" pitchFamily="2" charset="-78"/>
              </a:rPr>
              <a:t> </a:t>
            </a:r>
            <a:r>
              <a:rPr lang="fa-IR" sz="2700" dirty="0" smtClean="0">
                <a:solidFill>
                  <a:schemeClr val="tx1"/>
                </a:solidFill>
                <a:cs typeface="B Mitra" pitchFamily="2" charset="-78"/>
              </a:rPr>
              <a:t>استفاده از برخی از روزنامه نگاران حرفه ای که در مطبوعات زنجیره ای فعالیت داشتند</a:t>
            </a:r>
            <a:r>
              <a:rPr lang="en-US" sz="2700" dirty="0" smtClean="0">
                <a:solidFill>
                  <a:schemeClr val="tx1"/>
                </a:solidFill>
                <a:cs typeface="B Mitra" pitchFamily="2" charset="-78"/>
              </a:rPr>
              <a:t>.</a:t>
            </a:r>
          </a:p>
          <a:p>
            <a:pPr marL="0" lvl="0" indent="0" fontAlgn="base">
              <a:spcBef>
                <a:spcPct val="0"/>
              </a:spcBef>
              <a:spcAft>
                <a:spcPct val="0"/>
              </a:spcAft>
              <a:buFont typeface="Wingdings" pitchFamily="2" charset="2"/>
              <a:buChar char="§"/>
            </a:pPr>
            <a:r>
              <a:rPr lang="ar-SA" sz="2700" dirty="0" smtClean="0">
                <a:solidFill>
                  <a:schemeClr val="tx1"/>
                </a:solidFill>
                <a:cs typeface="B Mitra" pitchFamily="2" charset="-78"/>
              </a:rPr>
              <a:t>شناخت</a:t>
            </a:r>
            <a:r>
              <a:rPr lang="fa-IR" sz="2700" dirty="0" smtClean="0">
                <a:solidFill>
                  <a:schemeClr val="tx1"/>
                </a:solidFill>
                <a:cs typeface="B Mitra" pitchFamily="2" charset="-78"/>
              </a:rPr>
              <a:t> و آگاهی </a:t>
            </a:r>
            <a:r>
              <a:rPr lang="ar-SA" sz="2700" dirty="0" smtClean="0">
                <a:solidFill>
                  <a:schemeClr val="tx1"/>
                </a:solidFill>
                <a:cs typeface="B Mitra" pitchFamily="2" charset="-78"/>
              </a:rPr>
              <a:t>از نیازهای مخاطبان</a:t>
            </a:r>
            <a:r>
              <a:rPr lang="en-US" sz="2700" dirty="0" smtClean="0">
                <a:solidFill>
                  <a:schemeClr val="tx1"/>
                </a:solidFill>
                <a:cs typeface="B Mitra" pitchFamily="2" charset="-78"/>
              </a:rPr>
              <a:t>.</a:t>
            </a:r>
          </a:p>
          <a:p>
            <a:pPr marL="0" lvl="0" indent="0" fontAlgn="base">
              <a:spcBef>
                <a:spcPct val="0"/>
              </a:spcBef>
              <a:spcAft>
                <a:spcPct val="0"/>
              </a:spcAft>
              <a:buFont typeface="Wingdings" pitchFamily="2" charset="2"/>
              <a:buChar char="§"/>
            </a:pPr>
            <a:r>
              <a:rPr lang="en-US" sz="2700" dirty="0" smtClean="0">
                <a:solidFill>
                  <a:schemeClr val="tx1"/>
                </a:solidFill>
                <a:cs typeface="B Mitra" pitchFamily="2" charset="-78"/>
              </a:rPr>
              <a:t> </a:t>
            </a:r>
            <a:r>
              <a:rPr lang="fa-IR" sz="2700" dirty="0" smtClean="0">
                <a:solidFill>
                  <a:schemeClr val="tx1"/>
                </a:solidFill>
                <a:cs typeface="B Mitra" pitchFamily="2" charset="-78"/>
              </a:rPr>
              <a:t>ورود به حوزه هایی که خطوط قرمز صدا و سیما محسوب می شود.</a:t>
            </a:r>
            <a:endParaRPr lang="en-US" sz="2700" dirty="0" smtClean="0">
              <a:solidFill>
                <a:schemeClr val="tx1"/>
              </a:solidFill>
              <a:cs typeface="B Mitra" pitchFamily="2" charset="-78"/>
            </a:endParaRPr>
          </a:p>
          <a:p>
            <a:pPr marL="0" lvl="0" indent="0" fontAlgn="base">
              <a:spcBef>
                <a:spcPct val="0"/>
              </a:spcBef>
              <a:spcAft>
                <a:spcPct val="0"/>
              </a:spcAft>
              <a:buFont typeface="Wingdings" pitchFamily="2" charset="2"/>
              <a:buChar char="§"/>
            </a:pPr>
            <a:r>
              <a:rPr lang="en-US" sz="2700" dirty="0" smtClean="0">
                <a:solidFill>
                  <a:schemeClr val="tx1"/>
                </a:solidFill>
                <a:cs typeface="B Mitra" pitchFamily="2" charset="-78"/>
              </a:rPr>
              <a:t> </a:t>
            </a:r>
            <a:r>
              <a:rPr lang="fa-IR" sz="2700" dirty="0" smtClean="0">
                <a:solidFill>
                  <a:schemeClr val="tx1"/>
                </a:solidFill>
                <a:cs typeface="B Mitra" pitchFamily="2" charset="-78"/>
              </a:rPr>
              <a:t>نیروی انسانی جوان و فعال و آشنا به روحیات و شرایط ایران</a:t>
            </a:r>
            <a:r>
              <a:rPr lang="en-US" sz="2700" dirty="0" smtClean="0">
                <a:solidFill>
                  <a:schemeClr val="tx1"/>
                </a:solidFill>
                <a:cs typeface="B Mitra" pitchFamily="2" charset="-78"/>
              </a:rPr>
              <a:t>.</a:t>
            </a:r>
          </a:p>
          <a:p>
            <a:pPr marL="0" lvl="0" indent="0" fontAlgn="base">
              <a:spcBef>
                <a:spcPct val="0"/>
              </a:spcBef>
              <a:spcAft>
                <a:spcPct val="0"/>
              </a:spcAft>
              <a:buFont typeface="Wingdings" pitchFamily="2" charset="2"/>
              <a:buChar char="§"/>
            </a:pPr>
            <a:r>
              <a:rPr lang="fa-IR" sz="2700" dirty="0" smtClean="0">
                <a:solidFill>
                  <a:schemeClr val="tx1"/>
                </a:solidFill>
                <a:cs typeface="B Mitra" pitchFamily="2" charset="-78"/>
              </a:rPr>
              <a:t>پخش سخنان منتقد حتی در نقطه مقابل اهداف بی‏بی‏سی برای جذب مخاطب و اعلام بی طرفی</a:t>
            </a:r>
            <a:endParaRPr lang="en-US" sz="2700" dirty="0">
              <a:solidFill>
                <a:schemeClr val="tx1"/>
              </a:solidFill>
              <a:cs typeface="B Mitra"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ox(in)">
                                      <p:cBhvr>
                                        <p:cTn id="19" dur="10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slide(fromBottom)">
                                      <p:cBhvr>
                                        <p:cTn id="24" dur="10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dissolve">
                                      <p:cBhvr>
                                        <p:cTn id="29" dur="10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strips(downLeft)">
                                      <p:cBhvr>
                                        <p:cTn id="34" dur="1000"/>
                                        <p:tgtEl>
                                          <p:spTgt spid="7">
                                            <p:txEl>
                                              <p:pRg st="4" end="4"/>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strips(downLeft)">
                                      <p:cBhvr>
                                        <p:cTn id="37" dur="1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10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 calcmode="lin" valueType="num">
                                      <p:cBhvr additive="base">
                                        <p:cTn id="47"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 calcmode="lin" valueType="num">
                                      <p:cBhvr additive="base">
                                        <p:cTn id="53" dur="1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6137"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Rectangle 6"/>
          <p:cNvSpPr>
            <a:spLocks noChangeArrowheads="1"/>
          </p:cNvSpPr>
          <p:nvPr/>
        </p:nvSpPr>
        <p:spPr bwMode="auto">
          <a:xfrm>
            <a:off x="285720" y="1500174"/>
            <a:ext cx="8572560" cy="4593565"/>
          </a:xfrm>
          <a:prstGeom prst="rect">
            <a:avLst/>
          </a:prstGeom>
          <a:noFill/>
          <a:ln w="9525">
            <a:noFill/>
            <a:miter lim="800000"/>
            <a:headEnd/>
            <a:tailEnd/>
          </a:ln>
          <a:effectLst/>
        </p:spPr>
        <p:txBody>
          <a:bodyPr wrap="square" anchor="ctr">
            <a:spAutoFit/>
          </a:bodyPr>
          <a:lstStyle/>
          <a:p>
            <a:pPr algn="justLow" rtl="1">
              <a:lnSpc>
                <a:spcPts val="3900"/>
              </a:lnSpc>
              <a:buFont typeface="Wingdings" pitchFamily="2" charset="2"/>
              <a:buChar char="Ø"/>
            </a:pPr>
            <a:r>
              <a:rPr lang="fa-IR" sz="2600" b="1" dirty="0" smtClean="0">
                <a:solidFill>
                  <a:srgbClr val="FF0000"/>
                </a:solidFill>
                <a:cs typeface="B Mitra" pitchFamily="2" charset="-78"/>
              </a:rPr>
              <a:t>اصالت</a:t>
            </a:r>
            <a:r>
              <a:rPr lang="fa-IR" sz="2600" dirty="0" smtClean="0">
                <a:cs typeface="B Mitra" pitchFamily="2" charset="-78"/>
              </a:rPr>
              <a:t>: </a:t>
            </a:r>
            <a:r>
              <a:rPr lang="ar-SA" sz="2600" dirty="0" smtClean="0">
                <a:cs typeface="B Mitra" pitchFamily="2" charset="-78"/>
              </a:rPr>
              <a:t>اخبار </a:t>
            </a:r>
            <a:r>
              <a:rPr lang="ar-SA" sz="2600" dirty="0">
                <a:cs typeface="B Mitra" pitchFamily="2" charset="-78"/>
              </a:rPr>
              <a:t>در این تلویزیون بنا بر سنت بی‏بی‏سی تا حد ممکن اصیل است، </a:t>
            </a:r>
            <a:r>
              <a:rPr lang="ar-SA" sz="2600" dirty="0" smtClean="0">
                <a:cs typeface="B Mitra" pitchFamily="2" charset="-78"/>
              </a:rPr>
              <a:t>اولین </a:t>
            </a:r>
            <a:r>
              <a:rPr lang="ar-SA" sz="2600" dirty="0">
                <a:cs typeface="B Mitra" pitchFamily="2" charset="-78"/>
              </a:rPr>
              <a:t>منبع خبر خبرنگاران بی‏بی‏سی هستند این امر سبب می شود که مخاطب اعتبار و اهمیت بیشتری برای اخبار آن قائل </a:t>
            </a:r>
            <a:r>
              <a:rPr lang="ar-SA" sz="2600" dirty="0" smtClean="0">
                <a:cs typeface="B Mitra" pitchFamily="2" charset="-78"/>
              </a:rPr>
              <a:t>شود.</a:t>
            </a:r>
            <a:endParaRPr lang="en-US" sz="2600" dirty="0" smtClean="0">
              <a:cs typeface="B Mitra" pitchFamily="2" charset="-78"/>
            </a:endParaRPr>
          </a:p>
          <a:p>
            <a:pPr algn="justLow" rtl="1">
              <a:lnSpc>
                <a:spcPts val="3900"/>
              </a:lnSpc>
              <a:buFont typeface="Wingdings" pitchFamily="2" charset="2"/>
              <a:buChar char="Ø"/>
            </a:pPr>
            <a:r>
              <a:rPr lang="ar-SA" sz="2600" dirty="0" smtClean="0">
                <a:cs typeface="B Mitra" pitchFamily="2" charset="-78"/>
              </a:rPr>
              <a:t>اولین </a:t>
            </a:r>
            <a:r>
              <a:rPr lang="ar-SA" sz="2600" dirty="0">
                <a:cs typeface="B Mitra" pitchFamily="2" charset="-78"/>
              </a:rPr>
              <a:t>بخش خبری این شبکه هم </a:t>
            </a:r>
            <a:r>
              <a:rPr lang="ar-SA" sz="2600" dirty="0" smtClean="0">
                <a:cs typeface="B Mitra" pitchFamily="2" charset="-78"/>
              </a:rPr>
              <a:t>با </a:t>
            </a:r>
            <a:r>
              <a:rPr lang="ar-SA" sz="2600" dirty="0">
                <a:cs typeface="B Mitra" pitchFamily="2" charset="-78"/>
              </a:rPr>
              <a:t>چندین گزارش زنده از خبرنگاران اختصاصی این شبکه در گوشه و کنار جهان پخش </a:t>
            </a:r>
            <a:r>
              <a:rPr lang="ar-SA" sz="2600" dirty="0" smtClean="0">
                <a:cs typeface="B Mitra" pitchFamily="2" charset="-78"/>
              </a:rPr>
              <a:t>شد.</a:t>
            </a:r>
            <a:endParaRPr lang="en-US" sz="2600" dirty="0" smtClean="0">
              <a:cs typeface="B Mitra" pitchFamily="2" charset="-78"/>
            </a:endParaRPr>
          </a:p>
          <a:p>
            <a:pPr algn="justLow" rtl="1">
              <a:lnSpc>
                <a:spcPts val="3900"/>
              </a:lnSpc>
              <a:buFont typeface="Wingdings" pitchFamily="2" charset="2"/>
              <a:buChar char="Ø"/>
            </a:pPr>
            <a:r>
              <a:rPr lang="fa-IR" sz="2600" dirty="0" smtClean="0">
                <a:cs typeface="B Mitra" pitchFamily="2" charset="-78"/>
              </a:rPr>
              <a:t>پخش زنده </a:t>
            </a:r>
            <a:r>
              <a:rPr lang="ar-SA" sz="2600" dirty="0" smtClean="0">
                <a:cs typeface="B Mitra" pitchFamily="2" charset="-78"/>
              </a:rPr>
              <a:t>مراسم </a:t>
            </a:r>
            <a:r>
              <a:rPr lang="ar-SA" sz="2600" dirty="0">
                <a:cs typeface="B Mitra" pitchFamily="2" charset="-78"/>
              </a:rPr>
              <a:t>تحلیف رئیس جمهور آمریکا </a:t>
            </a:r>
            <a:r>
              <a:rPr lang="ar-SA" sz="2600" dirty="0" smtClean="0">
                <a:cs typeface="B Mitra" pitchFamily="2" charset="-78"/>
              </a:rPr>
              <a:t>شروع </a:t>
            </a:r>
            <a:r>
              <a:rPr lang="ar-SA" sz="2600" dirty="0">
                <a:cs typeface="B Mitra" pitchFamily="2" charset="-78"/>
              </a:rPr>
              <a:t>درخشانی </a:t>
            </a:r>
            <a:r>
              <a:rPr lang="fa-IR" sz="2600" dirty="0" smtClean="0">
                <a:cs typeface="B Mitra" pitchFamily="2" charset="-78"/>
              </a:rPr>
              <a:t>برای این رسانه بود.</a:t>
            </a:r>
            <a:r>
              <a:rPr lang="en-US" sz="2600" dirty="0" smtClean="0">
                <a:cs typeface="B Mitra" pitchFamily="2" charset="-78"/>
              </a:rPr>
              <a:t> </a:t>
            </a:r>
          </a:p>
          <a:p>
            <a:pPr algn="justLow" rtl="1">
              <a:lnSpc>
                <a:spcPts val="3900"/>
              </a:lnSpc>
              <a:buFont typeface="Wingdings" pitchFamily="2" charset="2"/>
              <a:buChar char="Ø"/>
            </a:pPr>
            <a:r>
              <a:rPr lang="en-US" sz="2600" b="1" dirty="0" smtClean="0">
                <a:solidFill>
                  <a:srgbClr val="FF0000"/>
                </a:solidFill>
                <a:cs typeface="B Mitra" pitchFamily="2" charset="-78"/>
              </a:rPr>
              <a:t> </a:t>
            </a:r>
            <a:r>
              <a:rPr lang="fa-IR" sz="2600" b="1" dirty="0" smtClean="0">
                <a:solidFill>
                  <a:srgbClr val="FF0000"/>
                </a:solidFill>
                <a:cs typeface="B Mitra" pitchFamily="2" charset="-78"/>
              </a:rPr>
              <a:t>پردازش خبر: </a:t>
            </a:r>
            <a:r>
              <a:rPr lang="fa-IR" sz="2600" dirty="0" smtClean="0">
                <a:cs typeface="B Mitra" pitchFamily="2" charset="-78"/>
              </a:rPr>
              <a:t>گفتگو در استودیو، ارتباط مستقیم و زنده ویدئویی و گاهاً تلفنی</a:t>
            </a:r>
            <a:endParaRPr lang="en-US" sz="2600" dirty="0" smtClean="0">
              <a:cs typeface="B Mitra" pitchFamily="2" charset="-78"/>
            </a:endParaRPr>
          </a:p>
          <a:p>
            <a:pPr algn="justLow" rtl="1">
              <a:lnSpc>
                <a:spcPts val="3900"/>
              </a:lnSpc>
              <a:buFont typeface="Wingdings" pitchFamily="2" charset="2"/>
              <a:buChar char="Ø"/>
            </a:pPr>
            <a:r>
              <a:rPr lang="fa-IR" sz="2600" b="1" dirty="0" smtClean="0">
                <a:solidFill>
                  <a:srgbClr val="FF0000"/>
                </a:solidFill>
                <a:cs typeface="B Mitra" pitchFamily="2" charset="-78"/>
              </a:rPr>
              <a:t>چينش مناسب خبر: </a:t>
            </a:r>
            <a:r>
              <a:rPr lang="fa-IR" sz="2600" dirty="0" smtClean="0">
                <a:cs typeface="B Mitra" pitchFamily="2" charset="-78"/>
              </a:rPr>
              <a:t>گرافیک های درخشان برای کپشن های خبری و مجموعه چیدمان حرفه ای و دینامیک آن</a:t>
            </a:r>
          </a:p>
        </p:txBody>
      </p:sp>
      <p:sp>
        <p:nvSpPr>
          <p:cNvPr id="7" name="Title 1"/>
          <p:cNvSpPr>
            <a:spLocks noGrp="1"/>
          </p:cNvSpPr>
          <p:nvPr>
            <p:ph type="title"/>
          </p:nvPr>
        </p:nvSpPr>
        <p:spPr>
          <a:xfrm>
            <a:off x="2143108" y="785794"/>
            <a:ext cx="5786478" cy="642942"/>
          </a:xfrm>
        </p:spPr>
        <p:txBody>
          <a:bodyPr>
            <a:noAutofit/>
          </a:bodyPr>
          <a:lstStyle/>
          <a:p>
            <a:pPr algn="ctr"/>
            <a:r>
              <a:rPr lang="ar-SA" sz="3200" b="1" dirty="0" smtClean="0">
                <a:ln>
                  <a:solidFill>
                    <a:srgbClr val="EF1D3B"/>
                  </a:solidFill>
                </a:ln>
                <a:solidFill>
                  <a:srgbClr val="7030A0"/>
                </a:solidFill>
                <a:cs typeface="B Davat" pitchFamily="2" charset="-78"/>
              </a:rPr>
              <a:t>مهم‌ترین ویژگی‌های </a:t>
            </a:r>
            <a:r>
              <a:rPr lang="fa-IR" sz="3200" b="1" dirty="0" smtClean="0">
                <a:ln>
                  <a:solidFill>
                    <a:srgbClr val="EF1D3B"/>
                  </a:solidFill>
                </a:ln>
                <a:solidFill>
                  <a:srgbClr val="7030A0"/>
                </a:solidFill>
                <a:cs typeface="B Davat" pitchFamily="2" charset="-78"/>
              </a:rPr>
              <a:t>تلویزیون بی‏بی‏سی </a:t>
            </a:r>
            <a:r>
              <a:rPr lang="ar-SA" sz="3200" b="1" dirty="0" smtClean="0">
                <a:ln>
                  <a:solidFill>
                    <a:srgbClr val="EF1D3B"/>
                  </a:solidFill>
                </a:ln>
                <a:solidFill>
                  <a:srgbClr val="7030A0"/>
                </a:solidFill>
                <a:cs typeface="B Davat" pitchFamily="2" charset="-78"/>
              </a:rPr>
              <a:t>فارسی</a:t>
            </a:r>
            <a:endParaRPr lang="en-US" sz="3200" b="1" dirty="0">
              <a:ln>
                <a:solidFill>
                  <a:srgbClr val="EF1D3B"/>
                </a:solidFill>
              </a:ln>
              <a:solidFill>
                <a:srgbClr val="7030A0"/>
              </a:solidFill>
              <a:cs typeface="B Davat" pitchFamily="2" charset="-78"/>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6137" y="649947"/>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Rectangle 6"/>
          <p:cNvSpPr>
            <a:spLocks noChangeArrowheads="1"/>
          </p:cNvSpPr>
          <p:nvPr/>
        </p:nvSpPr>
        <p:spPr bwMode="auto">
          <a:xfrm>
            <a:off x="214282" y="1214422"/>
            <a:ext cx="8715436" cy="5032147"/>
          </a:xfrm>
          <a:prstGeom prst="rect">
            <a:avLst/>
          </a:prstGeom>
          <a:noFill/>
          <a:ln w="9525">
            <a:noFill/>
            <a:miter lim="800000"/>
            <a:headEnd/>
            <a:tailEnd/>
          </a:ln>
          <a:effectLst/>
        </p:spPr>
        <p:txBody>
          <a:bodyPr wrap="square" anchor="ctr">
            <a:spAutoFit/>
          </a:bodyPr>
          <a:lstStyle/>
          <a:p>
            <a:pPr algn="justLow" rtl="1">
              <a:lnSpc>
                <a:spcPct val="150000"/>
              </a:lnSpc>
              <a:buFont typeface="Wingdings" pitchFamily="2" charset="2"/>
              <a:buChar char="Ø"/>
            </a:pPr>
            <a:r>
              <a:rPr lang="fa-IR" sz="2400" b="1" dirty="0" smtClean="0">
                <a:solidFill>
                  <a:srgbClr val="FF0000"/>
                </a:solidFill>
                <a:cs typeface="B Mitra" pitchFamily="2" charset="-78"/>
              </a:rPr>
              <a:t>تنوع: </a:t>
            </a:r>
            <a:r>
              <a:rPr lang="ar-SA" sz="2400" dirty="0" smtClean="0">
                <a:cs typeface="B Mitra" pitchFamily="2" charset="-78"/>
              </a:rPr>
              <a:t>سوئیچ از </a:t>
            </a:r>
            <a:r>
              <a:rPr lang="fa-IR" sz="2400" dirty="0" smtClean="0">
                <a:cs typeface="B Mitra" pitchFamily="2" charset="-78"/>
              </a:rPr>
              <a:t>سخت خبر (</a:t>
            </a:r>
            <a:r>
              <a:rPr lang="en-US" sz="2400" dirty="0" smtClean="0">
                <a:latin typeface="Times New Roman" pitchFamily="18" charset="0"/>
                <a:cs typeface="Times New Roman" pitchFamily="18" charset="0"/>
              </a:rPr>
              <a:t>Hard</a:t>
            </a:r>
            <a:r>
              <a:rPr lang="en-US" sz="2400" dirty="0" smtClean="0">
                <a:cs typeface="B Mitra" pitchFamily="2" charset="-78"/>
              </a:rPr>
              <a:t> </a:t>
            </a:r>
            <a:r>
              <a:rPr lang="en-US" sz="2400" dirty="0" smtClean="0">
                <a:latin typeface="Times New Roman" pitchFamily="18" charset="0"/>
                <a:cs typeface="Times New Roman" pitchFamily="18" charset="0"/>
              </a:rPr>
              <a:t>News</a:t>
            </a:r>
            <a:r>
              <a:rPr lang="en-US" sz="2400" dirty="0" smtClean="0">
                <a:cs typeface="B Mitra" pitchFamily="2" charset="-78"/>
              </a:rPr>
              <a:t> </a:t>
            </a:r>
            <a:r>
              <a:rPr lang="fa-IR" sz="2400" dirty="0" smtClean="0">
                <a:cs typeface="B Mitra" pitchFamily="2" charset="-78"/>
              </a:rPr>
              <a:t>) </a:t>
            </a:r>
            <a:r>
              <a:rPr lang="ar-SA" sz="2400" dirty="0" smtClean="0">
                <a:cs typeface="B Mitra" pitchFamily="2" charset="-78"/>
              </a:rPr>
              <a:t>به</a:t>
            </a:r>
            <a:r>
              <a:rPr lang="fa-IR" sz="2400" dirty="0" smtClean="0">
                <a:cs typeface="B Mitra" pitchFamily="2" charset="-78"/>
              </a:rPr>
              <a:t> نرم خبر </a:t>
            </a:r>
            <a:r>
              <a:rPr lang="en-US" sz="2400" dirty="0" smtClean="0">
                <a:latin typeface="Times New Roman" pitchFamily="18" charset="0"/>
                <a:cs typeface="Times New Roman" pitchFamily="18" charset="0"/>
              </a:rPr>
              <a:t>Soft</a:t>
            </a:r>
            <a:r>
              <a:rPr lang="en-US" sz="2400" dirty="0" smtClean="0">
                <a:cs typeface="B Mitra" pitchFamily="2" charset="-78"/>
              </a:rPr>
              <a:t> </a:t>
            </a:r>
            <a:r>
              <a:rPr lang="en-US" sz="2400" dirty="0" smtClean="0">
                <a:latin typeface="Times New Roman" pitchFamily="18" charset="0"/>
                <a:cs typeface="Times New Roman" pitchFamily="18" charset="0"/>
              </a:rPr>
              <a:t>News</a:t>
            </a:r>
            <a:r>
              <a:rPr lang="en-US" sz="2400" dirty="0" smtClean="0">
                <a:cs typeface="B Mitra" pitchFamily="2" charset="-78"/>
              </a:rPr>
              <a:t>)</a:t>
            </a:r>
            <a:r>
              <a:rPr lang="fa-IR" sz="2400" dirty="0" smtClean="0">
                <a:cs typeface="B Mitra" pitchFamily="2" charset="-78"/>
              </a:rPr>
              <a:t>)</a:t>
            </a:r>
            <a:r>
              <a:rPr lang="ar-SA" sz="2400" dirty="0" smtClean="0">
                <a:cs typeface="B Mitra" pitchFamily="2" charset="-78"/>
              </a:rPr>
              <a:t> و انتخاب مناسب این </a:t>
            </a:r>
            <a:r>
              <a:rPr lang="fa-IR" sz="2400" dirty="0" smtClean="0">
                <a:cs typeface="B Mitra" pitchFamily="2" charset="-78"/>
              </a:rPr>
              <a:t>سخت خبرها </a:t>
            </a:r>
            <a:r>
              <a:rPr lang="ar-SA" sz="2400" dirty="0" smtClean="0">
                <a:cs typeface="B Mitra" pitchFamily="2" charset="-78"/>
              </a:rPr>
              <a:t>متناسب با سلیقه مخاطبان جوان و تنوع چشمگیر در بخش خبری در استفاده از همه </a:t>
            </a:r>
            <a:r>
              <a:rPr lang="fa-IR" sz="2400" dirty="0" smtClean="0">
                <a:cs typeface="B Mitra" pitchFamily="2" charset="-78"/>
              </a:rPr>
              <a:t/>
            </a:r>
            <a:br>
              <a:rPr lang="fa-IR" sz="2400" dirty="0" smtClean="0">
                <a:cs typeface="B Mitra" pitchFamily="2" charset="-78"/>
              </a:rPr>
            </a:br>
            <a:r>
              <a:rPr lang="ar-SA" sz="2400" dirty="0" smtClean="0">
                <a:cs typeface="B Mitra" pitchFamily="2" charset="-78"/>
              </a:rPr>
              <a:t>شیوه های اجرا، تولید</a:t>
            </a:r>
            <a:r>
              <a:rPr lang="fa-IR" sz="2400" dirty="0" smtClean="0">
                <a:cs typeface="B Mitra" pitchFamily="2" charset="-78"/>
              </a:rPr>
              <a:t> </a:t>
            </a:r>
            <a:r>
              <a:rPr lang="ar-SA" sz="2400" dirty="0" smtClean="0">
                <a:cs typeface="B Mitra" pitchFamily="2" charset="-78"/>
              </a:rPr>
              <a:t>و پخش نشانگر درک اصولی مدیران آن در اهمیت تنوع بخشی و استفاده از همه قابلیت های موجود برای ایجاد آن دارد</a:t>
            </a:r>
            <a:r>
              <a:rPr lang="en-US" sz="2400" dirty="0" smtClean="0">
                <a:cs typeface="B Mitra" pitchFamily="2" charset="-78"/>
              </a:rPr>
              <a:t>.</a:t>
            </a:r>
          </a:p>
          <a:p>
            <a:pPr algn="justLow" rtl="1">
              <a:lnSpc>
                <a:spcPct val="150000"/>
              </a:lnSpc>
              <a:buFont typeface="Wingdings" pitchFamily="2" charset="2"/>
              <a:buChar char="Ø"/>
            </a:pPr>
            <a:r>
              <a:rPr lang="fa-IR" sz="2400" b="1" dirty="0" smtClean="0">
                <a:solidFill>
                  <a:srgbClr val="FF0000"/>
                </a:solidFill>
                <a:cs typeface="B Mitra" pitchFamily="2" charset="-78"/>
              </a:rPr>
              <a:t>خلاقیت</a:t>
            </a:r>
            <a:r>
              <a:rPr lang="fa-IR" sz="2400" dirty="0" smtClean="0">
                <a:solidFill>
                  <a:srgbClr val="FF0000"/>
                </a:solidFill>
                <a:cs typeface="B Mitra" pitchFamily="2" charset="-78"/>
              </a:rPr>
              <a:t>: </a:t>
            </a:r>
            <a:r>
              <a:rPr lang="ar-SA" sz="2400" dirty="0" smtClean="0">
                <a:cs typeface="B Mitra" pitchFamily="2" charset="-78"/>
              </a:rPr>
              <a:t>سردبیری و تهیه کنندگی برنامه خبری تلویزیونی نیازمند خلاقیت است، بی‏بی‏سی فارسی تا به اینجا نشان داده است که از خلاقیت کافی برای بومی سازی خبر،</a:t>
            </a:r>
            <a:r>
              <a:rPr lang="fa-IR" sz="2400" dirty="0" smtClean="0">
                <a:cs typeface="B Mitra" pitchFamily="2" charset="-78"/>
              </a:rPr>
              <a:t> </a:t>
            </a:r>
            <a:r>
              <a:rPr lang="ar-SA" sz="2400" dirty="0" smtClean="0">
                <a:cs typeface="B Mitra" pitchFamily="2" charset="-78"/>
              </a:rPr>
              <a:t>ارتباط با مخاطب و تولید رپرتاژ ویژه برخوردار است، امری که بسیار منحصر به فرد است</a:t>
            </a:r>
            <a:endParaRPr lang="en-US" sz="2400" dirty="0" smtClean="0">
              <a:cs typeface="B Mitra" pitchFamily="2" charset="-78"/>
            </a:endParaRPr>
          </a:p>
          <a:p>
            <a:pPr algn="justLow" rtl="1">
              <a:lnSpc>
                <a:spcPct val="150000"/>
              </a:lnSpc>
              <a:buFont typeface="Wingdings" pitchFamily="2" charset="2"/>
              <a:buChar char="Ø"/>
            </a:pPr>
            <a:r>
              <a:rPr lang="fa-IR" sz="2400" b="1" dirty="0" smtClean="0">
                <a:solidFill>
                  <a:srgbClr val="FF0000"/>
                </a:solidFill>
                <a:cs typeface="B Mitra" pitchFamily="2" charset="-78"/>
              </a:rPr>
              <a:t>زبان</a:t>
            </a:r>
            <a:r>
              <a:rPr lang="en-US" sz="2400" b="1" dirty="0" smtClean="0">
                <a:solidFill>
                  <a:srgbClr val="FF0000"/>
                </a:solidFill>
                <a:cs typeface="B Mitra" pitchFamily="2" charset="-78"/>
              </a:rPr>
              <a:t> </a:t>
            </a:r>
            <a:r>
              <a:rPr lang="fa-IR" sz="2400" b="1" dirty="0" smtClean="0">
                <a:solidFill>
                  <a:srgbClr val="FF0000"/>
                </a:solidFill>
                <a:cs typeface="B Mitra" pitchFamily="2" charset="-78"/>
              </a:rPr>
              <a:t>اخبار: </a:t>
            </a:r>
            <a:r>
              <a:rPr lang="fa-IR" sz="2400" dirty="0" smtClean="0">
                <a:cs typeface="B Mitra" pitchFamily="2" charset="-78"/>
              </a:rPr>
              <a:t>مستقیم</a:t>
            </a:r>
            <a:r>
              <a:rPr lang="en-US" sz="2400" dirty="0" smtClean="0">
                <a:cs typeface="B Mitra" pitchFamily="2" charset="-78"/>
              </a:rPr>
              <a:t> </a:t>
            </a:r>
            <a:r>
              <a:rPr lang="fa-IR" sz="2400" dirty="0" smtClean="0">
                <a:cs typeface="B Mitra" pitchFamily="2" charset="-78"/>
              </a:rPr>
              <a:t>و</a:t>
            </a:r>
            <a:r>
              <a:rPr lang="en-US" sz="2400" dirty="0" smtClean="0">
                <a:cs typeface="B Mitra" pitchFamily="2" charset="-78"/>
              </a:rPr>
              <a:t> </a:t>
            </a:r>
            <a:r>
              <a:rPr lang="fa-IR" sz="2400" dirty="0" smtClean="0">
                <a:cs typeface="B Mitra" pitchFamily="2" charset="-78"/>
              </a:rPr>
              <a:t>محاوره</a:t>
            </a:r>
            <a:r>
              <a:rPr lang="en-US" sz="2400" dirty="0" smtClean="0">
                <a:cs typeface="B Mitra" pitchFamily="2" charset="-78"/>
              </a:rPr>
              <a:t> </a:t>
            </a:r>
            <a:r>
              <a:rPr lang="fa-IR" sz="2400" dirty="0" smtClean="0">
                <a:cs typeface="B Mitra" pitchFamily="2" charset="-78"/>
              </a:rPr>
              <a:t>ای، موجز</a:t>
            </a:r>
            <a:r>
              <a:rPr lang="en-US" sz="2400" dirty="0" smtClean="0">
                <a:cs typeface="B Mitra" pitchFamily="2" charset="-78"/>
              </a:rPr>
              <a:t> </a:t>
            </a:r>
            <a:r>
              <a:rPr lang="fa-IR" sz="2400" dirty="0" smtClean="0">
                <a:cs typeface="B Mitra" pitchFamily="2" charset="-78"/>
              </a:rPr>
              <a:t>و</a:t>
            </a:r>
            <a:r>
              <a:rPr lang="en-US" sz="2400" dirty="0" smtClean="0">
                <a:cs typeface="B Mitra" pitchFamily="2" charset="-78"/>
              </a:rPr>
              <a:t> </a:t>
            </a:r>
            <a:r>
              <a:rPr lang="fa-IR" sz="2400" dirty="0" smtClean="0">
                <a:cs typeface="B Mitra" pitchFamily="2" charset="-78"/>
              </a:rPr>
              <a:t>منفصل، متناسب</a:t>
            </a:r>
            <a:r>
              <a:rPr lang="en-US" sz="2400" dirty="0" smtClean="0">
                <a:cs typeface="B Mitra" pitchFamily="2" charset="-78"/>
              </a:rPr>
              <a:t> </a:t>
            </a:r>
            <a:r>
              <a:rPr lang="fa-IR" sz="2400" dirty="0" smtClean="0">
                <a:cs typeface="B Mitra" pitchFamily="2" charset="-78"/>
              </a:rPr>
              <a:t>با</a:t>
            </a:r>
            <a:r>
              <a:rPr lang="en-US" sz="2400" dirty="0" smtClean="0">
                <a:cs typeface="B Mitra" pitchFamily="2" charset="-78"/>
              </a:rPr>
              <a:t> </a:t>
            </a:r>
            <a:r>
              <a:rPr lang="fa-IR" sz="2400" dirty="0" smtClean="0">
                <a:cs typeface="B Mitra" pitchFamily="2" charset="-78"/>
              </a:rPr>
              <a:t>فرهنگ</a:t>
            </a:r>
            <a:r>
              <a:rPr lang="en-US" sz="2400" dirty="0" smtClean="0">
                <a:cs typeface="B Mitra" pitchFamily="2" charset="-78"/>
              </a:rPr>
              <a:t> </a:t>
            </a:r>
            <a:r>
              <a:rPr lang="fa-IR" sz="2400" dirty="0" smtClean="0">
                <a:cs typeface="B Mitra" pitchFamily="2" charset="-78"/>
              </a:rPr>
              <a:t>اجتماعی و متناسب</a:t>
            </a:r>
            <a:r>
              <a:rPr lang="en-US" sz="2400" dirty="0" smtClean="0">
                <a:cs typeface="B Mitra" pitchFamily="2" charset="-78"/>
              </a:rPr>
              <a:t> </a:t>
            </a:r>
            <a:r>
              <a:rPr lang="fa-IR" sz="2400" dirty="0" smtClean="0">
                <a:cs typeface="B Mitra" pitchFamily="2" charset="-78"/>
              </a:rPr>
              <a:t>با</a:t>
            </a:r>
            <a:r>
              <a:rPr lang="en-US" sz="2400" dirty="0" smtClean="0">
                <a:cs typeface="B Mitra" pitchFamily="2" charset="-78"/>
              </a:rPr>
              <a:t> </a:t>
            </a:r>
            <a:r>
              <a:rPr lang="fa-IR" sz="2400" dirty="0" smtClean="0">
                <a:cs typeface="B Mitra" pitchFamily="2" charset="-78"/>
              </a:rPr>
              <a:t>توانایی</a:t>
            </a:r>
            <a:r>
              <a:rPr lang="en-US" sz="2400" dirty="0" smtClean="0">
                <a:cs typeface="B Mitra" pitchFamily="2" charset="-78"/>
              </a:rPr>
              <a:t> </a:t>
            </a:r>
            <a:r>
              <a:rPr lang="fa-IR" sz="2400" dirty="0" smtClean="0">
                <a:cs typeface="B Mitra" pitchFamily="2" charset="-78"/>
              </a:rPr>
              <a:t>ذهنی</a:t>
            </a:r>
            <a:r>
              <a:rPr lang="en-US" sz="2400" dirty="0" smtClean="0">
                <a:cs typeface="B Mitra" pitchFamily="2" charset="-78"/>
              </a:rPr>
              <a:t> </a:t>
            </a:r>
            <a:r>
              <a:rPr lang="fa-IR" sz="2400" dirty="0" smtClean="0">
                <a:cs typeface="B Mitra" pitchFamily="2" charset="-78"/>
              </a:rPr>
              <a:t>مخاطب</a:t>
            </a:r>
            <a:endParaRPr lang="en-US" sz="2400" dirty="0">
              <a:latin typeface="B Mehr"/>
              <a:cs typeface="B Nazanin" pitchFamily="2" charset="-78"/>
            </a:endParaRPr>
          </a:p>
        </p:txBody>
      </p:sp>
      <p:sp>
        <p:nvSpPr>
          <p:cNvPr id="7" name="Title 1"/>
          <p:cNvSpPr>
            <a:spLocks noGrp="1"/>
          </p:cNvSpPr>
          <p:nvPr>
            <p:ph type="title"/>
          </p:nvPr>
        </p:nvSpPr>
        <p:spPr>
          <a:xfrm>
            <a:off x="1928794" y="642918"/>
            <a:ext cx="5786478" cy="642942"/>
          </a:xfrm>
        </p:spPr>
        <p:txBody>
          <a:bodyPr>
            <a:noAutofit/>
          </a:bodyPr>
          <a:lstStyle/>
          <a:p>
            <a:pPr algn="ctr"/>
            <a:r>
              <a:rPr lang="ar-SA" sz="3200" b="1" dirty="0" smtClean="0">
                <a:ln>
                  <a:solidFill>
                    <a:srgbClr val="EF1D3B"/>
                  </a:solidFill>
                </a:ln>
                <a:solidFill>
                  <a:srgbClr val="7030A0"/>
                </a:solidFill>
                <a:cs typeface="B Davat" pitchFamily="2" charset="-78"/>
              </a:rPr>
              <a:t>مهم‌ترین ویژگی‌های </a:t>
            </a:r>
            <a:r>
              <a:rPr lang="fa-IR" sz="3200" b="1" dirty="0" smtClean="0">
                <a:ln>
                  <a:solidFill>
                    <a:srgbClr val="EF1D3B"/>
                  </a:solidFill>
                </a:ln>
                <a:solidFill>
                  <a:srgbClr val="7030A0"/>
                </a:solidFill>
                <a:cs typeface="B Davat" pitchFamily="2" charset="-78"/>
              </a:rPr>
              <a:t>تلویزیون بی‏بی‏سی </a:t>
            </a:r>
            <a:r>
              <a:rPr lang="ar-SA" sz="3200" b="1" dirty="0" smtClean="0">
                <a:ln>
                  <a:solidFill>
                    <a:srgbClr val="EF1D3B"/>
                  </a:solidFill>
                </a:ln>
                <a:solidFill>
                  <a:srgbClr val="7030A0"/>
                </a:solidFill>
                <a:cs typeface="B Davat" pitchFamily="2" charset="-78"/>
              </a:rPr>
              <a:t>فارسی</a:t>
            </a:r>
            <a:endParaRPr lang="en-US" sz="3200" b="1" dirty="0">
              <a:ln>
                <a:solidFill>
                  <a:srgbClr val="EF1D3B"/>
                </a:solidFill>
              </a:ln>
              <a:solidFill>
                <a:srgbClr val="7030A0"/>
              </a:solidFill>
              <a:cs typeface="B Davat" pitchFamily="2" charset="-78"/>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5" dur="1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71736" y="857232"/>
            <a:ext cx="4500594" cy="785818"/>
          </a:xfrm>
        </p:spPr>
        <p:txBody>
          <a:bodyPr>
            <a:normAutofit/>
          </a:bodyPr>
          <a:lstStyle/>
          <a:p>
            <a:pPr algn="ctr"/>
            <a:r>
              <a:rPr lang="fa-IR" sz="2800" dirty="0" smtClean="0">
                <a:solidFill>
                  <a:srgbClr val="FF0000"/>
                </a:solidFill>
                <a:cs typeface="B Titr" pitchFamily="2" charset="-78"/>
              </a:rPr>
              <a:t>عوامل تلویزیون بي بي سي فارسي</a:t>
            </a:r>
            <a:endParaRPr lang="en-US" sz="2800" dirty="0">
              <a:solidFill>
                <a:srgbClr val="FF0000"/>
              </a:solidFill>
            </a:endParaRPr>
          </a:p>
        </p:txBody>
      </p:sp>
      <p:pic>
        <p:nvPicPr>
          <p:cNvPr id="7" name="Picture 6" descr="http://azadeh7.net/blog/blogimg/bbc.jpg"/>
          <p:cNvPicPr/>
          <p:nvPr/>
        </p:nvPicPr>
        <p:blipFill>
          <a:blip r:embed="rId2" cstate="print"/>
          <a:srcRect/>
          <a:stretch>
            <a:fillRect/>
          </a:stretch>
        </p:blipFill>
        <p:spPr bwMode="auto">
          <a:xfrm>
            <a:off x="0" y="1643050"/>
            <a:ext cx="9144000" cy="521495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6" name="Picture 5"/>
          <p:cNvPicPr/>
          <p:nvPr/>
        </p:nvPicPr>
        <p:blipFill>
          <a:blip r:embed="rId4" cstate="print"/>
          <a:srcRect/>
          <a:stretch>
            <a:fillRect/>
          </a:stretch>
        </p:blipFill>
        <p:spPr bwMode="auto">
          <a:xfrm>
            <a:off x="4786314" y="357166"/>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p:cNvPicPr/>
          <p:nvPr/>
        </p:nvPicPr>
        <p:blipFill>
          <a:blip r:embed="rId5" cstate="print"/>
          <a:srcRect/>
          <a:stretch>
            <a:fillRect/>
          </a:stretch>
        </p:blipFill>
        <p:spPr bwMode="auto">
          <a:xfrm>
            <a:off x="7786710" y="2000240"/>
            <a:ext cx="1214414"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Rectangle 12"/>
          <p:cNvSpPr/>
          <p:nvPr/>
        </p:nvSpPr>
        <p:spPr>
          <a:xfrm rot="707960">
            <a:off x="1901715" y="163975"/>
            <a:ext cx="971741" cy="642942"/>
          </a:xfrm>
          <a:prstGeom prst="rect">
            <a:avLst/>
          </a:prstGeom>
        </p:spPr>
        <p:txBody>
          <a:bodyPr wrap="none">
            <a:prstTxWarp prst="textArchUp">
              <a:avLst/>
            </a:prstTxWarp>
            <a:spAutoFit/>
          </a:bodyPr>
          <a:lstStyle/>
          <a:p>
            <a:r>
              <a:rPr lang="fa-IR" sz="2400" dirty="0" smtClean="0">
                <a:cs typeface="B Mitra" pitchFamily="2" charset="-78"/>
              </a:rPr>
              <a:t>مسعود بهنود</a:t>
            </a:r>
            <a:endParaRPr lang="en-US" sz="2400" dirty="0">
              <a:cs typeface="B Mitra" pitchFamily="2" charset="-78"/>
            </a:endParaRPr>
          </a:p>
        </p:txBody>
      </p:sp>
      <p:sp>
        <p:nvSpPr>
          <p:cNvPr id="15" name="Rectangle 14"/>
          <p:cNvSpPr/>
          <p:nvPr/>
        </p:nvSpPr>
        <p:spPr>
          <a:xfrm rot="334681">
            <a:off x="6487434" y="1804556"/>
            <a:ext cx="854721" cy="369332"/>
          </a:xfrm>
          <a:prstGeom prst="rect">
            <a:avLst/>
          </a:prstGeom>
        </p:spPr>
        <p:txBody>
          <a:bodyPr wrap="none">
            <a:prstTxWarp prst="textArchUp">
              <a:avLst/>
            </a:prstTxWarp>
            <a:spAutoFit/>
          </a:bodyPr>
          <a:lstStyle/>
          <a:p>
            <a:r>
              <a:rPr lang="fa-IR" sz="2400" dirty="0" smtClean="0">
                <a:cs typeface="B Mitra" pitchFamily="2" charset="-78"/>
              </a:rPr>
              <a:t>بهروز آفاق</a:t>
            </a:r>
            <a:endParaRPr lang="en-US" sz="2400" dirty="0">
              <a:cs typeface="B Mitra" pitchFamily="2" charset="-78"/>
            </a:endParaRPr>
          </a:p>
        </p:txBody>
      </p:sp>
      <p:pic>
        <p:nvPicPr>
          <p:cNvPr id="26" name="bbc farsi.asf">
            <a:hlinkClick r:id="" action="ppaction://media"/>
          </p:cNvPr>
          <p:cNvPicPr>
            <a:picLocks noRot="1" noChangeAspect="1"/>
          </p:cNvPicPr>
          <p:nvPr>
            <a:videoFile r:link="rId1"/>
          </p:nvPr>
        </p:nvPicPr>
        <p:blipFill>
          <a:blip r:embed="rId6" cstate="print"/>
          <a:stretch>
            <a:fillRect/>
          </a:stretch>
        </p:blipFill>
        <p:spPr>
          <a:xfrm>
            <a:off x="4857752" y="2000240"/>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7" name="Picture 1" descr="C:\Documents and Settings\user\Desktop\pic bbc\لارا پطروسيان.bmp"/>
          <p:cNvPicPr>
            <a:picLocks noChangeAspect="1" noChangeArrowheads="1"/>
          </p:cNvPicPr>
          <p:nvPr/>
        </p:nvPicPr>
        <p:blipFill>
          <a:blip r:embed="rId7" cstate="print"/>
          <a:srcRect/>
          <a:stretch>
            <a:fillRect/>
          </a:stretch>
        </p:blipFill>
        <p:spPr bwMode="auto">
          <a:xfrm>
            <a:off x="6286512" y="3643315"/>
            <a:ext cx="1214445" cy="1214445"/>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9" name="Picture 28"/>
          <p:cNvPicPr/>
          <p:nvPr/>
        </p:nvPicPr>
        <p:blipFill>
          <a:blip r:embed="rId8" cstate="print"/>
          <a:srcRect/>
          <a:stretch>
            <a:fillRect/>
          </a:stretch>
        </p:blipFill>
        <p:spPr bwMode="auto">
          <a:xfrm>
            <a:off x="4857752" y="5214950"/>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 name="Picture 29"/>
          <p:cNvPicPr/>
          <p:nvPr/>
        </p:nvPicPr>
        <p:blipFill>
          <a:blip r:embed="rId9" cstate="print"/>
          <a:srcRect/>
          <a:stretch>
            <a:fillRect/>
          </a:stretch>
        </p:blipFill>
        <p:spPr bwMode="auto">
          <a:xfrm>
            <a:off x="6286512" y="2000240"/>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1" name="Picture 30" descr="C:\Documents and Settings\user\Desktop\pic bbc\ستار سعيدي.bmp"/>
          <p:cNvPicPr>
            <a:picLocks noChangeAspect="1" noChangeArrowheads="1"/>
          </p:cNvPicPr>
          <p:nvPr/>
        </p:nvPicPr>
        <p:blipFill>
          <a:blip r:embed="rId10" cstate="print"/>
          <a:srcRect/>
          <a:stretch>
            <a:fillRect/>
          </a:stretch>
        </p:blipFill>
        <p:spPr bwMode="auto">
          <a:xfrm>
            <a:off x="214282" y="5286388"/>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8" name="Picture 27" descr="http://t1.gstatic.com/images?q=tbn:NAKpjZ7penl4HM:http://img98.com/images/cwfm0l6ju1131kt705g.jpg">
            <a:hlinkClick r:id="rId11"/>
          </p:cNvPr>
          <p:cNvPicPr/>
          <p:nvPr/>
        </p:nvPicPr>
        <p:blipFill>
          <a:blip r:embed="rId12" cstate="print"/>
          <a:srcRect/>
          <a:stretch>
            <a:fillRect/>
          </a:stretch>
        </p:blipFill>
        <p:spPr bwMode="auto">
          <a:xfrm>
            <a:off x="6286512" y="357166"/>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2" name="Picture 31" descr="http://t2.gstatic.com/images?q=tbn:aBtmEaFj5ANKaM:http://img98.com/images/t5vti0uzp71n7zrg6ob0.jpg">
            <a:hlinkClick r:id="rId13"/>
          </p:cNvPr>
          <p:cNvPicPr/>
          <p:nvPr/>
        </p:nvPicPr>
        <p:blipFill>
          <a:blip r:embed="rId14" cstate="print"/>
          <a:srcRect/>
          <a:stretch>
            <a:fillRect/>
          </a:stretch>
        </p:blipFill>
        <p:spPr bwMode="auto">
          <a:xfrm>
            <a:off x="3214686" y="3571876"/>
            <a:ext cx="1214438" cy="1285884"/>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4" name="Picture 33" descr="http://t2.gstatic.com/images?q=tbn:vX0qNZquhAmI7M:http://kabulit.com/images/news/3578677.jpg">
            <a:hlinkClick r:id="rId15"/>
          </p:cNvPr>
          <p:cNvPicPr/>
          <p:nvPr/>
        </p:nvPicPr>
        <p:blipFill>
          <a:blip r:embed="rId16" cstate="print"/>
          <a:srcRect/>
          <a:stretch>
            <a:fillRect/>
          </a:stretch>
        </p:blipFill>
        <p:spPr bwMode="auto">
          <a:xfrm>
            <a:off x="7786710" y="3571876"/>
            <a:ext cx="1285852" cy="1285884"/>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5" name="Picture 34" descr="http://t2.gstatic.com/images?q=tbn:c5A60IxoBDnAEM:http://www.bbc.co.uk/worldservice/assets/images/2009/06/07/090607160025_behnoud226.jpg">
            <a:hlinkClick r:id="rId17"/>
          </p:cNvPr>
          <p:cNvPicPr/>
          <p:nvPr/>
        </p:nvPicPr>
        <p:blipFill>
          <a:blip r:embed="rId18" cstate="print"/>
          <a:srcRect/>
          <a:stretch>
            <a:fillRect/>
          </a:stretch>
        </p:blipFill>
        <p:spPr bwMode="auto">
          <a:xfrm>
            <a:off x="1785918" y="357166"/>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6" name="Picture 35" descr="http://t0.gstatic.com/images?q=tbn:3Upo718NfwqUoM:http://www.bbc.co.uk/worldservice/images/2008/01/20080122105514ramezan203.jpg">
            <a:hlinkClick r:id="rId19"/>
          </p:cNvPr>
          <p:cNvPicPr/>
          <p:nvPr/>
        </p:nvPicPr>
        <p:blipFill>
          <a:blip r:embed="rId20" cstate="print"/>
          <a:srcRect/>
          <a:stretch>
            <a:fillRect/>
          </a:stretch>
        </p:blipFill>
        <p:spPr bwMode="auto">
          <a:xfrm>
            <a:off x="1785918" y="2000240"/>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8" name="Picture 37" descr="http://t1.gstatic.com/images?q=tbn:dOJFPF6qpa_L2M:http://img.youtube.com/vi/BC_TC7-FadE/2.jpg">
            <a:hlinkClick r:id="rId21"/>
          </p:cNvPr>
          <p:cNvPicPr/>
          <p:nvPr/>
        </p:nvPicPr>
        <p:blipFill>
          <a:blip r:embed="rId22" cstate="print"/>
          <a:srcRect/>
          <a:stretch>
            <a:fillRect/>
          </a:stretch>
        </p:blipFill>
        <p:spPr bwMode="auto">
          <a:xfrm>
            <a:off x="214282" y="3571876"/>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2" name="Picture 41" descr="http://t1.gstatic.com/images?q=tbn:9-R1aNCL1fGG9M:http://usera.imagecave.com/narges82/89b104551njzqetctggq.jpg">
            <a:hlinkClick r:id="rId23"/>
          </p:cNvPr>
          <p:cNvPicPr/>
          <p:nvPr/>
        </p:nvPicPr>
        <p:blipFill>
          <a:blip r:embed="rId24" cstate="print"/>
          <a:srcRect/>
          <a:stretch>
            <a:fillRect/>
          </a:stretch>
        </p:blipFill>
        <p:spPr bwMode="auto">
          <a:xfrm>
            <a:off x="3286116" y="5286388"/>
            <a:ext cx="1285884"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3" name="Picture 42" descr="http://t3.gstatic.com/images?q=tbn:nj0HOuaVDjBwoM:http://usera.imagecave.com/narges82/3h50h1bxggemm3n1wfcp.jpg">
            <a:hlinkClick r:id="rId25"/>
          </p:cNvPr>
          <p:cNvPicPr/>
          <p:nvPr/>
        </p:nvPicPr>
        <p:blipFill>
          <a:blip r:embed="rId26" cstate="print"/>
          <a:srcRect/>
          <a:stretch>
            <a:fillRect/>
          </a:stretch>
        </p:blipFill>
        <p:spPr bwMode="auto">
          <a:xfrm>
            <a:off x="1714480" y="3643314"/>
            <a:ext cx="1214414"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5" name="ipf4Xeuq9ZEn6IHOM:" descr="http://t2.gstatic.com/images?q=tbn:4Xeuq9ZEn6IHOM:http://www.nikahang.ca/images/20070328201236_fariba.jpg">
            <a:hlinkClick r:id="rId27"/>
          </p:cNvPr>
          <p:cNvPicPr/>
          <p:nvPr/>
        </p:nvPicPr>
        <p:blipFill>
          <a:blip r:embed="rId28" cstate="print"/>
          <a:srcRect/>
          <a:stretch>
            <a:fillRect/>
          </a:stretch>
        </p:blipFill>
        <p:spPr bwMode="auto">
          <a:xfrm>
            <a:off x="4786314" y="3643314"/>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0" name="Picture 49" descr="http://www.google.com/images?q=tbn:e_53HMFM_KEwDM::posterous.com/getfile/files.posterous.com/roshangar/RkC0NXOTpI0LO5OfGHrJV3Jonq5Z0Wsk7QvP206v8HWI6dewilXT9iCjZmxM/image012.jpg&amp;h=78&amp;w=60&amp;usg=__rC3G8xlaVSxNVD3Sg6azrHOxqN4=">
            <a:hlinkClick r:id="rId29"/>
          </p:cNvPr>
          <p:cNvPicPr/>
          <p:nvPr/>
        </p:nvPicPr>
        <p:blipFill>
          <a:blip r:embed="rId30" cstate="print"/>
          <a:srcRect/>
          <a:stretch>
            <a:fillRect/>
          </a:stretch>
        </p:blipFill>
        <p:spPr bwMode="auto">
          <a:xfrm>
            <a:off x="7858148" y="5214950"/>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1" name="Picture 50" descr="مهدی پرپنچی"/>
          <p:cNvPicPr/>
          <p:nvPr/>
        </p:nvPicPr>
        <p:blipFill>
          <a:blip r:embed="rId31" cstate="print"/>
          <a:srcRect/>
          <a:stretch>
            <a:fillRect/>
          </a:stretch>
        </p:blipFill>
        <p:spPr bwMode="auto">
          <a:xfrm>
            <a:off x="3357554" y="357166"/>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6" name="Picture 2"/>
          <p:cNvPicPr>
            <a:picLocks noChangeAspect="1" noChangeArrowheads="1"/>
          </p:cNvPicPr>
          <p:nvPr/>
        </p:nvPicPr>
        <p:blipFill>
          <a:blip r:embed="rId32" cstate="print"/>
          <a:srcRect/>
          <a:stretch>
            <a:fillRect/>
          </a:stretch>
        </p:blipFill>
        <p:spPr bwMode="auto">
          <a:xfrm>
            <a:off x="6357950" y="5214950"/>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7" name="Rectangle 46"/>
          <p:cNvSpPr/>
          <p:nvPr/>
        </p:nvSpPr>
        <p:spPr>
          <a:xfrm rot="1175837">
            <a:off x="4921332" y="179897"/>
            <a:ext cx="971741" cy="642942"/>
          </a:xfrm>
          <a:prstGeom prst="rect">
            <a:avLst/>
          </a:prstGeom>
        </p:spPr>
        <p:txBody>
          <a:bodyPr wrap="none">
            <a:prstTxWarp prst="textArchUp">
              <a:avLst/>
            </a:prstTxWarp>
            <a:spAutoFit/>
          </a:bodyPr>
          <a:lstStyle/>
          <a:p>
            <a:r>
              <a:rPr lang="fa-IR" sz="2400" dirty="0" smtClean="0">
                <a:cs typeface="B Mitra" pitchFamily="2" charset="-78"/>
              </a:rPr>
              <a:t>کسرا ناجی</a:t>
            </a:r>
            <a:endParaRPr lang="en-US" sz="2400" dirty="0">
              <a:cs typeface="B Mitra" pitchFamily="2" charset="-78"/>
            </a:endParaRPr>
          </a:p>
        </p:txBody>
      </p:sp>
      <p:sp>
        <p:nvSpPr>
          <p:cNvPr id="48" name="Rectangle 47"/>
          <p:cNvSpPr/>
          <p:nvPr/>
        </p:nvSpPr>
        <p:spPr>
          <a:xfrm rot="174081">
            <a:off x="7942328" y="1810107"/>
            <a:ext cx="971741" cy="642942"/>
          </a:xfrm>
          <a:prstGeom prst="rect">
            <a:avLst/>
          </a:prstGeom>
        </p:spPr>
        <p:txBody>
          <a:bodyPr wrap="none">
            <a:prstTxWarp prst="textArchUp">
              <a:avLst/>
            </a:prstTxWarp>
            <a:spAutoFit/>
          </a:bodyPr>
          <a:lstStyle/>
          <a:p>
            <a:r>
              <a:rPr lang="fa-IR" sz="2400" dirty="0" smtClean="0">
                <a:cs typeface="B Mitra" pitchFamily="2" charset="-78"/>
              </a:rPr>
              <a:t>مهبد ابراهیمی</a:t>
            </a:r>
            <a:endParaRPr lang="en-US" sz="2400" dirty="0">
              <a:cs typeface="B Mitra" pitchFamily="2" charset="-78"/>
            </a:endParaRPr>
          </a:p>
        </p:txBody>
      </p:sp>
      <p:pic>
        <p:nvPicPr>
          <p:cNvPr id="49" name="Picture 48" descr="http://t0.gstatic.com/images?q=tbn:V42w191AvamGsM:http://img98.com/images/m0bwm15zinuof97kjggy.jpg">
            <a:hlinkClick r:id="rId33"/>
          </p:cNvPr>
          <p:cNvPicPr/>
          <p:nvPr/>
        </p:nvPicPr>
        <p:blipFill>
          <a:blip r:embed="rId34" cstate="print"/>
          <a:srcRect/>
          <a:stretch>
            <a:fillRect/>
          </a:stretch>
        </p:blipFill>
        <p:spPr bwMode="auto">
          <a:xfrm>
            <a:off x="7715272" y="357166"/>
            <a:ext cx="1285852"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2" name="Picture 51" descr="http://t3.gstatic.com/images?q=tbn:htBbqbdMz4WksM:http://kabulpress.org/my/local/cache-vignettes/L200xH197/arton4769-7ef74.jpg">
            <a:hlinkClick r:id="rId35"/>
          </p:cNvPr>
          <p:cNvPicPr/>
          <p:nvPr/>
        </p:nvPicPr>
        <p:blipFill>
          <a:blip r:embed="rId36" cstate="print"/>
          <a:srcRect/>
          <a:stretch>
            <a:fillRect/>
          </a:stretch>
        </p:blipFill>
        <p:spPr bwMode="auto">
          <a:xfrm>
            <a:off x="318195" y="357166"/>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4" name="Rectangle 53"/>
          <p:cNvSpPr/>
          <p:nvPr/>
        </p:nvSpPr>
        <p:spPr>
          <a:xfrm rot="822157">
            <a:off x="6420273" y="177359"/>
            <a:ext cx="971741" cy="642942"/>
          </a:xfrm>
          <a:prstGeom prst="rect">
            <a:avLst/>
          </a:prstGeom>
        </p:spPr>
        <p:txBody>
          <a:bodyPr wrap="none">
            <a:prstTxWarp prst="textArchUp">
              <a:avLst/>
            </a:prstTxWarp>
            <a:spAutoFit/>
          </a:bodyPr>
          <a:lstStyle/>
          <a:p>
            <a:r>
              <a:rPr lang="fa-IR" sz="2400" dirty="0" smtClean="0">
                <a:cs typeface="B Mitra" pitchFamily="2" charset="-78"/>
              </a:rPr>
              <a:t>نادر سلطانپور</a:t>
            </a:r>
            <a:endParaRPr lang="en-US" sz="2400" dirty="0">
              <a:cs typeface="B Mitra" pitchFamily="2" charset="-78"/>
            </a:endParaRPr>
          </a:p>
        </p:txBody>
      </p:sp>
      <p:pic>
        <p:nvPicPr>
          <p:cNvPr id="55" name="Picture 54" descr="تصوير اصلي را ببينيد">
            <a:hlinkClick r:id="rId37"/>
          </p:cNvPr>
          <p:cNvPicPr/>
          <p:nvPr/>
        </p:nvPicPr>
        <p:blipFill>
          <a:blip r:embed="rId38" cstate="print"/>
          <a:srcRect/>
          <a:stretch>
            <a:fillRect/>
          </a:stretch>
        </p:blipFill>
        <p:spPr bwMode="auto">
          <a:xfrm>
            <a:off x="3357554" y="2000240"/>
            <a:ext cx="1214446"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7" name="Picture 2"/>
          <p:cNvPicPr>
            <a:picLocks noChangeAspect="1" noChangeArrowheads="1"/>
          </p:cNvPicPr>
          <p:nvPr/>
        </p:nvPicPr>
        <p:blipFill>
          <a:blip r:embed="rId39" cstate="print"/>
          <a:srcRect/>
          <a:stretch>
            <a:fillRect/>
          </a:stretch>
        </p:blipFill>
        <p:spPr bwMode="auto">
          <a:xfrm>
            <a:off x="1714480" y="5286388"/>
            <a:ext cx="1285884" cy="1214446"/>
          </a:xfrm>
          <a:prstGeom prst="ellipse">
            <a:avLst/>
          </a:prstGeom>
          <a:ln w="190500" cap="rnd">
            <a:solidFill>
              <a:schemeClr val="accent3">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8" name="Rectangle 57"/>
          <p:cNvSpPr/>
          <p:nvPr/>
        </p:nvSpPr>
        <p:spPr>
          <a:xfrm rot="1516388">
            <a:off x="7938674" y="204586"/>
            <a:ext cx="971741" cy="642942"/>
          </a:xfrm>
          <a:prstGeom prst="rect">
            <a:avLst/>
          </a:prstGeom>
        </p:spPr>
        <p:txBody>
          <a:bodyPr wrap="none">
            <a:prstTxWarp prst="textArchUp">
              <a:avLst/>
            </a:prstTxWarp>
            <a:spAutoFit/>
          </a:bodyPr>
          <a:lstStyle/>
          <a:p>
            <a:r>
              <a:rPr lang="fa-IR" sz="2400" dirty="0" smtClean="0">
                <a:cs typeface="B Mitra" pitchFamily="2" charset="-78"/>
              </a:rPr>
              <a:t>صادق صبا</a:t>
            </a:r>
            <a:endParaRPr lang="en-US" sz="2400" dirty="0">
              <a:cs typeface="B Mitra" pitchFamily="2" charset="-78"/>
            </a:endParaRPr>
          </a:p>
        </p:txBody>
      </p:sp>
      <p:sp>
        <p:nvSpPr>
          <p:cNvPr id="61" name="Rectangle 60"/>
          <p:cNvSpPr/>
          <p:nvPr/>
        </p:nvSpPr>
        <p:spPr>
          <a:xfrm rot="150422">
            <a:off x="3348094" y="5049034"/>
            <a:ext cx="1067479" cy="642942"/>
          </a:xfrm>
          <a:prstGeom prst="rect">
            <a:avLst/>
          </a:prstGeom>
        </p:spPr>
        <p:txBody>
          <a:bodyPr wrap="none">
            <a:prstTxWarp prst="textArchUp">
              <a:avLst/>
            </a:prstTxWarp>
            <a:spAutoFit/>
          </a:bodyPr>
          <a:lstStyle/>
          <a:p>
            <a:r>
              <a:rPr lang="fa-IR" sz="1900" dirty="0" smtClean="0">
                <a:cs typeface="B Mitra" pitchFamily="2" charset="-78"/>
              </a:rPr>
              <a:t>جمال الدین موسوی</a:t>
            </a:r>
            <a:endParaRPr lang="en-US" sz="1900" dirty="0">
              <a:cs typeface="B Mitra" pitchFamily="2" charset="-78"/>
            </a:endParaRPr>
          </a:p>
        </p:txBody>
      </p:sp>
      <p:sp>
        <p:nvSpPr>
          <p:cNvPr id="62" name="Rectangle 61"/>
          <p:cNvSpPr/>
          <p:nvPr/>
        </p:nvSpPr>
        <p:spPr>
          <a:xfrm rot="390690">
            <a:off x="6462710" y="5019048"/>
            <a:ext cx="971741" cy="642942"/>
          </a:xfrm>
          <a:prstGeom prst="rect">
            <a:avLst/>
          </a:prstGeom>
        </p:spPr>
        <p:txBody>
          <a:bodyPr wrap="none">
            <a:prstTxWarp prst="textArchUp">
              <a:avLst/>
            </a:prstTxWarp>
            <a:spAutoFit/>
          </a:bodyPr>
          <a:lstStyle/>
          <a:p>
            <a:r>
              <a:rPr lang="fa-IR" sz="2400" dirty="0" smtClean="0">
                <a:cs typeface="B Mitra" pitchFamily="2" charset="-78"/>
              </a:rPr>
              <a:t>سیاوش اردلان</a:t>
            </a:r>
            <a:endParaRPr lang="en-US" sz="2400" dirty="0">
              <a:cs typeface="B Mitra" pitchFamily="2" charset="-78"/>
            </a:endParaRPr>
          </a:p>
        </p:txBody>
      </p:sp>
      <p:sp>
        <p:nvSpPr>
          <p:cNvPr id="63" name="Rectangle 62"/>
          <p:cNvSpPr/>
          <p:nvPr/>
        </p:nvSpPr>
        <p:spPr>
          <a:xfrm rot="338676">
            <a:off x="3428119" y="117645"/>
            <a:ext cx="971741" cy="642942"/>
          </a:xfrm>
          <a:prstGeom prst="rect">
            <a:avLst/>
          </a:prstGeom>
        </p:spPr>
        <p:txBody>
          <a:bodyPr wrap="none">
            <a:prstTxWarp prst="textArchUp">
              <a:avLst/>
            </a:prstTxWarp>
            <a:spAutoFit/>
          </a:bodyPr>
          <a:lstStyle/>
          <a:p>
            <a:r>
              <a:rPr lang="fa-IR" sz="2400" dirty="0" smtClean="0">
                <a:cs typeface="B Mitra" pitchFamily="2" charset="-78"/>
              </a:rPr>
              <a:t>مهدی پرپنچی</a:t>
            </a:r>
            <a:endParaRPr lang="en-US" sz="2400" dirty="0">
              <a:cs typeface="B Mitra" pitchFamily="2" charset="-78"/>
            </a:endParaRPr>
          </a:p>
        </p:txBody>
      </p:sp>
      <p:sp>
        <p:nvSpPr>
          <p:cNvPr id="64" name="Rectangle 63"/>
          <p:cNvSpPr/>
          <p:nvPr/>
        </p:nvSpPr>
        <p:spPr>
          <a:xfrm rot="21393023">
            <a:off x="4733112" y="1777374"/>
            <a:ext cx="1222465" cy="642942"/>
          </a:xfrm>
          <a:prstGeom prst="rect">
            <a:avLst/>
          </a:prstGeom>
        </p:spPr>
        <p:txBody>
          <a:bodyPr wrap="none">
            <a:prstTxWarp prst="textArchUp">
              <a:avLst/>
            </a:prstTxWarp>
            <a:spAutoFit/>
          </a:bodyPr>
          <a:lstStyle/>
          <a:p>
            <a:r>
              <a:rPr lang="fa-IR" dirty="0" smtClean="0">
                <a:cs typeface="B Mitra" pitchFamily="2" charset="-78"/>
              </a:rPr>
              <a:t>یوسف عزیزی بنی طرف</a:t>
            </a:r>
            <a:endParaRPr lang="en-US" dirty="0">
              <a:cs typeface="B Mitra" pitchFamily="2" charset="-78"/>
            </a:endParaRPr>
          </a:p>
        </p:txBody>
      </p:sp>
      <p:sp>
        <p:nvSpPr>
          <p:cNvPr id="65" name="Rectangle 64"/>
          <p:cNvSpPr/>
          <p:nvPr/>
        </p:nvSpPr>
        <p:spPr>
          <a:xfrm rot="356743">
            <a:off x="7888667" y="5020245"/>
            <a:ext cx="1034064" cy="642942"/>
          </a:xfrm>
          <a:prstGeom prst="rect">
            <a:avLst/>
          </a:prstGeom>
        </p:spPr>
        <p:txBody>
          <a:bodyPr wrap="none">
            <a:prstTxWarp prst="textArchUp">
              <a:avLst/>
            </a:prstTxWarp>
            <a:spAutoFit/>
          </a:bodyPr>
          <a:lstStyle/>
          <a:p>
            <a:r>
              <a:rPr lang="fa-IR" sz="2200" dirty="0" smtClean="0">
                <a:cs typeface="B Mitra" pitchFamily="2" charset="-78"/>
              </a:rPr>
              <a:t>فرناز قاضی زاده</a:t>
            </a:r>
            <a:endParaRPr lang="en-US" sz="2200" dirty="0">
              <a:cs typeface="B Mitra" pitchFamily="2" charset="-78"/>
            </a:endParaRPr>
          </a:p>
        </p:txBody>
      </p:sp>
      <p:sp>
        <p:nvSpPr>
          <p:cNvPr id="67" name="Rectangle 66"/>
          <p:cNvSpPr/>
          <p:nvPr/>
        </p:nvSpPr>
        <p:spPr>
          <a:xfrm rot="196521">
            <a:off x="1813568" y="1807916"/>
            <a:ext cx="1097887" cy="642942"/>
          </a:xfrm>
          <a:prstGeom prst="rect">
            <a:avLst/>
          </a:prstGeom>
        </p:spPr>
        <p:txBody>
          <a:bodyPr wrap="none">
            <a:prstTxWarp prst="textArchUp">
              <a:avLst/>
            </a:prstTxWarp>
            <a:spAutoFit/>
          </a:bodyPr>
          <a:lstStyle/>
          <a:p>
            <a:r>
              <a:rPr lang="fa-IR" sz="2000" dirty="0" smtClean="0">
                <a:cs typeface="B Mitra" pitchFamily="2" charset="-78"/>
              </a:rPr>
              <a:t>عبدالله رمضان پور</a:t>
            </a:r>
            <a:endParaRPr lang="en-US" sz="2000" dirty="0">
              <a:cs typeface="B Mitra" pitchFamily="2" charset="-78"/>
            </a:endParaRPr>
          </a:p>
        </p:txBody>
      </p:sp>
      <p:sp>
        <p:nvSpPr>
          <p:cNvPr id="68" name="Rectangle 67"/>
          <p:cNvSpPr/>
          <p:nvPr/>
        </p:nvSpPr>
        <p:spPr>
          <a:xfrm rot="822157">
            <a:off x="337718" y="3416078"/>
            <a:ext cx="1174448" cy="642942"/>
          </a:xfrm>
          <a:prstGeom prst="rect">
            <a:avLst/>
          </a:prstGeom>
        </p:spPr>
        <p:txBody>
          <a:bodyPr wrap="none">
            <a:prstTxWarp prst="textArchUp">
              <a:avLst/>
            </a:prstTxWarp>
            <a:spAutoFit/>
          </a:bodyPr>
          <a:lstStyle/>
          <a:p>
            <a:r>
              <a:rPr lang="fa-IR" sz="2400" dirty="0" smtClean="0">
                <a:cs typeface="B Mitra" pitchFamily="2" charset="-78"/>
              </a:rPr>
              <a:t>پونه قدوسی</a:t>
            </a:r>
            <a:endParaRPr lang="en-US" sz="2400" dirty="0">
              <a:cs typeface="B Mitra" pitchFamily="2" charset="-78"/>
            </a:endParaRPr>
          </a:p>
        </p:txBody>
      </p:sp>
      <p:sp>
        <p:nvSpPr>
          <p:cNvPr id="69" name="Rectangle 68"/>
          <p:cNvSpPr/>
          <p:nvPr/>
        </p:nvSpPr>
        <p:spPr>
          <a:xfrm rot="822157">
            <a:off x="323226" y="5083673"/>
            <a:ext cx="971741" cy="642942"/>
          </a:xfrm>
          <a:prstGeom prst="rect">
            <a:avLst/>
          </a:prstGeom>
        </p:spPr>
        <p:txBody>
          <a:bodyPr wrap="none">
            <a:prstTxWarp prst="textArchUp">
              <a:avLst/>
            </a:prstTxWarp>
            <a:spAutoFit/>
          </a:bodyPr>
          <a:lstStyle/>
          <a:p>
            <a:r>
              <a:rPr lang="fa-IR" sz="2400" dirty="0" smtClean="0">
                <a:cs typeface="B Mitra" pitchFamily="2" charset="-78"/>
              </a:rPr>
              <a:t>ستار سعیدی</a:t>
            </a:r>
            <a:endParaRPr lang="en-US" sz="2400" dirty="0">
              <a:cs typeface="B Mitra" pitchFamily="2" charset="-78"/>
            </a:endParaRPr>
          </a:p>
        </p:txBody>
      </p:sp>
      <p:sp>
        <p:nvSpPr>
          <p:cNvPr id="70" name="Rectangle 69"/>
          <p:cNvSpPr/>
          <p:nvPr/>
        </p:nvSpPr>
        <p:spPr>
          <a:xfrm rot="469790">
            <a:off x="7938386" y="3423924"/>
            <a:ext cx="1167292" cy="642942"/>
          </a:xfrm>
          <a:prstGeom prst="rect">
            <a:avLst/>
          </a:prstGeom>
        </p:spPr>
        <p:txBody>
          <a:bodyPr wrap="none">
            <a:prstTxWarp prst="textArchUp">
              <a:avLst/>
            </a:prstTxWarp>
            <a:spAutoFit/>
          </a:bodyPr>
          <a:lstStyle/>
          <a:p>
            <a:r>
              <a:rPr lang="fa-IR" sz="2400" dirty="0" smtClean="0">
                <a:cs typeface="B Mitra" pitchFamily="2" charset="-78"/>
              </a:rPr>
              <a:t>ناجیه غلامی</a:t>
            </a:r>
            <a:endParaRPr lang="en-US" sz="2400" dirty="0">
              <a:cs typeface="B Mitra" pitchFamily="2" charset="-78"/>
            </a:endParaRPr>
          </a:p>
        </p:txBody>
      </p:sp>
      <p:sp>
        <p:nvSpPr>
          <p:cNvPr id="71" name="Rectangle 70"/>
          <p:cNvSpPr/>
          <p:nvPr/>
        </p:nvSpPr>
        <p:spPr>
          <a:xfrm>
            <a:off x="1857324" y="3429000"/>
            <a:ext cx="971741" cy="642942"/>
          </a:xfrm>
          <a:prstGeom prst="rect">
            <a:avLst/>
          </a:prstGeom>
        </p:spPr>
        <p:txBody>
          <a:bodyPr wrap="none">
            <a:prstTxWarp prst="textArchUp">
              <a:avLst/>
            </a:prstTxWarp>
            <a:spAutoFit/>
          </a:bodyPr>
          <a:lstStyle/>
          <a:p>
            <a:r>
              <a:rPr lang="fa-IR" sz="2400" dirty="0" smtClean="0">
                <a:cs typeface="B Mitra" pitchFamily="2" charset="-78"/>
              </a:rPr>
              <a:t>سیما علی نژاد</a:t>
            </a:r>
            <a:endParaRPr lang="en-US" sz="2400" dirty="0">
              <a:cs typeface="B Mitra" pitchFamily="2" charset="-78"/>
            </a:endParaRPr>
          </a:p>
        </p:txBody>
      </p:sp>
      <p:sp>
        <p:nvSpPr>
          <p:cNvPr id="72" name="Rectangle 71"/>
          <p:cNvSpPr/>
          <p:nvPr/>
        </p:nvSpPr>
        <p:spPr>
          <a:xfrm rot="222630">
            <a:off x="4805968" y="3465586"/>
            <a:ext cx="1097887" cy="642942"/>
          </a:xfrm>
          <a:prstGeom prst="rect">
            <a:avLst/>
          </a:prstGeom>
        </p:spPr>
        <p:txBody>
          <a:bodyPr wrap="none">
            <a:prstTxWarp prst="textArchUp">
              <a:avLst/>
            </a:prstTxWarp>
            <a:spAutoFit/>
          </a:bodyPr>
          <a:lstStyle/>
          <a:p>
            <a:r>
              <a:rPr lang="fa-IR" sz="2400" dirty="0" smtClean="0">
                <a:cs typeface="B Mitra" pitchFamily="2" charset="-78"/>
              </a:rPr>
              <a:t>فریبا صحرایی</a:t>
            </a:r>
            <a:endParaRPr lang="en-US" sz="2400" dirty="0">
              <a:cs typeface="B Mitra" pitchFamily="2" charset="-78"/>
            </a:endParaRPr>
          </a:p>
        </p:txBody>
      </p:sp>
      <p:sp>
        <p:nvSpPr>
          <p:cNvPr id="73" name="Rectangle 72"/>
          <p:cNvSpPr/>
          <p:nvPr/>
        </p:nvSpPr>
        <p:spPr>
          <a:xfrm rot="317904">
            <a:off x="3358335" y="3394493"/>
            <a:ext cx="971741" cy="642942"/>
          </a:xfrm>
          <a:prstGeom prst="rect">
            <a:avLst/>
          </a:prstGeom>
        </p:spPr>
        <p:txBody>
          <a:bodyPr wrap="none">
            <a:prstTxWarp prst="textArchUp">
              <a:avLst>
                <a:gd name="adj" fmla="val 10588537"/>
              </a:avLst>
            </a:prstTxWarp>
            <a:spAutoFit/>
          </a:bodyPr>
          <a:lstStyle/>
          <a:p>
            <a:r>
              <a:rPr lang="fa-IR" sz="2400" dirty="0" smtClean="0">
                <a:cs typeface="B Mitra" pitchFamily="2" charset="-78"/>
              </a:rPr>
              <a:t>فرن تقی زاده</a:t>
            </a:r>
            <a:endParaRPr lang="en-US" sz="2400" dirty="0">
              <a:cs typeface="B Mitra" pitchFamily="2" charset="-78"/>
            </a:endParaRPr>
          </a:p>
        </p:txBody>
      </p:sp>
      <p:sp>
        <p:nvSpPr>
          <p:cNvPr id="74" name="Rectangle 73"/>
          <p:cNvSpPr/>
          <p:nvPr/>
        </p:nvSpPr>
        <p:spPr>
          <a:xfrm rot="190551">
            <a:off x="6374966" y="3472287"/>
            <a:ext cx="1034063" cy="642942"/>
          </a:xfrm>
          <a:prstGeom prst="rect">
            <a:avLst/>
          </a:prstGeom>
        </p:spPr>
        <p:txBody>
          <a:bodyPr wrap="none">
            <a:prstTxWarp prst="textArchUp">
              <a:avLst/>
            </a:prstTxWarp>
            <a:spAutoFit/>
          </a:bodyPr>
          <a:lstStyle/>
          <a:p>
            <a:r>
              <a:rPr lang="fa-IR" sz="2400" dirty="0" smtClean="0">
                <a:cs typeface="B Mitra" pitchFamily="2" charset="-78"/>
              </a:rPr>
              <a:t>لارا پطروسیان</a:t>
            </a:r>
            <a:endParaRPr lang="en-US" sz="2400" dirty="0">
              <a:cs typeface="B Mitra" pitchFamily="2" charset="-78"/>
            </a:endParaRPr>
          </a:p>
        </p:txBody>
      </p:sp>
      <p:pic>
        <p:nvPicPr>
          <p:cNvPr id="75" name="Picture 74" descr="http://t2.gstatic.com/images?q=tbn:H8r-j7Fg-Pup3M:http://www.bbc.co.uk/blogs/mt-static/support/assets_c/userpics/userpic-2337-100x100.png">
            <a:hlinkClick r:id="rId40"/>
          </p:cNvPr>
          <p:cNvPicPr/>
          <p:nvPr/>
        </p:nvPicPr>
        <p:blipFill>
          <a:blip r:embed="rId41" cstate="print"/>
          <a:srcRect/>
          <a:stretch>
            <a:fillRect/>
          </a:stretch>
        </p:blipFill>
        <p:spPr bwMode="auto">
          <a:xfrm>
            <a:off x="285720" y="2000240"/>
            <a:ext cx="1214446" cy="1214446"/>
          </a:xfrm>
          <a:prstGeom prst="ellipse">
            <a:avLst/>
          </a:prstGeom>
          <a:ln w="190500" cap="rnd">
            <a:solidFill>
              <a:schemeClr val="accent6">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7" name="Rectangle 76"/>
          <p:cNvSpPr/>
          <p:nvPr/>
        </p:nvSpPr>
        <p:spPr>
          <a:xfrm rot="1004602">
            <a:off x="1853634" y="5130846"/>
            <a:ext cx="1174448" cy="642942"/>
          </a:xfrm>
          <a:prstGeom prst="rect">
            <a:avLst/>
          </a:prstGeom>
        </p:spPr>
        <p:txBody>
          <a:bodyPr wrap="none">
            <a:prstTxWarp prst="textArchUp">
              <a:avLst/>
            </a:prstTxWarp>
            <a:spAutoFit/>
          </a:bodyPr>
          <a:lstStyle/>
          <a:p>
            <a:r>
              <a:rPr lang="fa-IR" sz="2400" dirty="0" smtClean="0">
                <a:cs typeface="B Mitra" pitchFamily="2" charset="-78"/>
              </a:rPr>
              <a:t>نیما اکبرپور</a:t>
            </a:r>
            <a:endParaRPr lang="en-US" sz="2400" dirty="0">
              <a:cs typeface="B Mitra" pitchFamily="2" charset="-78"/>
            </a:endParaRPr>
          </a:p>
        </p:txBody>
      </p:sp>
      <p:sp>
        <p:nvSpPr>
          <p:cNvPr id="79" name="Rectangle 78"/>
          <p:cNvSpPr/>
          <p:nvPr/>
        </p:nvSpPr>
        <p:spPr>
          <a:xfrm rot="822157">
            <a:off x="4909750" y="5084996"/>
            <a:ext cx="1174448" cy="642942"/>
          </a:xfrm>
          <a:prstGeom prst="rect">
            <a:avLst/>
          </a:prstGeom>
        </p:spPr>
        <p:txBody>
          <a:bodyPr wrap="none">
            <a:prstTxWarp prst="textArchUp">
              <a:avLst/>
            </a:prstTxWarp>
            <a:spAutoFit/>
          </a:bodyPr>
          <a:lstStyle/>
          <a:p>
            <a:r>
              <a:rPr lang="fa-IR" sz="2400" dirty="0" smtClean="0">
                <a:cs typeface="B Mitra" pitchFamily="2" charset="-78"/>
              </a:rPr>
              <a:t>امید پارسانژاد</a:t>
            </a:r>
            <a:endParaRPr lang="en-US" sz="2400" dirty="0">
              <a:cs typeface="B Mitra" pitchFamily="2" charset="-78"/>
            </a:endParaRPr>
          </a:p>
        </p:txBody>
      </p:sp>
      <p:sp>
        <p:nvSpPr>
          <p:cNvPr id="80" name="Rectangle 79"/>
          <p:cNvSpPr/>
          <p:nvPr/>
        </p:nvSpPr>
        <p:spPr>
          <a:xfrm rot="1138470">
            <a:off x="393235" y="197778"/>
            <a:ext cx="1324131" cy="642942"/>
          </a:xfrm>
          <a:prstGeom prst="rect">
            <a:avLst/>
          </a:prstGeom>
        </p:spPr>
        <p:txBody>
          <a:bodyPr wrap="none">
            <a:prstTxWarp prst="textArchUp">
              <a:avLst/>
            </a:prstTxWarp>
            <a:spAutoFit/>
          </a:bodyPr>
          <a:lstStyle/>
          <a:p>
            <a:r>
              <a:rPr lang="fa-IR" sz="2400" dirty="0" smtClean="0">
                <a:cs typeface="B Mitra" pitchFamily="2" charset="-78"/>
              </a:rPr>
              <a:t>عنایت فانی</a:t>
            </a:r>
            <a:endParaRPr lang="en-US" sz="2400" dirty="0">
              <a:cs typeface="B Mitra" pitchFamily="2" charset="-78"/>
            </a:endParaRPr>
          </a:p>
        </p:txBody>
      </p:sp>
      <p:sp>
        <p:nvSpPr>
          <p:cNvPr id="81" name="Rectangle 80"/>
          <p:cNvSpPr/>
          <p:nvPr/>
        </p:nvSpPr>
        <p:spPr>
          <a:xfrm rot="822157">
            <a:off x="3409552" y="1798848"/>
            <a:ext cx="1174448" cy="642942"/>
          </a:xfrm>
          <a:prstGeom prst="rect">
            <a:avLst/>
          </a:prstGeom>
        </p:spPr>
        <p:txBody>
          <a:bodyPr wrap="none">
            <a:prstTxWarp prst="textArchUp">
              <a:avLst/>
            </a:prstTxWarp>
            <a:spAutoFit/>
          </a:bodyPr>
          <a:lstStyle/>
          <a:p>
            <a:r>
              <a:rPr lang="fa-IR" sz="2400" dirty="0" smtClean="0">
                <a:cs typeface="B Mitra" pitchFamily="2" charset="-78"/>
              </a:rPr>
              <a:t>جمشید برزگر</a:t>
            </a:r>
            <a:endParaRPr lang="en-US" sz="2400" dirty="0">
              <a:cs typeface="B Mitra" pitchFamily="2" charset="-78"/>
            </a:endParaRPr>
          </a:p>
        </p:txBody>
      </p:sp>
      <p:sp>
        <p:nvSpPr>
          <p:cNvPr id="82" name="Rectangle 81"/>
          <p:cNvSpPr/>
          <p:nvPr/>
        </p:nvSpPr>
        <p:spPr>
          <a:xfrm rot="822157">
            <a:off x="337718" y="1844442"/>
            <a:ext cx="1174448" cy="642942"/>
          </a:xfrm>
          <a:prstGeom prst="rect">
            <a:avLst/>
          </a:prstGeom>
        </p:spPr>
        <p:txBody>
          <a:bodyPr wrap="none">
            <a:prstTxWarp prst="textArchUp">
              <a:avLst/>
            </a:prstTxWarp>
            <a:spAutoFit/>
          </a:bodyPr>
          <a:lstStyle/>
          <a:p>
            <a:r>
              <a:rPr lang="fa-IR" sz="2400" dirty="0" smtClean="0">
                <a:cs typeface="B Mitra" pitchFamily="2" charset="-78"/>
              </a:rPr>
              <a:t>داریوش کریمی</a:t>
            </a:r>
            <a:endParaRPr lang="en-US" sz="2400" dirty="0">
              <a:cs typeface="B 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anim calcmode="lin" valueType="num">
                                      <p:cBhvr>
                                        <p:cTn id="8" dur="2000" fill="hold"/>
                                        <p:tgtEl>
                                          <p:spTgt spid="49"/>
                                        </p:tgtEl>
                                        <p:attrNameLst>
                                          <p:attrName>style.rotation</p:attrName>
                                        </p:attrNameLst>
                                      </p:cBhvr>
                                      <p:tavLst>
                                        <p:tav tm="0">
                                          <p:val>
                                            <p:fltVal val="720"/>
                                          </p:val>
                                        </p:tav>
                                        <p:tav tm="100000">
                                          <p:val>
                                            <p:fltVal val="0"/>
                                          </p:val>
                                        </p:tav>
                                      </p:tavLst>
                                    </p:anim>
                                    <p:anim calcmode="lin" valueType="num">
                                      <p:cBhvr>
                                        <p:cTn id="9" dur="2000" fill="hold"/>
                                        <p:tgtEl>
                                          <p:spTgt spid="49"/>
                                        </p:tgtEl>
                                        <p:attrNameLst>
                                          <p:attrName>ppt_h</p:attrName>
                                        </p:attrNameLst>
                                      </p:cBhvr>
                                      <p:tavLst>
                                        <p:tav tm="0">
                                          <p:val>
                                            <p:fltVal val="0"/>
                                          </p:val>
                                        </p:tav>
                                        <p:tav tm="100000">
                                          <p:val>
                                            <p:strVal val="#ppt_h"/>
                                          </p:val>
                                        </p:tav>
                                      </p:tavLst>
                                    </p:anim>
                                    <p:anim calcmode="lin" valueType="num">
                                      <p:cBhvr>
                                        <p:cTn id="10" dur="2000" fill="hold"/>
                                        <p:tgtEl>
                                          <p:spTgt spid="49"/>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style.rotation</p:attrName>
                                        </p:attrNameLst>
                                      </p:cBhvr>
                                      <p:tavLst>
                                        <p:tav tm="0">
                                          <p:val>
                                            <p:fltVal val="720"/>
                                          </p:val>
                                        </p:tav>
                                        <p:tav tm="100000">
                                          <p:val>
                                            <p:fltVal val="0"/>
                                          </p:val>
                                        </p:tav>
                                      </p:tavLst>
                                    </p:anim>
                                    <p:anim calcmode="lin" valueType="num">
                                      <p:cBhvr>
                                        <p:cTn id="15" dur="2000" fill="hold"/>
                                        <p:tgtEl>
                                          <p:spTgt spid="58"/>
                                        </p:tgtEl>
                                        <p:attrNameLst>
                                          <p:attrName>ppt_h</p:attrName>
                                        </p:attrNameLst>
                                      </p:cBhvr>
                                      <p:tavLst>
                                        <p:tav tm="0">
                                          <p:val>
                                            <p:fltVal val="0"/>
                                          </p:val>
                                        </p:tav>
                                        <p:tav tm="100000">
                                          <p:val>
                                            <p:strVal val="#ppt_h"/>
                                          </p:val>
                                        </p:tav>
                                      </p:tavLst>
                                    </p:anim>
                                    <p:anim calcmode="lin" valueType="num">
                                      <p:cBhvr>
                                        <p:cTn id="16" dur="2000" fill="hold"/>
                                        <p:tgtEl>
                                          <p:spTgt spid="5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anim calcmode="lin" valueType="num">
                                      <p:cBhvr>
                                        <p:cTn id="20" dur="2000" fill="hold"/>
                                        <p:tgtEl>
                                          <p:spTgt spid="28"/>
                                        </p:tgtEl>
                                        <p:attrNameLst>
                                          <p:attrName>style.rotation</p:attrName>
                                        </p:attrNameLst>
                                      </p:cBhvr>
                                      <p:tavLst>
                                        <p:tav tm="0">
                                          <p:val>
                                            <p:fltVal val="720"/>
                                          </p:val>
                                        </p:tav>
                                        <p:tav tm="100000">
                                          <p:val>
                                            <p:fltVal val="0"/>
                                          </p:val>
                                        </p:tav>
                                      </p:tavLst>
                                    </p:anim>
                                    <p:anim calcmode="lin" valueType="num">
                                      <p:cBhvr>
                                        <p:cTn id="21" dur="2000" fill="hold"/>
                                        <p:tgtEl>
                                          <p:spTgt spid="28"/>
                                        </p:tgtEl>
                                        <p:attrNameLst>
                                          <p:attrName>ppt_h</p:attrName>
                                        </p:attrNameLst>
                                      </p:cBhvr>
                                      <p:tavLst>
                                        <p:tav tm="0">
                                          <p:val>
                                            <p:fltVal val="0"/>
                                          </p:val>
                                        </p:tav>
                                        <p:tav tm="100000">
                                          <p:val>
                                            <p:strVal val="#ppt_h"/>
                                          </p:val>
                                        </p:tav>
                                      </p:tavLst>
                                    </p:anim>
                                    <p:anim calcmode="lin" valueType="num">
                                      <p:cBhvr>
                                        <p:cTn id="22" dur="2000" fill="hold"/>
                                        <p:tgtEl>
                                          <p:spTgt spid="28"/>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2000"/>
                                        <p:tgtEl>
                                          <p:spTgt spid="54"/>
                                        </p:tgtEl>
                                      </p:cBhvr>
                                    </p:animEffect>
                                    <p:anim calcmode="lin" valueType="num">
                                      <p:cBhvr>
                                        <p:cTn id="26" dur="2000" fill="hold"/>
                                        <p:tgtEl>
                                          <p:spTgt spid="54"/>
                                        </p:tgtEl>
                                        <p:attrNameLst>
                                          <p:attrName>style.rotation</p:attrName>
                                        </p:attrNameLst>
                                      </p:cBhvr>
                                      <p:tavLst>
                                        <p:tav tm="0">
                                          <p:val>
                                            <p:fltVal val="720"/>
                                          </p:val>
                                        </p:tav>
                                        <p:tav tm="100000">
                                          <p:val>
                                            <p:fltVal val="0"/>
                                          </p:val>
                                        </p:tav>
                                      </p:tavLst>
                                    </p:anim>
                                    <p:anim calcmode="lin" valueType="num">
                                      <p:cBhvr>
                                        <p:cTn id="27" dur="2000" fill="hold"/>
                                        <p:tgtEl>
                                          <p:spTgt spid="54"/>
                                        </p:tgtEl>
                                        <p:attrNameLst>
                                          <p:attrName>ppt_h</p:attrName>
                                        </p:attrNameLst>
                                      </p:cBhvr>
                                      <p:tavLst>
                                        <p:tav tm="0">
                                          <p:val>
                                            <p:fltVal val="0"/>
                                          </p:val>
                                        </p:tav>
                                        <p:tav tm="100000">
                                          <p:val>
                                            <p:strVal val="#ppt_h"/>
                                          </p:val>
                                        </p:tav>
                                      </p:tavLst>
                                    </p:anim>
                                    <p:anim calcmode="lin" valueType="num">
                                      <p:cBhvr>
                                        <p:cTn id="28" dur="2000" fill="hold"/>
                                        <p:tgtEl>
                                          <p:spTgt spid="5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anim calcmode="lin" valueType="num">
                                      <p:cBhvr>
                                        <p:cTn id="32" dur="2000" fill="hold"/>
                                        <p:tgtEl>
                                          <p:spTgt spid="6"/>
                                        </p:tgtEl>
                                        <p:attrNameLst>
                                          <p:attrName>style.rotation</p:attrName>
                                        </p:attrNameLst>
                                      </p:cBhvr>
                                      <p:tavLst>
                                        <p:tav tm="0">
                                          <p:val>
                                            <p:fltVal val="720"/>
                                          </p:val>
                                        </p:tav>
                                        <p:tav tm="100000">
                                          <p:val>
                                            <p:fltVal val="0"/>
                                          </p:val>
                                        </p:tav>
                                      </p:tavLst>
                                    </p:anim>
                                    <p:anim calcmode="lin" valueType="num">
                                      <p:cBhvr>
                                        <p:cTn id="33" dur="2000" fill="hold"/>
                                        <p:tgtEl>
                                          <p:spTgt spid="6"/>
                                        </p:tgtEl>
                                        <p:attrNameLst>
                                          <p:attrName>ppt_h</p:attrName>
                                        </p:attrNameLst>
                                      </p:cBhvr>
                                      <p:tavLst>
                                        <p:tav tm="0">
                                          <p:val>
                                            <p:fltVal val="0"/>
                                          </p:val>
                                        </p:tav>
                                        <p:tav tm="100000">
                                          <p:val>
                                            <p:strVal val="#ppt_h"/>
                                          </p:val>
                                        </p:tav>
                                      </p:tavLst>
                                    </p:anim>
                                    <p:anim calcmode="lin" valueType="num">
                                      <p:cBhvr>
                                        <p:cTn id="34" dur="2000" fill="hold"/>
                                        <p:tgtEl>
                                          <p:spTgt spid="6"/>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000"/>
                                        <p:tgtEl>
                                          <p:spTgt spid="47"/>
                                        </p:tgtEl>
                                      </p:cBhvr>
                                    </p:animEffect>
                                    <p:anim calcmode="lin" valueType="num">
                                      <p:cBhvr>
                                        <p:cTn id="38" dur="2000" fill="hold"/>
                                        <p:tgtEl>
                                          <p:spTgt spid="47"/>
                                        </p:tgtEl>
                                        <p:attrNameLst>
                                          <p:attrName>style.rotation</p:attrName>
                                        </p:attrNameLst>
                                      </p:cBhvr>
                                      <p:tavLst>
                                        <p:tav tm="0">
                                          <p:val>
                                            <p:fltVal val="720"/>
                                          </p:val>
                                        </p:tav>
                                        <p:tav tm="100000">
                                          <p:val>
                                            <p:fltVal val="0"/>
                                          </p:val>
                                        </p:tav>
                                      </p:tavLst>
                                    </p:anim>
                                    <p:anim calcmode="lin" valueType="num">
                                      <p:cBhvr>
                                        <p:cTn id="39" dur="2000" fill="hold"/>
                                        <p:tgtEl>
                                          <p:spTgt spid="47"/>
                                        </p:tgtEl>
                                        <p:attrNameLst>
                                          <p:attrName>ppt_h</p:attrName>
                                        </p:attrNameLst>
                                      </p:cBhvr>
                                      <p:tavLst>
                                        <p:tav tm="0">
                                          <p:val>
                                            <p:fltVal val="0"/>
                                          </p:val>
                                        </p:tav>
                                        <p:tav tm="100000">
                                          <p:val>
                                            <p:strVal val="#ppt_h"/>
                                          </p:val>
                                        </p:tav>
                                      </p:tavLst>
                                    </p:anim>
                                    <p:anim calcmode="lin" valueType="num">
                                      <p:cBhvr>
                                        <p:cTn id="40" dur="2000" fill="hold"/>
                                        <p:tgtEl>
                                          <p:spTgt spid="47"/>
                                        </p:tgtEl>
                                        <p:attrNameLst>
                                          <p:attrName>ppt_w</p:attrName>
                                        </p:attrNameLst>
                                      </p:cBhvr>
                                      <p:tavLst>
                                        <p:tav tm="0">
                                          <p:val>
                                            <p:fltVal val="0"/>
                                          </p:val>
                                        </p:tav>
                                        <p:tav tm="100000">
                                          <p:val>
                                            <p:strVal val="#ppt_w"/>
                                          </p:val>
                                        </p:tav>
                                      </p:tavLst>
                                    </p:anim>
                                  </p:childTnLst>
                                </p:cTn>
                              </p:par>
                              <p:par>
                                <p:cTn id="41" presetID="35"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2000"/>
                                        <p:tgtEl>
                                          <p:spTgt spid="51"/>
                                        </p:tgtEl>
                                      </p:cBhvr>
                                    </p:animEffect>
                                    <p:anim calcmode="lin" valueType="num">
                                      <p:cBhvr>
                                        <p:cTn id="44" dur="2000" fill="hold"/>
                                        <p:tgtEl>
                                          <p:spTgt spid="51"/>
                                        </p:tgtEl>
                                        <p:attrNameLst>
                                          <p:attrName>style.rotation</p:attrName>
                                        </p:attrNameLst>
                                      </p:cBhvr>
                                      <p:tavLst>
                                        <p:tav tm="0">
                                          <p:val>
                                            <p:fltVal val="720"/>
                                          </p:val>
                                        </p:tav>
                                        <p:tav tm="100000">
                                          <p:val>
                                            <p:fltVal val="0"/>
                                          </p:val>
                                        </p:tav>
                                      </p:tavLst>
                                    </p:anim>
                                    <p:anim calcmode="lin" valueType="num">
                                      <p:cBhvr>
                                        <p:cTn id="45" dur="2000" fill="hold"/>
                                        <p:tgtEl>
                                          <p:spTgt spid="51"/>
                                        </p:tgtEl>
                                        <p:attrNameLst>
                                          <p:attrName>ppt_h</p:attrName>
                                        </p:attrNameLst>
                                      </p:cBhvr>
                                      <p:tavLst>
                                        <p:tav tm="0">
                                          <p:val>
                                            <p:fltVal val="0"/>
                                          </p:val>
                                        </p:tav>
                                        <p:tav tm="100000">
                                          <p:val>
                                            <p:strVal val="#ppt_h"/>
                                          </p:val>
                                        </p:tav>
                                      </p:tavLst>
                                    </p:anim>
                                    <p:anim calcmode="lin" valueType="num">
                                      <p:cBhvr>
                                        <p:cTn id="46" dur="2000" fill="hold"/>
                                        <p:tgtEl>
                                          <p:spTgt spid="51"/>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2000"/>
                                        <p:tgtEl>
                                          <p:spTgt spid="63"/>
                                        </p:tgtEl>
                                      </p:cBhvr>
                                    </p:animEffect>
                                    <p:anim calcmode="lin" valueType="num">
                                      <p:cBhvr>
                                        <p:cTn id="50" dur="2000" fill="hold"/>
                                        <p:tgtEl>
                                          <p:spTgt spid="63"/>
                                        </p:tgtEl>
                                        <p:attrNameLst>
                                          <p:attrName>style.rotation</p:attrName>
                                        </p:attrNameLst>
                                      </p:cBhvr>
                                      <p:tavLst>
                                        <p:tav tm="0">
                                          <p:val>
                                            <p:fltVal val="720"/>
                                          </p:val>
                                        </p:tav>
                                        <p:tav tm="100000">
                                          <p:val>
                                            <p:fltVal val="0"/>
                                          </p:val>
                                        </p:tav>
                                      </p:tavLst>
                                    </p:anim>
                                    <p:anim calcmode="lin" valueType="num">
                                      <p:cBhvr>
                                        <p:cTn id="51" dur="2000" fill="hold"/>
                                        <p:tgtEl>
                                          <p:spTgt spid="63"/>
                                        </p:tgtEl>
                                        <p:attrNameLst>
                                          <p:attrName>ppt_h</p:attrName>
                                        </p:attrNameLst>
                                      </p:cBhvr>
                                      <p:tavLst>
                                        <p:tav tm="0">
                                          <p:val>
                                            <p:fltVal val="0"/>
                                          </p:val>
                                        </p:tav>
                                        <p:tav tm="100000">
                                          <p:val>
                                            <p:strVal val="#ppt_h"/>
                                          </p:val>
                                        </p:tav>
                                      </p:tavLst>
                                    </p:anim>
                                    <p:anim calcmode="lin" valueType="num">
                                      <p:cBhvr>
                                        <p:cTn id="52" dur="2000" fill="hold"/>
                                        <p:tgtEl>
                                          <p:spTgt spid="63"/>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style.rotation</p:attrName>
                                        </p:attrNameLst>
                                      </p:cBhvr>
                                      <p:tavLst>
                                        <p:tav tm="0">
                                          <p:val>
                                            <p:fltVal val="720"/>
                                          </p:val>
                                        </p:tav>
                                        <p:tav tm="100000">
                                          <p:val>
                                            <p:fltVal val="0"/>
                                          </p:val>
                                        </p:tav>
                                      </p:tavLst>
                                    </p:anim>
                                    <p:anim calcmode="lin" valueType="num">
                                      <p:cBhvr>
                                        <p:cTn id="57" dur="2000" fill="hold"/>
                                        <p:tgtEl>
                                          <p:spTgt spid="13"/>
                                        </p:tgtEl>
                                        <p:attrNameLst>
                                          <p:attrName>ppt_h</p:attrName>
                                        </p:attrNameLst>
                                      </p:cBhvr>
                                      <p:tavLst>
                                        <p:tav tm="0">
                                          <p:val>
                                            <p:fltVal val="0"/>
                                          </p:val>
                                        </p:tav>
                                        <p:tav tm="100000">
                                          <p:val>
                                            <p:strVal val="#ppt_h"/>
                                          </p:val>
                                        </p:tav>
                                      </p:tavLst>
                                    </p:anim>
                                    <p:anim calcmode="lin" valueType="num">
                                      <p:cBhvr>
                                        <p:cTn id="58" dur="2000" fill="hold"/>
                                        <p:tgtEl>
                                          <p:spTgt spid="13"/>
                                        </p:tgtEl>
                                        <p:attrNameLst>
                                          <p:attrName>ppt_w</p:attrName>
                                        </p:attrNameLst>
                                      </p:cBhvr>
                                      <p:tavLst>
                                        <p:tav tm="0">
                                          <p:val>
                                            <p:fltVal val="0"/>
                                          </p:val>
                                        </p:tav>
                                        <p:tav tm="100000">
                                          <p:val>
                                            <p:strVal val="#ppt_w"/>
                                          </p:val>
                                        </p:tav>
                                      </p:tavLst>
                                    </p:anim>
                                  </p:childTnLst>
                                </p:cTn>
                              </p:par>
                              <p:par>
                                <p:cTn id="59" presetID="35"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2000"/>
                                        <p:tgtEl>
                                          <p:spTgt spid="35"/>
                                        </p:tgtEl>
                                      </p:cBhvr>
                                    </p:animEffect>
                                    <p:anim calcmode="lin" valueType="num">
                                      <p:cBhvr>
                                        <p:cTn id="62" dur="2000" fill="hold"/>
                                        <p:tgtEl>
                                          <p:spTgt spid="35"/>
                                        </p:tgtEl>
                                        <p:attrNameLst>
                                          <p:attrName>style.rotation</p:attrName>
                                        </p:attrNameLst>
                                      </p:cBhvr>
                                      <p:tavLst>
                                        <p:tav tm="0">
                                          <p:val>
                                            <p:fltVal val="720"/>
                                          </p:val>
                                        </p:tav>
                                        <p:tav tm="100000">
                                          <p:val>
                                            <p:fltVal val="0"/>
                                          </p:val>
                                        </p:tav>
                                      </p:tavLst>
                                    </p:anim>
                                    <p:anim calcmode="lin" valueType="num">
                                      <p:cBhvr>
                                        <p:cTn id="63" dur="2000" fill="hold"/>
                                        <p:tgtEl>
                                          <p:spTgt spid="35"/>
                                        </p:tgtEl>
                                        <p:attrNameLst>
                                          <p:attrName>ppt_h</p:attrName>
                                        </p:attrNameLst>
                                      </p:cBhvr>
                                      <p:tavLst>
                                        <p:tav tm="0">
                                          <p:val>
                                            <p:fltVal val="0"/>
                                          </p:val>
                                        </p:tav>
                                        <p:tav tm="100000">
                                          <p:val>
                                            <p:strVal val="#ppt_h"/>
                                          </p:val>
                                        </p:tav>
                                      </p:tavLst>
                                    </p:anim>
                                    <p:anim calcmode="lin" valueType="num">
                                      <p:cBhvr>
                                        <p:cTn id="64" dur="2000" fill="hold"/>
                                        <p:tgtEl>
                                          <p:spTgt spid="35"/>
                                        </p:tgtEl>
                                        <p:attrNameLst>
                                          <p:attrName>ppt_w</p:attrName>
                                        </p:attrNameLst>
                                      </p:cBhvr>
                                      <p:tavLst>
                                        <p:tav tm="0">
                                          <p:val>
                                            <p:fltVal val="0"/>
                                          </p:val>
                                        </p:tav>
                                        <p:tav tm="100000">
                                          <p:val>
                                            <p:strVal val="#ppt_w"/>
                                          </p:val>
                                        </p:tav>
                                      </p:tavLst>
                                    </p:anim>
                                  </p:childTnLst>
                                </p:cTn>
                              </p:par>
                              <p:par>
                                <p:cTn id="65" presetID="35"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2000"/>
                                        <p:tgtEl>
                                          <p:spTgt spid="52"/>
                                        </p:tgtEl>
                                      </p:cBhvr>
                                    </p:animEffect>
                                    <p:anim calcmode="lin" valueType="num">
                                      <p:cBhvr>
                                        <p:cTn id="68" dur="2000" fill="hold"/>
                                        <p:tgtEl>
                                          <p:spTgt spid="52"/>
                                        </p:tgtEl>
                                        <p:attrNameLst>
                                          <p:attrName>style.rotation</p:attrName>
                                        </p:attrNameLst>
                                      </p:cBhvr>
                                      <p:tavLst>
                                        <p:tav tm="0">
                                          <p:val>
                                            <p:fltVal val="720"/>
                                          </p:val>
                                        </p:tav>
                                        <p:tav tm="100000">
                                          <p:val>
                                            <p:fltVal val="0"/>
                                          </p:val>
                                        </p:tav>
                                      </p:tavLst>
                                    </p:anim>
                                    <p:anim calcmode="lin" valueType="num">
                                      <p:cBhvr>
                                        <p:cTn id="69" dur="2000" fill="hold"/>
                                        <p:tgtEl>
                                          <p:spTgt spid="52"/>
                                        </p:tgtEl>
                                        <p:attrNameLst>
                                          <p:attrName>ppt_h</p:attrName>
                                        </p:attrNameLst>
                                      </p:cBhvr>
                                      <p:tavLst>
                                        <p:tav tm="0">
                                          <p:val>
                                            <p:fltVal val="0"/>
                                          </p:val>
                                        </p:tav>
                                        <p:tav tm="100000">
                                          <p:val>
                                            <p:strVal val="#ppt_h"/>
                                          </p:val>
                                        </p:tav>
                                      </p:tavLst>
                                    </p:anim>
                                    <p:anim calcmode="lin" valueType="num">
                                      <p:cBhvr>
                                        <p:cTn id="70" dur="2000" fill="hold"/>
                                        <p:tgtEl>
                                          <p:spTgt spid="52"/>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2000"/>
                                        <p:tgtEl>
                                          <p:spTgt spid="80"/>
                                        </p:tgtEl>
                                      </p:cBhvr>
                                    </p:animEffect>
                                    <p:anim calcmode="lin" valueType="num">
                                      <p:cBhvr>
                                        <p:cTn id="74" dur="2000" fill="hold"/>
                                        <p:tgtEl>
                                          <p:spTgt spid="80"/>
                                        </p:tgtEl>
                                        <p:attrNameLst>
                                          <p:attrName>style.rotation</p:attrName>
                                        </p:attrNameLst>
                                      </p:cBhvr>
                                      <p:tavLst>
                                        <p:tav tm="0">
                                          <p:val>
                                            <p:fltVal val="720"/>
                                          </p:val>
                                        </p:tav>
                                        <p:tav tm="100000">
                                          <p:val>
                                            <p:fltVal val="0"/>
                                          </p:val>
                                        </p:tav>
                                      </p:tavLst>
                                    </p:anim>
                                    <p:anim calcmode="lin" valueType="num">
                                      <p:cBhvr>
                                        <p:cTn id="75" dur="2000" fill="hold"/>
                                        <p:tgtEl>
                                          <p:spTgt spid="80"/>
                                        </p:tgtEl>
                                        <p:attrNameLst>
                                          <p:attrName>ppt_h</p:attrName>
                                        </p:attrNameLst>
                                      </p:cBhvr>
                                      <p:tavLst>
                                        <p:tav tm="0">
                                          <p:val>
                                            <p:fltVal val="0"/>
                                          </p:val>
                                        </p:tav>
                                        <p:tav tm="100000">
                                          <p:val>
                                            <p:strVal val="#ppt_h"/>
                                          </p:val>
                                        </p:tav>
                                      </p:tavLst>
                                    </p:anim>
                                    <p:anim calcmode="lin" valueType="num">
                                      <p:cBhvr>
                                        <p:cTn id="76" dur="2000" fill="hold"/>
                                        <p:tgtEl>
                                          <p:spTgt spid="80"/>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p:cTn id="81" dur="1000" fill="hold"/>
                                        <p:tgtEl>
                                          <p:spTgt spid="48"/>
                                        </p:tgtEl>
                                        <p:attrNameLst>
                                          <p:attrName>ppt_h</p:attrName>
                                        </p:attrNameLst>
                                      </p:cBhvr>
                                      <p:tavLst>
                                        <p:tav tm="0">
                                          <p:val>
                                            <p:strVal val="#ppt_h/20"/>
                                          </p:val>
                                        </p:tav>
                                        <p:tav tm="50000">
                                          <p:val>
                                            <p:strVal val="#ppt_h/20"/>
                                          </p:val>
                                        </p:tav>
                                        <p:tav tm="100000">
                                          <p:val>
                                            <p:strVal val="#ppt_h"/>
                                          </p:val>
                                        </p:tav>
                                      </p:tavLst>
                                    </p:anim>
                                    <p:anim calcmode="lin" valueType="num">
                                      <p:cBhvr>
                                        <p:cTn id="82" dur="1000" fill="hold"/>
                                        <p:tgtEl>
                                          <p:spTgt spid="48"/>
                                        </p:tgtEl>
                                        <p:attrNameLst>
                                          <p:attrName>ppt_w</p:attrName>
                                        </p:attrNameLst>
                                      </p:cBhvr>
                                      <p:tavLst>
                                        <p:tav tm="0">
                                          <p:val>
                                            <p:strVal val="#ppt_w+.3"/>
                                          </p:val>
                                        </p:tav>
                                        <p:tav tm="50000">
                                          <p:val>
                                            <p:strVal val="#ppt_w+.3"/>
                                          </p:val>
                                        </p:tav>
                                        <p:tav tm="100000">
                                          <p:val>
                                            <p:strVal val="#ppt_w"/>
                                          </p:val>
                                        </p:tav>
                                      </p:tavLst>
                                    </p:anim>
                                    <p:anim calcmode="lin" valueType="num">
                                      <p:cBhvr>
                                        <p:cTn id="83" dur="1000" fill="hold"/>
                                        <p:tgtEl>
                                          <p:spTgt spid="48"/>
                                        </p:tgtEl>
                                        <p:attrNameLst>
                                          <p:attrName>ppt_x</p:attrName>
                                        </p:attrNameLst>
                                      </p:cBhvr>
                                      <p:tavLst>
                                        <p:tav tm="0">
                                          <p:val>
                                            <p:strVal val="#ppt_x-.3"/>
                                          </p:val>
                                        </p:tav>
                                        <p:tav tm="5000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
                                          </p:val>
                                        </p:tav>
                                        <p:tav tm="100000">
                                          <p:val>
                                            <p:strVal val="#ppt_y"/>
                                          </p:val>
                                        </p:tav>
                                      </p:tavLst>
                                    </p:anim>
                                  </p:childTnLst>
                                </p:cTn>
                              </p:par>
                              <p:par>
                                <p:cTn id="85" presetID="39" presetClass="entr" presetSubtype="0" accel="100000" fill="hold" nodeType="with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8" dur="1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89" dur="1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90" dur="1000" fill="hold"/>
                                        <p:tgtEl>
                                          <p:spTgt spid="9"/>
                                        </p:tgtEl>
                                        <p:attrNameLst>
                                          <p:attrName>ppt_y</p:attrName>
                                        </p:attrNameLst>
                                      </p:cBhvr>
                                      <p:tavLst>
                                        <p:tav tm="0">
                                          <p:val>
                                            <p:strVal val="#ppt_y"/>
                                          </p:val>
                                        </p:tav>
                                        <p:tav tm="100000">
                                          <p:val>
                                            <p:strVal val="#ppt_y"/>
                                          </p:val>
                                        </p:tav>
                                      </p:tavLst>
                                    </p:anim>
                                  </p:childTnLst>
                                </p:cTn>
                              </p:par>
                              <p:par>
                                <p:cTn id="91" presetID="39" presetClass="entr" presetSubtype="0" accel="10000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1000" fill="hold"/>
                                        <p:tgtEl>
                                          <p:spTgt spid="30"/>
                                        </p:tgtEl>
                                        <p:attrNameLst>
                                          <p:attrName>ppt_h</p:attrName>
                                        </p:attrNameLst>
                                      </p:cBhvr>
                                      <p:tavLst>
                                        <p:tav tm="0">
                                          <p:val>
                                            <p:strVal val="#ppt_h/20"/>
                                          </p:val>
                                        </p:tav>
                                        <p:tav tm="50000">
                                          <p:val>
                                            <p:strVal val="#ppt_h/20"/>
                                          </p:val>
                                        </p:tav>
                                        <p:tav tm="100000">
                                          <p:val>
                                            <p:strVal val="#ppt_h"/>
                                          </p:val>
                                        </p:tav>
                                      </p:tavLst>
                                    </p:anim>
                                    <p:anim calcmode="lin" valueType="num">
                                      <p:cBhvr>
                                        <p:cTn id="94" dur="1000" fill="hold"/>
                                        <p:tgtEl>
                                          <p:spTgt spid="30"/>
                                        </p:tgtEl>
                                        <p:attrNameLst>
                                          <p:attrName>ppt_w</p:attrName>
                                        </p:attrNameLst>
                                      </p:cBhvr>
                                      <p:tavLst>
                                        <p:tav tm="0">
                                          <p:val>
                                            <p:strVal val="#ppt_w+.3"/>
                                          </p:val>
                                        </p:tav>
                                        <p:tav tm="50000">
                                          <p:val>
                                            <p:strVal val="#ppt_w+.3"/>
                                          </p:val>
                                        </p:tav>
                                        <p:tav tm="100000">
                                          <p:val>
                                            <p:strVal val="#ppt_w"/>
                                          </p:val>
                                        </p:tav>
                                      </p:tavLst>
                                    </p:anim>
                                    <p:anim calcmode="lin" valueType="num">
                                      <p:cBhvr>
                                        <p:cTn id="95" dur="1000" fill="hold"/>
                                        <p:tgtEl>
                                          <p:spTgt spid="30"/>
                                        </p:tgtEl>
                                        <p:attrNameLst>
                                          <p:attrName>ppt_x</p:attrName>
                                        </p:attrNameLst>
                                      </p:cBhvr>
                                      <p:tavLst>
                                        <p:tav tm="0">
                                          <p:val>
                                            <p:strVal val="#ppt_x-.3"/>
                                          </p:val>
                                        </p:tav>
                                        <p:tav tm="50000">
                                          <p:val>
                                            <p:strVal val="#ppt_x"/>
                                          </p:val>
                                        </p:tav>
                                        <p:tav tm="100000">
                                          <p:val>
                                            <p:strVal val="#ppt_x"/>
                                          </p:val>
                                        </p:tav>
                                      </p:tavLst>
                                    </p:anim>
                                    <p:anim calcmode="lin" valueType="num">
                                      <p:cBhvr>
                                        <p:cTn id="96" dur="1000" fill="hold"/>
                                        <p:tgtEl>
                                          <p:spTgt spid="30"/>
                                        </p:tgtEl>
                                        <p:attrNameLst>
                                          <p:attrName>ppt_y</p:attrName>
                                        </p:attrNameLst>
                                      </p:cBhvr>
                                      <p:tavLst>
                                        <p:tav tm="0">
                                          <p:val>
                                            <p:strVal val="#ppt_y"/>
                                          </p:val>
                                        </p:tav>
                                        <p:tav tm="100000">
                                          <p:val>
                                            <p:strVal val="#ppt_y"/>
                                          </p:val>
                                        </p:tav>
                                      </p:tavLst>
                                    </p:anim>
                                  </p:childTnLst>
                                </p:cTn>
                              </p:par>
                              <p:par>
                                <p:cTn id="97" presetID="39" presetClass="entr" presetSubtype="0" accel="10000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 calcmode="lin" valueType="num">
                                      <p:cBhvr>
                                        <p:cTn id="99" dur="10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100" dur="10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101" dur="10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02" dur="1000" fill="hold"/>
                                        <p:tgtEl>
                                          <p:spTgt spid="15"/>
                                        </p:tgtEl>
                                        <p:attrNameLst>
                                          <p:attrName>ppt_y</p:attrName>
                                        </p:attrNameLst>
                                      </p:cBhvr>
                                      <p:tavLst>
                                        <p:tav tm="0">
                                          <p:val>
                                            <p:strVal val="#ppt_y"/>
                                          </p:val>
                                        </p:tav>
                                        <p:tav tm="100000">
                                          <p:val>
                                            <p:strVal val="#ppt_y"/>
                                          </p:val>
                                        </p:tav>
                                      </p:tavLst>
                                    </p:anim>
                                  </p:childTnLst>
                                </p:cTn>
                              </p:par>
                              <p:par>
                                <p:cTn id="103" presetID="39" presetClass="entr" presetSubtype="0" accel="10000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1000" fill="hold"/>
                                        <p:tgtEl>
                                          <p:spTgt spid="64"/>
                                        </p:tgtEl>
                                        <p:attrNameLst>
                                          <p:attrName>ppt_h</p:attrName>
                                        </p:attrNameLst>
                                      </p:cBhvr>
                                      <p:tavLst>
                                        <p:tav tm="0">
                                          <p:val>
                                            <p:strVal val="#ppt_h/20"/>
                                          </p:val>
                                        </p:tav>
                                        <p:tav tm="50000">
                                          <p:val>
                                            <p:strVal val="#ppt_h/20"/>
                                          </p:val>
                                        </p:tav>
                                        <p:tav tm="100000">
                                          <p:val>
                                            <p:strVal val="#ppt_h"/>
                                          </p:val>
                                        </p:tav>
                                      </p:tavLst>
                                    </p:anim>
                                    <p:anim calcmode="lin" valueType="num">
                                      <p:cBhvr>
                                        <p:cTn id="106" dur="1000" fill="hold"/>
                                        <p:tgtEl>
                                          <p:spTgt spid="64"/>
                                        </p:tgtEl>
                                        <p:attrNameLst>
                                          <p:attrName>ppt_w</p:attrName>
                                        </p:attrNameLst>
                                      </p:cBhvr>
                                      <p:tavLst>
                                        <p:tav tm="0">
                                          <p:val>
                                            <p:strVal val="#ppt_w+.3"/>
                                          </p:val>
                                        </p:tav>
                                        <p:tav tm="50000">
                                          <p:val>
                                            <p:strVal val="#ppt_w+.3"/>
                                          </p:val>
                                        </p:tav>
                                        <p:tav tm="100000">
                                          <p:val>
                                            <p:strVal val="#ppt_w"/>
                                          </p:val>
                                        </p:tav>
                                      </p:tavLst>
                                    </p:anim>
                                    <p:anim calcmode="lin" valueType="num">
                                      <p:cBhvr>
                                        <p:cTn id="107" dur="1000" fill="hold"/>
                                        <p:tgtEl>
                                          <p:spTgt spid="64"/>
                                        </p:tgtEl>
                                        <p:attrNameLst>
                                          <p:attrName>ppt_x</p:attrName>
                                        </p:attrNameLst>
                                      </p:cBhvr>
                                      <p:tavLst>
                                        <p:tav tm="0">
                                          <p:val>
                                            <p:strVal val="#ppt_x-.3"/>
                                          </p:val>
                                        </p:tav>
                                        <p:tav tm="50000">
                                          <p:val>
                                            <p:strVal val="#ppt_x"/>
                                          </p:val>
                                        </p:tav>
                                        <p:tav tm="100000">
                                          <p:val>
                                            <p:strVal val="#ppt_x"/>
                                          </p:val>
                                        </p:tav>
                                      </p:tavLst>
                                    </p:anim>
                                    <p:anim calcmode="lin" valueType="num">
                                      <p:cBhvr>
                                        <p:cTn id="108" dur="1000" fill="hold"/>
                                        <p:tgtEl>
                                          <p:spTgt spid="64"/>
                                        </p:tgtEl>
                                        <p:attrNameLst>
                                          <p:attrName>ppt_y</p:attrName>
                                        </p:attrNameLst>
                                      </p:cBhvr>
                                      <p:tavLst>
                                        <p:tav tm="0">
                                          <p:val>
                                            <p:strVal val="#ppt_y"/>
                                          </p:val>
                                        </p:tav>
                                        <p:tav tm="100000">
                                          <p:val>
                                            <p:strVal val="#ppt_y"/>
                                          </p:val>
                                        </p:tav>
                                      </p:tavLst>
                                    </p:anim>
                                  </p:childTnLst>
                                </p:cTn>
                              </p:par>
                              <p:par>
                                <p:cTn id="109" presetID="39" presetClass="entr" presetSubtype="0" accel="100000" fill="hold"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10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112" dur="10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113" dur="10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114" dur="1000" fill="hold"/>
                                        <p:tgtEl>
                                          <p:spTgt spid="26"/>
                                        </p:tgtEl>
                                        <p:attrNameLst>
                                          <p:attrName>ppt_y</p:attrName>
                                        </p:attrNameLst>
                                      </p:cBhvr>
                                      <p:tavLst>
                                        <p:tav tm="0">
                                          <p:val>
                                            <p:strVal val="#ppt_y"/>
                                          </p:val>
                                        </p:tav>
                                        <p:tav tm="100000">
                                          <p:val>
                                            <p:strVal val="#ppt_y"/>
                                          </p:val>
                                        </p:tav>
                                      </p:tavLst>
                                    </p:anim>
                                  </p:childTnLst>
                                </p:cTn>
                              </p:par>
                              <p:par>
                                <p:cTn id="115" presetID="39" presetClass="entr" presetSubtype="0" accel="100000" fill="hold" grpId="0" nodeType="withEffect">
                                  <p:stCondLst>
                                    <p:cond delay="0"/>
                                  </p:stCondLst>
                                  <p:childTnLst>
                                    <p:set>
                                      <p:cBhvr>
                                        <p:cTn id="116" dur="1" fill="hold">
                                          <p:stCondLst>
                                            <p:cond delay="0"/>
                                          </p:stCondLst>
                                        </p:cTn>
                                        <p:tgtEl>
                                          <p:spTgt spid="81"/>
                                        </p:tgtEl>
                                        <p:attrNameLst>
                                          <p:attrName>style.visibility</p:attrName>
                                        </p:attrNameLst>
                                      </p:cBhvr>
                                      <p:to>
                                        <p:strVal val="visible"/>
                                      </p:to>
                                    </p:set>
                                    <p:anim calcmode="lin" valueType="num">
                                      <p:cBhvr>
                                        <p:cTn id="117" dur="1000" fill="hold"/>
                                        <p:tgtEl>
                                          <p:spTgt spid="81"/>
                                        </p:tgtEl>
                                        <p:attrNameLst>
                                          <p:attrName>ppt_h</p:attrName>
                                        </p:attrNameLst>
                                      </p:cBhvr>
                                      <p:tavLst>
                                        <p:tav tm="0">
                                          <p:val>
                                            <p:strVal val="#ppt_h/20"/>
                                          </p:val>
                                        </p:tav>
                                        <p:tav tm="50000">
                                          <p:val>
                                            <p:strVal val="#ppt_h/20"/>
                                          </p:val>
                                        </p:tav>
                                        <p:tav tm="100000">
                                          <p:val>
                                            <p:strVal val="#ppt_h"/>
                                          </p:val>
                                        </p:tav>
                                      </p:tavLst>
                                    </p:anim>
                                    <p:anim calcmode="lin" valueType="num">
                                      <p:cBhvr>
                                        <p:cTn id="118" dur="1000" fill="hold"/>
                                        <p:tgtEl>
                                          <p:spTgt spid="81"/>
                                        </p:tgtEl>
                                        <p:attrNameLst>
                                          <p:attrName>ppt_w</p:attrName>
                                        </p:attrNameLst>
                                      </p:cBhvr>
                                      <p:tavLst>
                                        <p:tav tm="0">
                                          <p:val>
                                            <p:strVal val="#ppt_w+.3"/>
                                          </p:val>
                                        </p:tav>
                                        <p:tav tm="50000">
                                          <p:val>
                                            <p:strVal val="#ppt_w+.3"/>
                                          </p:val>
                                        </p:tav>
                                        <p:tav tm="100000">
                                          <p:val>
                                            <p:strVal val="#ppt_w"/>
                                          </p:val>
                                        </p:tav>
                                      </p:tavLst>
                                    </p:anim>
                                    <p:anim calcmode="lin" valueType="num">
                                      <p:cBhvr>
                                        <p:cTn id="119" dur="1000" fill="hold"/>
                                        <p:tgtEl>
                                          <p:spTgt spid="81"/>
                                        </p:tgtEl>
                                        <p:attrNameLst>
                                          <p:attrName>ppt_x</p:attrName>
                                        </p:attrNameLst>
                                      </p:cBhvr>
                                      <p:tavLst>
                                        <p:tav tm="0">
                                          <p:val>
                                            <p:strVal val="#ppt_x-.3"/>
                                          </p:val>
                                        </p:tav>
                                        <p:tav tm="50000">
                                          <p:val>
                                            <p:strVal val="#ppt_x"/>
                                          </p:val>
                                        </p:tav>
                                        <p:tav tm="100000">
                                          <p:val>
                                            <p:strVal val="#ppt_x"/>
                                          </p:val>
                                        </p:tav>
                                      </p:tavLst>
                                    </p:anim>
                                    <p:anim calcmode="lin" valueType="num">
                                      <p:cBhvr>
                                        <p:cTn id="120" dur="1000" fill="hold"/>
                                        <p:tgtEl>
                                          <p:spTgt spid="81"/>
                                        </p:tgtEl>
                                        <p:attrNameLst>
                                          <p:attrName>ppt_y</p:attrName>
                                        </p:attrNameLst>
                                      </p:cBhvr>
                                      <p:tavLst>
                                        <p:tav tm="0">
                                          <p:val>
                                            <p:strVal val="#ppt_y"/>
                                          </p:val>
                                        </p:tav>
                                        <p:tav tm="100000">
                                          <p:val>
                                            <p:strVal val="#ppt_y"/>
                                          </p:val>
                                        </p:tav>
                                      </p:tavLst>
                                    </p:anim>
                                  </p:childTnLst>
                                </p:cTn>
                              </p:par>
                              <p:par>
                                <p:cTn id="121" presetID="39" presetClass="entr" presetSubtype="0" accel="100000" fill="hold" nodeType="withEffect">
                                  <p:stCondLst>
                                    <p:cond delay="0"/>
                                  </p:stCondLst>
                                  <p:childTnLst>
                                    <p:set>
                                      <p:cBhvr>
                                        <p:cTn id="122" dur="1" fill="hold">
                                          <p:stCondLst>
                                            <p:cond delay="0"/>
                                          </p:stCondLst>
                                        </p:cTn>
                                        <p:tgtEl>
                                          <p:spTgt spid="55"/>
                                        </p:tgtEl>
                                        <p:attrNameLst>
                                          <p:attrName>style.visibility</p:attrName>
                                        </p:attrNameLst>
                                      </p:cBhvr>
                                      <p:to>
                                        <p:strVal val="visible"/>
                                      </p:to>
                                    </p:set>
                                    <p:anim calcmode="lin" valueType="num">
                                      <p:cBhvr>
                                        <p:cTn id="123" dur="1000" fill="hold"/>
                                        <p:tgtEl>
                                          <p:spTgt spid="55"/>
                                        </p:tgtEl>
                                        <p:attrNameLst>
                                          <p:attrName>ppt_h</p:attrName>
                                        </p:attrNameLst>
                                      </p:cBhvr>
                                      <p:tavLst>
                                        <p:tav tm="0">
                                          <p:val>
                                            <p:strVal val="#ppt_h/20"/>
                                          </p:val>
                                        </p:tav>
                                        <p:tav tm="50000">
                                          <p:val>
                                            <p:strVal val="#ppt_h/20"/>
                                          </p:val>
                                        </p:tav>
                                        <p:tav tm="100000">
                                          <p:val>
                                            <p:strVal val="#ppt_h"/>
                                          </p:val>
                                        </p:tav>
                                      </p:tavLst>
                                    </p:anim>
                                    <p:anim calcmode="lin" valueType="num">
                                      <p:cBhvr>
                                        <p:cTn id="124" dur="1000" fill="hold"/>
                                        <p:tgtEl>
                                          <p:spTgt spid="55"/>
                                        </p:tgtEl>
                                        <p:attrNameLst>
                                          <p:attrName>ppt_w</p:attrName>
                                        </p:attrNameLst>
                                      </p:cBhvr>
                                      <p:tavLst>
                                        <p:tav tm="0">
                                          <p:val>
                                            <p:strVal val="#ppt_w+.3"/>
                                          </p:val>
                                        </p:tav>
                                        <p:tav tm="50000">
                                          <p:val>
                                            <p:strVal val="#ppt_w+.3"/>
                                          </p:val>
                                        </p:tav>
                                        <p:tav tm="100000">
                                          <p:val>
                                            <p:strVal val="#ppt_w"/>
                                          </p:val>
                                        </p:tav>
                                      </p:tavLst>
                                    </p:anim>
                                    <p:anim calcmode="lin" valueType="num">
                                      <p:cBhvr>
                                        <p:cTn id="125" dur="1000" fill="hold"/>
                                        <p:tgtEl>
                                          <p:spTgt spid="55"/>
                                        </p:tgtEl>
                                        <p:attrNameLst>
                                          <p:attrName>ppt_x</p:attrName>
                                        </p:attrNameLst>
                                      </p:cBhvr>
                                      <p:tavLst>
                                        <p:tav tm="0">
                                          <p:val>
                                            <p:strVal val="#ppt_x-.3"/>
                                          </p:val>
                                        </p:tav>
                                        <p:tav tm="50000">
                                          <p:val>
                                            <p:strVal val="#ppt_x"/>
                                          </p:val>
                                        </p:tav>
                                        <p:tav tm="100000">
                                          <p:val>
                                            <p:strVal val="#ppt_x"/>
                                          </p:val>
                                        </p:tav>
                                      </p:tavLst>
                                    </p:anim>
                                    <p:anim calcmode="lin" valueType="num">
                                      <p:cBhvr>
                                        <p:cTn id="126" dur="1000" fill="hold"/>
                                        <p:tgtEl>
                                          <p:spTgt spid="55"/>
                                        </p:tgtEl>
                                        <p:attrNameLst>
                                          <p:attrName>ppt_y</p:attrName>
                                        </p:attrNameLst>
                                      </p:cBhvr>
                                      <p:tavLst>
                                        <p:tav tm="0">
                                          <p:val>
                                            <p:strVal val="#ppt_y"/>
                                          </p:val>
                                        </p:tav>
                                        <p:tav tm="100000">
                                          <p:val>
                                            <p:strVal val="#ppt_y"/>
                                          </p:val>
                                        </p:tav>
                                      </p:tavLst>
                                    </p:anim>
                                  </p:childTnLst>
                                </p:cTn>
                              </p:par>
                              <p:par>
                                <p:cTn id="127" presetID="39" presetClass="entr" presetSubtype="0" accel="10000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1000" fill="hold"/>
                                        <p:tgtEl>
                                          <p:spTgt spid="67"/>
                                        </p:tgtEl>
                                        <p:attrNameLst>
                                          <p:attrName>ppt_h</p:attrName>
                                        </p:attrNameLst>
                                      </p:cBhvr>
                                      <p:tavLst>
                                        <p:tav tm="0">
                                          <p:val>
                                            <p:strVal val="#ppt_h/20"/>
                                          </p:val>
                                        </p:tav>
                                        <p:tav tm="50000">
                                          <p:val>
                                            <p:strVal val="#ppt_h/20"/>
                                          </p:val>
                                        </p:tav>
                                        <p:tav tm="100000">
                                          <p:val>
                                            <p:strVal val="#ppt_h"/>
                                          </p:val>
                                        </p:tav>
                                      </p:tavLst>
                                    </p:anim>
                                    <p:anim calcmode="lin" valueType="num">
                                      <p:cBhvr>
                                        <p:cTn id="130" dur="1000" fill="hold"/>
                                        <p:tgtEl>
                                          <p:spTgt spid="67"/>
                                        </p:tgtEl>
                                        <p:attrNameLst>
                                          <p:attrName>ppt_w</p:attrName>
                                        </p:attrNameLst>
                                      </p:cBhvr>
                                      <p:tavLst>
                                        <p:tav tm="0">
                                          <p:val>
                                            <p:strVal val="#ppt_w+.3"/>
                                          </p:val>
                                        </p:tav>
                                        <p:tav tm="50000">
                                          <p:val>
                                            <p:strVal val="#ppt_w+.3"/>
                                          </p:val>
                                        </p:tav>
                                        <p:tav tm="100000">
                                          <p:val>
                                            <p:strVal val="#ppt_w"/>
                                          </p:val>
                                        </p:tav>
                                      </p:tavLst>
                                    </p:anim>
                                    <p:anim calcmode="lin" valueType="num">
                                      <p:cBhvr>
                                        <p:cTn id="131" dur="1000" fill="hold"/>
                                        <p:tgtEl>
                                          <p:spTgt spid="67"/>
                                        </p:tgtEl>
                                        <p:attrNameLst>
                                          <p:attrName>ppt_x</p:attrName>
                                        </p:attrNameLst>
                                      </p:cBhvr>
                                      <p:tavLst>
                                        <p:tav tm="0">
                                          <p:val>
                                            <p:strVal val="#ppt_x-.3"/>
                                          </p:val>
                                        </p:tav>
                                        <p:tav tm="50000">
                                          <p:val>
                                            <p:strVal val="#ppt_x"/>
                                          </p:val>
                                        </p:tav>
                                        <p:tav tm="100000">
                                          <p:val>
                                            <p:strVal val="#ppt_x"/>
                                          </p:val>
                                        </p:tav>
                                      </p:tavLst>
                                    </p:anim>
                                    <p:anim calcmode="lin" valueType="num">
                                      <p:cBhvr>
                                        <p:cTn id="132" dur="1000" fill="hold"/>
                                        <p:tgtEl>
                                          <p:spTgt spid="67"/>
                                        </p:tgtEl>
                                        <p:attrNameLst>
                                          <p:attrName>ppt_y</p:attrName>
                                        </p:attrNameLst>
                                      </p:cBhvr>
                                      <p:tavLst>
                                        <p:tav tm="0">
                                          <p:val>
                                            <p:strVal val="#ppt_y"/>
                                          </p:val>
                                        </p:tav>
                                        <p:tav tm="100000">
                                          <p:val>
                                            <p:strVal val="#ppt_y"/>
                                          </p:val>
                                        </p:tav>
                                      </p:tavLst>
                                    </p:anim>
                                  </p:childTnLst>
                                </p:cTn>
                              </p:par>
                              <p:par>
                                <p:cTn id="133" presetID="39" presetClass="entr" presetSubtype="0" accel="10000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p:cTn id="135" dur="1000" fill="hold"/>
                                        <p:tgtEl>
                                          <p:spTgt spid="36"/>
                                        </p:tgtEl>
                                        <p:attrNameLst>
                                          <p:attrName>ppt_h</p:attrName>
                                        </p:attrNameLst>
                                      </p:cBhvr>
                                      <p:tavLst>
                                        <p:tav tm="0">
                                          <p:val>
                                            <p:strVal val="#ppt_h/20"/>
                                          </p:val>
                                        </p:tav>
                                        <p:tav tm="50000">
                                          <p:val>
                                            <p:strVal val="#ppt_h/20"/>
                                          </p:val>
                                        </p:tav>
                                        <p:tav tm="100000">
                                          <p:val>
                                            <p:strVal val="#ppt_h"/>
                                          </p:val>
                                        </p:tav>
                                      </p:tavLst>
                                    </p:anim>
                                    <p:anim calcmode="lin" valueType="num">
                                      <p:cBhvr>
                                        <p:cTn id="136" dur="1000" fill="hold"/>
                                        <p:tgtEl>
                                          <p:spTgt spid="36"/>
                                        </p:tgtEl>
                                        <p:attrNameLst>
                                          <p:attrName>ppt_w</p:attrName>
                                        </p:attrNameLst>
                                      </p:cBhvr>
                                      <p:tavLst>
                                        <p:tav tm="0">
                                          <p:val>
                                            <p:strVal val="#ppt_w+.3"/>
                                          </p:val>
                                        </p:tav>
                                        <p:tav tm="50000">
                                          <p:val>
                                            <p:strVal val="#ppt_w+.3"/>
                                          </p:val>
                                        </p:tav>
                                        <p:tav tm="100000">
                                          <p:val>
                                            <p:strVal val="#ppt_w"/>
                                          </p:val>
                                        </p:tav>
                                      </p:tavLst>
                                    </p:anim>
                                    <p:anim calcmode="lin" valueType="num">
                                      <p:cBhvr>
                                        <p:cTn id="137" dur="1000" fill="hold"/>
                                        <p:tgtEl>
                                          <p:spTgt spid="36"/>
                                        </p:tgtEl>
                                        <p:attrNameLst>
                                          <p:attrName>ppt_x</p:attrName>
                                        </p:attrNameLst>
                                      </p:cBhvr>
                                      <p:tavLst>
                                        <p:tav tm="0">
                                          <p:val>
                                            <p:strVal val="#ppt_x-.3"/>
                                          </p:val>
                                        </p:tav>
                                        <p:tav tm="50000">
                                          <p:val>
                                            <p:strVal val="#ppt_x"/>
                                          </p:val>
                                        </p:tav>
                                        <p:tav tm="100000">
                                          <p:val>
                                            <p:strVal val="#ppt_x"/>
                                          </p:val>
                                        </p:tav>
                                      </p:tavLst>
                                    </p:anim>
                                    <p:anim calcmode="lin" valueType="num">
                                      <p:cBhvr>
                                        <p:cTn id="138" dur="1000" fill="hold"/>
                                        <p:tgtEl>
                                          <p:spTgt spid="36"/>
                                        </p:tgtEl>
                                        <p:attrNameLst>
                                          <p:attrName>ppt_y</p:attrName>
                                        </p:attrNameLst>
                                      </p:cBhvr>
                                      <p:tavLst>
                                        <p:tav tm="0">
                                          <p:val>
                                            <p:strVal val="#ppt_y"/>
                                          </p:val>
                                        </p:tav>
                                        <p:tav tm="100000">
                                          <p:val>
                                            <p:strVal val="#ppt_y"/>
                                          </p:val>
                                        </p:tav>
                                      </p:tavLst>
                                    </p:anim>
                                  </p:childTnLst>
                                </p:cTn>
                              </p:par>
                              <p:par>
                                <p:cTn id="139" presetID="39" presetClass="entr" presetSubtype="0" accel="10000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anim calcmode="lin" valueType="num">
                                      <p:cBhvr>
                                        <p:cTn id="141" dur="1000" fill="hold"/>
                                        <p:tgtEl>
                                          <p:spTgt spid="82"/>
                                        </p:tgtEl>
                                        <p:attrNameLst>
                                          <p:attrName>ppt_h</p:attrName>
                                        </p:attrNameLst>
                                      </p:cBhvr>
                                      <p:tavLst>
                                        <p:tav tm="0">
                                          <p:val>
                                            <p:strVal val="#ppt_h/20"/>
                                          </p:val>
                                        </p:tav>
                                        <p:tav tm="50000">
                                          <p:val>
                                            <p:strVal val="#ppt_h/20"/>
                                          </p:val>
                                        </p:tav>
                                        <p:tav tm="100000">
                                          <p:val>
                                            <p:strVal val="#ppt_h"/>
                                          </p:val>
                                        </p:tav>
                                      </p:tavLst>
                                    </p:anim>
                                    <p:anim calcmode="lin" valueType="num">
                                      <p:cBhvr>
                                        <p:cTn id="142" dur="1000" fill="hold"/>
                                        <p:tgtEl>
                                          <p:spTgt spid="82"/>
                                        </p:tgtEl>
                                        <p:attrNameLst>
                                          <p:attrName>ppt_w</p:attrName>
                                        </p:attrNameLst>
                                      </p:cBhvr>
                                      <p:tavLst>
                                        <p:tav tm="0">
                                          <p:val>
                                            <p:strVal val="#ppt_w+.3"/>
                                          </p:val>
                                        </p:tav>
                                        <p:tav tm="50000">
                                          <p:val>
                                            <p:strVal val="#ppt_w+.3"/>
                                          </p:val>
                                        </p:tav>
                                        <p:tav tm="100000">
                                          <p:val>
                                            <p:strVal val="#ppt_w"/>
                                          </p:val>
                                        </p:tav>
                                      </p:tavLst>
                                    </p:anim>
                                    <p:anim calcmode="lin" valueType="num">
                                      <p:cBhvr>
                                        <p:cTn id="143" dur="1000" fill="hold"/>
                                        <p:tgtEl>
                                          <p:spTgt spid="82"/>
                                        </p:tgtEl>
                                        <p:attrNameLst>
                                          <p:attrName>ppt_x</p:attrName>
                                        </p:attrNameLst>
                                      </p:cBhvr>
                                      <p:tavLst>
                                        <p:tav tm="0">
                                          <p:val>
                                            <p:strVal val="#ppt_x-.3"/>
                                          </p:val>
                                        </p:tav>
                                        <p:tav tm="50000">
                                          <p:val>
                                            <p:strVal val="#ppt_x"/>
                                          </p:val>
                                        </p:tav>
                                        <p:tav tm="100000">
                                          <p:val>
                                            <p:strVal val="#ppt_x"/>
                                          </p:val>
                                        </p:tav>
                                      </p:tavLst>
                                    </p:anim>
                                    <p:anim calcmode="lin" valueType="num">
                                      <p:cBhvr>
                                        <p:cTn id="144" dur="1000" fill="hold"/>
                                        <p:tgtEl>
                                          <p:spTgt spid="82"/>
                                        </p:tgtEl>
                                        <p:attrNameLst>
                                          <p:attrName>ppt_y</p:attrName>
                                        </p:attrNameLst>
                                      </p:cBhvr>
                                      <p:tavLst>
                                        <p:tav tm="0">
                                          <p:val>
                                            <p:strVal val="#ppt_y"/>
                                          </p:val>
                                        </p:tav>
                                        <p:tav tm="100000">
                                          <p:val>
                                            <p:strVal val="#ppt_y"/>
                                          </p:val>
                                        </p:tav>
                                      </p:tavLst>
                                    </p:anim>
                                  </p:childTnLst>
                                </p:cTn>
                              </p:par>
                              <p:par>
                                <p:cTn id="145" presetID="39" presetClass="entr" presetSubtype="0" accel="100000" fill="hold" nodeType="withEffect">
                                  <p:stCondLst>
                                    <p:cond delay="0"/>
                                  </p:stCondLst>
                                  <p:childTnLst>
                                    <p:set>
                                      <p:cBhvr>
                                        <p:cTn id="146" dur="1" fill="hold">
                                          <p:stCondLst>
                                            <p:cond delay="0"/>
                                          </p:stCondLst>
                                        </p:cTn>
                                        <p:tgtEl>
                                          <p:spTgt spid="75"/>
                                        </p:tgtEl>
                                        <p:attrNameLst>
                                          <p:attrName>style.visibility</p:attrName>
                                        </p:attrNameLst>
                                      </p:cBhvr>
                                      <p:to>
                                        <p:strVal val="visible"/>
                                      </p:to>
                                    </p:set>
                                    <p:anim calcmode="lin" valueType="num">
                                      <p:cBhvr>
                                        <p:cTn id="147" dur="1000" fill="hold"/>
                                        <p:tgtEl>
                                          <p:spTgt spid="75"/>
                                        </p:tgtEl>
                                        <p:attrNameLst>
                                          <p:attrName>ppt_h</p:attrName>
                                        </p:attrNameLst>
                                      </p:cBhvr>
                                      <p:tavLst>
                                        <p:tav tm="0">
                                          <p:val>
                                            <p:strVal val="#ppt_h/20"/>
                                          </p:val>
                                        </p:tav>
                                        <p:tav tm="50000">
                                          <p:val>
                                            <p:strVal val="#ppt_h/20"/>
                                          </p:val>
                                        </p:tav>
                                        <p:tav tm="100000">
                                          <p:val>
                                            <p:strVal val="#ppt_h"/>
                                          </p:val>
                                        </p:tav>
                                      </p:tavLst>
                                    </p:anim>
                                    <p:anim calcmode="lin" valueType="num">
                                      <p:cBhvr>
                                        <p:cTn id="148" dur="1000" fill="hold"/>
                                        <p:tgtEl>
                                          <p:spTgt spid="75"/>
                                        </p:tgtEl>
                                        <p:attrNameLst>
                                          <p:attrName>ppt_w</p:attrName>
                                        </p:attrNameLst>
                                      </p:cBhvr>
                                      <p:tavLst>
                                        <p:tav tm="0">
                                          <p:val>
                                            <p:strVal val="#ppt_w+.3"/>
                                          </p:val>
                                        </p:tav>
                                        <p:tav tm="50000">
                                          <p:val>
                                            <p:strVal val="#ppt_w+.3"/>
                                          </p:val>
                                        </p:tav>
                                        <p:tav tm="100000">
                                          <p:val>
                                            <p:strVal val="#ppt_w"/>
                                          </p:val>
                                        </p:tav>
                                      </p:tavLst>
                                    </p:anim>
                                    <p:anim calcmode="lin" valueType="num">
                                      <p:cBhvr>
                                        <p:cTn id="149" dur="1000" fill="hold"/>
                                        <p:tgtEl>
                                          <p:spTgt spid="75"/>
                                        </p:tgtEl>
                                        <p:attrNameLst>
                                          <p:attrName>ppt_x</p:attrName>
                                        </p:attrNameLst>
                                      </p:cBhvr>
                                      <p:tavLst>
                                        <p:tav tm="0">
                                          <p:val>
                                            <p:strVal val="#ppt_x-.3"/>
                                          </p:val>
                                        </p:tav>
                                        <p:tav tm="50000">
                                          <p:val>
                                            <p:strVal val="#ppt_x"/>
                                          </p:val>
                                        </p:tav>
                                        <p:tav tm="100000">
                                          <p:val>
                                            <p:strVal val="#ppt_x"/>
                                          </p:val>
                                        </p:tav>
                                      </p:tavLst>
                                    </p:anim>
                                    <p:anim calcmode="lin" valueType="num">
                                      <p:cBhvr>
                                        <p:cTn id="150" dur="10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70"/>
                                        </p:tgtEl>
                                        <p:attrNameLst>
                                          <p:attrName>style.visibility</p:attrName>
                                        </p:attrNameLst>
                                      </p:cBhvr>
                                      <p:to>
                                        <p:strVal val="visible"/>
                                      </p:to>
                                    </p:set>
                                    <p:animEffect transition="in" filter="wipe(down)">
                                      <p:cBhvr>
                                        <p:cTn id="155" dur="580">
                                          <p:stCondLst>
                                            <p:cond delay="0"/>
                                          </p:stCondLst>
                                        </p:cTn>
                                        <p:tgtEl>
                                          <p:spTgt spid="70"/>
                                        </p:tgtEl>
                                      </p:cBhvr>
                                    </p:animEffect>
                                    <p:anim calcmode="lin" valueType="num">
                                      <p:cBhvr>
                                        <p:cTn id="156"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61" dur="26">
                                          <p:stCondLst>
                                            <p:cond delay="650"/>
                                          </p:stCondLst>
                                        </p:cTn>
                                        <p:tgtEl>
                                          <p:spTgt spid="70"/>
                                        </p:tgtEl>
                                      </p:cBhvr>
                                      <p:to x="100000" y="60000"/>
                                    </p:animScale>
                                    <p:animScale>
                                      <p:cBhvr>
                                        <p:cTn id="162" dur="166" decel="50000">
                                          <p:stCondLst>
                                            <p:cond delay="676"/>
                                          </p:stCondLst>
                                        </p:cTn>
                                        <p:tgtEl>
                                          <p:spTgt spid="70"/>
                                        </p:tgtEl>
                                      </p:cBhvr>
                                      <p:to x="100000" y="100000"/>
                                    </p:animScale>
                                    <p:animScale>
                                      <p:cBhvr>
                                        <p:cTn id="163" dur="26">
                                          <p:stCondLst>
                                            <p:cond delay="1312"/>
                                          </p:stCondLst>
                                        </p:cTn>
                                        <p:tgtEl>
                                          <p:spTgt spid="70"/>
                                        </p:tgtEl>
                                      </p:cBhvr>
                                      <p:to x="100000" y="80000"/>
                                    </p:animScale>
                                    <p:animScale>
                                      <p:cBhvr>
                                        <p:cTn id="164" dur="166" decel="50000">
                                          <p:stCondLst>
                                            <p:cond delay="1338"/>
                                          </p:stCondLst>
                                        </p:cTn>
                                        <p:tgtEl>
                                          <p:spTgt spid="70"/>
                                        </p:tgtEl>
                                      </p:cBhvr>
                                      <p:to x="100000" y="100000"/>
                                    </p:animScale>
                                    <p:animScale>
                                      <p:cBhvr>
                                        <p:cTn id="165" dur="26">
                                          <p:stCondLst>
                                            <p:cond delay="1642"/>
                                          </p:stCondLst>
                                        </p:cTn>
                                        <p:tgtEl>
                                          <p:spTgt spid="70"/>
                                        </p:tgtEl>
                                      </p:cBhvr>
                                      <p:to x="100000" y="90000"/>
                                    </p:animScale>
                                    <p:animScale>
                                      <p:cBhvr>
                                        <p:cTn id="166" dur="166" decel="50000">
                                          <p:stCondLst>
                                            <p:cond delay="1668"/>
                                          </p:stCondLst>
                                        </p:cTn>
                                        <p:tgtEl>
                                          <p:spTgt spid="70"/>
                                        </p:tgtEl>
                                      </p:cBhvr>
                                      <p:to x="100000" y="100000"/>
                                    </p:animScale>
                                    <p:animScale>
                                      <p:cBhvr>
                                        <p:cTn id="167" dur="26">
                                          <p:stCondLst>
                                            <p:cond delay="1808"/>
                                          </p:stCondLst>
                                        </p:cTn>
                                        <p:tgtEl>
                                          <p:spTgt spid="70"/>
                                        </p:tgtEl>
                                      </p:cBhvr>
                                      <p:to x="100000" y="95000"/>
                                    </p:animScale>
                                    <p:animScale>
                                      <p:cBhvr>
                                        <p:cTn id="168" dur="166" decel="50000">
                                          <p:stCondLst>
                                            <p:cond delay="1834"/>
                                          </p:stCondLst>
                                        </p:cTn>
                                        <p:tgtEl>
                                          <p:spTgt spid="70"/>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34"/>
                                        </p:tgtEl>
                                        <p:attrNameLst>
                                          <p:attrName>style.visibility</p:attrName>
                                        </p:attrNameLst>
                                      </p:cBhvr>
                                      <p:to>
                                        <p:strVal val="visible"/>
                                      </p:to>
                                    </p:set>
                                    <p:animEffect transition="in" filter="wipe(down)">
                                      <p:cBhvr>
                                        <p:cTn id="171" dur="580">
                                          <p:stCondLst>
                                            <p:cond delay="0"/>
                                          </p:stCondLst>
                                        </p:cTn>
                                        <p:tgtEl>
                                          <p:spTgt spid="34"/>
                                        </p:tgtEl>
                                      </p:cBhvr>
                                    </p:animEffect>
                                    <p:anim calcmode="lin" valueType="num">
                                      <p:cBhvr>
                                        <p:cTn id="172"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77" dur="26">
                                          <p:stCondLst>
                                            <p:cond delay="650"/>
                                          </p:stCondLst>
                                        </p:cTn>
                                        <p:tgtEl>
                                          <p:spTgt spid="34"/>
                                        </p:tgtEl>
                                      </p:cBhvr>
                                      <p:to x="100000" y="60000"/>
                                    </p:animScale>
                                    <p:animScale>
                                      <p:cBhvr>
                                        <p:cTn id="178" dur="166" decel="50000">
                                          <p:stCondLst>
                                            <p:cond delay="676"/>
                                          </p:stCondLst>
                                        </p:cTn>
                                        <p:tgtEl>
                                          <p:spTgt spid="34"/>
                                        </p:tgtEl>
                                      </p:cBhvr>
                                      <p:to x="100000" y="100000"/>
                                    </p:animScale>
                                    <p:animScale>
                                      <p:cBhvr>
                                        <p:cTn id="179" dur="26">
                                          <p:stCondLst>
                                            <p:cond delay="1312"/>
                                          </p:stCondLst>
                                        </p:cTn>
                                        <p:tgtEl>
                                          <p:spTgt spid="34"/>
                                        </p:tgtEl>
                                      </p:cBhvr>
                                      <p:to x="100000" y="80000"/>
                                    </p:animScale>
                                    <p:animScale>
                                      <p:cBhvr>
                                        <p:cTn id="180" dur="166" decel="50000">
                                          <p:stCondLst>
                                            <p:cond delay="1338"/>
                                          </p:stCondLst>
                                        </p:cTn>
                                        <p:tgtEl>
                                          <p:spTgt spid="34"/>
                                        </p:tgtEl>
                                      </p:cBhvr>
                                      <p:to x="100000" y="100000"/>
                                    </p:animScale>
                                    <p:animScale>
                                      <p:cBhvr>
                                        <p:cTn id="181" dur="26">
                                          <p:stCondLst>
                                            <p:cond delay="1642"/>
                                          </p:stCondLst>
                                        </p:cTn>
                                        <p:tgtEl>
                                          <p:spTgt spid="34"/>
                                        </p:tgtEl>
                                      </p:cBhvr>
                                      <p:to x="100000" y="90000"/>
                                    </p:animScale>
                                    <p:animScale>
                                      <p:cBhvr>
                                        <p:cTn id="182" dur="166" decel="50000">
                                          <p:stCondLst>
                                            <p:cond delay="1668"/>
                                          </p:stCondLst>
                                        </p:cTn>
                                        <p:tgtEl>
                                          <p:spTgt spid="34"/>
                                        </p:tgtEl>
                                      </p:cBhvr>
                                      <p:to x="100000" y="100000"/>
                                    </p:animScale>
                                    <p:animScale>
                                      <p:cBhvr>
                                        <p:cTn id="183" dur="26">
                                          <p:stCondLst>
                                            <p:cond delay="1808"/>
                                          </p:stCondLst>
                                        </p:cTn>
                                        <p:tgtEl>
                                          <p:spTgt spid="34"/>
                                        </p:tgtEl>
                                      </p:cBhvr>
                                      <p:to x="100000" y="95000"/>
                                    </p:animScale>
                                    <p:animScale>
                                      <p:cBhvr>
                                        <p:cTn id="184" dur="166" decel="50000">
                                          <p:stCondLst>
                                            <p:cond delay="1834"/>
                                          </p:stCondLst>
                                        </p:cTn>
                                        <p:tgtEl>
                                          <p:spTgt spid="34"/>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7"/>
                                        </p:tgtEl>
                                        <p:attrNameLst>
                                          <p:attrName>style.visibility</p:attrName>
                                        </p:attrNameLst>
                                      </p:cBhvr>
                                      <p:to>
                                        <p:strVal val="visible"/>
                                      </p:to>
                                    </p:set>
                                    <p:animEffect transition="in" filter="wipe(down)">
                                      <p:cBhvr>
                                        <p:cTn id="187" dur="580">
                                          <p:stCondLst>
                                            <p:cond delay="0"/>
                                          </p:stCondLst>
                                        </p:cTn>
                                        <p:tgtEl>
                                          <p:spTgt spid="27"/>
                                        </p:tgtEl>
                                      </p:cBhvr>
                                    </p:animEffect>
                                    <p:anim calcmode="lin" valueType="num">
                                      <p:cBhvr>
                                        <p:cTn id="18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93" dur="26">
                                          <p:stCondLst>
                                            <p:cond delay="650"/>
                                          </p:stCondLst>
                                        </p:cTn>
                                        <p:tgtEl>
                                          <p:spTgt spid="27"/>
                                        </p:tgtEl>
                                      </p:cBhvr>
                                      <p:to x="100000" y="60000"/>
                                    </p:animScale>
                                    <p:animScale>
                                      <p:cBhvr>
                                        <p:cTn id="194" dur="166" decel="50000">
                                          <p:stCondLst>
                                            <p:cond delay="676"/>
                                          </p:stCondLst>
                                        </p:cTn>
                                        <p:tgtEl>
                                          <p:spTgt spid="27"/>
                                        </p:tgtEl>
                                      </p:cBhvr>
                                      <p:to x="100000" y="100000"/>
                                    </p:animScale>
                                    <p:animScale>
                                      <p:cBhvr>
                                        <p:cTn id="195" dur="26">
                                          <p:stCondLst>
                                            <p:cond delay="1312"/>
                                          </p:stCondLst>
                                        </p:cTn>
                                        <p:tgtEl>
                                          <p:spTgt spid="27"/>
                                        </p:tgtEl>
                                      </p:cBhvr>
                                      <p:to x="100000" y="80000"/>
                                    </p:animScale>
                                    <p:animScale>
                                      <p:cBhvr>
                                        <p:cTn id="196" dur="166" decel="50000">
                                          <p:stCondLst>
                                            <p:cond delay="1338"/>
                                          </p:stCondLst>
                                        </p:cTn>
                                        <p:tgtEl>
                                          <p:spTgt spid="27"/>
                                        </p:tgtEl>
                                      </p:cBhvr>
                                      <p:to x="100000" y="100000"/>
                                    </p:animScale>
                                    <p:animScale>
                                      <p:cBhvr>
                                        <p:cTn id="197" dur="26">
                                          <p:stCondLst>
                                            <p:cond delay="1642"/>
                                          </p:stCondLst>
                                        </p:cTn>
                                        <p:tgtEl>
                                          <p:spTgt spid="27"/>
                                        </p:tgtEl>
                                      </p:cBhvr>
                                      <p:to x="100000" y="90000"/>
                                    </p:animScale>
                                    <p:animScale>
                                      <p:cBhvr>
                                        <p:cTn id="198" dur="166" decel="50000">
                                          <p:stCondLst>
                                            <p:cond delay="1668"/>
                                          </p:stCondLst>
                                        </p:cTn>
                                        <p:tgtEl>
                                          <p:spTgt spid="27"/>
                                        </p:tgtEl>
                                      </p:cBhvr>
                                      <p:to x="100000" y="100000"/>
                                    </p:animScale>
                                    <p:animScale>
                                      <p:cBhvr>
                                        <p:cTn id="199" dur="26">
                                          <p:stCondLst>
                                            <p:cond delay="1808"/>
                                          </p:stCondLst>
                                        </p:cTn>
                                        <p:tgtEl>
                                          <p:spTgt spid="27"/>
                                        </p:tgtEl>
                                      </p:cBhvr>
                                      <p:to x="100000" y="95000"/>
                                    </p:animScale>
                                    <p:animScale>
                                      <p:cBhvr>
                                        <p:cTn id="200" dur="166" decel="50000">
                                          <p:stCondLst>
                                            <p:cond delay="1834"/>
                                          </p:stCondLst>
                                        </p:cTn>
                                        <p:tgtEl>
                                          <p:spTgt spid="27"/>
                                        </p:tgtEl>
                                      </p:cBhvr>
                                      <p:to x="100000" y="100000"/>
                                    </p:animScale>
                                  </p:childTnLst>
                                </p:cTn>
                              </p:par>
                              <p:par>
                                <p:cTn id="201" presetID="26" presetClass="entr" presetSubtype="0" fill="hold" grpId="0" nodeType="withEffect">
                                  <p:stCondLst>
                                    <p:cond delay="0"/>
                                  </p:stCondLst>
                                  <p:childTnLst>
                                    <p:set>
                                      <p:cBhvr>
                                        <p:cTn id="202" dur="1" fill="hold">
                                          <p:stCondLst>
                                            <p:cond delay="0"/>
                                          </p:stCondLst>
                                        </p:cTn>
                                        <p:tgtEl>
                                          <p:spTgt spid="74"/>
                                        </p:tgtEl>
                                        <p:attrNameLst>
                                          <p:attrName>style.visibility</p:attrName>
                                        </p:attrNameLst>
                                      </p:cBhvr>
                                      <p:to>
                                        <p:strVal val="visible"/>
                                      </p:to>
                                    </p:set>
                                    <p:animEffect transition="in" filter="wipe(down)">
                                      <p:cBhvr>
                                        <p:cTn id="203" dur="580">
                                          <p:stCondLst>
                                            <p:cond delay="0"/>
                                          </p:stCondLst>
                                        </p:cTn>
                                        <p:tgtEl>
                                          <p:spTgt spid="74"/>
                                        </p:tgtEl>
                                      </p:cBhvr>
                                    </p:animEffect>
                                    <p:anim calcmode="lin" valueType="num">
                                      <p:cBhvr>
                                        <p:cTn id="204"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209" dur="26">
                                          <p:stCondLst>
                                            <p:cond delay="650"/>
                                          </p:stCondLst>
                                        </p:cTn>
                                        <p:tgtEl>
                                          <p:spTgt spid="74"/>
                                        </p:tgtEl>
                                      </p:cBhvr>
                                      <p:to x="100000" y="60000"/>
                                    </p:animScale>
                                    <p:animScale>
                                      <p:cBhvr>
                                        <p:cTn id="210" dur="166" decel="50000">
                                          <p:stCondLst>
                                            <p:cond delay="676"/>
                                          </p:stCondLst>
                                        </p:cTn>
                                        <p:tgtEl>
                                          <p:spTgt spid="74"/>
                                        </p:tgtEl>
                                      </p:cBhvr>
                                      <p:to x="100000" y="100000"/>
                                    </p:animScale>
                                    <p:animScale>
                                      <p:cBhvr>
                                        <p:cTn id="211" dur="26">
                                          <p:stCondLst>
                                            <p:cond delay="1312"/>
                                          </p:stCondLst>
                                        </p:cTn>
                                        <p:tgtEl>
                                          <p:spTgt spid="74"/>
                                        </p:tgtEl>
                                      </p:cBhvr>
                                      <p:to x="100000" y="80000"/>
                                    </p:animScale>
                                    <p:animScale>
                                      <p:cBhvr>
                                        <p:cTn id="212" dur="166" decel="50000">
                                          <p:stCondLst>
                                            <p:cond delay="1338"/>
                                          </p:stCondLst>
                                        </p:cTn>
                                        <p:tgtEl>
                                          <p:spTgt spid="74"/>
                                        </p:tgtEl>
                                      </p:cBhvr>
                                      <p:to x="100000" y="100000"/>
                                    </p:animScale>
                                    <p:animScale>
                                      <p:cBhvr>
                                        <p:cTn id="213" dur="26">
                                          <p:stCondLst>
                                            <p:cond delay="1642"/>
                                          </p:stCondLst>
                                        </p:cTn>
                                        <p:tgtEl>
                                          <p:spTgt spid="74"/>
                                        </p:tgtEl>
                                      </p:cBhvr>
                                      <p:to x="100000" y="90000"/>
                                    </p:animScale>
                                    <p:animScale>
                                      <p:cBhvr>
                                        <p:cTn id="214" dur="166" decel="50000">
                                          <p:stCondLst>
                                            <p:cond delay="1668"/>
                                          </p:stCondLst>
                                        </p:cTn>
                                        <p:tgtEl>
                                          <p:spTgt spid="74"/>
                                        </p:tgtEl>
                                      </p:cBhvr>
                                      <p:to x="100000" y="100000"/>
                                    </p:animScale>
                                    <p:animScale>
                                      <p:cBhvr>
                                        <p:cTn id="215" dur="26">
                                          <p:stCondLst>
                                            <p:cond delay="1808"/>
                                          </p:stCondLst>
                                        </p:cTn>
                                        <p:tgtEl>
                                          <p:spTgt spid="74"/>
                                        </p:tgtEl>
                                      </p:cBhvr>
                                      <p:to x="100000" y="95000"/>
                                    </p:animScale>
                                    <p:animScale>
                                      <p:cBhvr>
                                        <p:cTn id="216" dur="166" decel="50000">
                                          <p:stCondLst>
                                            <p:cond delay="1834"/>
                                          </p:stCondLst>
                                        </p:cTn>
                                        <p:tgtEl>
                                          <p:spTgt spid="74"/>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72"/>
                                        </p:tgtEl>
                                        <p:attrNameLst>
                                          <p:attrName>style.visibility</p:attrName>
                                        </p:attrNameLst>
                                      </p:cBhvr>
                                      <p:to>
                                        <p:strVal val="visible"/>
                                      </p:to>
                                    </p:set>
                                    <p:animEffect transition="in" filter="wipe(down)">
                                      <p:cBhvr>
                                        <p:cTn id="219" dur="580">
                                          <p:stCondLst>
                                            <p:cond delay="0"/>
                                          </p:stCondLst>
                                        </p:cTn>
                                        <p:tgtEl>
                                          <p:spTgt spid="72"/>
                                        </p:tgtEl>
                                      </p:cBhvr>
                                    </p:animEffect>
                                    <p:anim calcmode="lin" valueType="num">
                                      <p:cBhvr>
                                        <p:cTn id="220"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225" dur="26">
                                          <p:stCondLst>
                                            <p:cond delay="650"/>
                                          </p:stCondLst>
                                        </p:cTn>
                                        <p:tgtEl>
                                          <p:spTgt spid="72"/>
                                        </p:tgtEl>
                                      </p:cBhvr>
                                      <p:to x="100000" y="60000"/>
                                    </p:animScale>
                                    <p:animScale>
                                      <p:cBhvr>
                                        <p:cTn id="226" dur="166" decel="50000">
                                          <p:stCondLst>
                                            <p:cond delay="676"/>
                                          </p:stCondLst>
                                        </p:cTn>
                                        <p:tgtEl>
                                          <p:spTgt spid="72"/>
                                        </p:tgtEl>
                                      </p:cBhvr>
                                      <p:to x="100000" y="100000"/>
                                    </p:animScale>
                                    <p:animScale>
                                      <p:cBhvr>
                                        <p:cTn id="227" dur="26">
                                          <p:stCondLst>
                                            <p:cond delay="1312"/>
                                          </p:stCondLst>
                                        </p:cTn>
                                        <p:tgtEl>
                                          <p:spTgt spid="72"/>
                                        </p:tgtEl>
                                      </p:cBhvr>
                                      <p:to x="100000" y="80000"/>
                                    </p:animScale>
                                    <p:animScale>
                                      <p:cBhvr>
                                        <p:cTn id="228" dur="166" decel="50000">
                                          <p:stCondLst>
                                            <p:cond delay="1338"/>
                                          </p:stCondLst>
                                        </p:cTn>
                                        <p:tgtEl>
                                          <p:spTgt spid="72"/>
                                        </p:tgtEl>
                                      </p:cBhvr>
                                      <p:to x="100000" y="100000"/>
                                    </p:animScale>
                                    <p:animScale>
                                      <p:cBhvr>
                                        <p:cTn id="229" dur="26">
                                          <p:stCondLst>
                                            <p:cond delay="1642"/>
                                          </p:stCondLst>
                                        </p:cTn>
                                        <p:tgtEl>
                                          <p:spTgt spid="72"/>
                                        </p:tgtEl>
                                      </p:cBhvr>
                                      <p:to x="100000" y="90000"/>
                                    </p:animScale>
                                    <p:animScale>
                                      <p:cBhvr>
                                        <p:cTn id="230" dur="166" decel="50000">
                                          <p:stCondLst>
                                            <p:cond delay="1668"/>
                                          </p:stCondLst>
                                        </p:cTn>
                                        <p:tgtEl>
                                          <p:spTgt spid="72"/>
                                        </p:tgtEl>
                                      </p:cBhvr>
                                      <p:to x="100000" y="100000"/>
                                    </p:animScale>
                                    <p:animScale>
                                      <p:cBhvr>
                                        <p:cTn id="231" dur="26">
                                          <p:stCondLst>
                                            <p:cond delay="1808"/>
                                          </p:stCondLst>
                                        </p:cTn>
                                        <p:tgtEl>
                                          <p:spTgt spid="72"/>
                                        </p:tgtEl>
                                      </p:cBhvr>
                                      <p:to x="100000" y="95000"/>
                                    </p:animScale>
                                    <p:animScale>
                                      <p:cBhvr>
                                        <p:cTn id="232" dur="166" decel="50000">
                                          <p:stCondLst>
                                            <p:cond delay="1834"/>
                                          </p:stCondLst>
                                        </p:cTn>
                                        <p:tgtEl>
                                          <p:spTgt spid="72"/>
                                        </p:tgtEl>
                                      </p:cBhvr>
                                      <p:to x="100000" y="100000"/>
                                    </p:animScale>
                                  </p:childTnLst>
                                </p:cTn>
                              </p:par>
                              <p:par>
                                <p:cTn id="233" presetID="26" presetClass="entr" presetSubtype="0" fill="hold" nodeType="withEffect">
                                  <p:stCondLst>
                                    <p:cond delay="0"/>
                                  </p:stCondLst>
                                  <p:childTnLst>
                                    <p:set>
                                      <p:cBhvr>
                                        <p:cTn id="234" dur="1" fill="hold">
                                          <p:stCondLst>
                                            <p:cond delay="0"/>
                                          </p:stCondLst>
                                        </p:cTn>
                                        <p:tgtEl>
                                          <p:spTgt spid="45"/>
                                        </p:tgtEl>
                                        <p:attrNameLst>
                                          <p:attrName>style.visibility</p:attrName>
                                        </p:attrNameLst>
                                      </p:cBhvr>
                                      <p:to>
                                        <p:strVal val="visible"/>
                                      </p:to>
                                    </p:set>
                                    <p:animEffect transition="in" filter="wipe(down)">
                                      <p:cBhvr>
                                        <p:cTn id="235" dur="580">
                                          <p:stCondLst>
                                            <p:cond delay="0"/>
                                          </p:stCondLst>
                                        </p:cTn>
                                        <p:tgtEl>
                                          <p:spTgt spid="45"/>
                                        </p:tgtEl>
                                      </p:cBhvr>
                                    </p:animEffect>
                                    <p:anim calcmode="lin" valueType="num">
                                      <p:cBhvr>
                                        <p:cTn id="236"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37"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38"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39"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40"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41" dur="26">
                                          <p:stCondLst>
                                            <p:cond delay="650"/>
                                          </p:stCondLst>
                                        </p:cTn>
                                        <p:tgtEl>
                                          <p:spTgt spid="45"/>
                                        </p:tgtEl>
                                      </p:cBhvr>
                                      <p:to x="100000" y="60000"/>
                                    </p:animScale>
                                    <p:animScale>
                                      <p:cBhvr>
                                        <p:cTn id="242" dur="166" decel="50000">
                                          <p:stCondLst>
                                            <p:cond delay="676"/>
                                          </p:stCondLst>
                                        </p:cTn>
                                        <p:tgtEl>
                                          <p:spTgt spid="45"/>
                                        </p:tgtEl>
                                      </p:cBhvr>
                                      <p:to x="100000" y="100000"/>
                                    </p:animScale>
                                    <p:animScale>
                                      <p:cBhvr>
                                        <p:cTn id="243" dur="26">
                                          <p:stCondLst>
                                            <p:cond delay="1312"/>
                                          </p:stCondLst>
                                        </p:cTn>
                                        <p:tgtEl>
                                          <p:spTgt spid="45"/>
                                        </p:tgtEl>
                                      </p:cBhvr>
                                      <p:to x="100000" y="80000"/>
                                    </p:animScale>
                                    <p:animScale>
                                      <p:cBhvr>
                                        <p:cTn id="244" dur="166" decel="50000">
                                          <p:stCondLst>
                                            <p:cond delay="1338"/>
                                          </p:stCondLst>
                                        </p:cTn>
                                        <p:tgtEl>
                                          <p:spTgt spid="45"/>
                                        </p:tgtEl>
                                      </p:cBhvr>
                                      <p:to x="100000" y="100000"/>
                                    </p:animScale>
                                    <p:animScale>
                                      <p:cBhvr>
                                        <p:cTn id="245" dur="26">
                                          <p:stCondLst>
                                            <p:cond delay="1642"/>
                                          </p:stCondLst>
                                        </p:cTn>
                                        <p:tgtEl>
                                          <p:spTgt spid="45"/>
                                        </p:tgtEl>
                                      </p:cBhvr>
                                      <p:to x="100000" y="90000"/>
                                    </p:animScale>
                                    <p:animScale>
                                      <p:cBhvr>
                                        <p:cTn id="246" dur="166" decel="50000">
                                          <p:stCondLst>
                                            <p:cond delay="1668"/>
                                          </p:stCondLst>
                                        </p:cTn>
                                        <p:tgtEl>
                                          <p:spTgt spid="45"/>
                                        </p:tgtEl>
                                      </p:cBhvr>
                                      <p:to x="100000" y="100000"/>
                                    </p:animScale>
                                    <p:animScale>
                                      <p:cBhvr>
                                        <p:cTn id="247" dur="26">
                                          <p:stCondLst>
                                            <p:cond delay="1808"/>
                                          </p:stCondLst>
                                        </p:cTn>
                                        <p:tgtEl>
                                          <p:spTgt spid="45"/>
                                        </p:tgtEl>
                                      </p:cBhvr>
                                      <p:to x="100000" y="95000"/>
                                    </p:animScale>
                                    <p:animScale>
                                      <p:cBhvr>
                                        <p:cTn id="248" dur="166" decel="50000">
                                          <p:stCondLst>
                                            <p:cond delay="1834"/>
                                          </p:stCondLst>
                                        </p:cTn>
                                        <p:tgtEl>
                                          <p:spTgt spid="45"/>
                                        </p:tgtEl>
                                      </p:cBhvr>
                                      <p:to x="100000" y="100000"/>
                                    </p:animScale>
                                  </p:childTnLst>
                                </p:cTn>
                              </p:par>
                              <p:par>
                                <p:cTn id="249" presetID="26" presetClass="entr" presetSubtype="0" fill="hold" grpId="0" nodeType="withEffect">
                                  <p:stCondLst>
                                    <p:cond delay="0"/>
                                  </p:stCondLst>
                                  <p:childTnLst>
                                    <p:set>
                                      <p:cBhvr>
                                        <p:cTn id="250" dur="1" fill="hold">
                                          <p:stCondLst>
                                            <p:cond delay="0"/>
                                          </p:stCondLst>
                                        </p:cTn>
                                        <p:tgtEl>
                                          <p:spTgt spid="73"/>
                                        </p:tgtEl>
                                        <p:attrNameLst>
                                          <p:attrName>style.visibility</p:attrName>
                                        </p:attrNameLst>
                                      </p:cBhvr>
                                      <p:to>
                                        <p:strVal val="visible"/>
                                      </p:to>
                                    </p:set>
                                    <p:animEffect transition="in" filter="wipe(down)">
                                      <p:cBhvr>
                                        <p:cTn id="251" dur="580">
                                          <p:stCondLst>
                                            <p:cond delay="0"/>
                                          </p:stCondLst>
                                        </p:cTn>
                                        <p:tgtEl>
                                          <p:spTgt spid="73"/>
                                        </p:tgtEl>
                                      </p:cBhvr>
                                    </p:animEffect>
                                    <p:anim calcmode="lin" valueType="num">
                                      <p:cBhvr>
                                        <p:cTn id="252"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257" dur="26">
                                          <p:stCondLst>
                                            <p:cond delay="650"/>
                                          </p:stCondLst>
                                        </p:cTn>
                                        <p:tgtEl>
                                          <p:spTgt spid="73"/>
                                        </p:tgtEl>
                                      </p:cBhvr>
                                      <p:to x="100000" y="60000"/>
                                    </p:animScale>
                                    <p:animScale>
                                      <p:cBhvr>
                                        <p:cTn id="258" dur="166" decel="50000">
                                          <p:stCondLst>
                                            <p:cond delay="676"/>
                                          </p:stCondLst>
                                        </p:cTn>
                                        <p:tgtEl>
                                          <p:spTgt spid="73"/>
                                        </p:tgtEl>
                                      </p:cBhvr>
                                      <p:to x="100000" y="100000"/>
                                    </p:animScale>
                                    <p:animScale>
                                      <p:cBhvr>
                                        <p:cTn id="259" dur="26">
                                          <p:stCondLst>
                                            <p:cond delay="1312"/>
                                          </p:stCondLst>
                                        </p:cTn>
                                        <p:tgtEl>
                                          <p:spTgt spid="73"/>
                                        </p:tgtEl>
                                      </p:cBhvr>
                                      <p:to x="100000" y="80000"/>
                                    </p:animScale>
                                    <p:animScale>
                                      <p:cBhvr>
                                        <p:cTn id="260" dur="166" decel="50000">
                                          <p:stCondLst>
                                            <p:cond delay="1338"/>
                                          </p:stCondLst>
                                        </p:cTn>
                                        <p:tgtEl>
                                          <p:spTgt spid="73"/>
                                        </p:tgtEl>
                                      </p:cBhvr>
                                      <p:to x="100000" y="100000"/>
                                    </p:animScale>
                                    <p:animScale>
                                      <p:cBhvr>
                                        <p:cTn id="261" dur="26">
                                          <p:stCondLst>
                                            <p:cond delay="1642"/>
                                          </p:stCondLst>
                                        </p:cTn>
                                        <p:tgtEl>
                                          <p:spTgt spid="73"/>
                                        </p:tgtEl>
                                      </p:cBhvr>
                                      <p:to x="100000" y="90000"/>
                                    </p:animScale>
                                    <p:animScale>
                                      <p:cBhvr>
                                        <p:cTn id="262" dur="166" decel="50000">
                                          <p:stCondLst>
                                            <p:cond delay="1668"/>
                                          </p:stCondLst>
                                        </p:cTn>
                                        <p:tgtEl>
                                          <p:spTgt spid="73"/>
                                        </p:tgtEl>
                                      </p:cBhvr>
                                      <p:to x="100000" y="100000"/>
                                    </p:animScale>
                                    <p:animScale>
                                      <p:cBhvr>
                                        <p:cTn id="263" dur="26">
                                          <p:stCondLst>
                                            <p:cond delay="1808"/>
                                          </p:stCondLst>
                                        </p:cTn>
                                        <p:tgtEl>
                                          <p:spTgt spid="73"/>
                                        </p:tgtEl>
                                      </p:cBhvr>
                                      <p:to x="100000" y="95000"/>
                                    </p:animScale>
                                    <p:animScale>
                                      <p:cBhvr>
                                        <p:cTn id="264" dur="166" decel="50000">
                                          <p:stCondLst>
                                            <p:cond delay="1834"/>
                                          </p:stCondLst>
                                        </p:cTn>
                                        <p:tgtEl>
                                          <p:spTgt spid="73"/>
                                        </p:tgtEl>
                                      </p:cBhvr>
                                      <p:to x="100000" y="100000"/>
                                    </p:animScale>
                                  </p:childTnLst>
                                </p:cTn>
                              </p:par>
                              <p:par>
                                <p:cTn id="265" presetID="26" presetClass="entr" presetSubtype="0" fill="hold" nodeType="withEffect">
                                  <p:stCondLst>
                                    <p:cond delay="0"/>
                                  </p:stCondLst>
                                  <p:childTnLst>
                                    <p:set>
                                      <p:cBhvr>
                                        <p:cTn id="266" dur="1" fill="hold">
                                          <p:stCondLst>
                                            <p:cond delay="0"/>
                                          </p:stCondLst>
                                        </p:cTn>
                                        <p:tgtEl>
                                          <p:spTgt spid="32"/>
                                        </p:tgtEl>
                                        <p:attrNameLst>
                                          <p:attrName>style.visibility</p:attrName>
                                        </p:attrNameLst>
                                      </p:cBhvr>
                                      <p:to>
                                        <p:strVal val="visible"/>
                                      </p:to>
                                    </p:set>
                                    <p:animEffect transition="in" filter="wipe(down)">
                                      <p:cBhvr>
                                        <p:cTn id="267" dur="580">
                                          <p:stCondLst>
                                            <p:cond delay="0"/>
                                          </p:stCondLst>
                                        </p:cTn>
                                        <p:tgtEl>
                                          <p:spTgt spid="32"/>
                                        </p:tgtEl>
                                      </p:cBhvr>
                                    </p:animEffect>
                                    <p:anim calcmode="lin" valueType="num">
                                      <p:cBhvr>
                                        <p:cTn id="26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6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7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7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7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73" dur="26">
                                          <p:stCondLst>
                                            <p:cond delay="650"/>
                                          </p:stCondLst>
                                        </p:cTn>
                                        <p:tgtEl>
                                          <p:spTgt spid="32"/>
                                        </p:tgtEl>
                                      </p:cBhvr>
                                      <p:to x="100000" y="60000"/>
                                    </p:animScale>
                                    <p:animScale>
                                      <p:cBhvr>
                                        <p:cTn id="274" dur="166" decel="50000">
                                          <p:stCondLst>
                                            <p:cond delay="676"/>
                                          </p:stCondLst>
                                        </p:cTn>
                                        <p:tgtEl>
                                          <p:spTgt spid="32"/>
                                        </p:tgtEl>
                                      </p:cBhvr>
                                      <p:to x="100000" y="100000"/>
                                    </p:animScale>
                                    <p:animScale>
                                      <p:cBhvr>
                                        <p:cTn id="275" dur="26">
                                          <p:stCondLst>
                                            <p:cond delay="1312"/>
                                          </p:stCondLst>
                                        </p:cTn>
                                        <p:tgtEl>
                                          <p:spTgt spid="32"/>
                                        </p:tgtEl>
                                      </p:cBhvr>
                                      <p:to x="100000" y="80000"/>
                                    </p:animScale>
                                    <p:animScale>
                                      <p:cBhvr>
                                        <p:cTn id="276" dur="166" decel="50000">
                                          <p:stCondLst>
                                            <p:cond delay="1338"/>
                                          </p:stCondLst>
                                        </p:cTn>
                                        <p:tgtEl>
                                          <p:spTgt spid="32"/>
                                        </p:tgtEl>
                                      </p:cBhvr>
                                      <p:to x="100000" y="100000"/>
                                    </p:animScale>
                                    <p:animScale>
                                      <p:cBhvr>
                                        <p:cTn id="277" dur="26">
                                          <p:stCondLst>
                                            <p:cond delay="1642"/>
                                          </p:stCondLst>
                                        </p:cTn>
                                        <p:tgtEl>
                                          <p:spTgt spid="32"/>
                                        </p:tgtEl>
                                      </p:cBhvr>
                                      <p:to x="100000" y="90000"/>
                                    </p:animScale>
                                    <p:animScale>
                                      <p:cBhvr>
                                        <p:cTn id="278" dur="166" decel="50000">
                                          <p:stCondLst>
                                            <p:cond delay="1668"/>
                                          </p:stCondLst>
                                        </p:cTn>
                                        <p:tgtEl>
                                          <p:spTgt spid="32"/>
                                        </p:tgtEl>
                                      </p:cBhvr>
                                      <p:to x="100000" y="100000"/>
                                    </p:animScale>
                                    <p:animScale>
                                      <p:cBhvr>
                                        <p:cTn id="279" dur="26">
                                          <p:stCondLst>
                                            <p:cond delay="1808"/>
                                          </p:stCondLst>
                                        </p:cTn>
                                        <p:tgtEl>
                                          <p:spTgt spid="32"/>
                                        </p:tgtEl>
                                      </p:cBhvr>
                                      <p:to x="100000" y="95000"/>
                                    </p:animScale>
                                    <p:animScale>
                                      <p:cBhvr>
                                        <p:cTn id="280" dur="166" decel="50000">
                                          <p:stCondLst>
                                            <p:cond delay="1834"/>
                                          </p:stCondLst>
                                        </p:cTn>
                                        <p:tgtEl>
                                          <p:spTgt spid="32"/>
                                        </p:tgtEl>
                                      </p:cBhvr>
                                      <p:to x="100000" y="100000"/>
                                    </p:animScale>
                                  </p:childTnLst>
                                </p:cTn>
                              </p:par>
                              <p:par>
                                <p:cTn id="281" presetID="26" presetClass="entr" presetSubtype="0" fill="hold" grpId="0" nodeType="withEffect">
                                  <p:stCondLst>
                                    <p:cond delay="0"/>
                                  </p:stCondLst>
                                  <p:childTnLst>
                                    <p:set>
                                      <p:cBhvr>
                                        <p:cTn id="282" dur="1" fill="hold">
                                          <p:stCondLst>
                                            <p:cond delay="0"/>
                                          </p:stCondLst>
                                        </p:cTn>
                                        <p:tgtEl>
                                          <p:spTgt spid="71"/>
                                        </p:tgtEl>
                                        <p:attrNameLst>
                                          <p:attrName>style.visibility</p:attrName>
                                        </p:attrNameLst>
                                      </p:cBhvr>
                                      <p:to>
                                        <p:strVal val="visible"/>
                                      </p:to>
                                    </p:set>
                                    <p:animEffect transition="in" filter="wipe(down)">
                                      <p:cBhvr>
                                        <p:cTn id="283" dur="580">
                                          <p:stCondLst>
                                            <p:cond delay="0"/>
                                          </p:stCondLst>
                                        </p:cTn>
                                        <p:tgtEl>
                                          <p:spTgt spid="71"/>
                                        </p:tgtEl>
                                      </p:cBhvr>
                                    </p:animEffect>
                                    <p:anim calcmode="lin" valueType="num">
                                      <p:cBhvr>
                                        <p:cTn id="284"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289" dur="26">
                                          <p:stCondLst>
                                            <p:cond delay="650"/>
                                          </p:stCondLst>
                                        </p:cTn>
                                        <p:tgtEl>
                                          <p:spTgt spid="71"/>
                                        </p:tgtEl>
                                      </p:cBhvr>
                                      <p:to x="100000" y="60000"/>
                                    </p:animScale>
                                    <p:animScale>
                                      <p:cBhvr>
                                        <p:cTn id="290" dur="166" decel="50000">
                                          <p:stCondLst>
                                            <p:cond delay="676"/>
                                          </p:stCondLst>
                                        </p:cTn>
                                        <p:tgtEl>
                                          <p:spTgt spid="71"/>
                                        </p:tgtEl>
                                      </p:cBhvr>
                                      <p:to x="100000" y="100000"/>
                                    </p:animScale>
                                    <p:animScale>
                                      <p:cBhvr>
                                        <p:cTn id="291" dur="26">
                                          <p:stCondLst>
                                            <p:cond delay="1312"/>
                                          </p:stCondLst>
                                        </p:cTn>
                                        <p:tgtEl>
                                          <p:spTgt spid="71"/>
                                        </p:tgtEl>
                                      </p:cBhvr>
                                      <p:to x="100000" y="80000"/>
                                    </p:animScale>
                                    <p:animScale>
                                      <p:cBhvr>
                                        <p:cTn id="292" dur="166" decel="50000">
                                          <p:stCondLst>
                                            <p:cond delay="1338"/>
                                          </p:stCondLst>
                                        </p:cTn>
                                        <p:tgtEl>
                                          <p:spTgt spid="71"/>
                                        </p:tgtEl>
                                      </p:cBhvr>
                                      <p:to x="100000" y="100000"/>
                                    </p:animScale>
                                    <p:animScale>
                                      <p:cBhvr>
                                        <p:cTn id="293" dur="26">
                                          <p:stCondLst>
                                            <p:cond delay="1642"/>
                                          </p:stCondLst>
                                        </p:cTn>
                                        <p:tgtEl>
                                          <p:spTgt spid="71"/>
                                        </p:tgtEl>
                                      </p:cBhvr>
                                      <p:to x="100000" y="90000"/>
                                    </p:animScale>
                                    <p:animScale>
                                      <p:cBhvr>
                                        <p:cTn id="294" dur="166" decel="50000">
                                          <p:stCondLst>
                                            <p:cond delay="1668"/>
                                          </p:stCondLst>
                                        </p:cTn>
                                        <p:tgtEl>
                                          <p:spTgt spid="71"/>
                                        </p:tgtEl>
                                      </p:cBhvr>
                                      <p:to x="100000" y="100000"/>
                                    </p:animScale>
                                    <p:animScale>
                                      <p:cBhvr>
                                        <p:cTn id="295" dur="26">
                                          <p:stCondLst>
                                            <p:cond delay="1808"/>
                                          </p:stCondLst>
                                        </p:cTn>
                                        <p:tgtEl>
                                          <p:spTgt spid="71"/>
                                        </p:tgtEl>
                                      </p:cBhvr>
                                      <p:to x="100000" y="95000"/>
                                    </p:animScale>
                                    <p:animScale>
                                      <p:cBhvr>
                                        <p:cTn id="296" dur="166" decel="50000">
                                          <p:stCondLst>
                                            <p:cond delay="1834"/>
                                          </p:stCondLst>
                                        </p:cTn>
                                        <p:tgtEl>
                                          <p:spTgt spid="71"/>
                                        </p:tgtEl>
                                      </p:cBhvr>
                                      <p:to x="100000" y="100000"/>
                                    </p:animScale>
                                  </p:childTnLst>
                                </p:cTn>
                              </p:par>
                              <p:par>
                                <p:cTn id="297" presetID="26" presetClass="entr" presetSubtype="0" fill="hold" nodeType="withEffect">
                                  <p:stCondLst>
                                    <p:cond delay="0"/>
                                  </p:stCondLst>
                                  <p:childTnLst>
                                    <p:set>
                                      <p:cBhvr>
                                        <p:cTn id="298" dur="1" fill="hold">
                                          <p:stCondLst>
                                            <p:cond delay="0"/>
                                          </p:stCondLst>
                                        </p:cTn>
                                        <p:tgtEl>
                                          <p:spTgt spid="43"/>
                                        </p:tgtEl>
                                        <p:attrNameLst>
                                          <p:attrName>style.visibility</p:attrName>
                                        </p:attrNameLst>
                                      </p:cBhvr>
                                      <p:to>
                                        <p:strVal val="visible"/>
                                      </p:to>
                                    </p:set>
                                    <p:animEffect transition="in" filter="wipe(down)">
                                      <p:cBhvr>
                                        <p:cTn id="299" dur="580">
                                          <p:stCondLst>
                                            <p:cond delay="0"/>
                                          </p:stCondLst>
                                        </p:cTn>
                                        <p:tgtEl>
                                          <p:spTgt spid="43"/>
                                        </p:tgtEl>
                                      </p:cBhvr>
                                    </p:animEffect>
                                    <p:anim calcmode="lin" valueType="num">
                                      <p:cBhvr>
                                        <p:cTn id="300"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1"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02"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03"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04"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05" dur="26">
                                          <p:stCondLst>
                                            <p:cond delay="650"/>
                                          </p:stCondLst>
                                        </p:cTn>
                                        <p:tgtEl>
                                          <p:spTgt spid="43"/>
                                        </p:tgtEl>
                                      </p:cBhvr>
                                      <p:to x="100000" y="60000"/>
                                    </p:animScale>
                                    <p:animScale>
                                      <p:cBhvr>
                                        <p:cTn id="306" dur="166" decel="50000">
                                          <p:stCondLst>
                                            <p:cond delay="676"/>
                                          </p:stCondLst>
                                        </p:cTn>
                                        <p:tgtEl>
                                          <p:spTgt spid="43"/>
                                        </p:tgtEl>
                                      </p:cBhvr>
                                      <p:to x="100000" y="100000"/>
                                    </p:animScale>
                                    <p:animScale>
                                      <p:cBhvr>
                                        <p:cTn id="307" dur="26">
                                          <p:stCondLst>
                                            <p:cond delay="1312"/>
                                          </p:stCondLst>
                                        </p:cTn>
                                        <p:tgtEl>
                                          <p:spTgt spid="43"/>
                                        </p:tgtEl>
                                      </p:cBhvr>
                                      <p:to x="100000" y="80000"/>
                                    </p:animScale>
                                    <p:animScale>
                                      <p:cBhvr>
                                        <p:cTn id="308" dur="166" decel="50000">
                                          <p:stCondLst>
                                            <p:cond delay="1338"/>
                                          </p:stCondLst>
                                        </p:cTn>
                                        <p:tgtEl>
                                          <p:spTgt spid="43"/>
                                        </p:tgtEl>
                                      </p:cBhvr>
                                      <p:to x="100000" y="100000"/>
                                    </p:animScale>
                                    <p:animScale>
                                      <p:cBhvr>
                                        <p:cTn id="309" dur="26">
                                          <p:stCondLst>
                                            <p:cond delay="1642"/>
                                          </p:stCondLst>
                                        </p:cTn>
                                        <p:tgtEl>
                                          <p:spTgt spid="43"/>
                                        </p:tgtEl>
                                      </p:cBhvr>
                                      <p:to x="100000" y="90000"/>
                                    </p:animScale>
                                    <p:animScale>
                                      <p:cBhvr>
                                        <p:cTn id="310" dur="166" decel="50000">
                                          <p:stCondLst>
                                            <p:cond delay="1668"/>
                                          </p:stCondLst>
                                        </p:cTn>
                                        <p:tgtEl>
                                          <p:spTgt spid="43"/>
                                        </p:tgtEl>
                                      </p:cBhvr>
                                      <p:to x="100000" y="100000"/>
                                    </p:animScale>
                                    <p:animScale>
                                      <p:cBhvr>
                                        <p:cTn id="311" dur="26">
                                          <p:stCondLst>
                                            <p:cond delay="1808"/>
                                          </p:stCondLst>
                                        </p:cTn>
                                        <p:tgtEl>
                                          <p:spTgt spid="43"/>
                                        </p:tgtEl>
                                      </p:cBhvr>
                                      <p:to x="100000" y="95000"/>
                                    </p:animScale>
                                    <p:animScale>
                                      <p:cBhvr>
                                        <p:cTn id="312" dur="166" decel="50000">
                                          <p:stCondLst>
                                            <p:cond delay="1834"/>
                                          </p:stCondLst>
                                        </p:cTn>
                                        <p:tgtEl>
                                          <p:spTgt spid="43"/>
                                        </p:tgtEl>
                                      </p:cBhvr>
                                      <p:to x="100000" y="100000"/>
                                    </p:animScale>
                                  </p:childTnLst>
                                </p:cTn>
                              </p:par>
                              <p:par>
                                <p:cTn id="313" presetID="26" presetClass="entr" presetSubtype="0" fill="hold" grpId="0" nodeType="with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wipe(down)">
                                      <p:cBhvr>
                                        <p:cTn id="315" dur="580">
                                          <p:stCondLst>
                                            <p:cond delay="0"/>
                                          </p:stCondLst>
                                        </p:cTn>
                                        <p:tgtEl>
                                          <p:spTgt spid="68"/>
                                        </p:tgtEl>
                                      </p:cBhvr>
                                    </p:animEffect>
                                    <p:anim calcmode="lin" valueType="num">
                                      <p:cBhvr>
                                        <p:cTn id="316"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317"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318"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319"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320"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321" dur="26">
                                          <p:stCondLst>
                                            <p:cond delay="650"/>
                                          </p:stCondLst>
                                        </p:cTn>
                                        <p:tgtEl>
                                          <p:spTgt spid="68"/>
                                        </p:tgtEl>
                                      </p:cBhvr>
                                      <p:to x="100000" y="60000"/>
                                    </p:animScale>
                                    <p:animScale>
                                      <p:cBhvr>
                                        <p:cTn id="322" dur="166" decel="50000">
                                          <p:stCondLst>
                                            <p:cond delay="676"/>
                                          </p:stCondLst>
                                        </p:cTn>
                                        <p:tgtEl>
                                          <p:spTgt spid="68"/>
                                        </p:tgtEl>
                                      </p:cBhvr>
                                      <p:to x="100000" y="100000"/>
                                    </p:animScale>
                                    <p:animScale>
                                      <p:cBhvr>
                                        <p:cTn id="323" dur="26">
                                          <p:stCondLst>
                                            <p:cond delay="1312"/>
                                          </p:stCondLst>
                                        </p:cTn>
                                        <p:tgtEl>
                                          <p:spTgt spid="68"/>
                                        </p:tgtEl>
                                      </p:cBhvr>
                                      <p:to x="100000" y="80000"/>
                                    </p:animScale>
                                    <p:animScale>
                                      <p:cBhvr>
                                        <p:cTn id="324" dur="166" decel="50000">
                                          <p:stCondLst>
                                            <p:cond delay="1338"/>
                                          </p:stCondLst>
                                        </p:cTn>
                                        <p:tgtEl>
                                          <p:spTgt spid="68"/>
                                        </p:tgtEl>
                                      </p:cBhvr>
                                      <p:to x="100000" y="100000"/>
                                    </p:animScale>
                                    <p:animScale>
                                      <p:cBhvr>
                                        <p:cTn id="325" dur="26">
                                          <p:stCondLst>
                                            <p:cond delay="1642"/>
                                          </p:stCondLst>
                                        </p:cTn>
                                        <p:tgtEl>
                                          <p:spTgt spid="68"/>
                                        </p:tgtEl>
                                      </p:cBhvr>
                                      <p:to x="100000" y="90000"/>
                                    </p:animScale>
                                    <p:animScale>
                                      <p:cBhvr>
                                        <p:cTn id="326" dur="166" decel="50000">
                                          <p:stCondLst>
                                            <p:cond delay="1668"/>
                                          </p:stCondLst>
                                        </p:cTn>
                                        <p:tgtEl>
                                          <p:spTgt spid="68"/>
                                        </p:tgtEl>
                                      </p:cBhvr>
                                      <p:to x="100000" y="100000"/>
                                    </p:animScale>
                                    <p:animScale>
                                      <p:cBhvr>
                                        <p:cTn id="327" dur="26">
                                          <p:stCondLst>
                                            <p:cond delay="1808"/>
                                          </p:stCondLst>
                                        </p:cTn>
                                        <p:tgtEl>
                                          <p:spTgt spid="68"/>
                                        </p:tgtEl>
                                      </p:cBhvr>
                                      <p:to x="100000" y="95000"/>
                                    </p:animScale>
                                    <p:animScale>
                                      <p:cBhvr>
                                        <p:cTn id="328" dur="166" decel="50000">
                                          <p:stCondLst>
                                            <p:cond delay="1834"/>
                                          </p:stCondLst>
                                        </p:cTn>
                                        <p:tgtEl>
                                          <p:spTgt spid="68"/>
                                        </p:tgtEl>
                                      </p:cBhvr>
                                      <p:to x="100000" y="100000"/>
                                    </p:animScale>
                                  </p:childTnLst>
                                </p:cTn>
                              </p:par>
                              <p:par>
                                <p:cTn id="329" presetID="26" presetClass="entr" presetSubtype="0" fill="hold" nodeType="withEffect">
                                  <p:stCondLst>
                                    <p:cond delay="0"/>
                                  </p:stCondLst>
                                  <p:childTnLst>
                                    <p:set>
                                      <p:cBhvr>
                                        <p:cTn id="330" dur="1" fill="hold">
                                          <p:stCondLst>
                                            <p:cond delay="0"/>
                                          </p:stCondLst>
                                        </p:cTn>
                                        <p:tgtEl>
                                          <p:spTgt spid="38"/>
                                        </p:tgtEl>
                                        <p:attrNameLst>
                                          <p:attrName>style.visibility</p:attrName>
                                        </p:attrNameLst>
                                      </p:cBhvr>
                                      <p:to>
                                        <p:strVal val="visible"/>
                                      </p:to>
                                    </p:set>
                                    <p:animEffect transition="in" filter="wipe(down)">
                                      <p:cBhvr>
                                        <p:cTn id="331" dur="580">
                                          <p:stCondLst>
                                            <p:cond delay="0"/>
                                          </p:stCondLst>
                                        </p:cTn>
                                        <p:tgtEl>
                                          <p:spTgt spid="38"/>
                                        </p:tgtEl>
                                      </p:cBhvr>
                                    </p:animEffect>
                                    <p:anim calcmode="lin" valueType="num">
                                      <p:cBhvr>
                                        <p:cTn id="332"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33"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4"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35"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36"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37" dur="26">
                                          <p:stCondLst>
                                            <p:cond delay="650"/>
                                          </p:stCondLst>
                                        </p:cTn>
                                        <p:tgtEl>
                                          <p:spTgt spid="38"/>
                                        </p:tgtEl>
                                      </p:cBhvr>
                                      <p:to x="100000" y="60000"/>
                                    </p:animScale>
                                    <p:animScale>
                                      <p:cBhvr>
                                        <p:cTn id="338" dur="166" decel="50000">
                                          <p:stCondLst>
                                            <p:cond delay="676"/>
                                          </p:stCondLst>
                                        </p:cTn>
                                        <p:tgtEl>
                                          <p:spTgt spid="38"/>
                                        </p:tgtEl>
                                      </p:cBhvr>
                                      <p:to x="100000" y="100000"/>
                                    </p:animScale>
                                    <p:animScale>
                                      <p:cBhvr>
                                        <p:cTn id="339" dur="26">
                                          <p:stCondLst>
                                            <p:cond delay="1312"/>
                                          </p:stCondLst>
                                        </p:cTn>
                                        <p:tgtEl>
                                          <p:spTgt spid="38"/>
                                        </p:tgtEl>
                                      </p:cBhvr>
                                      <p:to x="100000" y="80000"/>
                                    </p:animScale>
                                    <p:animScale>
                                      <p:cBhvr>
                                        <p:cTn id="340" dur="166" decel="50000">
                                          <p:stCondLst>
                                            <p:cond delay="1338"/>
                                          </p:stCondLst>
                                        </p:cTn>
                                        <p:tgtEl>
                                          <p:spTgt spid="38"/>
                                        </p:tgtEl>
                                      </p:cBhvr>
                                      <p:to x="100000" y="100000"/>
                                    </p:animScale>
                                    <p:animScale>
                                      <p:cBhvr>
                                        <p:cTn id="341" dur="26">
                                          <p:stCondLst>
                                            <p:cond delay="1642"/>
                                          </p:stCondLst>
                                        </p:cTn>
                                        <p:tgtEl>
                                          <p:spTgt spid="38"/>
                                        </p:tgtEl>
                                      </p:cBhvr>
                                      <p:to x="100000" y="90000"/>
                                    </p:animScale>
                                    <p:animScale>
                                      <p:cBhvr>
                                        <p:cTn id="342" dur="166" decel="50000">
                                          <p:stCondLst>
                                            <p:cond delay="1668"/>
                                          </p:stCondLst>
                                        </p:cTn>
                                        <p:tgtEl>
                                          <p:spTgt spid="38"/>
                                        </p:tgtEl>
                                      </p:cBhvr>
                                      <p:to x="100000" y="100000"/>
                                    </p:animScale>
                                    <p:animScale>
                                      <p:cBhvr>
                                        <p:cTn id="343" dur="26">
                                          <p:stCondLst>
                                            <p:cond delay="1808"/>
                                          </p:stCondLst>
                                        </p:cTn>
                                        <p:tgtEl>
                                          <p:spTgt spid="38"/>
                                        </p:tgtEl>
                                      </p:cBhvr>
                                      <p:to x="100000" y="95000"/>
                                    </p:animScale>
                                    <p:animScale>
                                      <p:cBhvr>
                                        <p:cTn id="344" dur="166" decel="50000">
                                          <p:stCondLst>
                                            <p:cond delay="1834"/>
                                          </p:stCondLst>
                                        </p:cTn>
                                        <p:tgtEl>
                                          <p:spTgt spid="38"/>
                                        </p:tgtEl>
                                      </p:cBhvr>
                                      <p:to x="100000" y="100000"/>
                                    </p:animScale>
                                  </p:childTnLst>
                                </p:cTn>
                              </p:par>
                            </p:childTnLst>
                          </p:cTn>
                        </p:par>
                      </p:childTnLst>
                    </p:cTn>
                  </p:par>
                  <p:par>
                    <p:cTn id="345" fill="hold">
                      <p:stCondLst>
                        <p:cond delay="indefinite"/>
                      </p:stCondLst>
                      <p:childTnLst>
                        <p:par>
                          <p:cTn id="346" fill="hold">
                            <p:stCondLst>
                              <p:cond delay="0"/>
                            </p:stCondLst>
                            <p:childTnLst>
                              <p:par>
                                <p:cTn id="347" presetID="29" presetClass="entr" presetSubtype="0" fill="hold" nodeType="clickEffect">
                                  <p:stCondLst>
                                    <p:cond delay="0"/>
                                  </p:stCondLst>
                                  <p:childTnLst>
                                    <p:set>
                                      <p:cBhvr>
                                        <p:cTn id="348" dur="1" fill="hold">
                                          <p:stCondLst>
                                            <p:cond delay="0"/>
                                          </p:stCondLst>
                                        </p:cTn>
                                        <p:tgtEl>
                                          <p:spTgt spid="50"/>
                                        </p:tgtEl>
                                        <p:attrNameLst>
                                          <p:attrName>style.visibility</p:attrName>
                                        </p:attrNameLst>
                                      </p:cBhvr>
                                      <p:to>
                                        <p:strVal val="visible"/>
                                      </p:to>
                                    </p:set>
                                    <p:anim calcmode="lin" valueType="num">
                                      <p:cBhvr>
                                        <p:cTn id="349" dur="1000" fill="hold"/>
                                        <p:tgtEl>
                                          <p:spTgt spid="50"/>
                                        </p:tgtEl>
                                        <p:attrNameLst>
                                          <p:attrName>ppt_x</p:attrName>
                                        </p:attrNameLst>
                                      </p:cBhvr>
                                      <p:tavLst>
                                        <p:tav tm="0">
                                          <p:val>
                                            <p:strVal val="#ppt_x-.2"/>
                                          </p:val>
                                        </p:tav>
                                        <p:tav tm="100000">
                                          <p:val>
                                            <p:strVal val="#ppt_x"/>
                                          </p:val>
                                        </p:tav>
                                      </p:tavLst>
                                    </p:anim>
                                    <p:anim calcmode="lin" valueType="num">
                                      <p:cBhvr>
                                        <p:cTn id="350"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351" dur="1000"/>
                                        <p:tgtEl>
                                          <p:spTgt spid="50"/>
                                        </p:tgtEl>
                                      </p:cBhvr>
                                    </p:animEffect>
                                  </p:childTnLst>
                                </p:cTn>
                              </p:par>
                              <p:par>
                                <p:cTn id="352" presetID="29" presetClass="entr" presetSubtype="0" fill="hold" grpId="0" nodeType="withEffect">
                                  <p:stCondLst>
                                    <p:cond delay="0"/>
                                  </p:stCondLst>
                                  <p:childTnLst>
                                    <p:set>
                                      <p:cBhvr>
                                        <p:cTn id="353" dur="1" fill="hold">
                                          <p:stCondLst>
                                            <p:cond delay="0"/>
                                          </p:stCondLst>
                                        </p:cTn>
                                        <p:tgtEl>
                                          <p:spTgt spid="65"/>
                                        </p:tgtEl>
                                        <p:attrNameLst>
                                          <p:attrName>style.visibility</p:attrName>
                                        </p:attrNameLst>
                                      </p:cBhvr>
                                      <p:to>
                                        <p:strVal val="visible"/>
                                      </p:to>
                                    </p:set>
                                    <p:anim calcmode="lin" valueType="num">
                                      <p:cBhvr>
                                        <p:cTn id="354" dur="1000" fill="hold"/>
                                        <p:tgtEl>
                                          <p:spTgt spid="65"/>
                                        </p:tgtEl>
                                        <p:attrNameLst>
                                          <p:attrName>ppt_x</p:attrName>
                                        </p:attrNameLst>
                                      </p:cBhvr>
                                      <p:tavLst>
                                        <p:tav tm="0">
                                          <p:val>
                                            <p:strVal val="#ppt_x-.2"/>
                                          </p:val>
                                        </p:tav>
                                        <p:tav tm="100000">
                                          <p:val>
                                            <p:strVal val="#ppt_x"/>
                                          </p:val>
                                        </p:tav>
                                      </p:tavLst>
                                    </p:anim>
                                    <p:anim calcmode="lin" valueType="num">
                                      <p:cBhvr>
                                        <p:cTn id="355" dur="1000" fill="hold"/>
                                        <p:tgtEl>
                                          <p:spTgt spid="65"/>
                                        </p:tgtEl>
                                        <p:attrNameLst>
                                          <p:attrName>ppt_y</p:attrName>
                                        </p:attrNameLst>
                                      </p:cBhvr>
                                      <p:tavLst>
                                        <p:tav tm="0">
                                          <p:val>
                                            <p:strVal val="#ppt_y"/>
                                          </p:val>
                                        </p:tav>
                                        <p:tav tm="100000">
                                          <p:val>
                                            <p:strVal val="#ppt_y"/>
                                          </p:val>
                                        </p:tav>
                                      </p:tavLst>
                                    </p:anim>
                                    <p:animEffect transition="in" filter="wipe(right)" prLst="gradientSize: 0.1">
                                      <p:cBhvr>
                                        <p:cTn id="356" dur="1000"/>
                                        <p:tgtEl>
                                          <p:spTgt spid="65"/>
                                        </p:tgtEl>
                                      </p:cBhvr>
                                    </p:animEffect>
                                  </p:childTnLst>
                                </p:cTn>
                              </p:par>
                              <p:par>
                                <p:cTn id="357" presetID="29" presetClass="entr" presetSubtype="0" fill="hold" nodeType="withEffect">
                                  <p:stCondLst>
                                    <p:cond delay="0"/>
                                  </p:stCondLst>
                                  <p:childTnLst>
                                    <p:set>
                                      <p:cBhvr>
                                        <p:cTn id="358" dur="1" fill="hold">
                                          <p:stCondLst>
                                            <p:cond delay="0"/>
                                          </p:stCondLst>
                                        </p:cTn>
                                        <p:tgtEl>
                                          <p:spTgt spid="46"/>
                                        </p:tgtEl>
                                        <p:attrNameLst>
                                          <p:attrName>style.visibility</p:attrName>
                                        </p:attrNameLst>
                                      </p:cBhvr>
                                      <p:to>
                                        <p:strVal val="visible"/>
                                      </p:to>
                                    </p:set>
                                    <p:anim calcmode="lin" valueType="num">
                                      <p:cBhvr>
                                        <p:cTn id="359" dur="1000" fill="hold"/>
                                        <p:tgtEl>
                                          <p:spTgt spid="46"/>
                                        </p:tgtEl>
                                        <p:attrNameLst>
                                          <p:attrName>ppt_x</p:attrName>
                                        </p:attrNameLst>
                                      </p:cBhvr>
                                      <p:tavLst>
                                        <p:tav tm="0">
                                          <p:val>
                                            <p:strVal val="#ppt_x-.2"/>
                                          </p:val>
                                        </p:tav>
                                        <p:tav tm="100000">
                                          <p:val>
                                            <p:strVal val="#ppt_x"/>
                                          </p:val>
                                        </p:tav>
                                      </p:tavLst>
                                    </p:anim>
                                    <p:anim calcmode="lin" valueType="num">
                                      <p:cBhvr>
                                        <p:cTn id="360"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361" dur="1000"/>
                                        <p:tgtEl>
                                          <p:spTgt spid="46"/>
                                        </p:tgtEl>
                                      </p:cBhvr>
                                    </p:animEffect>
                                  </p:childTnLst>
                                </p:cTn>
                              </p:par>
                              <p:par>
                                <p:cTn id="362" presetID="29" presetClass="entr" presetSubtype="0" fill="hold" grpId="0" nodeType="withEffect">
                                  <p:stCondLst>
                                    <p:cond delay="0"/>
                                  </p:stCondLst>
                                  <p:childTnLst>
                                    <p:set>
                                      <p:cBhvr>
                                        <p:cTn id="363" dur="1" fill="hold">
                                          <p:stCondLst>
                                            <p:cond delay="0"/>
                                          </p:stCondLst>
                                        </p:cTn>
                                        <p:tgtEl>
                                          <p:spTgt spid="62"/>
                                        </p:tgtEl>
                                        <p:attrNameLst>
                                          <p:attrName>style.visibility</p:attrName>
                                        </p:attrNameLst>
                                      </p:cBhvr>
                                      <p:to>
                                        <p:strVal val="visible"/>
                                      </p:to>
                                    </p:set>
                                    <p:anim calcmode="lin" valueType="num">
                                      <p:cBhvr>
                                        <p:cTn id="364" dur="1000" fill="hold"/>
                                        <p:tgtEl>
                                          <p:spTgt spid="62"/>
                                        </p:tgtEl>
                                        <p:attrNameLst>
                                          <p:attrName>ppt_x</p:attrName>
                                        </p:attrNameLst>
                                      </p:cBhvr>
                                      <p:tavLst>
                                        <p:tav tm="0">
                                          <p:val>
                                            <p:strVal val="#ppt_x-.2"/>
                                          </p:val>
                                        </p:tav>
                                        <p:tav tm="100000">
                                          <p:val>
                                            <p:strVal val="#ppt_x"/>
                                          </p:val>
                                        </p:tav>
                                      </p:tavLst>
                                    </p:anim>
                                    <p:anim calcmode="lin" valueType="num">
                                      <p:cBhvr>
                                        <p:cTn id="365"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366" dur="1000"/>
                                        <p:tgtEl>
                                          <p:spTgt spid="62"/>
                                        </p:tgtEl>
                                      </p:cBhvr>
                                    </p:animEffect>
                                  </p:childTnLst>
                                </p:cTn>
                              </p:par>
                              <p:par>
                                <p:cTn id="367" presetID="29" presetClass="entr" presetSubtype="0" fill="hold" nodeType="withEffect">
                                  <p:stCondLst>
                                    <p:cond delay="0"/>
                                  </p:stCondLst>
                                  <p:childTnLst>
                                    <p:set>
                                      <p:cBhvr>
                                        <p:cTn id="368" dur="1" fill="hold">
                                          <p:stCondLst>
                                            <p:cond delay="0"/>
                                          </p:stCondLst>
                                        </p:cTn>
                                        <p:tgtEl>
                                          <p:spTgt spid="29"/>
                                        </p:tgtEl>
                                        <p:attrNameLst>
                                          <p:attrName>style.visibility</p:attrName>
                                        </p:attrNameLst>
                                      </p:cBhvr>
                                      <p:to>
                                        <p:strVal val="visible"/>
                                      </p:to>
                                    </p:set>
                                    <p:anim calcmode="lin" valueType="num">
                                      <p:cBhvr>
                                        <p:cTn id="369" dur="1000" fill="hold"/>
                                        <p:tgtEl>
                                          <p:spTgt spid="29"/>
                                        </p:tgtEl>
                                        <p:attrNameLst>
                                          <p:attrName>ppt_x</p:attrName>
                                        </p:attrNameLst>
                                      </p:cBhvr>
                                      <p:tavLst>
                                        <p:tav tm="0">
                                          <p:val>
                                            <p:strVal val="#ppt_x-.2"/>
                                          </p:val>
                                        </p:tav>
                                        <p:tav tm="100000">
                                          <p:val>
                                            <p:strVal val="#ppt_x"/>
                                          </p:val>
                                        </p:tav>
                                      </p:tavLst>
                                    </p:anim>
                                    <p:anim calcmode="lin" valueType="num">
                                      <p:cBhvr>
                                        <p:cTn id="37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71" dur="1000"/>
                                        <p:tgtEl>
                                          <p:spTgt spid="29"/>
                                        </p:tgtEl>
                                      </p:cBhvr>
                                    </p:animEffect>
                                  </p:childTnLst>
                                </p:cTn>
                              </p:par>
                              <p:par>
                                <p:cTn id="372" presetID="29" presetClass="entr" presetSubtype="0" fill="hold" grpId="0" nodeType="withEffect">
                                  <p:stCondLst>
                                    <p:cond delay="0"/>
                                  </p:stCondLst>
                                  <p:childTnLst>
                                    <p:set>
                                      <p:cBhvr>
                                        <p:cTn id="373" dur="1" fill="hold">
                                          <p:stCondLst>
                                            <p:cond delay="0"/>
                                          </p:stCondLst>
                                        </p:cTn>
                                        <p:tgtEl>
                                          <p:spTgt spid="79"/>
                                        </p:tgtEl>
                                        <p:attrNameLst>
                                          <p:attrName>style.visibility</p:attrName>
                                        </p:attrNameLst>
                                      </p:cBhvr>
                                      <p:to>
                                        <p:strVal val="visible"/>
                                      </p:to>
                                    </p:set>
                                    <p:anim calcmode="lin" valueType="num">
                                      <p:cBhvr>
                                        <p:cTn id="374" dur="1000" fill="hold"/>
                                        <p:tgtEl>
                                          <p:spTgt spid="79"/>
                                        </p:tgtEl>
                                        <p:attrNameLst>
                                          <p:attrName>ppt_x</p:attrName>
                                        </p:attrNameLst>
                                      </p:cBhvr>
                                      <p:tavLst>
                                        <p:tav tm="0">
                                          <p:val>
                                            <p:strVal val="#ppt_x-.2"/>
                                          </p:val>
                                        </p:tav>
                                        <p:tav tm="100000">
                                          <p:val>
                                            <p:strVal val="#ppt_x"/>
                                          </p:val>
                                        </p:tav>
                                      </p:tavLst>
                                    </p:anim>
                                    <p:anim calcmode="lin" valueType="num">
                                      <p:cBhvr>
                                        <p:cTn id="375" dur="1000" fill="hold"/>
                                        <p:tgtEl>
                                          <p:spTgt spid="79"/>
                                        </p:tgtEl>
                                        <p:attrNameLst>
                                          <p:attrName>ppt_y</p:attrName>
                                        </p:attrNameLst>
                                      </p:cBhvr>
                                      <p:tavLst>
                                        <p:tav tm="0">
                                          <p:val>
                                            <p:strVal val="#ppt_y"/>
                                          </p:val>
                                        </p:tav>
                                        <p:tav tm="100000">
                                          <p:val>
                                            <p:strVal val="#ppt_y"/>
                                          </p:val>
                                        </p:tav>
                                      </p:tavLst>
                                    </p:anim>
                                    <p:animEffect transition="in" filter="wipe(right)" prLst="gradientSize: 0.1">
                                      <p:cBhvr>
                                        <p:cTn id="376" dur="1000"/>
                                        <p:tgtEl>
                                          <p:spTgt spid="79"/>
                                        </p:tgtEl>
                                      </p:cBhvr>
                                    </p:animEffect>
                                  </p:childTnLst>
                                </p:cTn>
                              </p:par>
                              <p:par>
                                <p:cTn id="377" presetID="29" presetClass="entr" presetSubtype="0" fill="hold" grpId="0" nodeType="withEffect">
                                  <p:stCondLst>
                                    <p:cond delay="0"/>
                                  </p:stCondLst>
                                  <p:childTnLst>
                                    <p:set>
                                      <p:cBhvr>
                                        <p:cTn id="378" dur="1" fill="hold">
                                          <p:stCondLst>
                                            <p:cond delay="0"/>
                                          </p:stCondLst>
                                        </p:cTn>
                                        <p:tgtEl>
                                          <p:spTgt spid="61"/>
                                        </p:tgtEl>
                                        <p:attrNameLst>
                                          <p:attrName>style.visibility</p:attrName>
                                        </p:attrNameLst>
                                      </p:cBhvr>
                                      <p:to>
                                        <p:strVal val="visible"/>
                                      </p:to>
                                    </p:set>
                                    <p:anim calcmode="lin" valueType="num">
                                      <p:cBhvr>
                                        <p:cTn id="379" dur="1000" fill="hold"/>
                                        <p:tgtEl>
                                          <p:spTgt spid="61"/>
                                        </p:tgtEl>
                                        <p:attrNameLst>
                                          <p:attrName>ppt_x</p:attrName>
                                        </p:attrNameLst>
                                      </p:cBhvr>
                                      <p:tavLst>
                                        <p:tav tm="0">
                                          <p:val>
                                            <p:strVal val="#ppt_x-.2"/>
                                          </p:val>
                                        </p:tav>
                                        <p:tav tm="100000">
                                          <p:val>
                                            <p:strVal val="#ppt_x"/>
                                          </p:val>
                                        </p:tav>
                                      </p:tavLst>
                                    </p:anim>
                                    <p:anim calcmode="lin" valueType="num">
                                      <p:cBhvr>
                                        <p:cTn id="380" dur="1000" fill="hold"/>
                                        <p:tgtEl>
                                          <p:spTgt spid="61"/>
                                        </p:tgtEl>
                                        <p:attrNameLst>
                                          <p:attrName>ppt_y</p:attrName>
                                        </p:attrNameLst>
                                      </p:cBhvr>
                                      <p:tavLst>
                                        <p:tav tm="0">
                                          <p:val>
                                            <p:strVal val="#ppt_y"/>
                                          </p:val>
                                        </p:tav>
                                        <p:tav tm="100000">
                                          <p:val>
                                            <p:strVal val="#ppt_y"/>
                                          </p:val>
                                        </p:tav>
                                      </p:tavLst>
                                    </p:anim>
                                    <p:animEffect transition="in" filter="wipe(right)" prLst="gradientSize: 0.1">
                                      <p:cBhvr>
                                        <p:cTn id="381" dur="1000"/>
                                        <p:tgtEl>
                                          <p:spTgt spid="61"/>
                                        </p:tgtEl>
                                      </p:cBhvr>
                                    </p:animEffect>
                                  </p:childTnLst>
                                </p:cTn>
                              </p:par>
                              <p:par>
                                <p:cTn id="382" presetID="29" presetClass="entr" presetSubtype="0" fill="hold" nodeType="withEffect">
                                  <p:stCondLst>
                                    <p:cond delay="0"/>
                                  </p:stCondLst>
                                  <p:childTnLst>
                                    <p:set>
                                      <p:cBhvr>
                                        <p:cTn id="383" dur="1" fill="hold">
                                          <p:stCondLst>
                                            <p:cond delay="0"/>
                                          </p:stCondLst>
                                        </p:cTn>
                                        <p:tgtEl>
                                          <p:spTgt spid="42"/>
                                        </p:tgtEl>
                                        <p:attrNameLst>
                                          <p:attrName>style.visibility</p:attrName>
                                        </p:attrNameLst>
                                      </p:cBhvr>
                                      <p:to>
                                        <p:strVal val="visible"/>
                                      </p:to>
                                    </p:set>
                                    <p:anim calcmode="lin" valueType="num">
                                      <p:cBhvr>
                                        <p:cTn id="384" dur="1000" fill="hold"/>
                                        <p:tgtEl>
                                          <p:spTgt spid="42"/>
                                        </p:tgtEl>
                                        <p:attrNameLst>
                                          <p:attrName>ppt_x</p:attrName>
                                        </p:attrNameLst>
                                      </p:cBhvr>
                                      <p:tavLst>
                                        <p:tav tm="0">
                                          <p:val>
                                            <p:strVal val="#ppt_x-.2"/>
                                          </p:val>
                                        </p:tav>
                                        <p:tav tm="100000">
                                          <p:val>
                                            <p:strVal val="#ppt_x"/>
                                          </p:val>
                                        </p:tav>
                                      </p:tavLst>
                                    </p:anim>
                                    <p:anim calcmode="lin" valueType="num">
                                      <p:cBhvr>
                                        <p:cTn id="385"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386" dur="1000"/>
                                        <p:tgtEl>
                                          <p:spTgt spid="42"/>
                                        </p:tgtEl>
                                      </p:cBhvr>
                                    </p:animEffect>
                                  </p:childTnLst>
                                </p:cTn>
                              </p:par>
                              <p:par>
                                <p:cTn id="387" presetID="29" presetClass="entr" presetSubtype="0" fill="hold" grpId="0" nodeType="withEffect">
                                  <p:stCondLst>
                                    <p:cond delay="0"/>
                                  </p:stCondLst>
                                  <p:childTnLst>
                                    <p:set>
                                      <p:cBhvr>
                                        <p:cTn id="388" dur="1" fill="hold">
                                          <p:stCondLst>
                                            <p:cond delay="0"/>
                                          </p:stCondLst>
                                        </p:cTn>
                                        <p:tgtEl>
                                          <p:spTgt spid="77"/>
                                        </p:tgtEl>
                                        <p:attrNameLst>
                                          <p:attrName>style.visibility</p:attrName>
                                        </p:attrNameLst>
                                      </p:cBhvr>
                                      <p:to>
                                        <p:strVal val="visible"/>
                                      </p:to>
                                    </p:set>
                                    <p:anim calcmode="lin" valueType="num">
                                      <p:cBhvr>
                                        <p:cTn id="389" dur="1000" fill="hold"/>
                                        <p:tgtEl>
                                          <p:spTgt spid="77"/>
                                        </p:tgtEl>
                                        <p:attrNameLst>
                                          <p:attrName>ppt_x</p:attrName>
                                        </p:attrNameLst>
                                      </p:cBhvr>
                                      <p:tavLst>
                                        <p:tav tm="0">
                                          <p:val>
                                            <p:strVal val="#ppt_x-.2"/>
                                          </p:val>
                                        </p:tav>
                                        <p:tav tm="100000">
                                          <p:val>
                                            <p:strVal val="#ppt_x"/>
                                          </p:val>
                                        </p:tav>
                                      </p:tavLst>
                                    </p:anim>
                                    <p:anim calcmode="lin" valueType="num">
                                      <p:cBhvr>
                                        <p:cTn id="390"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391" dur="1000"/>
                                        <p:tgtEl>
                                          <p:spTgt spid="77"/>
                                        </p:tgtEl>
                                      </p:cBhvr>
                                    </p:animEffect>
                                  </p:childTnLst>
                                </p:cTn>
                              </p:par>
                              <p:par>
                                <p:cTn id="392" presetID="29" presetClass="entr" presetSubtype="0" fill="hold" nodeType="withEffect">
                                  <p:stCondLst>
                                    <p:cond delay="0"/>
                                  </p:stCondLst>
                                  <p:childTnLst>
                                    <p:set>
                                      <p:cBhvr>
                                        <p:cTn id="393" dur="1" fill="hold">
                                          <p:stCondLst>
                                            <p:cond delay="0"/>
                                          </p:stCondLst>
                                        </p:cTn>
                                        <p:tgtEl>
                                          <p:spTgt spid="57"/>
                                        </p:tgtEl>
                                        <p:attrNameLst>
                                          <p:attrName>style.visibility</p:attrName>
                                        </p:attrNameLst>
                                      </p:cBhvr>
                                      <p:to>
                                        <p:strVal val="visible"/>
                                      </p:to>
                                    </p:set>
                                    <p:anim calcmode="lin" valueType="num">
                                      <p:cBhvr>
                                        <p:cTn id="394" dur="1000" fill="hold"/>
                                        <p:tgtEl>
                                          <p:spTgt spid="57"/>
                                        </p:tgtEl>
                                        <p:attrNameLst>
                                          <p:attrName>ppt_x</p:attrName>
                                        </p:attrNameLst>
                                      </p:cBhvr>
                                      <p:tavLst>
                                        <p:tav tm="0">
                                          <p:val>
                                            <p:strVal val="#ppt_x-.2"/>
                                          </p:val>
                                        </p:tav>
                                        <p:tav tm="100000">
                                          <p:val>
                                            <p:strVal val="#ppt_x"/>
                                          </p:val>
                                        </p:tav>
                                      </p:tavLst>
                                    </p:anim>
                                    <p:anim calcmode="lin" valueType="num">
                                      <p:cBhvr>
                                        <p:cTn id="395"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96" dur="1000"/>
                                        <p:tgtEl>
                                          <p:spTgt spid="57"/>
                                        </p:tgtEl>
                                      </p:cBhvr>
                                    </p:animEffect>
                                  </p:childTnLst>
                                </p:cTn>
                              </p:par>
                              <p:par>
                                <p:cTn id="397" presetID="29" presetClass="entr" presetSubtype="0" fill="hold" grpId="0" nodeType="withEffect">
                                  <p:stCondLst>
                                    <p:cond delay="0"/>
                                  </p:stCondLst>
                                  <p:childTnLst>
                                    <p:set>
                                      <p:cBhvr>
                                        <p:cTn id="398" dur="1" fill="hold">
                                          <p:stCondLst>
                                            <p:cond delay="0"/>
                                          </p:stCondLst>
                                        </p:cTn>
                                        <p:tgtEl>
                                          <p:spTgt spid="69"/>
                                        </p:tgtEl>
                                        <p:attrNameLst>
                                          <p:attrName>style.visibility</p:attrName>
                                        </p:attrNameLst>
                                      </p:cBhvr>
                                      <p:to>
                                        <p:strVal val="visible"/>
                                      </p:to>
                                    </p:set>
                                    <p:anim calcmode="lin" valueType="num">
                                      <p:cBhvr>
                                        <p:cTn id="399" dur="1000" fill="hold"/>
                                        <p:tgtEl>
                                          <p:spTgt spid="69"/>
                                        </p:tgtEl>
                                        <p:attrNameLst>
                                          <p:attrName>ppt_x</p:attrName>
                                        </p:attrNameLst>
                                      </p:cBhvr>
                                      <p:tavLst>
                                        <p:tav tm="0">
                                          <p:val>
                                            <p:strVal val="#ppt_x-.2"/>
                                          </p:val>
                                        </p:tav>
                                        <p:tav tm="100000">
                                          <p:val>
                                            <p:strVal val="#ppt_x"/>
                                          </p:val>
                                        </p:tav>
                                      </p:tavLst>
                                    </p:anim>
                                    <p:anim calcmode="lin" valueType="num">
                                      <p:cBhvr>
                                        <p:cTn id="400" dur="10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401" dur="1000"/>
                                        <p:tgtEl>
                                          <p:spTgt spid="69"/>
                                        </p:tgtEl>
                                      </p:cBhvr>
                                    </p:animEffect>
                                  </p:childTnLst>
                                </p:cTn>
                              </p:par>
                              <p:par>
                                <p:cTn id="402" presetID="29" presetClass="entr" presetSubtype="0" fill="hold" nodeType="withEffect">
                                  <p:stCondLst>
                                    <p:cond delay="0"/>
                                  </p:stCondLst>
                                  <p:childTnLst>
                                    <p:set>
                                      <p:cBhvr>
                                        <p:cTn id="403" dur="1" fill="hold">
                                          <p:stCondLst>
                                            <p:cond delay="0"/>
                                          </p:stCondLst>
                                        </p:cTn>
                                        <p:tgtEl>
                                          <p:spTgt spid="31"/>
                                        </p:tgtEl>
                                        <p:attrNameLst>
                                          <p:attrName>style.visibility</p:attrName>
                                        </p:attrNameLst>
                                      </p:cBhvr>
                                      <p:to>
                                        <p:strVal val="visible"/>
                                      </p:to>
                                    </p:set>
                                    <p:anim calcmode="lin" valueType="num">
                                      <p:cBhvr>
                                        <p:cTn id="404" dur="1000" fill="hold"/>
                                        <p:tgtEl>
                                          <p:spTgt spid="31"/>
                                        </p:tgtEl>
                                        <p:attrNameLst>
                                          <p:attrName>ppt_x</p:attrName>
                                        </p:attrNameLst>
                                      </p:cBhvr>
                                      <p:tavLst>
                                        <p:tav tm="0">
                                          <p:val>
                                            <p:strVal val="#ppt_x-.2"/>
                                          </p:val>
                                        </p:tav>
                                        <p:tav tm="100000">
                                          <p:val>
                                            <p:strVal val="#ppt_x"/>
                                          </p:val>
                                        </p:tav>
                                      </p:tavLst>
                                    </p:anim>
                                    <p:anim calcmode="lin" valueType="num">
                                      <p:cBhvr>
                                        <p:cTn id="40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0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07" fill="hold" display="0">
                  <p:stCondLst>
                    <p:cond delay="indefinite"/>
                  </p:stCondLst>
                  <p:endCondLst>
                    <p:cond evt="onNext" delay="0">
                      <p:tgtEl>
                        <p:sldTgt/>
                      </p:tgtEl>
                    </p:cond>
                    <p:cond evt="onPrev" delay="0">
                      <p:tgtEl>
                        <p:sldTgt/>
                      </p:tgtEl>
                    </p:cond>
                  </p:endCondLst>
                </p:cTn>
                <p:tgtEl>
                  <p:spTgt spid="26"/>
                </p:tgtEl>
              </p:cMediaNode>
            </p:video>
          </p:childTnLst>
        </p:cTn>
      </p:par>
    </p:tnLst>
    <p:bldLst>
      <p:bldP spid="13" grpId="0"/>
      <p:bldP spid="15" grpId="0"/>
      <p:bldP spid="47" grpId="0"/>
      <p:bldP spid="48" grpId="0"/>
      <p:bldP spid="54" grpId="0"/>
      <p:bldP spid="58" grpId="0"/>
      <p:bldP spid="61" grpId="0"/>
      <p:bldP spid="62" grpId="0"/>
      <p:bldP spid="63" grpId="0"/>
      <p:bldP spid="64" grpId="0"/>
      <p:bldP spid="65" grpId="0"/>
      <p:bldP spid="67" grpId="0"/>
      <p:bldP spid="68" grpId="0"/>
      <p:bldP spid="69" grpId="0"/>
      <p:bldP spid="70" grpId="0"/>
      <p:bldP spid="71" grpId="0"/>
      <p:bldP spid="72" grpId="0"/>
      <p:bldP spid="73" grpId="0"/>
      <p:bldP spid="74" grpId="0"/>
      <p:bldP spid="77" grpId="0"/>
      <p:bldP spid="79" grpId="0"/>
      <p:bldP spid="80" grpId="0"/>
      <p:bldP spid="81" grpId="0"/>
      <p:bldP spid="8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6137" y="649947"/>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500034" y="928670"/>
            <a:ext cx="8572560" cy="4429156"/>
          </a:xfrm>
        </p:spPr>
        <p:txBody>
          <a:bodyPr>
            <a:normAutofit fontScale="77500" lnSpcReduction="20000"/>
          </a:bodyPr>
          <a:lstStyle/>
          <a:p>
            <a:pPr marL="92075" indent="19050">
              <a:lnSpc>
                <a:spcPct val="200000"/>
              </a:lnSpc>
              <a:spcBef>
                <a:spcPts val="0"/>
              </a:spcBef>
              <a:buBlip>
                <a:blip r:embed="rId2"/>
              </a:buBlip>
            </a:pPr>
            <a:r>
              <a:rPr lang="ar-SA" sz="2800" dirty="0" smtClean="0">
                <a:solidFill>
                  <a:schemeClr val="tx1"/>
                </a:solidFill>
                <a:cs typeface="B Mitra" pitchFamily="2" charset="-78"/>
              </a:rPr>
              <a:t>رئیس منطقه آسیا در سرویس جهانی </a:t>
            </a:r>
            <a:r>
              <a:rPr lang="fa-IR" sz="2800" dirty="0" smtClean="0">
                <a:solidFill>
                  <a:schemeClr val="tx1"/>
                </a:solidFill>
                <a:cs typeface="B Mitra" pitchFamily="2" charset="-78"/>
              </a:rPr>
              <a:t>بی‏بی‏سی از آوریل 2006</a:t>
            </a:r>
            <a:r>
              <a:rPr lang="ar-SA" sz="2800" dirty="0" smtClean="0">
                <a:solidFill>
                  <a:schemeClr val="tx1"/>
                </a:solidFill>
                <a:cs typeface="B Mitra" pitchFamily="2" charset="-78"/>
              </a:rPr>
              <a:t> </a:t>
            </a:r>
            <a:endParaRPr lang="fa-IR" sz="2800" dirty="0" smtClean="0">
              <a:solidFill>
                <a:schemeClr val="tx1"/>
              </a:solidFill>
              <a:cs typeface="B Mitra" pitchFamily="2" charset="-78"/>
            </a:endParaRPr>
          </a:p>
          <a:p>
            <a:pPr marL="92075" indent="19050">
              <a:lnSpc>
                <a:spcPct val="200000"/>
              </a:lnSpc>
              <a:spcBef>
                <a:spcPts val="0"/>
              </a:spcBef>
              <a:buBlip>
                <a:blip r:embed="rId2"/>
              </a:buBlip>
            </a:pPr>
            <a:r>
              <a:rPr lang="ar-SA" sz="2800" dirty="0" smtClean="0">
                <a:solidFill>
                  <a:schemeClr val="tx1"/>
                </a:solidFill>
                <a:cs typeface="B Mitra" pitchFamily="2" charset="-78"/>
              </a:rPr>
              <a:t>مسئول راه اندازی</a:t>
            </a:r>
            <a:r>
              <a:rPr lang="fa-IR" sz="2800" dirty="0" smtClean="0">
                <a:solidFill>
                  <a:schemeClr val="tx1"/>
                </a:solidFill>
                <a:cs typeface="B Mitra" pitchFamily="2" charset="-78"/>
              </a:rPr>
              <a:t> </a:t>
            </a:r>
            <a:r>
              <a:rPr lang="ar-SA" sz="2800" dirty="0" smtClean="0">
                <a:solidFill>
                  <a:schemeClr val="tx1"/>
                </a:solidFill>
                <a:cs typeface="B Mitra" pitchFamily="2" charset="-78"/>
              </a:rPr>
              <a:t>تلویزیون فارسی </a:t>
            </a:r>
            <a:r>
              <a:rPr lang="fa-IR" sz="2800" dirty="0" smtClean="0">
                <a:solidFill>
                  <a:schemeClr val="tx1"/>
                </a:solidFill>
                <a:cs typeface="B Mitra" pitchFamily="2" charset="-78"/>
              </a:rPr>
              <a:t>بی‏بی‏سی .</a:t>
            </a:r>
          </a:p>
          <a:p>
            <a:pPr marL="92075" indent="19050" algn="r" rtl="1">
              <a:lnSpc>
                <a:spcPct val="200000"/>
              </a:lnSpc>
              <a:spcBef>
                <a:spcPts val="0"/>
              </a:spcBef>
              <a:buBlip>
                <a:blip r:embed="rId2"/>
              </a:buBlip>
            </a:pPr>
            <a:r>
              <a:rPr lang="fa-IR" sz="2800" dirty="0" smtClean="0">
                <a:solidFill>
                  <a:schemeClr val="tx1"/>
                </a:solidFill>
                <a:cs typeface="B Mitra" pitchFamily="2" charset="-78"/>
              </a:rPr>
              <a:t>م</a:t>
            </a:r>
            <a:r>
              <a:rPr lang="ar-SA" sz="2800" dirty="0" smtClean="0">
                <a:solidFill>
                  <a:schemeClr val="tx1"/>
                </a:solidFill>
                <a:cs typeface="B Mitra" pitchFamily="2" charset="-78"/>
              </a:rPr>
              <a:t>سئول شبکه های رادیویی و تلویزیونی و سرویسهای چندرسانه ای </a:t>
            </a:r>
            <a:r>
              <a:rPr lang="fa-IR" sz="2800" dirty="0" smtClean="0">
                <a:solidFill>
                  <a:schemeClr val="tx1"/>
                </a:solidFill>
                <a:cs typeface="B Mitra" pitchFamily="2" charset="-78"/>
              </a:rPr>
              <a:t>بی‏بی‏سی </a:t>
            </a:r>
            <a:r>
              <a:rPr lang="ar-SA" sz="2800" dirty="0" smtClean="0">
                <a:solidFill>
                  <a:schemeClr val="tx1"/>
                </a:solidFill>
                <a:cs typeface="B Mitra" pitchFamily="2" charset="-78"/>
              </a:rPr>
              <a:t>به زبان های آذری، اردو، ازبکی، اندونزیایی، </a:t>
            </a:r>
            <a:r>
              <a:rPr lang="fa-IR" sz="2800" dirty="0" smtClean="0">
                <a:solidFill>
                  <a:schemeClr val="tx1"/>
                </a:solidFill>
                <a:cs typeface="B Mitra" pitchFamily="2" charset="-78"/>
              </a:rPr>
              <a:t>   </a:t>
            </a:r>
            <a:r>
              <a:rPr lang="ar-SA" sz="2800" dirty="0" smtClean="0">
                <a:solidFill>
                  <a:schemeClr val="tx1"/>
                </a:solidFill>
                <a:cs typeface="B Mitra" pitchFamily="2" charset="-78"/>
              </a:rPr>
              <a:t>برمه ای، بنگالی، پشتو، تاميل، چینی، سريلانکايی، فارسی، قرقيزی و هندی</a:t>
            </a:r>
            <a:r>
              <a:rPr lang="fa-IR" sz="2800" dirty="0" smtClean="0">
                <a:solidFill>
                  <a:schemeClr val="tx1"/>
                </a:solidFill>
                <a:cs typeface="B Mitra" pitchFamily="2" charset="-78"/>
              </a:rPr>
              <a:t>.</a:t>
            </a:r>
          </a:p>
        </p:txBody>
      </p:sp>
      <p:pic>
        <p:nvPicPr>
          <p:cNvPr id="7" name="Picture 6"/>
          <p:cNvPicPr/>
          <p:nvPr/>
        </p:nvPicPr>
        <p:blipFill>
          <a:blip r:embed="rId3" cstate="print"/>
          <a:srcRect/>
          <a:stretch>
            <a:fillRect/>
          </a:stretch>
        </p:blipFill>
        <p:spPr bwMode="auto">
          <a:xfrm>
            <a:off x="214282" y="1214422"/>
            <a:ext cx="2357454" cy="1476374"/>
          </a:xfrm>
          <a:prstGeom prst="rect">
            <a:avLst/>
          </a:prstGeom>
          <a:noFill/>
          <a:ln w="9525">
            <a:noFill/>
            <a:miter lim="800000"/>
            <a:headEnd/>
            <a:tailEnd/>
          </a:ln>
        </p:spPr>
      </p:pic>
      <p:sp>
        <p:nvSpPr>
          <p:cNvPr id="9" name="Title 1"/>
          <p:cNvSpPr>
            <a:spLocks noGrp="1"/>
          </p:cNvSpPr>
          <p:nvPr>
            <p:ph type="title"/>
          </p:nvPr>
        </p:nvSpPr>
        <p:spPr>
          <a:xfrm>
            <a:off x="357158" y="571480"/>
            <a:ext cx="2071702" cy="642942"/>
          </a:xfrm>
        </p:spPr>
        <p:txBody>
          <a:bodyPr>
            <a:noAutofit/>
          </a:bodyPr>
          <a:lstStyle/>
          <a:p>
            <a:pPr algn="ctr"/>
            <a:r>
              <a:rPr lang="fa-IR" sz="3200" b="1" dirty="0" smtClean="0">
                <a:solidFill>
                  <a:srgbClr val="FF0000"/>
                </a:solidFill>
                <a:cs typeface="B Davat" pitchFamily="2" charset="-78"/>
              </a:rPr>
              <a:t>بهروز آفاق</a:t>
            </a:r>
            <a:endParaRPr lang="en-US" sz="3200" b="1" dirty="0">
              <a:solidFill>
                <a:srgbClr val="FF0000"/>
              </a:solidFill>
              <a:cs typeface="B Davat"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7" dur="1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792824"/>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285720" y="857232"/>
            <a:ext cx="8643998" cy="3071834"/>
          </a:xfrm>
        </p:spPr>
        <p:txBody>
          <a:bodyPr>
            <a:noAutofit/>
          </a:bodyPr>
          <a:lstStyle/>
          <a:p>
            <a:pPr marL="1588" indent="12700" algn="justLow" rtl="1">
              <a:spcBef>
                <a:spcPts val="0"/>
              </a:spcBef>
              <a:buBlip>
                <a:blip r:embed="rId3"/>
              </a:buBlip>
            </a:pPr>
            <a:r>
              <a:rPr lang="fa-IR" sz="2600" dirty="0" smtClean="0">
                <a:solidFill>
                  <a:schemeClr val="tx1"/>
                </a:solidFill>
                <a:cs typeface="B Mitra" pitchFamily="2" charset="-78"/>
              </a:rPr>
              <a:t>متولد رشت و دارای مدرک کارشناسی در رشته حقوق از دانشگاه تهران،کارشناسی ارشد و دکترا از مدرسه اقتصاد لندن</a:t>
            </a:r>
            <a:r>
              <a:rPr lang="en-US" sz="2600" dirty="0" smtClean="0">
                <a:solidFill>
                  <a:schemeClr val="tx1"/>
                </a:solidFill>
                <a:cs typeface="B Mitra" pitchFamily="2" charset="-78"/>
              </a:rPr>
              <a:t>.</a:t>
            </a:r>
          </a:p>
          <a:p>
            <a:pPr marL="1588" indent="12700" algn="justLow" rtl="1">
              <a:spcBef>
                <a:spcPts val="0"/>
              </a:spcBef>
              <a:buBlip>
                <a:blip r:embed="rId3"/>
              </a:buBlip>
            </a:pPr>
            <a:r>
              <a:rPr lang="fa-IR" sz="2600" dirty="0" smtClean="0">
                <a:solidFill>
                  <a:schemeClr val="tx1"/>
                </a:solidFill>
                <a:cs typeface="B Mitra" pitchFamily="2" charset="-78"/>
              </a:rPr>
              <a:t>عضو سابق ایران چریکهای فدايي خلق</a:t>
            </a:r>
            <a:r>
              <a:rPr lang="en-US" sz="2600" dirty="0" smtClean="0">
                <a:solidFill>
                  <a:schemeClr val="tx1"/>
                </a:solidFill>
                <a:cs typeface="B Mitra" pitchFamily="2" charset="-78"/>
              </a:rPr>
              <a:t>.</a:t>
            </a:r>
          </a:p>
          <a:p>
            <a:pPr marL="1588" indent="12700" algn="justLow" rtl="1">
              <a:spcBef>
                <a:spcPts val="0"/>
              </a:spcBef>
              <a:buBlip>
                <a:blip r:embed="rId3"/>
              </a:buBlip>
            </a:pPr>
            <a:r>
              <a:rPr lang="fa-IR" sz="2600" dirty="0" smtClean="0">
                <a:solidFill>
                  <a:schemeClr val="tx1"/>
                </a:solidFill>
                <a:cs typeface="B Mitra" pitchFamily="2" charset="-78"/>
              </a:rPr>
              <a:t>همکاری با بی‌بی‌سی به مدت ۲۰ سال</a:t>
            </a:r>
            <a:r>
              <a:rPr lang="en-US" sz="2600" dirty="0" smtClean="0">
                <a:solidFill>
                  <a:schemeClr val="tx1"/>
                </a:solidFill>
                <a:cs typeface="B Mitra" pitchFamily="2" charset="-78"/>
              </a:rPr>
              <a:t>.</a:t>
            </a:r>
          </a:p>
          <a:p>
            <a:pPr marL="1588" indent="12700" algn="justLow">
              <a:spcBef>
                <a:spcPts val="0"/>
              </a:spcBef>
              <a:buBlip>
                <a:blip r:embed="rId3"/>
              </a:buBlip>
            </a:pPr>
            <a:r>
              <a:rPr lang="fa-IR" sz="2600" dirty="0" smtClean="0">
                <a:solidFill>
                  <a:schemeClr val="tx1"/>
                </a:solidFill>
                <a:cs typeface="B Mitra" pitchFamily="2" charset="-78"/>
              </a:rPr>
              <a:t>از افراد موثر در راه اندازی  تلویزیون بی‏بی‏سی فارسی</a:t>
            </a:r>
            <a:r>
              <a:rPr lang="en-US" sz="2600" dirty="0" smtClean="0">
                <a:solidFill>
                  <a:schemeClr val="tx1"/>
                </a:solidFill>
                <a:cs typeface="B Mitra" pitchFamily="2" charset="-78"/>
              </a:rPr>
              <a:t>.</a:t>
            </a:r>
          </a:p>
          <a:p>
            <a:pPr marL="1588" indent="12700" algn="justLow">
              <a:spcBef>
                <a:spcPts val="0"/>
              </a:spcBef>
              <a:buBlip>
                <a:blip r:embed="rId3"/>
              </a:buBlip>
            </a:pPr>
            <a:r>
              <a:rPr lang="fa-IR" sz="2600" dirty="0" smtClean="0">
                <a:solidFill>
                  <a:schemeClr val="tx1"/>
                </a:solidFill>
                <a:cs typeface="B Mitra" pitchFamily="2" charset="-78"/>
              </a:rPr>
              <a:t>رئيس رادیو، تلویزیون و وب‌سايت بی‏بی‏سی فارسی از سال 2009 تا کنون</a:t>
            </a:r>
          </a:p>
          <a:p>
            <a:pPr marL="1588" indent="12700" algn="justLow">
              <a:spcBef>
                <a:spcPts val="0"/>
              </a:spcBef>
              <a:buBlip>
                <a:blip r:embed="rId3"/>
              </a:buBlip>
            </a:pPr>
            <a:r>
              <a:rPr lang="fa-IR" sz="2600" dirty="0" smtClean="0">
                <a:solidFill>
                  <a:schemeClr val="tx1"/>
                </a:solidFill>
                <a:cs typeface="B Mitra" pitchFamily="2" charset="-78"/>
              </a:rPr>
              <a:t>تهیه کننده برنامه 4 قسمتی به نام «طعم ایران» براي سرویس جهانی بی‏بی‏سی در فوریه 2009</a:t>
            </a:r>
            <a:r>
              <a:rPr lang="en-US" sz="2600" dirty="0" smtClean="0">
                <a:solidFill>
                  <a:schemeClr val="tx1"/>
                </a:solidFill>
                <a:cs typeface="B Mitra" pitchFamily="2" charset="-78"/>
              </a:rPr>
              <a:t>.</a:t>
            </a:r>
            <a:endParaRPr lang="en-US" sz="2600" dirty="0">
              <a:cs typeface="B Mitra" pitchFamily="2" charset="-78"/>
            </a:endParaRPr>
          </a:p>
        </p:txBody>
      </p:sp>
      <p:pic>
        <p:nvPicPr>
          <p:cNvPr id="7" name="001معرفي صبا.asf">
            <a:hlinkClick r:id="" action="ppaction://media"/>
          </p:cNvPr>
          <p:cNvPicPr>
            <a:picLocks noRot="1" noChangeAspect="1"/>
          </p:cNvPicPr>
          <p:nvPr>
            <a:videoFile r:link="rId1"/>
          </p:nvPr>
        </p:nvPicPr>
        <p:blipFill>
          <a:blip r:embed="rId4" cstate="print"/>
          <a:stretch>
            <a:fillRect/>
          </a:stretch>
        </p:blipFill>
        <p:spPr>
          <a:xfrm>
            <a:off x="1928794" y="4000504"/>
            <a:ext cx="4929198" cy="2500330"/>
          </a:xfrm>
          <a:prstGeom prst="rect">
            <a:avLst/>
          </a:prstGeom>
        </p:spPr>
      </p:pic>
      <p:sp>
        <p:nvSpPr>
          <p:cNvPr id="9" name="Title 1"/>
          <p:cNvSpPr>
            <a:spLocks noGrp="1"/>
          </p:cNvSpPr>
          <p:nvPr>
            <p:ph type="title"/>
          </p:nvPr>
        </p:nvSpPr>
        <p:spPr>
          <a:xfrm>
            <a:off x="214282" y="214290"/>
            <a:ext cx="2071702" cy="642942"/>
          </a:xfrm>
        </p:spPr>
        <p:txBody>
          <a:bodyPr>
            <a:noAutofit/>
          </a:bodyPr>
          <a:lstStyle/>
          <a:p>
            <a:pPr algn="ctr"/>
            <a:r>
              <a:rPr lang="fa-IR" sz="3200" b="1" dirty="0" smtClean="0">
                <a:solidFill>
                  <a:srgbClr val="FF0000"/>
                </a:solidFill>
                <a:cs typeface="B Davat" pitchFamily="2" charset="-78"/>
              </a:rPr>
              <a:t>صادق صبـا</a:t>
            </a:r>
            <a:endParaRPr lang="en-US" sz="3200" b="1" dirty="0">
              <a:solidFill>
                <a:srgbClr val="FF0000"/>
              </a:solidFill>
              <a:cs typeface="B Davat" pitchFamily="2" charset="-78"/>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36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800" decel="100000"/>
                                        <p:tgtEl>
                                          <p:spTgt spid="5">
                                            <p:txEl>
                                              <p:pRg st="2" end="2"/>
                                            </p:txEl>
                                          </p:spTgt>
                                        </p:tgtEl>
                                      </p:cBhvr>
                                    </p:animEffect>
                                    <p:anim calcmode="lin" valueType="num">
                                      <p:cBhvr>
                                        <p:cTn id="29"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10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10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10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 from="(-#ppt_w/2)" to="(#ppt_x)" calcmode="lin" valueType="num">
                                      <p:cBhvr>
                                        <p:cTn id="46" dur="600" fill="hold">
                                          <p:stCondLst>
                                            <p:cond delay="0"/>
                                          </p:stCondLst>
                                        </p:cTn>
                                        <p:tgtEl>
                                          <p:spTgt spid="5">
                                            <p:txEl>
                                              <p:pRg st="4" end="4"/>
                                            </p:txEl>
                                          </p:spTgt>
                                        </p:tgtEl>
                                        <p:attrNameLst>
                                          <p:attrName>ppt_x</p:attrName>
                                        </p:attrNameLst>
                                      </p:cBhvr>
                                    </p:anim>
                                    <p:anim from="0" to="-1.0" calcmode="lin" valueType="num">
                                      <p:cBhvr>
                                        <p:cTn id="47" dur="200" decel="50000" autoRev="1" fill="hold">
                                          <p:stCondLst>
                                            <p:cond delay="600"/>
                                          </p:stCondLst>
                                        </p:cTn>
                                        <p:tgtEl>
                                          <p:spTgt spid="5">
                                            <p:txEl>
                                              <p:pRg st="4" end="4"/>
                                            </p:txEl>
                                          </p:spTgt>
                                        </p:tgtEl>
                                        <p:attrNameLst>
                                          <p:attrName>xshear</p:attrName>
                                        </p:attrNameLst>
                                      </p:cBhvr>
                                    </p:anim>
                                    <p:animScale>
                                      <p:cBhvr>
                                        <p:cTn id="48" dur="200" decel="100000" autoRev="1" fill="hold">
                                          <p:stCondLst>
                                            <p:cond delay="600"/>
                                          </p:stCondLst>
                                        </p:cTn>
                                        <p:tgtEl>
                                          <p:spTgt spid="5">
                                            <p:txEl>
                                              <p:pRg st="4" end="4"/>
                                            </p:txEl>
                                          </p:spTgt>
                                        </p:tgtEl>
                                      </p:cBhvr>
                                      <p:from x="100000" y="100000"/>
                                      <p:to x="80000" y="100000"/>
                                    </p:animScale>
                                    <p:anim by="(#ppt_h/3+#ppt_w*0.1)" calcmode="lin" valueType="num">
                                      <p:cBhvr additive="sum">
                                        <p:cTn id="49" dur="200" decel="100000" autoRev="1" fill="hold">
                                          <p:stCondLst>
                                            <p:cond delay="600"/>
                                          </p:stCondLst>
                                        </p:cTn>
                                        <p:tgtEl>
                                          <p:spTgt spid="5">
                                            <p:txEl>
                                              <p:pRg st="4" end="4"/>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 calcmode="lin" valueType="num">
                                      <p:cBhvr additive="base">
                                        <p:cTn id="5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238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68"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285720" y="1071547"/>
            <a:ext cx="8501122" cy="5000660"/>
          </a:xfrm>
        </p:spPr>
        <p:txBody>
          <a:bodyPr>
            <a:normAutofit fontScale="70000" lnSpcReduction="20000"/>
          </a:bodyPr>
          <a:lstStyle/>
          <a:p>
            <a:pPr marL="1588" indent="12700" algn="justLow" rtl="1">
              <a:lnSpc>
                <a:spcPct val="150000"/>
              </a:lnSpc>
              <a:spcBef>
                <a:spcPts val="0"/>
              </a:spcBef>
              <a:buBlip>
                <a:blip r:embed="rId2"/>
              </a:buBlip>
            </a:pPr>
            <a:r>
              <a:rPr lang="fa-IR" sz="2800" dirty="0" smtClean="0">
                <a:solidFill>
                  <a:schemeClr val="tx1"/>
                </a:solidFill>
                <a:cs typeface="B Mitra" pitchFamily="2" charset="-78"/>
              </a:rPr>
              <a:t>متولد 1332 تهران</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دارای سابقه نویسندگی، روزنامه نگاری و فیلم سازی</a:t>
            </a:r>
          </a:p>
          <a:p>
            <a:pPr marL="1588" indent="12700" algn="justLow" rtl="1">
              <a:lnSpc>
                <a:spcPct val="150000"/>
              </a:lnSpc>
              <a:spcBef>
                <a:spcPts val="0"/>
              </a:spcBef>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انتشار بیش از بیست روزنامه و مجله در ايران</a:t>
            </a:r>
          </a:p>
          <a:p>
            <a:pPr marL="1588" indent="12700" algn="justLow" rtl="1">
              <a:lnSpc>
                <a:spcPct val="150000"/>
              </a:lnSpc>
              <a:spcBef>
                <a:spcPts val="0"/>
              </a:spcBef>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مهاجرت به انگلستان در سال 1381 </a:t>
            </a:r>
          </a:p>
          <a:p>
            <a:pPr marL="1588" indent="12700" algn="justLow">
              <a:lnSpc>
                <a:spcPct val="150000"/>
              </a:lnSpc>
              <a:spcBef>
                <a:spcPts val="0"/>
              </a:spcBef>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اجرای بخش «بررسی روزنامه های ایران»  برنامه 60 دقیقه از ابتدای </a:t>
            </a:r>
            <a:r>
              <a:rPr lang="en-US" sz="2800" dirty="0" smtClean="0">
                <a:solidFill>
                  <a:schemeClr val="tx1"/>
                </a:solidFill>
                <a:cs typeface="B Mitra" pitchFamily="2" charset="-78"/>
              </a:rPr>
              <a:t/>
            </a:r>
            <a:br>
              <a:rPr lang="en-US" sz="2800" dirty="0" smtClean="0">
                <a:solidFill>
                  <a:schemeClr val="tx1"/>
                </a:solidFill>
                <a:cs typeface="B Mitra" pitchFamily="2" charset="-78"/>
              </a:rPr>
            </a:br>
            <a:r>
              <a:rPr lang="fa-IR" sz="2800" dirty="0" smtClean="0">
                <a:solidFill>
                  <a:schemeClr val="tx1"/>
                </a:solidFill>
                <a:cs typeface="B Mitra" pitchFamily="2" charset="-78"/>
              </a:rPr>
              <a:t>راه اندازی تلویزیون بی‏بی‏سی فارسی تا اردیبهشت 89 (نزدیک به  400 برنامه)</a:t>
            </a:r>
            <a:endParaRPr lang="en-US" sz="2800" dirty="0" smtClean="0">
              <a:solidFill>
                <a:schemeClr val="tx1"/>
              </a:solidFill>
              <a:cs typeface="B Mitra" pitchFamily="2" charset="-78"/>
            </a:endParaRPr>
          </a:p>
          <a:p>
            <a:pPr marL="1588" indent="12700" algn="justLow" rtl="1">
              <a:lnSpc>
                <a:spcPct val="150000"/>
              </a:lnSpc>
              <a:spcBef>
                <a:spcPts val="0"/>
              </a:spcBef>
              <a:buBlip>
                <a:blip r:embed="rId2"/>
              </a:buBlip>
            </a:pPr>
            <a:r>
              <a:rPr lang="en-US" sz="2800" dirty="0" smtClean="0">
                <a:solidFill>
                  <a:schemeClr val="tx1"/>
                </a:solidFill>
                <a:cs typeface="B Mitra" pitchFamily="2" charset="-78"/>
              </a:rPr>
              <a:t> </a:t>
            </a:r>
            <a:r>
              <a:rPr lang="fa-IR" sz="2800" dirty="0" smtClean="0">
                <a:solidFill>
                  <a:schemeClr val="tx1"/>
                </a:solidFill>
                <a:cs typeface="B Mitra" pitchFamily="2" charset="-78"/>
              </a:rPr>
              <a:t>تهیه کننده حدود هزار گزارش</a:t>
            </a:r>
            <a:r>
              <a:rPr lang="en-US" sz="2800" dirty="0" smtClean="0">
                <a:solidFill>
                  <a:schemeClr val="tx1"/>
                </a:solidFill>
                <a:cs typeface="B Mitra" pitchFamily="2" charset="-78"/>
              </a:rPr>
              <a:t> </a:t>
            </a:r>
            <a:r>
              <a:rPr lang="fa-IR" sz="2800" dirty="0" smtClean="0">
                <a:solidFill>
                  <a:schemeClr val="tx1"/>
                </a:solidFill>
                <a:cs typeface="B Mitra" pitchFamily="2" charset="-78"/>
              </a:rPr>
              <a:t>و دویست برنامه رادیوئی</a:t>
            </a:r>
            <a:r>
              <a:rPr lang="en-US" sz="2800" dirty="0" smtClean="0">
                <a:solidFill>
                  <a:schemeClr val="tx1"/>
                </a:solidFill>
                <a:cs typeface="B Mitra" pitchFamily="2" charset="-78"/>
              </a:rPr>
              <a:t>.</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 ساخت حدود صد برنامه تلویزیونی و چهل فیلم مستند تلویزیونی</a:t>
            </a:r>
            <a:r>
              <a:rPr lang="en-US" sz="2800" dirty="0" smtClean="0">
                <a:solidFill>
                  <a:schemeClr val="tx1"/>
                </a:solidFill>
                <a:cs typeface="B Mitra" pitchFamily="2" charset="-78"/>
              </a:rPr>
              <a:t>.</a:t>
            </a:r>
            <a:endParaRPr lang="fa-IR" sz="2800" dirty="0" smtClean="0">
              <a:solidFill>
                <a:schemeClr val="tx1"/>
              </a:solidFill>
              <a:cs typeface="B Mitra" pitchFamily="2" charset="-78"/>
            </a:endParaRPr>
          </a:p>
          <a:p>
            <a:pPr marL="1588" indent="12700" algn="justLow" rtl="1">
              <a:spcBef>
                <a:spcPts val="0"/>
              </a:spcBef>
              <a:buBlip>
                <a:blip r:embed="rId2"/>
              </a:buBlip>
            </a:pPr>
            <a:endParaRPr lang="en-US" dirty="0">
              <a:cs typeface="B Mitra" pitchFamily="2" charset="-78"/>
            </a:endParaRPr>
          </a:p>
        </p:txBody>
      </p:sp>
      <p:pic>
        <p:nvPicPr>
          <p:cNvPr id="7" name="Picture 11" descr="C:\Documents and Settings\user\Desktop\مسعود بهنود.jpg"/>
          <p:cNvPicPr>
            <a:picLocks noChangeAspect="1" noChangeArrowheads="1"/>
          </p:cNvPicPr>
          <p:nvPr/>
        </p:nvPicPr>
        <p:blipFill>
          <a:blip r:embed="rId3" cstate="print"/>
          <a:srcRect/>
          <a:stretch>
            <a:fillRect/>
          </a:stretch>
        </p:blipFill>
        <p:spPr bwMode="auto">
          <a:xfrm>
            <a:off x="251520" y="836712"/>
            <a:ext cx="2630666" cy="2212868"/>
          </a:xfrm>
          <a:prstGeom prst="rect">
            <a:avLst/>
          </a:prstGeom>
          <a:noFill/>
          <a:ln w="9525">
            <a:noFill/>
            <a:miter lim="800000"/>
            <a:headEnd/>
            <a:tailEnd/>
          </a:ln>
        </p:spPr>
      </p:pic>
      <p:sp>
        <p:nvSpPr>
          <p:cNvPr id="8" name="Title 1"/>
          <p:cNvSpPr>
            <a:spLocks noGrp="1"/>
          </p:cNvSpPr>
          <p:nvPr>
            <p:ph type="title"/>
          </p:nvPr>
        </p:nvSpPr>
        <p:spPr>
          <a:xfrm>
            <a:off x="428596" y="285728"/>
            <a:ext cx="2071702" cy="642942"/>
          </a:xfrm>
        </p:spPr>
        <p:txBody>
          <a:bodyPr>
            <a:noAutofit/>
          </a:bodyPr>
          <a:lstStyle/>
          <a:p>
            <a:pPr algn="ctr"/>
            <a:r>
              <a:rPr lang="fa-IR" sz="3200" b="1" dirty="0" smtClean="0">
                <a:solidFill>
                  <a:srgbClr val="FF0000"/>
                </a:solidFill>
                <a:cs typeface="B Davat" pitchFamily="2" charset="-78"/>
              </a:rPr>
              <a:t>مسعـود بهنـود</a:t>
            </a:r>
            <a:endParaRPr lang="en-US" sz="3200" b="1" dirty="0">
              <a:solidFill>
                <a:srgbClr val="FF0000"/>
              </a:solidFill>
              <a:cs typeface="B Davat" pitchFamily="2"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32" dur="1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70" decel="100000"/>
                                        <p:tgtEl>
                                          <p:spTgt spid="5">
                                            <p:txEl>
                                              <p:pRg st="2" end="2"/>
                                            </p:txEl>
                                          </p:spTgt>
                                        </p:tgtEl>
                                      </p:cBhvr>
                                    </p:animEffect>
                                    <p:animScale>
                                      <p:cBhvr>
                                        <p:cTn id="38" dur="770" decel="100000"/>
                                        <p:tgtEl>
                                          <p:spTgt spid="5">
                                            <p:txEl>
                                              <p:pRg st="2" end="2"/>
                                            </p:txEl>
                                          </p:spTgt>
                                        </p:tgtEl>
                                      </p:cBhvr>
                                      <p:from x="10000" y="10000"/>
                                      <p:to x="200000" y="450000"/>
                                    </p:animScale>
                                    <p:animScale>
                                      <p:cBhvr>
                                        <p:cTn id="39" dur="1230" accel="100000" fill="hold">
                                          <p:stCondLst>
                                            <p:cond delay="770"/>
                                          </p:stCondLst>
                                        </p:cTn>
                                        <p:tgtEl>
                                          <p:spTgt spid="5">
                                            <p:txEl>
                                              <p:pRg st="2" end="2"/>
                                            </p:txEl>
                                          </p:spTgt>
                                        </p:tgtEl>
                                      </p:cBhvr>
                                      <p:from x="200000" y="450000"/>
                                      <p:to x="100000" y="100000"/>
                                    </p:animScale>
                                    <p:set>
                                      <p:cBhvr>
                                        <p:cTn id="40" dur="770" fill="hold"/>
                                        <p:tgtEl>
                                          <p:spTgt spid="5">
                                            <p:txEl>
                                              <p:pRg st="2" end="2"/>
                                            </p:txEl>
                                          </p:spTgt>
                                        </p:tgtEl>
                                        <p:attrNameLst>
                                          <p:attrName>ppt_x</p:attrName>
                                        </p:attrNameLst>
                                      </p:cBhvr>
                                      <p:to>
                                        <p:strVal val="(0.5)"/>
                                      </p:to>
                                    </p:set>
                                    <p:anim from="(0.5)" to="(#ppt_x)" calcmode="lin" valueType="num">
                                      <p:cBhvr>
                                        <p:cTn id="41" dur="1230" accel="100000" fill="hold">
                                          <p:stCondLst>
                                            <p:cond delay="770"/>
                                          </p:stCondLst>
                                        </p:cTn>
                                        <p:tgtEl>
                                          <p:spTgt spid="5">
                                            <p:txEl>
                                              <p:pRg st="2" end="2"/>
                                            </p:txEl>
                                          </p:spTgt>
                                        </p:tgtEl>
                                        <p:attrNameLst>
                                          <p:attrName>ppt_x</p:attrName>
                                        </p:attrNameLst>
                                      </p:cBhvr>
                                    </p:anim>
                                    <p:set>
                                      <p:cBhvr>
                                        <p:cTn id="42" dur="770" fill="hold"/>
                                        <p:tgtEl>
                                          <p:spTgt spid="5">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5">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 calcmode="lin" valueType="num">
                                      <p:cBhvr additive="base">
                                        <p:cTn id="48"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 calcmode="lin" valueType="num">
                                      <p:cBhvr>
                                        <p:cTn id="54"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5">
                                            <p:txEl>
                                              <p:pRg st="4" end="4"/>
                                            </p:txEl>
                                          </p:spTgt>
                                        </p:tgtEl>
                                      </p:cBhvr>
                                    </p:animEffect>
                                  </p:childTnLst>
                                </p:cTn>
                              </p:par>
                              <p:par>
                                <p:cTn id="57" presetID="29" presetClass="entr" presetSubtype="0"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p:cTn id="59"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60"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 calcmode="lin" valueType="num">
                                      <p:cBhvr>
                                        <p:cTn id="66"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7" dur="10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4027" y="792824"/>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500034" y="928670"/>
            <a:ext cx="8229600" cy="5000660"/>
          </a:xfrm>
        </p:spPr>
        <p:txBody>
          <a:bodyPr>
            <a:normAutofit fontScale="85000" lnSpcReduction="20000"/>
          </a:bodyPr>
          <a:lstStyle/>
          <a:p>
            <a:pPr marL="1588" indent="12700" algn="justLow" rtl="1">
              <a:lnSpc>
                <a:spcPct val="150000"/>
              </a:lnSpc>
              <a:spcBef>
                <a:spcPts val="0"/>
              </a:spcBef>
              <a:buBlip>
                <a:blip r:embed="rId2"/>
              </a:buBlip>
            </a:pPr>
            <a:r>
              <a:rPr lang="fa-IR" sz="2800" dirty="0" smtClean="0">
                <a:solidFill>
                  <a:schemeClr val="tx1"/>
                </a:solidFill>
                <a:cs typeface="B Mitra" pitchFamily="2" charset="-78"/>
              </a:rPr>
              <a:t>حرفه خبرنگاری را در سال 1369 با </a:t>
            </a:r>
          </a:p>
          <a:p>
            <a:pPr marL="1588" indent="12700" algn="justLow" rtl="1">
              <a:lnSpc>
                <a:spcPct val="150000"/>
              </a:lnSpc>
              <a:spcBef>
                <a:spcPts val="0"/>
              </a:spcBef>
            </a:pPr>
            <a:r>
              <a:rPr lang="fa-IR" sz="2800" dirty="0" smtClean="0">
                <a:solidFill>
                  <a:schemeClr val="tx1"/>
                </a:solidFill>
                <a:cs typeface="B Mitra" pitchFamily="2" charset="-78"/>
              </a:rPr>
              <a:t>فعالیت در چندین روزنامه و مجله آغاز کرد.</a:t>
            </a:r>
          </a:p>
          <a:p>
            <a:pPr marL="1588" indent="12700" algn="justLow">
              <a:lnSpc>
                <a:spcPct val="150000"/>
              </a:lnSpc>
              <a:spcBef>
                <a:spcPts val="0"/>
              </a:spcBef>
              <a:buBlip>
                <a:blip r:embed="rId2"/>
              </a:buBlip>
            </a:pPr>
            <a:r>
              <a:rPr lang="fa-IR" sz="2800" dirty="0" smtClean="0">
                <a:solidFill>
                  <a:schemeClr val="tx1"/>
                </a:solidFill>
                <a:cs typeface="B Mitra" pitchFamily="2" charset="-78"/>
              </a:rPr>
              <a:t> همکاری با رادیو فارسی بی‏بی‏سی از </a:t>
            </a:r>
          </a:p>
          <a:p>
            <a:pPr marL="1588" indent="12700" algn="justLow" rtl="1">
              <a:lnSpc>
                <a:spcPct val="150000"/>
              </a:lnSpc>
              <a:spcBef>
                <a:spcPts val="0"/>
              </a:spcBef>
            </a:pPr>
            <a:r>
              <a:rPr lang="fa-IR" sz="2800" dirty="0" smtClean="0">
                <a:solidFill>
                  <a:schemeClr val="tx1"/>
                </a:solidFill>
                <a:cs typeface="B Mitra" pitchFamily="2" charset="-78"/>
              </a:rPr>
              <a:t>سال 1372 به عنوان خبرنگار، مجری، ویراستار و مستندساز</a:t>
            </a:r>
          </a:p>
          <a:p>
            <a:pPr marL="1588" indent="12700" algn="justLow">
              <a:lnSpc>
                <a:spcPct val="150000"/>
              </a:lnSpc>
              <a:spcBef>
                <a:spcPts val="0"/>
              </a:spcBef>
              <a:buBlip>
                <a:blip r:embed="rId2"/>
              </a:buBlip>
            </a:pPr>
            <a:r>
              <a:rPr lang="fa-IR" sz="2800" dirty="0" smtClean="0">
                <a:solidFill>
                  <a:schemeClr val="tx1"/>
                </a:solidFill>
                <a:cs typeface="B Mitra" pitchFamily="2" charset="-78"/>
              </a:rPr>
              <a:t>مسئول ادیتوری سایت بی‏بی‏سی فارسی </a:t>
            </a:r>
          </a:p>
          <a:p>
            <a:pPr marL="1588" indent="12700" algn="justLow">
              <a:lnSpc>
                <a:spcPct val="150000"/>
              </a:lnSpc>
              <a:spcBef>
                <a:spcPts val="0"/>
              </a:spcBef>
              <a:buBlip>
                <a:blip r:embed="rId2"/>
              </a:buBlip>
            </a:pPr>
            <a:r>
              <a:rPr lang="fa-IR" sz="2800" dirty="0" smtClean="0">
                <a:solidFill>
                  <a:schemeClr val="tx1"/>
                </a:solidFill>
                <a:cs typeface="B Mitra" pitchFamily="2" charset="-78"/>
              </a:rPr>
              <a:t>در سال 1381 از طرف بی‏بی‏سی به افغانستان اعزام شد تا به تربیت خبرنگاران افغان بپردازد و بعد از دو سال مجدداً به لندن برگشت.</a:t>
            </a:r>
          </a:p>
          <a:p>
            <a:pPr marL="1588" indent="12700" algn="justLow">
              <a:lnSpc>
                <a:spcPct val="150000"/>
              </a:lnSpc>
              <a:spcBef>
                <a:spcPts val="0"/>
              </a:spcBef>
              <a:buBlip>
                <a:blip r:embed="rId2"/>
              </a:buBlip>
            </a:pPr>
            <a:r>
              <a:rPr lang="fa-IR" sz="2800" dirty="0" smtClean="0">
                <a:solidFill>
                  <a:schemeClr val="tx1"/>
                </a:solidFill>
                <a:cs typeface="B Mitra" pitchFamily="2" charset="-78"/>
              </a:rPr>
              <a:t>مجری و گوینده خبر تلویزیون بی‏بی‏سی فارسی</a:t>
            </a:r>
          </a:p>
          <a:p>
            <a:pPr marL="1588" indent="12700" algn="justLow" rtl="1">
              <a:lnSpc>
                <a:spcPct val="150000"/>
              </a:lnSpc>
              <a:spcBef>
                <a:spcPts val="0"/>
              </a:spcBef>
              <a:buBlip>
                <a:blip r:embed="rId2"/>
              </a:buBlip>
            </a:pPr>
            <a:endParaRPr lang="en-US" dirty="0">
              <a:cs typeface="B Mitra" pitchFamily="2" charset="-78"/>
            </a:endParaRPr>
          </a:p>
        </p:txBody>
      </p:sp>
      <p:pic>
        <p:nvPicPr>
          <p:cNvPr id="7" name="Picture 10" descr="C:\Documents and Settings\user\Desktop\سيما علينژاد.jpg"/>
          <p:cNvPicPr>
            <a:picLocks noChangeAspect="1" noChangeArrowheads="1"/>
          </p:cNvPicPr>
          <p:nvPr/>
        </p:nvPicPr>
        <p:blipFill>
          <a:blip r:embed="rId3" cstate="print"/>
          <a:srcRect/>
          <a:stretch>
            <a:fillRect/>
          </a:stretch>
        </p:blipFill>
        <p:spPr bwMode="auto">
          <a:xfrm>
            <a:off x="642910" y="928670"/>
            <a:ext cx="2992986" cy="1852258"/>
          </a:xfrm>
          <a:prstGeom prst="rect">
            <a:avLst/>
          </a:prstGeom>
          <a:noFill/>
          <a:ln w="9525">
            <a:noFill/>
            <a:miter lim="800000"/>
            <a:headEnd/>
            <a:tailEnd/>
          </a:ln>
        </p:spPr>
      </p:pic>
      <p:sp>
        <p:nvSpPr>
          <p:cNvPr id="9" name="Title 1"/>
          <p:cNvSpPr>
            <a:spLocks noGrp="1"/>
          </p:cNvSpPr>
          <p:nvPr>
            <p:ph type="title"/>
          </p:nvPr>
        </p:nvSpPr>
        <p:spPr>
          <a:xfrm>
            <a:off x="928662" y="214290"/>
            <a:ext cx="2071702" cy="642942"/>
          </a:xfrm>
        </p:spPr>
        <p:txBody>
          <a:bodyPr>
            <a:noAutofit/>
          </a:bodyPr>
          <a:lstStyle/>
          <a:p>
            <a:pPr algn="ctr"/>
            <a:r>
              <a:rPr lang="fa-IR" sz="3200" b="1" dirty="0" smtClean="0">
                <a:solidFill>
                  <a:srgbClr val="FF0000"/>
                </a:solidFill>
                <a:cs typeface="B Davat" pitchFamily="2" charset="-78"/>
              </a:rPr>
              <a:t>سیما علی نژاد</a:t>
            </a:r>
            <a:endParaRPr lang="en-US" sz="3200" b="1" dirty="0">
              <a:solidFill>
                <a:srgbClr val="FF0000"/>
              </a:solidFill>
              <a:cs typeface="B Davat"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par>
                                <p:cTn id="15" presetID="2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1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39" presetClass="entr" presetSubtype="0" accel="10000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p:cTn id="35" dur="10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nodeType="clickEffect">
                                  <p:stCondLst>
                                    <p:cond delay="0"/>
                                  </p:stCondLst>
                                  <p:iterate type="lt">
                                    <p:tmPct val="10000"/>
                                  </p:iterate>
                                  <p:childTnLst>
                                    <p:set>
                                      <p:cBhvr>
                                        <p:cTn id="42" dur="1" fill="hold">
                                          <p:stCondLst>
                                            <p:cond delay="0"/>
                                          </p:stCondLst>
                                        </p:cTn>
                                        <p:tgtEl>
                                          <p:spTgt spid="5">
                                            <p:txEl>
                                              <p:pRg st="2" end="2"/>
                                            </p:txEl>
                                          </p:spTgt>
                                        </p:tgtEl>
                                        <p:attrNameLst>
                                          <p:attrName>style.visibility</p:attrName>
                                        </p:attrNameLst>
                                      </p:cBhvr>
                                      <p:to>
                                        <p:strVal val="visible"/>
                                      </p:to>
                                    </p:set>
                                    <p:anim by="(-#ppt_w*2)" calcmode="lin" valueType="num">
                                      <p:cBhvr rctx="PPT">
                                        <p:cTn id="43" dur="500" autoRev="1" fill="hold">
                                          <p:stCondLst>
                                            <p:cond delay="0"/>
                                          </p:stCondLst>
                                        </p:cTn>
                                        <p:tgtEl>
                                          <p:spTgt spid="5">
                                            <p:txEl>
                                              <p:pRg st="2" end="2"/>
                                            </p:txEl>
                                          </p:spTgt>
                                        </p:tgtEl>
                                        <p:attrNameLst>
                                          <p:attrName>ppt_w</p:attrName>
                                        </p:attrNameLst>
                                      </p:cBhvr>
                                    </p:anim>
                                    <p:anim by="(#ppt_w*0.50)" calcmode="lin" valueType="num">
                                      <p:cBhvr>
                                        <p:cTn id="44" dur="500" decel="50000" autoRev="1" fill="hold">
                                          <p:stCondLst>
                                            <p:cond delay="0"/>
                                          </p:stCondLst>
                                        </p:cTn>
                                        <p:tgtEl>
                                          <p:spTgt spid="5">
                                            <p:txEl>
                                              <p:pRg st="2" end="2"/>
                                            </p:txEl>
                                          </p:spTgt>
                                        </p:tgtEl>
                                        <p:attrNameLst>
                                          <p:attrName>ppt_x</p:attrName>
                                        </p:attrNameLst>
                                      </p:cBhvr>
                                    </p:anim>
                                    <p:anim from="(-#ppt_h/2)" to="(#ppt_y)" calcmode="lin" valueType="num">
                                      <p:cBhvr>
                                        <p:cTn id="45" dur="1000" fill="hold">
                                          <p:stCondLst>
                                            <p:cond delay="0"/>
                                          </p:stCondLst>
                                        </p:cTn>
                                        <p:tgtEl>
                                          <p:spTgt spid="5">
                                            <p:txEl>
                                              <p:pRg st="2" end="2"/>
                                            </p:txEl>
                                          </p:spTgt>
                                        </p:tgtEl>
                                        <p:attrNameLst>
                                          <p:attrName>ppt_y</p:attrName>
                                        </p:attrNameLst>
                                      </p:cBhvr>
                                    </p:anim>
                                    <p:animRot by="21600000">
                                      <p:cBhvr>
                                        <p:cTn id="46" dur="1000" fill="hold">
                                          <p:stCondLst>
                                            <p:cond delay="0"/>
                                          </p:stCondLst>
                                        </p:cTn>
                                        <p:tgtEl>
                                          <p:spTgt spid="5">
                                            <p:txEl>
                                              <p:pRg st="2" end="2"/>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5">
                                            <p:txEl>
                                              <p:pRg st="3" end="3"/>
                                            </p:txEl>
                                          </p:spTgt>
                                        </p:tgtEl>
                                        <p:attrNameLst>
                                          <p:attrName>style.visibility</p:attrName>
                                        </p:attrNameLst>
                                      </p:cBhvr>
                                      <p:to>
                                        <p:strVal val="visible"/>
                                      </p:to>
                                    </p:set>
                                    <p:anim by="(-#ppt_w*2)" calcmode="lin" valueType="num">
                                      <p:cBhvr rctx="PPT">
                                        <p:cTn id="49" dur="500" autoRev="1" fill="hold">
                                          <p:stCondLst>
                                            <p:cond delay="0"/>
                                          </p:stCondLst>
                                        </p:cTn>
                                        <p:tgtEl>
                                          <p:spTgt spid="5">
                                            <p:txEl>
                                              <p:pRg st="3" end="3"/>
                                            </p:txEl>
                                          </p:spTgt>
                                        </p:tgtEl>
                                        <p:attrNameLst>
                                          <p:attrName>ppt_w</p:attrName>
                                        </p:attrNameLst>
                                      </p:cBhvr>
                                    </p:anim>
                                    <p:anim by="(#ppt_w*0.50)" calcmode="lin" valueType="num">
                                      <p:cBhvr>
                                        <p:cTn id="50" dur="500" decel="50000" autoRev="1" fill="hold">
                                          <p:stCondLst>
                                            <p:cond delay="0"/>
                                          </p:stCondLst>
                                        </p:cTn>
                                        <p:tgtEl>
                                          <p:spTgt spid="5">
                                            <p:txEl>
                                              <p:pRg st="3" end="3"/>
                                            </p:txEl>
                                          </p:spTgt>
                                        </p:tgtEl>
                                        <p:attrNameLst>
                                          <p:attrName>ppt_x</p:attrName>
                                        </p:attrNameLst>
                                      </p:cBhvr>
                                    </p:anim>
                                    <p:anim from="(-#ppt_h/2)" to="(#ppt_y)" calcmode="lin" valueType="num">
                                      <p:cBhvr>
                                        <p:cTn id="51" dur="1000" fill="hold">
                                          <p:stCondLst>
                                            <p:cond delay="0"/>
                                          </p:stCondLst>
                                        </p:cTn>
                                        <p:tgtEl>
                                          <p:spTgt spid="5">
                                            <p:txEl>
                                              <p:pRg st="3" end="3"/>
                                            </p:txEl>
                                          </p:spTgt>
                                        </p:tgtEl>
                                        <p:attrNameLst>
                                          <p:attrName>ppt_y</p:attrName>
                                        </p:attrNameLst>
                                      </p:cBhvr>
                                    </p:anim>
                                    <p:animRot by="21600000">
                                      <p:cBhvr>
                                        <p:cTn id="52" dur="1000" fill="hold">
                                          <p:stCondLst>
                                            <p:cond delay="0"/>
                                          </p:stCondLst>
                                        </p:cTn>
                                        <p:tgtEl>
                                          <p:spTgt spid="5">
                                            <p:txEl>
                                              <p:pRg st="3" end="3"/>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 calcmode="lin" valueType="num">
                                      <p:cBhvr>
                                        <p:cTn id="5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 calcmode="lin" valueType="num">
                                      <p:cBhvr>
                                        <p:cTn id="63"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64"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nodeType="clickEffect">
                                  <p:stCondLst>
                                    <p:cond delay="0"/>
                                  </p:stCondLst>
                                  <p:childTnLst>
                                    <p:set>
                                      <p:cBhvr>
                                        <p:cTn id="69" dur="1" fill="hold">
                                          <p:stCondLst>
                                            <p:cond delay="0"/>
                                          </p:stCondLst>
                                        </p:cTn>
                                        <p:tgtEl>
                                          <p:spTgt spid="5">
                                            <p:txEl>
                                              <p:pRg st="6" end="6"/>
                                            </p:txEl>
                                          </p:spTgt>
                                        </p:tgtEl>
                                        <p:attrNameLst>
                                          <p:attrName>style.visibility</p:attrName>
                                        </p:attrNameLst>
                                      </p:cBhvr>
                                      <p:to>
                                        <p:strVal val="visible"/>
                                      </p:to>
                                    </p:set>
                                    <p:anim from="(-#ppt_w/2)" to="(#ppt_x)" calcmode="lin" valueType="num">
                                      <p:cBhvr>
                                        <p:cTn id="70" dur="600" fill="hold">
                                          <p:stCondLst>
                                            <p:cond delay="0"/>
                                          </p:stCondLst>
                                        </p:cTn>
                                        <p:tgtEl>
                                          <p:spTgt spid="5">
                                            <p:txEl>
                                              <p:pRg st="6" end="6"/>
                                            </p:txEl>
                                          </p:spTgt>
                                        </p:tgtEl>
                                        <p:attrNameLst>
                                          <p:attrName>ppt_x</p:attrName>
                                        </p:attrNameLst>
                                      </p:cBhvr>
                                    </p:anim>
                                    <p:anim from="0" to="-1.0" calcmode="lin" valueType="num">
                                      <p:cBhvr>
                                        <p:cTn id="71" dur="200" decel="50000" autoRev="1" fill="hold">
                                          <p:stCondLst>
                                            <p:cond delay="600"/>
                                          </p:stCondLst>
                                        </p:cTn>
                                        <p:tgtEl>
                                          <p:spTgt spid="5">
                                            <p:txEl>
                                              <p:pRg st="6" end="6"/>
                                            </p:txEl>
                                          </p:spTgt>
                                        </p:tgtEl>
                                        <p:attrNameLst>
                                          <p:attrName>xshear</p:attrName>
                                        </p:attrNameLst>
                                      </p:cBhvr>
                                    </p:anim>
                                    <p:animScale>
                                      <p:cBhvr>
                                        <p:cTn id="72" dur="200" decel="100000" autoRev="1" fill="hold">
                                          <p:stCondLst>
                                            <p:cond delay="600"/>
                                          </p:stCondLst>
                                        </p:cTn>
                                        <p:tgtEl>
                                          <p:spTgt spid="5">
                                            <p:txEl>
                                              <p:pRg st="6" end="6"/>
                                            </p:txEl>
                                          </p:spTgt>
                                        </p:tgtEl>
                                      </p:cBhvr>
                                      <p:from x="100000" y="100000"/>
                                      <p:to x="80000" y="100000"/>
                                    </p:animScale>
                                    <p:anim by="(#ppt_h/3+#ppt_w*0.1)" calcmode="lin" valueType="num">
                                      <p:cBhvr additive="sum">
                                        <p:cTn id="73" dur="200" decel="100000" autoRev="1" fill="hold">
                                          <p:stCondLst>
                                            <p:cond delay="600"/>
                                          </p:stCondLst>
                                        </p:cTn>
                                        <p:tgtEl>
                                          <p:spTgt spid="5">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79141"/>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611560" y="1412776"/>
            <a:ext cx="8229600" cy="4320480"/>
          </a:xfrm>
        </p:spPr>
        <p:txBody>
          <a:bodyPr>
            <a:normAutofit fontScale="77500" lnSpcReduction="20000"/>
          </a:bodyPr>
          <a:lstStyle/>
          <a:p>
            <a:pPr marL="1588" indent="12700" algn="justLow" rtl="1">
              <a:lnSpc>
                <a:spcPct val="150000"/>
              </a:lnSpc>
              <a:spcBef>
                <a:spcPts val="0"/>
              </a:spcBef>
              <a:buBlip>
                <a:blip r:embed="rId2"/>
              </a:buBlip>
            </a:pPr>
            <a:r>
              <a:rPr lang="fa-IR" sz="2800" dirty="0" smtClean="0">
                <a:solidFill>
                  <a:schemeClr val="tx1"/>
                </a:solidFill>
                <a:cs typeface="B Mitra" pitchFamily="2" charset="-78"/>
              </a:rPr>
              <a:t>متولد افغانستان</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در سه سالگي به همراه پدر و مادرش به ایران مهاجرت کرد.</a:t>
            </a:r>
          </a:p>
          <a:p>
            <a:pPr marL="1588" indent="12700" algn="justLow">
              <a:lnSpc>
                <a:spcPct val="150000"/>
              </a:lnSpc>
              <a:spcBef>
                <a:spcPts val="0"/>
              </a:spcBef>
              <a:buBlip>
                <a:blip r:embed="rId2"/>
              </a:buBlip>
            </a:pPr>
            <a:r>
              <a:rPr lang="fa-IR" sz="2800" dirty="0" smtClean="0">
                <a:solidFill>
                  <a:schemeClr val="tx1"/>
                </a:solidFill>
                <a:cs typeface="B Mitra" pitchFamily="2" charset="-78"/>
              </a:rPr>
              <a:t>در سال 1380 به عنوان خبرنگار بی‏بی‏سی فارسی در مشهد شروع بکار کرد.</a:t>
            </a:r>
          </a:p>
          <a:p>
            <a:pPr marL="1588" indent="12700" algn="justLow">
              <a:lnSpc>
                <a:spcPct val="150000"/>
              </a:lnSpc>
              <a:spcBef>
                <a:spcPts val="0"/>
              </a:spcBef>
              <a:buBlip>
                <a:blip r:embed="rId2"/>
              </a:buBlip>
            </a:pPr>
            <a:r>
              <a:rPr lang="fa-IR" sz="2800" dirty="0" smtClean="0">
                <a:solidFill>
                  <a:schemeClr val="tx1"/>
                </a:solidFill>
                <a:cs typeface="B Mitra" pitchFamily="2" charset="-78"/>
              </a:rPr>
              <a:t>غلامی اولین فردی بود که موفق شد مجوز رسمی خبرنگاری را از دولت ایران جهت کار در بی‏بی‏سی اخذ کند.</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مجری و گوینده خبر </a:t>
            </a:r>
          </a:p>
          <a:p>
            <a:pPr marL="1588" indent="12700" algn="justLow" rtl="1">
              <a:lnSpc>
                <a:spcPct val="150000"/>
              </a:lnSpc>
              <a:spcBef>
                <a:spcPts val="0"/>
              </a:spcBef>
              <a:buNone/>
            </a:pPr>
            <a:endParaRPr lang="en-US" sz="2800" dirty="0">
              <a:cs typeface="B Mitra" pitchFamily="2" charset="-78"/>
            </a:endParaRPr>
          </a:p>
        </p:txBody>
      </p:sp>
      <p:pic>
        <p:nvPicPr>
          <p:cNvPr id="7" name="Picture 6" descr="C:\Documents and Settings\user\Desktop\ناجيه غلامي.jpg"/>
          <p:cNvPicPr>
            <a:picLocks noChangeAspect="1" noChangeArrowheads="1"/>
          </p:cNvPicPr>
          <p:nvPr/>
        </p:nvPicPr>
        <p:blipFill>
          <a:blip r:embed="rId3" cstate="print"/>
          <a:srcRect/>
          <a:stretch>
            <a:fillRect/>
          </a:stretch>
        </p:blipFill>
        <p:spPr bwMode="auto">
          <a:xfrm>
            <a:off x="251520" y="908720"/>
            <a:ext cx="2160240" cy="1800200"/>
          </a:xfrm>
          <a:prstGeom prst="rect">
            <a:avLst/>
          </a:prstGeom>
          <a:noFill/>
          <a:ln w="9525">
            <a:noFill/>
            <a:miter lim="800000"/>
            <a:headEnd/>
            <a:tailEnd/>
          </a:ln>
        </p:spPr>
      </p:pic>
      <p:sp>
        <p:nvSpPr>
          <p:cNvPr id="9" name="Title 1"/>
          <p:cNvSpPr>
            <a:spLocks noGrp="1"/>
          </p:cNvSpPr>
          <p:nvPr>
            <p:ph type="title"/>
          </p:nvPr>
        </p:nvSpPr>
        <p:spPr>
          <a:xfrm>
            <a:off x="357158" y="285728"/>
            <a:ext cx="2071702" cy="642942"/>
          </a:xfrm>
        </p:spPr>
        <p:txBody>
          <a:bodyPr>
            <a:noAutofit/>
          </a:bodyPr>
          <a:lstStyle/>
          <a:p>
            <a:pPr algn="ctr"/>
            <a:r>
              <a:rPr lang="fa-IR" sz="3200" b="1" dirty="0" smtClean="0">
                <a:solidFill>
                  <a:srgbClr val="FF0000"/>
                </a:solidFill>
                <a:cs typeface="B Davat" pitchFamily="2" charset="-78"/>
              </a:rPr>
              <a:t>ناجیه غلامی</a:t>
            </a:r>
            <a:endParaRPr lang="en-US" sz="3200" b="1" dirty="0">
              <a:solidFill>
                <a:srgbClr val="FF0000"/>
              </a:solidFill>
              <a:cs typeface="B Davat" pitchFamily="2"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770" decel="100000"/>
                                        <p:tgtEl>
                                          <p:spTgt spid="5">
                                            <p:txEl>
                                              <p:pRg st="0" end="0"/>
                                            </p:txEl>
                                          </p:spTgt>
                                        </p:tgtEl>
                                      </p:cBhvr>
                                    </p:animEffect>
                                    <p:animScale>
                                      <p:cBhvr>
                                        <p:cTn id="18" dur="770" decel="100000"/>
                                        <p:tgtEl>
                                          <p:spTgt spid="5">
                                            <p:txEl>
                                              <p:pRg st="0" end="0"/>
                                            </p:txEl>
                                          </p:spTgt>
                                        </p:tgtEl>
                                      </p:cBhvr>
                                      <p:from x="10000" y="10000"/>
                                      <p:to x="200000" y="450000"/>
                                    </p:animScale>
                                    <p:animScale>
                                      <p:cBhvr>
                                        <p:cTn id="19" dur="1230" accel="100000" fill="hold">
                                          <p:stCondLst>
                                            <p:cond delay="770"/>
                                          </p:stCondLst>
                                        </p:cTn>
                                        <p:tgtEl>
                                          <p:spTgt spid="5">
                                            <p:txEl>
                                              <p:pRg st="0" end="0"/>
                                            </p:txEl>
                                          </p:spTgt>
                                        </p:tgtEl>
                                      </p:cBhvr>
                                      <p:from x="200000" y="450000"/>
                                      <p:to x="100000" y="100000"/>
                                    </p:animScale>
                                    <p:set>
                                      <p:cBhvr>
                                        <p:cTn id="20" dur="770" fill="hold"/>
                                        <p:tgtEl>
                                          <p:spTgt spid="5">
                                            <p:txEl>
                                              <p:pRg st="0" end="0"/>
                                            </p:txEl>
                                          </p:spTgt>
                                        </p:tgtEl>
                                        <p:attrNameLst>
                                          <p:attrName>ppt_x</p:attrName>
                                        </p:attrNameLst>
                                      </p:cBhvr>
                                      <p:to>
                                        <p:strVal val="(0.5)"/>
                                      </p:to>
                                    </p:set>
                                    <p:anim from="(0.5)" to="(#ppt_x)" calcmode="lin" valueType="num">
                                      <p:cBhvr>
                                        <p:cTn id="21" dur="1230" accel="100000" fill="hold">
                                          <p:stCondLst>
                                            <p:cond delay="770"/>
                                          </p:stCondLst>
                                        </p:cTn>
                                        <p:tgtEl>
                                          <p:spTgt spid="5">
                                            <p:txEl>
                                              <p:pRg st="0" end="0"/>
                                            </p:txEl>
                                          </p:spTgt>
                                        </p:tgtEl>
                                        <p:attrNameLst>
                                          <p:attrName>ppt_x</p:attrName>
                                        </p:attrNameLst>
                                      </p:cBhvr>
                                    </p:anim>
                                    <p:set>
                                      <p:cBhvr>
                                        <p:cTn id="22" dur="770" fill="hold"/>
                                        <p:tgtEl>
                                          <p:spTgt spid="5">
                                            <p:txEl>
                                              <p:pRg st="0" end="0"/>
                                            </p:txEl>
                                          </p:spTgt>
                                        </p:tgtEl>
                                        <p:attrNameLst>
                                          <p:attrName>ppt_y</p:attrName>
                                        </p:attrNameLst>
                                      </p:cBhvr>
                                      <p:to>
                                        <p:strVal val="(#ppt_y+0.4)"/>
                                      </p:to>
                                    </p:set>
                                    <p:anim from="(#ppt_y+0.4)" to="(#ppt_y)" calcmode="lin" valueType="num">
                                      <p:cBhvr>
                                        <p:cTn id="23" dur="1230" accel="100000" fill="hold">
                                          <p:stCondLst>
                                            <p:cond delay="770"/>
                                          </p:stCondLst>
                                        </p:cTn>
                                        <p:tgtEl>
                                          <p:spTgt spid="5">
                                            <p:txEl>
                                              <p:pRg st="0" end="0"/>
                                            </p:txEl>
                                          </p:spTgt>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31"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additive="base">
                                        <p:cTn id="4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6"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additive="base">
                                        <p:cTn id="46"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7"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4" presetClass="entr" presetSubtype="0"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 from="(-#ppt_w/2)" to="(#ppt_x)" calcmode="lin" valueType="num">
                                      <p:cBhvr>
                                        <p:cTn id="52" dur="600" fill="hold">
                                          <p:stCondLst>
                                            <p:cond delay="0"/>
                                          </p:stCondLst>
                                        </p:cTn>
                                        <p:tgtEl>
                                          <p:spTgt spid="5">
                                            <p:txEl>
                                              <p:pRg st="4" end="4"/>
                                            </p:txEl>
                                          </p:spTgt>
                                        </p:tgtEl>
                                        <p:attrNameLst>
                                          <p:attrName>ppt_x</p:attrName>
                                        </p:attrNameLst>
                                      </p:cBhvr>
                                    </p:anim>
                                    <p:anim from="0" to="-1.0" calcmode="lin" valueType="num">
                                      <p:cBhvr>
                                        <p:cTn id="53" dur="200" decel="50000" autoRev="1" fill="hold">
                                          <p:stCondLst>
                                            <p:cond delay="600"/>
                                          </p:stCondLst>
                                        </p:cTn>
                                        <p:tgtEl>
                                          <p:spTgt spid="5">
                                            <p:txEl>
                                              <p:pRg st="4" end="4"/>
                                            </p:txEl>
                                          </p:spTgt>
                                        </p:tgtEl>
                                        <p:attrNameLst>
                                          <p:attrName>xshear</p:attrName>
                                        </p:attrNameLst>
                                      </p:cBhvr>
                                    </p:anim>
                                    <p:animScale>
                                      <p:cBhvr>
                                        <p:cTn id="54" dur="200" decel="100000" autoRev="1" fill="hold">
                                          <p:stCondLst>
                                            <p:cond delay="600"/>
                                          </p:stCondLst>
                                        </p:cTn>
                                        <p:tgtEl>
                                          <p:spTgt spid="5">
                                            <p:txEl>
                                              <p:pRg st="4" end="4"/>
                                            </p:txEl>
                                          </p:spTgt>
                                        </p:tgtEl>
                                      </p:cBhvr>
                                      <p:from x="100000" y="100000"/>
                                      <p:to x="80000" y="100000"/>
                                    </p:animScale>
                                    <p:anim by="(#ppt_h/3+#ppt_w*0.1)" calcmode="lin" valueType="num">
                                      <p:cBhvr additive="sum">
                                        <p:cTn id="55" dur="200" decel="100000" autoRev="1" fill="hold">
                                          <p:stCondLst>
                                            <p:cond delay="600"/>
                                          </p:stCondLst>
                                        </p:cTn>
                                        <p:tgtEl>
                                          <p:spTgt spid="5">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0" y="476672"/>
          <a:ext cx="5500726" cy="564360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6215074" y="285728"/>
            <a:ext cx="2643206" cy="5929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buClr>
                <a:schemeClr val="accent5">
                  <a:lumMod val="75000"/>
                </a:schemeClr>
              </a:buClr>
              <a:buFont typeface="Wingdings" pitchFamily="2" charset="2"/>
              <a:buChar char="§"/>
            </a:pPr>
            <a:endParaRPr lang="fa-IR" b="1" dirty="0" smtClean="0">
              <a:ln>
                <a:solidFill>
                  <a:srgbClr val="0070C0"/>
                </a:solidFill>
              </a:ln>
              <a:solidFill>
                <a:schemeClr val="tx1"/>
              </a:solidFill>
              <a:cs typeface="B Nazanin" pitchFamily="2" charset="-78"/>
            </a:endParaRPr>
          </a:p>
        </p:txBody>
      </p:sp>
      <p:graphicFrame>
        <p:nvGraphicFramePr>
          <p:cNvPr id="8" name="Diagram 7"/>
          <p:cNvGraphicFramePr/>
          <p:nvPr/>
        </p:nvGraphicFramePr>
        <p:xfrm>
          <a:off x="5786446" y="285728"/>
          <a:ext cx="3286148"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2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2" dur="2000"/>
                                        <p:tgtEl>
                                          <p:spTgt spid="5">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7" dur="2000"/>
                                        <p:tgtEl>
                                          <p:spTgt spid="5">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2" dur="2000"/>
                                        <p:tgtEl>
                                          <p:spTgt spid="5">
                                            <p:graphicEl>
                                              <a:chart seriesIdx="0" categoryIdx="2"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27" dur="2000"/>
                                        <p:tgtEl>
                                          <p:spTgt spid="5">
                                            <p:graphicEl>
                                              <a:chart seriesIdx="0" categoryIdx="3"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wipe(down)">
                                      <p:cBhvr>
                                        <p:cTn id="32" dur="2000"/>
                                        <p:tgtEl>
                                          <p:spTgt spid="5">
                                            <p:graphicEl>
                                              <a:chart seriesIdx="0" categoryIdx="4"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wipe(down)">
                                      <p:cBhvr>
                                        <p:cTn id="37" dur="2000"/>
                                        <p:tgtEl>
                                          <p:spTgt spid="5">
                                            <p:graphicEl>
                                              <a:chart seriesIdx="0" categoryIdx="5"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graphicEl>
                                              <a:dgm id="{2BA31B58-B037-40EA-AAF2-32B51A33E7A0}"/>
                                            </p:graphicEl>
                                          </p:spTgt>
                                        </p:tgtEl>
                                        <p:attrNameLst>
                                          <p:attrName>style.visibility</p:attrName>
                                        </p:attrNameLst>
                                      </p:cBhvr>
                                      <p:to>
                                        <p:strVal val="visible"/>
                                      </p:to>
                                    </p:set>
                                    <p:animEffect transition="in" filter="wipe(up)">
                                      <p:cBhvr>
                                        <p:cTn id="42" dur="1000"/>
                                        <p:tgtEl>
                                          <p:spTgt spid="8">
                                            <p:graphicEl>
                                              <a:dgm id="{2BA31B58-B037-40EA-AAF2-32B51A33E7A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graphicEl>
                                              <a:dgm id="{8EF0C906-353E-4F40-AD32-E1455DA588CF}"/>
                                            </p:graphicEl>
                                          </p:spTgt>
                                        </p:tgtEl>
                                        <p:attrNameLst>
                                          <p:attrName>style.visibility</p:attrName>
                                        </p:attrNameLst>
                                      </p:cBhvr>
                                      <p:to>
                                        <p:strVal val="visible"/>
                                      </p:to>
                                    </p:set>
                                    <p:animEffect transition="in" filter="wipe(up)">
                                      <p:cBhvr>
                                        <p:cTn id="47" dur="1000"/>
                                        <p:tgtEl>
                                          <p:spTgt spid="8">
                                            <p:graphicEl>
                                              <a:dgm id="{8EF0C906-353E-4F40-AD32-E1455DA588C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
                                            <p:graphicEl>
                                              <a:dgm id="{C5891CE0-F600-4D84-8A50-9B57B62688FB}"/>
                                            </p:graphicEl>
                                          </p:spTgt>
                                        </p:tgtEl>
                                        <p:attrNameLst>
                                          <p:attrName>style.visibility</p:attrName>
                                        </p:attrNameLst>
                                      </p:cBhvr>
                                      <p:to>
                                        <p:strVal val="visible"/>
                                      </p:to>
                                    </p:set>
                                    <p:animEffect transition="in" filter="wipe(up)">
                                      <p:cBhvr>
                                        <p:cTn id="52" dur="1000"/>
                                        <p:tgtEl>
                                          <p:spTgt spid="8">
                                            <p:graphicEl>
                                              <a:dgm id="{C5891CE0-F600-4D84-8A50-9B57B62688F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
                                            <p:graphicEl>
                                              <a:dgm id="{64FA78C7-D320-4E0A-BAAA-822A62A6365B}"/>
                                            </p:graphicEl>
                                          </p:spTgt>
                                        </p:tgtEl>
                                        <p:attrNameLst>
                                          <p:attrName>style.visibility</p:attrName>
                                        </p:attrNameLst>
                                      </p:cBhvr>
                                      <p:to>
                                        <p:strVal val="visible"/>
                                      </p:to>
                                    </p:set>
                                    <p:animEffect transition="in" filter="wipe(up)">
                                      <p:cBhvr>
                                        <p:cTn id="57" dur="1000"/>
                                        <p:tgtEl>
                                          <p:spTgt spid="8">
                                            <p:graphicEl>
                                              <a:dgm id="{64FA78C7-D320-4E0A-BAAA-822A62A6365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
                                            <p:graphicEl>
                                              <a:dgm id="{17A2B7F4-BCD6-4EF3-A8C0-CBAA1ACA1E85}"/>
                                            </p:graphicEl>
                                          </p:spTgt>
                                        </p:tgtEl>
                                        <p:attrNameLst>
                                          <p:attrName>style.visibility</p:attrName>
                                        </p:attrNameLst>
                                      </p:cBhvr>
                                      <p:to>
                                        <p:strVal val="visible"/>
                                      </p:to>
                                    </p:set>
                                    <p:animEffect transition="in" filter="wipe(up)">
                                      <p:cBhvr>
                                        <p:cTn id="62" dur="1000"/>
                                        <p:tgtEl>
                                          <p:spTgt spid="8">
                                            <p:graphicEl>
                                              <a:dgm id="{17A2B7F4-BCD6-4EF3-A8C0-CBAA1ACA1E8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8">
                                            <p:graphicEl>
                                              <a:dgm id="{AFEDA0BD-A652-4735-8E09-15C46FE57FE8}"/>
                                            </p:graphicEl>
                                          </p:spTgt>
                                        </p:tgtEl>
                                        <p:attrNameLst>
                                          <p:attrName>style.visibility</p:attrName>
                                        </p:attrNameLst>
                                      </p:cBhvr>
                                      <p:to>
                                        <p:strVal val="visible"/>
                                      </p:to>
                                    </p:set>
                                    <p:animEffect transition="in" filter="wipe(up)">
                                      <p:cBhvr>
                                        <p:cTn id="67" dur="1000"/>
                                        <p:tgtEl>
                                          <p:spTgt spid="8">
                                            <p:graphicEl>
                                              <a:dgm id="{AFEDA0BD-A652-4735-8E09-15C46FE57F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Graphic spid="8"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357158" y="1000108"/>
            <a:ext cx="8443914" cy="5143536"/>
          </a:xfrm>
        </p:spPr>
        <p:txBody>
          <a:bodyPr>
            <a:normAutofit fontScale="70000" lnSpcReduction="20000"/>
          </a:bodyPr>
          <a:lstStyle/>
          <a:p>
            <a:pPr marL="1588" indent="12700" algn="justLow" rtl="1">
              <a:lnSpc>
                <a:spcPct val="150000"/>
              </a:lnSpc>
              <a:spcBef>
                <a:spcPts val="0"/>
              </a:spcBef>
              <a:buBlip>
                <a:blip r:embed="rId3"/>
              </a:buBlip>
            </a:pPr>
            <a:r>
              <a:rPr lang="fa-IR" sz="2800" dirty="0" smtClean="0">
                <a:solidFill>
                  <a:schemeClr val="tx1"/>
                </a:solidFill>
                <a:cs typeface="B Mitra" pitchFamily="2" charset="-78"/>
              </a:rPr>
              <a:t> درسال ‏82‏ بعد از اختلاف با محمد قوچاني، در روزنامه همشهري</a:t>
            </a:r>
          </a:p>
          <a:p>
            <a:pPr marL="1588" indent="12700" algn="justLow" rtl="1">
              <a:lnSpc>
                <a:spcPct val="150000"/>
              </a:lnSpc>
              <a:spcBef>
                <a:spcPts val="0"/>
              </a:spcBef>
            </a:pPr>
            <a:r>
              <a:rPr lang="fa-IR" sz="2800" dirty="0" smtClean="0">
                <a:solidFill>
                  <a:schemeClr val="tx1"/>
                </a:solidFill>
                <a:cs typeface="B Mitra" pitchFamily="2" charset="-78"/>
              </a:rPr>
              <a:t>آغاز به كار كرد‏.‏ </a:t>
            </a:r>
          </a:p>
          <a:p>
            <a:pPr marL="1588" indent="12700" algn="justLow" rtl="1">
              <a:lnSpc>
                <a:spcPct val="150000"/>
              </a:lnSpc>
              <a:spcBef>
                <a:spcPts val="0"/>
              </a:spcBef>
              <a:buBlip>
                <a:blip r:embed="rId3"/>
              </a:buBlip>
            </a:pPr>
            <a:r>
              <a:rPr lang="fa-IR" sz="2800" dirty="0" smtClean="0">
                <a:solidFill>
                  <a:schemeClr val="tx1"/>
                </a:solidFill>
                <a:cs typeface="B Mitra" pitchFamily="2" charset="-78"/>
              </a:rPr>
              <a:t> در سال 1383 بدليل اعتراض وزارت ارشاد نسبت به همکاري </a:t>
            </a:r>
          </a:p>
          <a:p>
            <a:pPr marL="1588" indent="12700" algn="justLow" rtl="1">
              <a:lnSpc>
                <a:spcPct val="150000"/>
              </a:lnSpc>
              <a:spcBef>
                <a:spcPts val="0"/>
              </a:spcBef>
            </a:pPr>
            <a:r>
              <a:rPr lang="fa-IR" sz="2800" dirty="0" smtClean="0">
                <a:solidFill>
                  <a:schemeClr val="tx1"/>
                </a:solidFill>
                <a:cs typeface="B Mitra" pitchFamily="2" charset="-78"/>
              </a:rPr>
              <a:t>غيرقانوني وي با شبکه تلويزيوني </a:t>
            </a:r>
            <a:r>
              <a:rPr lang="en-US" sz="2800" dirty="0" smtClean="0">
                <a:solidFill>
                  <a:schemeClr val="tx1"/>
                </a:solidFill>
                <a:latin typeface="Times New Roman" pitchFamily="18" charset="0"/>
                <a:cs typeface="Times New Roman" pitchFamily="18" charset="0"/>
              </a:rPr>
              <a:t>CNN</a:t>
            </a:r>
            <a:r>
              <a:rPr lang="fa-IR" sz="2800" dirty="0" smtClean="0">
                <a:solidFill>
                  <a:schemeClr val="tx1"/>
                </a:solidFill>
                <a:latin typeface="Times New Roman" pitchFamily="18" charset="0"/>
                <a:cs typeface="Times New Roman" pitchFamily="18" charset="0"/>
              </a:rPr>
              <a:t> </a:t>
            </a:r>
            <a:r>
              <a:rPr lang="fa-IR" sz="2800" dirty="0" smtClean="0">
                <a:solidFill>
                  <a:schemeClr val="tx1"/>
                </a:solidFill>
                <a:cs typeface="B Mitra" pitchFamily="2" charset="-78"/>
              </a:rPr>
              <a:t>تُرک و سئوال از سيدمحمد خاتمي از اين روزنامه اخراج شد.</a:t>
            </a:r>
          </a:p>
          <a:p>
            <a:pPr marL="1588" indent="12700" algn="justLow" rtl="1">
              <a:lnSpc>
                <a:spcPct val="150000"/>
              </a:lnSpc>
              <a:spcBef>
                <a:spcPts val="0"/>
              </a:spcBef>
              <a:buBlip>
                <a:blip r:embed="rId3"/>
              </a:buBlip>
            </a:pPr>
            <a:r>
              <a:rPr lang="fa-IR" sz="2800" dirty="0" smtClean="0">
                <a:solidFill>
                  <a:schemeClr val="tx1"/>
                </a:solidFill>
                <a:cs typeface="B Mitra" pitchFamily="2" charset="-78"/>
              </a:rPr>
              <a:t> به دستور سيدمحمد خاتمي بلافاصله در گروه سياست خارجي روزنامه «ايران» مشغول بكار شد‏.‏</a:t>
            </a:r>
          </a:p>
          <a:p>
            <a:pPr marL="1588" indent="12700" algn="justLow" rtl="1">
              <a:lnSpc>
                <a:spcPct val="150000"/>
              </a:lnSpc>
              <a:spcBef>
                <a:spcPts val="0"/>
              </a:spcBef>
              <a:buBlip>
                <a:blip r:embed="rId3"/>
              </a:buBlip>
            </a:pPr>
            <a:r>
              <a:rPr lang="fa-IR" sz="2800" dirty="0" smtClean="0">
                <a:solidFill>
                  <a:schemeClr val="tx1"/>
                </a:solidFill>
                <a:cs typeface="B Mitra" pitchFamily="2" charset="-78"/>
              </a:rPr>
              <a:t> وي مدتي پس از روي كار آمدن دولت نهم ايران را ترك كرد‏.‏ </a:t>
            </a:r>
          </a:p>
          <a:p>
            <a:pPr marL="1588" indent="12700" algn="justLow">
              <a:lnSpc>
                <a:spcPct val="150000"/>
              </a:lnSpc>
              <a:spcBef>
                <a:spcPts val="0"/>
              </a:spcBef>
              <a:buBlip>
                <a:blip r:embed="rId3"/>
              </a:buBlip>
            </a:pPr>
            <a:r>
              <a:rPr lang="fa-IR" sz="2800" dirty="0" smtClean="0">
                <a:solidFill>
                  <a:schemeClr val="tx1"/>
                </a:solidFill>
                <a:cs typeface="B Mitra" pitchFamily="2" charset="-78"/>
              </a:rPr>
              <a:t>خبرنگار شبكه بی‏بی‏سی فارسي در ترکيه.</a:t>
            </a:r>
            <a:endParaRPr lang="fa-IR" sz="2800" dirty="0" smtClean="0">
              <a:cs typeface="B Mitra" pitchFamily="2" charset="-78"/>
            </a:endParaRPr>
          </a:p>
          <a:p>
            <a:pPr marL="1588" indent="12700" algn="justLow" rtl="1">
              <a:lnSpc>
                <a:spcPct val="150000"/>
              </a:lnSpc>
              <a:spcBef>
                <a:spcPts val="0"/>
              </a:spcBef>
            </a:pPr>
            <a:endParaRPr lang="en-US" sz="2800" dirty="0">
              <a:cs typeface="B Mitra" pitchFamily="2" charset="-78"/>
            </a:endParaRPr>
          </a:p>
        </p:txBody>
      </p:sp>
      <p:sp>
        <p:nvSpPr>
          <p:cNvPr id="8" name="Title 1"/>
          <p:cNvSpPr>
            <a:spLocks noGrp="1"/>
          </p:cNvSpPr>
          <p:nvPr>
            <p:ph type="title"/>
          </p:nvPr>
        </p:nvSpPr>
        <p:spPr>
          <a:xfrm>
            <a:off x="428596" y="357166"/>
            <a:ext cx="2071702" cy="642942"/>
          </a:xfrm>
        </p:spPr>
        <p:txBody>
          <a:bodyPr>
            <a:noAutofit/>
          </a:bodyPr>
          <a:lstStyle/>
          <a:p>
            <a:pPr algn="ctr"/>
            <a:r>
              <a:rPr lang="fa-IR" sz="3200" b="1" dirty="0" smtClean="0">
                <a:solidFill>
                  <a:srgbClr val="FF0000"/>
                </a:solidFill>
                <a:cs typeface="B Davat" pitchFamily="2" charset="-78"/>
              </a:rPr>
              <a:t>نفیسه کوهنورد</a:t>
            </a:r>
            <a:endParaRPr lang="en-US" sz="3200" b="1" dirty="0">
              <a:solidFill>
                <a:srgbClr val="FF0000"/>
              </a:solidFill>
              <a:cs typeface="B Davat" pitchFamily="2" charset="-78"/>
            </a:endParaRPr>
          </a:p>
        </p:txBody>
      </p:sp>
      <p:pic>
        <p:nvPicPr>
          <p:cNvPr id="7" name="2010-BBC PERSIA[05-07_2032]-50.asf">
            <a:hlinkClick r:id="" action="ppaction://media"/>
          </p:cNvPr>
          <p:cNvPicPr>
            <a:picLocks noRot="1" noChangeAspect="1"/>
          </p:cNvPicPr>
          <p:nvPr>
            <a:videoFile r:link="rId1"/>
          </p:nvPr>
        </p:nvPicPr>
        <p:blipFill>
          <a:blip r:embed="rId4" cstate="print"/>
          <a:stretch>
            <a:fillRect/>
          </a:stretch>
        </p:blipFill>
        <p:spPr>
          <a:xfrm flipH="1">
            <a:off x="357158" y="1000108"/>
            <a:ext cx="2143140" cy="1857388"/>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10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p:cTn id="4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from="(-#ppt_w/2)" to="(#ppt_x)" calcmode="lin" valueType="num">
                                      <p:cBhvr>
                                        <p:cTn id="49" dur="600" fill="hold">
                                          <p:stCondLst>
                                            <p:cond delay="0"/>
                                          </p:stCondLst>
                                        </p:cTn>
                                        <p:tgtEl>
                                          <p:spTgt spid="5">
                                            <p:txEl>
                                              <p:pRg st="4" end="4"/>
                                            </p:txEl>
                                          </p:spTgt>
                                        </p:tgtEl>
                                        <p:attrNameLst>
                                          <p:attrName>ppt_x</p:attrName>
                                        </p:attrNameLst>
                                      </p:cBhvr>
                                    </p:anim>
                                    <p:anim from="0" to="-1.0" calcmode="lin" valueType="num">
                                      <p:cBhvr>
                                        <p:cTn id="50" dur="200" decel="50000" autoRev="1" fill="hold">
                                          <p:stCondLst>
                                            <p:cond delay="600"/>
                                          </p:stCondLst>
                                        </p:cTn>
                                        <p:tgtEl>
                                          <p:spTgt spid="5">
                                            <p:txEl>
                                              <p:pRg st="4" end="4"/>
                                            </p:txEl>
                                          </p:spTgt>
                                        </p:tgtEl>
                                        <p:attrNameLst>
                                          <p:attrName>xshear</p:attrName>
                                        </p:attrNameLst>
                                      </p:cBhvr>
                                    </p:anim>
                                    <p:animScale>
                                      <p:cBhvr>
                                        <p:cTn id="51" dur="200" decel="100000" autoRev="1" fill="hold">
                                          <p:stCondLst>
                                            <p:cond delay="600"/>
                                          </p:stCondLst>
                                        </p:cTn>
                                        <p:tgtEl>
                                          <p:spTgt spid="5">
                                            <p:txEl>
                                              <p:pRg st="4" end="4"/>
                                            </p:txEl>
                                          </p:spTgt>
                                        </p:tgtEl>
                                      </p:cBhvr>
                                      <p:from x="100000" y="100000"/>
                                      <p:to x="80000" y="100000"/>
                                    </p:animScale>
                                    <p:anim by="(#ppt_h/3+#ppt_w*0.1)" calcmode="lin" valueType="num">
                                      <p:cBhvr additive="sum">
                                        <p:cTn id="52" dur="200" decel="100000" autoRev="1" fill="hold">
                                          <p:stCondLst>
                                            <p:cond delay="600"/>
                                          </p:stCondLst>
                                        </p:cTn>
                                        <p:tgtEl>
                                          <p:spTgt spid="5">
                                            <p:txEl>
                                              <p:pRg st="4" end="4"/>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calcmode="lin" valueType="num">
                                      <p:cBhvr>
                                        <p:cTn id="57" dur="1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58" dur="1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2"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 calcmode="lin" valueType="num">
                                      <p:cBhvr additive="base">
                                        <p:cTn id="64"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65" dur="1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66"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11" name="Content Placeholder 2"/>
          <p:cNvSpPr>
            <a:spLocks noGrp="1"/>
          </p:cNvSpPr>
          <p:nvPr>
            <p:ph idx="1"/>
          </p:nvPr>
        </p:nvSpPr>
        <p:spPr>
          <a:xfrm>
            <a:off x="2987824" y="642919"/>
            <a:ext cx="5813248" cy="3071833"/>
          </a:xfrm>
        </p:spPr>
        <p:txBody>
          <a:bodyPr>
            <a:noAutofit/>
          </a:bodyPr>
          <a:lstStyle/>
          <a:p>
            <a:pPr marL="0" indent="12700" algn="justLow" rtl="1">
              <a:lnSpc>
                <a:spcPct val="120000"/>
              </a:lnSpc>
              <a:spcBef>
                <a:spcPts val="0"/>
              </a:spcBef>
              <a:buBlip>
                <a:blip r:embed="rId2"/>
              </a:buBlip>
            </a:pPr>
            <a:r>
              <a:rPr lang="fa-IR" sz="2700" dirty="0" smtClean="0">
                <a:solidFill>
                  <a:schemeClr val="tx1"/>
                </a:solidFill>
                <a:cs typeface="B Mitra" pitchFamily="2" charset="-78"/>
              </a:rPr>
              <a:t>همکاری با روزنامه هاي نشاط، یاس نو، و هفته نامه زن</a:t>
            </a:r>
          </a:p>
          <a:p>
            <a:pPr marL="0" indent="0" algn="justLow" rtl="1">
              <a:lnSpc>
                <a:spcPct val="120000"/>
              </a:lnSpc>
              <a:spcBef>
                <a:spcPts val="0"/>
              </a:spcBef>
              <a:buBlip>
                <a:blip r:embed="rId2"/>
              </a:buBlip>
            </a:pPr>
            <a:r>
              <a:rPr lang="fa-IR" sz="2700" dirty="0" smtClean="0">
                <a:solidFill>
                  <a:schemeClr val="tx1"/>
                </a:solidFill>
                <a:cs typeface="B Mitra" pitchFamily="2" charset="-78"/>
              </a:rPr>
              <a:t>مجری یک برنامه علمی صدا وسیما در سال 1379 </a:t>
            </a:r>
          </a:p>
          <a:p>
            <a:pPr marL="0" indent="12700" algn="justLow" rtl="1">
              <a:lnSpc>
                <a:spcPct val="120000"/>
              </a:lnSpc>
              <a:spcBef>
                <a:spcPts val="0"/>
              </a:spcBef>
              <a:buBlip>
                <a:blip r:embed="rId2"/>
              </a:buBlip>
            </a:pPr>
            <a:r>
              <a:rPr lang="fa-IR" sz="2700" dirty="0" smtClean="0">
                <a:solidFill>
                  <a:schemeClr val="tx1"/>
                </a:solidFill>
                <a:cs typeface="B Mitra" pitchFamily="2" charset="-78"/>
              </a:rPr>
              <a:t>مهاجرت به هلند همراه با خانواده در سال 1382 و</a:t>
            </a:r>
          </a:p>
          <a:p>
            <a:pPr marL="0" indent="12700" algn="justLow" rtl="1">
              <a:lnSpc>
                <a:spcPct val="120000"/>
              </a:lnSpc>
              <a:spcBef>
                <a:spcPts val="0"/>
              </a:spcBef>
            </a:pPr>
            <a:r>
              <a:rPr lang="fa-IR" sz="2700" dirty="0" smtClean="0">
                <a:solidFill>
                  <a:schemeClr val="tx1"/>
                </a:solidFill>
                <a:cs typeface="B Mitra" pitchFamily="2" charset="-78"/>
              </a:rPr>
              <a:t>همکاری با سایت «روزآنلاین» </a:t>
            </a:r>
          </a:p>
          <a:p>
            <a:pPr marL="0" indent="12700" algn="justLow">
              <a:lnSpc>
                <a:spcPct val="120000"/>
              </a:lnSpc>
              <a:spcBef>
                <a:spcPts val="0"/>
              </a:spcBef>
              <a:buBlip>
                <a:blip r:embed="rId2"/>
              </a:buBlip>
            </a:pPr>
            <a:r>
              <a:rPr lang="fa-IR" sz="2700" dirty="0" smtClean="0">
                <a:solidFill>
                  <a:schemeClr val="tx1"/>
                </a:solidFill>
                <a:cs typeface="B Mitra" pitchFamily="2" charset="-78"/>
              </a:rPr>
              <a:t>خبرنگار رادیو بی‏بی‏سی در سال1383 </a:t>
            </a:r>
          </a:p>
          <a:p>
            <a:pPr marL="0" indent="12700" algn="justLow" rtl="1">
              <a:lnSpc>
                <a:spcPct val="120000"/>
              </a:lnSpc>
              <a:spcBef>
                <a:spcPts val="0"/>
              </a:spcBef>
              <a:buBlip>
                <a:blip r:embed="rId2"/>
              </a:buBlip>
            </a:pPr>
            <a:r>
              <a:rPr lang="fa-IR" sz="2700" dirty="0" smtClean="0">
                <a:solidFill>
                  <a:schemeClr val="tx1"/>
                </a:solidFill>
                <a:cs typeface="B Mitra" pitchFamily="2" charset="-78"/>
              </a:rPr>
              <a:t>تولید برنامه هایی مانند «صدای شما» و «روز هفتم».</a:t>
            </a:r>
            <a:endParaRPr lang="en-US" sz="2700" dirty="0">
              <a:solidFill>
                <a:schemeClr val="tx1"/>
              </a:solidFill>
              <a:cs typeface="B Mitra" pitchFamily="2" charset="-78"/>
            </a:endParaRPr>
          </a:p>
        </p:txBody>
      </p:sp>
      <p:pic>
        <p:nvPicPr>
          <p:cNvPr id="12" name="Picture 8" descr="C:\Documents and Settings\user\Desktop\فرناز قاضي زاده.jpg"/>
          <p:cNvPicPr>
            <a:picLocks noChangeAspect="1" noChangeArrowheads="1"/>
          </p:cNvPicPr>
          <p:nvPr/>
        </p:nvPicPr>
        <p:blipFill>
          <a:blip r:embed="rId3" cstate="print"/>
          <a:srcRect/>
          <a:stretch>
            <a:fillRect/>
          </a:stretch>
        </p:blipFill>
        <p:spPr bwMode="auto">
          <a:xfrm>
            <a:off x="500034" y="1071546"/>
            <a:ext cx="2357454" cy="1934321"/>
          </a:xfrm>
          <a:prstGeom prst="rect">
            <a:avLst/>
          </a:prstGeom>
          <a:noFill/>
          <a:ln w="9525">
            <a:noFill/>
            <a:miter lim="800000"/>
            <a:headEnd/>
            <a:tailEnd/>
          </a:ln>
        </p:spPr>
      </p:pic>
      <p:pic>
        <p:nvPicPr>
          <p:cNvPr id="13" name="Picture 12" descr="C:\Documents and Settings\user\Desktop\pic bbc\مطلبي.jpg"/>
          <p:cNvPicPr>
            <a:picLocks noChangeAspect="1" noChangeArrowheads="1"/>
          </p:cNvPicPr>
          <p:nvPr/>
        </p:nvPicPr>
        <p:blipFill>
          <a:blip r:embed="rId4" cstate="print"/>
          <a:srcRect/>
          <a:stretch>
            <a:fillRect/>
          </a:stretch>
        </p:blipFill>
        <p:spPr bwMode="auto">
          <a:xfrm>
            <a:off x="323528" y="4191114"/>
            <a:ext cx="2650596" cy="1830174"/>
          </a:xfrm>
          <a:prstGeom prst="rect">
            <a:avLst/>
          </a:prstGeom>
          <a:noFill/>
          <a:ln w="9525">
            <a:noFill/>
            <a:miter lim="800000"/>
            <a:headEnd/>
            <a:tailEnd/>
          </a:ln>
        </p:spPr>
      </p:pic>
      <p:sp>
        <p:nvSpPr>
          <p:cNvPr id="14" name="Content Placeholder 2"/>
          <p:cNvSpPr txBox="1">
            <a:spLocks/>
          </p:cNvSpPr>
          <p:nvPr/>
        </p:nvSpPr>
        <p:spPr>
          <a:xfrm>
            <a:off x="2987824" y="3929066"/>
            <a:ext cx="5799018" cy="2357454"/>
          </a:xfrm>
          <a:prstGeom prst="rect">
            <a:avLst/>
          </a:prstGeom>
        </p:spPr>
        <p:txBody>
          <a:bodyPr vert="horz" lIns="91440" tIns="45720" rIns="91440" bIns="45720" rtlCol="0">
            <a:normAutofit fontScale="92500" lnSpcReduction="10000"/>
          </a:bodyPr>
          <a:lstStyle/>
          <a:p>
            <a:pPr marR="0" lvl="0" indent="12700" algn="justLow" rtl="1" fontAlgn="auto">
              <a:lnSpc>
                <a:spcPct val="150000"/>
              </a:lnSpc>
              <a:spcAft>
                <a:spcPts val="0"/>
              </a:spcAft>
              <a:buClrTx/>
              <a:buSzTx/>
              <a:buBlip>
                <a:blip r:embed="rId5"/>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سردبير برنامه های مختلف</a:t>
            </a:r>
            <a:r>
              <a:rPr kumimoji="0" lang="fa-IR" sz="2800" b="0" i="0" u="none" strike="noStrike" kern="1200" cap="none" spc="0" normalizeH="0" noProof="0" dirty="0" smtClean="0">
                <a:ln>
                  <a:noFill/>
                </a:ln>
                <a:solidFill>
                  <a:schemeClr val="tx1"/>
                </a:solidFill>
                <a:effectLst/>
                <a:uLnTx/>
                <a:uFillTx/>
                <a:cs typeface="B Mitra" pitchFamily="2" charset="-78"/>
              </a:rPr>
              <a:t> تلویزیون </a:t>
            </a:r>
            <a:r>
              <a:rPr lang="fa-IR" sz="2800" dirty="0" smtClean="0">
                <a:cs typeface="B Mitra" pitchFamily="2" charset="-78"/>
              </a:rPr>
              <a:t>بی‏بی‏سی </a:t>
            </a:r>
            <a:r>
              <a:rPr kumimoji="0" lang="fa-IR" sz="2800" b="0" i="0" u="none" strike="noStrike" kern="1200" cap="none" spc="0" normalizeH="0" noProof="0" dirty="0" smtClean="0">
                <a:ln>
                  <a:noFill/>
                </a:ln>
                <a:solidFill>
                  <a:schemeClr val="tx1"/>
                </a:solidFill>
                <a:effectLst/>
                <a:uLnTx/>
                <a:uFillTx/>
                <a:cs typeface="B Mitra" pitchFamily="2" charset="-78"/>
              </a:rPr>
              <a:t>فارسی</a:t>
            </a:r>
          </a:p>
          <a:p>
            <a:pPr marL="1588" indent="12700" algn="justLow" rtl="1">
              <a:lnSpc>
                <a:spcPct val="150000"/>
              </a:lnSpc>
              <a:buBlip>
                <a:blip r:embed="rId5"/>
              </a:buBlip>
            </a:pPr>
            <a:r>
              <a:rPr lang="fa-IR" sz="2800" dirty="0" smtClean="0">
                <a:cs typeface="B Mitra" pitchFamily="2" charset="-78"/>
              </a:rPr>
              <a:t> وي در ایران پرونده باز قضایی دارد. </a:t>
            </a:r>
          </a:p>
          <a:p>
            <a:pPr marL="1588" marR="0" lvl="0" indent="12700" algn="justLow" defTabSz="914400" rtl="1" eaLnBrk="1" fontAlgn="auto" latinLnBrk="0" hangingPunct="1">
              <a:lnSpc>
                <a:spcPct val="150000"/>
              </a:lnSpc>
              <a:spcBef>
                <a:spcPts val="0"/>
              </a:spcBef>
              <a:spcAft>
                <a:spcPts val="0"/>
              </a:spcAft>
              <a:buClrTx/>
              <a:buSzTx/>
              <a:buBlip>
                <a:blip r:embed="rId5"/>
              </a:buBlip>
              <a:tabLst/>
              <a:defRPr/>
            </a:pPr>
            <a:endParaRPr kumimoji="0" lang="en-US" sz="3200" b="0" i="0" u="none" strike="noStrike" kern="1200" cap="none" spc="0" normalizeH="0" baseline="0" noProof="0" dirty="0">
              <a:ln>
                <a:noFill/>
              </a:ln>
              <a:solidFill>
                <a:schemeClr val="tx1"/>
              </a:solidFill>
              <a:effectLst/>
              <a:uLnTx/>
              <a:uFillTx/>
              <a:cs typeface="B Mitra" pitchFamily="2" charset="-78"/>
            </a:endParaRPr>
          </a:p>
        </p:txBody>
      </p:sp>
      <p:sp>
        <p:nvSpPr>
          <p:cNvPr id="15" name="Title 1"/>
          <p:cNvSpPr>
            <a:spLocks noGrp="1"/>
          </p:cNvSpPr>
          <p:nvPr>
            <p:ph type="title"/>
          </p:nvPr>
        </p:nvSpPr>
        <p:spPr>
          <a:xfrm>
            <a:off x="428596" y="142876"/>
            <a:ext cx="2286016" cy="928670"/>
          </a:xfrm>
        </p:spPr>
        <p:txBody>
          <a:bodyPr>
            <a:noAutofit/>
          </a:bodyPr>
          <a:lstStyle/>
          <a:p>
            <a:pPr algn="ctr"/>
            <a:r>
              <a:rPr lang="fa-IR" sz="2800" b="1" dirty="0" smtClean="0">
                <a:solidFill>
                  <a:srgbClr val="FF0000"/>
                </a:solidFill>
                <a:cs typeface="B Davat" pitchFamily="2" charset="-78"/>
              </a:rPr>
              <a:t>فرناز قاضی زاده</a:t>
            </a:r>
            <a:br>
              <a:rPr lang="fa-IR" sz="2800" b="1" dirty="0" smtClean="0">
                <a:solidFill>
                  <a:srgbClr val="FF0000"/>
                </a:solidFill>
                <a:cs typeface="B Davat" pitchFamily="2" charset="-78"/>
              </a:rPr>
            </a:br>
            <a:r>
              <a:rPr lang="fa-IR" sz="2400" b="1" dirty="0" smtClean="0">
                <a:solidFill>
                  <a:srgbClr val="FF0000"/>
                </a:solidFill>
                <a:cs typeface="B Davat" pitchFamily="2" charset="-78"/>
              </a:rPr>
              <a:t>(همسر سینا مطلبی</a:t>
            </a:r>
            <a:r>
              <a:rPr lang="fa-IR" sz="2800" b="1" dirty="0" smtClean="0">
                <a:solidFill>
                  <a:srgbClr val="FF0000"/>
                </a:solidFill>
                <a:cs typeface="B Davat" pitchFamily="2" charset="-78"/>
              </a:rPr>
              <a:t>)</a:t>
            </a:r>
            <a:endParaRPr lang="en-US" sz="2800" b="1" dirty="0">
              <a:solidFill>
                <a:srgbClr val="FF0000"/>
              </a:solidFill>
              <a:cs typeface="B Davat" pitchFamily="2" charset="-78"/>
            </a:endParaRPr>
          </a:p>
        </p:txBody>
      </p:sp>
      <p:sp>
        <p:nvSpPr>
          <p:cNvPr id="16" name="Title 1"/>
          <p:cNvSpPr txBox="1">
            <a:spLocks/>
          </p:cNvSpPr>
          <p:nvPr/>
        </p:nvSpPr>
        <p:spPr>
          <a:xfrm>
            <a:off x="539552" y="3573016"/>
            <a:ext cx="2071702"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سینا</a:t>
            </a:r>
            <a:r>
              <a:rPr kumimoji="0" lang="fa-IR" sz="3200" b="1" i="0" u="none" strike="noStrike" kern="1200" cap="none" spc="0" normalizeH="0" noProof="0" dirty="0" smtClean="0">
                <a:ln>
                  <a:noFill/>
                </a:ln>
                <a:solidFill>
                  <a:srgbClr val="FF0000"/>
                </a:solidFill>
                <a:effectLst/>
                <a:uLnTx/>
                <a:uFillTx/>
                <a:latin typeface="+mj-lt"/>
                <a:ea typeface="+mj-ea"/>
                <a:cs typeface="B Davat" pitchFamily="2" charset="-78"/>
              </a:rPr>
              <a:t> مطلبی</a:t>
            </a:r>
            <a:endParaRPr kumimoji="0" lang="en-US" sz="3200" b="1" i="0" u="none" strike="noStrike" kern="1200" cap="none" spc="0" normalizeH="0" baseline="0" noProof="0" dirty="0">
              <a:ln>
                <a:noFill/>
              </a:ln>
              <a:solidFill>
                <a:srgbClr val="FF0000"/>
              </a:solidFill>
              <a:effectLst/>
              <a:uLnTx/>
              <a:uFillTx/>
              <a:latin typeface="+mj-lt"/>
              <a:ea typeface="+mj-ea"/>
              <a:cs typeface="B Davat" pitchFamily="2" charset="-78"/>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1000" fill="hold"/>
                                        <p:tgtEl>
                                          <p:spTgt spid="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p:cTn id="29"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 calcmode="lin" valueType="num">
                                      <p:cBhvr>
                                        <p:cTn id="35" dur="1000" fill="hold"/>
                                        <p:tgtEl>
                                          <p:spTgt spid="11">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1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xEl>
                                              <p:pRg st="2" end="2"/>
                                            </p:txEl>
                                          </p:spTgt>
                                        </p:tgtEl>
                                      </p:cBhvr>
                                    </p:animEffect>
                                  </p:childTnLst>
                                </p:cTn>
                              </p:par>
                              <p:par>
                                <p:cTn id="38" presetID="29" presetClass="entr" presetSubtype="0" fill="hold" nodeType="with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 calcmode="lin" valueType="num">
                                      <p:cBhvr>
                                        <p:cTn id="40" dur="1000" fill="hold"/>
                                        <p:tgtEl>
                                          <p:spTgt spid="11">
                                            <p:txEl>
                                              <p:pRg st="3" end="3"/>
                                            </p:txEl>
                                          </p:spTgt>
                                        </p:tgtEl>
                                        <p:attrNameLst>
                                          <p:attrName>ppt_x</p:attrName>
                                        </p:attrNameLst>
                                      </p:cBhvr>
                                      <p:tavLst>
                                        <p:tav tm="0">
                                          <p:val>
                                            <p:strVal val="#ppt_x-.2"/>
                                          </p:val>
                                        </p:tav>
                                        <p:tav tm="100000">
                                          <p:val>
                                            <p:strVal val="#ppt_x"/>
                                          </p:val>
                                        </p:tav>
                                      </p:tavLst>
                                    </p:anim>
                                    <p:anim calcmode="lin" valueType="num">
                                      <p:cBhvr>
                                        <p:cTn id="41" dur="1000" fill="hold"/>
                                        <p:tgtEl>
                                          <p:spTgt spid="1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nodeType="clickEffect">
                                  <p:stCondLst>
                                    <p:cond delay="0"/>
                                  </p:stCondLst>
                                  <p:iterate type="lt">
                                    <p:tmPct val="10000"/>
                                  </p:iterate>
                                  <p:childTnLst>
                                    <p:set>
                                      <p:cBhvr>
                                        <p:cTn id="46" dur="1" fill="hold">
                                          <p:stCondLst>
                                            <p:cond delay="0"/>
                                          </p:stCondLst>
                                        </p:cTn>
                                        <p:tgtEl>
                                          <p:spTgt spid="11">
                                            <p:txEl>
                                              <p:pRg st="4" end="4"/>
                                            </p:txEl>
                                          </p:spTgt>
                                        </p:tgtEl>
                                        <p:attrNameLst>
                                          <p:attrName>style.visibility</p:attrName>
                                        </p:attrNameLst>
                                      </p:cBhvr>
                                      <p:to>
                                        <p:strVal val="visible"/>
                                      </p:to>
                                    </p:set>
                                    <p:anim calcmode="lin" valueType="num">
                                      <p:cBhvr>
                                        <p:cTn id="47" dur="1000" fill="hold"/>
                                        <p:tgtEl>
                                          <p:spTgt spid="1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11">
                                            <p:txEl>
                                              <p:pRg st="4" end="4"/>
                                            </p:txEl>
                                          </p:spTgt>
                                        </p:tgtEl>
                                        <p:attrNameLst>
                                          <p:attrName>ppt_y</p:attrName>
                                        </p:attrNameLst>
                                      </p:cBhvr>
                                      <p:tavLst>
                                        <p:tav tm="0">
                                          <p:val>
                                            <p:strVal val="#ppt_y"/>
                                          </p:val>
                                        </p:tav>
                                        <p:tav tm="100000">
                                          <p:val>
                                            <p:strVal val="#ppt_y"/>
                                          </p:val>
                                        </p:tav>
                                      </p:tavLst>
                                    </p:anim>
                                    <p:anim calcmode="lin" valueType="num">
                                      <p:cBhvr>
                                        <p:cTn id="49" dur="1000" fill="hold"/>
                                        <p:tgtEl>
                                          <p:spTgt spid="1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1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11">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xEl>
                                              <p:pRg st="5" end="5"/>
                                            </p:txEl>
                                          </p:spTgt>
                                        </p:tgtEl>
                                        <p:attrNameLst>
                                          <p:attrName>style.visibility</p:attrName>
                                        </p:attrNameLst>
                                      </p:cBhvr>
                                      <p:to>
                                        <p:strVal val="visible"/>
                                      </p:to>
                                    </p:set>
                                    <p:anim calcmode="lin" valueType="num">
                                      <p:cBhvr additive="base">
                                        <p:cTn id="56"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57"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8" presetClass="entr" presetSubtype="0" accel="5000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2000" fill="hold"/>
                                        <p:tgtEl>
                                          <p:spTgt spid="1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3" dur="2000" fill="hold"/>
                                        <p:tgtEl>
                                          <p:spTgt spid="16"/>
                                        </p:tgtEl>
                                        <p:attrNameLst>
                                          <p:attrName>ppt_x</p:attrName>
                                        </p:attrNameLst>
                                      </p:cBhvr>
                                      <p:tavLst>
                                        <p:tav tm="0">
                                          <p:val>
                                            <p:fltVal val="-1"/>
                                          </p:val>
                                        </p:tav>
                                        <p:tav tm="50000">
                                          <p:val>
                                            <p:fltVal val="0.95"/>
                                          </p:val>
                                        </p:tav>
                                        <p:tav tm="100000">
                                          <p:val>
                                            <p:strVal val="#ppt_x"/>
                                          </p:val>
                                        </p:tav>
                                      </p:tavLst>
                                    </p:anim>
                                    <p:anim calcmode="lin" valueType="num">
                                      <p:cBhvr>
                                        <p:cTn id="64" dur="2000" fill="hold"/>
                                        <p:tgtEl>
                                          <p:spTgt spid="16"/>
                                        </p:tgtEl>
                                        <p:attrNameLst>
                                          <p:attrName>ppt_y</p:attrName>
                                        </p:attrNameLst>
                                      </p:cBhvr>
                                      <p:tavLst>
                                        <p:tav tm="0">
                                          <p:val>
                                            <p:strVal val="#ppt_y"/>
                                          </p:val>
                                        </p:tav>
                                        <p:tav tm="100000">
                                          <p:val>
                                            <p:strVal val="#ppt_y"/>
                                          </p:val>
                                        </p:tav>
                                      </p:tavLst>
                                    </p:anim>
                                    <p:animEffect transition="in" filter="fade">
                                      <p:cBhvr>
                                        <p:cTn id="65" dur="2000"/>
                                        <p:tgtEl>
                                          <p:spTgt spid="16"/>
                                        </p:tgtEl>
                                      </p:cBhvr>
                                    </p:animEffect>
                                  </p:childTnLst>
                                </p:cTn>
                              </p:par>
                              <p:par>
                                <p:cTn id="66" presetID="48" presetClass="entr" presetSubtype="0" accel="5000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2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9" dur="2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70" dur="2000" fill="hold"/>
                                        <p:tgtEl>
                                          <p:spTgt spid="13"/>
                                        </p:tgtEl>
                                        <p:attrNameLst>
                                          <p:attrName>ppt_y</p:attrName>
                                        </p:attrNameLst>
                                      </p:cBhvr>
                                      <p:tavLst>
                                        <p:tav tm="0">
                                          <p:val>
                                            <p:strVal val="#ppt_y"/>
                                          </p:val>
                                        </p:tav>
                                        <p:tav tm="100000">
                                          <p:val>
                                            <p:strVal val="#ppt_y"/>
                                          </p:val>
                                        </p:tav>
                                      </p:tavLst>
                                    </p:anim>
                                    <p:animEffect transition="in" filter="fade">
                                      <p:cBhvr>
                                        <p:cTn id="71" dur="20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34" presetClass="entr" presetSubtype="0" fill="hold" nodeType="clickEffect">
                                  <p:stCondLst>
                                    <p:cond delay="0"/>
                                  </p:stCondLst>
                                  <p:childTnLst>
                                    <p:set>
                                      <p:cBhvr>
                                        <p:cTn id="75" dur="1" fill="hold">
                                          <p:stCondLst>
                                            <p:cond delay="0"/>
                                          </p:stCondLst>
                                        </p:cTn>
                                        <p:tgtEl>
                                          <p:spTgt spid="14">
                                            <p:txEl>
                                              <p:pRg st="0" end="0"/>
                                            </p:txEl>
                                          </p:spTgt>
                                        </p:tgtEl>
                                        <p:attrNameLst>
                                          <p:attrName>style.visibility</p:attrName>
                                        </p:attrNameLst>
                                      </p:cBhvr>
                                      <p:to>
                                        <p:strVal val="visible"/>
                                      </p:to>
                                    </p:set>
                                    <p:anim from="(-#ppt_w/2)" to="(#ppt_x)" calcmode="lin" valueType="num">
                                      <p:cBhvr>
                                        <p:cTn id="76" dur="600" fill="hold">
                                          <p:stCondLst>
                                            <p:cond delay="0"/>
                                          </p:stCondLst>
                                        </p:cTn>
                                        <p:tgtEl>
                                          <p:spTgt spid="14">
                                            <p:txEl>
                                              <p:pRg st="0" end="0"/>
                                            </p:txEl>
                                          </p:spTgt>
                                        </p:tgtEl>
                                        <p:attrNameLst>
                                          <p:attrName>ppt_x</p:attrName>
                                        </p:attrNameLst>
                                      </p:cBhvr>
                                    </p:anim>
                                    <p:anim from="0" to="-1.0" calcmode="lin" valueType="num">
                                      <p:cBhvr>
                                        <p:cTn id="77" dur="200" decel="50000" autoRev="1" fill="hold">
                                          <p:stCondLst>
                                            <p:cond delay="600"/>
                                          </p:stCondLst>
                                        </p:cTn>
                                        <p:tgtEl>
                                          <p:spTgt spid="14">
                                            <p:txEl>
                                              <p:pRg st="0" end="0"/>
                                            </p:txEl>
                                          </p:spTgt>
                                        </p:tgtEl>
                                        <p:attrNameLst>
                                          <p:attrName>xshear</p:attrName>
                                        </p:attrNameLst>
                                      </p:cBhvr>
                                    </p:anim>
                                    <p:animScale>
                                      <p:cBhvr>
                                        <p:cTn id="78" dur="200" decel="100000" autoRev="1" fill="hold">
                                          <p:stCondLst>
                                            <p:cond delay="600"/>
                                          </p:stCondLst>
                                        </p:cTn>
                                        <p:tgtEl>
                                          <p:spTgt spid="14">
                                            <p:txEl>
                                              <p:pRg st="0" end="0"/>
                                            </p:txEl>
                                          </p:spTgt>
                                        </p:tgtEl>
                                      </p:cBhvr>
                                      <p:from x="100000" y="100000"/>
                                      <p:to x="80000" y="100000"/>
                                    </p:animScale>
                                    <p:anim by="(#ppt_h/3+#ppt_w*0.1)" calcmode="lin" valueType="num">
                                      <p:cBhvr additive="sum">
                                        <p:cTn id="79" dur="200" decel="100000" autoRev="1" fill="hold">
                                          <p:stCondLst>
                                            <p:cond delay="600"/>
                                          </p:stCondLst>
                                        </p:cTn>
                                        <p:tgtEl>
                                          <p:spTgt spid="14">
                                            <p:txEl>
                                              <p:pRg st="0" end="0"/>
                                            </p:txEl>
                                          </p:spTgt>
                                        </p:tgtEl>
                                        <p:attrNameLst>
                                          <p:attrName>ppt_x</p:attrName>
                                        </p:attrNameLst>
                                      </p:cBhvr>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nodeType="clickEffect">
                                  <p:stCondLst>
                                    <p:cond delay="0"/>
                                  </p:stCondLst>
                                  <p:childTnLst>
                                    <p:set>
                                      <p:cBhvr>
                                        <p:cTn id="83" dur="1" fill="hold">
                                          <p:stCondLst>
                                            <p:cond delay="0"/>
                                          </p:stCondLst>
                                        </p:cTn>
                                        <p:tgtEl>
                                          <p:spTgt spid="14">
                                            <p:txEl>
                                              <p:pRg st="1" end="1"/>
                                            </p:txEl>
                                          </p:spTgt>
                                        </p:tgtEl>
                                        <p:attrNameLst>
                                          <p:attrName>style.visibility</p:attrName>
                                        </p:attrNameLst>
                                      </p:cBhvr>
                                      <p:to>
                                        <p:strVal val="visible"/>
                                      </p:to>
                                    </p:set>
                                    <p:anim calcmode="lin" valueType="num">
                                      <p:cBhvr>
                                        <p:cTn id="84"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85" dur="1000" fill="hold"/>
                                        <p:tgtEl>
                                          <p:spTgt spid="1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57200" y="1089027"/>
            <a:ext cx="8229600" cy="4054485"/>
          </a:xfrm>
        </p:spPr>
        <p:txBody>
          <a:bodyPr>
            <a:normAutofit fontScale="77500" lnSpcReduction="20000"/>
          </a:bodyPr>
          <a:lstStyle/>
          <a:p>
            <a:pPr marL="1588" indent="12700" algn="justLow">
              <a:lnSpc>
                <a:spcPct val="150000"/>
              </a:lnSpc>
              <a:spcBef>
                <a:spcPts val="0"/>
              </a:spcBef>
              <a:buBlip>
                <a:blip r:embed="rId2"/>
              </a:buBlip>
            </a:pPr>
            <a:r>
              <a:rPr lang="fa-IR" sz="2800" dirty="0" smtClean="0">
                <a:solidFill>
                  <a:schemeClr val="tx1"/>
                </a:solidFill>
                <a:cs typeface="B Mitra" pitchFamily="2" charset="-78"/>
              </a:rPr>
              <a:t> متولد ولایت بامیان افغانستان </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 در سال 2001 به عنوان روزنامه نگار در مجله آسیای </a:t>
            </a:r>
          </a:p>
          <a:p>
            <a:pPr marL="1588" indent="12700" algn="justLow" rtl="1">
              <a:lnSpc>
                <a:spcPct val="150000"/>
              </a:lnSpc>
              <a:spcBef>
                <a:spcPts val="0"/>
              </a:spcBef>
            </a:pPr>
            <a:r>
              <a:rPr lang="fa-IR" sz="2800" dirty="0" smtClean="0">
                <a:solidFill>
                  <a:schemeClr val="tx1"/>
                </a:solidFill>
                <a:cs typeface="B Mitra" pitchFamily="2" charset="-78"/>
              </a:rPr>
              <a:t>مرکزی بی‏بی‏سی شروع به کار کرد.</a:t>
            </a:r>
          </a:p>
          <a:p>
            <a:pPr marL="1588" indent="12700" algn="justLow">
              <a:lnSpc>
                <a:spcPct val="150000"/>
              </a:lnSpc>
              <a:spcBef>
                <a:spcPts val="0"/>
              </a:spcBef>
              <a:buBlip>
                <a:blip r:embed="rId2"/>
              </a:buBlip>
            </a:pPr>
            <a:r>
              <a:rPr lang="fa-IR" sz="2800" dirty="0" smtClean="0">
                <a:solidFill>
                  <a:schemeClr val="tx1"/>
                </a:solidFill>
                <a:cs typeface="B Mitra" pitchFamily="2" charset="-78"/>
              </a:rPr>
              <a:t> قبل از همکاری با بی‏بی‏سی ، در هفته نامه ای که برای مهاجرین افغان مقیم مشهد چاپ می شد کار می کرد.</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 مدیریت طرح </a:t>
            </a:r>
            <a:r>
              <a:rPr lang="en-US" sz="2800" dirty="0" smtClean="0">
                <a:solidFill>
                  <a:schemeClr val="tx1"/>
                </a:solidFill>
                <a:latin typeface="Times New Roman" pitchFamily="18" charset="0"/>
                <a:cs typeface="B Mitra" pitchFamily="2" charset="-78"/>
              </a:rPr>
              <a:t>UNHCR</a:t>
            </a:r>
            <a:r>
              <a:rPr lang="fa-IR" sz="2800" dirty="0" smtClean="0">
                <a:solidFill>
                  <a:schemeClr val="tx1"/>
                </a:solidFill>
                <a:cs typeface="B Mitra" pitchFamily="2" charset="-78"/>
              </a:rPr>
              <a:t> (تربیت و تعلیم جوانان افغان برای حرفه خبرنگاری)</a:t>
            </a:r>
            <a:endParaRPr lang="en-US" sz="3600" dirty="0">
              <a:cs typeface="B Mitra" pitchFamily="2" charset="-78"/>
            </a:endParaRPr>
          </a:p>
        </p:txBody>
      </p:sp>
      <p:pic>
        <p:nvPicPr>
          <p:cNvPr id="7" name="Picture 9" descr="C:\Documents and Settings\user\Desktop\جمال موسوي.jpg"/>
          <p:cNvPicPr>
            <a:picLocks noChangeAspect="1" noChangeArrowheads="1"/>
          </p:cNvPicPr>
          <p:nvPr/>
        </p:nvPicPr>
        <p:blipFill>
          <a:blip r:embed="rId3" cstate="print"/>
          <a:srcRect/>
          <a:stretch>
            <a:fillRect/>
          </a:stretch>
        </p:blipFill>
        <p:spPr bwMode="auto">
          <a:xfrm>
            <a:off x="323528" y="1139564"/>
            <a:ext cx="2714644" cy="1857388"/>
          </a:xfrm>
          <a:prstGeom prst="rect">
            <a:avLst/>
          </a:prstGeom>
          <a:noFill/>
          <a:ln w="9525">
            <a:noFill/>
            <a:miter lim="800000"/>
            <a:headEnd/>
            <a:tailEnd/>
          </a:ln>
        </p:spPr>
      </p:pic>
      <p:sp>
        <p:nvSpPr>
          <p:cNvPr id="9" name="Title 1"/>
          <p:cNvSpPr>
            <a:spLocks noGrp="1"/>
          </p:cNvSpPr>
          <p:nvPr>
            <p:ph type="title"/>
          </p:nvPr>
        </p:nvSpPr>
        <p:spPr>
          <a:xfrm>
            <a:off x="571472" y="285728"/>
            <a:ext cx="2500330" cy="642942"/>
          </a:xfrm>
        </p:spPr>
        <p:txBody>
          <a:bodyPr>
            <a:noAutofit/>
          </a:bodyPr>
          <a:lstStyle/>
          <a:p>
            <a:pPr algn="ctr"/>
            <a:r>
              <a:rPr lang="fa-IR" sz="3200" b="1" dirty="0" smtClean="0">
                <a:solidFill>
                  <a:srgbClr val="FF0000"/>
                </a:solidFill>
                <a:cs typeface="B Davat" pitchFamily="2" charset="-78"/>
              </a:rPr>
              <a:t>جمال الدین موسوی</a:t>
            </a:r>
            <a:endParaRPr lang="en-US" sz="3200" b="1" dirty="0">
              <a:solidFill>
                <a:srgbClr val="FF0000"/>
              </a:solidFill>
              <a:cs typeface="B Davat" pitchFamily="2" charset="-78"/>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iterate type="lt">
                                    <p:tmPct val="5000"/>
                                  </p:iterate>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5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4" dur="5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edge">
                                      <p:cBhvr>
                                        <p:cTn id="40" dur="20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from="(-#ppt_w/2)" to="(#ppt_x)" calcmode="lin" valueType="num">
                                      <p:cBhvr>
                                        <p:cTn id="45" dur="600" fill="hold">
                                          <p:stCondLst>
                                            <p:cond delay="0"/>
                                          </p:stCondLst>
                                        </p:cTn>
                                        <p:tgtEl>
                                          <p:spTgt spid="5">
                                            <p:txEl>
                                              <p:pRg st="4" end="4"/>
                                            </p:txEl>
                                          </p:spTgt>
                                        </p:tgtEl>
                                        <p:attrNameLst>
                                          <p:attrName>ppt_x</p:attrName>
                                        </p:attrNameLst>
                                      </p:cBhvr>
                                    </p:anim>
                                    <p:anim from="0" to="-1.0" calcmode="lin" valueType="num">
                                      <p:cBhvr>
                                        <p:cTn id="46" dur="200" decel="50000" autoRev="1" fill="hold">
                                          <p:stCondLst>
                                            <p:cond delay="600"/>
                                          </p:stCondLst>
                                        </p:cTn>
                                        <p:tgtEl>
                                          <p:spTgt spid="5">
                                            <p:txEl>
                                              <p:pRg st="4" end="4"/>
                                            </p:txEl>
                                          </p:spTgt>
                                        </p:tgtEl>
                                        <p:attrNameLst>
                                          <p:attrName>xshear</p:attrName>
                                        </p:attrNameLst>
                                      </p:cBhvr>
                                    </p:anim>
                                    <p:animScale>
                                      <p:cBhvr>
                                        <p:cTn id="47" dur="200" decel="100000" autoRev="1" fill="hold">
                                          <p:stCondLst>
                                            <p:cond delay="600"/>
                                          </p:stCondLst>
                                        </p:cTn>
                                        <p:tgtEl>
                                          <p:spTgt spid="5">
                                            <p:txEl>
                                              <p:pRg st="4" end="4"/>
                                            </p:txEl>
                                          </p:spTgt>
                                        </p:tgtEl>
                                      </p:cBhvr>
                                      <p:from x="100000" y="100000"/>
                                      <p:to x="80000" y="100000"/>
                                    </p:animScale>
                                    <p:anim by="(#ppt_h/3+#ppt_w*0.1)" calcmode="lin" valueType="num">
                                      <p:cBhvr additive="sum">
                                        <p:cTn id="48" dur="200" decel="100000" autoRev="1" fill="hold">
                                          <p:stCondLst>
                                            <p:cond delay="600"/>
                                          </p:stCondLst>
                                        </p:cTn>
                                        <p:tgtEl>
                                          <p:spTgt spid="5">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79141"/>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171480" y="1071546"/>
            <a:ext cx="8686800" cy="4714908"/>
          </a:xfrm>
        </p:spPr>
        <p:txBody>
          <a:bodyPr>
            <a:normAutofit fontScale="77500" lnSpcReduction="20000"/>
          </a:bodyPr>
          <a:lstStyle/>
          <a:p>
            <a:pPr marL="1588" indent="12700" algn="justLow" rtl="1">
              <a:lnSpc>
                <a:spcPct val="150000"/>
              </a:lnSpc>
              <a:spcBef>
                <a:spcPts val="0"/>
              </a:spcBef>
              <a:buBlip>
                <a:blip r:embed="rId2"/>
              </a:buBlip>
            </a:pPr>
            <a:r>
              <a:rPr lang="fa-IR" sz="2800" dirty="0" smtClean="0">
                <a:solidFill>
                  <a:schemeClr val="tx1"/>
                </a:solidFill>
                <a:cs typeface="B Mitra" pitchFamily="2" charset="-78"/>
              </a:rPr>
              <a:t>حرفه خبرنگاری را در سال 1997 در برنامه‏های هفتگی </a:t>
            </a:r>
          </a:p>
          <a:p>
            <a:pPr marL="1588" indent="12700" algn="justLow" rtl="1">
              <a:lnSpc>
                <a:spcPct val="150000"/>
              </a:lnSpc>
              <a:spcBef>
                <a:spcPts val="0"/>
              </a:spcBef>
            </a:pPr>
            <a:r>
              <a:rPr lang="fa-IR" sz="2800" dirty="0" smtClean="0">
                <a:solidFill>
                  <a:schemeClr val="tx1"/>
                </a:solidFill>
                <a:cs typeface="B Mitra" pitchFamily="2" charset="-78"/>
              </a:rPr>
              <a:t>رادیویی کانادایی بنام</a:t>
            </a:r>
            <a:r>
              <a:rPr lang="en-US" sz="2800" dirty="0" smtClean="0">
                <a:solidFill>
                  <a:schemeClr val="tx1"/>
                </a:solidFill>
                <a:latin typeface="Times New Roman" pitchFamily="18" charset="0"/>
                <a:cs typeface="B Mitra" pitchFamily="2" charset="-78"/>
              </a:rPr>
              <a:t>Persian Voice </a:t>
            </a:r>
            <a:r>
              <a:rPr lang="fa-IR" sz="2800" dirty="0" smtClean="0">
                <a:solidFill>
                  <a:schemeClr val="tx1"/>
                </a:solidFill>
                <a:latin typeface="Times New Roman" pitchFamily="18" charset="0"/>
                <a:cs typeface="B Mitra" pitchFamily="2" charset="-78"/>
              </a:rPr>
              <a:t> </a:t>
            </a:r>
            <a:r>
              <a:rPr lang="fa-IR" sz="2800" dirty="0" smtClean="0">
                <a:solidFill>
                  <a:schemeClr val="tx1"/>
                </a:solidFill>
                <a:cs typeface="B Mitra" pitchFamily="2" charset="-78"/>
              </a:rPr>
              <a:t>به عنوان تهیه کننده</a:t>
            </a:r>
          </a:p>
          <a:p>
            <a:pPr marL="1588" indent="12700" algn="justLow" rtl="1">
              <a:lnSpc>
                <a:spcPct val="150000"/>
              </a:lnSpc>
              <a:spcBef>
                <a:spcPts val="0"/>
              </a:spcBef>
            </a:pPr>
            <a:r>
              <a:rPr lang="fa-IR" sz="2800" dirty="0" smtClean="0">
                <a:solidFill>
                  <a:schemeClr val="tx1"/>
                </a:solidFill>
                <a:cs typeface="B Mitra" pitchFamily="2" charset="-78"/>
              </a:rPr>
              <a:t>و گوینده آغاز کرد.</a:t>
            </a:r>
          </a:p>
          <a:p>
            <a:pPr marL="1588" indent="12700" algn="r" rtl="1">
              <a:lnSpc>
                <a:spcPct val="150000"/>
              </a:lnSpc>
              <a:spcBef>
                <a:spcPts val="0"/>
              </a:spcBef>
              <a:buBlip>
                <a:blip r:embed="rId2"/>
              </a:buBlip>
            </a:pPr>
            <a:r>
              <a:rPr lang="fa-IR" sz="2800" dirty="0" smtClean="0">
                <a:solidFill>
                  <a:schemeClr val="tx1"/>
                </a:solidFill>
                <a:cs typeface="B Mitra" pitchFamily="2" charset="-78"/>
              </a:rPr>
              <a:t>در سال 2005 به عنوان تهیه کننده و نویسنده در شبکه</a:t>
            </a:r>
            <a:r>
              <a:rPr lang="en-US" sz="2800" dirty="0" smtClean="0">
                <a:solidFill>
                  <a:schemeClr val="tx1"/>
                </a:solidFill>
                <a:latin typeface="Times New Roman" pitchFamily="18" charset="0"/>
                <a:cs typeface="B Mitra" pitchFamily="2" charset="-78"/>
              </a:rPr>
              <a:t>Canadian Broadcasting Corporation (CBC) </a:t>
            </a:r>
            <a:r>
              <a:rPr lang="fa-IR" sz="2800" dirty="0" smtClean="0">
                <a:solidFill>
                  <a:schemeClr val="tx1"/>
                </a:solidFill>
                <a:latin typeface="Times New Roman" pitchFamily="18" charset="0"/>
                <a:cs typeface="B Mitra" pitchFamily="2" charset="-78"/>
              </a:rPr>
              <a:t> </a:t>
            </a:r>
            <a:r>
              <a:rPr lang="fa-IR" sz="2800" dirty="0" smtClean="0">
                <a:solidFill>
                  <a:schemeClr val="tx1"/>
                </a:solidFill>
                <a:cs typeface="B Mitra" pitchFamily="2" charset="-78"/>
              </a:rPr>
              <a:t>و در برنامه "گزارش جهان" یکی از پرشنونده ترین برنامه های صبحگاهی بود؛ مشغول به فعالیت شد. </a:t>
            </a:r>
          </a:p>
          <a:p>
            <a:pPr marL="1588" indent="12700">
              <a:lnSpc>
                <a:spcPct val="150000"/>
              </a:lnSpc>
              <a:spcBef>
                <a:spcPts val="0"/>
              </a:spcBef>
              <a:buBlip>
                <a:blip r:embed="rId2"/>
              </a:buBlip>
            </a:pPr>
            <a:r>
              <a:rPr lang="fa-IR" sz="2800" dirty="0" smtClean="0">
                <a:solidFill>
                  <a:schemeClr val="tx1"/>
                </a:solidFill>
                <a:cs typeface="B Mitra" pitchFamily="2" charset="-78"/>
              </a:rPr>
              <a:t>همکاری با سرویس خبری بی‏بی‏سی فارسی در سال 2008. </a:t>
            </a:r>
            <a:endParaRPr lang="en-US" sz="2800" dirty="0">
              <a:cs typeface="B Mitra" pitchFamily="2" charset="-78"/>
            </a:endParaRPr>
          </a:p>
        </p:txBody>
      </p:sp>
      <p:pic>
        <p:nvPicPr>
          <p:cNvPr id="7" name="Picture 7" descr="C:\Documents and Settings\user\Desktop\سلطانپور.jpg"/>
          <p:cNvPicPr>
            <a:picLocks noChangeAspect="1" noChangeArrowheads="1"/>
          </p:cNvPicPr>
          <p:nvPr/>
        </p:nvPicPr>
        <p:blipFill>
          <a:blip r:embed="rId3" cstate="print"/>
          <a:srcRect/>
          <a:stretch>
            <a:fillRect/>
          </a:stretch>
        </p:blipFill>
        <p:spPr bwMode="auto">
          <a:xfrm>
            <a:off x="214282" y="1142984"/>
            <a:ext cx="2214578" cy="1928826"/>
          </a:xfrm>
          <a:prstGeom prst="rect">
            <a:avLst/>
          </a:prstGeom>
          <a:noFill/>
          <a:ln w="9525">
            <a:noFill/>
            <a:miter lim="800000"/>
            <a:headEnd/>
            <a:tailEnd/>
          </a:ln>
        </p:spPr>
      </p:pic>
      <p:sp>
        <p:nvSpPr>
          <p:cNvPr id="8" name="Title 1"/>
          <p:cNvSpPr>
            <a:spLocks noGrp="1"/>
          </p:cNvSpPr>
          <p:nvPr>
            <p:ph type="title"/>
          </p:nvPr>
        </p:nvSpPr>
        <p:spPr>
          <a:xfrm>
            <a:off x="214282" y="428604"/>
            <a:ext cx="2071702" cy="642942"/>
          </a:xfrm>
        </p:spPr>
        <p:txBody>
          <a:bodyPr>
            <a:noAutofit/>
          </a:bodyPr>
          <a:lstStyle/>
          <a:p>
            <a:pPr algn="ctr"/>
            <a:r>
              <a:rPr lang="fa-IR" sz="3200" b="1" dirty="0" smtClean="0">
                <a:solidFill>
                  <a:srgbClr val="FF0000"/>
                </a:solidFill>
                <a:cs typeface="B Davat" pitchFamily="2" charset="-78"/>
              </a:rPr>
              <a:t>نادر سلطانپور</a:t>
            </a:r>
            <a:endParaRPr lang="en-US" sz="3200" b="1" dirty="0">
              <a:solidFill>
                <a:srgbClr val="FF0000"/>
              </a:solidFill>
              <a:cs typeface="B Davat" pitchFamily="2" charset="-78"/>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5">
                                            <p:txEl>
                                              <p:pRg st="0" end="0"/>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5">
                                            <p:txEl>
                                              <p:pRg st="1" end="1"/>
                                            </p:txEl>
                                          </p:spTgt>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9"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p:cTn id="45"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p:cTn id="53"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54"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5301" y="792824"/>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57200" y="928670"/>
            <a:ext cx="8229600" cy="5143536"/>
          </a:xfrm>
        </p:spPr>
        <p:txBody>
          <a:bodyPr>
            <a:normAutofit fontScale="70000" lnSpcReduction="20000"/>
          </a:bodyPr>
          <a:lstStyle/>
          <a:p>
            <a:pPr marL="1588" indent="12700" algn="justLow" rtl="1">
              <a:lnSpc>
                <a:spcPct val="150000"/>
              </a:lnSpc>
              <a:spcBef>
                <a:spcPts val="0"/>
              </a:spcBef>
              <a:buBlip>
                <a:blip r:embed="rId2"/>
              </a:buBlip>
            </a:pPr>
            <a:r>
              <a:rPr lang="fa-IR" sz="2800" dirty="0" smtClean="0">
                <a:solidFill>
                  <a:schemeClr val="tx1"/>
                </a:solidFill>
                <a:cs typeface="B Mitra" pitchFamily="2" charset="-78"/>
              </a:rPr>
              <a:t> متولد سال  1353، لاهیجان </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 فارغ التحصیل رشته مهندسی کامپیوتر، گرایش نرم افزار</a:t>
            </a:r>
          </a:p>
          <a:p>
            <a:pPr marL="1588" indent="12700" algn="justLow" rtl="1">
              <a:lnSpc>
                <a:spcPct val="150000"/>
              </a:lnSpc>
              <a:spcBef>
                <a:spcPts val="0"/>
              </a:spcBef>
            </a:pPr>
            <a:r>
              <a:rPr lang="fa-IR" sz="2800" dirty="0" smtClean="0">
                <a:solidFill>
                  <a:schemeClr val="tx1"/>
                </a:solidFill>
                <a:cs typeface="B Mitra" pitchFamily="2" charset="-78"/>
              </a:rPr>
              <a:t> از دانشگاه آزاد لاهیجان.</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 همکاری با هفته نامه چلچراغ، ماهنامه دنیای کامپیوتر و ارتباط، خبرگزاری ایسنا، نشریه الکترونیک زیگزاگ، روزنامه قیام، رادیو جوان.</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 آخرین مسئولیت در هفته نامه «چلچراغ» معاونت سردبیری و در چند ماه آخر به عنوان جانشین سردبیر.</a:t>
            </a:r>
          </a:p>
          <a:p>
            <a:pPr marL="1588" indent="-1588" algn="justLow">
              <a:lnSpc>
                <a:spcPct val="150000"/>
              </a:lnSpc>
              <a:spcBef>
                <a:spcPts val="0"/>
              </a:spcBef>
              <a:buBlip>
                <a:blip r:embed="rId2"/>
              </a:buBlip>
            </a:pPr>
            <a:r>
              <a:rPr lang="fa-IR" sz="2800" dirty="0" smtClean="0">
                <a:solidFill>
                  <a:schemeClr val="tx1"/>
                </a:solidFill>
                <a:cs typeface="B Mitra" pitchFamily="2" charset="-78"/>
              </a:rPr>
              <a:t> برنامه ساز و مجری برنامه «کلیک» تلویزیونی بی‏بی‏سی فارسی.</a:t>
            </a:r>
            <a:endParaRPr lang="en-US" dirty="0">
              <a:cs typeface="B Mitra" pitchFamily="2" charset="-78"/>
            </a:endParaRPr>
          </a:p>
        </p:txBody>
      </p:sp>
      <p:pic>
        <p:nvPicPr>
          <p:cNvPr id="9" name="Picture 3"/>
          <p:cNvPicPr>
            <a:picLocks noChangeAspect="1" noChangeArrowheads="1"/>
          </p:cNvPicPr>
          <p:nvPr/>
        </p:nvPicPr>
        <p:blipFill>
          <a:blip r:embed="rId3" cstate="print"/>
          <a:srcRect/>
          <a:stretch>
            <a:fillRect/>
          </a:stretch>
        </p:blipFill>
        <p:spPr bwMode="auto">
          <a:xfrm>
            <a:off x="467544" y="836712"/>
            <a:ext cx="1801527" cy="1857388"/>
          </a:xfrm>
          <a:prstGeom prst="rect">
            <a:avLst/>
          </a:prstGeom>
          <a:noFill/>
          <a:ln w="9525">
            <a:noFill/>
            <a:miter lim="800000"/>
            <a:headEnd/>
            <a:tailEnd/>
          </a:ln>
          <a:effectLst/>
        </p:spPr>
      </p:pic>
      <p:sp>
        <p:nvSpPr>
          <p:cNvPr id="7" name="Title 1"/>
          <p:cNvSpPr>
            <a:spLocks noGrp="1"/>
          </p:cNvSpPr>
          <p:nvPr>
            <p:ph type="title"/>
          </p:nvPr>
        </p:nvSpPr>
        <p:spPr>
          <a:xfrm>
            <a:off x="251520" y="214290"/>
            <a:ext cx="2071702" cy="642942"/>
          </a:xfrm>
        </p:spPr>
        <p:txBody>
          <a:bodyPr>
            <a:noAutofit/>
          </a:bodyPr>
          <a:lstStyle/>
          <a:p>
            <a:pPr algn="ctr"/>
            <a:r>
              <a:rPr lang="fa-IR" sz="3200" b="1" dirty="0" smtClean="0">
                <a:solidFill>
                  <a:srgbClr val="FF0000"/>
                </a:solidFill>
                <a:cs typeface="B Davat" pitchFamily="2" charset="-78"/>
              </a:rPr>
              <a:t>نیما اکبرپور</a:t>
            </a:r>
            <a:endParaRPr lang="en-US" sz="3200" b="1" dirty="0">
              <a:solidFill>
                <a:srgbClr val="FF0000"/>
              </a:solidFill>
              <a:cs typeface="B Davat" pitchFamily="2"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70" decel="100000"/>
                                        <p:tgtEl>
                                          <p:spTgt spid="9"/>
                                        </p:tgtEl>
                                      </p:cBhvr>
                                    </p:animEffect>
                                    <p:animScale>
                                      <p:cBhvr>
                                        <p:cTn id="17" dur="770" decel="100000"/>
                                        <p:tgtEl>
                                          <p:spTgt spid="9"/>
                                        </p:tgtEl>
                                      </p:cBhvr>
                                      <p:from x="10000" y="10000"/>
                                      <p:to x="200000" y="450000"/>
                                    </p:animScale>
                                    <p:animScale>
                                      <p:cBhvr>
                                        <p:cTn id="18" dur="1230" accel="100000" fill="hold">
                                          <p:stCondLst>
                                            <p:cond delay="770"/>
                                          </p:stCondLst>
                                        </p:cTn>
                                        <p:tgtEl>
                                          <p:spTgt spid="9"/>
                                        </p:tgtEl>
                                      </p:cBhvr>
                                      <p:from x="200000" y="450000"/>
                                      <p:to x="100000" y="100000"/>
                                    </p:animScale>
                                    <p:set>
                                      <p:cBhvr>
                                        <p:cTn id="19" dur="770" fill="hold"/>
                                        <p:tgtEl>
                                          <p:spTgt spid="9"/>
                                        </p:tgtEl>
                                        <p:attrNameLst>
                                          <p:attrName>ppt_x</p:attrName>
                                        </p:attrNameLst>
                                      </p:cBhvr>
                                      <p:to>
                                        <p:strVal val="(0.5)"/>
                                      </p:to>
                                    </p:set>
                                    <p:anim from="(0.5)" to="(#ppt_x)" calcmode="lin" valueType="num">
                                      <p:cBhvr>
                                        <p:cTn id="20" dur="1230" accel="100000" fill="hold">
                                          <p:stCondLst>
                                            <p:cond delay="770"/>
                                          </p:stCondLst>
                                        </p:cTn>
                                        <p:tgtEl>
                                          <p:spTgt spid="9"/>
                                        </p:tgtEl>
                                        <p:attrNameLst>
                                          <p:attrName>ppt_x</p:attrName>
                                        </p:attrNameLst>
                                      </p:cBhvr>
                                    </p:anim>
                                    <p:set>
                                      <p:cBhvr>
                                        <p:cTn id="21" dur="770" fill="hold"/>
                                        <p:tgtEl>
                                          <p:spTgt spid="9"/>
                                        </p:tgtEl>
                                        <p:attrNameLst>
                                          <p:attrName>ppt_y</p:attrName>
                                        </p:attrNameLst>
                                      </p:cBhvr>
                                      <p:to>
                                        <p:strVal val="(#ppt_y+0.4)"/>
                                      </p:to>
                                    </p:set>
                                    <p:anim from="(#ppt_y+0.4)" to="(#ppt_y)" calcmode="lin" valueType="num">
                                      <p:cBhvr>
                                        <p:cTn id="22" dur="1230" accel="100000" fill="hold">
                                          <p:stCondLst>
                                            <p:cond delay="770"/>
                                          </p:stCondLst>
                                        </p:cTn>
                                        <p:tgtEl>
                                          <p:spTgt spid="9"/>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edg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1" end="1"/>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 calcmode="lin" valueType="num">
                                      <p:cBhvr>
                                        <p:cTn id="3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8" presetClass="entr" presetSubtype="0" accel="5000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45" dur="10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 calcmode="lin" valueType="num">
                                      <p:cBhvr>
                                        <p:cTn id="50"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 from="(-#ppt_w/2)" to="(#ppt_x)" calcmode="lin" valueType="num">
                                      <p:cBhvr>
                                        <p:cTn id="57" dur="600" fill="hold">
                                          <p:stCondLst>
                                            <p:cond delay="0"/>
                                          </p:stCondLst>
                                        </p:cTn>
                                        <p:tgtEl>
                                          <p:spTgt spid="5">
                                            <p:txEl>
                                              <p:pRg st="5" end="5"/>
                                            </p:txEl>
                                          </p:spTgt>
                                        </p:tgtEl>
                                        <p:attrNameLst>
                                          <p:attrName>ppt_x</p:attrName>
                                        </p:attrNameLst>
                                      </p:cBhvr>
                                    </p:anim>
                                    <p:anim from="0" to="-1.0" calcmode="lin" valueType="num">
                                      <p:cBhvr>
                                        <p:cTn id="58" dur="200" decel="50000" autoRev="1" fill="hold">
                                          <p:stCondLst>
                                            <p:cond delay="600"/>
                                          </p:stCondLst>
                                        </p:cTn>
                                        <p:tgtEl>
                                          <p:spTgt spid="5">
                                            <p:txEl>
                                              <p:pRg st="5" end="5"/>
                                            </p:txEl>
                                          </p:spTgt>
                                        </p:tgtEl>
                                        <p:attrNameLst>
                                          <p:attrName>xshear</p:attrName>
                                        </p:attrNameLst>
                                      </p:cBhvr>
                                    </p:anim>
                                    <p:animScale>
                                      <p:cBhvr>
                                        <p:cTn id="59" dur="200" decel="100000" autoRev="1" fill="hold">
                                          <p:stCondLst>
                                            <p:cond delay="600"/>
                                          </p:stCondLst>
                                        </p:cTn>
                                        <p:tgtEl>
                                          <p:spTgt spid="5">
                                            <p:txEl>
                                              <p:pRg st="5" end="5"/>
                                            </p:txEl>
                                          </p:spTgt>
                                        </p:tgtEl>
                                      </p:cBhvr>
                                      <p:from x="100000" y="100000"/>
                                      <p:to x="80000" y="100000"/>
                                    </p:animScale>
                                    <p:anim by="(#ppt_h/3+#ppt_w*0.1)" calcmode="lin" valueType="num">
                                      <p:cBhvr additive="sum">
                                        <p:cTn id="60" dur="200" decel="100000" autoRev="1" fill="hold">
                                          <p:stCondLst>
                                            <p:cond delay="600"/>
                                          </p:stCondLst>
                                        </p:cTn>
                                        <p:tgtEl>
                                          <p:spTgt spid="5">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6739" y="792824"/>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142876" y="1000108"/>
            <a:ext cx="8858280" cy="5214974"/>
          </a:xfrm>
        </p:spPr>
        <p:txBody>
          <a:bodyPr>
            <a:normAutofit fontScale="77500" lnSpcReduction="20000"/>
          </a:bodyPr>
          <a:lstStyle/>
          <a:p>
            <a:pPr marL="1588" indent="12700" algn="justLow" rtl="1">
              <a:lnSpc>
                <a:spcPct val="150000"/>
              </a:lnSpc>
              <a:buBlip>
                <a:blip r:embed="rId2"/>
              </a:buBlip>
            </a:pPr>
            <a:r>
              <a:rPr lang="fa-IR" sz="2800" dirty="0" smtClean="0">
                <a:solidFill>
                  <a:schemeClr val="tx1"/>
                </a:solidFill>
                <a:cs typeface="B Mitra" pitchFamily="2" charset="-78"/>
              </a:rPr>
              <a:t>متولد سال۱۳۵۴، هرات افغانستان و بزرگ شده شهر مشهد. </a:t>
            </a:r>
          </a:p>
          <a:p>
            <a:pPr marL="1588" indent="12700" algn="justLow" rtl="1">
              <a:lnSpc>
                <a:spcPct val="150000"/>
              </a:lnSpc>
              <a:buBlip>
                <a:blip r:embed="rId2"/>
              </a:buBlip>
            </a:pPr>
            <a:r>
              <a:rPr lang="fa-IR" sz="2800" dirty="0" smtClean="0">
                <a:solidFill>
                  <a:schemeClr val="tx1"/>
                </a:solidFill>
                <a:cs typeface="B Mitra" pitchFamily="2" charset="-78"/>
              </a:rPr>
              <a:t>همکاری با برخی نشریات ایرانی و نشریات مهاجرین افغان</a:t>
            </a:r>
          </a:p>
          <a:p>
            <a:pPr marL="1588" indent="12700" algn="justLow" rtl="1">
              <a:lnSpc>
                <a:spcPct val="150000"/>
              </a:lnSpc>
            </a:pPr>
            <a:r>
              <a:rPr lang="fa-IR" sz="2800" dirty="0" smtClean="0">
                <a:solidFill>
                  <a:schemeClr val="tx1"/>
                </a:solidFill>
                <a:cs typeface="B Mitra" pitchFamily="2" charset="-78"/>
              </a:rPr>
              <a:t> از سال ۱۳۷۷. </a:t>
            </a:r>
          </a:p>
          <a:p>
            <a:pPr marL="1588" indent="12700" algn="justLow" rtl="1">
              <a:lnSpc>
                <a:spcPct val="150000"/>
              </a:lnSpc>
              <a:buBlip>
                <a:blip r:embed="rId2"/>
              </a:buBlip>
            </a:pPr>
            <a:r>
              <a:rPr lang="fa-IR" sz="2800" dirty="0" smtClean="0">
                <a:solidFill>
                  <a:schemeClr val="tx1"/>
                </a:solidFill>
                <a:cs typeface="B Mitra" pitchFamily="2" charset="-78"/>
              </a:rPr>
              <a:t>در سال ۱۳۸۱ او به هرات رفت و به عنوان سردبیر با نشریه «آوای نو» همکاری کرد.</a:t>
            </a:r>
          </a:p>
          <a:p>
            <a:pPr marL="1588" indent="12700" algn="justLow">
              <a:lnSpc>
                <a:spcPct val="150000"/>
              </a:lnSpc>
              <a:buBlip>
                <a:blip r:embed="rId2"/>
              </a:buBlip>
            </a:pPr>
            <a:r>
              <a:rPr lang="fa-IR" sz="2800" dirty="0" smtClean="0">
                <a:solidFill>
                  <a:schemeClr val="tx1"/>
                </a:solidFill>
                <a:cs typeface="B Mitra" pitchFamily="2" charset="-78"/>
              </a:rPr>
              <a:t>خبرنگار بی‏بی‏سی در کابل و سپس در لندن فعالیت داشت. </a:t>
            </a:r>
          </a:p>
          <a:p>
            <a:pPr marL="1588" indent="12700" algn="justLow">
              <a:lnSpc>
                <a:spcPct val="150000"/>
              </a:lnSpc>
              <a:buBlip>
                <a:blip r:embed="rId2"/>
              </a:buBlip>
            </a:pPr>
            <a:r>
              <a:rPr lang="fa-IR" sz="2800" dirty="0" smtClean="0">
                <a:solidFill>
                  <a:schemeClr val="tx1"/>
                </a:solidFill>
                <a:cs typeface="B Mitra" pitchFamily="2" charset="-78"/>
              </a:rPr>
              <a:t>با افتتاح تلویزیون فارسی بی‏بی‏سی با اين شبکه همکاري نمود و در حال حاضر همراه با «سیاوش اردلان» و «پونه قدوسی» يکی از مجریان برنامه «نوبت شما» است.</a:t>
            </a:r>
          </a:p>
          <a:p>
            <a:pPr marL="1588" indent="12700" algn="justLow" rtl="1">
              <a:lnSpc>
                <a:spcPct val="150000"/>
              </a:lnSpc>
              <a:buBlip>
                <a:blip r:embed="rId2"/>
              </a:buBlip>
            </a:pPr>
            <a:endParaRPr lang="en-US" dirty="0">
              <a:cs typeface="B Mitra" pitchFamily="2" charset="-78"/>
            </a:endParaRPr>
          </a:p>
        </p:txBody>
      </p:sp>
      <p:pic>
        <p:nvPicPr>
          <p:cNvPr id="7" name="Picture 6" descr="C:\Documents and Settings\user\Desktop\pic bbc\ستار سعيدي.bmp"/>
          <p:cNvPicPr>
            <a:picLocks noChangeAspect="1" noChangeArrowheads="1"/>
          </p:cNvPicPr>
          <p:nvPr/>
        </p:nvPicPr>
        <p:blipFill>
          <a:blip r:embed="rId3" cstate="print"/>
          <a:srcRect/>
          <a:stretch>
            <a:fillRect/>
          </a:stretch>
        </p:blipFill>
        <p:spPr bwMode="auto">
          <a:xfrm>
            <a:off x="285720" y="980728"/>
            <a:ext cx="2198048" cy="1714512"/>
          </a:xfrm>
          <a:prstGeom prst="rect">
            <a:avLst/>
          </a:prstGeom>
          <a:noFill/>
          <a:ln w="9525">
            <a:noFill/>
            <a:miter lim="800000"/>
            <a:headEnd/>
            <a:tailEnd/>
          </a:ln>
        </p:spPr>
      </p:pic>
      <p:sp>
        <p:nvSpPr>
          <p:cNvPr id="9" name="Title 1"/>
          <p:cNvSpPr>
            <a:spLocks noGrp="1"/>
          </p:cNvSpPr>
          <p:nvPr>
            <p:ph type="title"/>
          </p:nvPr>
        </p:nvSpPr>
        <p:spPr>
          <a:xfrm>
            <a:off x="357158" y="357166"/>
            <a:ext cx="2071702" cy="642942"/>
          </a:xfrm>
        </p:spPr>
        <p:txBody>
          <a:bodyPr>
            <a:noAutofit/>
          </a:bodyPr>
          <a:lstStyle/>
          <a:p>
            <a:pPr algn="ctr"/>
            <a:r>
              <a:rPr lang="fa-IR" sz="3200" b="1" dirty="0" smtClean="0">
                <a:solidFill>
                  <a:srgbClr val="FF0000"/>
                </a:solidFill>
                <a:cs typeface="B Davat" pitchFamily="2" charset="-78"/>
              </a:rPr>
              <a:t>ستار سعیدی</a:t>
            </a:r>
            <a:endParaRPr lang="en-US" sz="3200" b="1" dirty="0">
              <a:solidFill>
                <a:srgbClr val="FF0000"/>
              </a:solidFill>
              <a:cs typeface="B Davat" pitchFamily="2" charset="-7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1" end="1"/>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5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wipe(down)">
                                      <p:cBhvr>
                                        <p:cTn id="46" dur="580">
                                          <p:stCondLst>
                                            <p:cond delay="0"/>
                                          </p:stCondLst>
                                        </p:cTn>
                                        <p:tgtEl>
                                          <p:spTgt spid="5">
                                            <p:txEl>
                                              <p:pRg st="4" end="4"/>
                                            </p:txEl>
                                          </p:spTgt>
                                        </p:tgtEl>
                                      </p:cBhvr>
                                    </p:animEffect>
                                    <p:anim calcmode="lin" valueType="num">
                                      <p:cBhvr>
                                        <p:cTn id="47"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xEl>
                                              <p:pRg st="4" end="4"/>
                                            </p:txEl>
                                          </p:spTgt>
                                        </p:tgtEl>
                                      </p:cBhvr>
                                      <p:to x="100000" y="60000"/>
                                    </p:animScale>
                                    <p:animScale>
                                      <p:cBhvr>
                                        <p:cTn id="53" dur="166" decel="50000">
                                          <p:stCondLst>
                                            <p:cond delay="676"/>
                                          </p:stCondLst>
                                        </p:cTn>
                                        <p:tgtEl>
                                          <p:spTgt spid="5">
                                            <p:txEl>
                                              <p:pRg st="4" end="4"/>
                                            </p:txEl>
                                          </p:spTgt>
                                        </p:tgtEl>
                                      </p:cBhvr>
                                      <p:to x="100000" y="100000"/>
                                    </p:animScale>
                                    <p:animScale>
                                      <p:cBhvr>
                                        <p:cTn id="54" dur="26">
                                          <p:stCondLst>
                                            <p:cond delay="1312"/>
                                          </p:stCondLst>
                                        </p:cTn>
                                        <p:tgtEl>
                                          <p:spTgt spid="5">
                                            <p:txEl>
                                              <p:pRg st="4" end="4"/>
                                            </p:txEl>
                                          </p:spTgt>
                                        </p:tgtEl>
                                      </p:cBhvr>
                                      <p:to x="100000" y="80000"/>
                                    </p:animScale>
                                    <p:animScale>
                                      <p:cBhvr>
                                        <p:cTn id="55" dur="166" decel="50000">
                                          <p:stCondLst>
                                            <p:cond delay="1338"/>
                                          </p:stCondLst>
                                        </p:cTn>
                                        <p:tgtEl>
                                          <p:spTgt spid="5">
                                            <p:txEl>
                                              <p:pRg st="4" end="4"/>
                                            </p:txEl>
                                          </p:spTgt>
                                        </p:tgtEl>
                                      </p:cBhvr>
                                      <p:to x="100000" y="100000"/>
                                    </p:animScale>
                                    <p:animScale>
                                      <p:cBhvr>
                                        <p:cTn id="56" dur="26">
                                          <p:stCondLst>
                                            <p:cond delay="1642"/>
                                          </p:stCondLst>
                                        </p:cTn>
                                        <p:tgtEl>
                                          <p:spTgt spid="5">
                                            <p:txEl>
                                              <p:pRg st="4" end="4"/>
                                            </p:txEl>
                                          </p:spTgt>
                                        </p:tgtEl>
                                      </p:cBhvr>
                                      <p:to x="100000" y="90000"/>
                                    </p:animScale>
                                    <p:animScale>
                                      <p:cBhvr>
                                        <p:cTn id="57" dur="166" decel="50000">
                                          <p:stCondLst>
                                            <p:cond delay="1668"/>
                                          </p:stCondLst>
                                        </p:cTn>
                                        <p:tgtEl>
                                          <p:spTgt spid="5">
                                            <p:txEl>
                                              <p:pRg st="4" end="4"/>
                                            </p:txEl>
                                          </p:spTgt>
                                        </p:tgtEl>
                                      </p:cBhvr>
                                      <p:to x="100000" y="100000"/>
                                    </p:animScale>
                                    <p:animScale>
                                      <p:cBhvr>
                                        <p:cTn id="58" dur="26">
                                          <p:stCondLst>
                                            <p:cond delay="1808"/>
                                          </p:stCondLst>
                                        </p:cTn>
                                        <p:tgtEl>
                                          <p:spTgt spid="5">
                                            <p:txEl>
                                              <p:pRg st="4" end="4"/>
                                            </p:txEl>
                                          </p:spTgt>
                                        </p:tgtEl>
                                      </p:cBhvr>
                                      <p:to x="100000" y="95000"/>
                                    </p:animScale>
                                    <p:animScale>
                                      <p:cBhvr>
                                        <p:cTn id="59" dur="166" decel="50000">
                                          <p:stCondLst>
                                            <p:cond delay="1834"/>
                                          </p:stCondLst>
                                        </p:cTn>
                                        <p:tgtEl>
                                          <p:spTgt spid="5">
                                            <p:txEl>
                                              <p:pRg st="4" end="4"/>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34" presetClass="entr" presetSubtype="0" fill="hold" nodeType="click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 from="(-#ppt_w/2)" to="(#ppt_x)" calcmode="lin" valueType="num">
                                      <p:cBhvr>
                                        <p:cTn id="64" dur="600" fill="hold">
                                          <p:stCondLst>
                                            <p:cond delay="0"/>
                                          </p:stCondLst>
                                        </p:cTn>
                                        <p:tgtEl>
                                          <p:spTgt spid="5">
                                            <p:txEl>
                                              <p:pRg st="5" end="5"/>
                                            </p:txEl>
                                          </p:spTgt>
                                        </p:tgtEl>
                                        <p:attrNameLst>
                                          <p:attrName>ppt_x</p:attrName>
                                        </p:attrNameLst>
                                      </p:cBhvr>
                                    </p:anim>
                                    <p:anim from="0" to="-1.0" calcmode="lin" valueType="num">
                                      <p:cBhvr>
                                        <p:cTn id="65" dur="200" decel="50000" autoRev="1" fill="hold">
                                          <p:stCondLst>
                                            <p:cond delay="600"/>
                                          </p:stCondLst>
                                        </p:cTn>
                                        <p:tgtEl>
                                          <p:spTgt spid="5">
                                            <p:txEl>
                                              <p:pRg st="5" end="5"/>
                                            </p:txEl>
                                          </p:spTgt>
                                        </p:tgtEl>
                                        <p:attrNameLst>
                                          <p:attrName>xshear</p:attrName>
                                        </p:attrNameLst>
                                      </p:cBhvr>
                                    </p:anim>
                                    <p:animScale>
                                      <p:cBhvr>
                                        <p:cTn id="66" dur="200" decel="100000" autoRev="1" fill="hold">
                                          <p:stCondLst>
                                            <p:cond delay="600"/>
                                          </p:stCondLst>
                                        </p:cTn>
                                        <p:tgtEl>
                                          <p:spTgt spid="5">
                                            <p:txEl>
                                              <p:pRg st="5" end="5"/>
                                            </p:txEl>
                                          </p:spTgt>
                                        </p:tgtEl>
                                      </p:cBhvr>
                                      <p:from x="100000" y="100000"/>
                                      <p:to x="80000" y="100000"/>
                                    </p:animScale>
                                    <p:anim by="(#ppt_h/3+#ppt_w*0.1)" calcmode="lin" valueType="num">
                                      <p:cBhvr additive="sum">
                                        <p:cTn id="67" dur="200" decel="100000" autoRev="1" fill="hold">
                                          <p:stCondLst>
                                            <p:cond delay="600"/>
                                          </p:stCondLst>
                                        </p:cTn>
                                        <p:tgtEl>
                                          <p:spTgt spid="5">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3131840" y="785794"/>
            <a:ext cx="5554960" cy="2286016"/>
          </a:xfrm>
        </p:spPr>
        <p:txBody>
          <a:bodyPr>
            <a:normAutofit fontScale="77500" lnSpcReduction="20000"/>
          </a:bodyPr>
          <a:lstStyle/>
          <a:p>
            <a:pPr marL="0" indent="12700" algn="justLow">
              <a:lnSpc>
                <a:spcPct val="150000"/>
              </a:lnSpc>
              <a:spcBef>
                <a:spcPts val="0"/>
              </a:spcBef>
              <a:buBlip>
                <a:blip r:embed="rId2"/>
              </a:buBlip>
            </a:pPr>
            <a:r>
              <a:rPr lang="fa-IR" sz="2800" dirty="0" smtClean="0">
                <a:solidFill>
                  <a:schemeClr val="tx1"/>
                </a:solidFill>
                <a:cs typeface="B Mitra" pitchFamily="2" charset="-78"/>
              </a:rPr>
              <a:t> مجری و  گوینده رادیو بی‏بی‏سی فارسی</a:t>
            </a:r>
          </a:p>
          <a:p>
            <a:pPr marL="0" indent="12700" algn="justLow">
              <a:lnSpc>
                <a:spcPct val="150000"/>
              </a:lnSpc>
              <a:spcBef>
                <a:spcPts val="0"/>
              </a:spcBef>
              <a:buBlip>
                <a:blip r:embed="rId2"/>
              </a:buBlip>
            </a:pPr>
            <a:r>
              <a:rPr lang="fa-IR" sz="2800" dirty="0" smtClean="0">
                <a:solidFill>
                  <a:schemeClr val="tx1"/>
                </a:solidFill>
                <a:cs typeface="B Mitra" pitchFamily="2" charset="-78"/>
              </a:rPr>
              <a:t> سردبیری رادیو بی‏بی‏سی فارسی</a:t>
            </a:r>
          </a:p>
          <a:p>
            <a:pPr marL="0" indent="12700" algn="justLow" rtl="1">
              <a:lnSpc>
                <a:spcPct val="150000"/>
              </a:lnSpc>
              <a:spcBef>
                <a:spcPts val="0"/>
              </a:spcBef>
              <a:buBlip>
                <a:blip r:embed="rId2"/>
              </a:buBlip>
            </a:pPr>
            <a:r>
              <a:rPr lang="fa-IR" sz="2800" dirty="0" smtClean="0">
                <a:solidFill>
                  <a:schemeClr val="tx1"/>
                </a:solidFill>
                <a:cs typeface="B Mitra" pitchFamily="2" charset="-78"/>
              </a:rPr>
              <a:t> گوینده و مجری خبر و برنامه «صفحه دو»</a:t>
            </a:r>
          </a:p>
          <a:p>
            <a:pPr marL="0" indent="12700" algn="justLow" rtl="1">
              <a:spcBef>
                <a:spcPts val="0"/>
              </a:spcBef>
              <a:buBlip>
                <a:blip r:embed="rId2"/>
              </a:buBlip>
            </a:pPr>
            <a:endParaRPr lang="en-US" sz="3600" dirty="0">
              <a:cs typeface="B Mitra" pitchFamily="2" charset="-78"/>
            </a:endParaRPr>
          </a:p>
        </p:txBody>
      </p:sp>
      <p:pic>
        <p:nvPicPr>
          <p:cNvPr id="7" name="Picture 2" descr="C:\Documents and Settings\user\Desktop\پرپنجي.jpg"/>
          <p:cNvPicPr>
            <a:picLocks noChangeAspect="1" noChangeArrowheads="1"/>
          </p:cNvPicPr>
          <p:nvPr/>
        </p:nvPicPr>
        <p:blipFill>
          <a:blip r:embed="rId3" cstate="print"/>
          <a:stretch>
            <a:fillRect/>
          </a:stretch>
        </p:blipFill>
        <p:spPr bwMode="auto">
          <a:xfrm>
            <a:off x="107504" y="908720"/>
            <a:ext cx="3905250" cy="1476375"/>
          </a:xfrm>
          <a:prstGeom prst="rect">
            <a:avLst/>
          </a:prstGeom>
          <a:noFill/>
          <a:ln>
            <a:noFill/>
          </a:ln>
        </p:spPr>
      </p:pic>
      <p:sp>
        <p:nvSpPr>
          <p:cNvPr id="8" name="Content Placeholder 2"/>
          <p:cNvSpPr txBox="1">
            <a:spLocks/>
          </p:cNvSpPr>
          <p:nvPr/>
        </p:nvSpPr>
        <p:spPr>
          <a:xfrm>
            <a:off x="3059832" y="3857628"/>
            <a:ext cx="5626968" cy="2428892"/>
          </a:xfrm>
          <a:prstGeom prst="rect">
            <a:avLst/>
          </a:prstGeom>
        </p:spPr>
        <p:txBody>
          <a:bodyPr vert="horz" lIns="91440" tIns="45720" rIns="91440" bIns="45720" rtlCol="0">
            <a:noAutofit/>
          </a:bodyPr>
          <a:lstStyle/>
          <a:p>
            <a:pPr marL="1588" marR="0" lvl="0" indent="12700" algn="justLow" defTabSz="914400" rtl="1" eaLnBrk="1" fontAlgn="auto" latinLnBrk="0" hangingPunct="1">
              <a:lnSpc>
                <a:spcPct val="150000"/>
              </a:lnSpc>
              <a:spcAft>
                <a:spcPts val="0"/>
              </a:spcAft>
              <a:buClrTx/>
              <a:buSzTx/>
              <a:buBlip>
                <a:blip r:embed="rId4"/>
              </a:buBlip>
              <a:tabLst/>
              <a:defRPr/>
            </a:pPr>
            <a:r>
              <a:rPr lang="fa-IR" sz="2400" dirty="0" smtClean="0">
                <a:cs typeface="B Mitra" pitchFamily="2" charset="-78"/>
              </a:rPr>
              <a:t> </a:t>
            </a:r>
            <a:r>
              <a:rPr kumimoji="0" lang="fa-IR" sz="2400" b="0" i="0" u="none" strike="noStrike" kern="1200" cap="none" spc="0" normalizeH="0" baseline="0" noProof="0" dirty="0" smtClean="0">
                <a:ln>
                  <a:noFill/>
                </a:ln>
                <a:solidFill>
                  <a:schemeClr val="tx1"/>
                </a:solidFill>
                <a:effectLst/>
                <a:uLnTx/>
                <a:uFillTx/>
                <a:cs typeface="B Mitra" pitchFamily="2" charset="-78"/>
              </a:rPr>
              <a:t>مسئول «صفحه آخر» روزنامه همشهري</a:t>
            </a:r>
          </a:p>
          <a:p>
            <a:pPr marL="1588" marR="0" lvl="0" indent="12700" algn="justLow" defTabSz="914400" rtl="1" eaLnBrk="1" fontAlgn="auto" latinLnBrk="0" hangingPunct="1">
              <a:lnSpc>
                <a:spcPct val="150000"/>
              </a:lnSpc>
              <a:spcAft>
                <a:spcPts val="0"/>
              </a:spcAft>
              <a:buClrTx/>
              <a:buSzTx/>
              <a:buBlip>
                <a:blip r:embed="rId4"/>
              </a:buBlip>
              <a:tabLst/>
              <a:defRPr/>
            </a:pPr>
            <a:r>
              <a:rPr lang="fa-IR" sz="2400" dirty="0" smtClean="0">
                <a:cs typeface="B Mitra" pitchFamily="2" charset="-78"/>
              </a:rPr>
              <a:t> </a:t>
            </a:r>
            <a:r>
              <a:rPr kumimoji="0" lang="fa-IR" sz="2400" b="0" i="0" u="none" strike="noStrike" kern="1200" cap="none" spc="0" normalizeH="0" baseline="0" noProof="0" dirty="0" smtClean="0">
                <a:ln>
                  <a:noFill/>
                </a:ln>
                <a:solidFill>
                  <a:schemeClr val="tx1"/>
                </a:solidFill>
                <a:effectLst/>
                <a:uLnTx/>
                <a:uFillTx/>
                <a:cs typeface="B Mitra" pitchFamily="2" charset="-78"/>
              </a:rPr>
              <a:t>بعد از مدتي وي امتياز انتشار ويژه نامه روزنامه همشهري </a:t>
            </a:r>
          </a:p>
          <a:p>
            <a:pPr marL="1588" lvl="0" indent="12700" algn="justLow" rtl="1">
              <a:lnSpc>
                <a:spcPct val="150000"/>
              </a:lnSpc>
              <a:defRPr/>
            </a:pPr>
            <a:r>
              <a:rPr kumimoji="0" lang="fa-IR" sz="2400" b="0" i="0" u="none" strike="noStrike" kern="1200" cap="none" spc="0" normalizeH="0" baseline="0" noProof="0" dirty="0" smtClean="0">
                <a:ln>
                  <a:noFill/>
                </a:ln>
                <a:solidFill>
                  <a:schemeClr val="tx1"/>
                </a:solidFill>
                <a:effectLst/>
                <a:uLnTx/>
                <a:uFillTx/>
                <a:cs typeface="B Mitra" pitchFamily="2" charset="-78"/>
              </a:rPr>
              <a:t>با عنوان "‏</a:t>
            </a:r>
            <a:r>
              <a:rPr lang="fa-IR" sz="2400" dirty="0" smtClean="0">
                <a:cs typeface="B Mitra" pitchFamily="2" charset="-78"/>
              </a:rPr>
              <a:t>ايرانشهر " </a:t>
            </a:r>
            <a:r>
              <a:rPr kumimoji="0" lang="fa-IR" sz="2400" b="0" i="0" u="none" strike="noStrike" kern="1200" cap="none" spc="0" normalizeH="0" baseline="0" noProof="0" dirty="0" smtClean="0">
                <a:ln>
                  <a:noFill/>
                </a:ln>
                <a:solidFill>
                  <a:schemeClr val="tx1"/>
                </a:solidFill>
                <a:effectLst/>
                <a:uLnTx/>
                <a:uFillTx/>
                <a:cs typeface="B Mitra" pitchFamily="2" charset="-78"/>
              </a:rPr>
              <a:t>‏را دريافت نمود.</a:t>
            </a:r>
          </a:p>
          <a:p>
            <a:pPr marL="1588" lvl="0" indent="12700" algn="justLow" rtl="1">
              <a:lnSpc>
                <a:spcPct val="150000"/>
              </a:lnSpc>
              <a:buBlip>
                <a:blip r:embed="rId4"/>
              </a:buBlip>
              <a:defRPr/>
            </a:pPr>
            <a:r>
              <a:rPr kumimoji="0" lang="fa-IR" sz="2400" b="0" i="0" u="none" strike="noStrike" kern="1200" cap="none" spc="0" normalizeH="0" baseline="0" noProof="0" dirty="0" smtClean="0">
                <a:ln>
                  <a:noFill/>
                </a:ln>
                <a:solidFill>
                  <a:schemeClr val="tx1"/>
                </a:solidFill>
                <a:effectLst/>
                <a:uLnTx/>
                <a:uFillTx/>
                <a:cs typeface="B Mitra" pitchFamily="2" charset="-78"/>
              </a:rPr>
              <a:t> وي بعد از ترک ايران وارد شبکه </a:t>
            </a:r>
            <a:r>
              <a:rPr lang="fa-IR" sz="2400" dirty="0" smtClean="0">
                <a:cs typeface="B Mitra" pitchFamily="2" charset="-78"/>
              </a:rPr>
              <a:t>بی‏بی‏سی </a:t>
            </a:r>
            <a:r>
              <a:rPr kumimoji="0" lang="fa-IR" sz="2400" b="0" i="0" u="none" strike="noStrike" kern="1200" cap="none" spc="0" normalizeH="0" baseline="0" noProof="0" dirty="0" smtClean="0">
                <a:ln>
                  <a:noFill/>
                </a:ln>
                <a:solidFill>
                  <a:schemeClr val="tx1"/>
                </a:solidFill>
                <a:effectLst/>
                <a:uLnTx/>
                <a:uFillTx/>
                <a:cs typeface="B Mitra" pitchFamily="2" charset="-78"/>
              </a:rPr>
              <a:t>فارسي شد.</a:t>
            </a:r>
          </a:p>
          <a:p>
            <a:pPr marL="1588" marR="0" lvl="0" indent="12700" algn="justLow" defTabSz="914400" rtl="1" eaLnBrk="1" fontAlgn="auto" latinLnBrk="0" hangingPunct="1">
              <a:lnSpc>
                <a:spcPct val="100000"/>
              </a:lnSpc>
              <a:spcAft>
                <a:spcPts val="0"/>
              </a:spcAft>
              <a:buClrTx/>
              <a:buSzTx/>
              <a:buBlip>
                <a:blip r:embed="rId4"/>
              </a:buBlip>
              <a:tabLst/>
              <a:defRPr/>
            </a:pPr>
            <a:endParaRPr kumimoji="0" lang="en-US" sz="2400" b="0" i="0" u="none" strike="noStrike" kern="1200" cap="none" spc="0" normalizeH="0" baseline="0" noProof="0" dirty="0">
              <a:ln>
                <a:noFill/>
              </a:ln>
              <a:solidFill>
                <a:schemeClr val="tx1"/>
              </a:solidFill>
              <a:effectLst/>
              <a:uLnTx/>
              <a:uFillTx/>
              <a:cs typeface="B Mitra" pitchFamily="2" charset="-78"/>
            </a:endParaRPr>
          </a:p>
        </p:txBody>
      </p:sp>
      <p:pic>
        <p:nvPicPr>
          <p:cNvPr id="9" name="Picture 8"/>
          <p:cNvPicPr/>
          <p:nvPr/>
        </p:nvPicPr>
        <p:blipFill>
          <a:blip r:embed="rId5" cstate="print"/>
          <a:srcRect/>
          <a:stretch>
            <a:fillRect/>
          </a:stretch>
        </p:blipFill>
        <p:spPr bwMode="auto">
          <a:xfrm>
            <a:off x="681858" y="4429132"/>
            <a:ext cx="1785950" cy="1500198"/>
          </a:xfrm>
          <a:prstGeom prst="rect">
            <a:avLst/>
          </a:prstGeom>
          <a:noFill/>
          <a:ln w="9525">
            <a:noFill/>
            <a:miter lim="800000"/>
            <a:headEnd/>
            <a:tailEnd/>
          </a:ln>
        </p:spPr>
      </p:pic>
      <p:sp>
        <p:nvSpPr>
          <p:cNvPr id="12" name="Title 1"/>
          <p:cNvSpPr>
            <a:spLocks noGrp="1"/>
          </p:cNvSpPr>
          <p:nvPr>
            <p:ph type="title"/>
          </p:nvPr>
        </p:nvSpPr>
        <p:spPr>
          <a:xfrm>
            <a:off x="467544" y="3857628"/>
            <a:ext cx="2071702" cy="642942"/>
          </a:xfrm>
        </p:spPr>
        <p:txBody>
          <a:bodyPr>
            <a:noAutofit/>
          </a:bodyPr>
          <a:lstStyle/>
          <a:p>
            <a:pPr algn="ctr"/>
            <a:r>
              <a:rPr lang="fa-IR" sz="3200" b="1" dirty="0" smtClean="0">
                <a:solidFill>
                  <a:srgbClr val="FF0000"/>
                </a:solidFill>
                <a:cs typeface="B Davat" pitchFamily="2" charset="-78"/>
              </a:rPr>
              <a:t>امید پارسانژاد</a:t>
            </a:r>
            <a:endParaRPr lang="en-US" sz="3200" b="1" dirty="0">
              <a:solidFill>
                <a:srgbClr val="FF0000"/>
              </a:solidFill>
              <a:cs typeface="B Davat" pitchFamily="2" charset="-78"/>
            </a:endParaRPr>
          </a:p>
        </p:txBody>
      </p:sp>
      <p:sp>
        <p:nvSpPr>
          <p:cNvPr id="13" name="Title 1"/>
          <p:cNvSpPr txBox="1">
            <a:spLocks/>
          </p:cNvSpPr>
          <p:nvPr/>
        </p:nvSpPr>
        <p:spPr>
          <a:xfrm>
            <a:off x="714348" y="285728"/>
            <a:ext cx="2071702"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مهدی پرپنچی</a:t>
            </a:r>
            <a:endParaRPr kumimoji="0" lang="en-US" sz="3200" b="1" i="0" u="none" strike="noStrike" kern="1200" cap="none" spc="0" normalizeH="0" baseline="0" noProof="0" dirty="0">
              <a:ln>
                <a:noFill/>
              </a:ln>
              <a:solidFill>
                <a:srgbClr val="FF0000"/>
              </a:solidFill>
              <a:effectLst/>
              <a:uLnTx/>
              <a:uFillTx/>
              <a:latin typeface="+mj-lt"/>
              <a:ea typeface="+mj-ea"/>
              <a:cs typeface="B Davat" pitchFamily="2" charset="-78"/>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5">
                                            <p:txEl>
                                              <p:pRg st="2" end="2"/>
                                            </p:txEl>
                                          </p:spTgt>
                                        </p:tgtEl>
                                        <p:attrNameLst>
                                          <p:attrName>ppt_x</p:attrName>
                                        </p:attrNameLst>
                                      </p:cBhvr>
                                    </p:anim>
                                    <p:anim from="0" to="-1.0" calcmode="lin" valueType="num">
                                      <p:cBhvr>
                                        <p:cTn id="34" dur="200" decel="50000" autoRev="1" fill="hold">
                                          <p:stCondLst>
                                            <p:cond delay="600"/>
                                          </p:stCondLst>
                                        </p:cTn>
                                        <p:tgtEl>
                                          <p:spTgt spid="5">
                                            <p:txEl>
                                              <p:pRg st="2" end="2"/>
                                            </p:txEl>
                                          </p:spTgt>
                                        </p:tgtEl>
                                        <p:attrNameLst>
                                          <p:attrName>xshear</p:attrName>
                                        </p:attrNameLst>
                                      </p:cBhvr>
                                    </p:anim>
                                    <p:animScale>
                                      <p:cBhvr>
                                        <p:cTn id="35" dur="200" decel="100000" autoRev="1" fill="hold">
                                          <p:stCondLst>
                                            <p:cond delay="600"/>
                                          </p:stCondLst>
                                        </p:cTn>
                                        <p:tgtEl>
                                          <p:spTgt spid="5">
                                            <p:txEl>
                                              <p:pRg st="2" end="2"/>
                                            </p:txEl>
                                          </p:spTgt>
                                        </p:tgtEl>
                                      </p:cBhvr>
                                      <p:from x="100000" y="100000"/>
                                      <p:to x="80000" y="100000"/>
                                    </p:animScale>
                                    <p:anim by="(#ppt_h/3+#ppt_w*0.1)" calcmode="lin" valueType="num">
                                      <p:cBhvr additive="sum">
                                        <p:cTn id="36" dur="200" decel="100000" autoRev="1" fill="hold">
                                          <p:stCondLst>
                                            <p:cond delay="600"/>
                                          </p:stCondLst>
                                        </p:cTn>
                                        <p:tgtEl>
                                          <p:spTgt spid="5">
                                            <p:txEl>
                                              <p:pRg st="2" end="2"/>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p:cTn id="5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3" dur="5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54" dur="500"/>
                                        <p:tgtEl>
                                          <p:spTgt spid="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nodeType="click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animEffect transition="in" filter="fade">
                                      <p:cBhvr>
                                        <p:cTn id="59" dur="1000"/>
                                        <p:tgtEl>
                                          <p:spTgt spid="8">
                                            <p:txEl>
                                              <p:pRg st="1" end="1"/>
                                            </p:txEl>
                                          </p:spTgt>
                                        </p:tgtEl>
                                      </p:cBhvr>
                                    </p:animEffect>
                                    <p:anim calcmode="lin" valueType="num">
                                      <p:cBhvr>
                                        <p:cTn id="6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Effect transition="in" filter="fade">
                                      <p:cBhvr>
                                        <p:cTn id="65" dur="1000"/>
                                        <p:tgtEl>
                                          <p:spTgt spid="8">
                                            <p:txEl>
                                              <p:pRg st="2" end="2"/>
                                            </p:txEl>
                                          </p:spTgt>
                                        </p:tgtEl>
                                      </p:cBhvr>
                                    </p:animEffect>
                                    <p:anim calcmode="lin" valueType="num">
                                      <p:cBhvr>
                                        <p:cTn id="6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 calcmode="lin" valueType="num">
                                      <p:cBhvr additive="base">
                                        <p:cTn id="73"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57200" y="928671"/>
            <a:ext cx="8472518" cy="1857387"/>
          </a:xfrm>
        </p:spPr>
        <p:txBody>
          <a:bodyPr>
            <a:noAutofit/>
          </a:bodyPr>
          <a:lstStyle/>
          <a:p>
            <a:pPr marL="1588" indent="12700" algn="justLow" rtl="1">
              <a:lnSpc>
                <a:spcPct val="150000"/>
              </a:lnSpc>
              <a:spcBef>
                <a:spcPts val="0"/>
              </a:spcBef>
              <a:buBlip>
                <a:blip r:embed="rId2"/>
              </a:buBlip>
            </a:pPr>
            <a:r>
              <a:rPr lang="fa-IR" sz="2800" dirty="0" smtClean="0">
                <a:solidFill>
                  <a:schemeClr val="tx1"/>
                </a:solidFill>
                <a:cs typeface="B Mitra" pitchFamily="2" charset="-78"/>
              </a:rPr>
              <a:t> به گفته برخی منابع غيررسمي وي برادرزاده شهید محراب آیت ا... علی قدوسی است.</a:t>
            </a:r>
          </a:p>
          <a:p>
            <a:pPr marL="1588" indent="12700" algn="justLow" rtl="1">
              <a:lnSpc>
                <a:spcPct val="150000"/>
              </a:lnSpc>
              <a:spcBef>
                <a:spcPts val="0"/>
              </a:spcBef>
              <a:buBlip>
                <a:blip r:embed="rId2"/>
              </a:buBlip>
            </a:pPr>
            <a:r>
              <a:rPr lang="fa-IR" sz="2800" dirty="0" smtClean="0">
                <a:solidFill>
                  <a:schemeClr val="tx1"/>
                </a:solidFill>
                <a:cs typeface="B Mitra" pitchFamily="2" charset="-78"/>
              </a:rPr>
              <a:t> مجری برنامه «نوبت شما» و برخی گزارش های سیاسی. </a:t>
            </a:r>
          </a:p>
          <a:p>
            <a:pPr marL="1588" indent="12700" algn="justLow" rtl="1">
              <a:lnSpc>
                <a:spcPct val="150000"/>
              </a:lnSpc>
              <a:spcBef>
                <a:spcPts val="0"/>
              </a:spcBef>
              <a:buBlip>
                <a:blip r:embed="rId2"/>
              </a:buBlip>
            </a:pPr>
            <a:endParaRPr lang="en-US" sz="2800" dirty="0">
              <a:cs typeface="B Mitra" pitchFamily="2" charset="-78"/>
            </a:endParaRPr>
          </a:p>
        </p:txBody>
      </p:sp>
      <p:sp>
        <p:nvSpPr>
          <p:cNvPr id="9" name="Title 1"/>
          <p:cNvSpPr>
            <a:spLocks noGrp="1"/>
          </p:cNvSpPr>
          <p:nvPr>
            <p:ph type="title"/>
          </p:nvPr>
        </p:nvSpPr>
        <p:spPr>
          <a:xfrm>
            <a:off x="428596" y="214290"/>
            <a:ext cx="2071702" cy="642942"/>
          </a:xfrm>
        </p:spPr>
        <p:txBody>
          <a:bodyPr>
            <a:noAutofit/>
          </a:bodyPr>
          <a:lstStyle/>
          <a:p>
            <a:pPr algn="ctr"/>
            <a:r>
              <a:rPr lang="fa-IR" sz="3200" b="1" dirty="0" smtClean="0">
                <a:solidFill>
                  <a:srgbClr val="FF0000"/>
                </a:solidFill>
                <a:cs typeface="B Davat" pitchFamily="2" charset="-78"/>
              </a:rPr>
              <a:t>پونه قدوسی</a:t>
            </a:r>
            <a:endParaRPr lang="en-US" sz="3200" b="1" dirty="0">
              <a:solidFill>
                <a:srgbClr val="FF0000"/>
              </a:solidFill>
              <a:cs typeface="B Davat" pitchFamily="2" charset="-78"/>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879141"/>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28596" y="1071547"/>
            <a:ext cx="8543956" cy="2357453"/>
          </a:xfrm>
        </p:spPr>
        <p:txBody>
          <a:bodyPr>
            <a:noAutofit/>
          </a:bodyPr>
          <a:lstStyle/>
          <a:p>
            <a:pPr marL="1588" indent="12700" algn="justLow" rtl="1">
              <a:spcBef>
                <a:spcPts val="0"/>
              </a:spcBef>
              <a:buBlip>
                <a:blip r:embed="rId3"/>
              </a:buBlip>
            </a:pPr>
            <a:r>
              <a:rPr lang="fa-IR" sz="2800" dirty="0" smtClean="0">
                <a:solidFill>
                  <a:schemeClr val="tx1"/>
                </a:solidFill>
                <a:cs typeface="B Mitra" pitchFamily="2" charset="-78"/>
              </a:rPr>
              <a:t> از اهالی شهر«اوز» از توابع لارستان استان فارس</a:t>
            </a:r>
          </a:p>
          <a:p>
            <a:pPr marL="1588" indent="12700" algn="justLow" rtl="1">
              <a:spcBef>
                <a:spcPts val="0"/>
              </a:spcBef>
              <a:buBlip>
                <a:blip r:embed="rId3"/>
              </a:buBlip>
            </a:pPr>
            <a:r>
              <a:rPr lang="fa-IR" sz="2800" dirty="0" smtClean="0">
                <a:solidFill>
                  <a:schemeClr val="tx1"/>
                </a:solidFill>
                <a:cs typeface="B Mitra" pitchFamily="2" charset="-78"/>
              </a:rPr>
              <a:t> مجری و سردبیر </a:t>
            </a:r>
          </a:p>
          <a:p>
            <a:pPr marL="1588" indent="12700" algn="justLow">
              <a:spcBef>
                <a:spcPts val="0"/>
              </a:spcBef>
              <a:buBlip>
                <a:blip r:embed="rId3"/>
              </a:buBlip>
            </a:pPr>
            <a:r>
              <a:rPr lang="fa-IR" sz="2800" dirty="0" smtClean="0">
                <a:solidFill>
                  <a:schemeClr val="tx1"/>
                </a:solidFill>
                <a:cs typeface="B Mitra" pitchFamily="2" charset="-78"/>
              </a:rPr>
              <a:t> مجری برنامه «به عبارت دیگر» و «صفحه دو» (</a:t>
            </a:r>
            <a:r>
              <a:rPr lang="ar-SA" sz="2800" dirty="0" smtClean="0">
                <a:solidFill>
                  <a:schemeClr val="tx1"/>
                </a:solidFill>
                <a:cs typeface="B Mitra" pitchFamily="2" charset="-78"/>
              </a:rPr>
              <a:t>تحلیل مهم ترین رویدادهای سیاسی هفته، مصاحبه با خبرسازان در داخل و خارج از ایران و نگاهی موشکافانه به عملکرد دولتمردان و فعالان سیاسی در منطقه و جهان</a:t>
            </a:r>
            <a:r>
              <a:rPr lang="fa-IR" sz="2800" dirty="0" smtClean="0">
                <a:solidFill>
                  <a:schemeClr val="tx1"/>
                </a:solidFill>
                <a:cs typeface="B Mitra" pitchFamily="2" charset="-78"/>
              </a:rPr>
              <a:t>)</a:t>
            </a:r>
          </a:p>
          <a:p>
            <a:pPr marL="1588" indent="12700" algn="justLow" rtl="1">
              <a:spcBef>
                <a:spcPts val="0"/>
              </a:spcBef>
              <a:buBlip>
                <a:blip r:embed="rId3"/>
              </a:buBlip>
            </a:pPr>
            <a:endParaRPr lang="en-US" sz="3600" dirty="0">
              <a:cs typeface="B Mitra" pitchFamily="2" charset="-78"/>
            </a:endParaRPr>
          </a:p>
        </p:txBody>
      </p:sp>
      <p:pic>
        <p:nvPicPr>
          <p:cNvPr id="9" name="46دوم خرداد.asf">
            <a:hlinkClick r:id="" action="ppaction://media"/>
          </p:cNvPr>
          <p:cNvPicPr>
            <a:picLocks noRot="1" noChangeAspect="1"/>
          </p:cNvPicPr>
          <p:nvPr>
            <a:videoFile r:link="rId1"/>
          </p:nvPr>
        </p:nvPicPr>
        <p:blipFill>
          <a:blip r:embed="rId4" cstate="print"/>
          <a:stretch>
            <a:fillRect/>
          </a:stretch>
        </p:blipFill>
        <p:spPr>
          <a:xfrm>
            <a:off x="2123728" y="3500438"/>
            <a:ext cx="5328592" cy="2786082"/>
          </a:xfrm>
          <a:prstGeom prst="rect">
            <a:avLst/>
          </a:prstGeom>
        </p:spPr>
      </p:pic>
      <p:sp>
        <p:nvSpPr>
          <p:cNvPr id="8" name="Title 1"/>
          <p:cNvSpPr>
            <a:spLocks noGrp="1"/>
          </p:cNvSpPr>
          <p:nvPr>
            <p:ph type="title"/>
          </p:nvPr>
        </p:nvSpPr>
        <p:spPr>
          <a:xfrm>
            <a:off x="285720" y="214290"/>
            <a:ext cx="2071702" cy="642942"/>
          </a:xfrm>
        </p:spPr>
        <p:txBody>
          <a:bodyPr>
            <a:noAutofit/>
          </a:bodyPr>
          <a:lstStyle/>
          <a:p>
            <a:pPr algn="ctr"/>
            <a:r>
              <a:rPr lang="fa-IR" sz="3200" b="1" dirty="0" smtClean="0">
                <a:solidFill>
                  <a:srgbClr val="FF0000"/>
                </a:solidFill>
                <a:cs typeface="B Davat" pitchFamily="2" charset="-78"/>
              </a:rPr>
              <a:t>عنایت فانی</a:t>
            </a:r>
            <a:endParaRPr lang="en-US" sz="3200" b="1" dirty="0">
              <a:solidFill>
                <a:srgbClr val="FF0000"/>
              </a:solidFill>
              <a:cs typeface="B Davat" pitchFamily="2" charset="-78"/>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6721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4"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829064"/>
          </a:xfrm>
        </p:spPr>
        <p:txBody>
          <a:bodyPr>
            <a:noAutofit/>
          </a:bodyPr>
          <a:lstStyle/>
          <a:p>
            <a:pPr marL="0" indent="0" algn="justLow">
              <a:lnSpc>
                <a:spcPct val="200000"/>
              </a:lnSpc>
              <a:buBlip>
                <a:blip r:embed="rId2"/>
              </a:buBlip>
            </a:pPr>
            <a:r>
              <a:rPr lang="ar-SA" sz="2800" dirty="0" smtClean="0">
                <a:solidFill>
                  <a:schemeClr val="tx1"/>
                </a:solidFill>
                <a:cs typeface="B Mitra" pitchFamily="2" charset="-78"/>
              </a:rPr>
              <a:t>در برنامه هفتگی </a:t>
            </a:r>
            <a:r>
              <a:rPr lang="ar-SA" sz="2800" dirty="0" smtClean="0">
                <a:solidFill>
                  <a:srgbClr val="FF0000"/>
                </a:solidFill>
                <a:cs typeface="B Mitra" pitchFamily="2" charset="-78"/>
              </a:rPr>
              <a:t>"به عبارت ديگر" </a:t>
            </a:r>
            <a:r>
              <a:rPr lang="ar-SA" sz="2800" dirty="0" smtClean="0">
                <a:solidFill>
                  <a:schemeClr val="tx1"/>
                </a:solidFill>
                <a:cs typeface="B Mitra" pitchFamily="2" charset="-78"/>
              </a:rPr>
              <a:t>هر بار با یک شخصیت سرشناس از کشورهای فارسی زبان و جهان گفتگو </a:t>
            </a:r>
            <a:r>
              <a:rPr lang="fa-IR" sz="2800" dirty="0" smtClean="0">
                <a:solidFill>
                  <a:schemeClr val="tx1"/>
                </a:solidFill>
                <a:cs typeface="B Mitra" pitchFamily="2" charset="-78"/>
              </a:rPr>
              <a:t>می‏شود.</a:t>
            </a:r>
          </a:p>
          <a:p>
            <a:pPr marL="0" indent="0">
              <a:lnSpc>
                <a:spcPct val="200000"/>
              </a:lnSpc>
              <a:buBlip>
                <a:blip r:embed="rId2"/>
              </a:buBlip>
            </a:pPr>
            <a:r>
              <a:rPr lang="ar-SA" sz="2800" dirty="0" smtClean="0">
                <a:solidFill>
                  <a:schemeClr val="tx1"/>
                </a:solidFill>
                <a:cs typeface="B Mitra" pitchFamily="2" charset="-78"/>
              </a:rPr>
              <a:t>در برنامه </a:t>
            </a:r>
            <a:r>
              <a:rPr lang="ar-SA" sz="2800" dirty="0" smtClean="0">
                <a:solidFill>
                  <a:schemeClr val="accent6"/>
                </a:solidFill>
                <a:cs typeface="B Mitra" pitchFamily="2" charset="-78"/>
              </a:rPr>
              <a:t>"چهره ها" </a:t>
            </a:r>
            <a:r>
              <a:rPr lang="ar-SA" sz="2800" dirty="0" smtClean="0">
                <a:solidFill>
                  <a:schemeClr val="tx1"/>
                </a:solidFill>
                <a:cs typeface="B Mitra" pitchFamily="2" charset="-78"/>
              </a:rPr>
              <a:t>نيز زندگی و فعالیت های حرفه ای هنرمندان و</a:t>
            </a:r>
            <a:r>
              <a:rPr lang="fa-IR" sz="2800" dirty="0" smtClean="0">
                <a:solidFill>
                  <a:schemeClr val="tx1"/>
                </a:solidFill>
                <a:cs typeface="B Mitra" pitchFamily="2" charset="-78"/>
              </a:rPr>
              <a:t> </a:t>
            </a:r>
            <a:r>
              <a:rPr lang="ar-SA" sz="2800" dirty="0" smtClean="0">
                <a:solidFill>
                  <a:schemeClr val="tx1"/>
                </a:solidFill>
                <a:cs typeface="B Mitra" pitchFamily="2" charset="-78"/>
              </a:rPr>
              <a:t>چهره های سرشناس و محبوب به تصویر کشیده </a:t>
            </a:r>
            <a:r>
              <a:rPr lang="fa-IR" sz="2800" dirty="0" smtClean="0">
                <a:solidFill>
                  <a:schemeClr val="tx1"/>
                </a:solidFill>
                <a:cs typeface="B Mitra" pitchFamily="2" charset="-78"/>
              </a:rPr>
              <a:t>می‏شود.</a:t>
            </a:r>
          </a:p>
          <a:p>
            <a:pPr marL="0" indent="0">
              <a:lnSpc>
                <a:spcPct val="200000"/>
              </a:lnSpc>
              <a:buBlip>
                <a:blip r:embed="rId2"/>
              </a:buBlip>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14282" y="1052736"/>
          <a:ext cx="5509846" cy="4876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500298" y="824195"/>
            <a:ext cx="5286412"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fa-IR" sz="2400" b="1" dirty="0" smtClean="0">
                <a:cs typeface="B Traffic" pitchFamily="2" charset="-78"/>
              </a:rPr>
              <a:t>گردانندگان ايراني رسانه‌های</a:t>
            </a:r>
            <a:r>
              <a:rPr lang="en-US" sz="2400" b="1" dirty="0" smtClean="0">
                <a:latin typeface="Times New Roman" pitchFamily="18" charset="0"/>
                <a:cs typeface="Times New Roman" pitchFamily="18" charset="0"/>
              </a:rPr>
              <a:t>VOA – BBC </a:t>
            </a:r>
            <a:endParaRPr lang="en-US" sz="2400" b="1" dirty="0">
              <a:latin typeface="Times New Roman" pitchFamily="18" charset="0"/>
              <a:cs typeface="Times New Roman" pitchFamily="18" charset="0"/>
            </a:endParaRPr>
          </a:p>
        </p:txBody>
      </p:sp>
      <p:sp>
        <p:nvSpPr>
          <p:cNvPr id="6" name="Rectangle 5"/>
          <p:cNvSpPr/>
          <p:nvPr/>
        </p:nvSpPr>
        <p:spPr>
          <a:xfrm>
            <a:off x="5286380" y="1285860"/>
            <a:ext cx="3643338" cy="478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buClr>
                <a:schemeClr val="accent2">
                  <a:lumMod val="75000"/>
                </a:schemeClr>
              </a:buClr>
              <a:buFont typeface="Wingdings" pitchFamily="2" charset="2"/>
              <a:buChar char="§"/>
            </a:pPr>
            <a:r>
              <a:rPr lang="fa-IR" b="1" dirty="0" smtClean="0">
                <a:solidFill>
                  <a:srgbClr val="C00000"/>
                </a:solidFill>
                <a:cs typeface="B Mitra" pitchFamily="2" charset="-78"/>
              </a:rPr>
              <a:t>عبدا... رمضان پور (معاون وزير ارشاد دولت سابق)</a:t>
            </a:r>
          </a:p>
          <a:p>
            <a:pPr algn="justLow" rtl="1">
              <a:lnSpc>
                <a:spcPct val="150000"/>
              </a:lnSpc>
              <a:buClr>
                <a:schemeClr val="accent6">
                  <a:lumMod val="75000"/>
                </a:schemeClr>
              </a:buClr>
              <a:buFont typeface="Wingdings" pitchFamily="2" charset="2"/>
              <a:buChar char="§"/>
            </a:pPr>
            <a:r>
              <a:rPr lang="fa-IR" dirty="0" smtClean="0">
                <a:ln>
                  <a:solidFill>
                    <a:srgbClr val="7030A0"/>
                  </a:solidFill>
                </a:ln>
                <a:solidFill>
                  <a:schemeClr val="tx1"/>
                </a:solidFill>
                <a:cs typeface="B Mitra" pitchFamily="2" charset="-78"/>
              </a:rPr>
              <a:t>نعيمه نامجو (جام جم)، مجيد خيّام دار (جام جم)، سعيد توفيقي (جام جم)</a:t>
            </a:r>
          </a:p>
          <a:p>
            <a:pPr algn="justLow" rtl="1">
              <a:lnSpc>
                <a:spcPct val="150000"/>
              </a:lnSpc>
              <a:buClr>
                <a:schemeClr val="accent6">
                  <a:lumMod val="75000"/>
                </a:schemeClr>
              </a:buClr>
              <a:buFont typeface="Wingdings" pitchFamily="2" charset="2"/>
              <a:buChar char="§"/>
            </a:pPr>
            <a:r>
              <a:rPr lang="fa-IR" b="1" dirty="0" smtClean="0">
                <a:ln>
                  <a:solidFill>
                    <a:srgbClr val="0070C0"/>
                  </a:solidFill>
                </a:ln>
                <a:solidFill>
                  <a:srgbClr val="00B0F0"/>
                </a:solidFill>
                <a:cs typeface="B Mitra" pitchFamily="2" charset="-78"/>
              </a:rPr>
              <a:t>عنایت فانی</a:t>
            </a:r>
          </a:p>
          <a:p>
            <a:pPr algn="justLow" rtl="1">
              <a:buClr>
                <a:schemeClr val="accent6">
                  <a:lumMod val="75000"/>
                </a:schemeClr>
              </a:buClr>
              <a:buFont typeface="Wingdings" pitchFamily="2" charset="2"/>
              <a:buChar char="§"/>
            </a:pPr>
            <a:r>
              <a:rPr lang="fa-IR" b="1" dirty="0" smtClean="0">
                <a:ln>
                  <a:solidFill>
                    <a:schemeClr val="accent6">
                      <a:lumMod val="75000"/>
                    </a:schemeClr>
                  </a:solidFill>
                </a:ln>
                <a:solidFill>
                  <a:srgbClr val="00B0F0"/>
                </a:solidFill>
                <a:cs typeface="B Mitra" pitchFamily="2" charset="-78"/>
              </a:rPr>
              <a:t>فرناز قاضی زاده (عضو نشریات توقیف شده)، مجتبی واحدی(سردبیر سابق روزنامه آفتاب یزد)، نفیسه کوهنورد (خبرنگار روزنامه همشهری) </a:t>
            </a:r>
          </a:p>
          <a:p>
            <a:pPr algn="justLow" rtl="1">
              <a:lnSpc>
                <a:spcPct val="150000"/>
              </a:lnSpc>
              <a:buClr>
                <a:schemeClr val="accent6">
                  <a:lumMod val="75000"/>
                </a:schemeClr>
              </a:buClr>
              <a:buFont typeface="Wingdings" pitchFamily="2" charset="2"/>
              <a:buChar char="§"/>
            </a:pPr>
            <a:r>
              <a:rPr lang="fa-IR" b="1" dirty="0" smtClean="0">
                <a:ln>
                  <a:solidFill>
                    <a:srgbClr val="68EA81"/>
                  </a:solidFill>
                </a:ln>
                <a:solidFill>
                  <a:srgbClr val="00B0F0"/>
                </a:solidFill>
                <a:cs typeface="B Mitra" pitchFamily="2" charset="-78"/>
              </a:rPr>
              <a:t>مسعود بهنود، صادق صبا، سیما علی نژاد.</a:t>
            </a:r>
            <a:endParaRPr lang="fa-IR" b="1" dirty="0" smtClean="0">
              <a:ln>
                <a:solidFill>
                  <a:srgbClr val="68EA81"/>
                </a:solidFill>
              </a:ln>
              <a:solidFill>
                <a:srgbClr val="0070C0"/>
              </a:solidFill>
              <a:cs typeface="B Mitra" pitchFamily="2" charset="-78"/>
            </a:endParaRPr>
          </a:p>
          <a:p>
            <a:pPr algn="justLow" rtl="1">
              <a:lnSpc>
                <a:spcPct val="150000"/>
              </a:lnSpc>
              <a:buClr>
                <a:schemeClr val="accent6">
                  <a:lumMod val="75000"/>
                </a:schemeClr>
              </a:buClr>
              <a:buFont typeface="Wingdings" pitchFamily="2" charset="2"/>
              <a:buChar char="§"/>
            </a:pPr>
            <a:r>
              <a:rPr lang="fa-IR" dirty="0" smtClean="0">
                <a:ln>
                  <a:solidFill>
                    <a:schemeClr val="accent3"/>
                  </a:solidFill>
                </a:ln>
                <a:solidFill>
                  <a:schemeClr val="tx1"/>
                </a:solidFill>
                <a:cs typeface="B Mitra" pitchFamily="2" charset="-78"/>
              </a:rPr>
              <a:t>پرویز کاردان، نورالدین ثابت ایمانی.</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graphicEl>
                                              <a:dgm id="{FCC849B5-5AAB-4B90-8858-519AC42E0A4A}"/>
                                            </p:graphicEl>
                                          </p:spTgt>
                                        </p:tgtEl>
                                        <p:attrNameLst>
                                          <p:attrName>style.visibility</p:attrName>
                                        </p:attrNameLst>
                                      </p:cBhvr>
                                      <p:to>
                                        <p:strVal val="visible"/>
                                      </p:to>
                                    </p:set>
                                    <p:animEffect transition="in" filter="wipe(down)">
                                      <p:cBhvr>
                                        <p:cTn id="19" dur="2000"/>
                                        <p:tgtEl>
                                          <p:spTgt spid="4">
                                            <p:graphicEl>
                                              <a:dgm id="{FCC849B5-5AAB-4B90-8858-519AC42E0A4A}"/>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graphicEl>
                                              <a:dgm id="{65A4ED06-2806-4019-AE96-15E552024CD1}"/>
                                            </p:graphicEl>
                                          </p:spTgt>
                                        </p:tgtEl>
                                        <p:attrNameLst>
                                          <p:attrName>style.visibility</p:attrName>
                                        </p:attrNameLst>
                                      </p:cBhvr>
                                      <p:to>
                                        <p:strVal val="visible"/>
                                      </p:to>
                                    </p:set>
                                    <p:animEffect transition="in" filter="wipe(down)">
                                      <p:cBhvr>
                                        <p:cTn id="24" dur="2000"/>
                                        <p:tgtEl>
                                          <p:spTgt spid="4">
                                            <p:graphicEl>
                                              <a:dgm id="{65A4ED06-2806-4019-AE96-15E552024CD1}"/>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graphicEl>
                                              <a:dgm id="{901BAC02-3DA2-40AC-9997-A064A1888203}"/>
                                            </p:graphicEl>
                                          </p:spTgt>
                                        </p:tgtEl>
                                        <p:attrNameLst>
                                          <p:attrName>style.visibility</p:attrName>
                                        </p:attrNameLst>
                                      </p:cBhvr>
                                      <p:to>
                                        <p:strVal val="visible"/>
                                      </p:to>
                                    </p:set>
                                    <p:animEffect transition="in" filter="wipe(down)">
                                      <p:cBhvr>
                                        <p:cTn id="27" dur="2000"/>
                                        <p:tgtEl>
                                          <p:spTgt spid="4">
                                            <p:graphicEl>
                                              <a:dgm id="{901BAC02-3DA2-40AC-9997-A064A18882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A4690599-FCAA-433E-AC45-6231DBE18C6F}"/>
                                            </p:graphicEl>
                                          </p:spTgt>
                                        </p:tgtEl>
                                        <p:attrNameLst>
                                          <p:attrName>style.visibility</p:attrName>
                                        </p:attrNameLst>
                                      </p:cBhvr>
                                      <p:to>
                                        <p:strVal val="visible"/>
                                      </p:to>
                                    </p:set>
                                    <p:animEffect transition="in" filter="wipe(down)">
                                      <p:cBhvr>
                                        <p:cTn id="32" dur="2000"/>
                                        <p:tgtEl>
                                          <p:spTgt spid="4">
                                            <p:graphicEl>
                                              <a:dgm id="{A4690599-FCAA-433E-AC45-6231DBE18C6F}"/>
                                            </p:graphic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graphicEl>
                                              <a:dgm id="{FA285BEE-C972-4473-BC24-9A8B8B1264F3}"/>
                                            </p:graphicEl>
                                          </p:spTgt>
                                        </p:tgtEl>
                                        <p:attrNameLst>
                                          <p:attrName>style.visibility</p:attrName>
                                        </p:attrNameLst>
                                      </p:cBhvr>
                                      <p:to>
                                        <p:strVal val="visible"/>
                                      </p:to>
                                    </p:set>
                                    <p:animEffect transition="in" filter="wipe(down)">
                                      <p:cBhvr>
                                        <p:cTn id="35" dur="2000"/>
                                        <p:tgtEl>
                                          <p:spTgt spid="4">
                                            <p:graphicEl>
                                              <a:dgm id="{FA285BEE-C972-4473-BC24-9A8B8B1264F3}"/>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graphicEl>
                                              <a:dgm id="{5C9F6E63-B3B8-4D89-8883-C05D0DFD588A}"/>
                                            </p:graphicEl>
                                          </p:spTgt>
                                        </p:tgtEl>
                                        <p:attrNameLst>
                                          <p:attrName>style.visibility</p:attrName>
                                        </p:attrNameLst>
                                      </p:cBhvr>
                                      <p:to>
                                        <p:strVal val="visible"/>
                                      </p:to>
                                    </p:set>
                                    <p:animEffect transition="in" filter="wipe(down)">
                                      <p:cBhvr>
                                        <p:cTn id="40" dur="2000"/>
                                        <p:tgtEl>
                                          <p:spTgt spid="4">
                                            <p:graphicEl>
                                              <a:dgm id="{5C9F6E63-B3B8-4D89-8883-C05D0DFD588A}"/>
                                            </p:graphic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graphicEl>
                                              <a:dgm id="{5CA36B52-16CF-44EA-B83C-1DEA81740A82}"/>
                                            </p:graphicEl>
                                          </p:spTgt>
                                        </p:tgtEl>
                                        <p:attrNameLst>
                                          <p:attrName>style.visibility</p:attrName>
                                        </p:attrNameLst>
                                      </p:cBhvr>
                                      <p:to>
                                        <p:strVal val="visible"/>
                                      </p:to>
                                    </p:set>
                                    <p:animEffect transition="in" filter="wipe(down)">
                                      <p:cBhvr>
                                        <p:cTn id="43" dur="2000"/>
                                        <p:tgtEl>
                                          <p:spTgt spid="4">
                                            <p:graphicEl>
                                              <a:dgm id="{5CA36B52-16CF-44EA-B83C-1DEA81740A82}"/>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graphicEl>
                                              <a:dgm id="{299A531C-1EC0-4C0F-833B-037BA868CEED}"/>
                                            </p:graphicEl>
                                          </p:spTgt>
                                        </p:tgtEl>
                                        <p:attrNameLst>
                                          <p:attrName>style.visibility</p:attrName>
                                        </p:attrNameLst>
                                      </p:cBhvr>
                                      <p:to>
                                        <p:strVal val="visible"/>
                                      </p:to>
                                    </p:set>
                                    <p:animEffect transition="in" filter="wipe(down)">
                                      <p:cBhvr>
                                        <p:cTn id="48" dur="2000"/>
                                        <p:tgtEl>
                                          <p:spTgt spid="4">
                                            <p:graphicEl>
                                              <a:dgm id="{299A531C-1EC0-4C0F-833B-037BA868CEED}"/>
                                            </p:graphic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
                                            <p:graphicEl>
                                              <a:dgm id="{EF8E158C-D21B-4B49-9DC9-A260FEAFB674}"/>
                                            </p:graphicEl>
                                          </p:spTgt>
                                        </p:tgtEl>
                                        <p:attrNameLst>
                                          <p:attrName>style.visibility</p:attrName>
                                        </p:attrNameLst>
                                      </p:cBhvr>
                                      <p:to>
                                        <p:strVal val="visible"/>
                                      </p:to>
                                    </p:set>
                                    <p:animEffect transition="in" filter="wipe(down)">
                                      <p:cBhvr>
                                        <p:cTn id="51" dur="2000"/>
                                        <p:tgtEl>
                                          <p:spTgt spid="4">
                                            <p:graphicEl>
                                              <a:dgm id="{EF8E158C-D21B-4B49-9DC9-A260FEAFB67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graphicEl>
                                              <a:dgm id="{04978659-14AC-4D41-A824-AAB372A09A63}"/>
                                            </p:graphicEl>
                                          </p:spTgt>
                                        </p:tgtEl>
                                        <p:attrNameLst>
                                          <p:attrName>style.visibility</p:attrName>
                                        </p:attrNameLst>
                                      </p:cBhvr>
                                      <p:to>
                                        <p:strVal val="visible"/>
                                      </p:to>
                                    </p:set>
                                    <p:animEffect transition="in" filter="wipe(down)">
                                      <p:cBhvr>
                                        <p:cTn id="56" dur="2000"/>
                                        <p:tgtEl>
                                          <p:spTgt spid="4">
                                            <p:graphicEl>
                                              <a:dgm id="{04978659-14AC-4D41-A824-AAB372A09A63}"/>
                                            </p:graphic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
                                            <p:graphicEl>
                                              <a:dgm id="{21F06BE4-9EEB-4F91-813A-7347D7152B23}"/>
                                            </p:graphicEl>
                                          </p:spTgt>
                                        </p:tgtEl>
                                        <p:attrNameLst>
                                          <p:attrName>style.visibility</p:attrName>
                                        </p:attrNameLst>
                                      </p:cBhvr>
                                      <p:to>
                                        <p:strVal val="visible"/>
                                      </p:to>
                                    </p:set>
                                    <p:animEffect transition="in" filter="wipe(down)">
                                      <p:cBhvr>
                                        <p:cTn id="59" dur="2000"/>
                                        <p:tgtEl>
                                          <p:spTgt spid="4">
                                            <p:graphicEl>
                                              <a:dgm id="{21F06BE4-9EEB-4F91-813A-7347D7152B2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
                                            <p:graphicEl>
                                              <a:dgm id="{08337FDE-9284-4E99-A1E8-ED8EF1B2757C}"/>
                                            </p:graphicEl>
                                          </p:spTgt>
                                        </p:tgtEl>
                                        <p:attrNameLst>
                                          <p:attrName>style.visibility</p:attrName>
                                        </p:attrNameLst>
                                      </p:cBhvr>
                                      <p:to>
                                        <p:strVal val="visible"/>
                                      </p:to>
                                    </p:set>
                                    <p:animEffect transition="in" filter="wipe(down)">
                                      <p:cBhvr>
                                        <p:cTn id="64" dur="2000"/>
                                        <p:tgtEl>
                                          <p:spTgt spid="4">
                                            <p:graphicEl>
                                              <a:dgm id="{08337FDE-9284-4E99-A1E8-ED8EF1B2757C}"/>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bbc.co.uk/worldservice/assets/images/2010/03/16/100316170723_hakkak_106x60_nocredit.jpg">
            <a:hlinkClick r:id="rId2"/>
          </p:cNvPr>
          <p:cNvPicPr/>
          <p:nvPr/>
        </p:nvPicPr>
        <p:blipFill>
          <a:blip r:embed="rId3" cstate="print"/>
          <a:srcRect/>
          <a:stretch>
            <a:fillRect/>
          </a:stretch>
        </p:blipFill>
        <p:spPr bwMode="auto">
          <a:xfrm>
            <a:off x="571472" y="4714884"/>
            <a:ext cx="1643074" cy="1285884"/>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نرگس کلهر">
            <a:hlinkClick r:id="rId4"/>
          </p:cNvPr>
          <p:cNvPicPr/>
          <p:nvPr/>
        </p:nvPicPr>
        <p:blipFill>
          <a:blip r:embed="rId5" cstate="print"/>
          <a:srcRect/>
          <a:stretch>
            <a:fillRect/>
          </a:stretch>
        </p:blipFill>
        <p:spPr bwMode="auto">
          <a:xfrm>
            <a:off x="7277126" y="1000084"/>
            <a:ext cx="1438278" cy="1143032"/>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descr="محسن کدیور">
            <a:hlinkClick r:id="rId6"/>
          </p:cNvPr>
          <p:cNvPicPr/>
          <p:nvPr/>
        </p:nvPicPr>
        <p:blipFill>
          <a:blip r:embed="rId7" cstate="print"/>
          <a:srcRect/>
          <a:stretch>
            <a:fillRect/>
          </a:stretch>
        </p:blipFill>
        <p:spPr bwMode="auto">
          <a:xfrm>
            <a:off x="428596" y="2786058"/>
            <a:ext cx="1428760"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17" descr="علیرضا حیدری">
            <a:hlinkClick r:id="rId8"/>
          </p:cNvPr>
          <p:cNvPicPr/>
          <p:nvPr/>
        </p:nvPicPr>
        <p:blipFill>
          <a:blip r:embed="rId9" cstate="print"/>
          <a:srcRect/>
          <a:stretch>
            <a:fillRect/>
          </a:stretch>
        </p:blipFill>
        <p:spPr bwMode="auto">
          <a:xfrm>
            <a:off x="2143108" y="2786058"/>
            <a:ext cx="1428760"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Picture 18" descr="http://www.bbc.co.uk/worldservice/assets/images/2010/01/11/100111172401_ganji106.jpg">
            <a:hlinkClick r:id="rId10"/>
          </p:cNvPr>
          <p:cNvPicPr/>
          <p:nvPr/>
        </p:nvPicPr>
        <p:blipFill>
          <a:blip r:embed="rId11" cstate="print"/>
          <a:srcRect/>
          <a:stretch>
            <a:fillRect/>
          </a:stretch>
        </p:blipFill>
        <p:spPr bwMode="auto">
          <a:xfrm>
            <a:off x="3786182" y="2786058"/>
            <a:ext cx="1500198"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Picture 19" descr="http://www.bbc.co.uk/worldservice/assets/images/2009/12/15/091215164829_r-pahlavi106.jpg">
            <a:hlinkClick r:id="rId12"/>
          </p:cNvPr>
          <p:cNvPicPr/>
          <p:nvPr/>
        </p:nvPicPr>
        <p:blipFill>
          <a:blip r:embed="rId13" cstate="print"/>
          <a:srcRect/>
          <a:stretch>
            <a:fillRect/>
          </a:stretch>
        </p:blipFill>
        <p:spPr bwMode="auto">
          <a:xfrm>
            <a:off x="5643570" y="2786058"/>
            <a:ext cx="1428760"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Picture 21" descr="http://www.bbc.co.uk/worldservice/assets/images/2009/11/14/091114141423_haqiqatjoo106.jpg">
            <a:hlinkClick r:id="rId14"/>
          </p:cNvPr>
          <p:cNvPicPr/>
          <p:nvPr/>
        </p:nvPicPr>
        <p:blipFill>
          <a:blip r:embed="rId15" cstate="print"/>
          <a:srcRect/>
          <a:stretch>
            <a:fillRect/>
          </a:stretch>
        </p:blipFill>
        <p:spPr bwMode="auto">
          <a:xfrm>
            <a:off x="2357422" y="928670"/>
            <a:ext cx="1438278" cy="1143008"/>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Picture 22" descr="http://www.bbc.co.uk/worldservice/assets/images/2009/11/03/091103155856_57.jpg">
            <a:hlinkClick r:id="rId16"/>
          </p:cNvPr>
          <p:cNvPicPr/>
          <p:nvPr/>
        </p:nvPicPr>
        <p:blipFill>
          <a:blip r:embed="rId17" cstate="print"/>
          <a:srcRect/>
          <a:stretch>
            <a:fillRect/>
          </a:stretch>
        </p:blipFill>
        <p:spPr bwMode="auto">
          <a:xfrm>
            <a:off x="2633656" y="4714884"/>
            <a:ext cx="1724030"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Picture 23" descr="http://www.bbc.co.uk/worldservice/assets/images/2009/11/01/091101161240_etemad106.jpg">
            <a:hlinkClick r:id="rId18"/>
          </p:cNvPr>
          <p:cNvPicPr/>
          <p:nvPr/>
        </p:nvPicPr>
        <p:blipFill>
          <a:blip r:embed="rId19" cstate="print"/>
          <a:srcRect/>
          <a:stretch>
            <a:fillRect/>
          </a:stretch>
        </p:blipFill>
        <p:spPr bwMode="auto">
          <a:xfrm>
            <a:off x="4705358" y="4714884"/>
            <a:ext cx="1795468"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7" name="Picture 26" descr="http://www.bbc.co.uk/worldservice/assets/images/2010/03/23/100323141133_simabina_106x60_nocredit.jpg">
            <a:hlinkClick r:id="rId20"/>
          </p:cNvPr>
          <p:cNvPicPr/>
          <p:nvPr/>
        </p:nvPicPr>
        <p:blipFill>
          <a:blip r:embed="rId21" cstate="print"/>
          <a:srcRect/>
          <a:stretch>
            <a:fillRect/>
          </a:stretch>
        </p:blipFill>
        <p:spPr bwMode="auto">
          <a:xfrm>
            <a:off x="500034" y="928670"/>
            <a:ext cx="1509716"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descr="شادی صدر">
            <a:hlinkClick r:id="rId22"/>
          </p:cNvPr>
          <p:cNvPicPr/>
          <p:nvPr/>
        </p:nvPicPr>
        <p:blipFill>
          <a:blip r:embed="rId23" cstate="print"/>
          <a:srcRect/>
          <a:stretch>
            <a:fillRect/>
          </a:stretch>
        </p:blipFill>
        <p:spPr bwMode="auto">
          <a:xfrm>
            <a:off x="4000496" y="928670"/>
            <a:ext cx="1428760"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Picture 28" descr="http://www.bbc.co.uk/worldservice/assets/images/2010/02/23/100223140156_3.jpg">
            <a:hlinkClick r:id="rId24"/>
          </p:cNvPr>
          <p:cNvPicPr/>
          <p:nvPr/>
        </p:nvPicPr>
        <p:blipFill>
          <a:blip r:embed="rId25" cstate="print"/>
          <a:srcRect/>
          <a:stretch>
            <a:fillRect/>
          </a:stretch>
        </p:blipFill>
        <p:spPr bwMode="auto">
          <a:xfrm>
            <a:off x="5643570" y="928670"/>
            <a:ext cx="1428760"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0" name="Rounded Rectangular Callout 29"/>
          <p:cNvSpPr/>
          <p:nvPr/>
        </p:nvSpPr>
        <p:spPr>
          <a:xfrm>
            <a:off x="71406" y="71414"/>
            <a:ext cx="3143272" cy="642918"/>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2000" b="1" dirty="0" smtClean="0">
              <a:solidFill>
                <a:srgbClr val="002060"/>
              </a:solidFill>
              <a:cs typeface="B Traffic" pitchFamily="2" charset="-78"/>
            </a:endParaRPr>
          </a:p>
          <a:p>
            <a:pPr algn="ctr"/>
            <a:r>
              <a:rPr lang="fa-IR" sz="2000" b="1" dirty="0" smtClean="0">
                <a:solidFill>
                  <a:srgbClr val="002060"/>
                </a:solidFill>
                <a:cs typeface="B Traffic" pitchFamily="2" charset="-78"/>
              </a:rPr>
              <a:t>برخی از چهره های برنامه </a:t>
            </a:r>
          </a:p>
          <a:p>
            <a:pPr algn="ctr"/>
            <a:r>
              <a:rPr lang="fa-IR" sz="2000" b="1" dirty="0" smtClean="0">
                <a:solidFill>
                  <a:srgbClr val="002060"/>
                </a:solidFill>
                <a:cs typeface="B Traffic" pitchFamily="2" charset="-78"/>
              </a:rPr>
              <a:t>«به عبارت دیگر» </a:t>
            </a:r>
            <a:endParaRPr lang="en-US" sz="2000" b="1" dirty="0" smtClean="0">
              <a:solidFill>
                <a:srgbClr val="002060"/>
              </a:solidFill>
              <a:cs typeface="B Traffic" pitchFamily="2" charset="-78"/>
            </a:endParaRPr>
          </a:p>
          <a:p>
            <a:pPr algn="ctr"/>
            <a:endParaRPr lang="en-US" sz="2000" b="1" dirty="0">
              <a:solidFill>
                <a:srgbClr val="002060"/>
              </a:solidFill>
              <a:cs typeface="B Traffic" pitchFamily="2" charset="-78"/>
            </a:endParaRPr>
          </a:p>
        </p:txBody>
      </p:sp>
      <p:pic>
        <p:nvPicPr>
          <p:cNvPr id="31" name="Picture 30" descr="http://www.baznegar.org/files/_3AFF3140.jpg"/>
          <p:cNvPicPr/>
          <p:nvPr/>
        </p:nvPicPr>
        <p:blipFill>
          <a:blip r:embed="rId26" cstate="print"/>
          <a:srcRect/>
          <a:stretch>
            <a:fillRect/>
          </a:stretch>
        </p:blipFill>
        <p:spPr bwMode="auto">
          <a:xfrm>
            <a:off x="6929454" y="4714884"/>
            <a:ext cx="1643074" cy="1285884"/>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4" name="Picture 33" descr="عبدالکریم سروش">
            <a:hlinkClick r:id="rId27"/>
          </p:cNvPr>
          <p:cNvPicPr/>
          <p:nvPr/>
        </p:nvPicPr>
        <p:blipFill>
          <a:blip r:embed="rId28" cstate="print"/>
          <a:srcRect/>
          <a:stretch>
            <a:fillRect/>
          </a:stretch>
        </p:blipFill>
        <p:spPr bwMode="auto">
          <a:xfrm>
            <a:off x="7286644" y="2786058"/>
            <a:ext cx="1428760" cy="1214446"/>
          </a:xfrm>
          <a:prstGeom prst="snip2DiagRect">
            <a:avLst/>
          </a:prstGeom>
          <a:solidFill>
            <a:srgbClr val="FFFFFF">
              <a:shade val="85000"/>
            </a:srgbClr>
          </a:solidFill>
          <a:ln w="88900" cap="sq">
            <a:solidFill>
              <a:srgbClr val="FFFF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6" name="TextBox 35"/>
          <p:cNvSpPr txBox="1"/>
          <p:nvPr/>
        </p:nvSpPr>
        <p:spPr>
          <a:xfrm>
            <a:off x="7072330" y="5857892"/>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رضا ولی زاده</a:t>
            </a:r>
            <a:endParaRPr lang="en-US" sz="2400" dirty="0">
              <a:solidFill>
                <a:schemeClr val="tx1"/>
              </a:solidFill>
              <a:cs typeface="B Mitra" pitchFamily="2" charset="-78"/>
            </a:endParaRPr>
          </a:p>
        </p:txBody>
      </p:sp>
      <p:sp>
        <p:nvSpPr>
          <p:cNvPr id="37" name="TextBox 36"/>
          <p:cNvSpPr txBox="1"/>
          <p:nvPr/>
        </p:nvSpPr>
        <p:spPr>
          <a:xfrm>
            <a:off x="4929190" y="5857892"/>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اکبر اعتماد</a:t>
            </a:r>
            <a:endParaRPr lang="en-US" sz="2400" dirty="0">
              <a:solidFill>
                <a:schemeClr val="tx1"/>
              </a:solidFill>
              <a:cs typeface="B Mitra" pitchFamily="2" charset="-78"/>
            </a:endParaRPr>
          </a:p>
        </p:txBody>
      </p:sp>
      <p:sp>
        <p:nvSpPr>
          <p:cNvPr id="38" name="TextBox 37"/>
          <p:cNvSpPr txBox="1"/>
          <p:nvPr/>
        </p:nvSpPr>
        <p:spPr>
          <a:xfrm>
            <a:off x="2786050" y="5917188"/>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احمد سلامتیان</a:t>
            </a:r>
            <a:endParaRPr lang="en-US" sz="2400" dirty="0">
              <a:solidFill>
                <a:schemeClr val="tx1"/>
              </a:solidFill>
              <a:cs typeface="B Mitra" pitchFamily="2" charset="-78"/>
            </a:endParaRPr>
          </a:p>
        </p:txBody>
      </p:sp>
      <p:sp>
        <p:nvSpPr>
          <p:cNvPr id="39" name="TextBox 38"/>
          <p:cNvSpPr txBox="1"/>
          <p:nvPr/>
        </p:nvSpPr>
        <p:spPr>
          <a:xfrm>
            <a:off x="500034" y="5929330"/>
            <a:ext cx="1643074"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احمد کریمی حکاک</a:t>
            </a:r>
            <a:endParaRPr lang="en-US" sz="2400" dirty="0">
              <a:solidFill>
                <a:schemeClr val="tx1"/>
              </a:solidFill>
              <a:cs typeface="B Mitra" pitchFamily="2" charset="-78"/>
            </a:endParaRPr>
          </a:p>
        </p:txBody>
      </p:sp>
      <p:sp>
        <p:nvSpPr>
          <p:cNvPr id="40" name="TextBox 39"/>
          <p:cNvSpPr txBox="1"/>
          <p:nvPr/>
        </p:nvSpPr>
        <p:spPr>
          <a:xfrm>
            <a:off x="7358082" y="3929066"/>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عبدالکریم سروش</a:t>
            </a:r>
            <a:endParaRPr lang="en-US" sz="2400" dirty="0">
              <a:solidFill>
                <a:schemeClr val="tx1"/>
              </a:solidFill>
              <a:cs typeface="B Mitra" pitchFamily="2" charset="-78"/>
            </a:endParaRPr>
          </a:p>
        </p:txBody>
      </p:sp>
      <p:sp>
        <p:nvSpPr>
          <p:cNvPr id="41" name="TextBox 40"/>
          <p:cNvSpPr txBox="1"/>
          <p:nvPr/>
        </p:nvSpPr>
        <p:spPr>
          <a:xfrm>
            <a:off x="5572132" y="3916924"/>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رضا پهلوی</a:t>
            </a:r>
            <a:endParaRPr lang="en-US" sz="2400" dirty="0">
              <a:solidFill>
                <a:schemeClr val="tx1"/>
              </a:solidFill>
              <a:cs typeface="B Mitra" pitchFamily="2" charset="-78"/>
            </a:endParaRPr>
          </a:p>
        </p:txBody>
      </p:sp>
      <p:sp>
        <p:nvSpPr>
          <p:cNvPr id="42" name="TextBox 41"/>
          <p:cNvSpPr txBox="1"/>
          <p:nvPr/>
        </p:nvSpPr>
        <p:spPr>
          <a:xfrm>
            <a:off x="3786182" y="3929066"/>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اکبر گنجی</a:t>
            </a:r>
            <a:endParaRPr lang="en-US" sz="2400" dirty="0">
              <a:solidFill>
                <a:schemeClr val="tx1"/>
              </a:solidFill>
              <a:cs typeface="B Mitra" pitchFamily="2" charset="-78"/>
            </a:endParaRPr>
          </a:p>
        </p:txBody>
      </p:sp>
      <p:sp>
        <p:nvSpPr>
          <p:cNvPr id="43" name="TextBox 42"/>
          <p:cNvSpPr txBox="1"/>
          <p:nvPr/>
        </p:nvSpPr>
        <p:spPr>
          <a:xfrm>
            <a:off x="7286644" y="2071678"/>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نرگس کلهر</a:t>
            </a:r>
            <a:endParaRPr lang="en-US" sz="2400" dirty="0">
              <a:solidFill>
                <a:schemeClr val="tx1"/>
              </a:solidFill>
              <a:cs typeface="B Mitra" pitchFamily="2" charset="-78"/>
            </a:endParaRPr>
          </a:p>
        </p:txBody>
      </p:sp>
      <p:sp>
        <p:nvSpPr>
          <p:cNvPr id="44" name="TextBox 43"/>
          <p:cNvSpPr txBox="1"/>
          <p:nvPr/>
        </p:nvSpPr>
        <p:spPr>
          <a:xfrm>
            <a:off x="5643570" y="2071678"/>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مهرانگیز کار</a:t>
            </a:r>
            <a:endParaRPr lang="en-US" sz="2400" dirty="0">
              <a:solidFill>
                <a:schemeClr val="tx1"/>
              </a:solidFill>
              <a:cs typeface="B Mitra" pitchFamily="2" charset="-78"/>
            </a:endParaRPr>
          </a:p>
        </p:txBody>
      </p:sp>
      <p:sp>
        <p:nvSpPr>
          <p:cNvPr id="45" name="TextBox 44"/>
          <p:cNvSpPr txBox="1"/>
          <p:nvPr/>
        </p:nvSpPr>
        <p:spPr>
          <a:xfrm>
            <a:off x="4000496" y="2059536"/>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شادی صدر</a:t>
            </a:r>
            <a:endParaRPr lang="en-US" sz="2400" dirty="0">
              <a:solidFill>
                <a:schemeClr val="tx1"/>
              </a:solidFill>
              <a:cs typeface="B Mitra" pitchFamily="2" charset="-78"/>
            </a:endParaRPr>
          </a:p>
        </p:txBody>
      </p:sp>
      <p:sp>
        <p:nvSpPr>
          <p:cNvPr id="46" name="TextBox 45"/>
          <p:cNvSpPr txBox="1"/>
          <p:nvPr/>
        </p:nvSpPr>
        <p:spPr>
          <a:xfrm>
            <a:off x="2357422" y="2059536"/>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فاطمه حقیقت جو</a:t>
            </a:r>
            <a:endParaRPr lang="en-US" sz="2400" dirty="0">
              <a:solidFill>
                <a:schemeClr val="tx1"/>
              </a:solidFill>
              <a:cs typeface="B Mitra" pitchFamily="2" charset="-78"/>
            </a:endParaRPr>
          </a:p>
        </p:txBody>
      </p:sp>
      <p:sp>
        <p:nvSpPr>
          <p:cNvPr id="47" name="TextBox 46"/>
          <p:cNvSpPr txBox="1"/>
          <p:nvPr/>
        </p:nvSpPr>
        <p:spPr>
          <a:xfrm>
            <a:off x="571472" y="2071678"/>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سیما بینا</a:t>
            </a:r>
            <a:endParaRPr lang="en-US" sz="2400" dirty="0">
              <a:solidFill>
                <a:schemeClr val="tx1"/>
              </a:solidFill>
              <a:cs typeface="B Mitra" pitchFamily="2" charset="-78"/>
            </a:endParaRPr>
          </a:p>
        </p:txBody>
      </p:sp>
      <p:sp>
        <p:nvSpPr>
          <p:cNvPr id="48" name="TextBox 47"/>
          <p:cNvSpPr txBox="1"/>
          <p:nvPr/>
        </p:nvSpPr>
        <p:spPr>
          <a:xfrm rot="249496">
            <a:off x="2071670" y="3916924"/>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محمدرضا حیدری</a:t>
            </a:r>
            <a:endParaRPr lang="en-US" sz="2400" dirty="0">
              <a:solidFill>
                <a:schemeClr val="tx1"/>
              </a:solidFill>
              <a:cs typeface="B Mitra" pitchFamily="2" charset="-78"/>
            </a:endParaRPr>
          </a:p>
        </p:txBody>
      </p:sp>
      <p:sp>
        <p:nvSpPr>
          <p:cNvPr id="49" name="TextBox 48"/>
          <p:cNvSpPr txBox="1"/>
          <p:nvPr/>
        </p:nvSpPr>
        <p:spPr>
          <a:xfrm>
            <a:off x="500034" y="3929066"/>
            <a:ext cx="150019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ArchDown">
              <a:avLst/>
            </a:prstTxWarp>
            <a:spAutoFit/>
          </a:bodyPr>
          <a:lstStyle/>
          <a:p>
            <a:pPr algn="ctr"/>
            <a:r>
              <a:rPr lang="fa-IR" sz="2400" dirty="0" smtClean="0">
                <a:solidFill>
                  <a:schemeClr val="tx1"/>
                </a:solidFill>
                <a:cs typeface="B Mitra" pitchFamily="2" charset="-78"/>
              </a:rPr>
              <a:t>محسن کدیور</a:t>
            </a:r>
            <a:endParaRPr lang="en-US" sz="2400" dirty="0">
              <a:solidFill>
                <a:schemeClr val="tx1"/>
              </a:solidFill>
              <a:cs typeface="B Mitra"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1000" fill="hold"/>
                                        <p:tgtEl>
                                          <p:spTgt spid="34"/>
                                        </p:tgtEl>
                                        <p:attrNameLst>
                                          <p:attrName>ppt_x</p:attrName>
                                        </p:attrNameLst>
                                      </p:cBhvr>
                                      <p:tavLst>
                                        <p:tav tm="0">
                                          <p:val>
                                            <p:strVal val="#ppt_x-.2"/>
                                          </p:val>
                                        </p:tav>
                                        <p:tav tm="100000">
                                          <p:val>
                                            <p:strVal val="#ppt_x"/>
                                          </p:val>
                                        </p:tav>
                                      </p:tavLst>
                                    </p:anim>
                                    <p:anim calcmode="lin" valueType="num">
                                      <p:cBhvr>
                                        <p:cTn id="54"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55" dur="1000"/>
                                        <p:tgtEl>
                                          <p:spTgt spid="34"/>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1000" fill="hold"/>
                                        <p:tgtEl>
                                          <p:spTgt spid="40"/>
                                        </p:tgtEl>
                                        <p:attrNameLst>
                                          <p:attrName>ppt_x</p:attrName>
                                        </p:attrNameLst>
                                      </p:cBhvr>
                                      <p:tavLst>
                                        <p:tav tm="0">
                                          <p:val>
                                            <p:strVal val="#ppt_x-.2"/>
                                          </p:val>
                                        </p:tav>
                                        <p:tav tm="100000">
                                          <p:val>
                                            <p:strVal val="#ppt_x"/>
                                          </p:val>
                                        </p:tav>
                                      </p:tavLst>
                                    </p:anim>
                                    <p:anim calcmode="lin" valueType="num">
                                      <p:cBhvr>
                                        <p:cTn id="59"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0"/>
                                        </p:tgtEl>
                                      </p:cBhvr>
                                    </p:animEffect>
                                  </p:childTnLst>
                                </p:cTn>
                              </p:par>
                              <p:par>
                                <p:cTn id="61" presetID="29"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ppt_x</p:attrName>
                                        </p:attrNameLst>
                                      </p:cBhvr>
                                      <p:tavLst>
                                        <p:tav tm="0">
                                          <p:val>
                                            <p:strVal val="#ppt_x-.2"/>
                                          </p:val>
                                        </p:tav>
                                        <p:tav tm="100000">
                                          <p:val>
                                            <p:strVal val="#ppt_x"/>
                                          </p:val>
                                        </p:tav>
                                      </p:tavLst>
                                    </p:anim>
                                    <p:anim calcmode="lin" valueType="num">
                                      <p:cBhvr>
                                        <p:cTn id="6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0"/>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1000" fill="hold"/>
                                        <p:tgtEl>
                                          <p:spTgt spid="41"/>
                                        </p:tgtEl>
                                        <p:attrNameLst>
                                          <p:attrName>ppt_x</p:attrName>
                                        </p:attrNameLst>
                                      </p:cBhvr>
                                      <p:tavLst>
                                        <p:tav tm="0">
                                          <p:val>
                                            <p:strVal val="#ppt_x-.2"/>
                                          </p:val>
                                        </p:tav>
                                        <p:tav tm="100000">
                                          <p:val>
                                            <p:strVal val="#ppt_x"/>
                                          </p:val>
                                        </p:tav>
                                      </p:tavLst>
                                    </p:anim>
                                    <p:anim calcmode="lin" valueType="num">
                                      <p:cBhvr>
                                        <p:cTn id="69"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70" dur="1000"/>
                                        <p:tgtEl>
                                          <p:spTgt spid="41"/>
                                        </p:tgtEl>
                                      </p:cBhvr>
                                    </p:animEffect>
                                  </p:childTnLst>
                                </p:cTn>
                              </p:par>
                              <p:par>
                                <p:cTn id="71" presetID="29"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1000" fill="hold"/>
                                        <p:tgtEl>
                                          <p:spTgt spid="19"/>
                                        </p:tgtEl>
                                        <p:attrNameLst>
                                          <p:attrName>ppt_x</p:attrName>
                                        </p:attrNameLst>
                                      </p:cBhvr>
                                      <p:tavLst>
                                        <p:tav tm="0">
                                          <p:val>
                                            <p:strVal val="#ppt_x-.2"/>
                                          </p:val>
                                        </p:tav>
                                        <p:tav tm="100000">
                                          <p:val>
                                            <p:strVal val="#ppt_x"/>
                                          </p:val>
                                        </p:tav>
                                      </p:tavLst>
                                    </p:anim>
                                    <p:anim calcmode="lin" valueType="num">
                                      <p:cBhvr>
                                        <p:cTn id="74"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9"/>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p:cTn id="78" dur="1000" fill="hold"/>
                                        <p:tgtEl>
                                          <p:spTgt spid="42"/>
                                        </p:tgtEl>
                                        <p:attrNameLst>
                                          <p:attrName>ppt_x</p:attrName>
                                        </p:attrNameLst>
                                      </p:cBhvr>
                                      <p:tavLst>
                                        <p:tav tm="0">
                                          <p:val>
                                            <p:strVal val="#ppt_x-.2"/>
                                          </p:val>
                                        </p:tav>
                                        <p:tav tm="100000">
                                          <p:val>
                                            <p:strVal val="#ppt_x"/>
                                          </p:val>
                                        </p:tav>
                                      </p:tavLst>
                                    </p:anim>
                                    <p:anim calcmode="lin" valueType="num">
                                      <p:cBhvr>
                                        <p:cTn id="7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80" dur="1000"/>
                                        <p:tgtEl>
                                          <p:spTgt spid="42"/>
                                        </p:tgtEl>
                                      </p:cBhvr>
                                    </p:animEffect>
                                  </p:childTnLst>
                                </p:cTn>
                              </p:par>
                              <p:par>
                                <p:cTn id="81" presetID="29"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ppt_x</p:attrName>
                                        </p:attrNameLst>
                                      </p:cBhvr>
                                      <p:tavLst>
                                        <p:tav tm="0">
                                          <p:val>
                                            <p:strVal val="#ppt_x-.2"/>
                                          </p:val>
                                        </p:tav>
                                        <p:tav tm="100000">
                                          <p:val>
                                            <p:strVal val="#ppt_x"/>
                                          </p:val>
                                        </p:tav>
                                      </p:tavLst>
                                    </p:anim>
                                    <p:anim calcmode="lin" valueType="num">
                                      <p:cBhvr>
                                        <p:cTn id="8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8"/>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1000" fill="hold"/>
                                        <p:tgtEl>
                                          <p:spTgt spid="48"/>
                                        </p:tgtEl>
                                        <p:attrNameLst>
                                          <p:attrName>ppt_x</p:attrName>
                                        </p:attrNameLst>
                                      </p:cBhvr>
                                      <p:tavLst>
                                        <p:tav tm="0">
                                          <p:val>
                                            <p:strVal val="#ppt_x-.2"/>
                                          </p:val>
                                        </p:tav>
                                        <p:tav tm="100000">
                                          <p:val>
                                            <p:strVal val="#ppt_x"/>
                                          </p:val>
                                        </p:tav>
                                      </p:tavLst>
                                    </p:anim>
                                    <p:anim calcmode="lin" valueType="num">
                                      <p:cBhvr>
                                        <p:cTn id="89"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90" dur="1000"/>
                                        <p:tgtEl>
                                          <p:spTgt spid="48"/>
                                        </p:tgtEl>
                                      </p:cBhvr>
                                    </p:animEffect>
                                  </p:childTnLst>
                                </p:cTn>
                              </p:par>
                              <p:par>
                                <p:cTn id="91" presetID="29"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1000" fill="hold"/>
                                        <p:tgtEl>
                                          <p:spTgt spid="17"/>
                                        </p:tgtEl>
                                        <p:attrNameLst>
                                          <p:attrName>ppt_x</p:attrName>
                                        </p:attrNameLst>
                                      </p:cBhvr>
                                      <p:tavLst>
                                        <p:tav tm="0">
                                          <p:val>
                                            <p:strVal val="#ppt_x-.2"/>
                                          </p:val>
                                        </p:tav>
                                        <p:tav tm="100000">
                                          <p:val>
                                            <p:strVal val="#ppt_x"/>
                                          </p:val>
                                        </p:tav>
                                      </p:tavLst>
                                    </p:anim>
                                    <p:anim calcmode="lin" valueType="num">
                                      <p:cBhvr>
                                        <p:cTn id="9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7"/>
                                        </p:tgtEl>
                                      </p:cBhvr>
                                    </p:animEffect>
                                  </p:childTnLst>
                                </p:cTn>
                              </p:par>
                              <p:par>
                                <p:cTn id="96" presetID="29" presetClass="entr" presetSubtype="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1000" fill="hold"/>
                                        <p:tgtEl>
                                          <p:spTgt spid="49"/>
                                        </p:tgtEl>
                                        <p:attrNameLst>
                                          <p:attrName>ppt_x</p:attrName>
                                        </p:attrNameLst>
                                      </p:cBhvr>
                                      <p:tavLst>
                                        <p:tav tm="0">
                                          <p:val>
                                            <p:strVal val="#ppt_x-.2"/>
                                          </p:val>
                                        </p:tav>
                                        <p:tav tm="100000">
                                          <p:val>
                                            <p:strVal val="#ppt_x"/>
                                          </p:val>
                                        </p:tav>
                                      </p:tavLst>
                                    </p:anim>
                                    <p:anim calcmode="lin" valueType="num">
                                      <p:cBhvr>
                                        <p:cTn id="99"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49"/>
                                        </p:tgtEl>
                                      </p:cBhvr>
                                    </p:animEffect>
                                  </p:childTnLst>
                                </p:cTn>
                              </p:par>
                            </p:childTnLst>
                          </p:cTn>
                        </p:par>
                      </p:childTnLst>
                    </p:cTn>
                  </p:par>
                  <p:par>
                    <p:cTn id="101" fill="hold">
                      <p:stCondLst>
                        <p:cond delay="indefinite"/>
                      </p:stCondLst>
                      <p:childTnLst>
                        <p:par>
                          <p:cTn id="102" fill="hold">
                            <p:stCondLst>
                              <p:cond delay="0"/>
                            </p:stCondLst>
                            <p:childTnLst>
                              <p:par>
                                <p:cTn id="103" presetID="37" presetClass="entr" presetSubtype="0" fill="hold" nodeType="clickEffect">
                                  <p:stCondLst>
                                    <p:cond delay="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1000"/>
                                        <p:tgtEl>
                                          <p:spTgt spid="31"/>
                                        </p:tgtEl>
                                      </p:cBhvr>
                                    </p:animEffect>
                                    <p:anim calcmode="lin" valueType="num">
                                      <p:cBhvr>
                                        <p:cTn id="106" dur="1000" fill="hold"/>
                                        <p:tgtEl>
                                          <p:spTgt spid="31"/>
                                        </p:tgtEl>
                                        <p:attrNameLst>
                                          <p:attrName>ppt_x</p:attrName>
                                        </p:attrNameLst>
                                      </p:cBhvr>
                                      <p:tavLst>
                                        <p:tav tm="0">
                                          <p:val>
                                            <p:strVal val="#ppt_x"/>
                                          </p:val>
                                        </p:tav>
                                        <p:tav tm="100000">
                                          <p:val>
                                            <p:strVal val="#ppt_x"/>
                                          </p:val>
                                        </p:tav>
                                      </p:tavLst>
                                    </p:anim>
                                    <p:anim calcmode="lin" valueType="num">
                                      <p:cBhvr>
                                        <p:cTn id="107" dur="900" decel="100000" fill="hold"/>
                                        <p:tgtEl>
                                          <p:spTgt spid="31"/>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09" presetID="37" presetClass="entr" presetSubtype="0"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1000"/>
                                        <p:tgtEl>
                                          <p:spTgt spid="36"/>
                                        </p:tgtEl>
                                      </p:cBhvr>
                                    </p:animEffect>
                                    <p:anim calcmode="lin" valueType="num">
                                      <p:cBhvr>
                                        <p:cTn id="112" dur="1000" fill="hold"/>
                                        <p:tgtEl>
                                          <p:spTgt spid="36"/>
                                        </p:tgtEl>
                                        <p:attrNameLst>
                                          <p:attrName>ppt_x</p:attrName>
                                        </p:attrNameLst>
                                      </p:cBhvr>
                                      <p:tavLst>
                                        <p:tav tm="0">
                                          <p:val>
                                            <p:strVal val="#ppt_x"/>
                                          </p:val>
                                        </p:tav>
                                        <p:tav tm="100000">
                                          <p:val>
                                            <p:strVal val="#ppt_x"/>
                                          </p:val>
                                        </p:tav>
                                      </p:tavLst>
                                    </p:anim>
                                    <p:anim calcmode="lin" valueType="num">
                                      <p:cBhvr>
                                        <p:cTn id="113" dur="900" decel="100000" fill="hold"/>
                                        <p:tgtEl>
                                          <p:spTgt spid="36"/>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900" decel="100000" fill="hold"/>
                                        <p:tgtEl>
                                          <p:spTgt spid="37"/>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21" presetID="37" presetClass="entr" presetSubtype="0" fill="hold"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000"/>
                                        <p:tgtEl>
                                          <p:spTgt spid="24"/>
                                        </p:tgtEl>
                                      </p:cBhvr>
                                    </p:animEffect>
                                    <p:anim calcmode="lin" valueType="num">
                                      <p:cBhvr>
                                        <p:cTn id="124" dur="1000" fill="hold"/>
                                        <p:tgtEl>
                                          <p:spTgt spid="24"/>
                                        </p:tgtEl>
                                        <p:attrNameLst>
                                          <p:attrName>ppt_x</p:attrName>
                                        </p:attrNameLst>
                                      </p:cBhvr>
                                      <p:tavLst>
                                        <p:tav tm="0">
                                          <p:val>
                                            <p:strVal val="#ppt_x"/>
                                          </p:val>
                                        </p:tav>
                                        <p:tav tm="100000">
                                          <p:val>
                                            <p:strVal val="#ppt_x"/>
                                          </p:val>
                                        </p:tav>
                                      </p:tavLst>
                                    </p:anim>
                                    <p:anim calcmode="lin" valueType="num">
                                      <p:cBhvr>
                                        <p:cTn id="125" dur="900" decel="100000" fill="hold"/>
                                        <p:tgtEl>
                                          <p:spTgt spid="24"/>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27" presetID="37" presetClass="entr" presetSubtype="0" fill="hold" nodeType="with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1000"/>
                                        <p:tgtEl>
                                          <p:spTgt spid="23"/>
                                        </p:tgtEl>
                                      </p:cBhvr>
                                    </p:animEffect>
                                    <p:anim calcmode="lin" valueType="num">
                                      <p:cBhvr>
                                        <p:cTn id="130" dur="1000" fill="hold"/>
                                        <p:tgtEl>
                                          <p:spTgt spid="23"/>
                                        </p:tgtEl>
                                        <p:attrNameLst>
                                          <p:attrName>ppt_x</p:attrName>
                                        </p:attrNameLst>
                                      </p:cBhvr>
                                      <p:tavLst>
                                        <p:tav tm="0">
                                          <p:val>
                                            <p:strVal val="#ppt_x"/>
                                          </p:val>
                                        </p:tav>
                                        <p:tav tm="100000">
                                          <p:val>
                                            <p:strVal val="#ppt_x"/>
                                          </p:val>
                                        </p:tav>
                                      </p:tavLst>
                                    </p:anim>
                                    <p:anim calcmode="lin" valueType="num">
                                      <p:cBhvr>
                                        <p:cTn id="131" dur="900" decel="100000" fill="hold"/>
                                        <p:tgtEl>
                                          <p:spTgt spid="23"/>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33" presetID="37" presetClass="entr" presetSubtype="0" fill="hold" grpId="0" nodeType="with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1000"/>
                                        <p:tgtEl>
                                          <p:spTgt spid="38"/>
                                        </p:tgtEl>
                                      </p:cBhvr>
                                    </p:animEffect>
                                    <p:anim calcmode="lin" valueType="num">
                                      <p:cBhvr>
                                        <p:cTn id="136" dur="1000" fill="hold"/>
                                        <p:tgtEl>
                                          <p:spTgt spid="38"/>
                                        </p:tgtEl>
                                        <p:attrNameLst>
                                          <p:attrName>ppt_x</p:attrName>
                                        </p:attrNameLst>
                                      </p:cBhvr>
                                      <p:tavLst>
                                        <p:tav tm="0">
                                          <p:val>
                                            <p:strVal val="#ppt_x"/>
                                          </p:val>
                                        </p:tav>
                                        <p:tav tm="100000">
                                          <p:val>
                                            <p:strVal val="#ppt_x"/>
                                          </p:val>
                                        </p:tav>
                                      </p:tavLst>
                                    </p:anim>
                                    <p:anim calcmode="lin" valueType="num">
                                      <p:cBhvr>
                                        <p:cTn id="137" dur="900" decel="100000" fill="hold"/>
                                        <p:tgtEl>
                                          <p:spTgt spid="38"/>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39" presetID="37" presetClass="entr" presetSubtype="0" fill="hold" nodeType="with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fade">
                                      <p:cBhvr>
                                        <p:cTn id="141" dur="1000"/>
                                        <p:tgtEl>
                                          <p:spTgt spid="7"/>
                                        </p:tgtEl>
                                      </p:cBhvr>
                                    </p:animEffect>
                                    <p:anim calcmode="lin" valueType="num">
                                      <p:cBhvr>
                                        <p:cTn id="142" dur="1000" fill="hold"/>
                                        <p:tgtEl>
                                          <p:spTgt spid="7"/>
                                        </p:tgtEl>
                                        <p:attrNameLst>
                                          <p:attrName>ppt_x</p:attrName>
                                        </p:attrNameLst>
                                      </p:cBhvr>
                                      <p:tavLst>
                                        <p:tav tm="0">
                                          <p:val>
                                            <p:strVal val="#ppt_x"/>
                                          </p:val>
                                        </p:tav>
                                        <p:tav tm="100000">
                                          <p:val>
                                            <p:strVal val="#ppt_x"/>
                                          </p:val>
                                        </p:tav>
                                      </p:tavLst>
                                    </p:anim>
                                    <p:anim calcmode="lin" valueType="num">
                                      <p:cBhvr>
                                        <p:cTn id="143" dur="900" decel="100000" fill="hold"/>
                                        <p:tgtEl>
                                          <p:spTgt spid="7"/>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5" presetID="37" presetClass="entr" presetSubtype="0" fill="hold" grpId="0" nodeType="with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1000"/>
                                        <p:tgtEl>
                                          <p:spTgt spid="39"/>
                                        </p:tgtEl>
                                      </p:cBhvr>
                                    </p:animEffect>
                                    <p:anim calcmode="lin" valueType="num">
                                      <p:cBhvr>
                                        <p:cTn id="148" dur="1000" fill="hold"/>
                                        <p:tgtEl>
                                          <p:spTgt spid="39"/>
                                        </p:tgtEl>
                                        <p:attrNameLst>
                                          <p:attrName>ppt_x</p:attrName>
                                        </p:attrNameLst>
                                      </p:cBhvr>
                                      <p:tavLst>
                                        <p:tav tm="0">
                                          <p:val>
                                            <p:strVal val="#ppt_x"/>
                                          </p:val>
                                        </p:tav>
                                        <p:tav tm="100000">
                                          <p:val>
                                            <p:strVal val="#ppt_x"/>
                                          </p:val>
                                        </p:tav>
                                      </p:tavLst>
                                    </p:anim>
                                    <p:anim calcmode="lin" valueType="num">
                                      <p:cBhvr>
                                        <p:cTn id="149" dur="900" decel="100000" fill="hold"/>
                                        <p:tgtEl>
                                          <p:spTgt spid="39"/>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7411" y="792824"/>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57200" y="1000108"/>
            <a:ext cx="8229600" cy="5072098"/>
          </a:xfrm>
        </p:spPr>
        <p:txBody>
          <a:bodyPr>
            <a:normAutofit fontScale="77500" lnSpcReduction="20000"/>
          </a:bodyPr>
          <a:lstStyle/>
          <a:p>
            <a:pPr marL="1588" indent="12700" algn="justLow" rtl="1">
              <a:lnSpc>
                <a:spcPct val="150000"/>
              </a:lnSpc>
              <a:spcBef>
                <a:spcPts val="0"/>
              </a:spcBef>
              <a:buBlip>
                <a:blip r:embed="rId3"/>
              </a:buBlip>
            </a:pPr>
            <a:r>
              <a:rPr lang="fa-IR" sz="2800" dirty="0" smtClean="0">
                <a:solidFill>
                  <a:schemeClr val="tx1"/>
                </a:solidFill>
                <a:cs typeface="B Mitra" pitchFamily="2" charset="-78"/>
              </a:rPr>
              <a:t> متولد سوسنگرد</a:t>
            </a:r>
          </a:p>
          <a:p>
            <a:pPr marL="1588" indent="12700" algn="justLow" rtl="1">
              <a:lnSpc>
                <a:spcPct val="150000"/>
              </a:lnSpc>
              <a:spcBef>
                <a:spcPts val="0"/>
              </a:spcBef>
              <a:buBlip>
                <a:blip r:embed="rId3"/>
              </a:buBlip>
            </a:pPr>
            <a:r>
              <a:rPr lang="fa-IR" sz="2800" dirty="0" smtClean="0">
                <a:solidFill>
                  <a:schemeClr val="tx1"/>
                </a:solidFill>
                <a:cs typeface="B Mitra" pitchFamily="2" charset="-78"/>
              </a:rPr>
              <a:t> عضو كانون نويسندگان ايران و عضو افتخاري</a:t>
            </a:r>
            <a:endParaRPr lang="en-US" sz="2800" dirty="0" smtClean="0">
              <a:solidFill>
                <a:schemeClr val="tx1"/>
              </a:solidFill>
              <a:cs typeface="B Mitra" pitchFamily="2" charset="-78"/>
            </a:endParaRPr>
          </a:p>
          <a:p>
            <a:pPr marL="1588" indent="12700" algn="justLow" rtl="1">
              <a:lnSpc>
                <a:spcPct val="150000"/>
              </a:lnSpc>
              <a:spcBef>
                <a:spcPts val="0"/>
              </a:spcBef>
            </a:pPr>
            <a:r>
              <a:rPr lang="fa-IR" sz="2800" dirty="0" smtClean="0">
                <a:solidFill>
                  <a:schemeClr val="tx1"/>
                </a:solidFill>
                <a:cs typeface="B Mitra" pitchFamily="2" charset="-78"/>
              </a:rPr>
              <a:t>"‏اتحاديه نويسندگان عرب‏" </a:t>
            </a:r>
          </a:p>
          <a:p>
            <a:pPr marL="1588" indent="12700" algn="justLow" rtl="1">
              <a:lnSpc>
                <a:spcPct val="150000"/>
              </a:lnSpc>
              <a:spcBef>
                <a:spcPts val="0"/>
              </a:spcBef>
              <a:buBlip>
                <a:blip r:embed="rId3"/>
              </a:buBlip>
            </a:pPr>
            <a:r>
              <a:rPr lang="fa-IR" sz="2800" dirty="0" smtClean="0">
                <a:solidFill>
                  <a:schemeClr val="tx1"/>
                </a:solidFill>
                <a:cs typeface="B Mitra" pitchFamily="2" charset="-78"/>
              </a:rPr>
              <a:t>‏ همکاری با روزنامه همشهري</a:t>
            </a:r>
          </a:p>
          <a:p>
            <a:pPr marL="1588" indent="12700" algn="justLow" rtl="1">
              <a:lnSpc>
                <a:spcPct val="150000"/>
              </a:lnSpc>
              <a:spcBef>
                <a:spcPts val="0"/>
              </a:spcBef>
              <a:buBlip>
                <a:blip r:embed="rId3"/>
              </a:buBlip>
            </a:pPr>
            <a:r>
              <a:rPr lang="fa-IR" sz="2800" dirty="0" smtClean="0">
                <a:solidFill>
                  <a:schemeClr val="tx1"/>
                </a:solidFill>
                <a:cs typeface="B Mitra" pitchFamily="2" charset="-78"/>
              </a:rPr>
              <a:t> بعد از بروز ناآرامي در اهواز و ساير شهرهاي خوزستان و سخنراني وي در كانون مدافعان حقوق بشر در اعتراض به ‏‏سركوب ناآرامي‌هاي خوزستان‏، ارديبهشت 78 بازداشت شد كه البته پس از دو ماه بازداشت آزاد شد.</a:t>
            </a:r>
          </a:p>
          <a:p>
            <a:pPr marL="1588" indent="12700" algn="justLow">
              <a:lnSpc>
                <a:spcPct val="150000"/>
              </a:lnSpc>
              <a:spcBef>
                <a:spcPts val="0"/>
              </a:spcBef>
              <a:buBlip>
                <a:blip r:embed="rId3"/>
              </a:buBlip>
            </a:pPr>
            <a:r>
              <a:rPr lang="fa-IR" sz="2800" dirty="0" smtClean="0">
                <a:solidFill>
                  <a:schemeClr val="tx1"/>
                </a:solidFill>
                <a:cs typeface="B Mitra" pitchFamily="2" charset="-78"/>
              </a:rPr>
              <a:t> همکاری با شبکه بی‏بی‏سی فارسي به عنوان كارشناس مسائل اعراب و به ويژه فلسطين و رژيم اسرائيل </a:t>
            </a:r>
          </a:p>
          <a:p>
            <a:pPr marL="1588" indent="12700" algn="justLow" rtl="1">
              <a:spcBef>
                <a:spcPts val="0"/>
              </a:spcBef>
              <a:buBlip>
                <a:blip r:embed="rId3"/>
              </a:buBlip>
            </a:pPr>
            <a:endParaRPr lang="en-US" dirty="0">
              <a:cs typeface="B Mitra" pitchFamily="2" charset="-78"/>
            </a:endParaRPr>
          </a:p>
        </p:txBody>
      </p:sp>
      <p:pic>
        <p:nvPicPr>
          <p:cNvPr id="7" name="bbc farsi.asf">
            <a:hlinkClick r:id="" action="ppaction://media"/>
          </p:cNvPr>
          <p:cNvPicPr>
            <a:picLocks noRot="1" noChangeAspect="1"/>
          </p:cNvPicPr>
          <p:nvPr>
            <a:videoFile r:link="rId1"/>
          </p:nvPr>
        </p:nvPicPr>
        <p:blipFill>
          <a:blip r:embed="rId4" cstate="print"/>
          <a:stretch>
            <a:fillRect/>
          </a:stretch>
        </p:blipFill>
        <p:spPr>
          <a:xfrm>
            <a:off x="642910" y="1071547"/>
            <a:ext cx="2571768" cy="2071701"/>
          </a:xfrm>
          <a:prstGeom prst="rect">
            <a:avLst/>
          </a:prstGeom>
        </p:spPr>
      </p:pic>
      <p:sp>
        <p:nvSpPr>
          <p:cNvPr id="9" name="Title 1"/>
          <p:cNvSpPr>
            <a:spLocks noGrp="1"/>
          </p:cNvSpPr>
          <p:nvPr>
            <p:ph type="title"/>
          </p:nvPr>
        </p:nvSpPr>
        <p:spPr>
          <a:xfrm>
            <a:off x="251520" y="193770"/>
            <a:ext cx="3071834" cy="642942"/>
          </a:xfrm>
        </p:spPr>
        <p:txBody>
          <a:bodyPr>
            <a:noAutofit/>
          </a:bodyPr>
          <a:lstStyle/>
          <a:p>
            <a:pPr algn="ctr"/>
            <a:r>
              <a:rPr lang="fa-IR" sz="3000" b="1" dirty="0" smtClean="0">
                <a:solidFill>
                  <a:srgbClr val="FF0000"/>
                </a:solidFill>
                <a:cs typeface="B Davat" pitchFamily="2" charset="-78"/>
              </a:rPr>
              <a:t>یوسف عزیزی بنی طرف</a:t>
            </a:r>
            <a:endParaRPr lang="en-US" sz="3000" b="1" dirty="0">
              <a:solidFill>
                <a:srgbClr val="FF0000"/>
              </a:solidFill>
              <a:cs typeface="B Davat"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iterate type="lt">
                                    <p:tmAbs val="0"/>
                                  </p:iterate>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nodeType="clickEffect">
                                  <p:stCondLst>
                                    <p:cond delay="0"/>
                                  </p:stCondLst>
                                  <p:iterate type="lt">
                                    <p:tmPct val="10000"/>
                                  </p:iterate>
                                  <p:childTnLst>
                                    <p:animMotion origin="layout" path="M 0.0 0.0 L 0.0 -0.07213" pathEditMode="relative" ptsTypes="">
                                      <p:cBhvr>
                                        <p:cTn id="20" dur="500" accel="50000" decel="50000" autoRev="1" fill="hold">
                                          <p:stCondLst>
                                            <p:cond delay="0"/>
                                          </p:stCondLst>
                                        </p:cTn>
                                        <p:tgtEl>
                                          <p:spTgt spid="5">
                                            <p:txEl>
                                              <p:pRg st="0" end="0"/>
                                            </p:txEl>
                                          </p:spTgt>
                                        </p:tgtEl>
                                        <p:attrNameLst>
                                          <p:attrName>ppt_x</p:attrName>
                                          <p:attrName>ppt_y</p:attrName>
                                        </p:attrNameLst>
                                      </p:cBhvr>
                                    </p:animMotion>
                                    <p:animRot by="1500000">
                                      <p:cBhvr>
                                        <p:cTn id="21" dur="250" fill="hold">
                                          <p:stCondLst>
                                            <p:cond delay="0"/>
                                          </p:stCondLst>
                                        </p:cTn>
                                        <p:tgtEl>
                                          <p:spTgt spid="5">
                                            <p:txEl>
                                              <p:pRg st="0" end="0"/>
                                            </p:txEl>
                                          </p:spTgt>
                                        </p:tgtEl>
                                        <p:attrNameLst>
                                          <p:attrName>r</p:attrName>
                                        </p:attrNameLst>
                                      </p:cBhvr>
                                    </p:animRot>
                                    <p:animRot by="-1500000">
                                      <p:cBhvr>
                                        <p:cTn id="22" dur="250" fill="hold">
                                          <p:stCondLst>
                                            <p:cond delay="250"/>
                                          </p:stCondLst>
                                        </p:cTn>
                                        <p:tgtEl>
                                          <p:spTgt spid="5">
                                            <p:txEl>
                                              <p:pRg st="0" end="0"/>
                                            </p:txEl>
                                          </p:spTgt>
                                        </p:tgtEl>
                                        <p:attrNameLst>
                                          <p:attrName>r</p:attrName>
                                        </p:attrNameLst>
                                      </p:cBhvr>
                                    </p:animRot>
                                    <p:animRot by="-1500000">
                                      <p:cBhvr>
                                        <p:cTn id="23" dur="250" fill="hold">
                                          <p:stCondLst>
                                            <p:cond delay="500"/>
                                          </p:stCondLst>
                                        </p:cTn>
                                        <p:tgtEl>
                                          <p:spTgt spid="5">
                                            <p:txEl>
                                              <p:pRg st="0" end="0"/>
                                            </p:txEl>
                                          </p:spTgt>
                                        </p:tgtEl>
                                        <p:attrNameLst>
                                          <p:attrName>r</p:attrName>
                                        </p:attrNameLst>
                                      </p:cBhvr>
                                    </p:animRot>
                                    <p:animRot by="1500000">
                                      <p:cBhvr>
                                        <p:cTn id="24" dur="250" fill="hold">
                                          <p:stCondLst>
                                            <p:cond delay="750"/>
                                          </p:stCondLst>
                                        </p:cTn>
                                        <p:tgtEl>
                                          <p:spTgt spid="5">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10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5">
                                            <p:txEl>
                                              <p:pRg st="1" end="1"/>
                                            </p:txEl>
                                          </p:spTgt>
                                        </p:tgtEl>
                                        <p:attrNameLst>
                                          <p:attrName>ppt_y</p:attrName>
                                        </p:attrNameLst>
                                      </p:cBhvr>
                                      <p:tavLst>
                                        <p:tav tm="0">
                                          <p:val>
                                            <p:strVal val="#ppt_y"/>
                                          </p:val>
                                        </p:tav>
                                        <p:tav tm="100000">
                                          <p:val>
                                            <p:strVal val="#ppt_y"/>
                                          </p:val>
                                        </p:tav>
                                      </p:tavLst>
                                    </p:anim>
                                  </p:childTnLst>
                                </p:cTn>
                              </p:par>
                              <p:par>
                                <p:cTn id="33" presetID="39" presetClass="entr" presetSubtype="0" accel="10000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10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p:cTn id="43" dur="1000" fill="hold"/>
                                        <p:tgtEl>
                                          <p:spTgt spid="5">
                                            <p:txEl>
                                              <p:pRg st="3" end="3"/>
                                            </p:txEl>
                                          </p:spTgt>
                                        </p:tgtEl>
                                        <p:attrNameLst>
                                          <p:attrName>ppt_x</p:attrName>
                                        </p:attrNameLst>
                                      </p:cBhvr>
                                      <p:tavLst>
                                        <p:tav tm="0">
                                          <p:val>
                                            <p:strVal val="#ppt_x-.2"/>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wheel(4)">
                                      <p:cBhvr>
                                        <p:cTn id="50" dur="20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from="(-#ppt_w/2)" to="(#ppt_x)" calcmode="lin" valueType="num">
                                      <p:cBhvr>
                                        <p:cTn id="55" dur="600" fill="hold">
                                          <p:stCondLst>
                                            <p:cond delay="0"/>
                                          </p:stCondLst>
                                        </p:cTn>
                                        <p:tgtEl>
                                          <p:spTgt spid="5">
                                            <p:txEl>
                                              <p:pRg st="5" end="5"/>
                                            </p:txEl>
                                          </p:spTgt>
                                        </p:tgtEl>
                                        <p:attrNameLst>
                                          <p:attrName>ppt_x</p:attrName>
                                        </p:attrNameLst>
                                      </p:cBhvr>
                                    </p:anim>
                                    <p:anim from="0" to="-1.0" calcmode="lin" valueType="num">
                                      <p:cBhvr>
                                        <p:cTn id="56" dur="200" decel="50000" autoRev="1" fill="hold">
                                          <p:stCondLst>
                                            <p:cond delay="600"/>
                                          </p:stCondLst>
                                        </p:cTn>
                                        <p:tgtEl>
                                          <p:spTgt spid="5">
                                            <p:txEl>
                                              <p:pRg st="5" end="5"/>
                                            </p:txEl>
                                          </p:spTgt>
                                        </p:tgtEl>
                                        <p:attrNameLst>
                                          <p:attrName>xshear</p:attrName>
                                        </p:attrNameLst>
                                      </p:cBhvr>
                                    </p:anim>
                                    <p:animScale>
                                      <p:cBhvr>
                                        <p:cTn id="57" dur="200" decel="100000" autoRev="1" fill="hold">
                                          <p:stCondLst>
                                            <p:cond delay="600"/>
                                          </p:stCondLst>
                                        </p:cTn>
                                        <p:tgtEl>
                                          <p:spTgt spid="5">
                                            <p:txEl>
                                              <p:pRg st="5" end="5"/>
                                            </p:txEl>
                                          </p:spTgt>
                                        </p:tgtEl>
                                      </p:cBhvr>
                                      <p:from x="100000" y="100000"/>
                                      <p:to x="80000" y="100000"/>
                                    </p:animScale>
                                    <p:anim by="(#ppt_h/3+#ppt_w*0.1)" calcmode="lin" valueType="num">
                                      <p:cBhvr additive="sum">
                                        <p:cTn id="58" dur="200" decel="100000" autoRev="1" fill="hold">
                                          <p:stCondLst>
                                            <p:cond delay="600"/>
                                          </p:stCondLst>
                                        </p:cTn>
                                        <p:tgtEl>
                                          <p:spTgt spid="5">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p:cMediaNode>
                <p:cTn id="59"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271725" y="879141"/>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57200" y="785795"/>
            <a:ext cx="8401080" cy="2286015"/>
          </a:xfrm>
        </p:spPr>
        <p:txBody>
          <a:bodyPr>
            <a:normAutofit/>
          </a:bodyPr>
          <a:lstStyle/>
          <a:p>
            <a:pPr marL="1588" indent="12700" algn="justLow" rtl="1">
              <a:lnSpc>
                <a:spcPct val="150000"/>
              </a:lnSpc>
              <a:buBlip>
                <a:blip r:embed="rId2"/>
              </a:buBlip>
            </a:pPr>
            <a:r>
              <a:rPr lang="fa-IR" sz="2800" dirty="0" smtClean="0">
                <a:solidFill>
                  <a:schemeClr val="tx1"/>
                </a:solidFill>
                <a:cs typeface="B Mitra" pitchFamily="2" charset="-78"/>
              </a:rPr>
              <a:t> سردبیر بخش غیرخبری </a:t>
            </a:r>
          </a:p>
          <a:p>
            <a:pPr marL="1588" indent="12700" algn="justLow">
              <a:lnSpc>
                <a:spcPct val="150000"/>
              </a:lnSpc>
              <a:buBlip>
                <a:blip r:embed="rId2"/>
              </a:buBlip>
            </a:pPr>
            <a:r>
              <a:rPr lang="fa-IR" sz="2800" dirty="0" smtClean="0">
                <a:solidFill>
                  <a:schemeClr val="tx1"/>
                </a:solidFill>
                <a:cs typeface="B Mitra" pitchFamily="2" charset="-78"/>
              </a:rPr>
              <a:t> تلویزیون بی‏بی‏سی فارسی</a:t>
            </a:r>
          </a:p>
          <a:p>
            <a:pPr marL="1588" indent="12700" algn="justLow" rtl="1">
              <a:lnSpc>
                <a:spcPct val="150000"/>
              </a:lnSpc>
              <a:buBlip>
                <a:blip r:embed="rId2"/>
              </a:buBlip>
            </a:pPr>
            <a:r>
              <a:rPr lang="fa-IR" sz="2800" dirty="0" smtClean="0">
                <a:solidFill>
                  <a:schemeClr val="tx1"/>
                </a:solidFill>
                <a:cs typeface="B Mitra" pitchFamily="2" charset="-78"/>
              </a:rPr>
              <a:t> مجری بخشی از برنامه برنامه «کليک» </a:t>
            </a:r>
          </a:p>
          <a:p>
            <a:pPr marL="1588" indent="12700" algn="justLow" rtl="1">
              <a:lnSpc>
                <a:spcPct val="150000"/>
              </a:lnSpc>
            </a:pPr>
            <a:endParaRPr lang="en-US" sz="2800" dirty="0">
              <a:solidFill>
                <a:schemeClr val="tx1"/>
              </a:solidFill>
              <a:cs typeface="B Mitra" pitchFamily="2" charset="-78"/>
            </a:endParaRPr>
          </a:p>
        </p:txBody>
      </p:sp>
      <p:pic>
        <p:nvPicPr>
          <p:cNvPr id="7" name="Picture 1" descr="C:\Documents and Settings\user\Desktop\pic bbc\لارا پطروسيان.bmp"/>
          <p:cNvPicPr>
            <a:picLocks noChangeAspect="1" noChangeArrowheads="1"/>
          </p:cNvPicPr>
          <p:nvPr/>
        </p:nvPicPr>
        <p:blipFill>
          <a:blip r:embed="rId3" cstate="print"/>
          <a:srcRect/>
          <a:stretch>
            <a:fillRect/>
          </a:stretch>
        </p:blipFill>
        <p:spPr bwMode="auto">
          <a:xfrm>
            <a:off x="571473" y="857233"/>
            <a:ext cx="1928826" cy="1643073"/>
          </a:xfrm>
          <a:prstGeom prst="rect">
            <a:avLst/>
          </a:prstGeom>
          <a:noFill/>
          <a:ln w="9525">
            <a:noFill/>
            <a:miter lim="800000"/>
            <a:headEnd/>
            <a:tailEnd/>
          </a:ln>
        </p:spPr>
      </p:pic>
      <p:sp>
        <p:nvSpPr>
          <p:cNvPr id="8" name="Content Placeholder 2"/>
          <p:cNvSpPr txBox="1">
            <a:spLocks/>
          </p:cNvSpPr>
          <p:nvPr/>
        </p:nvSpPr>
        <p:spPr>
          <a:xfrm>
            <a:off x="457200" y="3500438"/>
            <a:ext cx="8401080" cy="2786082"/>
          </a:xfrm>
          <a:prstGeom prst="rect">
            <a:avLst/>
          </a:prstGeom>
        </p:spPr>
        <p:txBody>
          <a:bodyPr vert="horz" lIns="91440" tIns="45720" rIns="91440" bIns="45720" rtlCol="0">
            <a:normAutofit fontScale="77500" lnSpcReduction="20000"/>
          </a:bodyPr>
          <a:lstStyle/>
          <a:p>
            <a:pPr marL="0" marR="0" lvl="0" indent="0" algn="justLow" defTabSz="914400" rtl="1" eaLnBrk="1" fontAlgn="auto" latinLnBrk="0" hangingPunct="1">
              <a:lnSpc>
                <a:spcPct val="150000"/>
              </a:lnSpc>
              <a:spcBef>
                <a:spcPts val="0"/>
              </a:spcBef>
              <a:spcAft>
                <a:spcPts val="0"/>
              </a:spcAft>
              <a:buClrTx/>
              <a:buSzTx/>
              <a:buBlip>
                <a:blip r:embed="rId4"/>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 همکاری با گروه علمي- فرهنگي روزنامه همشهري </a:t>
            </a:r>
          </a:p>
          <a:p>
            <a:pPr marL="0" marR="0" lvl="0" indent="0" algn="justLow" defTabSz="914400" rtl="1" eaLnBrk="1" fontAlgn="auto" latinLnBrk="0" hangingPunct="1">
              <a:lnSpc>
                <a:spcPct val="150000"/>
              </a:lnSpc>
              <a:spcBef>
                <a:spcPts val="0"/>
              </a:spcBef>
              <a:spcAft>
                <a:spcPts val="0"/>
              </a:spcAft>
              <a:buClrTx/>
              <a:buSzTx/>
              <a:buBlip>
                <a:blip r:embed="rId4"/>
              </a:buBlip>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 صحرايي براي ادامه تحصيل، ايران را به مقصد </a:t>
            </a:r>
          </a:p>
          <a:p>
            <a:pPr marL="0" marR="0" lvl="0" indent="0" algn="justLow" defTabSz="914400" rtl="1" eaLnBrk="1" fontAlgn="auto" latinLnBrk="0" hangingPunct="1">
              <a:lnSpc>
                <a:spcPct val="150000"/>
              </a:lnSpc>
              <a:spcBef>
                <a:spcPts val="0"/>
              </a:spcBef>
              <a:spcAft>
                <a:spcPts val="0"/>
              </a:spcAft>
              <a:buClrTx/>
              <a:buSzTx/>
              <a:tabLst/>
              <a:defRPr/>
            </a:pPr>
            <a:r>
              <a:rPr kumimoji="0" lang="fa-IR" sz="2800" b="0" i="0" u="none" strike="noStrike" kern="1200" cap="none" spc="0" normalizeH="0" baseline="0" noProof="0" dirty="0" smtClean="0">
                <a:ln>
                  <a:noFill/>
                </a:ln>
                <a:solidFill>
                  <a:schemeClr val="tx1"/>
                </a:solidFill>
                <a:effectLst/>
                <a:uLnTx/>
                <a:uFillTx/>
                <a:cs typeface="B Mitra" pitchFamily="2" charset="-78"/>
              </a:rPr>
              <a:t>كانادا ترك و از همان موقع همكاري خود را وب سايت</a:t>
            </a:r>
          </a:p>
          <a:p>
            <a:pPr lvl="0" algn="justLow" rtl="1">
              <a:lnSpc>
                <a:spcPct val="150000"/>
              </a:lnSpc>
              <a:defRPr/>
            </a:pPr>
            <a:r>
              <a:rPr kumimoji="0" lang="fa-IR" sz="2800" b="0" i="0" u="none" strike="noStrike" kern="1200" cap="none" spc="0" normalizeH="0" baseline="0" noProof="0" dirty="0" smtClean="0">
                <a:ln>
                  <a:noFill/>
                </a:ln>
                <a:solidFill>
                  <a:schemeClr val="tx1"/>
                </a:solidFill>
                <a:effectLst/>
                <a:uLnTx/>
                <a:uFillTx/>
                <a:cs typeface="B Mitra" pitchFamily="2" charset="-78"/>
              </a:rPr>
              <a:t> </a:t>
            </a:r>
            <a:r>
              <a:rPr lang="fa-IR" sz="2800" dirty="0" smtClean="0">
                <a:cs typeface="B Mitra" pitchFamily="2" charset="-78"/>
              </a:rPr>
              <a:t>بی‏بی‏سی</a:t>
            </a:r>
            <a:r>
              <a:rPr kumimoji="0" lang="fa-IR" sz="2800" b="0" i="0" u="none" strike="noStrike" kern="1200" cap="none" spc="0" normalizeH="0" baseline="0" noProof="0" dirty="0" smtClean="0">
                <a:ln>
                  <a:noFill/>
                </a:ln>
                <a:solidFill>
                  <a:schemeClr val="tx1"/>
                </a:solidFill>
                <a:effectLst/>
                <a:uLnTx/>
                <a:uFillTx/>
                <a:cs typeface="B Mitra" pitchFamily="2" charset="-78"/>
              </a:rPr>
              <a:t> فارسي آغاز كرد‏.‏ </a:t>
            </a:r>
          </a:p>
          <a:p>
            <a:pPr lvl="0" algn="justLow" rtl="1">
              <a:lnSpc>
                <a:spcPct val="150000"/>
              </a:lnSpc>
              <a:buBlip>
                <a:blip r:embed="rId4"/>
              </a:buBlip>
              <a:defRPr/>
            </a:pPr>
            <a:r>
              <a:rPr kumimoji="0" lang="fa-IR" sz="2800" b="0" i="0" u="none" strike="noStrike" kern="1200" cap="none" spc="0" normalizeH="0" baseline="0" noProof="0" dirty="0" smtClean="0">
                <a:ln>
                  <a:noFill/>
                </a:ln>
                <a:solidFill>
                  <a:schemeClr val="tx1"/>
                </a:solidFill>
                <a:effectLst/>
                <a:uLnTx/>
                <a:uFillTx/>
                <a:cs typeface="B Mitra" pitchFamily="2" charset="-78"/>
              </a:rPr>
              <a:t> خبرنگار شبكه </a:t>
            </a:r>
            <a:r>
              <a:rPr lang="fa-IR" sz="2800" dirty="0" smtClean="0">
                <a:cs typeface="B Mitra" pitchFamily="2" charset="-78"/>
              </a:rPr>
              <a:t>بی‏بی‏سی</a:t>
            </a:r>
            <a:r>
              <a:rPr kumimoji="0" lang="fa-IR" sz="2800" b="0" i="0" u="none" strike="noStrike" kern="1200" cap="none" spc="0" normalizeH="0" baseline="0" noProof="0" dirty="0" smtClean="0">
                <a:ln>
                  <a:noFill/>
                </a:ln>
                <a:solidFill>
                  <a:schemeClr val="tx1"/>
                </a:solidFill>
                <a:effectLst/>
                <a:uLnTx/>
                <a:uFillTx/>
                <a:cs typeface="B Mitra" pitchFamily="2" charset="-78"/>
              </a:rPr>
              <a:t> فارسي در پاريس.</a:t>
            </a:r>
          </a:p>
          <a:p>
            <a:pPr marL="0" marR="0" lvl="0" indent="0" algn="justLow" defTabSz="914400" rtl="1" eaLnBrk="1" fontAlgn="auto" latinLnBrk="0" hangingPunct="1">
              <a:lnSpc>
                <a:spcPct val="100000"/>
              </a:lnSpc>
              <a:spcBef>
                <a:spcPts val="0"/>
              </a:spcBef>
              <a:spcAft>
                <a:spcPts val="0"/>
              </a:spcAft>
              <a:buClrTx/>
              <a:buSzTx/>
              <a:buBlip>
                <a:blip r:embed="rId4"/>
              </a:buBlip>
              <a:tabLst/>
              <a:defRPr/>
            </a:pPr>
            <a:endParaRPr kumimoji="0" lang="en-US" sz="2800" b="0" i="0" u="none" strike="noStrike" kern="1200" cap="none" spc="0" normalizeH="0" baseline="0" noProof="0" dirty="0">
              <a:ln>
                <a:noFill/>
              </a:ln>
              <a:solidFill>
                <a:schemeClr val="tx1"/>
              </a:solidFill>
              <a:effectLst/>
              <a:uLnTx/>
              <a:uFillTx/>
              <a:cs typeface="B Mitra" pitchFamily="2" charset="-78"/>
            </a:endParaRPr>
          </a:p>
        </p:txBody>
      </p:sp>
      <p:pic>
        <p:nvPicPr>
          <p:cNvPr id="11" name="ipf4Xeuq9ZEn6IHOM:" descr="http://t2.gstatic.com/images?q=tbn:4Xeuq9ZEn6IHOM:http://www.nikahang.ca/images/20070328201236_fariba.jpg">
            <a:hlinkClick r:id="rId5"/>
          </p:cNvPr>
          <p:cNvPicPr/>
          <p:nvPr/>
        </p:nvPicPr>
        <p:blipFill>
          <a:blip r:embed="rId6" cstate="print"/>
          <a:srcRect/>
          <a:stretch>
            <a:fillRect/>
          </a:stretch>
        </p:blipFill>
        <p:spPr bwMode="auto">
          <a:xfrm>
            <a:off x="714348" y="3571876"/>
            <a:ext cx="1714512" cy="1857388"/>
          </a:xfrm>
          <a:prstGeom prst="rect">
            <a:avLst/>
          </a:prstGeom>
          <a:noFill/>
          <a:ln w="9525">
            <a:noFill/>
            <a:miter lim="800000"/>
            <a:headEnd/>
            <a:tailEnd/>
          </a:ln>
        </p:spPr>
      </p:pic>
      <p:sp>
        <p:nvSpPr>
          <p:cNvPr id="14" name="Title 1"/>
          <p:cNvSpPr>
            <a:spLocks noGrp="1"/>
          </p:cNvSpPr>
          <p:nvPr>
            <p:ph type="title"/>
          </p:nvPr>
        </p:nvSpPr>
        <p:spPr>
          <a:xfrm>
            <a:off x="357158" y="214290"/>
            <a:ext cx="2071702" cy="642942"/>
          </a:xfrm>
        </p:spPr>
        <p:txBody>
          <a:bodyPr>
            <a:noAutofit/>
          </a:bodyPr>
          <a:lstStyle/>
          <a:p>
            <a:pPr algn="ctr"/>
            <a:r>
              <a:rPr lang="fa-IR" sz="3200" b="1" dirty="0" smtClean="0">
                <a:solidFill>
                  <a:srgbClr val="FF0000"/>
                </a:solidFill>
                <a:cs typeface="B Davat" pitchFamily="2" charset="-78"/>
              </a:rPr>
              <a:t>لارا پطروسیان</a:t>
            </a:r>
            <a:endParaRPr lang="en-US" sz="3200" b="1" dirty="0">
              <a:solidFill>
                <a:srgbClr val="FF0000"/>
              </a:solidFill>
              <a:cs typeface="B Davat" pitchFamily="2" charset="-78"/>
            </a:endParaRPr>
          </a:p>
        </p:txBody>
      </p:sp>
      <p:sp>
        <p:nvSpPr>
          <p:cNvPr id="15" name="Title 1"/>
          <p:cNvSpPr txBox="1">
            <a:spLocks/>
          </p:cNvSpPr>
          <p:nvPr/>
        </p:nvSpPr>
        <p:spPr>
          <a:xfrm>
            <a:off x="500034" y="2928934"/>
            <a:ext cx="2071702"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فریبا صحرایی</a:t>
            </a:r>
            <a:endParaRPr kumimoji="0" lang="en-US" sz="3200" b="1" i="0" u="none" strike="noStrike" kern="1200" cap="none" spc="0" normalizeH="0" baseline="0" noProof="0" dirty="0">
              <a:ln>
                <a:noFill/>
              </a:ln>
              <a:solidFill>
                <a:srgbClr val="FF0000"/>
              </a:solidFill>
              <a:effectLst/>
              <a:uLnTx/>
              <a:uFillTx/>
              <a:latin typeface="+mj-lt"/>
              <a:ea typeface="+mj-ea"/>
              <a:cs typeface="B Davat"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7"/>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
                                          </p:val>
                                        </p:tav>
                                        <p:tav tm="100000">
                                          <p:val>
                                            <p:strVal val="#ppt_y"/>
                                          </p:val>
                                        </p:tav>
                                      </p:tavLst>
                                    </p:anim>
                                  </p:childTnLst>
                                </p:cTn>
                              </p:par>
                              <p:par>
                                <p:cTn id="38" presetID="39" presetClass="entr" presetSubtype="0" accel="10000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nodeType="click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p:cTn id="48"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nodeType="clickEffect">
                                  <p:stCondLst>
                                    <p:cond delay="0"/>
                                  </p:stCondLst>
                                  <p:iterate type="lt">
                                    <p:tmPct val="10000"/>
                                  </p:iterate>
                                  <p:childTnLst>
                                    <p:set>
                                      <p:cBhvr>
                                        <p:cTn id="55" dur="1" fill="hold">
                                          <p:stCondLst>
                                            <p:cond delay="0"/>
                                          </p:stCondLst>
                                        </p:cTn>
                                        <p:tgtEl>
                                          <p:spTgt spid="8">
                                            <p:txEl>
                                              <p:pRg st="1" end="1"/>
                                            </p:txEl>
                                          </p:spTgt>
                                        </p:tgtEl>
                                        <p:attrNameLst>
                                          <p:attrName>style.visibility</p:attrName>
                                        </p:attrNameLst>
                                      </p:cBhvr>
                                      <p:to>
                                        <p:strVal val="visible"/>
                                      </p:to>
                                    </p:set>
                                    <p:anim calcmode="lin" valueType="num">
                                      <p:cBhvr>
                                        <p:cTn id="56"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58"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xEl>
                                              <p:pRg st="1" end="1"/>
                                            </p:txEl>
                                          </p:spTgt>
                                        </p:tgtEl>
                                      </p:cBhvr>
                                    </p:animEffect>
                                  </p:childTnLst>
                                </p:cTn>
                              </p:par>
                              <p:par>
                                <p:cTn id="61" presetID="41" presetClass="entr" presetSubtype="0" fill="hold" nodeType="withEffect">
                                  <p:stCondLst>
                                    <p:cond delay="0"/>
                                  </p:stCondLst>
                                  <p:iterate type="lt">
                                    <p:tmPct val="10000"/>
                                  </p:iterate>
                                  <p:childTnLst>
                                    <p:set>
                                      <p:cBhvr>
                                        <p:cTn id="62" dur="1" fill="hold">
                                          <p:stCondLst>
                                            <p:cond delay="0"/>
                                          </p:stCondLst>
                                        </p:cTn>
                                        <p:tgtEl>
                                          <p:spTgt spid="8">
                                            <p:txEl>
                                              <p:pRg st="2" end="2"/>
                                            </p:txEl>
                                          </p:spTgt>
                                        </p:tgtEl>
                                        <p:attrNameLst>
                                          <p:attrName>style.visibility</p:attrName>
                                        </p:attrNameLst>
                                      </p:cBhvr>
                                      <p:to>
                                        <p:strVal val="visible"/>
                                      </p:to>
                                    </p:set>
                                    <p:anim calcmode="lin" valueType="num">
                                      <p:cBhvr>
                                        <p:cTn id="63" dur="5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65" dur="5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8">
                                            <p:txEl>
                                              <p:pRg st="2" end="2"/>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8">
                                            <p:txEl>
                                              <p:pRg st="3" end="3"/>
                                            </p:txEl>
                                          </p:spTgt>
                                        </p:tgtEl>
                                        <p:attrNameLst>
                                          <p:attrName>style.visibility</p:attrName>
                                        </p:attrNameLst>
                                      </p:cBhvr>
                                      <p:to>
                                        <p:strVal val="visible"/>
                                      </p:to>
                                    </p:set>
                                    <p:anim calcmode="lin" valueType="num">
                                      <p:cBhvr>
                                        <p:cTn id="70" dur="500" fill="hold"/>
                                        <p:tgtEl>
                                          <p:spTgt spid="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72" dur="500" fill="hold"/>
                                        <p:tgtEl>
                                          <p:spTgt spid="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8">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8">
                                            <p:txEl>
                                              <p:pRg st="4" end="4"/>
                                            </p:txEl>
                                          </p:spTgt>
                                        </p:tgtEl>
                                        <p:attrNameLst>
                                          <p:attrName>style.visibility</p:attrName>
                                        </p:attrNameLst>
                                      </p:cBhvr>
                                      <p:to>
                                        <p:strVal val="visible"/>
                                      </p:to>
                                    </p:set>
                                    <p:anim calcmode="lin" valueType="num">
                                      <p:cBhvr>
                                        <p:cTn id="79"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0"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8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357158" y="857231"/>
            <a:ext cx="8229600" cy="714381"/>
          </a:xfrm>
        </p:spPr>
        <p:txBody>
          <a:bodyPr>
            <a:normAutofit fontScale="92500"/>
          </a:bodyPr>
          <a:lstStyle/>
          <a:p>
            <a:pPr marL="1588" indent="12700" algn="justLow">
              <a:defRPr/>
            </a:pPr>
            <a:r>
              <a:rPr lang="fa-IR" dirty="0" smtClean="0">
                <a:solidFill>
                  <a:schemeClr val="tx1"/>
                </a:solidFill>
                <a:cs typeface="B Mitra" pitchFamily="2" charset="-78"/>
              </a:rPr>
              <a:t>- خبرنگار بخش اقتصادی بی‏بی‏سی فارسي.</a:t>
            </a:r>
          </a:p>
          <a:p>
            <a:pPr algn="justLow" rtl="1">
              <a:buNone/>
            </a:pPr>
            <a:endParaRPr lang="en-US" dirty="0">
              <a:cs typeface="B Nazanin" pitchFamily="2" charset="-78"/>
            </a:endParaRPr>
          </a:p>
        </p:txBody>
      </p:sp>
      <p:sp>
        <p:nvSpPr>
          <p:cNvPr id="7" name="Content Placeholder 2"/>
          <p:cNvSpPr txBox="1">
            <a:spLocks/>
          </p:cNvSpPr>
          <p:nvPr/>
        </p:nvSpPr>
        <p:spPr>
          <a:xfrm>
            <a:off x="571472" y="4929198"/>
            <a:ext cx="8143932" cy="1214446"/>
          </a:xfrm>
          <a:prstGeom prst="rect">
            <a:avLst/>
          </a:prstGeom>
        </p:spPr>
        <p:txBody>
          <a:bodyPr vert="horz" lIns="91440" tIns="45720" rIns="91440" bIns="45720" rtlCol="0">
            <a:normAutofit fontScale="85000" lnSpcReduction="20000"/>
          </a:bodyPr>
          <a:lstStyle/>
          <a:p>
            <a:pPr marL="1588" marR="0" lvl="0" indent="12700" algn="justLow"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3200" b="0" i="0" u="none" strike="noStrike" kern="1200" cap="none" spc="0" normalizeH="0" baseline="0" noProof="0" dirty="0" smtClean="0">
              <a:ln>
                <a:noFill/>
              </a:ln>
              <a:solidFill>
                <a:schemeClr val="tx1"/>
              </a:solidFill>
              <a:effectLst/>
              <a:uLnTx/>
              <a:uFillTx/>
              <a:cs typeface="B Mitra" pitchFamily="2" charset="-78"/>
            </a:endParaRPr>
          </a:p>
          <a:p>
            <a:pPr marL="1588" marR="0" lvl="0" indent="12700" algn="justLow"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cs typeface="B Mitra" pitchFamily="2" charset="-78"/>
              </a:rPr>
              <a:t>- وي به اتفاق مهران کريمي مجري برنامه «امروزي ها» است.</a:t>
            </a:r>
          </a:p>
          <a:p>
            <a:pPr marL="1588" marR="0" lvl="0" indent="12700" algn="justLow"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cs typeface="B Mitra" pitchFamily="2" charset="-78"/>
            </a:endParaRPr>
          </a:p>
        </p:txBody>
      </p:sp>
      <p:pic>
        <p:nvPicPr>
          <p:cNvPr id="8" name="2010-BBC PERSIAN[28-06_2241]-02.asf">
            <a:hlinkClick r:id="" action="ppaction://media"/>
          </p:cNvPr>
          <p:cNvPicPr>
            <a:picLocks noRot="1" noChangeAspect="1"/>
          </p:cNvPicPr>
          <p:nvPr>
            <a:videoFile r:link="rId1"/>
          </p:nvPr>
        </p:nvPicPr>
        <p:blipFill>
          <a:blip r:embed="rId3" cstate="print"/>
          <a:stretch>
            <a:fillRect/>
          </a:stretch>
        </p:blipFill>
        <p:spPr>
          <a:xfrm>
            <a:off x="2786050" y="1714488"/>
            <a:ext cx="4143404" cy="3314723"/>
          </a:xfrm>
          <a:prstGeom prst="rect">
            <a:avLst/>
          </a:prstGeom>
        </p:spPr>
      </p:pic>
      <p:sp>
        <p:nvSpPr>
          <p:cNvPr id="9" name="Title 1"/>
          <p:cNvSpPr>
            <a:spLocks noGrp="1"/>
          </p:cNvSpPr>
          <p:nvPr>
            <p:ph type="title"/>
          </p:nvPr>
        </p:nvSpPr>
        <p:spPr>
          <a:xfrm>
            <a:off x="71406" y="214290"/>
            <a:ext cx="2071702" cy="642942"/>
          </a:xfrm>
        </p:spPr>
        <p:txBody>
          <a:bodyPr>
            <a:noAutofit/>
          </a:bodyPr>
          <a:lstStyle/>
          <a:p>
            <a:pPr algn="ctr"/>
            <a:r>
              <a:rPr lang="fa-IR" sz="3200" b="1" dirty="0" smtClean="0">
                <a:solidFill>
                  <a:srgbClr val="FF0000"/>
                </a:solidFill>
                <a:cs typeface="B Davat" pitchFamily="2" charset="-78"/>
              </a:rPr>
              <a:t>امیر پایور</a:t>
            </a:r>
            <a:endParaRPr lang="en-US" sz="3200" b="1" dirty="0">
              <a:solidFill>
                <a:srgbClr val="FF0000"/>
              </a:solidFill>
              <a:cs typeface="B Davat" pitchFamily="2" charset="-78"/>
            </a:endParaRPr>
          </a:p>
        </p:txBody>
      </p:sp>
      <p:sp>
        <p:nvSpPr>
          <p:cNvPr id="10" name="Title 1"/>
          <p:cNvSpPr txBox="1">
            <a:spLocks/>
          </p:cNvSpPr>
          <p:nvPr/>
        </p:nvSpPr>
        <p:spPr>
          <a:xfrm>
            <a:off x="285720" y="4857760"/>
            <a:ext cx="2071702"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1" i="0" u="none" strike="noStrike" kern="1200" cap="none" spc="0" normalizeH="0" baseline="0" noProof="0" dirty="0" smtClean="0">
                <a:ln>
                  <a:noFill/>
                </a:ln>
                <a:solidFill>
                  <a:srgbClr val="FF0000"/>
                </a:solidFill>
                <a:effectLst/>
                <a:uLnTx/>
                <a:uFillTx/>
                <a:latin typeface="+mj-lt"/>
                <a:ea typeface="+mj-ea"/>
                <a:cs typeface="B Davat" pitchFamily="2" charset="-78"/>
              </a:rPr>
              <a:t>باران حقیقت</a:t>
            </a:r>
            <a:endParaRPr kumimoji="0" lang="en-US" sz="3200" b="1" i="0" u="none" strike="noStrike" kern="1200" cap="none" spc="0" normalizeH="0" baseline="0" noProof="0" dirty="0">
              <a:ln>
                <a:noFill/>
              </a:ln>
              <a:solidFill>
                <a:srgbClr val="FF0000"/>
              </a:solidFill>
              <a:effectLst/>
              <a:uLnTx/>
              <a:uFillTx/>
              <a:latin typeface="+mj-lt"/>
              <a:ea typeface="+mj-ea"/>
              <a:cs typeface="B Davat" pitchFamily="2" charset="-78"/>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8160"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p:cTn id="37"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2"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9" grpId="0"/>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pic>
        <p:nvPicPr>
          <p:cNvPr id="7" name="Picture 6"/>
          <p:cNvPicPr/>
          <p:nvPr/>
        </p:nvPicPr>
        <p:blipFill>
          <a:blip r:embed="rId2" cstate="print"/>
          <a:srcRect/>
          <a:stretch>
            <a:fillRect/>
          </a:stretch>
        </p:blipFill>
        <p:spPr bwMode="auto">
          <a:xfrm>
            <a:off x="2285984" y="3857628"/>
            <a:ext cx="4500594" cy="2000240"/>
          </a:xfrm>
          <a:prstGeom prst="rect">
            <a:avLst/>
          </a:prstGeom>
          <a:noFill/>
          <a:ln w="9525">
            <a:noFill/>
            <a:miter lim="800000"/>
            <a:headEnd/>
            <a:tailEnd/>
          </a:ln>
        </p:spPr>
      </p:pic>
      <p:sp>
        <p:nvSpPr>
          <p:cNvPr id="70657" name="Rectangle 1"/>
          <p:cNvSpPr>
            <a:spLocks noChangeArrowheads="1"/>
          </p:cNvSpPr>
          <p:nvPr/>
        </p:nvSpPr>
        <p:spPr bwMode="auto">
          <a:xfrm>
            <a:off x="161174" y="5850197"/>
            <a:ext cx="8856912" cy="3847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9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از راست به</a:t>
            </a:r>
            <a:r>
              <a:rPr kumimoji="0" lang="fa-IR" sz="1900" b="0" i="0" u="none" strike="noStrike" cap="none" normalizeH="0" dirty="0" smtClean="0">
                <a:ln>
                  <a:noFill/>
                </a:ln>
                <a:solidFill>
                  <a:schemeClr val="tx1"/>
                </a:solidFill>
                <a:effectLst/>
                <a:latin typeface="Calibri" pitchFamily="34" charset="0"/>
                <a:ea typeface="Calibri" pitchFamily="34" charset="0"/>
                <a:cs typeface="B Nazanin" pitchFamily="2" charset="-78"/>
              </a:rPr>
              <a:t> چپ: </a:t>
            </a:r>
            <a:r>
              <a:rPr kumimoji="0" lang="ar-SA" sz="19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مهدی بیگی، طاهر قادری، مهرناز فرهمند، کیوان حسینی، باران حقیقت، مهران کریمی و علی همدانی</a:t>
            </a:r>
            <a:endParaRPr kumimoji="0" lang="ar-SA" sz="19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10" name="Content Placeholder 2"/>
          <p:cNvSpPr>
            <a:spLocks noGrp="1"/>
          </p:cNvSpPr>
          <p:nvPr>
            <p:ph idx="1"/>
          </p:nvPr>
        </p:nvSpPr>
        <p:spPr>
          <a:xfrm>
            <a:off x="142876" y="928670"/>
            <a:ext cx="8858280" cy="2900370"/>
          </a:xfrm>
        </p:spPr>
        <p:txBody>
          <a:bodyPr>
            <a:noAutofit/>
          </a:bodyPr>
          <a:lstStyle/>
          <a:p>
            <a:pPr>
              <a:buBlip>
                <a:blip r:embed="rId3"/>
              </a:buBlip>
            </a:pPr>
            <a:r>
              <a:rPr lang="ar-SA" sz="2400" dirty="0" smtClean="0">
                <a:solidFill>
                  <a:schemeClr val="tx1"/>
                </a:solidFill>
                <a:cs typeface="B Mitra" pitchFamily="2" charset="-78"/>
              </a:rPr>
              <a:t>برنامه ای</a:t>
            </a:r>
            <a:r>
              <a:rPr lang="fa-IR" sz="2400" dirty="0" smtClean="0">
                <a:solidFill>
                  <a:schemeClr val="tx1"/>
                </a:solidFill>
                <a:cs typeface="B Mitra" pitchFamily="2" charset="-78"/>
              </a:rPr>
              <a:t> هفتگی </a:t>
            </a:r>
            <a:r>
              <a:rPr lang="ar-SA" sz="2400" dirty="0" smtClean="0">
                <a:solidFill>
                  <a:schemeClr val="tx1"/>
                </a:solidFill>
                <a:cs typeface="B Mitra" pitchFamily="2" charset="-78"/>
              </a:rPr>
              <a:t>که به موضوعات و مشکلات زندگی امروز اختصاص دارد.</a:t>
            </a:r>
            <a:endParaRPr lang="fa-IR" sz="2400" dirty="0" smtClean="0">
              <a:solidFill>
                <a:schemeClr val="tx1"/>
              </a:solidFill>
              <a:cs typeface="B Mitra" pitchFamily="2" charset="-78"/>
            </a:endParaRPr>
          </a:p>
          <a:p>
            <a:pPr>
              <a:buBlip>
                <a:blip r:embed="rId3"/>
              </a:buBlip>
            </a:pPr>
            <a:r>
              <a:rPr lang="ar-SA" sz="2400" dirty="0" smtClean="0">
                <a:solidFill>
                  <a:schemeClr val="tx1"/>
                </a:solidFill>
                <a:cs typeface="B Mitra" pitchFamily="2" charset="-78"/>
              </a:rPr>
              <a:t>گزارش و مصاحبه</a:t>
            </a:r>
            <a:r>
              <a:rPr lang="fa-IR" sz="2400" dirty="0" smtClean="0">
                <a:solidFill>
                  <a:schemeClr val="tx1"/>
                </a:solidFill>
                <a:cs typeface="B Mitra" pitchFamily="2" charset="-78"/>
              </a:rPr>
              <a:t> </a:t>
            </a:r>
            <a:r>
              <a:rPr lang="ar-SA" sz="2400" dirty="0" smtClean="0">
                <a:solidFill>
                  <a:schemeClr val="tx1"/>
                </a:solidFill>
                <a:cs typeface="B Mitra" pitchFamily="2" charset="-78"/>
              </a:rPr>
              <a:t>درباره مسایلی چون آموزش، بهداشت، محیط زیست، روابط اجتماعی و خانوادگی و مصائب زندگی شهرنشینی در دنیای امروز</a:t>
            </a:r>
            <a:endParaRPr lang="fa-IR" sz="2400" dirty="0" smtClean="0">
              <a:solidFill>
                <a:schemeClr val="tx1"/>
              </a:solidFill>
              <a:cs typeface="B Mitra" pitchFamily="2" charset="-78"/>
            </a:endParaRPr>
          </a:p>
          <a:p>
            <a:pPr>
              <a:buBlip>
                <a:blip r:embed="rId3"/>
              </a:buBlip>
            </a:pPr>
            <a:r>
              <a:rPr lang="ar-SA" sz="2400" dirty="0" smtClean="0">
                <a:solidFill>
                  <a:schemeClr val="tx1"/>
                </a:solidFill>
                <a:cs typeface="B Mitra" pitchFamily="2" charset="-78"/>
              </a:rPr>
              <a:t>در بخش "یک روز، یک نفر"، همراه با دوربین امروزی‌ها، یک روز از زندگی یک مهاجر فارسی زبان</a:t>
            </a:r>
            <a:r>
              <a:rPr lang="fa-IR" sz="2400" dirty="0" smtClean="0">
                <a:solidFill>
                  <a:schemeClr val="tx1"/>
                </a:solidFill>
                <a:cs typeface="B Mitra" pitchFamily="2" charset="-78"/>
              </a:rPr>
              <a:t> پخش می شود.</a:t>
            </a:r>
          </a:p>
          <a:p>
            <a:pPr>
              <a:buBlip>
                <a:blip r:embed="rId3"/>
              </a:buBlip>
            </a:pPr>
            <a:r>
              <a:rPr lang="ar-SA" sz="2400" dirty="0" smtClean="0">
                <a:solidFill>
                  <a:schemeClr val="tx1"/>
                </a:solidFill>
                <a:cs typeface="B Mitra" pitchFamily="2" charset="-78"/>
              </a:rPr>
              <a:t>علاوه بر گزارشهای تولید شده توسط تیم تهیه کنندگان امروزی ها، در قسمتی به نام "ویدئو خاطره"، ویدئوهایی </a:t>
            </a:r>
            <a:r>
              <a:rPr lang="fa-IR" sz="2400" dirty="0" smtClean="0">
                <a:solidFill>
                  <a:schemeClr val="tx1"/>
                </a:solidFill>
                <a:cs typeface="B Mitra" pitchFamily="2" charset="-78"/>
              </a:rPr>
              <a:t>از </a:t>
            </a:r>
            <a:r>
              <a:rPr lang="ar-SA" sz="2400" dirty="0" smtClean="0">
                <a:solidFill>
                  <a:schemeClr val="tx1"/>
                </a:solidFill>
                <a:cs typeface="B Mitra" pitchFamily="2" charset="-78"/>
              </a:rPr>
              <a:t>بینندگان تلویزیون فارسی </a:t>
            </a:r>
            <a:r>
              <a:rPr lang="fa-IR" sz="2400" dirty="0" smtClean="0">
                <a:solidFill>
                  <a:schemeClr val="tx1"/>
                </a:solidFill>
                <a:cs typeface="B Mitra" pitchFamily="2" charset="-78"/>
              </a:rPr>
              <a:t>بی‏بی‏سی که </a:t>
            </a:r>
            <a:r>
              <a:rPr lang="ar-SA" sz="2400" dirty="0" smtClean="0">
                <a:solidFill>
                  <a:schemeClr val="tx1"/>
                </a:solidFill>
                <a:cs typeface="B Mitra" pitchFamily="2" charset="-78"/>
              </a:rPr>
              <a:t>آنها</a:t>
            </a:r>
            <a:r>
              <a:rPr lang="fa-IR" sz="2400" dirty="0" smtClean="0">
                <a:solidFill>
                  <a:schemeClr val="tx1"/>
                </a:solidFill>
                <a:cs typeface="B Mitra" pitchFamily="2" charset="-78"/>
              </a:rPr>
              <a:t> </a:t>
            </a:r>
            <a:r>
              <a:rPr lang="ar-SA" sz="2400" dirty="0" smtClean="0">
                <a:solidFill>
                  <a:schemeClr val="tx1"/>
                </a:solidFill>
                <a:cs typeface="B Mitra" pitchFamily="2" charset="-78"/>
              </a:rPr>
              <a:t>تهیه کرده اند</a:t>
            </a:r>
            <a:r>
              <a:rPr lang="fa-IR" sz="2400" dirty="0" smtClean="0">
                <a:solidFill>
                  <a:schemeClr val="tx1"/>
                </a:solidFill>
                <a:cs typeface="B Mitra" pitchFamily="2" charset="-78"/>
              </a:rPr>
              <a:t> پخش می شود.</a:t>
            </a:r>
          </a:p>
          <a:p>
            <a:pPr>
              <a:buBlip>
                <a:blip r:embed="rId3"/>
              </a:buBlip>
            </a:pPr>
            <a:endParaRPr lang="en-US" sz="2400" dirty="0"/>
          </a:p>
        </p:txBody>
      </p:sp>
      <p:sp>
        <p:nvSpPr>
          <p:cNvPr id="9" name="Title 1"/>
          <p:cNvSpPr>
            <a:spLocks noGrp="1"/>
          </p:cNvSpPr>
          <p:nvPr>
            <p:ph type="title"/>
          </p:nvPr>
        </p:nvSpPr>
        <p:spPr>
          <a:xfrm>
            <a:off x="214282" y="142852"/>
            <a:ext cx="2071702" cy="642942"/>
          </a:xfrm>
        </p:spPr>
        <p:txBody>
          <a:bodyPr>
            <a:noAutofit/>
          </a:bodyPr>
          <a:lstStyle/>
          <a:p>
            <a:pPr algn="ctr"/>
            <a:r>
              <a:rPr lang="fa-IR" sz="3200" b="1" dirty="0" smtClean="0">
                <a:solidFill>
                  <a:srgbClr val="FF0000"/>
                </a:solidFill>
                <a:cs typeface="B Davat" pitchFamily="2" charset="-78"/>
              </a:rPr>
              <a:t>امروزی ها</a:t>
            </a:r>
            <a:endParaRPr lang="en-US" sz="3200" b="1" dirty="0">
              <a:solidFill>
                <a:srgbClr val="FF0000"/>
              </a:solidFill>
              <a:cs typeface="B Davat" pitchFamily="2" charset="-78"/>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heel(4)">
                                      <p:cBhvr>
                                        <p:cTn id="21" dur="20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nodeType="clickEffect">
                                  <p:stCondLst>
                                    <p:cond delay="0"/>
                                  </p:stCondLst>
                                  <p:iterate type="lt">
                                    <p:tmPct val="10000"/>
                                  </p:iterate>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10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8" dur="10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4"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from="(-#ppt_w/2)" to="(#ppt_x)" calcmode="lin" valueType="num">
                                      <p:cBhvr>
                                        <p:cTn id="35" dur="600" fill="hold">
                                          <p:stCondLst>
                                            <p:cond delay="0"/>
                                          </p:stCondLst>
                                        </p:cTn>
                                        <p:tgtEl>
                                          <p:spTgt spid="10">
                                            <p:txEl>
                                              <p:pRg st="3" end="3"/>
                                            </p:txEl>
                                          </p:spTgt>
                                        </p:tgtEl>
                                        <p:attrNameLst>
                                          <p:attrName>ppt_x</p:attrName>
                                        </p:attrNameLst>
                                      </p:cBhvr>
                                    </p:anim>
                                    <p:anim from="0" to="-1.0" calcmode="lin" valueType="num">
                                      <p:cBhvr>
                                        <p:cTn id="36" dur="200" decel="50000" autoRev="1" fill="hold">
                                          <p:stCondLst>
                                            <p:cond delay="600"/>
                                          </p:stCondLst>
                                        </p:cTn>
                                        <p:tgtEl>
                                          <p:spTgt spid="10">
                                            <p:txEl>
                                              <p:pRg st="3" end="3"/>
                                            </p:txEl>
                                          </p:spTgt>
                                        </p:tgtEl>
                                        <p:attrNameLst>
                                          <p:attrName>xshear</p:attrName>
                                        </p:attrNameLst>
                                      </p:cBhvr>
                                    </p:anim>
                                    <p:animScale>
                                      <p:cBhvr>
                                        <p:cTn id="37" dur="200" decel="100000" autoRev="1" fill="hold">
                                          <p:stCondLst>
                                            <p:cond delay="600"/>
                                          </p:stCondLst>
                                        </p:cTn>
                                        <p:tgtEl>
                                          <p:spTgt spid="10">
                                            <p:txEl>
                                              <p:pRg st="3" end="3"/>
                                            </p:txEl>
                                          </p:spTgt>
                                        </p:tgtEl>
                                      </p:cBhvr>
                                      <p:from x="100000" y="100000"/>
                                      <p:to x="80000" y="100000"/>
                                    </p:animScale>
                                    <p:anim by="(#ppt_h/3+#ppt_w*0.1)" calcmode="lin" valueType="num">
                                      <p:cBhvr additive="sum">
                                        <p:cTn id="38" dur="200" decel="100000" autoRev="1" fill="hold">
                                          <p:stCondLst>
                                            <p:cond delay="600"/>
                                          </p:stCondLst>
                                        </p:cTn>
                                        <p:tgtEl>
                                          <p:spTgt spid="10">
                                            <p:txEl>
                                              <p:pRg st="3" end="3"/>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2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44" dur="2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45" dur="2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46"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iterate type="lt">
                                    <p:tmAbs val="0"/>
                                  </p:iterate>
                                  <p:childTnLst>
                                    <p:set>
                                      <p:cBhvr>
                                        <p:cTn id="50" dur="1" fill="hold">
                                          <p:stCondLst>
                                            <p:cond delay="0"/>
                                          </p:stCondLst>
                                        </p:cTn>
                                        <p:tgtEl>
                                          <p:spTgt spid="706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1" nodeType="clickEffect">
                                  <p:stCondLst>
                                    <p:cond delay="0"/>
                                  </p:stCondLst>
                                  <p:iterate type="lt">
                                    <p:tmPct val="10000"/>
                                  </p:iterate>
                                  <p:childTnLst>
                                    <p:animMotion origin="layout" path="M 0.0 0.0 L 0.0 -0.07213" pathEditMode="relative" ptsTypes="">
                                      <p:cBhvr>
                                        <p:cTn id="54" dur="500" accel="50000" decel="50000" autoRev="1" fill="hold">
                                          <p:stCondLst>
                                            <p:cond delay="0"/>
                                          </p:stCondLst>
                                        </p:cTn>
                                        <p:tgtEl>
                                          <p:spTgt spid="70657"/>
                                        </p:tgtEl>
                                        <p:attrNameLst>
                                          <p:attrName>ppt_x</p:attrName>
                                          <p:attrName>ppt_y</p:attrName>
                                        </p:attrNameLst>
                                      </p:cBhvr>
                                    </p:animMotion>
                                    <p:animRot by="1500000">
                                      <p:cBhvr>
                                        <p:cTn id="55" dur="250" fill="hold">
                                          <p:stCondLst>
                                            <p:cond delay="0"/>
                                          </p:stCondLst>
                                        </p:cTn>
                                        <p:tgtEl>
                                          <p:spTgt spid="70657"/>
                                        </p:tgtEl>
                                        <p:attrNameLst>
                                          <p:attrName>r</p:attrName>
                                        </p:attrNameLst>
                                      </p:cBhvr>
                                    </p:animRot>
                                    <p:animRot by="-1500000">
                                      <p:cBhvr>
                                        <p:cTn id="56" dur="250" fill="hold">
                                          <p:stCondLst>
                                            <p:cond delay="250"/>
                                          </p:stCondLst>
                                        </p:cTn>
                                        <p:tgtEl>
                                          <p:spTgt spid="70657"/>
                                        </p:tgtEl>
                                        <p:attrNameLst>
                                          <p:attrName>r</p:attrName>
                                        </p:attrNameLst>
                                      </p:cBhvr>
                                    </p:animRot>
                                    <p:animRot by="-1500000">
                                      <p:cBhvr>
                                        <p:cTn id="57" dur="250" fill="hold">
                                          <p:stCondLst>
                                            <p:cond delay="500"/>
                                          </p:stCondLst>
                                        </p:cTn>
                                        <p:tgtEl>
                                          <p:spTgt spid="70657"/>
                                        </p:tgtEl>
                                        <p:attrNameLst>
                                          <p:attrName>r</p:attrName>
                                        </p:attrNameLst>
                                      </p:cBhvr>
                                    </p:animRot>
                                    <p:animRot by="1500000">
                                      <p:cBhvr>
                                        <p:cTn id="58" dur="250" fill="hold">
                                          <p:stCondLst>
                                            <p:cond delay="750"/>
                                          </p:stCondLst>
                                        </p:cTn>
                                        <p:tgtEl>
                                          <p:spTgt spid="706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p:bldP spid="70657" grpId="1"/>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Title 1"/>
          <p:cNvSpPr>
            <a:spLocks noGrp="1"/>
          </p:cNvSpPr>
          <p:nvPr>
            <p:ph type="title"/>
          </p:nvPr>
        </p:nvSpPr>
        <p:spPr>
          <a:xfrm>
            <a:off x="5786446" y="4857760"/>
            <a:ext cx="2357454" cy="571504"/>
          </a:xfrm>
        </p:spPr>
        <p:txBody>
          <a:bodyPr>
            <a:noAutofit/>
          </a:bodyPr>
          <a:lstStyle/>
          <a:p>
            <a:pPr algn="ctr" rtl="1"/>
            <a:r>
              <a:rPr lang="fa-IR" sz="3200" dirty="0" smtClean="0">
                <a:solidFill>
                  <a:srgbClr val="FF0000"/>
                </a:solidFill>
                <a:cs typeface="B Titr" pitchFamily="2" charset="-78"/>
              </a:rPr>
              <a:t>«از نزدیک»</a:t>
            </a:r>
            <a:endParaRPr lang="en-US" sz="3200" dirty="0">
              <a:solidFill>
                <a:srgbClr val="FF0000"/>
              </a:solidFill>
              <a:cs typeface="B Titr" pitchFamily="2" charset="-78"/>
            </a:endParaRPr>
          </a:p>
        </p:txBody>
      </p:sp>
      <p:pic>
        <p:nvPicPr>
          <p:cNvPr id="7" name="9.asf">
            <a:hlinkClick r:id="" action="ppaction://media"/>
          </p:cNvPr>
          <p:cNvPicPr>
            <a:picLocks noRot="1" noChangeAspect="1"/>
          </p:cNvPicPr>
          <p:nvPr>
            <a:videoFile r:link="rId1"/>
          </p:nvPr>
        </p:nvPicPr>
        <p:blipFill>
          <a:blip r:embed="rId4" cstate="print"/>
          <a:stretch>
            <a:fillRect/>
          </a:stretch>
        </p:blipFill>
        <p:spPr>
          <a:xfrm>
            <a:off x="357158" y="2428868"/>
            <a:ext cx="4286256" cy="3643319"/>
          </a:xfrm>
          <a:prstGeom prst="rect">
            <a:avLst/>
          </a:prstGeom>
        </p:spPr>
      </p:pic>
      <p:pic>
        <p:nvPicPr>
          <p:cNvPr id="9" name="6.asf">
            <a:hlinkClick r:id="" action="ppaction://media"/>
          </p:cNvPr>
          <p:cNvPicPr>
            <a:picLocks noRot="1" noChangeAspect="1"/>
          </p:cNvPicPr>
          <p:nvPr>
            <a:videoFile r:link="rId2"/>
          </p:nvPr>
        </p:nvPicPr>
        <p:blipFill>
          <a:blip r:embed="rId5" cstate="print"/>
          <a:stretch>
            <a:fillRect/>
          </a:stretch>
        </p:blipFill>
        <p:spPr>
          <a:xfrm>
            <a:off x="5000628" y="1214422"/>
            <a:ext cx="3929089" cy="3471887"/>
          </a:xfrm>
          <a:prstGeom prst="rect">
            <a:avLst/>
          </a:prstGeom>
        </p:spPr>
      </p:pic>
      <p:sp>
        <p:nvSpPr>
          <p:cNvPr id="10" name="Title 1"/>
          <p:cNvSpPr txBox="1">
            <a:spLocks/>
          </p:cNvSpPr>
          <p:nvPr/>
        </p:nvSpPr>
        <p:spPr>
          <a:xfrm>
            <a:off x="1357290" y="1643050"/>
            <a:ext cx="1785950" cy="642942"/>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rgbClr val="FF0000"/>
                </a:solidFill>
                <a:effectLst/>
                <a:uLnTx/>
                <a:uFillTx/>
                <a:latin typeface="+mj-lt"/>
                <a:ea typeface="+mj-ea"/>
                <a:cs typeface="B Titr" pitchFamily="2" charset="-78"/>
              </a:rPr>
              <a:t> «کوک» </a:t>
            </a:r>
            <a:endParaRPr kumimoji="0" lang="en-US" sz="3200" b="0" i="0" u="none" strike="noStrike" kern="1200" cap="none" spc="0" normalizeH="0" baseline="0" noProof="0" dirty="0">
              <a:ln>
                <a:noFill/>
              </a:ln>
              <a:solidFill>
                <a:srgbClr val="FF0000"/>
              </a:solidFill>
              <a:effectLst/>
              <a:uLnTx/>
              <a:uFillTx/>
              <a:latin typeface="+mj-lt"/>
              <a:ea typeface="+mj-ea"/>
              <a:cs typeface="B Titr"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335"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800" decel="100000"/>
                                        <p:tgtEl>
                                          <p:spTgt spid="10"/>
                                        </p:tgtEl>
                                      </p:cBhvr>
                                    </p:animEffect>
                                    <p:anim calcmode="lin" valueType="num">
                                      <p:cBhvr>
                                        <p:cTn id="22" dur="800" decel="100000" fill="hold"/>
                                        <p:tgtEl>
                                          <p:spTgt spid="10"/>
                                        </p:tgtEl>
                                        <p:attrNameLst>
                                          <p:attrName>style.rotation</p:attrName>
                                        </p:attrNameLst>
                                      </p:cBhvr>
                                      <p:tavLst>
                                        <p:tav tm="0">
                                          <p:val>
                                            <p:fltVal val="-90"/>
                                          </p:val>
                                        </p:tav>
                                        <p:tav tm="100000">
                                          <p:val>
                                            <p:fltVal val="0"/>
                                          </p:val>
                                        </p:tav>
                                      </p:tavLst>
                                    </p:anim>
                                    <p:anim calcmode="lin" valueType="num">
                                      <p:cBhvr>
                                        <p:cTn id="23" dur="800" decel="100000" fill="hold"/>
                                        <p:tgtEl>
                                          <p:spTgt spid="10"/>
                                        </p:tgtEl>
                                        <p:attrNameLst>
                                          <p:attrName>ppt_x</p:attrName>
                                        </p:attrNameLst>
                                      </p:cBhvr>
                                      <p:tavLst>
                                        <p:tav tm="0">
                                          <p:val>
                                            <p:strVal val="#ppt_x+0.4"/>
                                          </p:val>
                                        </p:tav>
                                        <p:tav tm="100000">
                                          <p:val>
                                            <p:strVal val="#ppt_x-0.05"/>
                                          </p:val>
                                        </p:tav>
                                      </p:tavLst>
                                    </p:anim>
                                    <p:anim calcmode="lin" valueType="num">
                                      <p:cBhvr>
                                        <p:cTn id="24" dur="800" decel="100000" fill="hold"/>
                                        <p:tgtEl>
                                          <p:spTgt spid="1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1" presetClass="mediacall" presetSubtype="0" fill="hold" nodeType="afterEffect">
                                  <p:stCondLst>
                                    <p:cond delay="0"/>
                                  </p:stCondLst>
                                  <p:childTnLst>
                                    <p:cmd type="call" cmd="playFrom(0.0)">
                                      <p:cBhvr>
                                        <p:cTn id="35" dur="264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6" fill="hold" display="0">
                  <p:stCondLst>
                    <p:cond delay="indefinite"/>
                  </p:stCondLst>
                  <p:endCondLst>
                    <p:cond evt="onNext" delay="0">
                      <p:tgtEl>
                        <p:sldTgt/>
                      </p:tgtEl>
                    </p:cond>
                    <p:cond evt="onPrev" delay="0">
                      <p:tgtEl>
                        <p:sldTgt/>
                      </p:tgtEl>
                    </p:cond>
                  </p:endCondLst>
                </p:cTn>
                <p:tgtEl>
                  <p:spTgt spid="7"/>
                </p:tgtEl>
              </p:cMediaNode>
            </p:video>
            <p:video>
              <p:cMediaNode>
                <p:cTn id="37"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5" grpId="0"/>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55301" y="864262"/>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pic>
        <p:nvPicPr>
          <p:cNvPr id="7" name="2010-BBC Persian TV[18-06_1203]-49.asf">
            <a:hlinkClick r:id="" action="ppaction://media"/>
          </p:cNvPr>
          <p:cNvPicPr>
            <a:picLocks noRot="1" noChangeAspect="1"/>
          </p:cNvPicPr>
          <p:nvPr>
            <a:videoFile r:link="rId1"/>
          </p:nvPr>
        </p:nvPicPr>
        <p:blipFill>
          <a:blip r:embed="rId4" cstate="print"/>
          <a:stretch>
            <a:fillRect/>
          </a:stretch>
        </p:blipFill>
        <p:spPr>
          <a:xfrm>
            <a:off x="428596" y="2471751"/>
            <a:ext cx="3929090" cy="3600455"/>
          </a:xfrm>
          <a:prstGeom prst="rect">
            <a:avLst/>
          </a:prstGeom>
        </p:spPr>
      </p:pic>
      <p:pic>
        <p:nvPicPr>
          <p:cNvPr id="9" name="2010-BBC Persian TV[18-06_1413]-41.asf">
            <a:hlinkClick r:id="" action="ppaction://media"/>
          </p:cNvPr>
          <p:cNvPicPr>
            <a:picLocks noRot="1" noChangeAspect="1"/>
          </p:cNvPicPr>
          <p:nvPr>
            <a:videoFile r:link="rId2"/>
          </p:nvPr>
        </p:nvPicPr>
        <p:blipFill>
          <a:blip r:embed="rId5" cstate="print"/>
          <a:stretch>
            <a:fillRect/>
          </a:stretch>
        </p:blipFill>
        <p:spPr>
          <a:xfrm>
            <a:off x="4748250" y="1335168"/>
            <a:ext cx="3895716" cy="3594029"/>
          </a:xfrm>
          <a:prstGeom prst="rect">
            <a:avLst/>
          </a:prstGeom>
        </p:spPr>
      </p:pic>
      <p:sp>
        <p:nvSpPr>
          <p:cNvPr id="10" name="Title 1"/>
          <p:cNvSpPr txBox="1">
            <a:spLocks/>
          </p:cNvSpPr>
          <p:nvPr/>
        </p:nvSpPr>
        <p:spPr>
          <a:xfrm>
            <a:off x="5357818" y="5143512"/>
            <a:ext cx="2786082" cy="857256"/>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solidFill>
                  <a:srgbClr val="FF0000"/>
                </a:solidFill>
                <a:effectLst/>
                <a:uLnTx/>
                <a:uFillTx/>
                <a:latin typeface="+mj-lt"/>
                <a:ea typeface="+mj-ea"/>
                <a:cs typeface="B Titr" pitchFamily="2" charset="-78"/>
              </a:rPr>
              <a:t>بررسی آخر هفته رسانه ها</a:t>
            </a:r>
            <a:endParaRPr kumimoji="0" lang="en-US" sz="2800" b="0" i="0" u="none" strike="noStrike" kern="1200" cap="none" spc="0" normalizeH="0" baseline="0" noProof="0" dirty="0">
              <a:ln>
                <a:noFill/>
              </a:ln>
              <a:solidFill>
                <a:srgbClr val="FF0000"/>
              </a:solidFill>
              <a:effectLst/>
              <a:uLnTx/>
              <a:uFillTx/>
              <a:latin typeface="+mj-lt"/>
              <a:ea typeface="+mj-ea"/>
              <a:cs typeface="B Titr" pitchFamily="2" charset="-78"/>
            </a:endParaRPr>
          </a:p>
        </p:txBody>
      </p:sp>
      <p:sp>
        <p:nvSpPr>
          <p:cNvPr id="11" name="Title 1"/>
          <p:cNvSpPr txBox="1">
            <a:spLocks/>
          </p:cNvSpPr>
          <p:nvPr/>
        </p:nvSpPr>
        <p:spPr>
          <a:xfrm>
            <a:off x="1357290" y="1643050"/>
            <a:ext cx="1785950" cy="642942"/>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3200" b="0" i="0" u="none" strike="noStrike" kern="1200" cap="none" spc="0" normalizeH="0" baseline="0" noProof="0" dirty="0" smtClean="0">
                <a:ln>
                  <a:noFill/>
                </a:ln>
                <a:solidFill>
                  <a:srgbClr val="FF0000"/>
                </a:solidFill>
                <a:effectLst/>
                <a:uLnTx/>
                <a:uFillTx/>
                <a:latin typeface="+mj-lt"/>
                <a:ea typeface="+mj-ea"/>
                <a:cs typeface="B Titr" pitchFamily="2" charset="-78"/>
              </a:rPr>
              <a:t>تماشا</a:t>
            </a:r>
            <a:endParaRPr kumimoji="0" lang="en-US" sz="3200" b="0" i="0" u="none" strike="noStrike" kern="1200" cap="none" spc="0" normalizeH="0" baseline="0" noProof="0" dirty="0">
              <a:ln>
                <a:noFill/>
              </a:ln>
              <a:solidFill>
                <a:srgbClr val="FF0000"/>
              </a:solidFill>
              <a:effectLst/>
              <a:uLnTx/>
              <a:uFillTx/>
              <a:latin typeface="+mj-lt"/>
              <a:ea typeface="+mj-ea"/>
              <a:cs typeface="B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4880" fill="hold"/>
                                        <p:tgtEl>
                                          <p:spTgt spid="9"/>
                                        </p:tgtEl>
                                      </p:cBhvr>
                                    </p:cmd>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800" decel="100000"/>
                                        <p:tgtEl>
                                          <p:spTgt spid="11"/>
                                        </p:tgtEl>
                                      </p:cBhvr>
                                    </p:animEffect>
                                    <p:anim calcmode="lin" valueType="num">
                                      <p:cBhvr>
                                        <p:cTn id="23" dur="800" decel="100000" fill="hold"/>
                                        <p:tgtEl>
                                          <p:spTgt spid="11"/>
                                        </p:tgtEl>
                                        <p:attrNameLst>
                                          <p:attrName>style.rotation</p:attrName>
                                        </p:attrNameLst>
                                      </p:cBhvr>
                                      <p:tavLst>
                                        <p:tav tm="0">
                                          <p:val>
                                            <p:fltVal val="-90"/>
                                          </p:val>
                                        </p:tav>
                                        <p:tav tm="100000">
                                          <p:val>
                                            <p:fltVal val="0"/>
                                          </p:val>
                                        </p:tav>
                                      </p:tavLst>
                                    </p:anim>
                                    <p:anim calcmode="lin" valueType="num">
                                      <p:cBhvr>
                                        <p:cTn id="24" dur="800" decel="100000" fill="hold"/>
                                        <p:tgtEl>
                                          <p:spTgt spid="11"/>
                                        </p:tgtEl>
                                        <p:attrNameLst>
                                          <p:attrName>ppt_x</p:attrName>
                                        </p:attrNameLst>
                                      </p:cBhvr>
                                      <p:tavLst>
                                        <p:tav tm="0">
                                          <p:val>
                                            <p:strVal val="#ppt_x+0.4"/>
                                          </p:val>
                                        </p:tav>
                                        <p:tav tm="100000">
                                          <p:val>
                                            <p:strVal val="#ppt_x-0.05"/>
                                          </p:val>
                                        </p:tav>
                                      </p:tavLst>
                                    </p:anim>
                                    <p:anim calcmode="lin" valueType="num">
                                      <p:cBhvr>
                                        <p:cTn id="25" dur="800" decel="100000" fill="hold"/>
                                        <p:tgtEl>
                                          <p:spTgt spid="1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from="(-#ppt_w/2)" to="(#ppt_x)" calcmode="lin" valueType="num">
                                      <p:cBhvr>
                                        <p:cTn id="32" dur="600" fill="hold">
                                          <p:stCondLst>
                                            <p:cond delay="0"/>
                                          </p:stCondLst>
                                        </p:cTn>
                                        <p:tgtEl>
                                          <p:spTgt spid="7"/>
                                        </p:tgtEl>
                                        <p:attrNameLst>
                                          <p:attrName>ppt_x</p:attrName>
                                        </p:attrNameLst>
                                      </p:cBhvr>
                                    </p:anim>
                                    <p:anim from="0" to="-1.0" calcmode="lin" valueType="num">
                                      <p:cBhvr>
                                        <p:cTn id="33" dur="200" decel="50000" autoRev="1" fill="hold">
                                          <p:stCondLst>
                                            <p:cond delay="600"/>
                                          </p:stCondLst>
                                        </p:cTn>
                                        <p:tgtEl>
                                          <p:spTgt spid="7"/>
                                        </p:tgtEl>
                                        <p:attrNameLst>
                                          <p:attrName>xshear</p:attrName>
                                        </p:attrNameLst>
                                      </p:cBhvr>
                                    </p:anim>
                                    <p:animScale>
                                      <p:cBhvr>
                                        <p:cTn id="34" dur="200" decel="100000" autoRev="1" fill="hold">
                                          <p:stCondLst>
                                            <p:cond delay="600"/>
                                          </p:stCondLst>
                                        </p:cTn>
                                        <p:tgtEl>
                                          <p:spTgt spid="7"/>
                                        </p:tgtEl>
                                      </p:cBhvr>
                                      <p:from x="100000" y="100000"/>
                                      <p:to x="80000" y="100000"/>
                                    </p:animScale>
                                    <p:anim by="(#ppt_h/3+#ppt_w*0.1)" calcmode="lin" valueType="num">
                                      <p:cBhvr additive="sum">
                                        <p:cTn id="35" dur="200" decel="100000" autoRev="1" fill="hold">
                                          <p:stCondLst>
                                            <p:cond delay="600"/>
                                          </p:stCondLst>
                                        </p:cTn>
                                        <p:tgtEl>
                                          <p:spTgt spid="7"/>
                                        </p:tgtEl>
                                        <p:attrNameLst>
                                          <p:attrName>ppt_x</p:attrName>
                                        </p:attrNameLst>
                                      </p:cBhvr>
                                    </p:anim>
                                  </p:childTnLst>
                                </p:cTn>
                              </p:par>
                            </p:childTnLst>
                          </p:cTn>
                        </p:par>
                        <p:par>
                          <p:cTn id="36" fill="hold">
                            <p:stCondLst>
                              <p:cond delay="1000"/>
                            </p:stCondLst>
                            <p:childTnLst>
                              <p:par>
                                <p:cTn id="37" presetID="1" presetClass="mediacall" presetSubtype="0" fill="hold" nodeType="afterEffect">
                                  <p:stCondLst>
                                    <p:cond delay="0"/>
                                  </p:stCondLst>
                                  <p:childTnLst>
                                    <p:cmd type="call" cmd="playFrom(0.0)">
                                      <p:cBhvr>
                                        <p:cTn id="38" dur="440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39" fill="hold" display="0">
                  <p:stCondLst>
                    <p:cond delay="indefinite"/>
                  </p:stCondLst>
                  <p:endCondLst>
                    <p:cond evt="onNext" delay="0">
                      <p:tgtEl>
                        <p:sldTgt/>
                      </p:tgtEl>
                    </p:cond>
                    <p:cond evt="onPrev" delay="0">
                      <p:tgtEl>
                        <p:sldTgt/>
                      </p:tgtEl>
                    </p:cond>
                  </p:endCondLst>
                </p:cTn>
                <p:tgtEl>
                  <p:spTgt spid="7"/>
                </p:tgtEl>
              </p:cMediaNode>
            </p:video>
            <p:video>
              <p:cMediaNode>
                <p:cTn id="40"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0" grpId="0"/>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462744" cy="1584176"/>
          </a:xfrm>
        </p:spPr>
        <p:txBody>
          <a:bodyPr>
            <a:noAutofit/>
          </a:bodyPr>
          <a:lstStyle/>
          <a:p>
            <a:pPr marL="0" indent="0">
              <a:lnSpc>
                <a:spcPct val="150000"/>
              </a:lnSpc>
              <a:spcBef>
                <a:spcPts val="0"/>
              </a:spcBef>
              <a:buBlip>
                <a:blip r:embed="rId2"/>
              </a:buBlip>
            </a:pPr>
            <a:r>
              <a:rPr lang="fa-IR" sz="2400" dirty="0" smtClean="0">
                <a:solidFill>
                  <a:schemeClr val="tx1"/>
                </a:solidFill>
                <a:cs typeface="B Mitra" pitchFamily="2" charset="-78"/>
              </a:rPr>
              <a:t>برنامه ای هفتگی که در آن آثار مستندسازان ایرانی، افغان و تاجیک به نمایش در می آید و نقد و بررسی می شود</a:t>
            </a:r>
            <a:r>
              <a:rPr lang="en-US" sz="2400" dirty="0" smtClean="0">
                <a:solidFill>
                  <a:schemeClr val="tx1"/>
                </a:solidFill>
                <a:cs typeface="B Mitra" pitchFamily="2" charset="-78"/>
              </a:rPr>
              <a:t>.</a:t>
            </a:r>
            <a:r>
              <a:rPr lang="fa-IR" sz="2400" dirty="0" smtClean="0">
                <a:solidFill>
                  <a:schemeClr val="tx1"/>
                </a:solidFill>
                <a:cs typeface="B Mitra" pitchFamily="2" charset="-78"/>
              </a:rPr>
              <a:t> </a:t>
            </a:r>
            <a:endParaRPr lang="en-US" sz="2400" dirty="0" smtClean="0">
              <a:solidFill>
                <a:srgbClr val="FF0000"/>
              </a:solidFill>
              <a:cs typeface="B Mitra" pitchFamily="2" charset="-78"/>
            </a:endParaRPr>
          </a:p>
          <a:p>
            <a:pPr marL="0" indent="0">
              <a:lnSpc>
                <a:spcPct val="150000"/>
              </a:lnSpc>
              <a:spcBef>
                <a:spcPts val="0"/>
              </a:spcBef>
              <a:buBlip>
                <a:blip r:embed="rId2"/>
              </a:buBlip>
            </a:pPr>
            <a:r>
              <a:rPr lang="ar-SA" sz="2400" dirty="0" smtClean="0">
                <a:solidFill>
                  <a:schemeClr val="tx1"/>
                </a:solidFill>
                <a:cs typeface="B Mitra" pitchFamily="2" charset="-78"/>
              </a:rPr>
              <a:t>پنجشنبه</a:t>
            </a:r>
            <a:r>
              <a:rPr lang="en-US" sz="2400" dirty="0" smtClean="0">
                <a:solidFill>
                  <a:schemeClr val="tx1"/>
                </a:solidFill>
                <a:cs typeface="B Mitra" pitchFamily="2" charset="-78"/>
              </a:rPr>
              <a:t> </a:t>
            </a:r>
            <a:r>
              <a:rPr lang="fa-IR" sz="2400" dirty="0" smtClean="0">
                <a:solidFill>
                  <a:schemeClr val="tx1"/>
                </a:solidFill>
                <a:cs typeface="B Mitra" pitchFamily="2" charset="-78"/>
              </a:rPr>
              <a:t> ها</a:t>
            </a:r>
            <a:r>
              <a:rPr lang="ar-SA" sz="2400" dirty="0" smtClean="0">
                <a:solidFill>
                  <a:schemeClr val="tx1"/>
                </a:solidFill>
                <a:cs typeface="B Mitra" pitchFamily="2" charset="-78"/>
              </a:rPr>
              <a:t> </a:t>
            </a:r>
            <a:r>
              <a:rPr lang="fa-IR" sz="2400" dirty="0" smtClean="0">
                <a:solidFill>
                  <a:schemeClr val="tx1"/>
                </a:solidFill>
                <a:cs typeface="B Mitra" pitchFamily="2" charset="-78"/>
              </a:rPr>
              <a:t> ساعت </a:t>
            </a:r>
            <a:r>
              <a:rPr lang="ar-SA" sz="2400" dirty="0" smtClean="0">
                <a:solidFill>
                  <a:schemeClr val="tx1"/>
                </a:solidFill>
                <a:cs typeface="B Mitra" pitchFamily="2" charset="-78"/>
              </a:rPr>
              <a:t>۲۱:۱۰</a:t>
            </a:r>
            <a:endParaRPr lang="en-US" sz="2400" dirty="0">
              <a:solidFill>
                <a:schemeClr val="tx1"/>
              </a:solidFill>
              <a:cs typeface="B Mitra" pitchFamily="2" charset="-78"/>
            </a:endParaRPr>
          </a:p>
        </p:txBody>
      </p:sp>
      <p:pic>
        <p:nvPicPr>
          <p:cNvPr id="5" name="Picture 4" descr="نمایی از فیلم &quot;فوتبال به سبک ایرانی&quot;">
            <a:hlinkClick r:id="rId3"/>
          </p:cNvPr>
          <p:cNvPicPr/>
          <p:nvPr/>
        </p:nvPicPr>
        <p:blipFill>
          <a:blip r:embed="rId4" cstate="print"/>
          <a:srcRect/>
          <a:stretch>
            <a:fillRect/>
          </a:stretch>
        </p:blipFill>
        <p:spPr bwMode="auto">
          <a:xfrm>
            <a:off x="500034" y="2571744"/>
            <a:ext cx="1857388" cy="1285882"/>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571472" y="3857628"/>
            <a:ext cx="172835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ar-SA" sz="2000" dirty="0" smtClean="0">
                <a:cs typeface="B Mitra" pitchFamily="2" charset="-78"/>
              </a:rPr>
              <a:t>فوتبال به سبک ایرانی</a:t>
            </a:r>
            <a:endParaRPr lang="en-US" sz="2000" dirty="0">
              <a:cs typeface="B Mitra" pitchFamily="2" charset="-78"/>
            </a:endParaRPr>
          </a:p>
        </p:txBody>
      </p:sp>
      <p:pic>
        <p:nvPicPr>
          <p:cNvPr id="7" name="Picture 6" descr="نمایی از فیلم&quot;گزارش یک رای &quot;">
            <a:hlinkClick r:id="rId5"/>
          </p:cNvPr>
          <p:cNvPicPr/>
          <p:nvPr/>
        </p:nvPicPr>
        <p:blipFill>
          <a:blip r:embed="rId6" cstate="print"/>
          <a:srcRect/>
          <a:stretch>
            <a:fillRect/>
          </a:stretch>
        </p:blipFill>
        <p:spPr bwMode="auto">
          <a:xfrm>
            <a:off x="2786050" y="2571744"/>
            <a:ext cx="2143140" cy="128588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2857488" y="3857628"/>
            <a:ext cx="192882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rtl="1"/>
            <a:r>
              <a:rPr lang="ar-SA" dirty="0" smtClean="0">
                <a:cs typeface="B Mitra" pitchFamily="2" charset="-78"/>
              </a:rPr>
              <a:t>گزارش یک رای ایران از درون تظاهرات</a:t>
            </a:r>
            <a:endParaRPr lang="en-US" dirty="0">
              <a:cs typeface="B Mitra" pitchFamily="2" charset="-78"/>
            </a:endParaRPr>
          </a:p>
        </p:txBody>
      </p:sp>
      <p:pic>
        <p:nvPicPr>
          <p:cNvPr id="9" name="Picture 8" descr="نمایی از فیلم &quot;نــور&quot; ساخته &quot;بهمن کیا رستمی &quot;">
            <a:hlinkClick r:id="rId7"/>
          </p:cNvPr>
          <p:cNvPicPr/>
          <p:nvPr/>
        </p:nvPicPr>
        <p:blipFill>
          <a:blip r:embed="rId8" cstate="print"/>
          <a:srcRect/>
          <a:stretch>
            <a:fillRect/>
          </a:stretch>
        </p:blipFill>
        <p:spPr bwMode="auto">
          <a:xfrm>
            <a:off x="5214942" y="2571744"/>
            <a:ext cx="1785950" cy="128588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5286380" y="3857628"/>
            <a:ext cx="164820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ar-SA" sz="2000" dirty="0" smtClean="0">
                <a:cs typeface="B Mitra" pitchFamily="2" charset="-78"/>
              </a:rPr>
              <a:t>نور، کلیساهای ایرانی</a:t>
            </a:r>
            <a:endParaRPr lang="en-US" sz="2000" dirty="0">
              <a:cs typeface="B Mitra" pitchFamily="2" charset="-78"/>
            </a:endParaRPr>
          </a:p>
        </p:txBody>
      </p:sp>
      <p:pic>
        <p:nvPicPr>
          <p:cNvPr id="11" name="Picture 10" descr="کاک علی و همسرش خاور در نمایی از فیلم &quot;با خدا می رقصم &quot;">
            <a:hlinkClick r:id="rId9"/>
          </p:cNvPr>
          <p:cNvPicPr/>
          <p:nvPr/>
        </p:nvPicPr>
        <p:blipFill>
          <a:blip r:embed="rId10" cstate="print"/>
          <a:srcRect/>
          <a:stretch>
            <a:fillRect/>
          </a:stretch>
        </p:blipFill>
        <p:spPr bwMode="auto">
          <a:xfrm>
            <a:off x="7143768" y="2571744"/>
            <a:ext cx="1785950" cy="128588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descr="بزرگمهر در نمایی از فیلم &quot;عارف به توان دو&quot;">
            <a:hlinkClick r:id="rId11"/>
          </p:cNvPr>
          <p:cNvPicPr/>
          <p:nvPr/>
        </p:nvPicPr>
        <p:blipFill>
          <a:blip r:embed="rId12" cstate="print"/>
          <a:srcRect/>
          <a:stretch>
            <a:fillRect/>
          </a:stretch>
        </p:blipFill>
        <p:spPr bwMode="auto">
          <a:xfrm>
            <a:off x="500034" y="4529088"/>
            <a:ext cx="1857388" cy="128588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زهرا رهنورد در نمایی  از فیلم &quot;و خلقت بود&quot;">
            <a:hlinkClick r:id="rId13"/>
          </p:cNvPr>
          <p:cNvPicPr/>
          <p:nvPr/>
        </p:nvPicPr>
        <p:blipFill>
          <a:blip r:embed="rId14" cstate="print"/>
          <a:srcRect/>
          <a:stretch>
            <a:fillRect/>
          </a:stretch>
        </p:blipFill>
        <p:spPr bwMode="auto">
          <a:xfrm>
            <a:off x="2786050" y="4600526"/>
            <a:ext cx="1795468" cy="1214446"/>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7" descr="محمد رضا شاه سابق ایران در کنارملکه سابق ایران">
            <a:hlinkClick r:id="rId15"/>
          </p:cNvPr>
          <p:cNvPicPr/>
          <p:nvPr/>
        </p:nvPicPr>
        <p:blipFill>
          <a:blip r:embed="rId16" cstate="print"/>
          <a:srcRect/>
          <a:stretch>
            <a:fillRect/>
          </a:stretch>
        </p:blipFill>
        <p:spPr bwMode="auto">
          <a:xfrm>
            <a:off x="4857752" y="4600526"/>
            <a:ext cx="1714512" cy="1214446"/>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صحنه ای از فیلم&quot;سیاه بازی&quot;">
            <a:hlinkClick r:id="rId17"/>
          </p:cNvPr>
          <p:cNvPicPr/>
          <p:nvPr/>
        </p:nvPicPr>
        <p:blipFill>
          <a:blip r:embed="rId18" cstate="print"/>
          <a:srcRect/>
          <a:stretch>
            <a:fillRect/>
          </a:stretch>
        </p:blipFill>
        <p:spPr bwMode="auto">
          <a:xfrm>
            <a:off x="6858016" y="4600526"/>
            <a:ext cx="1857388" cy="1214446"/>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itle 1"/>
          <p:cNvSpPr>
            <a:spLocks noGrp="1"/>
          </p:cNvSpPr>
          <p:nvPr>
            <p:ph type="title"/>
          </p:nvPr>
        </p:nvSpPr>
        <p:spPr>
          <a:xfrm>
            <a:off x="285720" y="116632"/>
            <a:ext cx="2071702" cy="642942"/>
          </a:xfrm>
        </p:spPr>
        <p:txBody>
          <a:bodyPr>
            <a:noAutofit/>
          </a:bodyPr>
          <a:lstStyle/>
          <a:p>
            <a:pPr algn="ctr"/>
            <a:r>
              <a:rPr lang="fa-IR" sz="3200" b="1" dirty="0" smtClean="0">
                <a:solidFill>
                  <a:srgbClr val="FF0000"/>
                </a:solidFill>
                <a:cs typeface="B Davat" pitchFamily="2" charset="-78"/>
              </a:rPr>
              <a:t>آپارات</a:t>
            </a:r>
            <a:endParaRPr lang="en-US" sz="3200" b="1" dirty="0">
              <a:solidFill>
                <a:srgbClr val="FF0000"/>
              </a:solidFill>
              <a:cs typeface="B Davat" pitchFamily="2" charset="-78"/>
            </a:endParaRPr>
          </a:p>
        </p:txBody>
      </p:sp>
      <p:sp>
        <p:nvSpPr>
          <p:cNvPr id="22" name="Rectangle 21"/>
          <p:cNvSpPr/>
          <p:nvPr/>
        </p:nvSpPr>
        <p:spPr>
          <a:xfrm>
            <a:off x="7284171" y="3857628"/>
            <a:ext cx="135979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rtl="1"/>
            <a:r>
              <a:rPr lang="ar-SA" dirty="0" smtClean="0">
                <a:cs typeface="B Mitra" pitchFamily="2" charset="-78"/>
              </a:rPr>
              <a:t>با خدا می رقصم</a:t>
            </a:r>
            <a:endParaRPr lang="fa-IR" dirty="0" smtClean="0">
              <a:cs typeface="B Mitra" pitchFamily="2" charset="-78"/>
            </a:endParaRPr>
          </a:p>
          <a:p>
            <a:pPr algn="r" rtl="1"/>
            <a:r>
              <a:rPr lang="fa-IR" dirty="0" smtClean="0">
                <a:cs typeface="B Mitra" pitchFamily="2" charset="-78"/>
              </a:rPr>
              <a:t> (18 فروردین 89)</a:t>
            </a:r>
            <a:endParaRPr lang="en-US" dirty="0">
              <a:cs typeface="B Mitra" pitchFamily="2" charset="-78"/>
            </a:endParaRPr>
          </a:p>
        </p:txBody>
      </p:sp>
      <p:sp>
        <p:nvSpPr>
          <p:cNvPr id="24" name="Rectangle 23"/>
          <p:cNvSpPr/>
          <p:nvPr/>
        </p:nvSpPr>
        <p:spPr>
          <a:xfrm>
            <a:off x="340732" y="5854503"/>
            <a:ext cx="2159566"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rtl="1"/>
            <a:r>
              <a:rPr lang="ar-SA" dirty="0" smtClean="0">
                <a:cs typeface="B Mitra" pitchFamily="2" charset="-78"/>
              </a:rPr>
              <a:t>عارف</a:t>
            </a:r>
            <a:r>
              <a:rPr lang="fa-IR" dirty="0" smtClean="0">
                <a:cs typeface="B Mitra" pitchFamily="2" charset="-78"/>
              </a:rPr>
              <a:t> به توان 2</a:t>
            </a:r>
            <a:r>
              <a:rPr lang="ar-SA" dirty="0" smtClean="0">
                <a:cs typeface="B Mitra" pitchFamily="2" charset="-78"/>
              </a:rPr>
              <a:t>، سلطان قلب‏ها</a:t>
            </a:r>
            <a:endParaRPr lang="fa-IR" dirty="0" smtClean="0">
              <a:cs typeface="B Mitra" pitchFamily="2" charset="-78"/>
            </a:endParaRPr>
          </a:p>
          <a:p>
            <a:pPr algn="ctr" rtl="1"/>
            <a:r>
              <a:rPr lang="ar-SA" dirty="0" smtClean="0">
                <a:cs typeface="B Mitra" pitchFamily="2" charset="-78"/>
              </a:rPr>
              <a:t> یا مسافرکش</a:t>
            </a:r>
            <a:r>
              <a:rPr lang="fa-IR" dirty="0" smtClean="0">
                <a:cs typeface="B Mitra" pitchFamily="2" charset="-78"/>
              </a:rPr>
              <a:t> (26 اسفند 88)</a:t>
            </a:r>
            <a:endParaRPr lang="en-US" dirty="0">
              <a:cs typeface="B Mitra" pitchFamily="2" charset="-78"/>
            </a:endParaRPr>
          </a:p>
        </p:txBody>
      </p:sp>
      <p:sp>
        <p:nvSpPr>
          <p:cNvPr id="26" name="Rectangle 25"/>
          <p:cNvSpPr/>
          <p:nvPr/>
        </p:nvSpPr>
        <p:spPr>
          <a:xfrm>
            <a:off x="2966656" y="5854503"/>
            <a:ext cx="131959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justLow" rtl="1"/>
            <a:r>
              <a:rPr lang="en-US" dirty="0" smtClean="0">
                <a:cs typeface="B Mitra" pitchFamily="2" charset="-78"/>
              </a:rPr>
              <a:t> </a:t>
            </a:r>
            <a:r>
              <a:rPr lang="ar-SA" dirty="0" smtClean="0">
                <a:cs typeface="B Mitra" pitchFamily="2" charset="-78"/>
              </a:rPr>
              <a:t>زن ، نور و نقاشی</a:t>
            </a:r>
            <a:endParaRPr lang="fa-IR" dirty="0" smtClean="0">
              <a:cs typeface="B Mitra" pitchFamily="2" charset="-78"/>
            </a:endParaRPr>
          </a:p>
          <a:p>
            <a:pPr algn="justLow" rtl="1"/>
            <a:r>
              <a:rPr lang="fa-IR" dirty="0" smtClean="0">
                <a:cs typeface="B Mitra" pitchFamily="2" charset="-78"/>
              </a:rPr>
              <a:t> (12 اسفند 88)</a:t>
            </a:r>
            <a:endParaRPr lang="en-US" dirty="0">
              <a:cs typeface="B Mitra" pitchFamily="2" charset="-78"/>
            </a:endParaRPr>
          </a:p>
        </p:txBody>
      </p:sp>
      <p:sp>
        <p:nvSpPr>
          <p:cNvPr id="27" name="Rectangle 26"/>
          <p:cNvSpPr/>
          <p:nvPr/>
        </p:nvSpPr>
        <p:spPr>
          <a:xfrm>
            <a:off x="5034943" y="5857892"/>
            <a:ext cx="118013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ar-SA" dirty="0" smtClean="0">
                <a:cs typeface="B Mitra" pitchFamily="2" charset="-78"/>
              </a:rPr>
              <a:t>سقوط یک شاه</a:t>
            </a:r>
            <a:r>
              <a:rPr lang="fa-IR" dirty="0" smtClean="0">
                <a:cs typeface="B Mitra" pitchFamily="2" charset="-78"/>
              </a:rPr>
              <a:t> </a:t>
            </a:r>
          </a:p>
          <a:p>
            <a:r>
              <a:rPr lang="fa-IR" dirty="0" smtClean="0">
                <a:cs typeface="B Mitra" pitchFamily="2" charset="-78"/>
              </a:rPr>
              <a:t>(21 بهمن 88)</a:t>
            </a:r>
            <a:endParaRPr lang="en-US" dirty="0">
              <a:cs typeface="B Mitra" pitchFamily="2" charset="-78"/>
            </a:endParaRPr>
          </a:p>
        </p:txBody>
      </p:sp>
      <p:sp>
        <p:nvSpPr>
          <p:cNvPr id="28" name="Rectangle 27"/>
          <p:cNvSpPr/>
          <p:nvPr/>
        </p:nvSpPr>
        <p:spPr>
          <a:xfrm>
            <a:off x="7062179" y="5854503"/>
            <a:ext cx="151034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algn="ctr" rtl="1"/>
            <a:r>
              <a:rPr lang="ar-SA" dirty="0" smtClean="0">
                <a:cs typeface="B Mitra" pitchFamily="2" charset="-78"/>
              </a:rPr>
              <a:t>یک سیاه بازی واقعی</a:t>
            </a:r>
            <a:endParaRPr lang="fa-IR" dirty="0" smtClean="0">
              <a:cs typeface="B Mitra" pitchFamily="2" charset="-78"/>
            </a:endParaRPr>
          </a:p>
          <a:p>
            <a:pPr algn="ctr" rtl="1"/>
            <a:r>
              <a:rPr lang="fa-IR" dirty="0" smtClean="0">
                <a:cs typeface="B Mitra" pitchFamily="2" charset="-78"/>
              </a:rPr>
              <a:t> (24 دی 88)</a:t>
            </a:r>
            <a:endParaRPr lang="en-US" dirty="0">
              <a:cs typeface="B Mitra" pitchFamily="2" charset="-78"/>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0.70"/>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strVal val="#ppt_w*0.70"/>
                                          </p:val>
                                        </p:tav>
                                        <p:tav tm="100000">
                                          <p:val>
                                            <p:strVal val="#ppt_w"/>
                                          </p:val>
                                        </p:tav>
                                      </p:tavLst>
                                    </p:anim>
                                    <p:anim calcmode="lin" valueType="num">
                                      <p:cBhvr>
                                        <p:cTn id="38" dur="1000" fill="hold"/>
                                        <p:tgtEl>
                                          <p:spTgt spid="22"/>
                                        </p:tgtEl>
                                        <p:attrNameLst>
                                          <p:attrName>ppt_h</p:attrName>
                                        </p:attrNameLst>
                                      </p:cBhvr>
                                      <p:tavLst>
                                        <p:tav tm="0">
                                          <p:val>
                                            <p:strVal val="#ppt_h"/>
                                          </p:val>
                                        </p:tav>
                                        <p:tav tm="100000">
                                          <p:val>
                                            <p:strVal val="#ppt_h"/>
                                          </p:val>
                                        </p:tav>
                                      </p:tavLst>
                                    </p:anim>
                                    <p:animEffect transition="in" filter="fade">
                                      <p:cBhvr>
                                        <p:cTn id="39" dur="1000"/>
                                        <p:tgtEl>
                                          <p:spTgt spid="22"/>
                                        </p:tgtEl>
                                      </p:cBhvr>
                                    </p:animEffect>
                                  </p:childTnLst>
                                </p:cTn>
                              </p:par>
                              <p:par>
                                <p:cTn id="40" presetID="55"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par>
                                <p:cTn id="50" presetID="55"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strVal val="#ppt_w*0.70"/>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Effect transition="in" filter="fade">
                                      <p:cBhvr>
                                        <p:cTn id="54" dur="1000"/>
                                        <p:tgtEl>
                                          <p:spTgt spid="7"/>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strVal val="#ppt_w*0.70"/>
                                          </p:val>
                                        </p:tav>
                                        <p:tav tm="100000">
                                          <p:val>
                                            <p:strVal val="#ppt_w"/>
                                          </p:val>
                                        </p:tav>
                                      </p:tavLst>
                                    </p:anim>
                                    <p:anim calcmode="lin" valueType="num">
                                      <p:cBhvr>
                                        <p:cTn id="58" dur="1000" fill="hold"/>
                                        <p:tgtEl>
                                          <p:spTgt spid="8"/>
                                        </p:tgtEl>
                                        <p:attrNameLst>
                                          <p:attrName>ppt_h</p:attrName>
                                        </p:attrNameLst>
                                      </p:cBhvr>
                                      <p:tavLst>
                                        <p:tav tm="0">
                                          <p:val>
                                            <p:strVal val="#ppt_h"/>
                                          </p:val>
                                        </p:tav>
                                        <p:tav tm="100000">
                                          <p:val>
                                            <p:strVal val="#ppt_h"/>
                                          </p:val>
                                        </p:tav>
                                      </p:tavLst>
                                    </p:anim>
                                    <p:animEffect transition="in" filter="fade">
                                      <p:cBhvr>
                                        <p:cTn id="59" dur="1000"/>
                                        <p:tgtEl>
                                          <p:spTgt spid="8"/>
                                        </p:tgtEl>
                                      </p:cBhvr>
                                    </p:animEffect>
                                  </p:childTnLst>
                                </p:cTn>
                              </p:par>
                              <p:par>
                                <p:cTn id="60" presetID="55"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ppt_w</p:attrName>
                                        </p:attrNameLst>
                                      </p:cBhvr>
                                      <p:tavLst>
                                        <p:tav tm="0">
                                          <p:val>
                                            <p:strVal val="#ppt_w*0.70"/>
                                          </p:val>
                                        </p:tav>
                                        <p:tav tm="100000">
                                          <p:val>
                                            <p:strVal val="#ppt_w"/>
                                          </p:val>
                                        </p:tav>
                                      </p:tavLst>
                                    </p:anim>
                                    <p:anim calcmode="lin" valueType="num">
                                      <p:cBhvr>
                                        <p:cTn id="63" dur="1000" fill="hold"/>
                                        <p:tgtEl>
                                          <p:spTgt spid="5"/>
                                        </p:tgtEl>
                                        <p:attrNameLst>
                                          <p:attrName>ppt_h</p:attrName>
                                        </p:attrNameLst>
                                      </p:cBhvr>
                                      <p:tavLst>
                                        <p:tav tm="0">
                                          <p:val>
                                            <p:strVal val="#ppt_h"/>
                                          </p:val>
                                        </p:tav>
                                        <p:tav tm="100000">
                                          <p:val>
                                            <p:strVal val="#ppt_h"/>
                                          </p:val>
                                        </p:tav>
                                      </p:tavLst>
                                    </p:anim>
                                    <p:animEffect transition="in" filter="fade">
                                      <p:cBhvr>
                                        <p:cTn id="64" dur="1000"/>
                                        <p:tgtEl>
                                          <p:spTgt spid="5"/>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1000" fill="hold"/>
                                        <p:tgtEl>
                                          <p:spTgt spid="6"/>
                                        </p:tgtEl>
                                        <p:attrNameLst>
                                          <p:attrName>ppt_w</p:attrName>
                                        </p:attrNameLst>
                                      </p:cBhvr>
                                      <p:tavLst>
                                        <p:tav tm="0">
                                          <p:val>
                                            <p:strVal val="#ppt_w*0.70"/>
                                          </p:val>
                                        </p:tav>
                                        <p:tav tm="100000">
                                          <p:val>
                                            <p:strVal val="#ppt_w"/>
                                          </p:val>
                                        </p:tav>
                                      </p:tavLst>
                                    </p:anim>
                                    <p:anim calcmode="lin" valueType="num">
                                      <p:cBhvr>
                                        <p:cTn id="68" dur="1000" fill="hold"/>
                                        <p:tgtEl>
                                          <p:spTgt spid="6"/>
                                        </p:tgtEl>
                                        <p:attrNameLst>
                                          <p:attrName>ppt_h</p:attrName>
                                        </p:attrNameLst>
                                      </p:cBhvr>
                                      <p:tavLst>
                                        <p:tav tm="0">
                                          <p:val>
                                            <p:strVal val="#ppt_h"/>
                                          </p:val>
                                        </p:tav>
                                        <p:tav tm="100000">
                                          <p:val>
                                            <p:strVal val="#ppt_h"/>
                                          </p:val>
                                        </p:tav>
                                      </p:tavLst>
                                    </p:anim>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35"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2000"/>
                                        <p:tgtEl>
                                          <p:spTgt spid="28"/>
                                        </p:tgtEl>
                                      </p:cBhvr>
                                    </p:animEffect>
                                    <p:anim calcmode="lin" valueType="num">
                                      <p:cBhvr>
                                        <p:cTn id="75" dur="2000" fill="hold"/>
                                        <p:tgtEl>
                                          <p:spTgt spid="28"/>
                                        </p:tgtEl>
                                        <p:attrNameLst>
                                          <p:attrName>style.rotation</p:attrName>
                                        </p:attrNameLst>
                                      </p:cBhvr>
                                      <p:tavLst>
                                        <p:tav tm="0">
                                          <p:val>
                                            <p:fltVal val="720"/>
                                          </p:val>
                                        </p:tav>
                                        <p:tav tm="100000">
                                          <p:val>
                                            <p:fltVal val="0"/>
                                          </p:val>
                                        </p:tav>
                                      </p:tavLst>
                                    </p:anim>
                                    <p:anim calcmode="lin" valueType="num">
                                      <p:cBhvr>
                                        <p:cTn id="76" dur="2000" fill="hold"/>
                                        <p:tgtEl>
                                          <p:spTgt spid="28"/>
                                        </p:tgtEl>
                                        <p:attrNameLst>
                                          <p:attrName>ppt_h</p:attrName>
                                        </p:attrNameLst>
                                      </p:cBhvr>
                                      <p:tavLst>
                                        <p:tav tm="0">
                                          <p:val>
                                            <p:fltVal val="0"/>
                                          </p:val>
                                        </p:tav>
                                        <p:tav tm="100000">
                                          <p:val>
                                            <p:strVal val="#ppt_h"/>
                                          </p:val>
                                        </p:tav>
                                      </p:tavLst>
                                    </p:anim>
                                    <p:anim calcmode="lin" valueType="num">
                                      <p:cBhvr>
                                        <p:cTn id="77" dur="2000" fill="hold"/>
                                        <p:tgtEl>
                                          <p:spTgt spid="28"/>
                                        </p:tgtEl>
                                        <p:attrNameLst>
                                          <p:attrName>ppt_w</p:attrName>
                                        </p:attrNameLst>
                                      </p:cBhvr>
                                      <p:tavLst>
                                        <p:tav tm="0">
                                          <p:val>
                                            <p:fltVal val="0"/>
                                          </p:val>
                                        </p:tav>
                                        <p:tav tm="100000">
                                          <p:val>
                                            <p:strVal val="#ppt_w"/>
                                          </p:val>
                                        </p:tav>
                                      </p:tavLst>
                                    </p:anim>
                                  </p:childTnLst>
                                </p:cTn>
                              </p:par>
                              <p:par>
                                <p:cTn id="78" presetID="35"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2000"/>
                                        <p:tgtEl>
                                          <p:spTgt spid="20"/>
                                        </p:tgtEl>
                                      </p:cBhvr>
                                    </p:animEffect>
                                    <p:anim calcmode="lin" valueType="num">
                                      <p:cBhvr>
                                        <p:cTn id="81" dur="2000" fill="hold"/>
                                        <p:tgtEl>
                                          <p:spTgt spid="20"/>
                                        </p:tgtEl>
                                        <p:attrNameLst>
                                          <p:attrName>style.rotation</p:attrName>
                                        </p:attrNameLst>
                                      </p:cBhvr>
                                      <p:tavLst>
                                        <p:tav tm="0">
                                          <p:val>
                                            <p:fltVal val="720"/>
                                          </p:val>
                                        </p:tav>
                                        <p:tav tm="100000">
                                          <p:val>
                                            <p:fltVal val="0"/>
                                          </p:val>
                                        </p:tav>
                                      </p:tavLst>
                                    </p:anim>
                                    <p:anim calcmode="lin" valueType="num">
                                      <p:cBhvr>
                                        <p:cTn id="82" dur="2000" fill="hold"/>
                                        <p:tgtEl>
                                          <p:spTgt spid="20"/>
                                        </p:tgtEl>
                                        <p:attrNameLst>
                                          <p:attrName>ppt_h</p:attrName>
                                        </p:attrNameLst>
                                      </p:cBhvr>
                                      <p:tavLst>
                                        <p:tav tm="0">
                                          <p:val>
                                            <p:fltVal val="0"/>
                                          </p:val>
                                        </p:tav>
                                        <p:tav tm="100000">
                                          <p:val>
                                            <p:strVal val="#ppt_h"/>
                                          </p:val>
                                        </p:tav>
                                      </p:tavLst>
                                    </p:anim>
                                    <p:anim calcmode="lin" valueType="num">
                                      <p:cBhvr>
                                        <p:cTn id="83" dur="2000" fill="hold"/>
                                        <p:tgtEl>
                                          <p:spTgt spid="20"/>
                                        </p:tgtEl>
                                        <p:attrNameLst>
                                          <p:attrName>ppt_w</p:attrName>
                                        </p:attrNameLst>
                                      </p:cBhvr>
                                      <p:tavLst>
                                        <p:tav tm="0">
                                          <p:val>
                                            <p:fltVal val="0"/>
                                          </p:val>
                                        </p:tav>
                                        <p:tav tm="100000">
                                          <p:val>
                                            <p:strVal val="#ppt_w"/>
                                          </p:val>
                                        </p:tav>
                                      </p:tavLst>
                                    </p:anim>
                                  </p:childTnLst>
                                </p:cTn>
                              </p:par>
                              <p:par>
                                <p:cTn id="84" presetID="35" presetClass="entr" presetSubtype="0"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2000"/>
                                        <p:tgtEl>
                                          <p:spTgt spid="18"/>
                                        </p:tgtEl>
                                      </p:cBhvr>
                                    </p:animEffect>
                                    <p:anim calcmode="lin" valueType="num">
                                      <p:cBhvr>
                                        <p:cTn id="87" dur="2000" fill="hold"/>
                                        <p:tgtEl>
                                          <p:spTgt spid="18"/>
                                        </p:tgtEl>
                                        <p:attrNameLst>
                                          <p:attrName>style.rotation</p:attrName>
                                        </p:attrNameLst>
                                      </p:cBhvr>
                                      <p:tavLst>
                                        <p:tav tm="0">
                                          <p:val>
                                            <p:fltVal val="720"/>
                                          </p:val>
                                        </p:tav>
                                        <p:tav tm="100000">
                                          <p:val>
                                            <p:fltVal val="0"/>
                                          </p:val>
                                        </p:tav>
                                      </p:tavLst>
                                    </p:anim>
                                    <p:anim calcmode="lin" valueType="num">
                                      <p:cBhvr>
                                        <p:cTn id="88" dur="2000" fill="hold"/>
                                        <p:tgtEl>
                                          <p:spTgt spid="18"/>
                                        </p:tgtEl>
                                        <p:attrNameLst>
                                          <p:attrName>ppt_h</p:attrName>
                                        </p:attrNameLst>
                                      </p:cBhvr>
                                      <p:tavLst>
                                        <p:tav tm="0">
                                          <p:val>
                                            <p:fltVal val="0"/>
                                          </p:val>
                                        </p:tav>
                                        <p:tav tm="100000">
                                          <p:val>
                                            <p:strVal val="#ppt_h"/>
                                          </p:val>
                                        </p:tav>
                                      </p:tavLst>
                                    </p:anim>
                                    <p:anim calcmode="lin" valueType="num">
                                      <p:cBhvr>
                                        <p:cTn id="89" dur="2000" fill="hold"/>
                                        <p:tgtEl>
                                          <p:spTgt spid="18"/>
                                        </p:tgtEl>
                                        <p:attrNameLst>
                                          <p:attrName>ppt_w</p:attrName>
                                        </p:attrNameLst>
                                      </p:cBhvr>
                                      <p:tavLst>
                                        <p:tav tm="0">
                                          <p:val>
                                            <p:fltVal val="0"/>
                                          </p:val>
                                        </p:tav>
                                        <p:tav tm="100000">
                                          <p:val>
                                            <p:strVal val="#ppt_w"/>
                                          </p:val>
                                        </p:tav>
                                      </p:tavLst>
                                    </p:anim>
                                  </p:childTnLst>
                                </p:cTn>
                              </p:par>
                              <p:par>
                                <p:cTn id="90" presetID="35"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2000"/>
                                        <p:tgtEl>
                                          <p:spTgt spid="27"/>
                                        </p:tgtEl>
                                      </p:cBhvr>
                                    </p:animEffect>
                                    <p:anim calcmode="lin" valueType="num">
                                      <p:cBhvr>
                                        <p:cTn id="93" dur="2000" fill="hold"/>
                                        <p:tgtEl>
                                          <p:spTgt spid="27"/>
                                        </p:tgtEl>
                                        <p:attrNameLst>
                                          <p:attrName>style.rotation</p:attrName>
                                        </p:attrNameLst>
                                      </p:cBhvr>
                                      <p:tavLst>
                                        <p:tav tm="0">
                                          <p:val>
                                            <p:fltVal val="720"/>
                                          </p:val>
                                        </p:tav>
                                        <p:tav tm="100000">
                                          <p:val>
                                            <p:fltVal val="0"/>
                                          </p:val>
                                        </p:tav>
                                      </p:tavLst>
                                    </p:anim>
                                    <p:anim calcmode="lin" valueType="num">
                                      <p:cBhvr>
                                        <p:cTn id="94" dur="2000" fill="hold"/>
                                        <p:tgtEl>
                                          <p:spTgt spid="27"/>
                                        </p:tgtEl>
                                        <p:attrNameLst>
                                          <p:attrName>ppt_h</p:attrName>
                                        </p:attrNameLst>
                                      </p:cBhvr>
                                      <p:tavLst>
                                        <p:tav tm="0">
                                          <p:val>
                                            <p:fltVal val="0"/>
                                          </p:val>
                                        </p:tav>
                                        <p:tav tm="100000">
                                          <p:val>
                                            <p:strVal val="#ppt_h"/>
                                          </p:val>
                                        </p:tav>
                                      </p:tavLst>
                                    </p:anim>
                                    <p:anim calcmode="lin" valueType="num">
                                      <p:cBhvr>
                                        <p:cTn id="95" dur="2000" fill="hold"/>
                                        <p:tgtEl>
                                          <p:spTgt spid="27"/>
                                        </p:tgtEl>
                                        <p:attrNameLst>
                                          <p:attrName>ppt_w</p:attrName>
                                        </p:attrNameLst>
                                      </p:cBhvr>
                                      <p:tavLst>
                                        <p:tav tm="0">
                                          <p:val>
                                            <p:fltVal val="0"/>
                                          </p:val>
                                        </p:tav>
                                        <p:tav tm="100000">
                                          <p:val>
                                            <p:strVal val="#ppt_w"/>
                                          </p:val>
                                        </p:tav>
                                      </p:tavLst>
                                    </p:anim>
                                  </p:childTnLst>
                                </p:cTn>
                              </p:par>
                              <p:par>
                                <p:cTn id="96" presetID="35" presetClass="entr" presetSubtype="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2000"/>
                                        <p:tgtEl>
                                          <p:spTgt spid="16"/>
                                        </p:tgtEl>
                                      </p:cBhvr>
                                    </p:animEffect>
                                    <p:anim calcmode="lin" valueType="num">
                                      <p:cBhvr>
                                        <p:cTn id="99" dur="2000" fill="hold"/>
                                        <p:tgtEl>
                                          <p:spTgt spid="16"/>
                                        </p:tgtEl>
                                        <p:attrNameLst>
                                          <p:attrName>style.rotation</p:attrName>
                                        </p:attrNameLst>
                                      </p:cBhvr>
                                      <p:tavLst>
                                        <p:tav tm="0">
                                          <p:val>
                                            <p:fltVal val="720"/>
                                          </p:val>
                                        </p:tav>
                                        <p:tav tm="100000">
                                          <p:val>
                                            <p:fltVal val="0"/>
                                          </p:val>
                                        </p:tav>
                                      </p:tavLst>
                                    </p:anim>
                                    <p:anim calcmode="lin" valueType="num">
                                      <p:cBhvr>
                                        <p:cTn id="100" dur="2000" fill="hold"/>
                                        <p:tgtEl>
                                          <p:spTgt spid="16"/>
                                        </p:tgtEl>
                                        <p:attrNameLst>
                                          <p:attrName>ppt_h</p:attrName>
                                        </p:attrNameLst>
                                      </p:cBhvr>
                                      <p:tavLst>
                                        <p:tav tm="0">
                                          <p:val>
                                            <p:fltVal val="0"/>
                                          </p:val>
                                        </p:tav>
                                        <p:tav tm="100000">
                                          <p:val>
                                            <p:strVal val="#ppt_h"/>
                                          </p:val>
                                        </p:tav>
                                      </p:tavLst>
                                    </p:anim>
                                    <p:anim calcmode="lin" valueType="num">
                                      <p:cBhvr>
                                        <p:cTn id="101" dur="2000" fill="hold"/>
                                        <p:tgtEl>
                                          <p:spTgt spid="16"/>
                                        </p:tgtEl>
                                        <p:attrNameLst>
                                          <p:attrName>ppt_w</p:attrName>
                                        </p:attrNameLst>
                                      </p:cBhvr>
                                      <p:tavLst>
                                        <p:tav tm="0">
                                          <p:val>
                                            <p:fltVal val="0"/>
                                          </p:val>
                                        </p:tav>
                                        <p:tav tm="100000">
                                          <p:val>
                                            <p:strVal val="#ppt_w"/>
                                          </p:val>
                                        </p:tav>
                                      </p:tavLst>
                                    </p:anim>
                                  </p:childTnLst>
                                </p:cTn>
                              </p:par>
                              <p:par>
                                <p:cTn id="102" presetID="35" presetClass="entr" presetSubtype="0" fill="hold" grpId="0"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2000"/>
                                        <p:tgtEl>
                                          <p:spTgt spid="26"/>
                                        </p:tgtEl>
                                      </p:cBhvr>
                                    </p:animEffect>
                                    <p:anim calcmode="lin" valueType="num">
                                      <p:cBhvr>
                                        <p:cTn id="105" dur="2000" fill="hold"/>
                                        <p:tgtEl>
                                          <p:spTgt spid="26"/>
                                        </p:tgtEl>
                                        <p:attrNameLst>
                                          <p:attrName>style.rotation</p:attrName>
                                        </p:attrNameLst>
                                      </p:cBhvr>
                                      <p:tavLst>
                                        <p:tav tm="0">
                                          <p:val>
                                            <p:fltVal val="720"/>
                                          </p:val>
                                        </p:tav>
                                        <p:tav tm="100000">
                                          <p:val>
                                            <p:fltVal val="0"/>
                                          </p:val>
                                        </p:tav>
                                      </p:tavLst>
                                    </p:anim>
                                    <p:anim calcmode="lin" valueType="num">
                                      <p:cBhvr>
                                        <p:cTn id="106" dur="2000" fill="hold"/>
                                        <p:tgtEl>
                                          <p:spTgt spid="26"/>
                                        </p:tgtEl>
                                        <p:attrNameLst>
                                          <p:attrName>ppt_h</p:attrName>
                                        </p:attrNameLst>
                                      </p:cBhvr>
                                      <p:tavLst>
                                        <p:tav tm="0">
                                          <p:val>
                                            <p:fltVal val="0"/>
                                          </p:val>
                                        </p:tav>
                                        <p:tav tm="100000">
                                          <p:val>
                                            <p:strVal val="#ppt_h"/>
                                          </p:val>
                                        </p:tav>
                                      </p:tavLst>
                                    </p:anim>
                                    <p:anim calcmode="lin" valueType="num">
                                      <p:cBhvr>
                                        <p:cTn id="107" dur="2000" fill="hold"/>
                                        <p:tgtEl>
                                          <p:spTgt spid="26"/>
                                        </p:tgtEl>
                                        <p:attrNameLst>
                                          <p:attrName>ppt_w</p:attrName>
                                        </p:attrNameLst>
                                      </p:cBhvr>
                                      <p:tavLst>
                                        <p:tav tm="0">
                                          <p:val>
                                            <p:fltVal val="0"/>
                                          </p:val>
                                        </p:tav>
                                        <p:tav tm="100000">
                                          <p:val>
                                            <p:strVal val="#ppt_w"/>
                                          </p:val>
                                        </p:tav>
                                      </p:tavLst>
                                    </p:anim>
                                  </p:childTnLst>
                                </p:cTn>
                              </p:par>
                              <p:par>
                                <p:cTn id="108" presetID="35" presetClass="entr" presetSubtype="0" fill="hold" nodeType="with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2000"/>
                                        <p:tgtEl>
                                          <p:spTgt spid="14"/>
                                        </p:tgtEl>
                                      </p:cBhvr>
                                    </p:animEffect>
                                    <p:anim calcmode="lin" valueType="num">
                                      <p:cBhvr>
                                        <p:cTn id="111" dur="2000" fill="hold"/>
                                        <p:tgtEl>
                                          <p:spTgt spid="14"/>
                                        </p:tgtEl>
                                        <p:attrNameLst>
                                          <p:attrName>style.rotation</p:attrName>
                                        </p:attrNameLst>
                                      </p:cBhvr>
                                      <p:tavLst>
                                        <p:tav tm="0">
                                          <p:val>
                                            <p:fltVal val="720"/>
                                          </p:val>
                                        </p:tav>
                                        <p:tav tm="100000">
                                          <p:val>
                                            <p:fltVal val="0"/>
                                          </p:val>
                                        </p:tav>
                                      </p:tavLst>
                                    </p:anim>
                                    <p:anim calcmode="lin" valueType="num">
                                      <p:cBhvr>
                                        <p:cTn id="112" dur="2000" fill="hold"/>
                                        <p:tgtEl>
                                          <p:spTgt spid="14"/>
                                        </p:tgtEl>
                                        <p:attrNameLst>
                                          <p:attrName>ppt_h</p:attrName>
                                        </p:attrNameLst>
                                      </p:cBhvr>
                                      <p:tavLst>
                                        <p:tav tm="0">
                                          <p:val>
                                            <p:fltVal val="0"/>
                                          </p:val>
                                        </p:tav>
                                        <p:tav tm="100000">
                                          <p:val>
                                            <p:strVal val="#ppt_h"/>
                                          </p:val>
                                        </p:tav>
                                      </p:tavLst>
                                    </p:anim>
                                    <p:anim calcmode="lin" valueType="num">
                                      <p:cBhvr>
                                        <p:cTn id="113" dur="2000" fill="hold"/>
                                        <p:tgtEl>
                                          <p:spTgt spid="14"/>
                                        </p:tgtEl>
                                        <p:attrNameLst>
                                          <p:attrName>ppt_w</p:attrName>
                                        </p:attrNameLst>
                                      </p:cBhvr>
                                      <p:tavLst>
                                        <p:tav tm="0">
                                          <p:val>
                                            <p:fltVal val="0"/>
                                          </p:val>
                                        </p:tav>
                                        <p:tav tm="100000">
                                          <p:val>
                                            <p:strVal val="#ppt_w"/>
                                          </p:val>
                                        </p:tav>
                                      </p:tavLst>
                                    </p:anim>
                                  </p:childTnLst>
                                </p:cTn>
                              </p:par>
                              <p:par>
                                <p:cTn id="114" presetID="35" presetClass="entr" presetSubtype="0"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2000"/>
                                        <p:tgtEl>
                                          <p:spTgt spid="24"/>
                                        </p:tgtEl>
                                      </p:cBhvr>
                                    </p:animEffect>
                                    <p:anim calcmode="lin" valueType="num">
                                      <p:cBhvr>
                                        <p:cTn id="117" dur="2000" fill="hold"/>
                                        <p:tgtEl>
                                          <p:spTgt spid="24"/>
                                        </p:tgtEl>
                                        <p:attrNameLst>
                                          <p:attrName>style.rotation</p:attrName>
                                        </p:attrNameLst>
                                      </p:cBhvr>
                                      <p:tavLst>
                                        <p:tav tm="0">
                                          <p:val>
                                            <p:fltVal val="720"/>
                                          </p:val>
                                        </p:tav>
                                        <p:tav tm="100000">
                                          <p:val>
                                            <p:fltVal val="0"/>
                                          </p:val>
                                        </p:tav>
                                      </p:tavLst>
                                    </p:anim>
                                    <p:anim calcmode="lin" valueType="num">
                                      <p:cBhvr>
                                        <p:cTn id="118" dur="2000" fill="hold"/>
                                        <p:tgtEl>
                                          <p:spTgt spid="24"/>
                                        </p:tgtEl>
                                        <p:attrNameLst>
                                          <p:attrName>ppt_h</p:attrName>
                                        </p:attrNameLst>
                                      </p:cBhvr>
                                      <p:tavLst>
                                        <p:tav tm="0">
                                          <p:val>
                                            <p:fltVal val="0"/>
                                          </p:val>
                                        </p:tav>
                                        <p:tav tm="100000">
                                          <p:val>
                                            <p:strVal val="#ppt_h"/>
                                          </p:val>
                                        </p:tav>
                                      </p:tavLst>
                                    </p:anim>
                                    <p:anim calcmode="lin" valueType="num">
                                      <p:cBhvr>
                                        <p:cTn id="119" dur="2000" fill="hold"/>
                                        <p:tgtEl>
                                          <p:spTgt spid="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23" grpId="0"/>
      <p:bldP spid="22" grpId="0" animBg="1"/>
      <p:bldP spid="24" grpId="0" animBg="1"/>
      <p:bldP spid="26" grpId="0" animBg="1"/>
      <p:bldP spid="27" grpId="0" animBg="1"/>
      <p:bldP spid="2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792824"/>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500562" y="1124744"/>
            <a:ext cx="4429156" cy="5072098"/>
          </a:xfrm>
        </p:spPr>
        <p:txBody>
          <a:bodyPr>
            <a:noAutofit/>
          </a:bodyPr>
          <a:lstStyle/>
          <a:p>
            <a:pPr marL="0" indent="3175" algn="justLow" rtl="1">
              <a:buBlip>
                <a:blip r:embed="rId2"/>
              </a:buBlip>
            </a:pPr>
            <a:r>
              <a:rPr lang="fa-IR" sz="2600" dirty="0" smtClean="0">
                <a:solidFill>
                  <a:schemeClr val="tx1"/>
                </a:solidFill>
                <a:latin typeface="Mitra" pitchFamily="2" charset="-78"/>
                <a:cs typeface="B Mitra" pitchFamily="2" charset="-78"/>
              </a:rPr>
              <a:t>ناآرامی های ایران؛ اعتراض مردمی یا «مداخله خارجی»؟</a:t>
            </a:r>
          </a:p>
          <a:p>
            <a:pPr marL="0" indent="3175" algn="justLow" rtl="1">
              <a:buBlip>
                <a:blip r:embed="rId2"/>
              </a:buBlip>
            </a:pPr>
            <a:r>
              <a:rPr lang="fa-IR" sz="2600" dirty="0" smtClean="0">
                <a:solidFill>
                  <a:schemeClr val="tx1"/>
                </a:solidFill>
                <a:latin typeface="Mitra" pitchFamily="2" charset="-78"/>
                <a:cs typeface="B Mitra" pitchFamily="2" charset="-78"/>
              </a:rPr>
              <a:t>اعتراض و ناآرامی در ایران؛ مراجع مذهبی چه می کنند؟</a:t>
            </a:r>
          </a:p>
          <a:p>
            <a:pPr marL="0" indent="3175" algn="justLow" rtl="1">
              <a:buBlip>
                <a:blip r:embed="rId2"/>
              </a:buBlip>
            </a:pPr>
            <a:r>
              <a:rPr lang="fa-IR" sz="2600" dirty="0" smtClean="0">
                <a:solidFill>
                  <a:schemeClr val="tx1"/>
                </a:solidFill>
                <a:latin typeface="Mitra" pitchFamily="2" charset="-78"/>
                <a:cs typeface="B Mitra" pitchFamily="2" charset="-78"/>
              </a:rPr>
              <a:t>هیات ویژه بررسی انتخابات شورای نگهبان</a:t>
            </a:r>
          </a:p>
          <a:p>
            <a:pPr marL="0" indent="3175" algn="justLow" rtl="1">
              <a:buBlip>
                <a:blip r:embed="rId2"/>
              </a:buBlip>
            </a:pPr>
            <a:r>
              <a:rPr lang="fa-IR" sz="2600" dirty="0" smtClean="0">
                <a:solidFill>
                  <a:schemeClr val="tx1"/>
                </a:solidFill>
                <a:latin typeface="Mitra" pitchFamily="2" charset="-78"/>
                <a:cs typeface="B Mitra" pitchFamily="2" charset="-78"/>
              </a:rPr>
              <a:t>واکنش کشورهای خارجی چه تاثیری بر حوادث ایران دارد؟</a:t>
            </a:r>
          </a:p>
          <a:p>
            <a:pPr marL="0" indent="3175" algn="justLow" rtl="1">
              <a:buBlip>
                <a:blip r:embed="rId2"/>
              </a:buBlip>
            </a:pPr>
            <a:r>
              <a:rPr lang="fa-IR" sz="2600" dirty="0" smtClean="0">
                <a:solidFill>
                  <a:schemeClr val="tx1"/>
                </a:solidFill>
                <a:latin typeface="Mitra" pitchFamily="2" charset="-78"/>
                <a:cs typeface="B Mitra" pitchFamily="2" charset="-78"/>
              </a:rPr>
              <a:t>تأیید نتیجه انتخابات از سوی شورای نگهبان</a:t>
            </a:r>
          </a:p>
          <a:p>
            <a:pPr marL="0" indent="3175" algn="justLow" rtl="1">
              <a:buBlip>
                <a:blip r:embed="rId2"/>
              </a:buBlip>
            </a:pPr>
            <a:r>
              <a:rPr lang="fa-IR" sz="2600" dirty="0" smtClean="0">
                <a:solidFill>
                  <a:schemeClr val="tx1"/>
                </a:solidFill>
                <a:latin typeface="Mitra" pitchFamily="2" charset="-78"/>
                <a:cs typeface="B Mitra" pitchFamily="2" charset="-78"/>
              </a:rPr>
              <a:t>وضع اطلاع رسانی ناآرامی های اخیر در ایران</a:t>
            </a:r>
          </a:p>
          <a:p>
            <a:pPr marL="0" indent="3175" algn="justLow" rtl="1">
              <a:buBlip>
                <a:blip r:embed="rId2"/>
              </a:buBlip>
            </a:pPr>
            <a:r>
              <a:rPr lang="fa-IR" sz="2600" dirty="0" smtClean="0">
                <a:solidFill>
                  <a:schemeClr val="tx1"/>
                </a:solidFill>
                <a:latin typeface="Mitra" pitchFamily="2" charset="-78"/>
                <a:cs typeface="B Mitra" pitchFamily="2" charset="-78"/>
              </a:rPr>
              <a:t>"نامشروع" خواندن چه تاثیری بر کارآمدی دولت ایران دارد؟</a:t>
            </a:r>
          </a:p>
          <a:p>
            <a:pPr marL="0" indent="3175" algn="justLow" rtl="1">
              <a:buBlip>
                <a:blip r:embed="rId2"/>
              </a:buBlip>
            </a:pPr>
            <a:endParaRPr lang="en-US" sz="2600" dirty="0">
              <a:solidFill>
                <a:schemeClr val="tx1"/>
              </a:solidFill>
              <a:cs typeface="B Mitra" pitchFamily="2" charset="-78"/>
            </a:endParaRPr>
          </a:p>
        </p:txBody>
      </p:sp>
      <p:sp>
        <p:nvSpPr>
          <p:cNvPr id="7" name="Content Placeholder 2"/>
          <p:cNvSpPr txBox="1">
            <a:spLocks/>
          </p:cNvSpPr>
          <p:nvPr/>
        </p:nvSpPr>
        <p:spPr>
          <a:xfrm>
            <a:off x="214282" y="1142984"/>
            <a:ext cx="4071966" cy="5286412"/>
          </a:xfrm>
          <a:prstGeom prst="rect">
            <a:avLst/>
          </a:prstGeom>
        </p:spPr>
        <p:txBody>
          <a:bodyPr vert="horz" lIns="91440" tIns="45720" rIns="91440" bIns="45720" rtlCol="0">
            <a:noAutofit/>
          </a:bodyPr>
          <a:lstStyle/>
          <a:p>
            <a:pPr algn="justLow" rtl="1">
              <a:spcBef>
                <a:spcPct val="20000"/>
              </a:spcBef>
              <a:buBlip>
                <a:blip r:embed="rId2"/>
              </a:buBlip>
              <a:defRPr/>
            </a:pPr>
            <a:r>
              <a:rPr lang="fa-IR" sz="2400" dirty="0" smtClean="0">
                <a:latin typeface="Mitra" pitchFamily="2" charset="-78"/>
                <a:cs typeface="B Mitra" pitchFamily="2" charset="-78"/>
              </a:rPr>
              <a:t>«اعتراف های تلویزیونی»</a:t>
            </a:r>
            <a:endPar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endParaRPr>
          </a:p>
          <a:p>
            <a:pPr marR="0" lvl="0" algn="justLow" defTabSz="914400" rtl="1" eaLnBrk="1" fontAlgn="auto" latinLnBrk="0" hangingPunct="1">
              <a:lnSpc>
                <a:spcPct val="100000"/>
              </a:lnSpc>
              <a:spcBef>
                <a:spcPct val="20000"/>
              </a:spcBef>
              <a:spcAft>
                <a:spcPts val="0"/>
              </a:spcAft>
              <a:buClrTx/>
              <a:buSz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rPr>
              <a:t>وقایع پس از انتخابات چه تأثیری بر زندگی شما داشته است؟</a:t>
            </a:r>
          </a:p>
          <a:p>
            <a:pPr marR="0" lvl="0" algn="justLow" defTabSz="914400" rtl="1" eaLnBrk="1" fontAlgn="auto" latinLnBrk="0" hangingPunct="1">
              <a:lnSpc>
                <a:spcPct val="100000"/>
              </a:lnSpc>
              <a:spcBef>
                <a:spcPct val="20000"/>
              </a:spcBef>
              <a:spcAft>
                <a:spcPts val="0"/>
              </a:spcAft>
              <a:buClrTx/>
              <a:buSz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rPr>
              <a:t>معترضان به نتیجه انتخابات و حامیان دولت؛ ریشه اختلافات دو گروه کجاست؟</a:t>
            </a:r>
          </a:p>
          <a:p>
            <a:pPr marR="0" lvl="0" algn="justLow" defTabSz="914400" rtl="1" eaLnBrk="1" fontAlgn="auto" latinLnBrk="0" hangingPunct="1">
              <a:lnSpc>
                <a:spcPct val="100000"/>
              </a:lnSpc>
              <a:spcBef>
                <a:spcPct val="20000"/>
              </a:spcBef>
              <a:spcAft>
                <a:spcPts val="0"/>
              </a:spcAft>
              <a:buClrTx/>
              <a:buSz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rPr>
              <a:t>یک دهه پس از 18 تیر، جنبش دانشجویی به کجا رسیده است؟</a:t>
            </a:r>
          </a:p>
          <a:p>
            <a:pPr marR="0" lvl="0" algn="justLow" defTabSz="914400" rtl="1" eaLnBrk="1" fontAlgn="auto" latinLnBrk="0" hangingPunct="1">
              <a:lnSpc>
                <a:spcPct val="100000"/>
              </a:lnSpc>
              <a:spcBef>
                <a:spcPct val="20000"/>
              </a:spcBef>
              <a:spcAft>
                <a:spcPts val="0"/>
              </a:spcAft>
              <a:buClrTx/>
              <a:buSz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rPr>
              <a:t>اعتراض های خیابانی در سالگرد واقعه 18 تیر</a:t>
            </a:r>
          </a:p>
          <a:p>
            <a:pPr marR="0" lvl="0" algn="justLow" defTabSz="914400" rtl="1" eaLnBrk="1" fontAlgn="auto" latinLnBrk="0" hangingPunct="1">
              <a:lnSpc>
                <a:spcPct val="100000"/>
              </a:lnSpc>
              <a:spcBef>
                <a:spcPct val="20000"/>
              </a:spcBef>
              <a:spcAft>
                <a:spcPts val="0"/>
              </a:spcAft>
              <a:buClrTx/>
              <a:buSz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rPr>
              <a:t>اگر زمان به عقب برمی گشت، همچنان حاضر به شرکت در انتخابات بودید؟</a:t>
            </a:r>
          </a:p>
          <a:p>
            <a:pPr marR="0" lvl="0" algn="justLow" defTabSz="914400" rtl="1" eaLnBrk="1" fontAlgn="auto" latinLnBrk="0" hangingPunct="1">
              <a:lnSpc>
                <a:spcPct val="100000"/>
              </a:lnSpc>
              <a:spcBef>
                <a:spcPct val="20000"/>
              </a:spcBef>
              <a:spcAft>
                <a:spcPts val="0"/>
              </a:spcAft>
              <a:buClrTx/>
              <a:buSz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rPr>
              <a:t>مفهوم و حد و مرز آزادی از دیدگاه شما</a:t>
            </a:r>
          </a:p>
          <a:p>
            <a:pPr marR="0" lvl="0" algn="justLow" defTabSz="914400" rtl="1" eaLnBrk="1" fontAlgn="auto" latinLnBrk="0" hangingPunct="1">
              <a:lnSpc>
                <a:spcPct val="100000"/>
              </a:lnSpc>
              <a:spcBef>
                <a:spcPct val="20000"/>
              </a:spcBef>
              <a:spcAft>
                <a:spcPts val="0"/>
              </a:spcAft>
              <a:buClrTx/>
              <a:buSzTx/>
              <a:buBlip>
                <a:blip r:embed="rId2"/>
              </a:buBlip>
              <a:tabLst/>
              <a:defRPr/>
            </a:pPr>
            <a:r>
              <a:rPr kumimoji="0" lang="fa-IR" sz="2400" b="0" i="0" u="none" strike="noStrike" kern="1200" cap="none" spc="0" normalizeH="0" baseline="0" noProof="0" dirty="0" smtClean="0">
                <a:ln>
                  <a:noFill/>
                </a:ln>
                <a:solidFill>
                  <a:schemeClr val="tx1"/>
                </a:solidFill>
                <a:effectLst/>
                <a:uLnTx/>
                <a:uFillTx/>
                <a:latin typeface="Mitra" pitchFamily="2" charset="-78"/>
                <a:cs typeface="B Mitra" pitchFamily="2" charset="-78"/>
              </a:rPr>
              <a:t>عملکرد مجلس خبرگان از نگاه شما</a:t>
            </a:r>
            <a:endParaRPr kumimoji="0" lang="en-US" sz="2400" b="0" i="0" u="none" strike="noStrike" kern="1200" cap="none" spc="0" normalizeH="0" baseline="0" noProof="0" dirty="0" smtClean="0">
              <a:ln>
                <a:noFill/>
              </a:ln>
              <a:solidFill>
                <a:schemeClr val="tx1"/>
              </a:solidFill>
              <a:effectLst/>
              <a:uLnTx/>
              <a:uFillTx/>
              <a:latin typeface="Mitra" pitchFamily="2" charset="-78"/>
              <a:cs typeface="B Mitra" pitchFamily="2" charset="-78"/>
            </a:endParaRPr>
          </a:p>
          <a:p>
            <a:pPr marR="0" lvl="0" algn="justLow" defTabSz="914400" rtl="1" eaLnBrk="1" fontAlgn="auto" latinLnBrk="0" hangingPunct="1">
              <a:lnSpc>
                <a:spcPct val="100000"/>
              </a:lnSpc>
              <a:spcBef>
                <a:spcPct val="20000"/>
              </a:spcBef>
              <a:spcAft>
                <a:spcPts val="0"/>
              </a:spcAft>
              <a:buClrTx/>
              <a:buSzTx/>
              <a:buBlip>
                <a:blip r:embed="rId2"/>
              </a:buBlip>
              <a:tabLst/>
              <a:defRPr/>
            </a:pPr>
            <a:endParaRPr kumimoji="0" lang="en-US" sz="2400" b="0" i="0" u="none" strike="noStrike" kern="1200" cap="none" spc="0" normalizeH="0" baseline="0" noProof="0" dirty="0">
              <a:ln>
                <a:noFill/>
              </a:ln>
              <a:solidFill>
                <a:schemeClr val="accent1">
                  <a:lumMod val="75000"/>
                </a:schemeClr>
              </a:solidFill>
              <a:effectLst/>
              <a:uLnTx/>
              <a:uFillTx/>
              <a:cs typeface="B Mitra" pitchFamily="2" charset="-78"/>
            </a:endParaRPr>
          </a:p>
        </p:txBody>
      </p:sp>
      <p:sp>
        <p:nvSpPr>
          <p:cNvPr id="8" name="Title 5"/>
          <p:cNvSpPr txBox="1">
            <a:spLocks/>
          </p:cNvSpPr>
          <p:nvPr/>
        </p:nvSpPr>
        <p:spPr>
          <a:xfrm>
            <a:off x="628680" y="214290"/>
            <a:ext cx="8015286" cy="642942"/>
          </a:xfrm>
          <a:prstGeom prst="rect">
            <a:avLst/>
          </a:prstGeom>
        </p:spPr>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2700" dirty="0" smtClean="0">
                <a:ln>
                  <a:solidFill>
                    <a:srgbClr val="FF0000"/>
                  </a:solidFill>
                </a:ln>
                <a:latin typeface="B Traffic"/>
                <a:ea typeface="+mj-ea"/>
                <a:cs typeface="B Nazanin" pitchFamily="2" charset="-78"/>
              </a:rPr>
              <a:t>برخی از مهمترین موضوعات طرح شده در برنامه «نوبت شما» در سال 88</a:t>
            </a:r>
            <a:endParaRPr lang="en-US" sz="2700" dirty="0">
              <a:ln>
                <a:solidFill>
                  <a:srgbClr val="FF0000"/>
                </a:solidFill>
              </a:ln>
              <a:latin typeface="B Traffic"/>
              <a:ea typeface="+mj-ea"/>
              <a:cs typeface="B Nazanin"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1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dissolve">
                                      <p:cBhvr>
                                        <p:cTn id="21" dur="10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dissolve">
                                      <p:cBhvr>
                                        <p:cTn id="26" dur="1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dissolve">
                                      <p:cBhvr>
                                        <p:cTn id="31" dur="10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dissolv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dissolve">
                                      <p:cBhvr>
                                        <p:cTn id="41" dur="10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 calcmode="lin" valueType="num">
                                      <p:cBhvr>
                                        <p:cTn id="46"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 calcmode="lin" valueType="num">
                                      <p:cBhvr>
                                        <p:cTn id="53"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54"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55" dur="1000"/>
                                        <p:tgtEl>
                                          <p:spTgt spid="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 calcmode="lin" valueType="num">
                                      <p:cBhvr>
                                        <p:cTn id="60"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61"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62" dur="1000"/>
                                        <p:tgtEl>
                                          <p:spTgt spid="7">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5" presetClass="entr" presetSubtype="0"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1000"/>
                                        <p:tgtEl>
                                          <p:spTgt spid="7">
                                            <p:txEl>
                                              <p:pRg st="3" end="3"/>
                                            </p:txEl>
                                          </p:spTgt>
                                        </p:tgtEl>
                                      </p:cBhvr>
                                    </p:animEffect>
                                    <p:anim calcmode="lin" valueType="num">
                                      <p:cBhvr>
                                        <p:cTn id="68" dur="1000" fill="hold"/>
                                        <p:tgtEl>
                                          <p:spTgt spid="7">
                                            <p:txEl>
                                              <p:pRg st="3" end="3"/>
                                            </p:txEl>
                                          </p:spTgt>
                                        </p:tgtEl>
                                        <p:attrNameLst>
                                          <p:attrName>style.rotation</p:attrName>
                                        </p:attrNameLst>
                                      </p:cBhvr>
                                      <p:tavLst>
                                        <p:tav tm="0">
                                          <p:val>
                                            <p:fltVal val="720"/>
                                          </p:val>
                                        </p:tav>
                                        <p:tav tm="100000">
                                          <p:val>
                                            <p:fltVal val="0"/>
                                          </p:val>
                                        </p:tav>
                                      </p:tavLst>
                                    </p:anim>
                                    <p:anim calcmode="lin" valueType="num">
                                      <p:cBhvr>
                                        <p:cTn id="69"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70" dur="1000" fill="hold"/>
                                        <p:tgtEl>
                                          <p:spTgt spid="7">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71" fill="hold">
                      <p:stCondLst>
                        <p:cond delay="indefinite"/>
                      </p:stCondLst>
                      <p:childTnLst>
                        <p:par>
                          <p:cTn id="72" fill="hold">
                            <p:stCondLst>
                              <p:cond delay="0"/>
                            </p:stCondLst>
                            <p:childTnLst>
                              <p:par>
                                <p:cTn id="73" presetID="21" presetClass="entr" presetSubtype="4"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animEffect transition="in" filter="wheel(4)">
                                      <p:cBhvr>
                                        <p:cTn id="75" dur="1000"/>
                                        <p:tgtEl>
                                          <p:spTgt spid="7">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
                                            <p:txEl>
                                              <p:pRg st="5" end="5"/>
                                            </p:txEl>
                                          </p:spTgt>
                                        </p:tgtEl>
                                        <p:attrNameLst>
                                          <p:attrName>style.visibility</p:attrName>
                                        </p:attrNameLst>
                                      </p:cBhvr>
                                      <p:to>
                                        <p:strVal val="visible"/>
                                      </p:to>
                                    </p:set>
                                    <p:animEffect transition="in" filter="fade">
                                      <p:cBhvr>
                                        <p:cTn id="80" dur="1000"/>
                                        <p:tgtEl>
                                          <p:spTgt spid="7">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5" presetClass="entr" presetSubtype="0" fill="hold" nodeType="clickEffect">
                                  <p:stCondLst>
                                    <p:cond delay="0"/>
                                  </p:stCondLst>
                                  <p:childTnLst>
                                    <p:set>
                                      <p:cBhvr>
                                        <p:cTn id="84" dur="1" fill="hold">
                                          <p:stCondLst>
                                            <p:cond delay="0"/>
                                          </p:stCondLst>
                                        </p:cTn>
                                        <p:tgtEl>
                                          <p:spTgt spid="7">
                                            <p:txEl>
                                              <p:pRg st="6" end="6"/>
                                            </p:txEl>
                                          </p:spTgt>
                                        </p:tgtEl>
                                        <p:attrNameLst>
                                          <p:attrName>style.visibility</p:attrName>
                                        </p:attrNameLst>
                                      </p:cBhvr>
                                      <p:to>
                                        <p:strVal val="visible"/>
                                      </p:to>
                                    </p:set>
                                    <p:anim calcmode="lin" valueType="num">
                                      <p:cBhvr>
                                        <p:cTn id="85"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86"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87" dur="1000"/>
                                        <p:tgtEl>
                                          <p:spTgt spid="7">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nodeType="clickEffect">
                                  <p:stCondLst>
                                    <p:cond delay="0"/>
                                  </p:stCondLst>
                                  <p:childTnLst>
                                    <p:set>
                                      <p:cBhvr>
                                        <p:cTn id="91" dur="1" fill="hold">
                                          <p:stCondLst>
                                            <p:cond delay="0"/>
                                          </p:stCondLst>
                                        </p:cTn>
                                        <p:tgtEl>
                                          <p:spTgt spid="7">
                                            <p:txEl>
                                              <p:pRg st="7" end="7"/>
                                            </p:txEl>
                                          </p:spTgt>
                                        </p:tgtEl>
                                        <p:attrNameLst>
                                          <p:attrName>style.visibility</p:attrName>
                                        </p:attrNameLst>
                                      </p:cBhvr>
                                      <p:to>
                                        <p:strVal val="visible"/>
                                      </p:to>
                                    </p:set>
                                    <p:animEffect transition="in" filter="diamond(in)">
                                      <p:cBhvr>
                                        <p:cTn id="9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9582597">
            <a:off x="128849" y="807703"/>
            <a:ext cx="8816974" cy="5186035"/>
          </a:xfrm>
          <a:prstGeom prst="rect">
            <a:avLst/>
          </a:prstGeom>
          <a:noFill/>
        </p:spPr>
        <p:txBody>
          <a:bodyPr wrap="square" rtlCol="0">
            <a:spAutoFit/>
          </a:bodyPr>
          <a:lstStyle/>
          <a:p>
            <a:pPr algn="ctr"/>
            <a:r>
              <a:rPr lang="en-US" sz="33100" dirty="0" smtClean="0">
                <a:solidFill>
                  <a:schemeClr val="accent3">
                    <a:lumMod val="60000"/>
                    <a:lumOff val="40000"/>
                  </a:schemeClr>
                </a:solidFill>
              </a:rPr>
              <a:t>B</a:t>
            </a:r>
            <a:r>
              <a:rPr lang="en-US" sz="33100" dirty="0" smtClean="0">
                <a:solidFill>
                  <a:srgbClr val="FFFF81"/>
                </a:solidFill>
              </a:rPr>
              <a:t>B</a:t>
            </a:r>
            <a:r>
              <a:rPr lang="en-US" sz="33100" dirty="0" smtClean="0">
                <a:solidFill>
                  <a:srgbClr val="81DEFF"/>
                </a:solidFill>
              </a:rPr>
              <a:t>C</a:t>
            </a:r>
            <a:endParaRPr lang="en-US" sz="33100" dirty="0">
              <a:solidFill>
                <a:srgbClr val="81DEFF"/>
              </a:solidFill>
            </a:endParaRPr>
          </a:p>
        </p:txBody>
      </p:sp>
      <p:sp>
        <p:nvSpPr>
          <p:cNvPr id="5" name="Content Placeholder 2"/>
          <p:cNvSpPr>
            <a:spLocks noGrp="1"/>
          </p:cNvSpPr>
          <p:nvPr>
            <p:ph idx="1"/>
          </p:nvPr>
        </p:nvSpPr>
        <p:spPr>
          <a:xfrm>
            <a:off x="4643438" y="1285860"/>
            <a:ext cx="4286280" cy="4840303"/>
          </a:xfrm>
        </p:spPr>
        <p:txBody>
          <a:bodyPr>
            <a:normAutofit fontScale="70000" lnSpcReduction="20000"/>
          </a:bodyPr>
          <a:lstStyle/>
          <a:p>
            <a:pPr marL="0" indent="3175" algn="justLow" rtl="1">
              <a:lnSpc>
                <a:spcPts val="3100"/>
              </a:lnSpc>
              <a:buBlip>
                <a:blip r:embed="rId2"/>
              </a:buBlip>
            </a:pPr>
            <a:r>
              <a:rPr lang="fa-IR" sz="2500" dirty="0" smtClean="0">
                <a:solidFill>
                  <a:schemeClr val="tx1"/>
                </a:solidFill>
                <a:latin typeface="Mitra" pitchFamily="2" charset="-78"/>
                <a:cs typeface="B Mitra" pitchFamily="2" charset="-78"/>
              </a:rPr>
              <a:t>آیا با محدودکردن اکران فیلم های ایرانی در خارج موافقید؟</a:t>
            </a:r>
          </a:p>
          <a:p>
            <a:pPr marL="0" indent="3175" algn="justLow" rtl="1">
              <a:lnSpc>
                <a:spcPts val="3100"/>
              </a:lnSpc>
              <a:buBlip>
                <a:blip r:embed="rId2"/>
              </a:buBlip>
            </a:pPr>
            <a:r>
              <a:rPr lang="fa-IR" sz="2500" dirty="0" smtClean="0">
                <a:solidFill>
                  <a:schemeClr val="tx1"/>
                </a:solidFill>
                <a:latin typeface="Mitra" pitchFamily="2" charset="-78"/>
                <a:cs typeface="B Mitra" pitchFamily="2" charset="-78"/>
              </a:rPr>
              <a:t>اثرگذارترین کتابی که خوانده اید، چه بوده است؟</a:t>
            </a:r>
          </a:p>
          <a:p>
            <a:pPr marL="0" indent="3175" algn="justLow" rtl="1">
              <a:lnSpc>
                <a:spcPts val="3100"/>
              </a:lnSpc>
              <a:buBlip>
                <a:blip r:embed="rId2"/>
              </a:buBlip>
            </a:pPr>
            <a:r>
              <a:rPr lang="fa-IR" sz="2500" dirty="0" smtClean="0">
                <a:solidFill>
                  <a:schemeClr val="tx1"/>
                </a:solidFill>
                <a:latin typeface="Mitra" pitchFamily="2" charset="-78"/>
                <a:cs typeface="B Mitra" pitchFamily="2" charset="-78"/>
              </a:rPr>
              <a:t>تعطیلی مراکز آموزشی تهران برای برگزاری اجلاس گروه 15</a:t>
            </a:r>
          </a:p>
          <a:p>
            <a:pPr marL="0" indent="3175" algn="justLow" rtl="1">
              <a:lnSpc>
                <a:spcPts val="3100"/>
              </a:lnSpc>
              <a:buBlip>
                <a:blip r:embed="rId2"/>
              </a:buBlip>
            </a:pPr>
            <a:r>
              <a:rPr lang="fa-IR" sz="2500" dirty="0" smtClean="0">
                <a:solidFill>
                  <a:schemeClr val="tx1"/>
                </a:solidFill>
                <a:latin typeface="Mitra" pitchFamily="2" charset="-78"/>
                <a:cs typeface="B Mitra" pitchFamily="2" charset="-78"/>
              </a:rPr>
              <a:t>نظرات شما درباره  تظاهرات مردم کابل در برابرسفارت ایران</a:t>
            </a:r>
          </a:p>
          <a:p>
            <a:pPr marL="0" indent="3175" algn="justLow" rtl="1">
              <a:lnSpc>
                <a:spcPts val="3100"/>
              </a:lnSpc>
              <a:buBlip>
                <a:blip r:embed="rId2"/>
              </a:buBlip>
            </a:pPr>
            <a:r>
              <a:rPr lang="fa-IR" sz="2500" dirty="0" smtClean="0">
                <a:solidFill>
                  <a:schemeClr val="tx1"/>
                </a:solidFill>
                <a:latin typeface="Mitra" pitchFamily="2" charset="-78"/>
                <a:cs typeface="B Mitra" pitchFamily="2" charset="-78"/>
              </a:rPr>
              <a:t>آیا در پیدایش نظام هستی هدفی نهفته است؟</a:t>
            </a:r>
          </a:p>
          <a:p>
            <a:pPr marL="0" indent="3175" algn="justLow" rtl="1">
              <a:lnSpc>
                <a:spcPts val="3100"/>
              </a:lnSpc>
              <a:buBlip>
                <a:blip r:embed="rId2"/>
              </a:buBlip>
            </a:pPr>
            <a:r>
              <a:rPr lang="fa-IR" sz="2500" dirty="0" smtClean="0">
                <a:solidFill>
                  <a:schemeClr val="tx1"/>
                </a:solidFill>
                <a:latin typeface="Mitra" pitchFamily="2" charset="-78"/>
                <a:cs typeface="B Mitra" pitchFamily="2" charset="-78"/>
              </a:rPr>
              <a:t>زندگی مجردی و نظرات شما</a:t>
            </a:r>
          </a:p>
        </p:txBody>
      </p:sp>
      <p:sp>
        <p:nvSpPr>
          <p:cNvPr id="7" name="Content Placeholder 2"/>
          <p:cNvSpPr txBox="1">
            <a:spLocks/>
          </p:cNvSpPr>
          <p:nvPr/>
        </p:nvSpPr>
        <p:spPr>
          <a:xfrm>
            <a:off x="71438" y="1222379"/>
            <a:ext cx="4429124" cy="5207017"/>
          </a:xfrm>
          <a:prstGeom prst="rect">
            <a:avLst/>
          </a:prstGeom>
        </p:spPr>
        <p:txBody>
          <a:bodyPr vert="horz" lIns="91440" tIns="45720" rIns="91440" bIns="45720" rtlCol="0">
            <a:noAutofit/>
          </a:bodyPr>
          <a:lstStyle/>
          <a:p>
            <a:pPr marL="0" marR="0" lvl="0" indent="3175" algn="justLow" defTabSz="914400" rtl="1" eaLnBrk="1" fontAlgn="auto" latinLnBrk="0" hangingPunct="1">
              <a:lnSpc>
                <a:spcPts val="3600"/>
              </a:lnSpc>
              <a:spcAft>
                <a:spcPts val="0"/>
              </a:spcAft>
              <a:buClrTx/>
              <a:buSzTx/>
              <a:buBlip>
                <a:blip r:embed="rId3"/>
              </a:buBlip>
              <a:tabLst/>
              <a:defRPr/>
            </a:pPr>
            <a:r>
              <a:rPr kumimoji="0" lang="ar-SA"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درباره اعدام پنج نفر به اتهام عضویت در گروههای ضد انقلاب چه فکر می کنید؟</a:t>
            </a:r>
            <a:endParaRPr kumimoji="0" lang="fa-IR" sz="2600" b="0" i="0" u="none" strike="noStrike" kern="1200" cap="none" spc="0" normalizeH="0" baseline="0" noProof="0" dirty="0" smtClean="0">
              <a:ln>
                <a:noFill/>
              </a:ln>
              <a:solidFill>
                <a:schemeClr val="tx1"/>
              </a:solidFill>
              <a:effectLst/>
              <a:uLnTx/>
              <a:uFillTx/>
              <a:latin typeface="Mitra" pitchFamily="2" charset="-78"/>
              <a:cs typeface="B Mitra" pitchFamily="2" charset="-78"/>
            </a:endParaRPr>
          </a:p>
          <a:p>
            <a:pPr marL="0" marR="0" lvl="0" indent="3175" algn="justLow" defTabSz="914400" rtl="1" eaLnBrk="1" fontAlgn="auto" latinLnBrk="0" hangingPunct="1">
              <a:lnSpc>
                <a:spcPts val="3600"/>
              </a:lnSpc>
              <a:spcAft>
                <a:spcPts val="0"/>
              </a:spcAft>
              <a:buClrTx/>
              <a:buSzTx/>
              <a:buBlip>
                <a:blip r:embed="rId3"/>
              </a:buBlip>
              <a:tabLst/>
              <a:defRPr/>
            </a:pPr>
            <a:r>
              <a:rPr kumimoji="0" lang="ar-SA"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ناپدیدشدن مجسمه ها در تهران</a:t>
            </a:r>
            <a:endParaRPr kumimoji="0" lang="fa-IR" sz="2600" b="0" i="0" u="none" strike="noStrike" kern="1200" cap="none" spc="0" normalizeH="0" baseline="0" noProof="0" dirty="0" smtClean="0">
              <a:ln>
                <a:noFill/>
              </a:ln>
              <a:solidFill>
                <a:schemeClr val="tx1"/>
              </a:solidFill>
              <a:effectLst/>
              <a:uLnTx/>
              <a:uFillTx/>
              <a:latin typeface="Mitra" pitchFamily="2" charset="-78"/>
              <a:cs typeface="B Mitra" pitchFamily="2" charset="-78"/>
            </a:endParaRPr>
          </a:p>
          <a:p>
            <a:pPr marL="0" marR="0" lvl="0" indent="3175" algn="justLow" defTabSz="914400" rtl="1" eaLnBrk="1" fontAlgn="auto" latinLnBrk="0" hangingPunct="1">
              <a:lnSpc>
                <a:spcPts val="3600"/>
              </a:lnSpc>
              <a:spcAft>
                <a:spcPts val="0"/>
              </a:spcAft>
              <a:buClrTx/>
              <a:buSzTx/>
              <a:buBlip>
                <a:blip r:embed="rId3"/>
              </a:buBlip>
              <a:tabLst/>
              <a:defRPr/>
            </a:pPr>
            <a:r>
              <a:rPr kumimoji="0" lang="fa-IR"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درباره حرفه معلمی و جایگاه آن در کشورتان چه فکر می کنید؟</a:t>
            </a:r>
          </a:p>
          <a:p>
            <a:pPr marL="0" marR="0" lvl="0" indent="3175" algn="justLow" defTabSz="914400" rtl="1" eaLnBrk="1" fontAlgn="auto" latinLnBrk="0" hangingPunct="1">
              <a:lnSpc>
                <a:spcPts val="3600"/>
              </a:lnSpc>
              <a:spcAft>
                <a:spcPts val="0"/>
              </a:spcAft>
              <a:buClrTx/>
              <a:buSzTx/>
              <a:buBlip>
                <a:blip r:embed="rId3"/>
              </a:buBlip>
              <a:tabLst/>
              <a:defRPr/>
            </a:pPr>
            <a:r>
              <a:rPr kumimoji="0" lang="fa-IR"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تجربه زندگی کارگری در ایران از نگاه شما</a:t>
            </a:r>
          </a:p>
          <a:p>
            <a:pPr marL="0" marR="0" lvl="0" indent="3175" algn="justLow" defTabSz="914400" rtl="1" eaLnBrk="1" fontAlgn="auto" latinLnBrk="0" hangingPunct="1">
              <a:lnSpc>
                <a:spcPts val="3600"/>
              </a:lnSpc>
              <a:spcAft>
                <a:spcPts val="0"/>
              </a:spcAft>
              <a:buClrTx/>
              <a:buSzTx/>
              <a:buBlip>
                <a:blip r:embed="rId3"/>
              </a:buBlip>
              <a:tabLst/>
              <a:defRPr/>
            </a:pPr>
            <a:r>
              <a:rPr kumimoji="0" lang="fa-IR"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منشاء اعتبار قانون اساسی برای شما چیست؟</a:t>
            </a:r>
          </a:p>
          <a:p>
            <a:pPr marL="0" marR="0" lvl="0" indent="3175" algn="justLow" defTabSz="914400" rtl="1" eaLnBrk="1" fontAlgn="auto" latinLnBrk="0" hangingPunct="1">
              <a:lnSpc>
                <a:spcPts val="3600"/>
              </a:lnSpc>
              <a:spcAft>
                <a:spcPts val="0"/>
              </a:spcAft>
              <a:buClrTx/>
              <a:buSzTx/>
              <a:buBlip>
                <a:blip r:embed="rId3"/>
              </a:buBlip>
              <a:tabLst/>
              <a:defRPr/>
            </a:pPr>
            <a:r>
              <a:rPr kumimoji="0" lang="ar-SA"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موافقت ایران با غنی سازی اورانیوم در خارج</a:t>
            </a:r>
            <a:r>
              <a:rPr kumimoji="0" lang="fa-IR"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 نظرات شما</a:t>
            </a:r>
          </a:p>
          <a:p>
            <a:pPr marL="0" marR="0" lvl="0" indent="3175" algn="justLow" defTabSz="914400" rtl="1" eaLnBrk="1" fontAlgn="auto" latinLnBrk="0" hangingPunct="1">
              <a:lnSpc>
                <a:spcPts val="3600"/>
              </a:lnSpc>
              <a:spcAft>
                <a:spcPts val="0"/>
              </a:spcAft>
              <a:buClrTx/>
              <a:buSzTx/>
              <a:buBlip>
                <a:blip r:embed="rId3"/>
              </a:buBlip>
              <a:tabLst/>
              <a:defRPr/>
            </a:pPr>
            <a:r>
              <a:rPr kumimoji="0" lang="fa-IR" sz="2600" b="0" i="0" u="none" strike="noStrike" kern="1200" cap="none" spc="0" normalizeH="0" baseline="0" noProof="0" dirty="0" smtClean="0">
                <a:ln>
                  <a:noFill/>
                </a:ln>
                <a:solidFill>
                  <a:schemeClr val="tx1"/>
                </a:solidFill>
                <a:effectLst/>
                <a:uLnTx/>
                <a:uFillTx/>
                <a:latin typeface="Mitra" pitchFamily="2" charset="-78"/>
                <a:cs typeface="B Mitra" pitchFamily="2" charset="-78"/>
              </a:rPr>
              <a:t>نقاط ضعف و قوت جنبش 'دوم خرداد' از نگاه شما</a:t>
            </a:r>
          </a:p>
          <a:p>
            <a:pPr marL="0" marR="0" lvl="0" indent="3175" algn="justLow" defTabSz="914400" rtl="1" eaLnBrk="1" fontAlgn="auto" latinLnBrk="0" hangingPunct="1">
              <a:lnSpc>
                <a:spcPts val="3600"/>
              </a:lnSpc>
              <a:spcAft>
                <a:spcPts val="0"/>
              </a:spcAft>
              <a:buClrTx/>
              <a:buSzTx/>
              <a:buBlip>
                <a:blip r:embed="rId3"/>
              </a:buBlip>
              <a:tabLst/>
              <a:defRPr/>
            </a:pPr>
            <a:endParaRPr kumimoji="0" lang="en-US" sz="2600" b="0" i="0" u="none" strike="noStrike" kern="1200" cap="none" spc="0" normalizeH="0" baseline="0" noProof="0" dirty="0">
              <a:ln>
                <a:noFill/>
              </a:ln>
              <a:solidFill>
                <a:schemeClr val="accent1">
                  <a:lumMod val="75000"/>
                </a:schemeClr>
              </a:solidFill>
              <a:effectLst/>
              <a:uLnTx/>
              <a:uFillTx/>
              <a:cs typeface="B Mitra" pitchFamily="2" charset="-78"/>
            </a:endParaRPr>
          </a:p>
        </p:txBody>
      </p:sp>
      <p:sp>
        <p:nvSpPr>
          <p:cNvPr id="8" name="Title 5"/>
          <p:cNvSpPr txBox="1">
            <a:spLocks/>
          </p:cNvSpPr>
          <p:nvPr/>
        </p:nvSpPr>
        <p:spPr>
          <a:xfrm>
            <a:off x="857224" y="500042"/>
            <a:ext cx="7715304" cy="857256"/>
          </a:xfrm>
          <a:prstGeom prst="rect">
            <a:avLst/>
          </a:prstGeom>
        </p:spPr>
        <p:txBody>
          <a:bodyPr vert="horz" lIns="91440" tIns="45720" rIns="91440" bIns="45720" rtlCol="0" anchor="ctr">
            <a:normAutofit fontScale="97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800" i="0" u="none" strike="noStrike" kern="1200" normalizeH="0" baseline="0" noProof="0" dirty="0" smtClean="0">
                <a:ln>
                  <a:solidFill>
                    <a:srgbClr val="FF0000"/>
                  </a:solidFill>
                </a:ln>
                <a:uLnTx/>
                <a:uFillTx/>
                <a:latin typeface="B Traffic"/>
                <a:ea typeface="+mj-ea"/>
                <a:cs typeface="B Nazanin" pitchFamily="2" charset="-78"/>
              </a:rPr>
              <a:t>مهمترین موضوعات طرح شده در برنامه</a:t>
            </a:r>
            <a:r>
              <a:rPr kumimoji="0" lang="fa-IR" sz="2800" i="0" u="none" strike="noStrike" kern="1200" normalizeH="0" noProof="0" dirty="0" smtClean="0">
                <a:ln>
                  <a:solidFill>
                    <a:srgbClr val="FF0000"/>
                  </a:solidFill>
                </a:ln>
                <a:uLnTx/>
                <a:uFillTx/>
                <a:latin typeface="B Traffic"/>
                <a:ea typeface="+mj-ea"/>
                <a:cs typeface="B Nazanin" pitchFamily="2" charset="-78"/>
              </a:rPr>
              <a:t> «نوبت شما» در سال 89</a:t>
            </a:r>
            <a:endParaRPr kumimoji="0" lang="en-US" sz="2800" i="0" u="none" strike="noStrike" kern="1200" normalizeH="0" baseline="0" noProof="0" dirty="0">
              <a:ln>
                <a:solidFill>
                  <a:srgbClr val="FF0000"/>
                </a:solidFill>
              </a:ln>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in)">
                                      <p:cBhvr>
                                        <p:cTn id="11" dur="2000"/>
                                        <p:tgtEl>
                                          <p:spTgt spid="5">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ircle(in)">
                                      <p:cBhvr>
                                        <p:cTn id="14" dur="2000"/>
                                        <p:tgtEl>
                                          <p:spTgt spid="5">
                                            <p:txEl>
                                              <p:pRg st="1" end="1"/>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ircle(in)">
                                      <p:cBhvr>
                                        <p:cTn id="20" dur="2000"/>
                                        <p:tgtEl>
                                          <p:spTgt spid="5">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ircle(in)">
                                      <p:cBhvr>
                                        <p:cTn id="23" dur="2000"/>
                                        <p:tgtEl>
                                          <p:spTgt spid="5">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circle(in)">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edge">
                                      <p:cBhvr>
                                        <p:cTn id="31" dur="2000"/>
                                        <p:tgtEl>
                                          <p:spTgt spid="7">
                                            <p:txEl>
                                              <p:pRg st="0" end="0"/>
                                            </p:txEl>
                                          </p:spTgt>
                                        </p:tgtEl>
                                      </p:cBhvr>
                                    </p:animEffect>
                                  </p:childTnLst>
                                </p:cTn>
                              </p:par>
                              <p:par>
                                <p:cTn id="32" presetID="20" presetClass="entr" presetSubtype="0"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edge">
                                      <p:cBhvr>
                                        <p:cTn id="34" dur="2000"/>
                                        <p:tgtEl>
                                          <p:spTgt spid="7">
                                            <p:txEl>
                                              <p:pRg st="1" end="1"/>
                                            </p:txEl>
                                          </p:spTgt>
                                        </p:tgtEl>
                                      </p:cBhvr>
                                    </p:animEffect>
                                  </p:childTnLst>
                                </p:cTn>
                              </p:par>
                              <p:par>
                                <p:cTn id="35" presetID="20" presetClass="entr"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edge">
                                      <p:cBhvr>
                                        <p:cTn id="37" dur="2000"/>
                                        <p:tgtEl>
                                          <p:spTgt spid="7">
                                            <p:txEl>
                                              <p:pRg st="2" end="2"/>
                                            </p:txEl>
                                          </p:spTgt>
                                        </p:tgtEl>
                                      </p:cBhvr>
                                    </p:animEffect>
                                  </p:childTnLst>
                                </p:cTn>
                              </p:par>
                              <p:par>
                                <p:cTn id="38" presetID="20" presetClass="entr" presetSubtype="0" fill="hold"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edge">
                                      <p:cBhvr>
                                        <p:cTn id="40" dur="2000"/>
                                        <p:tgtEl>
                                          <p:spTgt spid="7">
                                            <p:txEl>
                                              <p:pRg st="3" end="3"/>
                                            </p:txEl>
                                          </p:spTgt>
                                        </p:tgtEl>
                                      </p:cBhvr>
                                    </p:animEffect>
                                  </p:childTnLst>
                                </p:cTn>
                              </p:par>
                              <p:par>
                                <p:cTn id="41" presetID="20"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wedge">
                                      <p:cBhvr>
                                        <p:cTn id="43" dur="2000"/>
                                        <p:tgtEl>
                                          <p:spTgt spid="7">
                                            <p:txEl>
                                              <p:pRg st="4" end="4"/>
                                            </p:txEl>
                                          </p:spTgt>
                                        </p:tgtEl>
                                      </p:cBhvr>
                                    </p:animEffect>
                                  </p:childTnLst>
                                </p:cTn>
                              </p:par>
                              <p:par>
                                <p:cTn id="44" presetID="20" presetClass="entr" presetSubtype="0" fill="hold" nodeType="with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wedge">
                                      <p:cBhvr>
                                        <p:cTn id="46" dur="2000"/>
                                        <p:tgtEl>
                                          <p:spTgt spid="7">
                                            <p:txEl>
                                              <p:pRg st="5" end="5"/>
                                            </p:txEl>
                                          </p:spTgt>
                                        </p:tgtEl>
                                      </p:cBhvr>
                                    </p:animEffect>
                                  </p:childTnLst>
                                </p:cTn>
                              </p:par>
                              <p:par>
                                <p:cTn id="47" presetID="20" presetClass="entr" presetSubtype="0" fill="hold" nodeType="with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wedge">
                                      <p:cBhvr>
                                        <p:cTn id="49"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42844" y="214290"/>
          <a:ext cx="8715404"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143240" y="2428868"/>
            <a:ext cx="2571768" cy="138499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fa-IR" sz="2800" dirty="0" smtClean="0">
                <a:cs typeface="B Traffic" pitchFamily="2" charset="-78"/>
              </a:rPr>
              <a:t>برخی ویژگی‌های رسانه‌های خبري فارسی زبان</a:t>
            </a:r>
            <a:endParaRPr lang="en-US" sz="2800" dirty="0">
              <a:cs typeface="B Traffic" pitchFamily="2" charset="-7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graphicEl>
                                              <a:dgm id="{D5237154-B86E-4FBC-8777-C3F108FA7143}"/>
                                            </p:graphicEl>
                                          </p:spTgt>
                                        </p:tgtEl>
                                        <p:attrNameLst>
                                          <p:attrName>style.visibility</p:attrName>
                                        </p:attrNameLst>
                                      </p:cBhvr>
                                      <p:to>
                                        <p:strVal val="visible"/>
                                      </p:to>
                                    </p:set>
                                    <p:animEffect transition="in" filter="wipe(down)">
                                      <p:cBhvr>
                                        <p:cTn id="11" dur="500"/>
                                        <p:tgtEl>
                                          <p:spTgt spid="5">
                                            <p:graphicEl>
                                              <a:dgm id="{D5237154-B86E-4FBC-8777-C3F108FA7143}"/>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graphicEl>
                                              <a:dgm id="{0343CB97-FD65-4837-8A4F-FE61353B5B5A}"/>
                                            </p:graphicEl>
                                          </p:spTgt>
                                        </p:tgtEl>
                                        <p:attrNameLst>
                                          <p:attrName>style.visibility</p:attrName>
                                        </p:attrNameLst>
                                      </p:cBhvr>
                                      <p:to>
                                        <p:strVal val="visible"/>
                                      </p:to>
                                    </p:set>
                                    <p:animEffect transition="in" filter="wipe(down)">
                                      <p:cBhvr>
                                        <p:cTn id="16" dur="500"/>
                                        <p:tgtEl>
                                          <p:spTgt spid="5">
                                            <p:graphicEl>
                                              <a:dgm id="{0343CB97-FD65-4837-8A4F-FE61353B5B5A}"/>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2D32166A-DF9B-404F-BB40-2513BC135B22}"/>
                                            </p:graphicEl>
                                          </p:spTgt>
                                        </p:tgtEl>
                                        <p:attrNameLst>
                                          <p:attrName>style.visibility</p:attrName>
                                        </p:attrNameLst>
                                      </p:cBhvr>
                                      <p:to>
                                        <p:strVal val="visible"/>
                                      </p:to>
                                    </p:set>
                                    <p:animEffect transition="in" filter="wipe(down)">
                                      <p:cBhvr>
                                        <p:cTn id="19" dur="500"/>
                                        <p:tgtEl>
                                          <p:spTgt spid="5">
                                            <p:graphicEl>
                                              <a:dgm id="{2D32166A-DF9B-404F-BB40-2513BC135B22}"/>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graphicEl>
                                              <a:dgm id="{E2B3D9CA-0806-4E73-9D44-FA92D90DA8CA}"/>
                                            </p:graphicEl>
                                          </p:spTgt>
                                        </p:tgtEl>
                                        <p:attrNameLst>
                                          <p:attrName>style.visibility</p:attrName>
                                        </p:attrNameLst>
                                      </p:cBhvr>
                                      <p:to>
                                        <p:strVal val="visible"/>
                                      </p:to>
                                    </p:set>
                                    <p:animEffect transition="in" filter="wipe(down)">
                                      <p:cBhvr>
                                        <p:cTn id="24" dur="500"/>
                                        <p:tgtEl>
                                          <p:spTgt spid="5">
                                            <p:graphicEl>
                                              <a:dgm id="{E2B3D9CA-0806-4E73-9D44-FA92D90DA8C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graphicEl>
                                              <a:dgm id="{0FA001BB-1996-4E61-80DF-10BED05E4C93}"/>
                                            </p:graphicEl>
                                          </p:spTgt>
                                        </p:tgtEl>
                                        <p:attrNameLst>
                                          <p:attrName>style.visibility</p:attrName>
                                        </p:attrNameLst>
                                      </p:cBhvr>
                                      <p:to>
                                        <p:strVal val="visible"/>
                                      </p:to>
                                    </p:set>
                                    <p:animEffect transition="in" filter="wipe(down)">
                                      <p:cBhvr>
                                        <p:cTn id="29" dur="500"/>
                                        <p:tgtEl>
                                          <p:spTgt spid="5">
                                            <p:graphicEl>
                                              <a:dgm id="{0FA001BB-1996-4E61-80DF-10BED05E4C9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graphicEl>
                                              <a:dgm id="{D354A492-B70C-4A08-8F77-778FE716D318}"/>
                                            </p:graphicEl>
                                          </p:spTgt>
                                        </p:tgtEl>
                                        <p:attrNameLst>
                                          <p:attrName>style.visibility</p:attrName>
                                        </p:attrNameLst>
                                      </p:cBhvr>
                                      <p:to>
                                        <p:strVal val="visible"/>
                                      </p:to>
                                    </p:set>
                                    <p:animEffect transition="in" filter="wipe(down)">
                                      <p:cBhvr>
                                        <p:cTn id="34" dur="500"/>
                                        <p:tgtEl>
                                          <p:spTgt spid="5">
                                            <p:graphicEl>
                                              <a:dgm id="{D354A492-B70C-4A08-8F77-778FE716D31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graphicEl>
                                              <a:dgm id="{26E74A96-C95C-468A-8950-955A97FA98C2}"/>
                                            </p:graphicEl>
                                          </p:spTgt>
                                        </p:tgtEl>
                                        <p:attrNameLst>
                                          <p:attrName>style.visibility</p:attrName>
                                        </p:attrNameLst>
                                      </p:cBhvr>
                                      <p:to>
                                        <p:strVal val="visible"/>
                                      </p:to>
                                    </p:set>
                                    <p:animEffect transition="in" filter="wipe(down)">
                                      <p:cBhvr>
                                        <p:cTn id="39" dur="500"/>
                                        <p:tgtEl>
                                          <p:spTgt spid="5">
                                            <p:graphicEl>
                                              <a:dgm id="{26E74A96-C95C-468A-8950-955A97FA98C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graphicEl>
                                              <a:dgm id="{3B4746A0-CB2A-4DE0-ADC1-46CF08DA076E}"/>
                                            </p:graphicEl>
                                          </p:spTgt>
                                        </p:tgtEl>
                                        <p:attrNameLst>
                                          <p:attrName>style.visibility</p:attrName>
                                        </p:attrNameLst>
                                      </p:cBhvr>
                                      <p:to>
                                        <p:strVal val="visible"/>
                                      </p:to>
                                    </p:set>
                                    <p:animEffect transition="in" filter="wipe(down)">
                                      <p:cBhvr>
                                        <p:cTn id="44" dur="500"/>
                                        <p:tgtEl>
                                          <p:spTgt spid="5">
                                            <p:graphicEl>
                                              <a:dgm id="{3B4746A0-CB2A-4DE0-ADC1-46CF08DA07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928794" y="1357298"/>
            <a:ext cx="5357850" cy="250033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atin typeface="Times New Roman" pitchFamily="18" charset="0"/>
                <a:cs typeface="Times New Roman" pitchFamily="18" charset="0"/>
              </a:rPr>
              <a:t>MBC PERSIA</a:t>
            </a:r>
            <a:endParaRPr lang="en-US" sz="4400" b="1" dirty="0">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fmla="#ppt_w*sin(2.5*pi*$)">
                                          <p:val>
                                            <p:fltVal val="0"/>
                                          </p:val>
                                        </p:tav>
                                        <p:tav tm="100000">
                                          <p:val>
                                            <p:fltVal val="1"/>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24174" y="428604"/>
          <a:ext cx="8191229" cy="595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F74A5D90-490D-4193-A76D-5CCC2559D0FF}"/>
                                            </p:graphicEl>
                                          </p:spTgt>
                                        </p:tgtEl>
                                        <p:attrNameLst>
                                          <p:attrName>style.visibility</p:attrName>
                                        </p:attrNameLst>
                                      </p:cBhvr>
                                      <p:to>
                                        <p:strVal val="visible"/>
                                      </p:to>
                                    </p:set>
                                    <p:animEffect transition="in" filter="wipe(up)">
                                      <p:cBhvr>
                                        <p:cTn id="7" dur="500"/>
                                        <p:tgtEl>
                                          <p:spTgt spid="4">
                                            <p:graphicEl>
                                              <a:dgm id="{F74A5D90-490D-4193-A76D-5CCC2559D0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CD2D98D9-13F4-476F-BE5E-AEF4A2E3FFFE}"/>
                                            </p:graphicEl>
                                          </p:spTgt>
                                        </p:tgtEl>
                                        <p:attrNameLst>
                                          <p:attrName>style.visibility</p:attrName>
                                        </p:attrNameLst>
                                      </p:cBhvr>
                                      <p:to>
                                        <p:strVal val="visible"/>
                                      </p:to>
                                    </p:set>
                                    <p:animEffect transition="in" filter="wipe(up)">
                                      <p:cBhvr>
                                        <p:cTn id="12" dur="500"/>
                                        <p:tgtEl>
                                          <p:spTgt spid="4">
                                            <p:graphicEl>
                                              <a:dgm id="{CD2D98D9-13F4-476F-BE5E-AEF4A2E3FFFE}"/>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4E871159-1889-4E93-89FC-2C37FC5AF6D6}"/>
                                            </p:graphicEl>
                                          </p:spTgt>
                                        </p:tgtEl>
                                        <p:attrNameLst>
                                          <p:attrName>style.visibility</p:attrName>
                                        </p:attrNameLst>
                                      </p:cBhvr>
                                      <p:to>
                                        <p:strVal val="visible"/>
                                      </p:to>
                                    </p:set>
                                    <p:animEffect transition="in" filter="wipe(up)">
                                      <p:cBhvr>
                                        <p:cTn id="15" dur="500"/>
                                        <p:tgtEl>
                                          <p:spTgt spid="4">
                                            <p:graphicEl>
                                              <a:dgm id="{4E871159-1889-4E93-89FC-2C37FC5AF6D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8B35EAD3-B118-4359-AA38-4E4553A68D82}"/>
                                            </p:graphicEl>
                                          </p:spTgt>
                                        </p:tgtEl>
                                        <p:attrNameLst>
                                          <p:attrName>style.visibility</p:attrName>
                                        </p:attrNameLst>
                                      </p:cBhvr>
                                      <p:to>
                                        <p:strVal val="visible"/>
                                      </p:to>
                                    </p:set>
                                    <p:animEffect transition="in" filter="wipe(up)">
                                      <p:cBhvr>
                                        <p:cTn id="20" dur="500"/>
                                        <p:tgtEl>
                                          <p:spTgt spid="4">
                                            <p:graphicEl>
                                              <a:dgm id="{8B35EAD3-B118-4359-AA38-4E4553A68D82}"/>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3B3671B5-7DD9-4AA9-AF60-B565379415EB}"/>
                                            </p:graphicEl>
                                          </p:spTgt>
                                        </p:tgtEl>
                                        <p:attrNameLst>
                                          <p:attrName>style.visibility</p:attrName>
                                        </p:attrNameLst>
                                      </p:cBhvr>
                                      <p:to>
                                        <p:strVal val="visible"/>
                                      </p:to>
                                    </p:set>
                                    <p:animEffect transition="in" filter="wipe(up)">
                                      <p:cBhvr>
                                        <p:cTn id="23" dur="500"/>
                                        <p:tgtEl>
                                          <p:spTgt spid="4">
                                            <p:graphicEl>
                                              <a:dgm id="{3B3671B5-7DD9-4AA9-AF60-B565379415E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6385CC84-D5CD-4705-BFF8-E056F0B15972}"/>
                                            </p:graphicEl>
                                          </p:spTgt>
                                        </p:tgtEl>
                                        <p:attrNameLst>
                                          <p:attrName>style.visibility</p:attrName>
                                        </p:attrNameLst>
                                      </p:cBhvr>
                                      <p:to>
                                        <p:strVal val="visible"/>
                                      </p:to>
                                    </p:set>
                                    <p:animEffect transition="in" filter="wipe(up)">
                                      <p:cBhvr>
                                        <p:cTn id="28" dur="500"/>
                                        <p:tgtEl>
                                          <p:spTgt spid="4">
                                            <p:graphicEl>
                                              <a:dgm id="{6385CC84-D5CD-4705-BFF8-E056F0B15972}"/>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D37065E6-F1CC-460C-AD75-2BB6A6832851}"/>
                                            </p:graphicEl>
                                          </p:spTgt>
                                        </p:tgtEl>
                                        <p:attrNameLst>
                                          <p:attrName>style.visibility</p:attrName>
                                        </p:attrNameLst>
                                      </p:cBhvr>
                                      <p:to>
                                        <p:strVal val="visible"/>
                                      </p:to>
                                    </p:set>
                                    <p:animEffect transition="in" filter="wipe(up)">
                                      <p:cBhvr>
                                        <p:cTn id="31" dur="500"/>
                                        <p:tgtEl>
                                          <p:spTgt spid="4">
                                            <p:graphicEl>
                                              <a:dgm id="{D37065E6-F1CC-460C-AD75-2BB6A68328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87E3A707-4C1C-47B2-8AD0-02E6B5F29978}"/>
                                            </p:graphicEl>
                                          </p:spTgt>
                                        </p:tgtEl>
                                        <p:attrNameLst>
                                          <p:attrName>style.visibility</p:attrName>
                                        </p:attrNameLst>
                                      </p:cBhvr>
                                      <p:to>
                                        <p:strVal val="visible"/>
                                      </p:to>
                                    </p:set>
                                    <p:animEffect transition="in" filter="wipe(up)">
                                      <p:cBhvr>
                                        <p:cTn id="36" dur="500"/>
                                        <p:tgtEl>
                                          <p:spTgt spid="4">
                                            <p:graphicEl>
                                              <a:dgm id="{87E3A707-4C1C-47B2-8AD0-02E6B5F29978}"/>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8AB6E6DA-78ED-4347-82CB-AD96D1ECDF6E}"/>
                                            </p:graphicEl>
                                          </p:spTgt>
                                        </p:tgtEl>
                                        <p:attrNameLst>
                                          <p:attrName>style.visibility</p:attrName>
                                        </p:attrNameLst>
                                      </p:cBhvr>
                                      <p:to>
                                        <p:strVal val="visible"/>
                                      </p:to>
                                    </p:set>
                                    <p:animEffect transition="in" filter="wipe(up)">
                                      <p:cBhvr>
                                        <p:cTn id="39" dur="500"/>
                                        <p:tgtEl>
                                          <p:spTgt spid="4">
                                            <p:graphicEl>
                                              <a:dgm id="{8AB6E6DA-78ED-4347-82CB-AD96D1ECDF6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graphicEl>
                                              <a:dgm id="{2C68E8EE-644D-4E1D-8F92-2446CB692792}"/>
                                            </p:graphicEl>
                                          </p:spTgt>
                                        </p:tgtEl>
                                        <p:attrNameLst>
                                          <p:attrName>style.visibility</p:attrName>
                                        </p:attrNameLst>
                                      </p:cBhvr>
                                      <p:to>
                                        <p:strVal val="visible"/>
                                      </p:to>
                                    </p:set>
                                    <p:animEffect transition="in" filter="wipe(up)">
                                      <p:cBhvr>
                                        <p:cTn id="44" dur="500"/>
                                        <p:tgtEl>
                                          <p:spTgt spid="4">
                                            <p:graphicEl>
                                              <a:dgm id="{2C68E8EE-644D-4E1D-8F92-2446CB692792}"/>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
                                            <p:graphicEl>
                                              <a:dgm id="{808C861F-7B26-4255-8CA0-6850BDB67DE0}"/>
                                            </p:graphicEl>
                                          </p:spTgt>
                                        </p:tgtEl>
                                        <p:attrNameLst>
                                          <p:attrName>style.visibility</p:attrName>
                                        </p:attrNameLst>
                                      </p:cBhvr>
                                      <p:to>
                                        <p:strVal val="visible"/>
                                      </p:to>
                                    </p:set>
                                    <p:animEffect transition="in" filter="wipe(up)">
                                      <p:cBhvr>
                                        <p:cTn id="47" dur="500"/>
                                        <p:tgtEl>
                                          <p:spTgt spid="4">
                                            <p:graphicEl>
                                              <a:dgm id="{808C861F-7B26-4255-8CA0-6850BDB67DE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graphicEl>
                                              <a:dgm id="{3E16CC1F-C033-4DA4-B1F3-3ADA73452C16}"/>
                                            </p:graphicEl>
                                          </p:spTgt>
                                        </p:tgtEl>
                                        <p:attrNameLst>
                                          <p:attrName>style.visibility</p:attrName>
                                        </p:attrNameLst>
                                      </p:cBhvr>
                                      <p:to>
                                        <p:strVal val="visible"/>
                                      </p:to>
                                    </p:set>
                                    <p:animEffect transition="in" filter="wipe(up)">
                                      <p:cBhvr>
                                        <p:cTn id="52" dur="500"/>
                                        <p:tgtEl>
                                          <p:spTgt spid="4">
                                            <p:graphicEl>
                                              <a:dgm id="{3E16CC1F-C033-4DA4-B1F3-3ADA73452C16}"/>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
                                            <p:graphicEl>
                                              <a:dgm id="{B5FFE39E-E2DC-4A73-A6FF-869471F08141}"/>
                                            </p:graphicEl>
                                          </p:spTgt>
                                        </p:tgtEl>
                                        <p:attrNameLst>
                                          <p:attrName>style.visibility</p:attrName>
                                        </p:attrNameLst>
                                      </p:cBhvr>
                                      <p:to>
                                        <p:strVal val="visible"/>
                                      </p:to>
                                    </p:set>
                                    <p:animEffect transition="in" filter="wipe(up)">
                                      <p:cBhvr>
                                        <p:cTn id="55" dur="500"/>
                                        <p:tgtEl>
                                          <p:spTgt spid="4">
                                            <p:graphicEl>
                                              <a:dgm id="{B5FFE39E-E2DC-4A73-A6FF-869471F0814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
                                            <p:graphicEl>
                                              <a:dgm id="{4227FA80-5C84-43E4-BD96-E3CFF84635E4}"/>
                                            </p:graphicEl>
                                          </p:spTgt>
                                        </p:tgtEl>
                                        <p:attrNameLst>
                                          <p:attrName>style.visibility</p:attrName>
                                        </p:attrNameLst>
                                      </p:cBhvr>
                                      <p:to>
                                        <p:strVal val="visible"/>
                                      </p:to>
                                    </p:set>
                                    <p:animEffect transition="in" filter="wipe(up)">
                                      <p:cBhvr>
                                        <p:cTn id="60" dur="500"/>
                                        <p:tgtEl>
                                          <p:spTgt spid="4">
                                            <p:graphicEl>
                                              <a:dgm id="{4227FA80-5C84-43E4-BD96-E3CFF84635E4}"/>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
                                            <p:graphicEl>
                                              <a:dgm id="{A9DBE3D8-1E2D-4D77-93CE-40BEE0C0E3CE}"/>
                                            </p:graphicEl>
                                          </p:spTgt>
                                        </p:tgtEl>
                                        <p:attrNameLst>
                                          <p:attrName>style.visibility</p:attrName>
                                        </p:attrNameLst>
                                      </p:cBhvr>
                                      <p:to>
                                        <p:strVal val="visible"/>
                                      </p:to>
                                    </p:set>
                                    <p:animEffect transition="in" filter="wipe(up)">
                                      <p:cBhvr>
                                        <p:cTn id="63" dur="500"/>
                                        <p:tgtEl>
                                          <p:spTgt spid="4">
                                            <p:graphicEl>
                                              <a:dgm id="{A9DBE3D8-1E2D-4D77-93CE-40BEE0C0E3C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
                                            <p:graphicEl>
                                              <a:dgm id="{C507BB89-AB49-4D8C-90A6-424498EAFA7F}"/>
                                            </p:graphicEl>
                                          </p:spTgt>
                                        </p:tgtEl>
                                        <p:attrNameLst>
                                          <p:attrName>style.visibility</p:attrName>
                                        </p:attrNameLst>
                                      </p:cBhvr>
                                      <p:to>
                                        <p:strVal val="visible"/>
                                      </p:to>
                                    </p:set>
                                    <p:animEffect transition="in" filter="wipe(up)">
                                      <p:cBhvr>
                                        <p:cTn id="68" dur="500"/>
                                        <p:tgtEl>
                                          <p:spTgt spid="4">
                                            <p:graphicEl>
                                              <a:dgm id="{C507BB89-AB49-4D8C-90A6-424498EAFA7F}"/>
                                            </p:graphic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
                                            <p:graphicEl>
                                              <a:dgm id="{C3CF87AC-F919-4FA8-9F5F-D05A5DE4EB40}"/>
                                            </p:graphicEl>
                                          </p:spTgt>
                                        </p:tgtEl>
                                        <p:attrNameLst>
                                          <p:attrName>style.visibility</p:attrName>
                                        </p:attrNameLst>
                                      </p:cBhvr>
                                      <p:to>
                                        <p:strVal val="visible"/>
                                      </p:to>
                                    </p:set>
                                    <p:animEffect transition="in" filter="wipe(up)">
                                      <p:cBhvr>
                                        <p:cTn id="71" dur="500"/>
                                        <p:tgtEl>
                                          <p:spTgt spid="4">
                                            <p:graphicEl>
                                              <a:dgm id="{C3CF87AC-F919-4FA8-9F5F-D05A5DE4EB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6" name="Rectangle 4"/>
          <p:cNvSpPr>
            <a:spLocks noGrp="1" noChangeArrowheads="1"/>
          </p:cNvSpPr>
          <p:nvPr>
            <p:ph idx="1"/>
          </p:nvPr>
        </p:nvSpPr>
        <p:spPr>
          <a:xfrm>
            <a:off x="214282" y="857232"/>
            <a:ext cx="8715436" cy="5286412"/>
          </a:xfrm>
        </p:spPr>
        <p:txBody>
          <a:bodyPr>
            <a:noAutofit/>
          </a:bodyPr>
          <a:lstStyle/>
          <a:p>
            <a:pPr marL="0" indent="0" rtl="1">
              <a:lnSpc>
                <a:spcPts val="3200"/>
              </a:lnSpc>
              <a:spcBef>
                <a:spcPts val="0"/>
              </a:spcBef>
              <a:buBlip>
                <a:blip r:embed="rId3"/>
              </a:buBlip>
            </a:pPr>
            <a:r>
              <a:rPr lang="fa-IR" sz="2400" dirty="0" smtClean="0">
                <a:solidFill>
                  <a:schemeClr val="tx1"/>
                </a:solidFill>
                <a:effectLst/>
                <a:cs typeface="B Mitra" pitchFamily="2" charset="-78"/>
              </a:rPr>
              <a:t> تأسیس</a:t>
            </a:r>
            <a:r>
              <a:rPr lang="en-US" sz="2400" dirty="0" smtClean="0">
                <a:solidFill>
                  <a:schemeClr val="tx1"/>
                </a:solidFill>
                <a:effectLst/>
                <a:cs typeface="B Mitra" pitchFamily="2" charset="-78"/>
              </a:rPr>
              <a:t> </a:t>
            </a:r>
            <a:r>
              <a:rPr lang="ar-SA" sz="2400" dirty="0" smtClean="0">
                <a:solidFill>
                  <a:schemeClr val="tx1"/>
                </a:solidFill>
                <a:effectLst/>
                <a:cs typeface="B Mitra" pitchFamily="2" charset="-78"/>
              </a:rPr>
              <a:t>گروه چند رسانه ای ام بی سی</a:t>
            </a:r>
            <a:r>
              <a:rPr lang="fa-IR" sz="2400" dirty="0" smtClean="0">
                <a:solidFill>
                  <a:schemeClr val="tx1"/>
                </a:solidFill>
                <a:effectLst/>
                <a:cs typeface="B Mitra" pitchFamily="2" charset="-78"/>
              </a:rPr>
              <a:t> در سال</a:t>
            </a:r>
            <a:r>
              <a:rPr lang="ar-SA" sz="2400" dirty="0" smtClean="0">
                <a:solidFill>
                  <a:schemeClr val="tx1"/>
                </a:solidFill>
                <a:effectLst/>
                <a:cs typeface="B Mitra" pitchFamily="2" charset="-78"/>
              </a:rPr>
              <a:t> ‏</a:t>
            </a:r>
            <a:r>
              <a:rPr lang="fa-IR" sz="2400" dirty="0" smtClean="0">
                <a:solidFill>
                  <a:schemeClr val="tx1"/>
                </a:solidFill>
                <a:effectLst/>
                <a:cs typeface="B Mitra" pitchFamily="2" charset="-78"/>
              </a:rPr>
              <a:t>۱۹۹۱‏</a:t>
            </a:r>
            <a:r>
              <a:rPr lang="ar-SA" sz="2400" dirty="0" smtClean="0">
                <a:solidFill>
                  <a:schemeClr val="tx1"/>
                </a:solidFill>
                <a:effectLst/>
                <a:cs typeface="B Mitra" pitchFamily="2" charset="-78"/>
              </a:rPr>
              <a:t> </a:t>
            </a:r>
            <a:r>
              <a:rPr lang="fa-IR" sz="2400" dirty="0" smtClean="0">
                <a:solidFill>
                  <a:schemeClr val="tx1"/>
                </a:solidFill>
                <a:effectLst/>
                <a:cs typeface="B Mitra" pitchFamily="2" charset="-78"/>
              </a:rPr>
              <a:t>توسط سرمایه گذار</a:t>
            </a:r>
            <a:r>
              <a:rPr lang="ar-SA" sz="2400" dirty="0" smtClean="0">
                <a:solidFill>
                  <a:schemeClr val="tx1"/>
                </a:solidFill>
                <a:effectLst/>
                <a:cs typeface="B Mitra" pitchFamily="2" charset="-78"/>
              </a:rPr>
              <a:t> عربستان سعودی </a:t>
            </a:r>
            <a:r>
              <a:rPr lang="fa-IR" sz="2400" dirty="0" smtClean="0">
                <a:solidFill>
                  <a:schemeClr val="tx1"/>
                </a:solidFill>
                <a:effectLst/>
                <a:cs typeface="B Mitra" pitchFamily="2" charset="-78"/>
              </a:rPr>
              <a:t>(</a:t>
            </a:r>
            <a:r>
              <a:rPr lang="ar-SA" sz="2400" dirty="0" smtClean="0">
                <a:solidFill>
                  <a:schemeClr val="tx1"/>
                </a:solidFill>
                <a:cs typeface="B Mitra" pitchFamily="2" charset="-78"/>
              </a:rPr>
              <a:t>در حال حاضر هشت كانال تلو</a:t>
            </a:r>
            <a:r>
              <a:rPr lang="fa-IR" sz="2400" dirty="0" smtClean="0">
                <a:solidFill>
                  <a:schemeClr val="tx1"/>
                </a:solidFill>
                <a:cs typeface="B Mitra" pitchFamily="2" charset="-78"/>
              </a:rPr>
              <a:t>ي</a:t>
            </a:r>
            <a:r>
              <a:rPr lang="ar-SA" sz="2400" dirty="0" smtClean="0">
                <a:solidFill>
                  <a:schemeClr val="tx1"/>
                </a:solidFill>
                <a:cs typeface="B Mitra" pitchFamily="2" charset="-78"/>
              </a:rPr>
              <a:t>ز</a:t>
            </a:r>
            <a:r>
              <a:rPr lang="fa-IR" sz="2400" dirty="0" smtClean="0">
                <a:solidFill>
                  <a:schemeClr val="tx1"/>
                </a:solidFill>
                <a:cs typeface="B Mitra" pitchFamily="2" charset="-78"/>
              </a:rPr>
              <a:t>ي</a:t>
            </a:r>
            <a:r>
              <a:rPr lang="ar-SA" sz="2400" dirty="0" smtClean="0">
                <a:solidFill>
                  <a:schemeClr val="tx1"/>
                </a:solidFill>
                <a:cs typeface="B Mitra" pitchFamily="2" charset="-78"/>
              </a:rPr>
              <a:t>ونی</a:t>
            </a:r>
            <a:r>
              <a:rPr lang="fa-IR" sz="2400" dirty="0" smtClean="0">
                <a:solidFill>
                  <a:schemeClr val="tx1"/>
                </a:solidFill>
                <a:cs typeface="B Mitra" pitchFamily="2" charset="-78"/>
              </a:rPr>
              <a:t>،</a:t>
            </a:r>
            <a:r>
              <a:rPr lang="ar-SA" sz="2400" dirty="0" smtClean="0">
                <a:solidFill>
                  <a:schemeClr val="tx1"/>
                </a:solidFill>
                <a:cs typeface="B Mitra" pitchFamily="2" charset="-78"/>
              </a:rPr>
              <a:t> از جمله تلو</a:t>
            </a:r>
            <a:r>
              <a:rPr lang="fa-IR" sz="2400" dirty="0" smtClean="0">
                <a:solidFill>
                  <a:schemeClr val="tx1"/>
                </a:solidFill>
                <a:cs typeface="B Mitra" pitchFamily="2" charset="-78"/>
              </a:rPr>
              <a:t>ي</a:t>
            </a:r>
            <a:r>
              <a:rPr lang="ar-SA" sz="2400" dirty="0" smtClean="0">
                <a:solidFill>
                  <a:schemeClr val="tx1"/>
                </a:solidFill>
                <a:cs typeface="B Mitra" pitchFamily="2" charset="-78"/>
              </a:rPr>
              <a:t>ز</a:t>
            </a:r>
            <a:r>
              <a:rPr lang="fa-IR" sz="2400" dirty="0" smtClean="0">
                <a:solidFill>
                  <a:schemeClr val="tx1"/>
                </a:solidFill>
                <a:cs typeface="B Mitra" pitchFamily="2" charset="-78"/>
              </a:rPr>
              <a:t>ي</a:t>
            </a:r>
            <a:r>
              <a:rPr lang="ar-SA" sz="2400" dirty="0" smtClean="0">
                <a:solidFill>
                  <a:schemeClr val="tx1"/>
                </a:solidFill>
                <a:cs typeface="B Mitra" pitchFamily="2" charset="-78"/>
              </a:rPr>
              <a:t>ون خبری العرب</a:t>
            </a:r>
            <a:r>
              <a:rPr lang="fa-IR" sz="2400" dirty="0" smtClean="0">
                <a:solidFill>
                  <a:schemeClr val="tx1"/>
                </a:solidFill>
                <a:cs typeface="B Mitra" pitchFamily="2" charset="-78"/>
              </a:rPr>
              <a:t>ي</a:t>
            </a:r>
            <a:r>
              <a:rPr lang="ar-SA" sz="2400" dirty="0" smtClean="0">
                <a:solidFill>
                  <a:schemeClr val="tx1"/>
                </a:solidFill>
                <a:cs typeface="B Mitra" pitchFamily="2" charset="-78"/>
              </a:rPr>
              <a:t>ه را در كنترل دارد‏</a:t>
            </a:r>
            <a:r>
              <a:rPr lang="fa-IR" sz="2400" dirty="0" smtClean="0">
                <a:solidFill>
                  <a:schemeClr val="tx1"/>
                </a:solidFill>
                <a:cs typeface="B Mitra" pitchFamily="2" charset="-78"/>
              </a:rPr>
              <a:t>)</a:t>
            </a:r>
            <a:endParaRPr lang="en-US" sz="2400" dirty="0" smtClean="0">
              <a:solidFill>
                <a:schemeClr val="tx1"/>
              </a:solidFill>
              <a:effectLst/>
              <a:cs typeface="B Mitra" pitchFamily="2" charset="-78"/>
            </a:endParaRPr>
          </a:p>
          <a:p>
            <a:pPr marL="0" indent="0" rtl="1" eaLnBrk="1" hangingPunct="1">
              <a:lnSpc>
                <a:spcPts val="3200"/>
              </a:lnSpc>
              <a:spcBef>
                <a:spcPts val="0"/>
              </a:spcBef>
              <a:buBlip>
                <a:blip r:embed="rId3"/>
              </a:buBlip>
            </a:pPr>
            <a:r>
              <a:rPr lang="fa-IR" sz="2400" dirty="0" smtClean="0">
                <a:solidFill>
                  <a:schemeClr val="tx1"/>
                </a:solidFill>
                <a:effectLst/>
                <a:cs typeface="B Mitra" pitchFamily="2" charset="-78"/>
              </a:rPr>
              <a:t> </a:t>
            </a:r>
            <a:r>
              <a:rPr lang="ar-SA" sz="2400" dirty="0" smtClean="0">
                <a:solidFill>
                  <a:schemeClr val="tx1"/>
                </a:solidFill>
                <a:effectLst/>
                <a:cs typeface="B Mitra" pitchFamily="2" charset="-78"/>
              </a:rPr>
              <a:t>در سال ‏</a:t>
            </a:r>
            <a:r>
              <a:rPr lang="fa-IR" sz="2400" dirty="0" smtClean="0">
                <a:solidFill>
                  <a:schemeClr val="tx1"/>
                </a:solidFill>
                <a:effectLst/>
                <a:cs typeface="B Mitra" pitchFamily="2" charset="-78"/>
              </a:rPr>
              <a:t>۲۰۰۲‏</a:t>
            </a:r>
            <a:r>
              <a:rPr lang="ar-SA" sz="2400" dirty="0" smtClean="0">
                <a:solidFill>
                  <a:schemeClr val="tx1"/>
                </a:solidFill>
                <a:effectLst/>
                <a:cs typeface="B Mitra" pitchFamily="2" charset="-78"/>
              </a:rPr>
              <a:t> دبی را به عنوان مركز جد</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د خود برگز</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د‏.‏</a:t>
            </a:r>
            <a:endParaRPr lang="fa-IR" sz="2400" dirty="0" smtClean="0">
              <a:solidFill>
                <a:schemeClr val="tx1"/>
              </a:solidFill>
              <a:effectLst/>
              <a:cs typeface="B Mitra" pitchFamily="2" charset="-78"/>
            </a:endParaRPr>
          </a:p>
          <a:p>
            <a:pPr marL="0" indent="0" rtl="1" eaLnBrk="1" hangingPunct="1">
              <a:lnSpc>
                <a:spcPts val="3200"/>
              </a:lnSpc>
              <a:spcBef>
                <a:spcPts val="0"/>
              </a:spcBef>
              <a:buBlip>
                <a:blip r:embed="rId3"/>
              </a:buBlip>
            </a:pPr>
            <a:r>
              <a:rPr lang="fa-IR" sz="2400" dirty="0" smtClean="0">
                <a:solidFill>
                  <a:schemeClr val="tx1"/>
                </a:solidFill>
                <a:cs typeface="B Mitra" pitchFamily="2" charset="-78"/>
              </a:rPr>
              <a:t> </a:t>
            </a:r>
            <a:r>
              <a:rPr lang="ar-SA" sz="2400" dirty="0" smtClean="0">
                <a:solidFill>
                  <a:schemeClr val="tx1"/>
                </a:solidFill>
                <a:effectLst/>
                <a:cs typeface="B Mitra" pitchFamily="2" charset="-78"/>
              </a:rPr>
              <a:t>مركز ا</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ن كانال </a:t>
            </a:r>
            <a:r>
              <a:rPr lang="fa-IR" sz="2400" dirty="0" smtClean="0">
                <a:solidFill>
                  <a:schemeClr val="tx1"/>
                </a:solidFill>
                <a:cs typeface="B Mitra" pitchFamily="2" charset="-78"/>
              </a:rPr>
              <a:t>ت</a:t>
            </a:r>
            <a:r>
              <a:rPr lang="ar-SA" sz="2400" dirty="0" smtClean="0">
                <a:solidFill>
                  <a:schemeClr val="tx1"/>
                </a:solidFill>
                <a:effectLst/>
                <a:cs typeface="B Mitra" pitchFamily="2" charset="-78"/>
              </a:rPr>
              <a:t>لو</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ز</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ونی در اوا</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ل دهه ‏</a:t>
            </a:r>
            <a:r>
              <a:rPr lang="fa-IR" sz="2400" dirty="0" smtClean="0">
                <a:solidFill>
                  <a:schemeClr val="tx1"/>
                </a:solidFill>
                <a:effectLst/>
                <a:cs typeface="B Mitra" pitchFamily="2" charset="-78"/>
              </a:rPr>
              <a:t>۹۰‏</a:t>
            </a:r>
            <a:r>
              <a:rPr lang="ar-SA" sz="2400" dirty="0" smtClean="0">
                <a:solidFill>
                  <a:schemeClr val="tx1"/>
                </a:solidFill>
                <a:effectLst/>
                <a:cs typeface="B Mitra" pitchFamily="2" charset="-78"/>
              </a:rPr>
              <a:t> م</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لادی در لندن قرار داشت‏.‏ </a:t>
            </a:r>
            <a:endParaRPr lang="en-US" sz="2400" dirty="0" smtClean="0">
              <a:solidFill>
                <a:schemeClr val="tx1"/>
              </a:solidFill>
              <a:effectLst/>
              <a:cs typeface="B Mitra" pitchFamily="2" charset="-78"/>
            </a:endParaRPr>
          </a:p>
          <a:p>
            <a:pPr marL="0" indent="0" rtl="1" eaLnBrk="1" hangingPunct="1">
              <a:lnSpc>
                <a:spcPts val="3200"/>
              </a:lnSpc>
              <a:spcBef>
                <a:spcPts val="0"/>
              </a:spcBef>
              <a:buBlip>
                <a:blip r:embed="rId3"/>
              </a:buBlip>
            </a:pPr>
            <a:r>
              <a:rPr lang="fa-IR" sz="2400" dirty="0" smtClean="0">
                <a:solidFill>
                  <a:schemeClr val="tx1"/>
                </a:solidFill>
                <a:effectLst/>
                <a:cs typeface="B Mitra" pitchFamily="2" charset="-78"/>
              </a:rPr>
              <a:t> </a:t>
            </a:r>
            <a:r>
              <a:rPr lang="ar-SA" sz="2400" dirty="0" smtClean="0">
                <a:solidFill>
                  <a:schemeClr val="tx1"/>
                </a:solidFill>
                <a:effectLst/>
                <a:cs typeface="B Mitra" pitchFamily="2" charset="-78"/>
              </a:rPr>
              <a:t>ا</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ن مركز جد</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د با مد</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ر</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ت ول</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د بن ابراه</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م فعال</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ت خود را در دبی آغاز كرد و مدعی است كه ‏</a:t>
            </a:r>
            <a:r>
              <a:rPr lang="fa-IR" sz="2400" dirty="0" smtClean="0">
                <a:solidFill>
                  <a:schemeClr val="tx1"/>
                </a:solidFill>
                <a:effectLst/>
                <a:cs typeface="B Mitra" pitchFamily="2" charset="-78"/>
              </a:rPr>
              <a:t>۷۵</a:t>
            </a:r>
            <a:r>
              <a:rPr lang="ar-SA" sz="2400" dirty="0" smtClean="0">
                <a:solidFill>
                  <a:schemeClr val="tx1"/>
                </a:solidFill>
                <a:effectLst/>
                <a:cs typeface="B Mitra" pitchFamily="2" charset="-78"/>
              </a:rPr>
              <a:t>‏ م</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ل</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ون ب</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ننده دائمی دارد‏.‏ </a:t>
            </a:r>
            <a:endParaRPr lang="en-US" sz="2400" dirty="0" smtClean="0">
              <a:solidFill>
                <a:schemeClr val="tx1"/>
              </a:solidFill>
              <a:effectLst/>
              <a:cs typeface="B Mitra" pitchFamily="2" charset="-78"/>
            </a:endParaRPr>
          </a:p>
          <a:p>
            <a:pPr marL="0" indent="0" rtl="1" eaLnBrk="1" hangingPunct="1">
              <a:lnSpc>
                <a:spcPts val="3200"/>
              </a:lnSpc>
              <a:spcBef>
                <a:spcPts val="0"/>
              </a:spcBef>
              <a:buBlip>
                <a:blip r:embed="rId3"/>
              </a:buBlip>
            </a:pPr>
            <a:r>
              <a:rPr lang="ar-SA" sz="2400" dirty="0" smtClean="0">
                <a:solidFill>
                  <a:schemeClr val="tx1"/>
                </a:solidFill>
                <a:effectLst/>
                <a:cs typeface="B Mitra" pitchFamily="2" charset="-78"/>
              </a:rPr>
              <a:t> تبل</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غات ام بی سی به زبان فارسی با عنوان ام بی سی پرش</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ا از هفتم فرورد</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ن ماه سال </a:t>
            </a:r>
            <a:r>
              <a:rPr lang="fa-IR" sz="2400" dirty="0" smtClean="0">
                <a:solidFill>
                  <a:schemeClr val="tx1"/>
                </a:solidFill>
                <a:effectLst/>
                <a:cs typeface="B Mitra" pitchFamily="2" charset="-78"/>
              </a:rPr>
              <a:t>1387 </a:t>
            </a:r>
            <a:r>
              <a:rPr lang="ar-SA" sz="2400" dirty="0" smtClean="0">
                <a:solidFill>
                  <a:schemeClr val="tx1"/>
                </a:solidFill>
                <a:effectLst/>
                <a:cs typeface="B Mitra" pitchFamily="2" charset="-78"/>
              </a:rPr>
              <a:t>در حاش</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ه كنسرت خوانندگان لس آنجلسی‏ و در قالب </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ك تابلوی بزرگ كه رو به روی ساختمان ا</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ن كانال در مد</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ا س</a:t>
            </a:r>
            <a:r>
              <a:rPr lang="fa-IR" sz="2400" dirty="0" smtClean="0">
                <a:solidFill>
                  <a:schemeClr val="tx1"/>
                </a:solidFill>
                <a:effectLst/>
                <a:cs typeface="B Mitra" pitchFamily="2" charset="-78"/>
              </a:rPr>
              <a:t>ي</a:t>
            </a:r>
            <a:r>
              <a:rPr lang="ar-SA" sz="2400" dirty="0" smtClean="0">
                <a:solidFill>
                  <a:schemeClr val="tx1"/>
                </a:solidFill>
                <a:effectLst/>
                <a:cs typeface="B Mitra" pitchFamily="2" charset="-78"/>
              </a:rPr>
              <a:t>تی دبی نصب شده بود، آغاز شد‏.‏</a:t>
            </a:r>
            <a:endParaRPr lang="fa-IR" sz="2400" dirty="0" smtClean="0">
              <a:solidFill>
                <a:schemeClr val="tx1"/>
              </a:solidFill>
              <a:effectLst/>
              <a:cs typeface="B Mitra" pitchFamily="2" charset="-78"/>
            </a:endParaRPr>
          </a:p>
          <a:p>
            <a:pPr marL="0" indent="0" rtl="1" eaLnBrk="1" hangingPunct="1">
              <a:lnSpc>
                <a:spcPts val="3200"/>
              </a:lnSpc>
              <a:spcBef>
                <a:spcPts val="0"/>
              </a:spcBef>
              <a:buBlip>
                <a:blip r:embed="rId3"/>
              </a:buBlip>
            </a:pPr>
            <a:r>
              <a:rPr lang="fa-IR" sz="2400" dirty="0" smtClean="0">
                <a:solidFill>
                  <a:schemeClr val="tx1"/>
                </a:solidFill>
                <a:cs typeface="B Mitra" pitchFamily="2" charset="-78"/>
              </a:rPr>
              <a:t> تأسیس ام بی سی پرشیا: 19 تیر 1387</a:t>
            </a:r>
          </a:p>
          <a:p>
            <a:pPr marL="0" indent="0" rtl="1" eaLnBrk="1" hangingPunct="1">
              <a:lnSpc>
                <a:spcPts val="3200"/>
              </a:lnSpc>
              <a:spcBef>
                <a:spcPts val="0"/>
              </a:spcBef>
              <a:buBlip>
                <a:blip r:embed="rId3"/>
              </a:buBlip>
            </a:pPr>
            <a:r>
              <a:rPr lang="fa-IR" sz="2400" dirty="0" smtClean="0">
                <a:solidFill>
                  <a:schemeClr val="tx1"/>
                </a:solidFill>
                <a:effectLst/>
                <a:cs typeface="B Mitra" pitchFamily="2" charset="-78"/>
              </a:rPr>
              <a:t> رویکرد: تفریحی - سرگرمی (پخش جدیدترین و برترین فیلم های جهان به ویژه هالیوود با زیرنویس فارسی)</a:t>
            </a:r>
          </a:p>
          <a:p>
            <a:pPr marL="0" indent="0" rtl="1" eaLnBrk="1" hangingPunct="1">
              <a:lnSpc>
                <a:spcPts val="3200"/>
              </a:lnSpc>
              <a:spcBef>
                <a:spcPts val="0"/>
              </a:spcBef>
              <a:buBlip>
                <a:blip r:embed="rId3"/>
              </a:buBlip>
            </a:pPr>
            <a:r>
              <a:rPr lang="fa-IR" sz="2400" dirty="0" smtClean="0">
                <a:solidFill>
                  <a:schemeClr val="tx1"/>
                </a:solidFill>
                <a:cs typeface="B Mitra" pitchFamily="2" charset="-78"/>
              </a:rPr>
              <a:t> پخش: دبی</a:t>
            </a:r>
            <a:r>
              <a:rPr lang="fa-IR" sz="2400" dirty="0" smtClean="0">
                <a:solidFill>
                  <a:schemeClr val="tx1"/>
                </a:solidFill>
                <a:effectLst/>
                <a:cs typeface="B Mitra" pitchFamily="2" charset="-78"/>
              </a:rPr>
              <a:t> </a:t>
            </a:r>
            <a:endParaRPr lang="ar-SA" sz="2400" dirty="0" smtClean="0">
              <a:solidFill>
                <a:schemeClr val="tx1"/>
              </a:solidFill>
              <a:effectLst/>
              <a:cs typeface="B Mitra" pitchFamily="2" charset="-78"/>
            </a:endParaRPr>
          </a:p>
        </p:txBody>
      </p:sp>
      <p:pic>
        <p:nvPicPr>
          <p:cNvPr id="7" name="Picture 6"/>
          <p:cNvPicPr/>
          <p:nvPr/>
        </p:nvPicPr>
        <p:blipFill>
          <a:blip r:embed="rId4" cstate="print"/>
          <a:srcRect/>
          <a:stretch>
            <a:fillRect/>
          </a:stretch>
        </p:blipFill>
        <p:spPr bwMode="auto">
          <a:xfrm>
            <a:off x="1785918" y="-24"/>
            <a:ext cx="5500726" cy="785842"/>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51556">
                                            <p:txEl>
                                              <p:pRg st="0" end="0"/>
                                            </p:txEl>
                                          </p:spTgt>
                                        </p:tgtEl>
                                        <p:attrNameLst>
                                          <p:attrName>style.visibility</p:attrName>
                                        </p:attrNameLst>
                                      </p:cBhvr>
                                      <p:to>
                                        <p:strVal val="visible"/>
                                      </p:to>
                                    </p:set>
                                    <p:anim calcmode="lin" valueType="num">
                                      <p:cBhvr additive="base">
                                        <p:cTn id="14" dur="500" fill="hold"/>
                                        <p:tgtEl>
                                          <p:spTgt spid="15155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155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51556">
                                            <p:txEl>
                                              <p:pRg st="1" end="1"/>
                                            </p:txEl>
                                          </p:spTgt>
                                        </p:tgtEl>
                                        <p:attrNameLst>
                                          <p:attrName>style.visibility</p:attrName>
                                        </p:attrNameLst>
                                      </p:cBhvr>
                                      <p:to>
                                        <p:strVal val="visible"/>
                                      </p:to>
                                    </p:set>
                                    <p:anim calcmode="lin" valueType="num">
                                      <p:cBhvr additive="base">
                                        <p:cTn id="20" dur="1000" fill="hold"/>
                                        <p:tgtEl>
                                          <p:spTgt spid="151556">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151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151556">
                                            <p:txEl>
                                              <p:pRg st="2" end="2"/>
                                            </p:txEl>
                                          </p:spTgt>
                                        </p:tgtEl>
                                        <p:attrNameLst>
                                          <p:attrName>style.visibility</p:attrName>
                                        </p:attrNameLst>
                                      </p:cBhvr>
                                      <p:to>
                                        <p:strVal val="visible"/>
                                      </p:to>
                                    </p:set>
                                    <p:anim calcmode="lin" valueType="num">
                                      <p:cBhvr additive="base">
                                        <p:cTn id="26" dur="1000" fill="hold"/>
                                        <p:tgtEl>
                                          <p:spTgt spid="151556">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5155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51556">
                                            <p:txEl>
                                              <p:pRg st="3" end="3"/>
                                            </p:txEl>
                                          </p:spTgt>
                                        </p:tgtEl>
                                        <p:attrNameLst>
                                          <p:attrName>style.visibility</p:attrName>
                                        </p:attrNameLst>
                                      </p:cBhvr>
                                      <p:to>
                                        <p:strVal val="visible"/>
                                      </p:to>
                                    </p:set>
                                    <p:anim calcmode="lin" valueType="num">
                                      <p:cBhvr additive="base">
                                        <p:cTn id="32" dur="1000" fill="hold"/>
                                        <p:tgtEl>
                                          <p:spTgt spid="151556">
                                            <p:txEl>
                                              <p:pRg st="3" end="3"/>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515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nodeType="clickEffect">
                                  <p:stCondLst>
                                    <p:cond delay="0"/>
                                  </p:stCondLst>
                                  <p:childTnLst>
                                    <p:set>
                                      <p:cBhvr>
                                        <p:cTn id="37" dur="1" fill="hold">
                                          <p:stCondLst>
                                            <p:cond delay="0"/>
                                          </p:stCondLst>
                                        </p:cTn>
                                        <p:tgtEl>
                                          <p:spTgt spid="151556">
                                            <p:txEl>
                                              <p:pRg st="4" end="4"/>
                                            </p:txEl>
                                          </p:spTgt>
                                        </p:tgtEl>
                                        <p:attrNameLst>
                                          <p:attrName>style.visibility</p:attrName>
                                        </p:attrNameLst>
                                      </p:cBhvr>
                                      <p:to>
                                        <p:strVal val="visible"/>
                                      </p:to>
                                    </p:set>
                                    <p:anim calcmode="lin" valueType="num">
                                      <p:cBhvr additive="base">
                                        <p:cTn id="38" dur="1000" fill="hold"/>
                                        <p:tgtEl>
                                          <p:spTgt spid="151556">
                                            <p:txEl>
                                              <p:pRg st="4" end="4"/>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5155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nodeType="clickEffect">
                                  <p:stCondLst>
                                    <p:cond delay="0"/>
                                  </p:stCondLst>
                                  <p:childTnLst>
                                    <p:set>
                                      <p:cBhvr>
                                        <p:cTn id="43" dur="1" fill="hold">
                                          <p:stCondLst>
                                            <p:cond delay="0"/>
                                          </p:stCondLst>
                                        </p:cTn>
                                        <p:tgtEl>
                                          <p:spTgt spid="151556">
                                            <p:txEl>
                                              <p:pRg st="5" end="5"/>
                                            </p:txEl>
                                          </p:spTgt>
                                        </p:tgtEl>
                                        <p:attrNameLst>
                                          <p:attrName>style.visibility</p:attrName>
                                        </p:attrNameLst>
                                      </p:cBhvr>
                                      <p:to>
                                        <p:strVal val="visible"/>
                                      </p:to>
                                    </p:set>
                                    <p:anim calcmode="lin" valueType="num">
                                      <p:cBhvr additive="base">
                                        <p:cTn id="44" dur="1000" fill="hold"/>
                                        <p:tgtEl>
                                          <p:spTgt spid="151556">
                                            <p:txEl>
                                              <p:pRg st="5" end="5"/>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15155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151556">
                                            <p:txEl>
                                              <p:pRg st="6" end="6"/>
                                            </p:txEl>
                                          </p:spTgt>
                                        </p:tgtEl>
                                        <p:attrNameLst>
                                          <p:attrName>style.visibility</p:attrName>
                                        </p:attrNameLst>
                                      </p:cBhvr>
                                      <p:to>
                                        <p:strVal val="visible"/>
                                      </p:to>
                                    </p:set>
                                    <p:anim calcmode="lin" valueType="num">
                                      <p:cBhvr additive="base">
                                        <p:cTn id="50" dur="1000" fill="hold"/>
                                        <p:tgtEl>
                                          <p:spTgt spid="151556">
                                            <p:txEl>
                                              <p:pRg st="6" end="6"/>
                                            </p:txEl>
                                          </p:spTgt>
                                        </p:tgtEl>
                                        <p:attrNameLst>
                                          <p:attrName>ppt_x</p:attrName>
                                        </p:attrNameLst>
                                      </p:cBhvr>
                                      <p:tavLst>
                                        <p:tav tm="0">
                                          <p:val>
                                            <p:strVal val="1+#ppt_w/2"/>
                                          </p:val>
                                        </p:tav>
                                        <p:tav tm="100000">
                                          <p:val>
                                            <p:strVal val="#ppt_x"/>
                                          </p:val>
                                        </p:tav>
                                      </p:tavLst>
                                    </p:anim>
                                    <p:anim calcmode="lin" valueType="num">
                                      <p:cBhvr additive="base">
                                        <p:cTn id="51" dur="1000" fill="hold"/>
                                        <p:tgtEl>
                                          <p:spTgt spid="15155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51556">
                                            <p:txEl>
                                              <p:pRg st="7" end="7"/>
                                            </p:txEl>
                                          </p:spTgt>
                                        </p:tgtEl>
                                        <p:attrNameLst>
                                          <p:attrName>style.visibility</p:attrName>
                                        </p:attrNameLst>
                                      </p:cBhvr>
                                      <p:to>
                                        <p:strVal val="visible"/>
                                      </p:to>
                                    </p:set>
                                    <p:anim calcmode="lin" valueType="num">
                                      <p:cBhvr>
                                        <p:cTn id="56" dur="500" fill="hold"/>
                                        <p:tgtEl>
                                          <p:spTgt spid="151556">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151556">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sites.google.com/site/mbcpersiaa/list/the-good-wife.jpg">
            <a:hlinkClick r:id="rId2"/>
          </p:cNvPr>
          <p:cNvPicPr/>
          <p:nvPr/>
        </p:nvPicPr>
        <p:blipFill>
          <a:blip r:embed="rId3" cstate="print"/>
          <a:srcRect/>
          <a:stretch>
            <a:fillRect/>
          </a:stretch>
        </p:blipFill>
        <p:spPr bwMode="auto">
          <a:xfrm>
            <a:off x="6515128" y="1343020"/>
            <a:ext cx="2200276" cy="1371600"/>
          </a:xfrm>
          <a:prstGeom prst="rect">
            <a:avLst/>
          </a:prstGeom>
          <a:noFill/>
          <a:ln w="9525">
            <a:noFill/>
            <a:miter lim="800000"/>
            <a:headEnd/>
            <a:tailEnd/>
          </a:ln>
        </p:spPr>
      </p:pic>
      <p:sp>
        <p:nvSpPr>
          <p:cNvPr id="13" name="Rectangle 12"/>
          <p:cNvSpPr/>
          <p:nvPr/>
        </p:nvSpPr>
        <p:spPr>
          <a:xfrm>
            <a:off x="6572264" y="2643182"/>
            <a:ext cx="2286000" cy="769441"/>
          </a:xfrm>
          <a:prstGeom prst="rect">
            <a:avLst/>
          </a:prstGeom>
        </p:spPr>
        <p:txBody>
          <a:bodyPr wrap="square">
            <a:spAutoFit/>
          </a:bodyPr>
          <a:lstStyle/>
          <a:p>
            <a:pPr algn="ctr" rtl="1"/>
            <a:r>
              <a:rPr lang="fa-IR" sz="2400" b="1" dirty="0" smtClean="0">
                <a:solidFill>
                  <a:schemeClr val="accent4">
                    <a:lumMod val="50000"/>
                  </a:schemeClr>
                </a:solidFill>
                <a:cs typeface="B Mitra" pitchFamily="2" charset="-78"/>
              </a:rPr>
              <a:t>همسر خوب</a:t>
            </a:r>
            <a:r>
              <a:rPr lang="ar-SA" sz="2000" dirty="0" smtClean="0">
                <a:solidFill>
                  <a:schemeClr val="accent4">
                    <a:lumMod val="50000"/>
                  </a:schemeClr>
                </a:solidFill>
              </a:rPr>
              <a:t/>
            </a:r>
            <a:br>
              <a:rPr lang="ar-SA" sz="2000" dirty="0" smtClean="0">
                <a:solidFill>
                  <a:schemeClr val="accent4">
                    <a:lumMod val="50000"/>
                  </a:schemeClr>
                </a:solidFill>
              </a:rPr>
            </a:br>
            <a:r>
              <a:rPr lang="ar-SA" sz="2000" dirty="0" smtClean="0">
                <a:solidFill>
                  <a:schemeClr val="accent4">
                    <a:lumMod val="50000"/>
                  </a:schemeClr>
                </a:solidFill>
              </a:rPr>
              <a:t> </a:t>
            </a:r>
            <a:r>
              <a:rPr lang="en-US" sz="2000" b="1" dirty="0" smtClean="0">
                <a:solidFill>
                  <a:schemeClr val="accent4">
                    <a:lumMod val="50000"/>
                  </a:schemeClr>
                </a:solidFill>
                <a:latin typeface="Times New Roman" pitchFamily="18" charset="0"/>
                <a:cs typeface="Times New Roman" pitchFamily="18" charset="0"/>
              </a:rPr>
              <a:t>The Good Wife</a:t>
            </a:r>
            <a:endParaRPr lang="en-US" sz="2000" b="1" dirty="0">
              <a:solidFill>
                <a:schemeClr val="accent4">
                  <a:lumMod val="50000"/>
                </a:schemeClr>
              </a:solidFill>
              <a:latin typeface="Times New Roman" pitchFamily="18" charset="0"/>
              <a:cs typeface="Times New Roman" pitchFamily="18" charset="0"/>
            </a:endParaRPr>
          </a:p>
        </p:txBody>
      </p:sp>
      <p:pic>
        <p:nvPicPr>
          <p:cNvPr id="14" name="Picture 13" descr="http://sites.google.com/site/mbcpersiaa/list/Vampire-diaries.jpg">
            <a:hlinkClick r:id="rId4"/>
          </p:cNvPr>
          <p:cNvPicPr/>
          <p:nvPr/>
        </p:nvPicPr>
        <p:blipFill>
          <a:blip r:embed="rId5" cstate="print"/>
          <a:srcRect/>
          <a:stretch>
            <a:fillRect/>
          </a:stretch>
        </p:blipFill>
        <p:spPr bwMode="auto">
          <a:xfrm>
            <a:off x="3729046" y="1343020"/>
            <a:ext cx="2200276" cy="1371600"/>
          </a:xfrm>
          <a:prstGeom prst="rect">
            <a:avLst/>
          </a:prstGeom>
          <a:noFill/>
          <a:ln w="9525">
            <a:noFill/>
            <a:miter lim="800000"/>
            <a:headEnd/>
            <a:tailEnd/>
          </a:ln>
        </p:spPr>
      </p:pic>
      <p:sp>
        <p:nvSpPr>
          <p:cNvPr id="16" name="Rectangle 15"/>
          <p:cNvSpPr/>
          <p:nvPr/>
        </p:nvSpPr>
        <p:spPr>
          <a:xfrm>
            <a:off x="3500430" y="2708126"/>
            <a:ext cx="2714628" cy="769441"/>
          </a:xfrm>
          <a:prstGeom prst="rect">
            <a:avLst/>
          </a:prstGeom>
        </p:spPr>
        <p:txBody>
          <a:bodyPr wrap="square">
            <a:spAutoFit/>
          </a:bodyPr>
          <a:lstStyle/>
          <a:p>
            <a:pPr algn="ctr"/>
            <a:r>
              <a:rPr lang="fa-IR" sz="2400" b="1" dirty="0" smtClean="0">
                <a:solidFill>
                  <a:schemeClr val="accent4">
                    <a:lumMod val="50000"/>
                  </a:schemeClr>
                </a:solidFill>
                <a:cs typeface="B Mitra" pitchFamily="2" charset="-78"/>
              </a:rPr>
              <a:t>خاطرات خون آشام </a:t>
            </a:r>
            <a:r>
              <a:rPr lang="ar-SA" sz="2000" dirty="0" smtClean="0">
                <a:solidFill>
                  <a:schemeClr val="accent4">
                    <a:lumMod val="50000"/>
                  </a:schemeClr>
                </a:solidFill>
              </a:rPr>
              <a:t/>
            </a:r>
            <a:br>
              <a:rPr lang="ar-SA" sz="2000" dirty="0" smtClean="0">
                <a:solidFill>
                  <a:schemeClr val="accent4">
                    <a:lumMod val="50000"/>
                  </a:schemeClr>
                </a:solidFill>
              </a:rPr>
            </a:br>
            <a:r>
              <a:rPr lang="ar-SA" sz="2000" b="1" dirty="0" smtClean="0">
                <a:solidFill>
                  <a:schemeClr val="accent4">
                    <a:lumMod val="50000"/>
                  </a:schemeClr>
                </a:solidFill>
                <a:latin typeface="Times New Roman" pitchFamily="18" charset="0"/>
                <a:cs typeface="Times New Roman" pitchFamily="18" charset="0"/>
              </a:rPr>
              <a:t>  </a:t>
            </a:r>
            <a:r>
              <a:rPr lang="en-US" sz="2000" b="1" dirty="0" smtClean="0">
                <a:solidFill>
                  <a:schemeClr val="accent4">
                    <a:lumMod val="50000"/>
                  </a:schemeClr>
                </a:solidFill>
                <a:latin typeface="Times New Roman" pitchFamily="18" charset="0"/>
                <a:cs typeface="Times New Roman" pitchFamily="18" charset="0"/>
              </a:rPr>
              <a:t>The Vampire Diaries</a:t>
            </a:r>
            <a:r>
              <a:rPr lang="ar-SA" sz="2000" b="1" dirty="0" smtClean="0">
                <a:solidFill>
                  <a:schemeClr val="accent4">
                    <a:lumMod val="50000"/>
                  </a:schemeClr>
                </a:solidFill>
                <a:latin typeface="Times New Roman" pitchFamily="18" charset="0"/>
                <a:cs typeface="Times New Roman" pitchFamily="18" charset="0"/>
              </a:rPr>
              <a:t> </a:t>
            </a:r>
            <a:endParaRPr lang="en-US" sz="2000" b="1" dirty="0">
              <a:solidFill>
                <a:schemeClr val="accent4">
                  <a:lumMod val="50000"/>
                </a:schemeClr>
              </a:solidFill>
              <a:latin typeface="Times New Roman" pitchFamily="18" charset="0"/>
              <a:cs typeface="Times New Roman" pitchFamily="18" charset="0"/>
            </a:endParaRPr>
          </a:p>
        </p:txBody>
      </p:sp>
      <p:pic>
        <p:nvPicPr>
          <p:cNvPr id="17" name="Picture 16" descr="http://sites.google.com/site/mbcpersiaa/list/HARPERS-ISLAND.jpg">
            <a:hlinkClick r:id="rId6"/>
          </p:cNvPr>
          <p:cNvPicPr/>
          <p:nvPr/>
        </p:nvPicPr>
        <p:blipFill>
          <a:blip r:embed="rId7" cstate="print"/>
          <a:srcRect/>
          <a:stretch>
            <a:fillRect/>
          </a:stretch>
        </p:blipFill>
        <p:spPr bwMode="auto">
          <a:xfrm>
            <a:off x="1014402" y="1357298"/>
            <a:ext cx="2143140" cy="1357322"/>
          </a:xfrm>
          <a:prstGeom prst="rect">
            <a:avLst/>
          </a:prstGeom>
          <a:noFill/>
          <a:ln w="9525">
            <a:noFill/>
            <a:miter lim="800000"/>
            <a:headEnd/>
            <a:tailEnd/>
          </a:ln>
        </p:spPr>
      </p:pic>
      <p:sp>
        <p:nvSpPr>
          <p:cNvPr id="18" name="Rectangle 17"/>
          <p:cNvSpPr/>
          <p:nvPr/>
        </p:nvSpPr>
        <p:spPr>
          <a:xfrm>
            <a:off x="857224" y="2708126"/>
            <a:ext cx="2500298" cy="769441"/>
          </a:xfrm>
          <a:prstGeom prst="rect">
            <a:avLst/>
          </a:prstGeom>
        </p:spPr>
        <p:txBody>
          <a:bodyPr wrap="square">
            <a:spAutoFit/>
          </a:bodyPr>
          <a:lstStyle/>
          <a:p>
            <a:pPr algn="ctr" rtl="1"/>
            <a:r>
              <a:rPr lang="fa-IR" sz="2400" b="1" dirty="0" smtClean="0">
                <a:solidFill>
                  <a:schemeClr val="accent4">
                    <a:lumMod val="50000"/>
                  </a:schemeClr>
                </a:solidFill>
                <a:cs typeface="B Mitra" pitchFamily="2" charset="-78"/>
              </a:rPr>
              <a:t>جزیره هارپر</a:t>
            </a:r>
            <a:r>
              <a:rPr lang="ar-SA" sz="2000" dirty="0" smtClean="0">
                <a:solidFill>
                  <a:schemeClr val="accent4">
                    <a:lumMod val="50000"/>
                  </a:schemeClr>
                </a:solidFill>
              </a:rPr>
              <a:t/>
            </a:r>
            <a:br>
              <a:rPr lang="ar-SA" sz="2000" dirty="0" smtClean="0">
                <a:solidFill>
                  <a:schemeClr val="accent4">
                    <a:lumMod val="50000"/>
                  </a:schemeClr>
                </a:solidFill>
              </a:rPr>
            </a:br>
            <a:r>
              <a:rPr lang="ar-SA" sz="2000" dirty="0" smtClean="0">
                <a:solidFill>
                  <a:schemeClr val="accent4">
                    <a:lumMod val="50000"/>
                  </a:schemeClr>
                </a:solidFill>
              </a:rPr>
              <a:t> </a:t>
            </a:r>
            <a:r>
              <a:rPr lang="en-US" sz="2000" b="1" dirty="0" smtClean="0">
                <a:solidFill>
                  <a:schemeClr val="accent4">
                    <a:lumMod val="50000"/>
                  </a:schemeClr>
                </a:solidFill>
                <a:latin typeface="Times New Roman" pitchFamily="18" charset="0"/>
                <a:cs typeface="Times New Roman" pitchFamily="18" charset="0"/>
              </a:rPr>
              <a:t>Harper's Island</a:t>
            </a:r>
            <a:r>
              <a:rPr lang="ar-SA" sz="2000" b="1" dirty="0" smtClean="0">
                <a:solidFill>
                  <a:schemeClr val="accent4">
                    <a:lumMod val="50000"/>
                  </a:schemeClr>
                </a:solidFill>
                <a:latin typeface="Times New Roman" pitchFamily="18" charset="0"/>
                <a:cs typeface="Times New Roman" pitchFamily="18" charset="0"/>
              </a:rPr>
              <a:t> </a:t>
            </a:r>
            <a:r>
              <a:rPr lang="ar-SA" sz="2000" dirty="0" smtClean="0">
                <a:solidFill>
                  <a:schemeClr val="accent4">
                    <a:lumMod val="50000"/>
                  </a:schemeClr>
                </a:solidFill>
              </a:rPr>
              <a:t> </a:t>
            </a:r>
            <a:endParaRPr lang="en-US" sz="2000" dirty="0">
              <a:solidFill>
                <a:schemeClr val="accent4">
                  <a:lumMod val="50000"/>
                </a:schemeClr>
              </a:solidFill>
            </a:endParaRPr>
          </a:p>
        </p:txBody>
      </p:sp>
      <p:sp>
        <p:nvSpPr>
          <p:cNvPr id="20" name="Rectangle 19"/>
          <p:cNvSpPr/>
          <p:nvPr/>
        </p:nvSpPr>
        <p:spPr>
          <a:xfrm>
            <a:off x="2857488" y="500042"/>
            <a:ext cx="4417425" cy="553998"/>
          </a:xfrm>
          <a:prstGeom prst="rect">
            <a:avLst/>
          </a:prstGeom>
        </p:spPr>
        <p:txBody>
          <a:bodyPr wrap="square">
            <a:spAutoFit/>
          </a:bodyPr>
          <a:lstStyle/>
          <a:p>
            <a:pPr algn="ctr"/>
            <a:r>
              <a:rPr lang="fa-IR" sz="3000" b="1" dirty="0" smtClean="0">
                <a:solidFill>
                  <a:srgbClr val="C00000"/>
                </a:solidFill>
                <a:cs typeface="B Lotus" pitchFamily="2" charset="-78"/>
              </a:rPr>
              <a:t>برخی </a:t>
            </a:r>
            <a:r>
              <a:rPr lang="ar-SA" sz="3000" b="1" dirty="0" smtClean="0">
                <a:solidFill>
                  <a:srgbClr val="C00000"/>
                </a:solidFill>
                <a:cs typeface="B Lotus" pitchFamily="2" charset="-78"/>
              </a:rPr>
              <a:t>سریال‌های ام بی سی پرشیا</a:t>
            </a:r>
            <a:endParaRPr lang="en-US" sz="3000" dirty="0">
              <a:solidFill>
                <a:srgbClr val="C00000"/>
              </a:solidFill>
              <a:cs typeface="B Lotus" pitchFamily="2" charset="-78"/>
            </a:endParaRPr>
          </a:p>
        </p:txBody>
      </p:sp>
      <p:sp>
        <p:nvSpPr>
          <p:cNvPr id="21" name="Rectangle 20"/>
          <p:cNvSpPr/>
          <p:nvPr/>
        </p:nvSpPr>
        <p:spPr>
          <a:xfrm>
            <a:off x="6586566" y="5098333"/>
            <a:ext cx="1928810" cy="830997"/>
          </a:xfrm>
          <a:prstGeom prst="rect">
            <a:avLst/>
          </a:prstGeom>
        </p:spPr>
        <p:txBody>
          <a:bodyPr wrap="square">
            <a:spAutoFit/>
          </a:bodyPr>
          <a:lstStyle/>
          <a:p>
            <a:pPr algn="ctr"/>
            <a:r>
              <a:rPr lang="fa-IR" sz="2400" b="1" dirty="0" smtClean="0">
                <a:solidFill>
                  <a:schemeClr val="accent4">
                    <a:lumMod val="50000"/>
                  </a:schemeClr>
                </a:solidFill>
                <a:cs typeface="B Mitra" pitchFamily="2" charset="-78"/>
              </a:rPr>
              <a:t>حاشیه</a:t>
            </a:r>
            <a:r>
              <a:rPr lang="ar-SA" sz="2400" dirty="0" smtClean="0">
                <a:solidFill>
                  <a:schemeClr val="accent4">
                    <a:lumMod val="50000"/>
                  </a:schemeClr>
                </a:solidFill>
              </a:rPr>
              <a:t/>
            </a:r>
            <a:br>
              <a:rPr lang="ar-SA" sz="2400" dirty="0" smtClean="0">
                <a:solidFill>
                  <a:schemeClr val="accent4">
                    <a:lumMod val="50000"/>
                  </a:schemeClr>
                </a:solidFill>
              </a:rPr>
            </a:br>
            <a:r>
              <a:rPr lang="ar-SA" sz="2400" dirty="0" smtClean="0">
                <a:solidFill>
                  <a:schemeClr val="accent4">
                    <a:lumMod val="50000"/>
                  </a:schemeClr>
                </a:solidFill>
              </a:rPr>
              <a:t> </a:t>
            </a:r>
            <a:r>
              <a:rPr lang="en-US" sz="2000" b="1" dirty="0" smtClean="0">
                <a:solidFill>
                  <a:schemeClr val="accent4">
                    <a:lumMod val="50000"/>
                  </a:schemeClr>
                </a:solidFill>
                <a:latin typeface="Times New Roman" pitchFamily="18" charset="0"/>
                <a:cs typeface="Times New Roman" pitchFamily="18" charset="0"/>
              </a:rPr>
              <a:t>Fringe</a:t>
            </a:r>
            <a:r>
              <a:rPr lang="en-US" sz="2400" b="1" dirty="0" smtClean="0">
                <a:solidFill>
                  <a:schemeClr val="accent4">
                    <a:lumMod val="50000"/>
                  </a:schemeClr>
                </a:solidFill>
              </a:rPr>
              <a:t> </a:t>
            </a:r>
            <a:endParaRPr lang="en-US" sz="2400" dirty="0">
              <a:solidFill>
                <a:schemeClr val="accent4">
                  <a:lumMod val="50000"/>
                </a:schemeClr>
              </a:solidFill>
            </a:endParaRPr>
          </a:p>
        </p:txBody>
      </p:sp>
      <p:pic>
        <p:nvPicPr>
          <p:cNvPr id="22" name="Picture 21" descr="http://sites.google.com/site/mbcpersiaa/list/90210.jpg">
            <a:hlinkClick r:id="rId8"/>
          </p:cNvPr>
          <p:cNvPicPr/>
          <p:nvPr/>
        </p:nvPicPr>
        <p:blipFill>
          <a:blip r:embed="rId9" cstate="print"/>
          <a:srcRect/>
          <a:stretch>
            <a:fillRect/>
          </a:stretch>
        </p:blipFill>
        <p:spPr bwMode="auto">
          <a:xfrm>
            <a:off x="3871922" y="3700474"/>
            <a:ext cx="2057400" cy="1371600"/>
          </a:xfrm>
          <a:prstGeom prst="rect">
            <a:avLst/>
          </a:prstGeom>
          <a:noFill/>
          <a:ln w="9525">
            <a:noFill/>
            <a:miter lim="800000"/>
            <a:headEnd/>
            <a:tailEnd/>
          </a:ln>
        </p:spPr>
      </p:pic>
      <p:sp>
        <p:nvSpPr>
          <p:cNvPr id="23" name="Rectangle 22"/>
          <p:cNvSpPr/>
          <p:nvPr/>
        </p:nvSpPr>
        <p:spPr>
          <a:xfrm>
            <a:off x="4143372" y="5143512"/>
            <a:ext cx="1643074" cy="461665"/>
          </a:xfrm>
          <a:prstGeom prst="rect">
            <a:avLst/>
          </a:prstGeom>
        </p:spPr>
        <p:txBody>
          <a:bodyPr wrap="square">
            <a:spAutoFit/>
          </a:bodyPr>
          <a:lstStyle/>
          <a:p>
            <a:pPr algn="ctr"/>
            <a:r>
              <a:rPr lang="ar-SA" sz="2400" dirty="0" smtClean="0">
                <a:solidFill>
                  <a:schemeClr val="accent4">
                    <a:lumMod val="50000"/>
                  </a:schemeClr>
                </a:solidFill>
                <a:cs typeface="B Mitra" pitchFamily="2" charset="-78"/>
              </a:rPr>
              <a:t> </a:t>
            </a:r>
            <a:r>
              <a:rPr lang="ar-SA" sz="2400" b="1" dirty="0" smtClean="0">
                <a:solidFill>
                  <a:schemeClr val="accent4">
                    <a:lumMod val="50000"/>
                  </a:schemeClr>
                </a:solidFill>
                <a:cs typeface="B Mitra" pitchFamily="2" charset="-78"/>
              </a:rPr>
              <a:t>90210</a:t>
            </a:r>
            <a:endParaRPr lang="en-US" sz="2400" dirty="0">
              <a:solidFill>
                <a:schemeClr val="accent4">
                  <a:lumMod val="50000"/>
                </a:schemeClr>
              </a:solidFill>
              <a:cs typeface="B Mitra" pitchFamily="2" charset="-78"/>
            </a:endParaRPr>
          </a:p>
        </p:txBody>
      </p:sp>
      <p:pic>
        <p:nvPicPr>
          <p:cNvPr id="24" name="Picture 23" descr="http://sites.google.com/site/mbcpersiaa/list/Mentalist.jpg">
            <a:hlinkClick r:id="rId10"/>
          </p:cNvPr>
          <p:cNvPicPr/>
          <p:nvPr/>
        </p:nvPicPr>
        <p:blipFill>
          <a:blip r:embed="rId11" cstate="print"/>
          <a:srcRect/>
          <a:stretch>
            <a:fillRect/>
          </a:stretch>
        </p:blipFill>
        <p:spPr bwMode="auto">
          <a:xfrm>
            <a:off x="1000100" y="3771912"/>
            <a:ext cx="2057400" cy="1371600"/>
          </a:xfrm>
          <a:prstGeom prst="rect">
            <a:avLst/>
          </a:prstGeom>
          <a:noFill/>
          <a:ln w="9525">
            <a:noFill/>
            <a:miter lim="800000"/>
            <a:headEnd/>
            <a:tailEnd/>
          </a:ln>
        </p:spPr>
      </p:pic>
      <p:sp>
        <p:nvSpPr>
          <p:cNvPr id="25" name="Rectangle 24"/>
          <p:cNvSpPr/>
          <p:nvPr/>
        </p:nvSpPr>
        <p:spPr>
          <a:xfrm>
            <a:off x="1142976" y="5143512"/>
            <a:ext cx="2143140" cy="830997"/>
          </a:xfrm>
          <a:prstGeom prst="rect">
            <a:avLst/>
          </a:prstGeom>
        </p:spPr>
        <p:txBody>
          <a:bodyPr wrap="square">
            <a:spAutoFit/>
          </a:bodyPr>
          <a:lstStyle/>
          <a:p>
            <a:pPr algn="ctr"/>
            <a:r>
              <a:rPr lang="fa-IR" sz="2400" b="1" dirty="0" smtClean="0">
                <a:solidFill>
                  <a:schemeClr val="accent4">
                    <a:lumMod val="50000"/>
                  </a:schemeClr>
                </a:solidFill>
                <a:cs typeface="B Mitra" pitchFamily="2" charset="-78"/>
              </a:rPr>
              <a:t>منتالیست</a:t>
            </a:r>
            <a:endParaRPr lang="en-US" sz="2400" b="1" dirty="0" smtClean="0">
              <a:solidFill>
                <a:schemeClr val="accent4">
                  <a:lumMod val="50000"/>
                </a:schemeClr>
              </a:solidFill>
              <a:cs typeface="B Mitra" pitchFamily="2" charset="-78"/>
            </a:endParaRPr>
          </a:p>
          <a:p>
            <a:pPr algn="ctr"/>
            <a:r>
              <a:rPr lang="en-US" sz="2400" b="1" dirty="0" smtClean="0">
                <a:solidFill>
                  <a:schemeClr val="accent4">
                    <a:lumMod val="50000"/>
                  </a:schemeClr>
                </a:solidFill>
                <a:latin typeface="Times New Roman" pitchFamily="18" charset="0"/>
                <a:cs typeface="Times New Roman" pitchFamily="18" charset="0"/>
              </a:rPr>
              <a:t>The Mentalist</a:t>
            </a:r>
            <a:endParaRPr lang="en-US" sz="2400" dirty="0">
              <a:solidFill>
                <a:schemeClr val="accent4">
                  <a:lumMod val="50000"/>
                </a:schemeClr>
              </a:solidFill>
              <a:latin typeface="Times New Roman" pitchFamily="18" charset="0"/>
              <a:cs typeface="Times New Roman" pitchFamily="18" charset="0"/>
            </a:endParaRPr>
          </a:p>
        </p:txBody>
      </p:sp>
      <p:pic>
        <p:nvPicPr>
          <p:cNvPr id="26" name="Picture 25" descr="http://sites.google.com/site/mbcpersiaa/list/Fringe.jpg">
            <a:hlinkClick r:id="rId12"/>
          </p:cNvPr>
          <p:cNvPicPr/>
          <p:nvPr/>
        </p:nvPicPr>
        <p:blipFill>
          <a:blip r:embed="rId13" cstate="print"/>
          <a:srcRect/>
          <a:stretch>
            <a:fillRect/>
          </a:stretch>
        </p:blipFill>
        <p:spPr bwMode="auto">
          <a:xfrm>
            <a:off x="6586566" y="3712455"/>
            <a:ext cx="2057400" cy="1371600"/>
          </a:xfrm>
          <a:prstGeom prst="rect">
            <a:avLst/>
          </a:prstGeom>
          <a:noFill/>
          <a:ln w="9525">
            <a:noFill/>
            <a:miter lim="800000"/>
            <a:headEnd/>
            <a:tailEnd/>
          </a:ln>
        </p:spPr>
      </p:pic>
      <p:sp>
        <p:nvSpPr>
          <p:cNvPr id="15" name="Rectangle 14"/>
          <p:cNvSpPr/>
          <p:nvPr/>
        </p:nvSpPr>
        <p:spPr>
          <a:xfrm>
            <a:off x="2928926" y="5786454"/>
            <a:ext cx="6000760" cy="523220"/>
          </a:xfrm>
          <a:prstGeom prst="rect">
            <a:avLst/>
          </a:prstGeom>
        </p:spPr>
        <p:txBody>
          <a:bodyPr wrap="square">
            <a:spAutoFit/>
          </a:bodyPr>
          <a:lstStyle/>
          <a:p>
            <a:pPr algn="r" rtl="1"/>
            <a:r>
              <a:rPr lang="fa-IR" sz="2800" b="1" dirty="0" smtClean="0">
                <a:solidFill>
                  <a:srgbClr val="FF0000"/>
                </a:solidFill>
                <a:cs typeface="B Nazanin" pitchFamily="2" charset="-78"/>
              </a:rPr>
              <a:t>* پخش فیلم های سینمایی </a:t>
            </a:r>
            <a:r>
              <a:rPr lang="ar-SA" sz="2800" b="1" dirty="0" smtClean="0">
                <a:solidFill>
                  <a:srgbClr val="FF0000"/>
                </a:solidFill>
                <a:cs typeface="B Nazanin" pitchFamily="2" charset="-78"/>
              </a:rPr>
              <a:t>هرشب ساعت </a:t>
            </a:r>
            <a:r>
              <a:rPr lang="fa-IR" sz="2800" b="1" dirty="0" smtClean="0">
                <a:solidFill>
                  <a:srgbClr val="FF0000"/>
                </a:solidFill>
                <a:cs typeface="B Nazanin" pitchFamily="2" charset="-78"/>
              </a:rPr>
              <a:t>۱۱.</a:t>
            </a:r>
            <a:endParaRPr lang="en-US" sz="2800" dirty="0">
              <a:solidFill>
                <a:srgbClr val="FF0000"/>
              </a:solidFill>
              <a:cs typeface="B Nazanin" pitchFamily="2" charset="-78"/>
            </a:endParaRPr>
          </a:p>
        </p:txBody>
      </p:sp>
      <p:pic>
        <p:nvPicPr>
          <p:cNvPr id="19" name="Picture 18"/>
          <p:cNvPicPr/>
          <p:nvPr/>
        </p:nvPicPr>
        <p:blipFill>
          <a:blip r:embed="rId14" cstate="print"/>
          <a:srcRect/>
          <a:stretch>
            <a:fillRect/>
          </a:stretch>
        </p:blipFill>
        <p:spPr bwMode="auto">
          <a:xfrm>
            <a:off x="71406" y="71414"/>
            <a:ext cx="2357454" cy="71438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from="(-#ppt_w/2)" to="(#ppt_x)" calcmode="lin" valueType="num">
                                      <p:cBhvr>
                                        <p:cTn id="7" dur="600" fill="hold">
                                          <p:stCondLst>
                                            <p:cond delay="0"/>
                                          </p:stCondLst>
                                        </p:cTn>
                                        <p:tgtEl>
                                          <p:spTgt spid="19"/>
                                        </p:tgtEl>
                                        <p:attrNameLst>
                                          <p:attrName>ppt_x</p:attrName>
                                        </p:attrNameLst>
                                      </p:cBhvr>
                                    </p:anim>
                                    <p:anim from="0" to="-1.0" calcmode="lin" valueType="num">
                                      <p:cBhvr>
                                        <p:cTn id="8" dur="200" decel="50000" autoRev="1" fill="hold">
                                          <p:stCondLst>
                                            <p:cond delay="600"/>
                                          </p:stCondLst>
                                        </p:cTn>
                                        <p:tgtEl>
                                          <p:spTgt spid="19"/>
                                        </p:tgtEl>
                                        <p:attrNameLst>
                                          <p:attrName>xshear</p:attrName>
                                        </p:attrNameLst>
                                      </p:cBhvr>
                                    </p:anim>
                                    <p:animScale>
                                      <p:cBhvr>
                                        <p:cTn id="9" dur="200" decel="100000" autoRev="1" fill="hold">
                                          <p:stCondLst>
                                            <p:cond delay="600"/>
                                          </p:stCondLst>
                                        </p:cTn>
                                        <p:tgtEl>
                                          <p:spTgt spid="19"/>
                                        </p:tgtEl>
                                      </p:cBhvr>
                                      <p:from x="100000" y="100000"/>
                                      <p:to x="80000" y="100000"/>
                                    </p:animScale>
                                    <p:anim by="(#ppt_h/3+#ppt_w*0.1)" calcmode="lin" valueType="num">
                                      <p:cBhvr additive="sum">
                                        <p:cTn id="10" dur="200" decel="100000" autoRev="1" fill="hold">
                                          <p:stCondLst>
                                            <p:cond delay="600"/>
                                          </p:stCondLst>
                                        </p:cTn>
                                        <p:tgtEl>
                                          <p:spTgt spid="1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0"/>
                                        </p:tgtEl>
                                        <p:attrNameLst>
                                          <p:attrName>ppt_x</p:attrName>
                                          <p:attrName>ppt_y</p:attrName>
                                        </p:attrNameLst>
                                      </p:cBhvr>
                                    </p:animMotion>
                                    <p:animRot by="1500000">
                                      <p:cBhvr>
                                        <p:cTn id="19" dur="125" fill="hold">
                                          <p:stCondLst>
                                            <p:cond delay="0"/>
                                          </p:stCondLst>
                                        </p:cTn>
                                        <p:tgtEl>
                                          <p:spTgt spid="20"/>
                                        </p:tgtEl>
                                        <p:attrNameLst>
                                          <p:attrName>r</p:attrName>
                                        </p:attrNameLst>
                                      </p:cBhvr>
                                    </p:animRot>
                                    <p:animRot by="-1500000">
                                      <p:cBhvr>
                                        <p:cTn id="20" dur="125" fill="hold">
                                          <p:stCondLst>
                                            <p:cond delay="125"/>
                                          </p:stCondLst>
                                        </p:cTn>
                                        <p:tgtEl>
                                          <p:spTgt spid="20"/>
                                        </p:tgtEl>
                                        <p:attrNameLst>
                                          <p:attrName>r</p:attrName>
                                        </p:attrNameLst>
                                      </p:cBhvr>
                                    </p:animRot>
                                    <p:animRot by="-1500000">
                                      <p:cBhvr>
                                        <p:cTn id="21" dur="125" fill="hold">
                                          <p:stCondLst>
                                            <p:cond delay="250"/>
                                          </p:stCondLst>
                                        </p:cTn>
                                        <p:tgtEl>
                                          <p:spTgt spid="20"/>
                                        </p:tgtEl>
                                        <p:attrNameLst>
                                          <p:attrName>r</p:attrName>
                                        </p:attrNameLst>
                                      </p:cBhvr>
                                    </p:animRot>
                                    <p:animRot by="1500000">
                                      <p:cBhvr>
                                        <p:cTn id="22" dur="125" fill="hold">
                                          <p:stCondLst>
                                            <p:cond delay="375"/>
                                          </p:stCondLst>
                                        </p:cTn>
                                        <p:tgtEl>
                                          <p:spTgt spid="2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par>
                                <p:cTn id="28" presetID="2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edge">
                                      <p:cBhvr>
                                        <p:cTn id="30" dur="2000"/>
                                        <p:tgtEl>
                                          <p:spTgt spid="14"/>
                                        </p:tgtEl>
                                      </p:cBhvr>
                                    </p:animEffect>
                                  </p:childTnLst>
                                </p:cTn>
                              </p:par>
                              <p:par>
                                <p:cTn id="31" presetID="2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edge">
                                      <p:cBhvr>
                                        <p:cTn id="33" dur="2000"/>
                                        <p:tgtEl>
                                          <p:spTgt spid="17"/>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edge">
                                      <p:cBhvr>
                                        <p:cTn id="36" dur="2000"/>
                                        <p:tgtEl>
                                          <p:spTgt spid="18"/>
                                        </p:tgtEl>
                                      </p:cBhvr>
                                    </p:animEffect>
                                  </p:childTnLst>
                                </p:cTn>
                              </p:par>
                              <p:par>
                                <p:cTn id="37" presetID="2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edge">
                                      <p:cBhvr>
                                        <p:cTn id="39" dur="2000"/>
                                        <p:tgtEl>
                                          <p:spTgt spid="16"/>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edg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Left)">
                                      <p:cBhvr>
                                        <p:cTn id="7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0" grpId="0"/>
      <p:bldP spid="20" grpId="1"/>
      <p:bldP spid="21" grpId="0"/>
      <p:bldP spid="23" grpId="0"/>
      <p:bldP spid="25" grpId="0"/>
      <p:bldP spid="1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778" y="432048"/>
            <a:ext cx="8929718" cy="6237312"/>
          </a:xfrm>
        </p:spPr>
        <p:txBody>
          <a:bodyPr>
            <a:noAutofit/>
          </a:bodyPr>
          <a:lstStyle/>
          <a:p>
            <a:pPr marL="0" indent="0" algn="r" rtl="1">
              <a:lnSpc>
                <a:spcPct val="150000"/>
              </a:lnSpc>
              <a:spcBef>
                <a:spcPts val="0"/>
              </a:spcBef>
              <a:buBlip>
                <a:blip r:embed="rId2"/>
              </a:buBlip>
              <a:tabLst>
                <a:tab pos="0" algn="l"/>
              </a:tabLst>
            </a:pPr>
            <a:r>
              <a:rPr lang="fa-IR" sz="2300" dirty="0" smtClean="0">
                <a:solidFill>
                  <a:schemeClr val="tx1"/>
                </a:solidFill>
                <a:cs typeface="B Mitra" pitchFamily="2" charset="-78"/>
              </a:rPr>
              <a:t>تأسیس: 10 مرداد 1388</a:t>
            </a:r>
          </a:p>
          <a:p>
            <a:pPr marL="0" indent="0" algn="justLow">
              <a:lnSpc>
                <a:spcPct val="150000"/>
              </a:lnSpc>
              <a:spcBef>
                <a:spcPts val="0"/>
              </a:spcBef>
              <a:buBlip>
                <a:blip r:embed="rId2"/>
              </a:buBlip>
            </a:pPr>
            <a:r>
              <a:rPr lang="fa-IR" sz="2300" dirty="0" smtClean="0">
                <a:solidFill>
                  <a:schemeClr val="tx1"/>
                </a:solidFill>
                <a:cs typeface="B Mitra" pitchFamily="2" charset="-78"/>
              </a:rPr>
              <a:t>مؤسس: شرکت موبی مدیا گروپ با مدیریت سعد محسنی، افغانی استرالیایی تبار است که کانون فعالیت آن در تلویزیونهای </a:t>
            </a:r>
            <a:r>
              <a:rPr lang="en-US" sz="2300" dirty="0" err="1" smtClean="0">
                <a:solidFill>
                  <a:schemeClr val="tx1"/>
                </a:solidFill>
                <a:latin typeface="Times New Roman" pitchFamily="18" charset="0"/>
                <a:cs typeface="Times New Roman" pitchFamily="18" charset="0"/>
              </a:rPr>
              <a:t>Tolo</a:t>
            </a:r>
            <a:r>
              <a:rPr lang="en-US" sz="2300" dirty="0" smtClean="0">
                <a:solidFill>
                  <a:schemeClr val="tx1"/>
                </a:solidFill>
                <a:latin typeface="Times New Roman" pitchFamily="18" charset="0"/>
                <a:cs typeface="Times New Roman" pitchFamily="18" charset="0"/>
              </a:rPr>
              <a:t> TV</a:t>
            </a:r>
            <a:r>
              <a:rPr lang="fa-IR" sz="2300" dirty="0" smtClean="0">
                <a:solidFill>
                  <a:schemeClr val="tx1"/>
                </a:solidFill>
                <a:latin typeface="Times New Roman" pitchFamily="18" charset="0"/>
                <a:cs typeface="Times New Roman" pitchFamily="18" charset="0"/>
              </a:rPr>
              <a:t>، </a:t>
            </a:r>
            <a:r>
              <a:rPr lang="en-US" sz="2300" dirty="0" err="1" smtClean="0">
                <a:solidFill>
                  <a:schemeClr val="tx1"/>
                </a:solidFill>
                <a:latin typeface="Times New Roman" pitchFamily="18" charset="0"/>
                <a:cs typeface="Times New Roman" pitchFamily="18" charset="0"/>
              </a:rPr>
              <a:t>Lemar</a:t>
            </a:r>
            <a:r>
              <a:rPr lang="en-US" sz="2300" dirty="0" smtClean="0">
                <a:solidFill>
                  <a:schemeClr val="tx1"/>
                </a:solidFill>
                <a:latin typeface="Times New Roman" pitchFamily="18" charset="0"/>
                <a:cs typeface="Times New Roman" pitchFamily="18" charset="0"/>
              </a:rPr>
              <a:t> TV</a:t>
            </a:r>
            <a:r>
              <a:rPr lang="fa-IR" sz="2300" dirty="0" smtClean="0">
                <a:solidFill>
                  <a:schemeClr val="tx1"/>
                </a:solidFill>
                <a:latin typeface="Times New Roman" pitchFamily="18" charset="0"/>
                <a:cs typeface="Times New Roman" pitchFamily="18" charset="0"/>
              </a:rPr>
              <a:t>، </a:t>
            </a:r>
            <a:r>
              <a:rPr lang="en-US" sz="2300" dirty="0" smtClean="0">
                <a:solidFill>
                  <a:schemeClr val="tx1"/>
                </a:solidFill>
                <a:latin typeface="Times New Roman" pitchFamily="18" charset="0"/>
                <a:cs typeface="Times New Roman" pitchFamily="18" charset="0"/>
              </a:rPr>
              <a:t>Farsi1</a:t>
            </a:r>
            <a:r>
              <a:rPr lang="fa-IR" sz="2300" dirty="0" smtClean="0">
                <a:solidFill>
                  <a:schemeClr val="tx1"/>
                </a:solidFill>
                <a:latin typeface="Times New Roman" pitchFamily="18" charset="0"/>
                <a:cs typeface="Times New Roman" pitchFamily="18" charset="0"/>
              </a:rPr>
              <a:t> </a:t>
            </a:r>
            <a:r>
              <a:rPr lang="fa-IR" sz="2300" dirty="0" smtClean="0">
                <a:solidFill>
                  <a:schemeClr val="tx1"/>
                </a:solidFill>
                <a:cs typeface="B Mitra" pitchFamily="2" charset="-78"/>
              </a:rPr>
              <a:t>و رادیو </a:t>
            </a:r>
            <a:r>
              <a:rPr lang="en-US" sz="2300" dirty="0" err="1" smtClean="0">
                <a:solidFill>
                  <a:schemeClr val="tx1"/>
                </a:solidFill>
                <a:latin typeface="Times New Roman" pitchFamily="18" charset="0"/>
                <a:cs typeface="Times New Roman" pitchFamily="18" charset="0"/>
              </a:rPr>
              <a:t>Arman</a:t>
            </a:r>
            <a:r>
              <a:rPr lang="en-US" sz="2300" dirty="0" smtClean="0">
                <a:solidFill>
                  <a:schemeClr val="tx1"/>
                </a:solidFill>
                <a:latin typeface="Times New Roman" pitchFamily="18" charset="0"/>
                <a:cs typeface="Times New Roman" pitchFamily="18" charset="0"/>
              </a:rPr>
              <a:t> FM</a:t>
            </a:r>
            <a:r>
              <a:rPr lang="fa-IR" sz="2300" dirty="0" smtClean="0">
                <a:solidFill>
                  <a:schemeClr val="tx1"/>
                </a:solidFill>
                <a:latin typeface="Times New Roman" pitchFamily="18" charset="0"/>
                <a:cs typeface="Times New Roman" pitchFamily="18" charset="0"/>
              </a:rPr>
              <a:t> </a:t>
            </a:r>
            <a:r>
              <a:rPr lang="fa-IR" sz="2300" dirty="0" smtClean="0">
                <a:solidFill>
                  <a:schemeClr val="tx1"/>
                </a:solidFill>
                <a:cs typeface="B Mitra" pitchFamily="2" charset="-78"/>
              </a:rPr>
              <a:t>می باشد. پشتوانه رسانه ای محسنی رابرات مرداک است که شرکت نیوزکورپوریشن را رهبری می کند. نیوزوکورپوریشن که اداره مرکزی آن در نیویورک واقع است، علاوه بر رسانه‌های دیداری و شنیداری، بیش از صد روزنامه و مجله نیز در سراسر جهان منتشر می‌کند از جمله: دیلی تلگراف، وال‌استریت ژورنال، سان، تایمز و ساندی تایمز، نیویورک‌پست. مجموعه انتشاراتی داوجونز بورس ایالات متحده نیز تحت تملک این غول رسانه‌ای قرار دارد. مجموعه فیلم‌سازی فاکس و شبکه‌های تلویزیونی فاکس، فاکس نیوز و مجموعه تلویزیونی - خبری اسکای انگلستان و نیز سایت شبکه‌ی اجتماعی "مای اسپیس" نیز در تملک این شرکت است.</a:t>
            </a:r>
          </a:p>
          <a:p>
            <a:pPr marL="0" indent="0" algn="r" rtl="1">
              <a:lnSpc>
                <a:spcPct val="150000"/>
              </a:lnSpc>
              <a:spcBef>
                <a:spcPts val="0"/>
              </a:spcBef>
              <a:buBlip>
                <a:blip r:embed="rId2"/>
              </a:buBlip>
            </a:pPr>
            <a:r>
              <a:rPr lang="fa-IR" sz="2300" dirty="0" smtClean="0">
                <a:solidFill>
                  <a:schemeClr val="tx1"/>
                </a:solidFill>
                <a:cs typeface="B Mitra" pitchFamily="2" charset="-78"/>
              </a:rPr>
              <a:t> رویکرد: فیلم و سریال (پخش سریال ها و فیلم های اروپا و امریکا به زبان فارسی)</a:t>
            </a:r>
          </a:p>
          <a:p>
            <a:pPr marL="0" indent="0" algn="r" rtl="1">
              <a:lnSpc>
                <a:spcPct val="150000"/>
              </a:lnSpc>
              <a:spcBef>
                <a:spcPts val="0"/>
              </a:spcBef>
              <a:buBlip>
                <a:blip r:embed="rId2"/>
              </a:buBlip>
            </a:pPr>
            <a:r>
              <a:rPr lang="fa-IR" sz="2300" dirty="0" smtClean="0">
                <a:solidFill>
                  <a:schemeClr val="tx1"/>
                </a:solidFill>
                <a:cs typeface="B Mitra" pitchFamily="2" charset="-78"/>
              </a:rPr>
              <a:t> محتوای اصلی فیلم ها و سریال ها ترویج خیانت، جنایت، بی بندوباری اخلاقی و ... است.</a:t>
            </a:r>
          </a:p>
        </p:txBody>
      </p:sp>
      <p:sp>
        <p:nvSpPr>
          <p:cNvPr id="4" name="Rectangle 2"/>
          <p:cNvSpPr>
            <a:spLocks noGrp="1" noChangeArrowheads="1"/>
          </p:cNvSpPr>
          <p:nvPr>
            <p:ph type="title"/>
          </p:nvPr>
        </p:nvSpPr>
        <p:spPr>
          <a:xfrm>
            <a:off x="142844" y="142852"/>
            <a:ext cx="1714512" cy="571504"/>
          </a:xfrm>
        </p:spPr>
        <p:txBody>
          <a:bodyPr>
            <a:noAutofit/>
          </a:bodyPr>
          <a:lstStyle/>
          <a:p>
            <a:pPr algn="ctr" eaLnBrk="1" hangingPunct="1">
              <a:defRPr/>
            </a:pPr>
            <a:r>
              <a:rPr lang="en-US" sz="3200" b="1" dirty="0" smtClean="0">
                <a:solidFill>
                  <a:srgbClr val="FF0000"/>
                </a:solidFill>
                <a:latin typeface="Times New Roman" pitchFamily="18" charset="0"/>
                <a:cs typeface="Times New Roman" pitchFamily="18" charset="0"/>
              </a:rPr>
              <a:t>Farsi 1</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edg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42844" y="142852"/>
            <a:ext cx="2786082" cy="654032"/>
          </a:xfrm>
        </p:spPr>
        <p:txBody>
          <a:bodyPr>
            <a:normAutofit/>
          </a:bodyPr>
          <a:lstStyle/>
          <a:p>
            <a:pPr algn="ctr" rtl="1">
              <a:defRPr/>
            </a:pPr>
            <a:r>
              <a:rPr lang="en-US" sz="3200" b="1" dirty="0" err="1" smtClean="0">
                <a:solidFill>
                  <a:srgbClr val="FF0000"/>
                </a:solidFill>
                <a:latin typeface="Times New Roman" pitchFamily="18" charset="0"/>
                <a:cs typeface="Times New Roman" pitchFamily="18" charset="0"/>
              </a:rPr>
              <a:t>Jaam</a:t>
            </a:r>
            <a:r>
              <a:rPr lang="en-US" sz="3200" b="1" dirty="0" smtClean="0">
                <a:solidFill>
                  <a:srgbClr val="FF0000"/>
                </a:solidFill>
                <a:latin typeface="Times New Roman" pitchFamily="18" charset="0"/>
                <a:cs typeface="Times New Roman" pitchFamily="18" charset="0"/>
              </a:rPr>
              <a:t>-e-Jam</a:t>
            </a:r>
            <a:endParaRPr lang="en-US"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pic>
        <p:nvPicPr>
          <p:cNvPr id="93196" name="Picture 12" descr="jame jam"/>
          <p:cNvPicPr>
            <a:picLocks noGrp="1" noChangeAspect="1" noChangeArrowheads="1"/>
          </p:cNvPicPr>
          <p:nvPr>
            <p:ph sz="half" idx="1"/>
          </p:nvPr>
        </p:nvPicPr>
        <p:blipFill>
          <a:blip r:embed="rId2" cstate="print"/>
          <a:srcRect/>
          <a:stretch>
            <a:fillRect/>
          </a:stretch>
        </p:blipFill>
        <p:spPr>
          <a:xfrm>
            <a:off x="142844" y="3581400"/>
            <a:ext cx="3571900" cy="1884363"/>
          </a:xfrm>
          <a:noFill/>
        </p:spPr>
      </p:pic>
      <p:sp>
        <p:nvSpPr>
          <p:cNvPr id="93191" name="Rectangle 7"/>
          <p:cNvSpPr>
            <a:spLocks noGrp="1" noChangeArrowheads="1"/>
          </p:cNvSpPr>
          <p:nvPr>
            <p:ph type="body" sz="half" idx="2"/>
          </p:nvPr>
        </p:nvSpPr>
        <p:spPr>
          <a:xfrm>
            <a:off x="3929058" y="928670"/>
            <a:ext cx="5000660" cy="5357850"/>
          </a:xfrm>
        </p:spPr>
        <p:txBody>
          <a:bodyPr>
            <a:noAutofit/>
          </a:bodyPr>
          <a:lstStyle/>
          <a:p>
            <a:pPr marL="0" indent="0" algn="justLow">
              <a:lnSpc>
                <a:spcPct val="150000"/>
              </a:lnSpc>
              <a:buBlip>
                <a:blip r:embed="rId3"/>
              </a:buBlip>
            </a:pPr>
            <a:r>
              <a:rPr lang="fa-IR" sz="2400" i="1" dirty="0" smtClean="0">
                <a:solidFill>
                  <a:schemeClr val="tx1"/>
                </a:solidFill>
                <a:cs typeface="B Mitra" pitchFamily="2" charset="-78"/>
              </a:rPr>
              <a:t>تأسیس: 1981 به مدیریت </a:t>
            </a:r>
            <a:r>
              <a:rPr lang="ar-SA" sz="2400" i="1" dirty="0" smtClean="0">
                <a:solidFill>
                  <a:schemeClr val="tx1"/>
                </a:solidFill>
                <a:cs typeface="B Mitra" pitchFamily="2" charset="-78"/>
              </a:rPr>
              <a:t>کوروش بي</a:t>
            </a:r>
            <a:r>
              <a:rPr lang="fa-IR" sz="2400" i="1" dirty="0" smtClean="0">
                <a:solidFill>
                  <a:schemeClr val="tx1"/>
                </a:solidFill>
                <a:cs typeface="B Mitra" pitchFamily="2" charset="-78"/>
              </a:rPr>
              <a:t> </a:t>
            </a:r>
            <a:r>
              <a:rPr lang="ar-SA" sz="2400" i="1" dirty="0" smtClean="0">
                <a:solidFill>
                  <a:schemeClr val="tx1"/>
                </a:solidFill>
                <a:cs typeface="B Mitra" pitchFamily="2" charset="-78"/>
              </a:rPr>
              <a:t>بيان</a:t>
            </a:r>
            <a:r>
              <a:rPr lang="fa-IR" sz="2400" i="1" dirty="0" smtClean="0">
                <a:solidFill>
                  <a:schemeClr val="tx1"/>
                </a:solidFill>
                <a:cs typeface="B Mitra" pitchFamily="2" charset="-78"/>
              </a:rPr>
              <a:t>.</a:t>
            </a:r>
            <a:endParaRPr lang="fa-IR" sz="2400" dirty="0" smtClean="0">
              <a:solidFill>
                <a:schemeClr val="tx1"/>
              </a:solidFill>
              <a:effectLst/>
              <a:cs typeface="B Mitra" pitchFamily="2" charset="-78"/>
            </a:endParaRPr>
          </a:p>
          <a:p>
            <a:pPr marL="0" indent="0" algn="justLow" rtl="1" eaLnBrk="1" hangingPunct="1">
              <a:lnSpc>
                <a:spcPct val="150000"/>
              </a:lnSpc>
              <a:buBlip>
                <a:blip r:embed="rId3"/>
              </a:buBlip>
            </a:pPr>
            <a:r>
              <a:rPr lang="fa-IR" sz="2400" dirty="0" smtClean="0">
                <a:solidFill>
                  <a:schemeClr val="tx1"/>
                </a:solidFill>
                <a:effectLst/>
                <a:cs typeface="B Mitra" pitchFamily="2" charset="-78"/>
              </a:rPr>
              <a:t>درآمد اين شبكه به واسطه فروش محصولات و    كالاهايي است كه در انحصار خود دارد در سراسر دنيا و حتي ايران.</a:t>
            </a:r>
          </a:p>
          <a:p>
            <a:pPr marL="0" indent="0" algn="justLow" rtl="1" eaLnBrk="1" hangingPunct="1">
              <a:lnSpc>
                <a:spcPct val="150000"/>
              </a:lnSpc>
              <a:buBlip>
                <a:blip r:embed="rId3"/>
              </a:buBlip>
            </a:pPr>
            <a:r>
              <a:rPr lang="fa-IR" sz="2400" dirty="0" smtClean="0">
                <a:solidFill>
                  <a:schemeClr val="tx1"/>
                </a:solidFill>
                <a:effectLst/>
                <a:cs typeface="B Mitra" pitchFamily="2" charset="-78"/>
              </a:rPr>
              <a:t>گفته می شود وی تبعه اسرائيل است و احتمالاً بخشي از درآمد خود را نيز از وابستگان و هم مليت هاي خود نيز تامين مي كند.</a:t>
            </a:r>
          </a:p>
          <a:p>
            <a:pPr marL="0" indent="0" algn="justLow" rtl="1" eaLnBrk="1" hangingPunct="1">
              <a:lnSpc>
                <a:spcPct val="150000"/>
              </a:lnSpc>
              <a:buBlip>
                <a:blip r:embed="rId3"/>
              </a:buBlip>
            </a:pPr>
            <a:r>
              <a:rPr lang="fa-IR" sz="2400" dirty="0" smtClean="0">
                <a:solidFill>
                  <a:schemeClr val="tx1"/>
                </a:solidFill>
                <a:cs typeface="B Mitra" pitchFamily="2" charset="-78"/>
              </a:rPr>
              <a:t>ترویج و ترغیب مسلمانان به تغییر دین و روی آوری به مسیحیت از جمله هدف درازمدت این شبکه است. </a:t>
            </a:r>
            <a:endParaRPr lang="en-US" sz="2400" dirty="0" smtClean="0">
              <a:solidFill>
                <a:schemeClr val="tx1"/>
              </a:solidFill>
              <a:effectLst/>
              <a:cs typeface="B Mitra" pitchFamily="2" charset="-78"/>
            </a:endParaRPr>
          </a:p>
        </p:txBody>
      </p:sp>
      <p:pic>
        <p:nvPicPr>
          <p:cNvPr id="93194" name="Picture 10" descr="6ybfe6e"/>
          <p:cNvPicPr>
            <a:picLocks noChangeAspect="1" noChangeArrowheads="1"/>
          </p:cNvPicPr>
          <p:nvPr/>
        </p:nvPicPr>
        <p:blipFill>
          <a:blip r:embed="rId4" cstate="print"/>
          <a:srcRect/>
          <a:stretch>
            <a:fillRect/>
          </a:stretch>
        </p:blipFill>
        <p:spPr bwMode="auto">
          <a:xfrm>
            <a:off x="1000100" y="1671638"/>
            <a:ext cx="1828800" cy="182880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93191">
                                            <p:txEl>
                                              <p:pRg st="0" end="0"/>
                                            </p:txEl>
                                          </p:spTgt>
                                        </p:tgtEl>
                                        <p:attrNameLst>
                                          <p:attrName>style.visibility</p:attrName>
                                        </p:attrNameLst>
                                      </p:cBhvr>
                                      <p:to>
                                        <p:strVal val="visible"/>
                                      </p:to>
                                    </p:set>
                                    <p:anim calcmode="lin" valueType="num">
                                      <p:cBhvr>
                                        <p:cTn id="14" dur="1000" fill="hold"/>
                                        <p:tgtEl>
                                          <p:spTgt spid="9319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9319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9319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319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93191">
                                            <p:txEl>
                                              <p:pRg st="1" end="1"/>
                                            </p:txEl>
                                          </p:spTgt>
                                        </p:tgtEl>
                                        <p:attrNameLst>
                                          <p:attrName>style.visibility</p:attrName>
                                        </p:attrNameLst>
                                      </p:cBhvr>
                                      <p:to>
                                        <p:strVal val="visible"/>
                                      </p:to>
                                    </p:set>
                                    <p:anim calcmode="lin" valueType="num">
                                      <p:cBhvr>
                                        <p:cTn id="22" dur="1000" fill="hold"/>
                                        <p:tgtEl>
                                          <p:spTgt spid="93191">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93191">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931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31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93191">
                                            <p:txEl>
                                              <p:pRg st="2" end="2"/>
                                            </p:txEl>
                                          </p:spTgt>
                                        </p:tgtEl>
                                        <p:attrNameLst>
                                          <p:attrName>style.visibility</p:attrName>
                                        </p:attrNameLst>
                                      </p:cBhvr>
                                      <p:to>
                                        <p:strVal val="visible"/>
                                      </p:to>
                                    </p:set>
                                    <p:anim calcmode="lin" valueType="num">
                                      <p:cBhvr>
                                        <p:cTn id="30" dur="1000" fill="hold"/>
                                        <p:tgtEl>
                                          <p:spTgt spid="93191">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93191">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9319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9319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93191">
                                            <p:txEl>
                                              <p:pRg st="3" end="3"/>
                                            </p:txEl>
                                          </p:spTgt>
                                        </p:tgtEl>
                                        <p:attrNameLst>
                                          <p:attrName>style.visibility</p:attrName>
                                        </p:attrNameLst>
                                      </p:cBhvr>
                                      <p:to>
                                        <p:strVal val="visible"/>
                                      </p:to>
                                    </p:set>
                                    <p:anim calcmode="lin" valueType="num">
                                      <p:cBhvr>
                                        <p:cTn id="38" dur="1000" fill="hold"/>
                                        <p:tgtEl>
                                          <p:spTgt spid="93191">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93191">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931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9319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nodeType="clickEffect">
                                  <p:stCondLst>
                                    <p:cond delay="0"/>
                                  </p:stCondLst>
                                  <p:childTnLst>
                                    <p:set>
                                      <p:cBhvr>
                                        <p:cTn id="45" dur="1" fill="hold">
                                          <p:stCondLst>
                                            <p:cond delay="0"/>
                                          </p:stCondLst>
                                        </p:cTn>
                                        <p:tgtEl>
                                          <p:spTgt spid="93194"/>
                                        </p:tgtEl>
                                        <p:attrNameLst>
                                          <p:attrName>style.visibility</p:attrName>
                                        </p:attrNameLst>
                                      </p:cBhvr>
                                      <p:to>
                                        <p:strVal val="visible"/>
                                      </p:to>
                                    </p:set>
                                    <p:animEffect transition="in" filter="fade">
                                      <p:cBhvr>
                                        <p:cTn id="46" dur="2000"/>
                                        <p:tgtEl>
                                          <p:spTgt spid="93194"/>
                                        </p:tgtEl>
                                      </p:cBhvr>
                                    </p:animEffect>
                                    <p:anim calcmode="lin" valueType="num">
                                      <p:cBhvr>
                                        <p:cTn id="47" dur="2000" fill="hold"/>
                                        <p:tgtEl>
                                          <p:spTgt spid="93194"/>
                                        </p:tgtEl>
                                        <p:attrNameLst>
                                          <p:attrName>style.rotation</p:attrName>
                                        </p:attrNameLst>
                                      </p:cBhvr>
                                      <p:tavLst>
                                        <p:tav tm="0">
                                          <p:val>
                                            <p:fltVal val="720"/>
                                          </p:val>
                                        </p:tav>
                                        <p:tav tm="100000">
                                          <p:val>
                                            <p:fltVal val="0"/>
                                          </p:val>
                                        </p:tav>
                                      </p:tavLst>
                                    </p:anim>
                                    <p:anim calcmode="lin" valueType="num">
                                      <p:cBhvr>
                                        <p:cTn id="48" dur="2000" fill="hold"/>
                                        <p:tgtEl>
                                          <p:spTgt spid="93194"/>
                                        </p:tgtEl>
                                        <p:attrNameLst>
                                          <p:attrName>ppt_h</p:attrName>
                                        </p:attrNameLst>
                                      </p:cBhvr>
                                      <p:tavLst>
                                        <p:tav tm="0">
                                          <p:val>
                                            <p:fltVal val="0"/>
                                          </p:val>
                                        </p:tav>
                                        <p:tav tm="100000">
                                          <p:val>
                                            <p:strVal val="#ppt_h"/>
                                          </p:val>
                                        </p:tav>
                                      </p:tavLst>
                                    </p:anim>
                                    <p:anim calcmode="lin" valueType="num">
                                      <p:cBhvr>
                                        <p:cTn id="49" dur="2000" fill="hold"/>
                                        <p:tgtEl>
                                          <p:spTgt spid="93194"/>
                                        </p:tgtEl>
                                        <p:attrNameLst>
                                          <p:attrName>ppt_w</p:attrName>
                                        </p:attrNameLst>
                                      </p:cBhvr>
                                      <p:tavLst>
                                        <p:tav tm="0">
                                          <p:val>
                                            <p:fltVal val="0"/>
                                          </p:val>
                                        </p:tav>
                                        <p:tav tm="100000">
                                          <p:val>
                                            <p:strVal val="#ppt_w"/>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93196"/>
                                        </p:tgtEl>
                                        <p:attrNameLst>
                                          <p:attrName>style.visibility</p:attrName>
                                        </p:attrNameLst>
                                      </p:cBhvr>
                                      <p:to>
                                        <p:strVal val="visible"/>
                                      </p:to>
                                    </p:set>
                                    <p:anim calcmode="lin" valueType="num">
                                      <p:cBhvr>
                                        <p:cTn id="54" dur="500" fill="hold"/>
                                        <p:tgtEl>
                                          <p:spTgt spid="93196"/>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93196"/>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93196"/>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93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91"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8596" y="1000108"/>
            <a:ext cx="8329642" cy="4881602"/>
          </a:xfrm>
        </p:spPr>
        <p:txBody>
          <a:bodyPr>
            <a:noAutofit/>
          </a:bodyPr>
          <a:lstStyle/>
          <a:p>
            <a:pPr marL="96838" indent="12700" algn="justLow" rtl="1">
              <a:lnSpc>
                <a:spcPct val="150000"/>
              </a:lnSpc>
              <a:buBlip>
                <a:blip r:embed="rId2"/>
              </a:buBlip>
            </a:pPr>
            <a:r>
              <a:rPr lang="fa-IR" sz="2400" dirty="0" smtClean="0">
                <a:solidFill>
                  <a:schemeClr val="tx1"/>
                </a:solidFill>
                <a:cs typeface="B Mitra" pitchFamily="2" charset="-78"/>
              </a:rPr>
              <a:t>تأسیس: سپتامبر 2001 </a:t>
            </a:r>
          </a:p>
          <a:p>
            <a:pPr marL="96838" indent="12700" algn="justLow" rtl="1">
              <a:lnSpc>
                <a:spcPct val="150000"/>
              </a:lnSpc>
              <a:buBlip>
                <a:blip r:embed="rId2"/>
              </a:buBlip>
            </a:pPr>
            <a:r>
              <a:rPr lang="fa-IR" sz="2400" dirty="0" smtClean="0">
                <a:solidFill>
                  <a:schemeClr val="tx1"/>
                </a:solidFill>
                <a:cs typeface="B Mitra" pitchFamily="2" charset="-78"/>
              </a:rPr>
              <a:t>مدیریت: رضا فاضلی (متعلق به سازمان مجاهدين خلق ايران) </a:t>
            </a:r>
          </a:p>
          <a:p>
            <a:pPr marL="96838" indent="12700" algn="justLow" rtl="1">
              <a:lnSpc>
                <a:spcPct val="150000"/>
              </a:lnSpc>
              <a:buBlip>
                <a:blip r:embed="rId2"/>
              </a:buBlip>
            </a:pPr>
            <a:r>
              <a:rPr lang="fa-IR" sz="2400" dirty="0" smtClean="0">
                <a:solidFill>
                  <a:schemeClr val="tx1"/>
                </a:solidFill>
                <a:cs typeface="B Mitra" pitchFamily="2" charset="-78"/>
              </a:rPr>
              <a:t>رویکرد: سیاسی - خبری</a:t>
            </a:r>
          </a:p>
          <a:p>
            <a:pPr marL="96838" indent="12700" algn="justLow" rtl="1">
              <a:lnSpc>
                <a:spcPct val="150000"/>
              </a:lnSpc>
              <a:buBlip>
                <a:blip r:embed="rId2"/>
              </a:buBlip>
            </a:pPr>
            <a:r>
              <a:rPr lang="fa-IR" sz="2400" dirty="0" smtClean="0">
                <a:solidFill>
                  <a:schemeClr val="tx1"/>
                </a:solidFill>
                <a:cs typeface="B Mitra" pitchFamily="2" charset="-78"/>
              </a:rPr>
              <a:t>اهداف: ترویج دموکراسی، تأسیس حکومت سکولار در ایران و ترویج جنبش های ضد خشونت  </a:t>
            </a:r>
          </a:p>
          <a:p>
            <a:pPr marL="96838" indent="12700" algn="justLow" rtl="1">
              <a:lnSpc>
                <a:spcPct val="150000"/>
              </a:lnSpc>
              <a:buBlip>
                <a:blip r:embed="rId2"/>
              </a:buBlip>
            </a:pPr>
            <a:r>
              <a:rPr lang="fa-IR" sz="2400" dirty="0" smtClean="0">
                <a:solidFill>
                  <a:schemeClr val="tx1"/>
                </a:solidFill>
                <a:cs typeface="B Mitra" pitchFamily="2" charset="-78"/>
              </a:rPr>
              <a:t>اين کانال تلويزيونی اولين کانال فارسی زبان بود که با نام سيمای مقاومت از ماهواره هاتبرد به صورت آنالوگ پخش مي شد.</a:t>
            </a:r>
          </a:p>
          <a:p>
            <a:pPr marL="96838" indent="12700" algn="justLow" rtl="1">
              <a:lnSpc>
                <a:spcPct val="150000"/>
              </a:lnSpc>
              <a:buBlip>
                <a:blip r:embed="rId2"/>
              </a:buBlip>
            </a:pPr>
            <a:r>
              <a:rPr lang="fa-IR" sz="2400" dirty="0" smtClean="0">
                <a:solidFill>
                  <a:schemeClr val="tx1"/>
                </a:solidFill>
                <a:cs typeface="B Mitra" pitchFamily="2" charset="-78"/>
              </a:rPr>
              <a:t>بعد از اين که ماهواره هاتبرد به صورت ديجيتال شروع به کار کرد اين کانال به صورت 24 ساعته پخش خود را آغاز کرد و نام کانال را به سيمای آزادی تغيير داد.</a:t>
            </a:r>
          </a:p>
        </p:txBody>
      </p:sp>
      <p:sp>
        <p:nvSpPr>
          <p:cNvPr id="4" name="Rectangle 2"/>
          <p:cNvSpPr>
            <a:spLocks noGrp="1" noChangeArrowheads="1"/>
          </p:cNvSpPr>
          <p:nvPr>
            <p:ph type="title"/>
          </p:nvPr>
        </p:nvSpPr>
        <p:spPr>
          <a:xfrm>
            <a:off x="71406" y="142852"/>
            <a:ext cx="2928958" cy="654032"/>
          </a:xfrm>
        </p:spPr>
        <p:txBody>
          <a:bodyPr>
            <a:noAutofit/>
          </a:bodyPr>
          <a:lstStyle/>
          <a:p>
            <a:pPr algn="ctr" rtl="1">
              <a:defRPr/>
            </a:pPr>
            <a:r>
              <a:rPr lang="en-US" sz="3200" b="1" dirty="0" err="1" smtClean="0">
                <a:solidFill>
                  <a:srgbClr val="FF0066"/>
                </a:solidFill>
                <a:latin typeface="Times New Roman" pitchFamily="18" charset="0"/>
                <a:ea typeface="+mn-ea"/>
                <a:cs typeface="Times New Roman" pitchFamily="18" charset="0"/>
              </a:rPr>
              <a:t>Simaye-Azadi</a:t>
            </a:r>
            <a:endParaRPr lang="en-US" sz="3200" b="1" dirty="0" smtClean="0">
              <a:solidFill>
                <a:srgbClr val="FF0066"/>
              </a:solidFill>
              <a:latin typeface="Times New Roman" pitchFamily="18" charset="0"/>
              <a:ea typeface="+mn-ea"/>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42844" y="142876"/>
            <a:ext cx="2686040" cy="714356"/>
          </a:xfrm>
        </p:spPr>
        <p:txBody>
          <a:bodyPr>
            <a:normAutofit/>
          </a:bodyPr>
          <a:lstStyle/>
          <a:p>
            <a:pPr algn="ctr" rtl="1"/>
            <a:r>
              <a:rPr lang="en-US" sz="3600" b="1" dirty="0" smtClean="0">
                <a:solidFill>
                  <a:srgbClr val="FF0000"/>
                </a:solidFill>
                <a:latin typeface="Times New Roman" pitchFamily="18" charset="0"/>
                <a:cs typeface="Times New Roman" pitchFamily="18" charset="0"/>
              </a:rPr>
              <a:t>Iran</a:t>
            </a:r>
            <a:r>
              <a:rPr lang="fa-IR" sz="36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Omide</a:t>
            </a:r>
            <a:endParaRPr lang="en-US" sz="3600" dirty="0" smtClean="0">
              <a:solidFill>
                <a:srgbClr val="FF0000"/>
              </a:solidFill>
              <a:latin typeface="Times New Roman" pitchFamily="18" charset="0"/>
              <a:cs typeface="Times New Roman" pitchFamily="18" charset="0"/>
            </a:endParaRPr>
          </a:p>
        </p:txBody>
      </p:sp>
      <p:pic>
        <p:nvPicPr>
          <p:cNvPr id="94214" name="Picture 6" descr="001a"/>
          <p:cNvPicPr>
            <a:picLocks noGrp="1" noChangeAspect="1" noChangeArrowheads="1"/>
          </p:cNvPicPr>
          <p:nvPr>
            <p:ph sz="half" idx="1"/>
          </p:nvPr>
        </p:nvPicPr>
        <p:blipFill>
          <a:blip r:embed="rId2" cstate="print"/>
          <a:srcRect/>
          <a:stretch>
            <a:fillRect/>
          </a:stretch>
        </p:blipFill>
        <p:spPr>
          <a:xfrm>
            <a:off x="214282" y="1428736"/>
            <a:ext cx="3643338" cy="3494088"/>
          </a:xfrm>
          <a:noFill/>
        </p:spPr>
      </p:pic>
      <p:sp>
        <p:nvSpPr>
          <p:cNvPr id="94213" name="Rectangle 5"/>
          <p:cNvSpPr>
            <a:spLocks noGrp="1" noChangeArrowheads="1"/>
          </p:cNvSpPr>
          <p:nvPr>
            <p:ph type="body" sz="half" idx="2"/>
          </p:nvPr>
        </p:nvSpPr>
        <p:spPr>
          <a:xfrm>
            <a:off x="4286248" y="1142984"/>
            <a:ext cx="4495832" cy="4929222"/>
          </a:xfrm>
        </p:spPr>
        <p:txBody>
          <a:bodyPr>
            <a:noAutofit/>
          </a:bodyPr>
          <a:lstStyle/>
          <a:p>
            <a:pPr marL="0" indent="0" algn="justLow" rtl="1">
              <a:lnSpc>
                <a:spcPct val="150000"/>
              </a:lnSpc>
              <a:buBlip>
                <a:blip r:embed="rId3"/>
              </a:buBlip>
            </a:pPr>
            <a:r>
              <a:rPr lang="fa-IR" sz="2800" dirty="0" smtClean="0">
                <a:solidFill>
                  <a:schemeClr val="tx1"/>
                </a:solidFill>
                <a:cs typeface="B Mitra" pitchFamily="2" charset="-78"/>
              </a:rPr>
              <a:t>تأسيس: 1995 </a:t>
            </a:r>
          </a:p>
          <a:p>
            <a:pPr marL="0" indent="0" algn="justLow" rtl="1">
              <a:lnSpc>
                <a:spcPct val="150000"/>
              </a:lnSpc>
              <a:buBlip>
                <a:blip r:embed="rId3"/>
              </a:buBlip>
            </a:pPr>
            <a:r>
              <a:rPr lang="fa-IR" sz="2800" dirty="0" smtClean="0">
                <a:solidFill>
                  <a:schemeClr val="tx1"/>
                </a:solidFill>
                <a:cs typeface="B Mitra" pitchFamily="2" charset="-78"/>
              </a:rPr>
              <a:t>مديريت: نادر رفيعي </a:t>
            </a:r>
          </a:p>
          <a:p>
            <a:pPr marL="0" indent="0" algn="justLow" rtl="1">
              <a:lnSpc>
                <a:spcPct val="150000"/>
              </a:lnSpc>
              <a:buBlip>
                <a:blip r:embed="rId3"/>
              </a:buBlip>
            </a:pPr>
            <a:r>
              <a:rPr lang="fa-IR" sz="2800" dirty="0" smtClean="0">
                <a:solidFill>
                  <a:schemeClr val="tx1"/>
                </a:solidFill>
                <a:cs typeface="B Mitra" pitchFamily="2" charset="-78"/>
              </a:rPr>
              <a:t>رویکرد: آموزشی، سرگرمی و اجتماعي (توجه به مسئله اعتياد)</a:t>
            </a:r>
          </a:p>
          <a:p>
            <a:pPr marL="0" indent="0" algn="justLow" rtl="1" eaLnBrk="1" hangingPunct="1">
              <a:lnSpc>
                <a:spcPct val="150000"/>
              </a:lnSpc>
              <a:buBlip>
                <a:blip r:embed="rId3"/>
              </a:buBlip>
            </a:pPr>
            <a:r>
              <a:rPr lang="fa-IR" sz="2800" dirty="0" smtClean="0">
                <a:solidFill>
                  <a:schemeClr val="tx1"/>
                </a:solidFill>
                <a:effectLst/>
                <a:cs typeface="B Mitra" pitchFamily="2" charset="-78"/>
              </a:rPr>
              <a:t>نادر رفيعي در هتل كنتينانتال دبي دفتر كوچكي دارد و از آنجا جذب آگهي  كرده و فعاليت مي كند. </a:t>
            </a:r>
            <a:endParaRPr lang="en-US" sz="2800" dirty="0" smtClean="0">
              <a:solidFill>
                <a:schemeClr val="tx1"/>
              </a:solidFill>
              <a:effectLst/>
              <a:cs typeface="B Mitra" pitchFamily="2"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94214"/>
                                        </p:tgtEl>
                                        <p:attrNameLst>
                                          <p:attrName>style.visibility</p:attrName>
                                        </p:attrNameLst>
                                      </p:cBhvr>
                                      <p:to>
                                        <p:strVal val="visible"/>
                                      </p:to>
                                    </p:set>
                                    <p:animEffect transition="in" filter="fade">
                                      <p:cBhvr>
                                        <p:cTn id="14" dur="1000"/>
                                        <p:tgtEl>
                                          <p:spTgt spid="94214"/>
                                        </p:tgtEl>
                                      </p:cBhvr>
                                    </p:animEffect>
                                    <p:anim calcmode="lin" valueType="num">
                                      <p:cBhvr>
                                        <p:cTn id="15" dur="1000" fill="hold"/>
                                        <p:tgtEl>
                                          <p:spTgt spid="94214"/>
                                        </p:tgtEl>
                                        <p:attrNameLst>
                                          <p:attrName>ppt_x</p:attrName>
                                        </p:attrNameLst>
                                      </p:cBhvr>
                                      <p:tavLst>
                                        <p:tav tm="0">
                                          <p:val>
                                            <p:strVal val="#ppt_x-.1"/>
                                          </p:val>
                                        </p:tav>
                                        <p:tav tm="100000">
                                          <p:val>
                                            <p:strVal val="#ppt_x"/>
                                          </p:val>
                                        </p:tav>
                                      </p:tavLst>
                                    </p:anim>
                                    <p:anim calcmode="lin" valueType="num">
                                      <p:cBhvr>
                                        <p:cTn id="16" dur="1000" fill="hold"/>
                                        <p:tgtEl>
                                          <p:spTgt spid="942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94213">
                                            <p:txEl>
                                              <p:pRg st="0" end="0"/>
                                            </p:txEl>
                                          </p:spTgt>
                                        </p:tgtEl>
                                        <p:attrNameLst>
                                          <p:attrName>style.visibility</p:attrName>
                                        </p:attrNameLst>
                                      </p:cBhvr>
                                      <p:to>
                                        <p:strVal val="visible"/>
                                      </p:to>
                                    </p:set>
                                    <p:anim calcmode="lin" valueType="num">
                                      <p:cBhvr additive="base">
                                        <p:cTn id="21" dur="1000" fill="hold"/>
                                        <p:tgtEl>
                                          <p:spTgt spid="94213">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9421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94213">
                                            <p:txEl>
                                              <p:pRg st="1" end="1"/>
                                            </p:txEl>
                                          </p:spTgt>
                                        </p:tgtEl>
                                        <p:attrNameLst>
                                          <p:attrName>style.visibility</p:attrName>
                                        </p:attrNameLst>
                                      </p:cBhvr>
                                      <p:to>
                                        <p:strVal val="visible"/>
                                      </p:to>
                                    </p:set>
                                    <p:anim calcmode="lin" valueType="num">
                                      <p:cBhvr>
                                        <p:cTn id="27" dur="1000" fill="hold"/>
                                        <p:tgtEl>
                                          <p:spTgt spid="9421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9421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9421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421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94213">
                                            <p:txEl>
                                              <p:pRg st="2" end="2"/>
                                            </p:txEl>
                                          </p:spTgt>
                                        </p:tgtEl>
                                        <p:attrNameLst>
                                          <p:attrName>style.visibility</p:attrName>
                                        </p:attrNameLst>
                                      </p:cBhvr>
                                      <p:to>
                                        <p:strVal val="visible"/>
                                      </p:to>
                                    </p:set>
                                    <p:animEffect transition="in" filter="wedge">
                                      <p:cBhvr>
                                        <p:cTn id="35" dur="2000"/>
                                        <p:tgtEl>
                                          <p:spTgt spid="942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94213">
                                            <p:txEl>
                                              <p:pRg st="3" end="3"/>
                                            </p:txEl>
                                          </p:spTgt>
                                        </p:tgtEl>
                                        <p:attrNameLst>
                                          <p:attrName>style.visibility</p:attrName>
                                        </p:attrNameLst>
                                      </p:cBhvr>
                                      <p:to>
                                        <p:strVal val="visible"/>
                                      </p:to>
                                    </p:set>
                                    <p:anim calcmode="lin" valueType="num">
                                      <p:cBhvr>
                                        <p:cTn id="40" dur="1000" fill="hold"/>
                                        <p:tgtEl>
                                          <p:spTgt spid="94213">
                                            <p:txEl>
                                              <p:pRg st="3" end="3"/>
                                            </p:txEl>
                                          </p:spTgt>
                                        </p:tgtEl>
                                        <p:attrNameLst>
                                          <p:attrName>ppt_x</p:attrName>
                                        </p:attrNameLst>
                                      </p:cBhvr>
                                      <p:tavLst>
                                        <p:tav tm="0">
                                          <p:val>
                                            <p:strVal val="#ppt_x-.2"/>
                                          </p:val>
                                        </p:tav>
                                        <p:tav tm="100000">
                                          <p:val>
                                            <p:strVal val="#ppt_x"/>
                                          </p:val>
                                        </p:tav>
                                      </p:tavLst>
                                    </p:anim>
                                    <p:anim calcmode="lin" valueType="num">
                                      <p:cBhvr>
                                        <p:cTn id="41" dur="1000" fill="hold"/>
                                        <p:tgtEl>
                                          <p:spTgt spid="9421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4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42844" y="142852"/>
            <a:ext cx="2714644" cy="571504"/>
          </a:xfrm>
        </p:spPr>
        <p:txBody>
          <a:bodyPr>
            <a:noAutofit/>
          </a:bodyPr>
          <a:lstStyle/>
          <a:p>
            <a:pPr algn="ctr" eaLnBrk="1" hangingPunct="1">
              <a:defRPr/>
            </a:pPr>
            <a:r>
              <a:rPr lang="en-US" sz="3200" b="1" dirty="0" smtClean="0">
                <a:solidFill>
                  <a:srgbClr val="FF0000"/>
                </a:solidFill>
                <a:latin typeface="Times New Roman" pitchFamily="18" charset="0"/>
                <a:cs typeface="Times New Roman" pitchFamily="18" charset="0"/>
              </a:rPr>
              <a:t>TV PERSIAN</a:t>
            </a:r>
          </a:p>
        </p:txBody>
      </p:sp>
      <p:sp>
        <p:nvSpPr>
          <p:cNvPr id="96260" name="Rectangle 4"/>
          <p:cNvSpPr>
            <a:spLocks noGrp="1" noChangeArrowheads="1"/>
          </p:cNvSpPr>
          <p:nvPr>
            <p:ph type="body" sz="half" idx="1"/>
          </p:nvPr>
        </p:nvSpPr>
        <p:spPr>
          <a:xfrm>
            <a:off x="285720" y="1357298"/>
            <a:ext cx="4210080" cy="4643470"/>
          </a:xfrm>
        </p:spPr>
        <p:txBody>
          <a:bodyPr>
            <a:noAutofit/>
          </a:bodyPr>
          <a:lstStyle/>
          <a:p>
            <a:pPr marL="0" indent="0" algn="justLow" rtl="1" eaLnBrk="1" hangingPunct="1">
              <a:buBlip>
                <a:blip r:embed="rId2"/>
              </a:buBlip>
            </a:pPr>
            <a:r>
              <a:rPr lang="fa-IR" sz="2800" dirty="0" smtClean="0">
                <a:solidFill>
                  <a:schemeClr val="tx1"/>
                </a:solidFill>
                <a:effectLst/>
                <a:cs typeface="B Mitra" pitchFamily="2" charset="-78"/>
              </a:rPr>
              <a:t>تأسیس: 1386</a:t>
            </a:r>
          </a:p>
          <a:p>
            <a:pPr marL="0" indent="0" algn="justLow" rtl="1" eaLnBrk="1" hangingPunct="1">
              <a:buBlip>
                <a:blip r:embed="rId2"/>
              </a:buBlip>
            </a:pPr>
            <a:r>
              <a:rPr lang="fa-IR" sz="2800" dirty="0" smtClean="0">
                <a:solidFill>
                  <a:schemeClr val="tx1"/>
                </a:solidFill>
                <a:effectLst/>
                <a:cs typeface="B Mitra" pitchFamily="2" charset="-78"/>
              </a:rPr>
              <a:t>این شبکه ابتدا با نام </a:t>
            </a:r>
            <a:r>
              <a:rPr lang="en-US" sz="2800" dirty="0" smtClean="0">
                <a:solidFill>
                  <a:schemeClr val="tx1"/>
                </a:solidFill>
                <a:effectLst/>
                <a:latin typeface="Times New Roman" pitchFamily="18" charset="0"/>
                <a:cs typeface="B Mitra" pitchFamily="2" charset="-78"/>
              </a:rPr>
              <a:t>new max TV</a:t>
            </a:r>
            <a:r>
              <a:rPr lang="fa-IR" sz="2800" dirty="0" smtClean="0">
                <a:solidFill>
                  <a:schemeClr val="tx1"/>
                </a:solidFill>
                <a:effectLst/>
                <a:cs typeface="B Mitra" pitchFamily="2" charset="-78"/>
              </a:rPr>
              <a:t> توسط خشایار غیاثی و شاهین رحیمی آغاز بكار كرد.</a:t>
            </a:r>
          </a:p>
          <a:p>
            <a:pPr marL="0" indent="0" algn="justLow" rtl="1" eaLnBrk="1" hangingPunct="1">
              <a:buBlip>
                <a:blip r:embed="rId2"/>
              </a:buBlip>
            </a:pPr>
            <a:r>
              <a:rPr lang="fa-IR" sz="2800" dirty="0" smtClean="0">
                <a:solidFill>
                  <a:schemeClr val="tx1"/>
                </a:solidFill>
                <a:cs typeface="B Mitra" pitchFamily="2" charset="-78"/>
              </a:rPr>
              <a:t>مدیریت: </a:t>
            </a:r>
            <a:r>
              <a:rPr lang="fa-IR" sz="2800" dirty="0" smtClean="0">
                <a:solidFill>
                  <a:schemeClr val="tx1"/>
                </a:solidFill>
                <a:effectLst/>
                <a:cs typeface="B Mitra" pitchFamily="2" charset="-78"/>
              </a:rPr>
              <a:t>خشايار غياثی</a:t>
            </a:r>
          </a:p>
          <a:p>
            <a:pPr marL="0" indent="0" algn="justLow" rtl="1" eaLnBrk="1" hangingPunct="1">
              <a:buBlip>
                <a:blip r:embed="rId2"/>
              </a:buBlip>
            </a:pPr>
            <a:r>
              <a:rPr lang="fa-IR" sz="2800" dirty="0" smtClean="0">
                <a:solidFill>
                  <a:schemeClr val="tx1"/>
                </a:solidFill>
                <a:cs typeface="B Mitra" pitchFamily="2" charset="-78"/>
              </a:rPr>
              <a:t>رویکرد: هنری (موسیقی)</a:t>
            </a:r>
          </a:p>
          <a:p>
            <a:pPr marL="0" indent="0" algn="justLow" rtl="1" eaLnBrk="1" hangingPunct="1">
              <a:buBlip>
                <a:blip r:embed="rId2"/>
              </a:buBlip>
            </a:pPr>
            <a:r>
              <a:rPr lang="fa-IR" sz="2800" dirty="0" smtClean="0">
                <a:solidFill>
                  <a:schemeClr val="tx1"/>
                </a:solidFill>
                <a:effectLst/>
                <a:cs typeface="B Mitra" pitchFamily="2" charset="-78"/>
              </a:rPr>
              <a:t>پخش: آلمان</a:t>
            </a:r>
          </a:p>
          <a:p>
            <a:pPr marL="0" indent="0" algn="justLow" rtl="1" eaLnBrk="1" hangingPunct="1">
              <a:buBlip>
                <a:blip r:embed="rId2"/>
              </a:buBlip>
            </a:pPr>
            <a:r>
              <a:rPr lang="fa-IR" sz="2800" dirty="0" smtClean="0">
                <a:solidFill>
                  <a:schemeClr val="tx1"/>
                </a:solidFill>
                <a:cs typeface="B Mitra" pitchFamily="2" charset="-78"/>
              </a:rPr>
              <a:t>پخش فیلم ها و سریالها به صورت دوبله و زیرنویس فارسی </a:t>
            </a:r>
            <a:endParaRPr lang="fa-IR" sz="2800" dirty="0" smtClean="0">
              <a:solidFill>
                <a:schemeClr val="tx1"/>
              </a:solidFill>
              <a:effectLst/>
              <a:cs typeface="B Mitra" pitchFamily="2" charset="-78"/>
            </a:endParaRPr>
          </a:p>
          <a:p>
            <a:pPr marL="0" indent="0" algn="justLow" rtl="1" eaLnBrk="1" hangingPunct="1">
              <a:buBlip>
                <a:blip r:embed="rId2"/>
              </a:buBlip>
            </a:pPr>
            <a:endParaRPr lang="en-US" sz="2800" dirty="0" smtClean="0">
              <a:solidFill>
                <a:schemeClr val="tx1"/>
              </a:solidFill>
              <a:effectLst/>
              <a:cs typeface="B Mitra" pitchFamily="2" charset="-78"/>
            </a:endParaRPr>
          </a:p>
        </p:txBody>
      </p:sp>
      <p:pic>
        <p:nvPicPr>
          <p:cNvPr id="96265" name="Picture 9" descr="tv_persia911"/>
          <p:cNvPicPr>
            <a:picLocks noGrp="1" noChangeAspect="1" noChangeArrowheads="1"/>
          </p:cNvPicPr>
          <p:nvPr>
            <p:ph sz="half" idx="2"/>
          </p:nvPr>
        </p:nvPicPr>
        <p:blipFill>
          <a:blip r:embed="rId3" cstate="print"/>
          <a:srcRect/>
          <a:stretch>
            <a:fillRect/>
          </a:stretch>
        </p:blipFill>
        <p:spPr>
          <a:xfrm>
            <a:off x="5214942" y="1428736"/>
            <a:ext cx="3552820" cy="2327272"/>
          </a:xfrm>
          <a:noFill/>
        </p:spPr>
      </p:pic>
      <p:pic>
        <p:nvPicPr>
          <p:cNvPr id="96267" name="Picture 11" descr="tvpersiasize"/>
          <p:cNvPicPr>
            <a:picLocks noChangeAspect="1" noChangeArrowheads="1"/>
          </p:cNvPicPr>
          <p:nvPr/>
        </p:nvPicPr>
        <p:blipFill>
          <a:blip r:embed="rId4" cstate="print"/>
          <a:srcRect/>
          <a:stretch>
            <a:fillRect/>
          </a:stretch>
        </p:blipFill>
        <p:spPr bwMode="auto">
          <a:xfrm>
            <a:off x="4857752" y="3929066"/>
            <a:ext cx="4127500" cy="1905000"/>
          </a:xfrm>
          <a:prstGeom prst="rect">
            <a:avLst/>
          </a:prstGeom>
          <a:noFill/>
          <a:ln w="9525">
            <a:noFill/>
            <a:miter lim="800000"/>
            <a:headEnd/>
            <a:tailEnd/>
          </a:ln>
        </p:spPr>
      </p:pic>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anim calcmode="lin" valueType="num">
                                      <p:cBhvr>
                                        <p:cTn id="8" dur="2000" fill="hold"/>
                                        <p:tgtEl>
                                          <p:spTgt spid="96258"/>
                                        </p:tgtEl>
                                        <p:attrNameLst>
                                          <p:attrName>style.rotation</p:attrName>
                                        </p:attrNameLst>
                                      </p:cBhvr>
                                      <p:tavLst>
                                        <p:tav tm="0">
                                          <p:val>
                                            <p:fltVal val="720"/>
                                          </p:val>
                                        </p:tav>
                                        <p:tav tm="100000">
                                          <p:val>
                                            <p:fltVal val="0"/>
                                          </p:val>
                                        </p:tav>
                                      </p:tavLst>
                                    </p:anim>
                                    <p:anim calcmode="lin" valueType="num">
                                      <p:cBhvr>
                                        <p:cTn id="9" dur="2000" fill="hold"/>
                                        <p:tgtEl>
                                          <p:spTgt spid="96258"/>
                                        </p:tgtEl>
                                        <p:attrNameLst>
                                          <p:attrName>ppt_h</p:attrName>
                                        </p:attrNameLst>
                                      </p:cBhvr>
                                      <p:tavLst>
                                        <p:tav tm="0">
                                          <p:val>
                                            <p:fltVal val="0"/>
                                          </p:val>
                                        </p:tav>
                                        <p:tav tm="100000">
                                          <p:val>
                                            <p:strVal val="#ppt_h"/>
                                          </p:val>
                                        </p:tav>
                                      </p:tavLst>
                                    </p:anim>
                                    <p:anim calcmode="lin" valueType="num">
                                      <p:cBhvr>
                                        <p:cTn id="10" dur="2000" fill="hold"/>
                                        <p:tgtEl>
                                          <p:spTgt spid="9625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6265"/>
                                        </p:tgtEl>
                                        <p:attrNameLst>
                                          <p:attrName>style.visibility</p:attrName>
                                        </p:attrNameLst>
                                      </p:cBhvr>
                                      <p:to>
                                        <p:strVal val="visible"/>
                                      </p:to>
                                    </p:set>
                                    <p:anim calcmode="lin" valueType="num">
                                      <p:cBhvr>
                                        <p:cTn id="15" dur="1000" fill="hold"/>
                                        <p:tgtEl>
                                          <p:spTgt spid="96265"/>
                                        </p:tgtEl>
                                        <p:attrNameLst>
                                          <p:attrName>ppt_w</p:attrName>
                                        </p:attrNameLst>
                                      </p:cBhvr>
                                      <p:tavLst>
                                        <p:tav tm="0">
                                          <p:val>
                                            <p:fltVal val="0"/>
                                          </p:val>
                                        </p:tav>
                                        <p:tav tm="100000">
                                          <p:val>
                                            <p:strVal val="#ppt_w"/>
                                          </p:val>
                                        </p:tav>
                                      </p:tavLst>
                                    </p:anim>
                                    <p:anim calcmode="lin" valueType="num">
                                      <p:cBhvr>
                                        <p:cTn id="16" dur="1000" fill="hold"/>
                                        <p:tgtEl>
                                          <p:spTgt spid="96265"/>
                                        </p:tgtEl>
                                        <p:attrNameLst>
                                          <p:attrName>ppt_h</p:attrName>
                                        </p:attrNameLst>
                                      </p:cBhvr>
                                      <p:tavLst>
                                        <p:tav tm="0">
                                          <p:val>
                                            <p:fltVal val="0"/>
                                          </p:val>
                                        </p:tav>
                                        <p:tav tm="100000">
                                          <p:val>
                                            <p:strVal val="#ppt_h"/>
                                          </p:val>
                                        </p:tav>
                                      </p:tavLst>
                                    </p:anim>
                                    <p:anim calcmode="lin" valueType="num">
                                      <p:cBhvr>
                                        <p:cTn id="17" dur="1000" fill="hold"/>
                                        <p:tgtEl>
                                          <p:spTgt spid="9626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6265"/>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96267"/>
                                        </p:tgtEl>
                                        <p:attrNameLst>
                                          <p:attrName>style.visibility</p:attrName>
                                        </p:attrNameLst>
                                      </p:cBhvr>
                                      <p:to>
                                        <p:strVal val="visible"/>
                                      </p:to>
                                    </p:set>
                                    <p:anim calcmode="lin" valueType="num">
                                      <p:cBhvr>
                                        <p:cTn id="21" dur="1000" fill="hold"/>
                                        <p:tgtEl>
                                          <p:spTgt spid="96267"/>
                                        </p:tgtEl>
                                        <p:attrNameLst>
                                          <p:attrName>ppt_w</p:attrName>
                                        </p:attrNameLst>
                                      </p:cBhvr>
                                      <p:tavLst>
                                        <p:tav tm="0">
                                          <p:val>
                                            <p:fltVal val="0"/>
                                          </p:val>
                                        </p:tav>
                                        <p:tav tm="100000">
                                          <p:val>
                                            <p:strVal val="#ppt_w"/>
                                          </p:val>
                                        </p:tav>
                                      </p:tavLst>
                                    </p:anim>
                                    <p:anim calcmode="lin" valueType="num">
                                      <p:cBhvr>
                                        <p:cTn id="22" dur="1000" fill="hold"/>
                                        <p:tgtEl>
                                          <p:spTgt spid="96267"/>
                                        </p:tgtEl>
                                        <p:attrNameLst>
                                          <p:attrName>ppt_h</p:attrName>
                                        </p:attrNameLst>
                                      </p:cBhvr>
                                      <p:tavLst>
                                        <p:tav tm="0">
                                          <p:val>
                                            <p:fltVal val="0"/>
                                          </p:val>
                                        </p:tav>
                                        <p:tav tm="100000">
                                          <p:val>
                                            <p:strVal val="#ppt_h"/>
                                          </p:val>
                                        </p:tav>
                                      </p:tavLst>
                                    </p:anim>
                                    <p:anim calcmode="lin" valueType="num">
                                      <p:cBhvr>
                                        <p:cTn id="23" dur="1000" fill="hold"/>
                                        <p:tgtEl>
                                          <p:spTgt spid="9626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62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96260">
                                            <p:txEl>
                                              <p:pRg st="0" end="0"/>
                                            </p:txEl>
                                          </p:spTgt>
                                        </p:tgtEl>
                                        <p:attrNameLst>
                                          <p:attrName>style.visibility</p:attrName>
                                        </p:attrNameLst>
                                      </p:cBhvr>
                                      <p:to>
                                        <p:strVal val="visible"/>
                                      </p:to>
                                    </p:set>
                                    <p:anim calcmode="lin" valueType="num">
                                      <p:cBhvr>
                                        <p:cTn id="29" dur="2000" fill="hold"/>
                                        <p:tgtEl>
                                          <p:spTgt spid="96260">
                                            <p:txEl>
                                              <p:pRg st="0" end="0"/>
                                            </p:txEl>
                                          </p:spTgt>
                                        </p:tgtEl>
                                        <p:attrNameLst>
                                          <p:attrName>ppt_w</p:attrName>
                                        </p:attrNameLst>
                                      </p:cBhvr>
                                      <p:tavLst>
                                        <p:tav tm="0">
                                          <p:val>
                                            <p:fltVal val="0"/>
                                          </p:val>
                                        </p:tav>
                                        <p:tav tm="100000">
                                          <p:val>
                                            <p:strVal val="#ppt_w"/>
                                          </p:val>
                                        </p:tav>
                                      </p:tavLst>
                                    </p:anim>
                                    <p:anim calcmode="lin" valueType="num">
                                      <p:cBhvr>
                                        <p:cTn id="30" dur="2000" fill="hold"/>
                                        <p:tgtEl>
                                          <p:spTgt spid="96260">
                                            <p:txEl>
                                              <p:pRg st="0" end="0"/>
                                            </p:txEl>
                                          </p:spTgt>
                                        </p:tgtEl>
                                        <p:attrNameLst>
                                          <p:attrName>ppt_h</p:attrName>
                                        </p:attrNameLst>
                                      </p:cBhvr>
                                      <p:tavLst>
                                        <p:tav tm="0">
                                          <p:val>
                                            <p:fltVal val="0"/>
                                          </p:val>
                                        </p:tav>
                                        <p:tav tm="100000">
                                          <p:val>
                                            <p:strVal val="#ppt_h"/>
                                          </p:val>
                                        </p:tav>
                                      </p:tavLst>
                                    </p:anim>
                                    <p:anim calcmode="lin" valueType="num">
                                      <p:cBhvr>
                                        <p:cTn id="31" dur="2000" fill="hold"/>
                                        <p:tgtEl>
                                          <p:spTgt spid="962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9626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96260">
                                            <p:txEl>
                                              <p:pRg st="1" end="1"/>
                                            </p:txEl>
                                          </p:spTgt>
                                        </p:tgtEl>
                                        <p:attrNameLst>
                                          <p:attrName>style.visibility</p:attrName>
                                        </p:attrNameLst>
                                      </p:cBhvr>
                                      <p:to>
                                        <p:strVal val="visible"/>
                                      </p:to>
                                    </p:set>
                                    <p:anim calcmode="lin" valueType="num">
                                      <p:cBhvr>
                                        <p:cTn id="37" dur="2000" fill="hold"/>
                                        <p:tgtEl>
                                          <p:spTgt spid="96260">
                                            <p:txEl>
                                              <p:pRg st="1" end="1"/>
                                            </p:txEl>
                                          </p:spTgt>
                                        </p:tgtEl>
                                        <p:attrNameLst>
                                          <p:attrName>ppt_w</p:attrName>
                                        </p:attrNameLst>
                                      </p:cBhvr>
                                      <p:tavLst>
                                        <p:tav tm="0">
                                          <p:val>
                                            <p:fltVal val="0"/>
                                          </p:val>
                                        </p:tav>
                                        <p:tav tm="100000">
                                          <p:val>
                                            <p:strVal val="#ppt_w"/>
                                          </p:val>
                                        </p:tav>
                                      </p:tavLst>
                                    </p:anim>
                                    <p:anim calcmode="lin" valueType="num">
                                      <p:cBhvr>
                                        <p:cTn id="38" dur="2000" fill="hold"/>
                                        <p:tgtEl>
                                          <p:spTgt spid="96260">
                                            <p:txEl>
                                              <p:pRg st="1" end="1"/>
                                            </p:txEl>
                                          </p:spTgt>
                                        </p:tgtEl>
                                        <p:attrNameLst>
                                          <p:attrName>ppt_h</p:attrName>
                                        </p:attrNameLst>
                                      </p:cBhvr>
                                      <p:tavLst>
                                        <p:tav tm="0">
                                          <p:val>
                                            <p:fltVal val="0"/>
                                          </p:val>
                                        </p:tav>
                                        <p:tav tm="100000">
                                          <p:val>
                                            <p:strVal val="#ppt_h"/>
                                          </p:val>
                                        </p:tav>
                                      </p:tavLst>
                                    </p:anim>
                                    <p:anim calcmode="lin" valueType="num">
                                      <p:cBhvr>
                                        <p:cTn id="39" dur="2000" fill="hold"/>
                                        <p:tgtEl>
                                          <p:spTgt spid="962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9626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96260">
                                            <p:txEl>
                                              <p:pRg st="2" end="2"/>
                                            </p:txEl>
                                          </p:spTgt>
                                        </p:tgtEl>
                                        <p:attrNameLst>
                                          <p:attrName>style.visibility</p:attrName>
                                        </p:attrNameLst>
                                      </p:cBhvr>
                                      <p:to>
                                        <p:strVal val="visible"/>
                                      </p:to>
                                    </p:set>
                                    <p:anim calcmode="lin" valueType="num">
                                      <p:cBhvr>
                                        <p:cTn id="45" dur="2000" fill="hold"/>
                                        <p:tgtEl>
                                          <p:spTgt spid="96260">
                                            <p:txEl>
                                              <p:pRg st="2" end="2"/>
                                            </p:txEl>
                                          </p:spTgt>
                                        </p:tgtEl>
                                        <p:attrNameLst>
                                          <p:attrName>ppt_w</p:attrName>
                                        </p:attrNameLst>
                                      </p:cBhvr>
                                      <p:tavLst>
                                        <p:tav tm="0">
                                          <p:val>
                                            <p:fltVal val="0"/>
                                          </p:val>
                                        </p:tav>
                                        <p:tav tm="100000">
                                          <p:val>
                                            <p:strVal val="#ppt_w"/>
                                          </p:val>
                                        </p:tav>
                                      </p:tavLst>
                                    </p:anim>
                                    <p:anim calcmode="lin" valueType="num">
                                      <p:cBhvr>
                                        <p:cTn id="46" dur="2000" fill="hold"/>
                                        <p:tgtEl>
                                          <p:spTgt spid="96260">
                                            <p:txEl>
                                              <p:pRg st="2" end="2"/>
                                            </p:txEl>
                                          </p:spTgt>
                                        </p:tgtEl>
                                        <p:attrNameLst>
                                          <p:attrName>ppt_h</p:attrName>
                                        </p:attrNameLst>
                                      </p:cBhvr>
                                      <p:tavLst>
                                        <p:tav tm="0">
                                          <p:val>
                                            <p:fltVal val="0"/>
                                          </p:val>
                                        </p:tav>
                                        <p:tav tm="100000">
                                          <p:val>
                                            <p:strVal val="#ppt_h"/>
                                          </p:val>
                                        </p:tav>
                                      </p:tavLst>
                                    </p:anim>
                                    <p:anim calcmode="lin" valueType="num">
                                      <p:cBhvr>
                                        <p:cTn id="47" dur="2000" fill="hold"/>
                                        <p:tgtEl>
                                          <p:spTgt spid="9626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9626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96260">
                                            <p:txEl>
                                              <p:pRg st="3" end="3"/>
                                            </p:txEl>
                                          </p:spTgt>
                                        </p:tgtEl>
                                        <p:attrNameLst>
                                          <p:attrName>style.visibility</p:attrName>
                                        </p:attrNameLst>
                                      </p:cBhvr>
                                      <p:to>
                                        <p:strVal val="visible"/>
                                      </p:to>
                                    </p:set>
                                    <p:anim calcmode="lin" valueType="num">
                                      <p:cBhvr>
                                        <p:cTn id="53" dur="2000" fill="hold"/>
                                        <p:tgtEl>
                                          <p:spTgt spid="96260">
                                            <p:txEl>
                                              <p:pRg st="3" end="3"/>
                                            </p:txEl>
                                          </p:spTgt>
                                        </p:tgtEl>
                                        <p:attrNameLst>
                                          <p:attrName>ppt_w</p:attrName>
                                        </p:attrNameLst>
                                      </p:cBhvr>
                                      <p:tavLst>
                                        <p:tav tm="0">
                                          <p:val>
                                            <p:fltVal val="0"/>
                                          </p:val>
                                        </p:tav>
                                        <p:tav tm="100000">
                                          <p:val>
                                            <p:strVal val="#ppt_w"/>
                                          </p:val>
                                        </p:tav>
                                      </p:tavLst>
                                    </p:anim>
                                    <p:anim calcmode="lin" valueType="num">
                                      <p:cBhvr>
                                        <p:cTn id="54" dur="2000" fill="hold"/>
                                        <p:tgtEl>
                                          <p:spTgt spid="96260">
                                            <p:txEl>
                                              <p:pRg st="3" end="3"/>
                                            </p:txEl>
                                          </p:spTgt>
                                        </p:tgtEl>
                                        <p:attrNameLst>
                                          <p:attrName>ppt_h</p:attrName>
                                        </p:attrNameLst>
                                      </p:cBhvr>
                                      <p:tavLst>
                                        <p:tav tm="0">
                                          <p:val>
                                            <p:fltVal val="0"/>
                                          </p:val>
                                        </p:tav>
                                        <p:tav tm="100000">
                                          <p:val>
                                            <p:strVal val="#ppt_h"/>
                                          </p:val>
                                        </p:tav>
                                      </p:tavLst>
                                    </p:anim>
                                    <p:anim calcmode="lin" valueType="num">
                                      <p:cBhvr>
                                        <p:cTn id="55" dur="2000" fill="hold"/>
                                        <p:tgtEl>
                                          <p:spTgt spid="9626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6" dur="2000" fill="hold"/>
                                        <p:tgtEl>
                                          <p:spTgt spid="9626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96260">
                                            <p:txEl>
                                              <p:pRg st="4" end="4"/>
                                            </p:txEl>
                                          </p:spTgt>
                                        </p:tgtEl>
                                        <p:attrNameLst>
                                          <p:attrName>style.visibility</p:attrName>
                                        </p:attrNameLst>
                                      </p:cBhvr>
                                      <p:to>
                                        <p:strVal val="visible"/>
                                      </p:to>
                                    </p:set>
                                    <p:anim calcmode="lin" valueType="num">
                                      <p:cBhvr>
                                        <p:cTn id="61" dur="2000" fill="hold"/>
                                        <p:tgtEl>
                                          <p:spTgt spid="96260">
                                            <p:txEl>
                                              <p:pRg st="4" end="4"/>
                                            </p:txEl>
                                          </p:spTgt>
                                        </p:tgtEl>
                                        <p:attrNameLst>
                                          <p:attrName>ppt_w</p:attrName>
                                        </p:attrNameLst>
                                      </p:cBhvr>
                                      <p:tavLst>
                                        <p:tav tm="0">
                                          <p:val>
                                            <p:fltVal val="0"/>
                                          </p:val>
                                        </p:tav>
                                        <p:tav tm="100000">
                                          <p:val>
                                            <p:strVal val="#ppt_w"/>
                                          </p:val>
                                        </p:tav>
                                      </p:tavLst>
                                    </p:anim>
                                    <p:anim calcmode="lin" valueType="num">
                                      <p:cBhvr>
                                        <p:cTn id="62" dur="2000" fill="hold"/>
                                        <p:tgtEl>
                                          <p:spTgt spid="96260">
                                            <p:txEl>
                                              <p:pRg st="4" end="4"/>
                                            </p:txEl>
                                          </p:spTgt>
                                        </p:tgtEl>
                                        <p:attrNameLst>
                                          <p:attrName>ppt_h</p:attrName>
                                        </p:attrNameLst>
                                      </p:cBhvr>
                                      <p:tavLst>
                                        <p:tav tm="0">
                                          <p:val>
                                            <p:fltVal val="0"/>
                                          </p:val>
                                        </p:tav>
                                        <p:tav tm="100000">
                                          <p:val>
                                            <p:strVal val="#ppt_h"/>
                                          </p:val>
                                        </p:tav>
                                      </p:tavLst>
                                    </p:anim>
                                    <p:anim calcmode="lin" valueType="num">
                                      <p:cBhvr>
                                        <p:cTn id="63" dur="2000" fill="hold"/>
                                        <p:tgtEl>
                                          <p:spTgt spid="9626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4" dur="2000" fill="hold"/>
                                        <p:tgtEl>
                                          <p:spTgt spid="9626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96260">
                                            <p:txEl>
                                              <p:pRg st="5" end="5"/>
                                            </p:txEl>
                                          </p:spTgt>
                                        </p:tgtEl>
                                        <p:attrNameLst>
                                          <p:attrName>style.visibility</p:attrName>
                                        </p:attrNameLst>
                                      </p:cBhvr>
                                      <p:to>
                                        <p:strVal val="visible"/>
                                      </p:to>
                                    </p:set>
                                    <p:anim calcmode="lin" valueType="num">
                                      <p:cBhvr>
                                        <p:cTn id="69" dur="2000" fill="hold"/>
                                        <p:tgtEl>
                                          <p:spTgt spid="96260">
                                            <p:txEl>
                                              <p:pRg st="5" end="5"/>
                                            </p:txEl>
                                          </p:spTgt>
                                        </p:tgtEl>
                                        <p:attrNameLst>
                                          <p:attrName>ppt_w</p:attrName>
                                        </p:attrNameLst>
                                      </p:cBhvr>
                                      <p:tavLst>
                                        <p:tav tm="0">
                                          <p:val>
                                            <p:fltVal val="0"/>
                                          </p:val>
                                        </p:tav>
                                        <p:tav tm="100000">
                                          <p:val>
                                            <p:strVal val="#ppt_w"/>
                                          </p:val>
                                        </p:tav>
                                      </p:tavLst>
                                    </p:anim>
                                    <p:anim calcmode="lin" valueType="num">
                                      <p:cBhvr>
                                        <p:cTn id="70" dur="2000" fill="hold"/>
                                        <p:tgtEl>
                                          <p:spTgt spid="96260">
                                            <p:txEl>
                                              <p:pRg st="5" end="5"/>
                                            </p:txEl>
                                          </p:spTgt>
                                        </p:tgtEl>
                                        <p:attrNameLst>
                                          <p:attrName>ppt_h</p:attrName>
                                        </p:attrNameLst>
                                      </p:cBhvr>
                                      <p:tavLst>
                                        <p:tav tm="0">
                                          <p:val>
                                            <p:fltVal val="0"/>
                                          </p:val>
                                        </p:tav>
                                        <p:tav tm="100000">
                                          <p:val>
                                            <p:strVal val="#ppt_h"/>
                                          </p:val>
                                        </p:tav>
                                      </p:tavLst>
                                    </p:anim>
                                    <p:anim calcmode="lin" valueType="num">
                                      <p:cBhvr>
                                        <p:cTn id="71" dur="2000" fill="hold"/>
                                        <p:tgtEl>
                                          <p:spTgt spid="9626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72" dur="2000" fill="hold"/>
                                        <p:tgtEl>
                                          <p:spTgt spid="9626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60"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7" name="Rectangle 7"/>
          <p:cNvSpPr>
            <a:spLocks noGrp="1" noChangeArrowheads="1"/>
          </p:cNvSpPr>
          <p:nvPr>
            <p:ph type="title"/>
          </p:nvPr>
        </p:nvSpPr>
        <p:spPr>
          <a:xfrm>
            <a:off x="-32" y="71414"/>
            <a:ext cx="3429024" cy="714380"/>
          </a:xfrm>
        </p:spPr>
        <p:txBody>
          <a:bodyPr>
            <a:normAutofit/>
          </a:bodyPr>
          <a:lstStyle/>
          <a:p>
            <a:pPr algn="ctr" eaLnBrk="1" hangingPunct="1">
              <a:defRPr/>
            </a:pPr>
            <a:r>
              <a:rPr lang="fa-IR" sz="3200" dirty="0" smtClean="0">
                <a:solidFill>
                  <a:srgbClr val="FF0000"/>
                </a:solidFill>
                <a:latin typeface="Times New Roman" pitchFamily="18" charset="0"/>
                <a:cs typeface="Times New Roman" pitchFamily="18" charset="0"/>
              </a:rPr>
              <a:t> ‍</a:t>
            </a:r>
            <a:r>
              <a:rPr lang="en-US" sz="3200" b="1" i="1" dirty="0" smtClean="0">
                <a:solidFill>
                  <a:srgbClr val="FF0000"/>
                </a:solidFill>
                <a:effectLst>
                  <a:outerShdw blurRad="38100" dist="38100" dir="2700000" algn="tl">
                    <a:srgbClr val="000000"/>
                  </a:outerShdw>
                </a:effectLst>
                <a:latin typeface="Times New Roman" pitchFamily="18" charset="0"/>
                <a:cs typeface="Times New Roman" pitchFamily="18" charset="0"/>
              </a:rPr>
              <a:t>CHANNEL ONE</a:t>
            </a:r>
          </a:p>
        </p:txBody>
      </p:sp>
      <p:sp>
        <p:nvSpPr>
          <p:cNvPr id="97288" name="Rectangle 8"/>
          <p:cNvSpPr>
            <a:spLocks noGrp="1" noChangeArrowheads="1"/>
          </p:cNvSpPr>
          <p:nvPr>
            <p:ph type="body" sz="half" idx="1"/>
          </p:nvPr>
        </p:nvSpPr>
        <p:spPr>
          <a:xfrm>
            <a:off x="142844" y="1000108"/>
            <a:ext cx="4714908" cy="5286412"/>
          </a:xfrm>
        </p:spPr>
        <p:txBody>
          <a:bodyPr>
            <a:noAutofit/>
          </a:bodyPr>
          <a:lstStyle/>
          <a:p>
            <a:pPr marL="0" indent="0" algn="justLow" rtl="1" eaLnBrk="1" hangingPunct="1">
              <a:lnSpc>
                <a:spcPct val="150000"/>
              </a:lnSpc>
              <a:buBlip>
                <a:blip r:embed="rId2"/>
              </a:buBlip>
              <a:defRPr/>
            </a:pPr>
            <a:r>
              <a:rPr lang="fa-IR" sz="2400" dirty="0" smtClean="0">
                <a:solidFill>
                  <a:schemeClr val="tx1"/>
                </a:solidFill>
                <a:effectLst/>
                <a:cs typeface="B Mitra" pitchFamily="2" charset="-78"/>
              </a:rPr>
              <a:t>تأسیس:  2001 </a:t>
            </a:r>
            <a:endParaRPr lang="en-US" sz="2400" dirty="0" smtClean="0">
              <a:solidFill>
                <a:schemeClr val="tx1"/>
              </a:solidFill>
              <a:effectLst/>
              <a:cs typeface="B Mitra" pitchFamily="2" charset="-78"/>
            </a:endParaRPr>
          </a:p>
          <a:p>
            <a:pPr marL="0" indent="0" algn="justLow" rtl="1" eaLnBrk="1" hangingPunct="1">
              <a:lnSpc>
                <a:spcPct val="150000"/>
              </a:lnSpc>
              <a:buBlip>
                <a:blip r:embed="rId2"/>
              </a:buBlip>
              <a:defRPr/>
            </a:pPr>
            <a:r>
              <a:rPr lang="fa-IR" sz="2400" dirty="0" smtClean="0">
                <a:solidFill>
                  <a:schemeClr val="tx1"/>
                </a:solidFill>
                <a:effectLst/>
                <a:cs typeface="B Mitra" pitchFamily="2" charset="-78"/>
              </a:rPr>
              <a:t>مديريت: شهرام همايون</a:t>
            </a:r>
          </a:p>
          <a:p>
            <a:pPr marL="0" indent="0" algn="justLow" rtl="1" eaLnBrk="1" hangingPunct="1">
              <a:lnSpc>
                <a:spcPct val="150000"/>
              </a:lnSpc>
              <a:buBlip>
                <a:blip r:embed="rId2"/>
              </a:buBlip>
              <a:defRPr/>
            </a:pPr>
            <a:r>
              <a:rPr lang="fa-IR" sz="2400" dirty="0" smtClean="0">
                <a:solidFill>
                  <a:schemeClr val="tx1"/>
                </a:solidFill>
                <a:cs typeface="B Mitra" pitchFamily="2" charset="-78"/>
              </a:rPr>
              <a:t>رویکرد: سیاسی - سرگرمی</a:t>
            </a:r>
            <a:endParaRPr lang="fa-IR" sz="2400" dirty="0" smtClean="0">
              <a:solidFill>
                <a:schemeClr val="tx1"/>
              </a:solidFill>
              <a:effectLst/>
              <a:cs typeface="B Mitra" pitchFamily="2" charset="-78"/>
            </a:endParaRPr>
          </a:p>
          <a:p>
            <a:pPr marL="0" indent="0" algn="justLow" rtl="1" eaLnBrk="1" hangingPunct="1">
              <a:lnSpc>
                <a:spcPct val="150000"/>
              </a:lnSpc>
              <a:buBlip>
                <a:blip r:embed="rId2"/>
              </a:buBlip>
              <a:defRPr/>
            </a:pPr>
            <a:r>
              <a:rPr lang="fa-IR" sz="2400" dirty="0" smtClean="0">
                <a:solidFill>
                  <a:schemeClr val="tx1"/>
                </a:solidFill>
                <a:cs typeface="B Mitra" pitchFamily="2" charset="-78"/>
              </a:rPr>
              <a:t>گفته می شود </a:t>
            </a:r>
            <a:r>
              <a:rPr lang="fa-IR" sz="2400" dirty="0" smtClean="0">
                <a:solidFill>
                  <a:schemeClr val="tx1"/>
                </a:solidFill>
                <a:effectLst/>
                <a:cs typeface="B Mitra" pitchFamily="2" charset="-78"/>
              </a:rPr>
              <a:t>اين شبكه در مدياسيتي شارجه داراي يك نمايندگي </a:t>
            </a:r>
            <a:r>
              <a:rPr lang="fa-IR" sz="2400" dirty="0" smtClean="0">
                <a:solidFill>
                  <a:schemeClr val="tx1"/>
                </a:solidFill>
                <a:cs typeface="B Mitra" pitchFamily="2" charset="-78"/>
              </a:rPr>
              <a:t>است</a:t>
            </a:r>
            <a:r>
              <a:rPr lang="fa-IR" sz="2400" dirty="0" smtClean="0">
                <a:solidFill>
                  <a:schemeClr val="tx1"/>
                </a:solidFill>
                <a:effectLst/>
                <a:cs typeface="B Mitra" pitchFamily="2" charset="-78"/>
              </a:rPr>
              <a:t>.</a:t>
            </a:r>
          </a:p>
          <a:p>
            <a:pPr marL="0" indent="0" algn="justLow" rtl="1">
              <a:lnSpc>
                <a:spcPct val="150000"/>
              </a:lnSpc>
              <a:buBlip>
                <a:blip r:embed="rId2"/>
              </a:buBlip>
              <a:defRPr/>
            </a:pPr>
            <a:r>
              <a:rPr lang="fa-IR" sz="2400" dirty="0" smtClean="0">
                <a:solidFill>
                  <a:schemeClr val="tx1"/>
                </a:solidFill>
                <a:effectLst/>
                <a:cs typeface="B Mitra" pitchFamily="2" charset="-78"/>
              </a:rPr>
              <a:t>اين شبكه با استفاده از رهبراني مانند: دكتر جوادي (رهبر كمونيست ها) و ابراهيم ويكتوري (از جمله يهوديان اعضاء ناسا) اهدافي بلند مدت را دنبال </a:t>
            </a:r>
            <a:br>
              <a:rPr lang="fa-IR" sz="2400" dirty="0" smtClean="0">
                <a:solidFill>
                  <a:schemeClr val="tx1"/>
                </a:solidFill>
                <a:effectLst/>
                <a:cs typeface="B Mitra" pitchFamily="2" charset="-78"/>
              </a:rPr>
            </a:br>
            <a:r>
              <a:rPr lang="fa-IR" sz="2400" dirty="0" smtClean="0">
                <a:solidFill>
                  <a:schemeClr val="tx1"/>
                </a:solidFill>
                <a:cs typeface="B Mitra" pitchFamily="2" charset="-78"/>
              </a:rPr>
              <a:t>می کند.</a:t>
            </a:r>
            <a:endParaRPr lang="en-US" sz="2400" dirty="0" smtClean="0">
              <a:solidFill>
                <a:schemeClr val="tx1"/>
              </a:solidFill>
              <a:effectLst/>
              <a:cs typeface="B Mitra" pitchFamily="2" charset="-78"/>
            </a:endParaRPr>
          </a:p>
        </p:txBody>
      </p:sp>
      <p:pic>
        <p:nvPicPr>
          <p:cNvPr id="97294" name="Picture 14" descr="4zkl169"/>
          <p:cNvPicPr>
            <a:picLocks noGrp="1" noChangeAspect="1" noChangeArrowheads="1"/>
          </p:cNvPicPr>
          <p:nvPr>
            <p:ph sz="quarter" idx="3"/>
          </p:nvPr>
        </p:nvPicPr>
        <p:blipFill>
          <a:blip r:embed="rId3" cstate="print"/>
          <a:stretch>
            <a:fillRect/>
          </a:stretch>
        </p:blipFill>
        <p:spPr>
          <a:xfrm>
            <a:off x="5000628" y="3643314"/>
            <a:ext cx="3876485" cy="2171700"/>
          </a:xfrm>
          <a:noFill/>
        </p:spPr>
      </p:pic>
      <p:pic>
        <p:nvPicPr>
          <p:cNvPr id="97298" name="Picture 18" descr="oj1egw"/>
          <p:cNvPicPr>
            <a:picLocks noChangeAspect="1" noChangeArrowheads="1"/>
          </p:cNvPicPr>
          <p:nvPr/>
        </p:nvPicPr>
        <p:blipFill>
          <a:blip r:embed="rId4" cstate="print"/>
          <a:srcRect/>
          <a:stretch>
            <a:fillRect/>
          </a:stretch>
        </p:blipFill>
        <p:spPr bwMode="auto">
          <a:xfrm>
            <a:off x="5867400" y="1071546"/>
            <a:ext cx="2132013" cy="23622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7287"/>
                                        </p:tgtEl>
                                        <p:attrNameLst>
                                          <p:attrName>style.visibility</p:attrName>
                                        </p:attrNameLst>
                                      </p:cBhvr>
                                      <p:to>
                                        <p:strVal val="visible"/>
                                      </p:to>
                                    </p:set>
                                    <p:anim calcmode="lin" valueType="num">
                                      <p:cBhvr>
                                        <p:cTn id="7" dur="500" fill="hold"/>
                                        <p:tgtEl>
                                          <p:spTgt spid="97287"/>
                                        </p:tgtEl>
                                        <p:attrNameLst>
                                          <p:attrName>ppt_w</p:attrName>
                                        </p:attrNameLst>
                                      </p:cBhvr>
                                      <p:tavLst>
                                        <p:tav tm="0">
                                          <p:val>
                                            <p:fltVal val="0"/>
                                          </p:val>
                                        </p:tav>
                                        <p:tav tm="100000">
                                          <p:val>
                                            <p:strVal val="#ppt_w"/>
                                          </p:val>
                                        </p:tav>
                                      </p:tavLst>
                                    </p:anim>
                                    <p:anim calcmode="lin" valueType="num">
                                      <p:cBhvr>
                                        <p:cTn id="8" dur="500" fill="hold"/>
                                        <p:tgtEl>
                                          <p:spTgt spid="97287"/>
                                        </p:tgtEl>
                                        <p:attrNameLst>
                                          <p:attrName>ppt_h</p:attrName>
                                        </p:attrNameLst>
                                      </p:cBhvr>
                                      <p:tavLst>
                                        <p:tav tm="0">
                                          <p:val>
                                            <p:fltVal val="0"/>
                                          </p:val>
                                        </p:tav>
                                        <p:tav tm="100000">
                                          <p:val>
                                            <p:strVal val="#ppt_h"/>
                                          </p:val>
                                        </p:tav>
                                      </p:tavLst>
                                    </p:anim>
                                    <p:animEffect transition="in" filter="fade">
                                      <p:cBhvr>
                                        <p:cTn id="9" dur="500"/>
                                        <p:tgtEl>
                                          <p:spTgt spid="97287"/>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97298"/>
                                        </p:tgtEl>
                                        <p:attrNameLst>
                                          <p:attrName>style.visibility</p:attrName>
                                        </p:attrNameLst>
                                      </p:cBhvr>
                                      <p:to>
                                        <p:strVal val="visible"/>
                                      </p:to>
                                    </p:set>
                                    <p:anim calcmode="lin" valueType="num">
                                      <p:cBhvr>
                                        <p:cTn id="14" dur="500" fill="hold"/>
                                        <p:tgtEl>
                                          <p:spTgt spid="9729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9729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9729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97298"/>
                                        </p:tgtEl>
                                        <p:attrNameLst>
                                          <p:attrName>ppt_y</p:attrName>
                                        </p:attrNameLst>
                                      </p:cBhvr>
                                      <p:tavLst>
                                        <p:tav tm="0">
                                          <p:val>
                                            <p:strVal val="#ppt_y"/>
                                          </p:val>
                                        </p:tav>
                                        <p:tav tm="100000">
                                          <p:val>
                                            <p:strVal val="#ppt_y"/>
                                          </p:val>
                                        </p:tav>
                                      </p:tavLst>
                                    </p:anim>
                                  </p:childTnLst>
                                </p:cTn>
                              </p:par>
                              <p:par>
                                <p:cTn id="18" presetID="39" presetClass="entr" presetSubtype="0" accel="100000" fill="hold" nodeType="withEffect">
                                  <p:stCondLst>
                                    <p:cond delay="0"/>
                                  </p:stCondLst>
                                  <p:childTnLst>
                                    <p:set>
                                      <p:cBhvr>
                                        <p:cTn id="19" dur="1" fill="hold">
                                          <p:stCondLst>
                                            <p:cond delay="0"/>
                                          </p:stCondLst>
                                        </p:cTn>
                                        <p:tgtEl>
                                          <p:spTgt spid="97294"/>
                                        </p:tgtEl>
                                        <p:attrNameLst>
                                          <p:attrName>style.visibility</p:attrName>
                                        </p:attrNameLst>
                                      </p:cBhvr>
                                      <p:to>
                                        <p:strVal val="visible"/>
                                      </p:to>
                                    </p:set>
                                    <p:anim calcmode="lin" valueType="num">
                                      <p:cBhvr>
                                        <p:cTn id="20" dur="500" fill="hold"/>
                                        <p:tgtEl>
                                          <p:spTgt spid="9729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9729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9729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9729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97288">
                                            <p:txEl>
                                              <p:pRg st="0" end="0"/>
                                            </p:txEl>
                                          </p:spTgt>
                                        </p:tgtEl>
                                        <p:attrNameLst>
                                          <p:attrName>style.visibility</p:attrName>
                                        </p:attrNameLst>
                                      </p:cBhvr>
                                      <p:to>
                                        <p:strVal val="visible"/>
                                      </p:to>
                                    </p:set>
                                    <p:anim calcmode="lin" valueType="num">
                                      <p:cBhvr>
                                        <p:cTn id="28" dur="2000" fill="hold"/>
                                        <p:tgtEl>
                                          <p:spTgt spid="97288">
                                            <p:txEl>
                                              <p:pRg st="0" end="0"/>
                                            </p:txEl>
                                          </p:spTgt>
                                        </p:tgtEl>
                                        <p:attrNameLst>
                                          <p:attrName>ppt_w</p:attrName>
                                        </p:attrNameLst>
                                      </p:cBhvr>
                                      <p:tavLst>
                                        <p:tav tm="0">
                                          <p:val>
                                            <p:fltVal val="0"/>
                                          </p:val>
                                        </p:tav>
                                        <p:tav tm="100000">
                                          <p:val>
                                            <p:strVal val="#ppt_w"/>
                                          </p:val>
                                        </p:tav>
                                      </p:tavLst>
                                    </p:anim>
                                    <p:anim calcmode="lin" valueType="num">
                                      <p:cBhvr>
                                        <p:cTn id="29" dur="2000" fill="hold"/>
                                        <p:tgtEl>
                                          <p:spTgt spid="97288">
                                            <p:txEl>
                                              <p:pRg st="0" end="0"/>
                                            </p:txEl>
                                          </p:spTgt>
                                        </p:tgtEl>
                                        <p:attrNameLst>
                                          <p:attrName>ppt_h</p:attrName>
                                        </p:attrNameLst>
                                      </p:cBhvr>
                                      <p:tavLst>
                                        <p:tav tm="0">
                                          <p:val>
                                            <p:fltVal val="0"/>
                                          </p:val>
                                        </p:tav>
                                        <p:tav tm="100000">
                                          <p:val>
                                            <p:strVal val="#ppt_h"/>
                                          </p:val>
                                        </p:tav>
                                      </p:tavLst>
                                    </p:anim>
                                    <p:anim calcmode="lin" valueType="num">
                                      <p:cBhvr>
                                        <p:cTn id="30" dur="2000" fill="hold"/>
                                        <p:tgtEl>
                                          <p:spTgt spid="972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972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97288">
                                            <p:txEl>
                                              <p:pRg st="1" end="1"/>
                                            </p:txEl>
                                          </p:spTgt>
                                        </p:tgtEl>
                                        <p:attrNameLst>
                                          <p:attrName>style.visibility</p:attrName>
                                        </p:attrNameLst>
                                      </p:cBhvr>
                                      <p:to>
                                        <p:strVal val="visible"/>
                                      </p:to>
                                    </p:set>
                                    <p:anim calcmode="lin" valueType="num">
                                      <p:cBhvr>
                                        <p:cTn id="36" dur="2000" fill="hold"/>
                                        <p:tgtEl>
                                          <p:spTgt spid="97288">
                                            <p:txEl>
                                              <p:pRg st="1" end="1"/>
                                            </p:txEl>
                                          </p:spTgt>
                                        </p:tgtEl>
                                        <p:attrNameLst>
                                          <p:attrName>ppt_w</p:attrName>
                                        </p:attrNameLst>
                                      </p:cBhvr>
                                      <p:tavLst>
                                        <p:tav tm="0">
                                          <p:val>
                                            <p:fltVal val="0"/>
                                          </p:val>
                                        </p:tav>
                                        <p:tav tm="100000">
                                          <p:val>
                                            <p:strVal val="#ppt_w"/>
                                          </p:val>
                                        </p:tav>
                                      </p:tavLst>
                                    </p:anim>
                                    <p:anim calcmode="lin" valueType="num">
                                      <p:cBhvr>
                                        <p:cTn id="37" dur="2000" fill="hold"/>
                                        <p:tgtEl>
                                          <p:spTgt spid="97288">
                                            <p:txEl>
                                              <p:pRg st="1" end="1"/>
                                            </p:txEl>
                                          </p:spTgt>
                                        </p:tgtEl>
                                        <p:attrNameLst>
                                          <p:attrName>ppt_h</p:attrName>
                                        </p:attrNameLst>
                                      </p:cBhvr>
                                      <p:tavLst>
                                        <p:tav tm="0">
                                          <p:val>
                                            <p:fltVal val="0"/>
                                          </p:val>
                                        </p:tav>
                                        <p:tav tm="100000">
                                          <p:val>
                                            <p:strVal val="#ppt_h"/>
                                          </p:val>
                                        </p:tav>
                                      </p:tavLst>
                                    </p:anim>
                                    <p:anim calcmode="lin" valueType="num">
                                      <p:cBhvr>
                                        <p:cTn id="38" dur="2000" fill="hold"/>
                                        <p:tgtEl>
                                          <p:spTgt spid="9728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9728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97288">
                                            <p:txEl>
                                              <p:pRg st="2" end="2"/>
                                            </p:txEl>
                                          </p:spTgt>
                                        </p:tgtEl>
                                        <p:attrNameLst>
                                          <p:attrName>style.visibility</p:attrName>
                                        </p:attrNameLst>
                                      </p:cBhvr>
                                      <p:to>
                                        <p:strVal val="visible"/>
                                      </p:to>
                                    </p:set>
                                    <p:anim calcmode="lin" valueType="num">
                                      <p:cBhvr>
                                        <p:cTn id="44" dur="2000" fill="hold"/>
                                        <p:tgtEl>
                                          <p:spTgt spid="97288">
                                            <p:txEl>
                                              <p:pRg st="2" end="2"/>
                                            </p:txEl>
                                          </p:spTgt>
                                        </p:tgtEl>
                                        <p:attrNameLst>
                                          <p:attrName>ppt_w</p:attrName>
                                        </p:attrNameLst>
                                      </p:cBhvr>
                                      <p:tavLst>
                                        <p:tav tm="0">
                                          <p:val>
                                            <p:fltVal val="0"/>
                                          </p:val>
                                        </p:tav>
                                        <p:tav tm="100000">
                                          <p:val>
                                            <p:strVal val="#ppt_w"/>
                                          </p:val>
                                        </p:tav>
                                      </p:tavLst>
                                    </p:anim>
                                    <p:anim calcmode="lin" valueType="num">
                                      <p:cBhvr>
                                        <p:cTn id="45" dur="2000" fill="hold"/>
                                        <p:tgtEl>
                                          <p:spTgt spid="97288">
                                            <p:txEl>
                                              <p:pRg st="2" end="2"/>
                                            </p:txEl>
                                          </p:spTgt>
                                        </p:tgtEl>
                                        <p:attrNameLst>
                                          <p:attrName>ppt_h</p:attrName>
                                        </p:attrNameLst>
                                      </p:cBhvr>
                                      <p:tavLst>
                                        <p:tav tm="0">
                                          <p:val>
                                            <p:fltVal val="0"/>
                                          </p:val>
                                        </p:tav>
                                        <p:tav tm="100000">
                                          <p:val>
                                            <p:strVal val="#ppt_h"/>
                                          </p:val>
                                        </p:tav>
                                      </p:tavLst>
                                    </p:anim>
                                    <p:anim calcmode="lin" valueType="num">
                                      <p:cBhvr>
                                        <p:cTn id="46" dur="2000" fill="hold"/>
                                        <p:tgtEl>
                                          <p:spTgt spid="9728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2000" fill="hold"/>
                                        <p:tgtEl>
                                          <p:spTgt spid="9728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97288">
                                            <p:txEl>
                                              <p:pRg st="3" end="3"/>
                                            </p:txEl>
                                          </p:spTgt>
                                        </p:tgtEl>
                                        <p:attrNameLst>
                                          <p:attrName>style.visibility</p:attrName>
                                        </p:attrNameLst>
                                      </p:cBhvr>
                                      <p:to>
                                        <p:strVal val="visible"/>
                                      </p:to>
                                    </p:set>
                                    <p:anim calcmode="lin" valueType="num">
                                      <p:cBhvr>
                                        <p:cTn id="52" dur="2000" fill="hold"/>
                                        <p:tgtEl>
                                          <p:spTgt spid="97288">
                                            <p:txEl>
                                              <p:pRg st="3" end="3"/>
                                            </p:txEl>
                                          </p:spTgt>
                                        </p:tgtEl>
                                        <p:attrNameLst>
                                          <p:attrName>ppt_w</p:attrName>
                                        </p:attrNameLst>
                                      </p:cBhvr>
                                      <p:tavLst>
                                        <p:tav tm="0">
                                          <p:val>
                                            <p:fltVal val="0"/>
                                          </p:val>
                                        </p:tav>
                                        <p:tav tm="100000">
                                          <p:val>
                                            <p:strVal val="#ppt_w"/>
                                          </p:val>
                                        </p:tav>
                                      </p:tavLst>
                                    </p:anim>
                                    <p:anim calcmode="lin" valueType="num">
                                      <p:cBhvr>
                                        <p:cTn id="53" dur="2000" fill="hold"/>
                                        <p:tgtEl>
                                          <p:spTgt spid="97288">
                                            <p:txEl>
                                              <p:pRg st="3" end="3"/>
                                            </p:txEl>
                                          </p:spTgt>
                                        </p:tgtEl>
                                        <p:attrNameLst>
                                          <p:attrName>ppt_h</p:attrName>
                                        </p:attrNameLst>
                                      </p:cBhvr>
                                      <p:tavLst>
                                        <p:tav tm="0">
                                          <p:val>
                                            <p:fltVal val="0"/>
                                          </p:val>
                                        </p:tav>
                                        <p:tav tm="100000">
                                          <p:val>
                                            <p:strVal val="#ppt_h"/>
                                          </p:val>
                                        </p:tav>
                                      </p:tavLst>
                                    </p:anim>
                                    <p:anim calcmode="lin" valueType="num">
                                      <p:cBhvr>
                                        <p:cTn id="54" dur="2000" fill="hold"/>
                                        <p:tgtEl>
                                          <p:spTgt spid="9728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5" dur="2000" fill="hold"/>
                                        <p:tgtEl>
                                          <p:spTgt spid="9728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97288">
                                            <p:txEl>
                                              <p:pRg st="4" end="4"/>
                                            </p:txEl>
                                          </p:spTgt>
                                        </p:tgtEl>
                                        <p:attrNameLst>
                                          <p:attrName>style.visibility</p:attrName>
                                        </p:attrNameLst>
                                      </p:cBhvr>
                                      <p:to>
                                        <p:strVal val="visible"/>
                                      </p:to>
                                    </p:set>
                                    <p:anim calcmode="lin" valueType="num">
                                      <p:cBhvr>
                                        <p:cTn id="60" dur="2000" fill="hold"/>
                                        <p:tgtEl>
                                          <p:spTgt spid="97288">
                                            <p:txEl>
                                              <p:pRg st="4" end="4"/>
                                            </p:txEl>
                                          </p:spTgt>
                                        </p:tgtEl>
                                        <p:attrNameLst>
                                          <p:attrName>ppt_w</p:attrName>
                                        </p:attrNameLst>
                                      </p:cBhvr>
                                      <p:tavLst>
                                        <p:tav tm="0">
                                          <p:val>
                                            <p:fltVal val="0"/>
                                          </p:val>
                                        </p:tav>
                                        <p:tav tm="100000">
                                          <p:val>
                                            <p:strVal val="#ppt_w"/>
                                          </p:val>
                                        </p:tav>
                                      </p:tavLst>
                                    </p:anim>
                                    <p:anim calcmode="lin" valueType="num">
                                      <p:cBhvr>
                                        <p:cTn id="61" dur="2000" fill="hold"/>
                                        <p:tgtEl>
                                          <p:spTgt spid="97288">
                                            <p:txEl>
                                              <p:pRg st="4" end="4"/>
                                            </p:txEl>
                                          </p:spTgt>
                                        </p:tgtEl>
                                        <p:attrNameLst>
                                          <p:attrName>ppt_h</p:attrName>
                                        </p:attrNameLst>
                                      </p:cBhvr>
                                      <p:tavLst>
                                        <p:tav tm="0">
                                          <p:val>
                                            <p:fltVal val="0"/>
                                          </p:val>
                                        </p:tav>
                                        <p:tav tm="100000">
                                          <p:val>
                                            <p:strVal val="#ppt_h"/>
                                          </p:val>
                                        </p:tav>
                                      </p:tavLst>
                                    </p:anim>
                                    <p:anim calcmode="lin" valueType="num">
                                      <p:cBhvr>
                                        <p:cTn id="62" dur="2000" fill="hold"/>
                                        <p:tgtEl>
                                          <p:spTgt spid="9728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3" dur="2000" fill="hold"/>
                                        <p:tgtEl>
                                          <p:spTgt spid="9728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7" grpId="0"/>
      <p:bldP spid="97288" grpId="0" build="p"/>
    </p:bldLst>
  </p:timing>
</p:sld>
</file>

<file path=ppt/theme/theme1.xml><?xml version="1.0" encoding="utf-8"?>
<a:theme xmlns:a="http://schemas.openxmlformats.org/drawingml/2006/main" name="Business design slides(2)">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3612</TotalTime>
  <Words>9453</Words>
  <Application>Microsoft Office PowerPoint</Application>
  <PresentationFormat>On-screen Show (4:3)</PresentationFormat>
  <Paragraphs>944</Paragraphs>
  <Slides>137</Slides>
  <Notes>6</Notes>
  <HiddenSlides>0</HiddenSlides>
  <MMClips>36</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137</vt:i4>
      </vt:variant>
    </vt:vector>
  </HeadingPairs>
  <TitlesOfParts>
    <vt:vector size="157" baseType="lpstr">
      <vt:lpstr> Mitra</vt:lpstr>
      <vt:lpstr>2  Titr</vt:lpstr>
      <vt:lpstr>Arial</vt:lpstr>
      <vt:lpstr>B Compset</vt:lpstr>
      <vt:lpstr>B Davat</vt:lpstr>
      <vt:lpstr>B Koodak</vt:lpstr>
      <vt:lpstr>B Lotus</vt:lpstr>
      <vt:lpstr>B Mehr</vt:lpstr>
      <vt:lpstr>B Mitra</vt:lpstr>
      <vt:lpstr>B Nazanin</vt:lpstr>
      <vt:lpstr>B Titr</vt:lpstr>
      <vt:lpstr>B Traffic</vt:lpstr>
      <vt:lpstr>B Yagut</vt:lpstr>
      <vt:lpstr>Calibri</vt:lpstr>
      <vt:lpstr>Courier New</vt:lpstr>
      <vt:lpstr>Mitra</vt:lpstr>
      <vt:lpstr>Serpent</vt:lpstr>
      <vt:lpstr>Times New Roman</vt:lpstr>
      <vt:lpstr>Wingdings</vt:lpstr>
      <vt:lpstr>Business design slides(2)</vt:lpstr>
      <vt:lpstr> معرفی تلویزیونهای  فارسی زبان ماهواره‌ای </vt:lpstr>
      <vt:lpstr>PowerPoint Presentation</vt:lpstr>
      <vt:lpstr>شبکه های تلویزیونی فارسی زبان در اوایل دهه هشتاد در کالیفرنیا و بیشتر در  لس آنجلس راه‌اندازی شدند.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صدای امریکا</vt:lpstr>
      <vt:lpstr>PowerPoint Presentation</vt:lpstr>
      <vt:lpstr>PowerPoint Presentation</vt:lpstr>
      <vt:lpstr>PowerPoint Presentation</vt:lpstr>
      <vt:lpstr>PowerPoint Presentation</vt:lpstr>
      <vt:lpstr>PowerPoint Presentation</vt:lpstr>
      <vt:lpstr>PowerPoint Presentation</vt:lpstr>
      <vt:lpstr>اصول (منشور) صداي امريکا</vt:lpstr>
      <vt:lpstr> اهداف اعلامی برنامه شبکه خبری فارسی صدای امریکا </vt:lpstr>
      <vt:lpstr>PowerPoint Presentation</vt:lpstr>
      <vt:lpstr>PowerPoint Presentation</vt:lpstr>
      <vt:lpstr>PowerPoint Presentation</vt:lpstr>
      <vt:lpstr>PowerPoint Presentation</vt:lpstr>
      <vt:lpstr>PowerPoint Presentation</vt:lpstr>
      <vt:lpstr>PowerPoint Presentation</vt:lpstr>
      <vt:lpstr> شباهنگ </vt:lpstr>
      <vt:lpstr>پارازیت</vt:lpstr>
      <vt:lpstr>PowerPoint Presentation</vt:lpstr>
      <vt:lpstr>رودررو</vt:lpstr>
      <vt:lpstr>عوامل صدای امریکا</vt:lpstr>
      <vt:lpstr>بهروز صور اسرافیل</vt:lpstr>
      <vt:lpstr>مهدی فلاحتی</vt:lpstr>
      <vt:lpstr>جمشید چالنگی</vt:lpstr>
      <vt:lpstr>آرش سیگارچی</vt:lpstr>
      <vt:lpstr>سیامک دهقانپور</vt:lpstr>
      <vt:lpstr>آلکس مرادی</vt:lpstr>
      <vt:lpstr>بیژن فرهودی</vt:lpstr>
      <vt:lpstr>پوپک راد</vt:lpstr>
      <vt:lpstr>کامبیز حسینی</vt:lpstr>
      <vt:lpstr>کوروش صحتی</vt:lpstr>
      <vt:lpstr>الناز کیانی</vt:lpstr>
      <vt:lpstr>ماه منیر رحیمی</vt:lpstr>
      <vt:lpstr>گیتا آرین</vt:lpstr>
      <vt:lpstr>حمیده آرمیده</vt:lpstr>
      <vt:lpstr>نگار محمدی</vt:lpstr>
      <vt:lpstr>شبکه خبري PNN</vt:lpstr>
      <vt:lpstr>PowerPoint Presentation</vt:lpstr>
      <vt:lpstr>نگاهی به تاریخچه  بی بی سی</vt:lpstr>
      <vt:lpstr>ساختمان "بوش هاوس" در مرکز شهر لندن در سال 1923 ساخته شد و از سال 1941ميلادی محل استقرار سرويس جهانی بی بی سی بوده است. در ميانه جنگ جهانی دوم به اين ساختمان هم آسيب هايی وارد آمد که آخرين آنها در دهه 70 ميلادی مرمت شد. </vt:lpstr>
      <vt:lpstr> ويژگي هاي رسانه بي بي سي</vt:lpstr>
      <vt:lpstr>ورود بی بی سی به ايران</vt:lpstr>
      <vt:lpstr>رادیو فارسی بی بی سی</vt:lpstr>
      <vt:lpstr>PowerPoint Presentation</vt:lpstr>
      <vt:lpstr>مهم‌ترین ویژگی‌های تلویزیون بی‏بی‏سی فارسی</vt:lpstr>
      <vt:lpstr>مهم‌ترین ویژگی‌های تلویزیون بی‏بی‏سی فارسی</vt:lpstr>
      <vt:lpstr>مهم‌ترین ویژگی‌های تلویزیون بی‏بی‏سی فارسی</vt:lpstr>
      <vt:lpstr>مهم‌ترین ویژگی‌های تلویزیون بی‏بی‏سی فارسی</vt:lpstr>
      <vt:lpstr>عوامل تلویزیون بي بي سي فارسي</vt:lpstr>
      <vt:lpstr>PowerPoint Presentation</vt:lpstr>
      <vt:lpstr>بهروز آفاق</vt:lpstr>
      <vt:lpstr>صادق صبـا</vt:lpstr>
      <vt:lpstr>مسعـود بهنـود</vt:lpstr>
      <vt:lpstr>سیما علی نژاد</vt:lpstr>
      <vt:lpstr>ناجیه غلامی</vt:lpstr>
      <vt:lpstr>نفیسه کوهنورد</vt:lpstr>
      <vt:lpstr>فرناز قاضی زاده (همسر سینا مطلبی)</vt:lpstr>
      <vt:lpstr>جمال الدین موسوی</vt:lpstr>
      <vt:lpstr>نادر سلطانپور</vt:lpstr>
      <vt:lpstr>نیما اکبرپور</vt:lpstr>
      <vt:lpstr>ستار سعیدی</vt:lpstr>
      <vt:lpstr>امید پارسانژاد</vt:lpstr>
      <vt:lpstr>پونه قدوسی</vt:lpstr>
      <vt:lpstr>عنایت فانی</vt:lpstr>
      <vt:lpstr>PowerPoint Presentation</vt:lpstr>
      <vt:lpstr>PowerPoint Presentation</vt:lpstr>
      <vt:lpstr>یوسف عزیزی بنی طرف</vt:lpstr>
      <vt:lpstr>لارا پطروسیان</vt:lpstr>
      <vt:lpstr>امیر پایور</vt:lpstr>
      <vt:lpstr>امروزی ها</vt:lpstr>
      <vt:lpstr>«از نزدیک»</vt:lpstr>
      <vt:lpstr>PowerPoint Presentation</vt:lpstr>
      <vt:lpstr>آپارات</vt:lpstr>
      <vt:lpstr>PowerPoint Presentation</vt:lpstr>
      <vt:lpstr>PowerPoint Presentation</vt:lpstr>
      <vt:lpstr>PowerPoint Presentation</vt:lpstr>
      <vt:lpstr>PowerPoint Presentation</vt:lpstr>
      <vt:lpstr>PowerPoint Presentation</vt:lpstr>
      <vt:lpstr>PowerPoint Presentation</vt:lpstr>
      <vt:lpstr>Farsi 1</vt:lpstr>
      <vt:lpstr>Jaam-e-Jam</vt:lpstr>
      <vt:lpstr>Simaye-Azadi</vt:lpstr>
      <vt:lpstr>Iran Omide</vt:lpstr>
      <vt:lpstr>TV PERSIAN</vt:lpstr>
      <vt:lpstr> ‍CHANNEL ONE</vt:lpstr>
      <vt:lpstr>IPN TV  </vt:lpstr>
      <vt:lpstr>GEM TV   General Entertainment Music</vt:lpstr>
      <vt:lpstr>PowerPoint Presentation</vt:lpstr>
      <vt:lpstr>PBC-TAPESH</vt:lpstr>
      <vt:lpstr>Didar TV </vt:lpstr>
      <vt:lpstr>PDF</vt:lpstr>
      <vt:lpstr>New Channel</vt:lpstr>
      <vt:lpstr>Pars TV</vt:lpstr>
      <vt:lpstr>PMC</vt:lpstr>
      <vt:lpstr>Klik Sat</vt:lpstr>
      <vt:lpstr>Ava Music</vt:lpstr>
      <vt:lpstr>PowerPoint Presentation</vt:lpstr>
      <vt:lpstr>Nejat TV</vt:lpstr>
      <vt:lpstr>Sat 7 Pars</vt:lpstr>
      <vt:lpstr>Persian Film</vt:lpstr>
      <vt:lpstr>Mohajer TV</vt:lpstr>
      <vt:lpstr>Iran-FM TV</vt:lpstr>
      <vt:lpstr>Iran-MN TV</vt:lpstr>
      <vt:lpstr>Iran-Beauty</vt:lpstr>
      <vt:lpstr>IRAN-MUSIC</vt:lpstr>
      <vt:lpstr>IRAN PS TV</vt:lpstr>
      <vt:lpstr>ITN Group</vt:lpstr>
      <vt:lpstr>Me TV </vt:lpstr>
      <vt:lpstr>LIVE CHANNEL</vt:lpstr>
      <vt:lpstr>EBC1</vt:lpstr>
      <vt:lpstr>4</vt:lpstr>
      <vt:lpstr>MTC TV</vt:lpstr>
      <vt:lpstr>Aso Sat</vt:lpstr>
      <vt:lpstr>PowerPoint Presentation</vt:lpstr>
      <vt:lpstr>PowerPoint Presentation</vt:lpstr>
      <vt:lpstr>PowerPoint Presentation</vt:lpstr>
      <vt:lpstr>PowerPoint Presentation</vt:lpstr>
      <vt:lpstr>20 TV</vt:lpstr>
      <vt:lpstr>Call Shop TV</vt:lpstr>
      <vt:lpstr>Me-Shop - EZ shop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user</dc:creator>
  <cp:keywords>76</cp:keywords>
  <cp:lastModifiedBy>meisam</cp:lastModifiedBy>
  <cp:revision>396</cp:revision>
  <dcterms:created xsi:type="dcterms:W3CDTF">2010-03-09T13:08:12Z</dcterms:created>
  <dcterms:modified xsi:type="dcterms:W3CDTF">2015-05-13T14:37:08Z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TC103852691033</vt:lpwstr>
  </property>
</Properties>
</file>