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Default Extension="gif" ContentType="image/gif"/>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80" r:id="rId11"/>
    <p:sldMasterId id="2147483792" r:id="rId12"/>
    <p:sldMasterId id="2147483804" r:id="rId13"/>
    <p:sldMasterId id="2147483816" r:id="rId14"/>
    <p:sldMasterId id="2147483840" r:id="rId15"/>
  </p:sldMasterIdLst>
  <p:sldIdLst>
    <p:sldId id="259" r:id="rId16"/>
    <p:sldId id="256" r:id="rId17"/>
    <p:sldId id="257" r:id="rId18"/>
    <p:sldId id="264" r:id="rId19"/>
    <p:sldId id="293" r:id="rId20"/>
    <p:sldId id="261" r:id="rId21"/>
    <p:sldId id="260" r:id="rId22"/>
    <p:sldId id="262" r:id="rId23"/>
    <p:sldId id="265" r:id="rId24"/>
    <p:sldId id="266" r:id="rId25"/>
    <p:sldId id="267" r:id="rId26"/>
    <p:sldId id="268" r:id="rId27"/>
    <p:sldId id="269" r:id="rId28"/>
    <p:sldId id="270" r:id="rId29"/>
    <p:sldId id="289" r:id="rId30"/>
    <p:sldId id="290" r:id="rId31"/>
    <p:sldId id="291" r:id="rId32"/>
    <p:sldId id="292" r:id="rId33"/>
    <p:sldId id="271" r:id="rId34"/>
    <p:sldId id="272" r:id="rId35"/>
    <p:sldId id="273" r:id="rId36"/>
    <p:sldId id="274" r:id="rId37"/>
    <p:sldId id="280" r:id="rId38"/>
    <p:sldId id="275" r:id="rId39"/>
    <p:sldId id="283" r:id="rId40"/>
    <p:sldId id="284" r:id="rId41"/>
    <p:sldId id="285" r:id="rId42"/>
    <p:sldId id="286" r:id="rId43"/>
    <p:sldId id="287" r:id="rId44"/>
    <p:sldId id="28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0033CC"/>
    <a:srgbClr val="000099"/>
    <a:srgbClr val="0000CC"/>
    <a:srgbClr val="FF0066"/>
    <a:srgbClr val="30DCA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2851" autoAdjust="0"/>
    <p:restoredTop sz="94671" autoAdjust="0"/>
  </p:normalViewPr>
  <p:slideViewPr>
    <p:cSldViewPr>
      <p:cViewPr varScale="1">
        <p:scale>
          <a:sx n="69" d="100"/>
          <a:sy n="69" d="100"/>
        </p:scale>
        <p:origin x="-15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theme" Target="theme/theme1.xml"/><Relationship Id="rId8" Type="http://schemas.openxmlformats.org/officeDocument/2006/relationships/slideMaster" Target="slideMasters/slideMaster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pPr/>
              <a:t>10/17/2017</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B8759D3-B92F-4BE5-BE49-ED8937E3BC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pPr/>
              <a:t>10/17/2017</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B8759D3-B92F-4BE5-BE49-ED8937E3BC1B}"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5507882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7547528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5369299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738946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55575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1869660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1008330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1194259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863584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86009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pPr/>
              <a:t>10/17/2017</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B8759D3-B92F-4BE5-BE49-ED8937E3BC1B}"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4035361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5139978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935978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348478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402743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8520482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3218235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8592814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635614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90059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9934188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8372356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607671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573368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998436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4764163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445049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2773842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025015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6158762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36761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9695767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135756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3623639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9133828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9813225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7388625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1179081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8230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347244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6495496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87808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905380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722624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9865501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1558990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4537543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3006133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321567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120495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4796214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1716126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916830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4053373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0811798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6895892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2989039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5062682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659815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749535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8279326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7558963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1701960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46139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4652499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6795771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6545765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9143560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737851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735762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38224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778161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27996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60250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pPr/>
              <a:t>10/17/2017</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B8759D3-B92F-4BE5-BE49-ED8937E3BC1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309235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652734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726882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95284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024838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525865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504925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38186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4199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3339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5425E1-3AF1-43D1-89C1-1AF3ED11F878}" type="datetimeFigureOut">
              <a:rPr lang="en-US" smtClean="0"/>
              <a:pPr/>
              <a:t>10/17/2017</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8B8759D3-B92F-4BE5-BE49-ED8937E3BC1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70345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236583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702410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81586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351317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811314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410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799750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96282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69030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75425E1-3AF1-43D1-89C1-1AF3ED11F878}" type="datetimeFigureOut">
              <a:rPr lang="en-US" smtClean="0"/>
              <a:pPr/>
              <a:t>10/17/2017</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B8759D3-B92F-4BE5-BE49-ED8937E3BC1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166502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295822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834454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770838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6549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515297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4075834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665929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71814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4679718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75425E1-3AF1-43D1-89C1-1AF3ED11F878}" type="datetimeFigureOut">
              <a:rPr lang="en-US" smtClean="0"/>
              <a:pPr/>
              <a:t>10/17/2017</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8B8759D3-B92F-4BE5-BE49-ED8937E3BC1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36276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861852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838499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266927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190736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69286672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249566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530810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595249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60600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75425E1-3AF1-43D1-89C1-1AF3ED11F878}" type="datetimeFigureOut">
              <a:rPr lang="en-US" smtClean="0"/>
              <a:pPr/>
              <a:t>10/17/2017</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8B8759D3-B92F-4BE5-BE49-ED8937E3BC1B}"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43150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5955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965575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8731989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847469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140064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841421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313758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71057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33650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5425E1-3AF1-43D1-89C1-1AF3ED11F878}" type="datetimeFigureOut">
              <a:rPr lang="en-US" smtClean="0"/>
              <a:pPr/>
              <a:t>10/17/2017</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8B8759D3-B92F-4BE5-BE49-ED8937E3BC1B}"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95584124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5058774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9971809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9250005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27677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3282414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89382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733167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3518411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21328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pPr/>
              <a:t>10/17/2017</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B8759D3-B92F-4BE5-BE49-ED8937E3BC1B}"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5357130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134023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971110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9929398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9179351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921691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7412537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1865741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513273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en-US"/>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592552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pPr/>
              <a:t>10/17/2017</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8B8759D3-B92F-4BE5-BE49-ED8937E3BC1B}"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9179831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8558095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9577833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en-US">
              <a:solidFill>
                <a:prstClr val="black">
                  <a:tint val="75000"/>
                </a:prstClr>
              </a:solidFill>
            </a:endParaRPr>
          </a:p>
        </p:txBody>
      </p:sp>
      <p:sp>
        <p:nvSpPr>
          <p:cNvPr id="9" name="Номер слайда 8"/>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913882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en-US">
              <a:solidFill>
                <a:prstClr val="black">
                  <a:tint val="75000"/>
                </a:prstClr>
              </a:solidFill>
            </a:endParaRPr>
          </a:p>
        </p:txBody>
      </p:sp>
      <p:sp>
        <p:nvSpPr>
          <p:cNvPr id="5" name="Номер слайда 4"/>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3398250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en-US">
              <a:solidFill>
                <a:prstClr val="black">
                  <a:tint val="75000"/>
                </a:prstClr>
              </a:solidFill>
            </a:endParaRPr>
          </a:p>
        </p:txBody>
      </p:sp>
      <p:sp>
        <p:nvSpPr>
          <p:cNvPr id="4" name="Номер слайда 3"/>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366002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en-US"/>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956312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en-US"/>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en-US">
              <a:solidFill>
                <a:prstClr val="black">
                  <a:tint val="75000"/>
                </a:prstClr>
              </a:solidFill>
            </a:endParaRPr>
          </a:p>
        </p:txBody>
      </p:sp>
      <p:sp>
        <p:nvSpPr>
          <p:cNvPr id="7" name="Номер слайда 6"/>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310089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319139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en-US">
              <a:solidFill>
                <a:prstClr val="black">
                  <a:tint val="75000"/>
                </a:prstClr>
              </a:solidFill>
            </a:endParaRPr>
          </a:p>
        </p:txBody>
      </p:sp>
      <p:sp>
        <p:nvSpPr>
          <p:cNvPr id="6" name="Номер слайда 5"/>
          <p:cNvSpPr>
            <a:spLocks noGrp="1"/>
          </p:cNvSpPr>
          <p:nvPr>
            <p:ph type="sldNum" sz="quarter" idx="12"/>
          </p:nvPr>
        </p:nvSpPr>
        <p:spPr/>
        <p:txBody>
          <a:body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19365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425E1-3AF1-43D1-89C1-1AF3ED11F878}" type="datetimeFigureOut">
              <a:rPr lang="en-US" smtClean="0"/>
              <a:pPr/>
              <a:t>10/17/2017</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48863151"/>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12757974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9654533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4426689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1714316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0355506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307319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5410036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7446322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730373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3620536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2599531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301199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425E1-3AF1-43D1-89C1-1AF3ED11F878}" type="datetimeFigureOut">
              <a:rPr lang="en-US" smtClean="0">
                <a:solidFill>
                  <a:prstClr val="black">
                    <a:tint val="75000"/>
                  </a:prstClr>
                </a:solidFill>
              </a:rPr>
              <a:pPr/>
              <a:t>10/17/2017</a:t>
            </a:fld>
            <a:endParaRPr lang="en-US">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759D3-B92F-4BE5-BE49-ED8937E3BC1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3275424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1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0.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9.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6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xmlns="" val="19195463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Bef>
                <a:spcPts val="600"/>
              </a:spcBef>
            </a:pPr>
            <a:r>
              <a:rPr lang="fa-IR" sz="3200" b="1" dirty="0" smtClean="0">
                <a:solidFill>
                  <a:srgbClr val="FF0000"/>
                </a:solidFill>
                <a:latin typeface="IranNastaliq" pitchFamily="18" charset="0"/>
                <a:cs typeface="B Titr" pitchFamily="2" charset="-78"/>
              </a:rPr>
              <a:t>مربیگری همتا</a:t>
            </a:r>
            <a:endParaRPr lang="fa-IR" sz="3200" b="1" dirty="0">
              <a:solidFill>
                <a:srgbClr val="FF0000"/>
              </a:solidFill>
              <a:latin typeface="IranNastaliq" pitchFamily="18" charset="0"/>
              <a:cs typeface="B Titr" pitchFamily="2" charset="-78"/>
            </a:endParaRPr>
          </a:p>
        </p:txBody>
      </p:sp>
      <p:sp>
        <p:nvSpPr>
          <p:cNvPr id="4" name="Content Placeholder 2"/>
          <p:cNvSpPr txBox="1">
            <a:spLocks/>
          </p:cNvSpPr>
          <p:nvPr/>
        </p:nvSpPr>
        <p:spPr>
          <a:xfrm>
            <a:off x="1259632" y="1412776"/>
            <a:ext cx="7488832" cy="48245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Font typeface="Arial" pitchFamily="34" charset="0"/>
              <a:buNone/>
            </a:pPr>
            <a:r>
              <a:rPr lang="fa-IR" sz="2400" b="1" dirty="0" smtClean="0">
                <a:solidFill>
                  <a:srgbClr val="990000"/>
                </a:solidFill>
                <a:cs typeface="B Mitra" pitchFamily="2" charset="-78"/>
                <a:sym typeface="Wingdings 3"/>
              </a:rPr>
              <a:t>مربیگری مبتنی بر همکاری:</a:t>
            </a:r>
          </a:p>
          <a:p>
            <a:pPr marL="0" indent="0" algn="r" rtl="1">
              <a:buFont typeface="Arial" pitchFamily="34" charset="0"/>
              <a:buNone/>
            </a:pPr>
            <a:endParaRPr lang="fa-IR" sz="2400" b="1" dirty="0" smtClean="0">
              <a:solidFill>
                <a:srgbClr val="990000"/>
              </a:solidFill>
              <a:cs typeface="B Mitra" pitchFamily="2" charset="-78"/>
              <a:sym typeface="Wingdings 3"/>
            </a:endParaRPr>
          </a:p>
          <a:p>
            <a:pPr algn="r" rtl="1"/>
            <a:r>
              <a:rPr lang="fa-IR" sz="2400" dirty="0" smtClean="0">
                <a:solidFill>
                  <a:srgbClr val="000099"/>
                </a:solidFill>
                <a:cs typeface="B Mitra" pitchFamily="2" charset="-78"/>
                <a:sym typeface="Wingdings 3"/>
              </a:rPr>
              <a:t>در این حالت یک حوزه را با انتخاب معلم برای تحقیق تعیین می کنند.</a:t>
            </a:r>
          </a:p>
          <a:p>
            <a:pPr algn="r" rtl="1"/>
            <a:r>
              <a:rPr lang="fa-IR" sz="2400" dirty="0" smtClean="0">
                <a:solidFill>
                  <a:srgbClr val="000099"/>
                </a:solidFill>
                <a:cs typeface="B Mitra" pitchFamily="2" charset="-78"/>
                <a:sym typeface="Wingdings 3"/>
              </a:rPr>
              <a:t>همراه اطلاعاتی را براساس آن موضوع جمع آوری و تحلیل کرده، نتایج را ارزیابی می کند.</a:t>
            </a:r>
          </a:p>
          <a:p>
            <a:pPr marL="0" indent="0" algn="r" rtl="1">
              <a:buNone/>
            </a:pPr>
            <a:endParaRPr lang="fa-IR" sz="2400" dirty="0">
              <a:cs typeface="B Mitra" pitchFamily="2" charset="-78"/>
              <a:sym typeface="Wingdings 3"/>
            </a:endParaRPr>
          </a:p>
          <a:p>
            <a:pPr marL="0" indent="0" algn="r" rtl="1">
              <a:buNone/>
            </a:pPr>
            <a:r>
              <a:rPr lang="fa-IR" sz="2400" dirty="0" smtClean="0">
                <a:solidFill>
                  <a:srgbClr val="FF0000"/>
                </a:solidFill>
                <a:cs typeface="B Mitra" pitchFamily="2" charset="-78"/>
                <a:sym typeface="Wingdings 3"/>
              </a:rPr>
              <a:t>این مربیگری به معلمان کمک می کند تا:</a:t>
            </a:r>
          </a:p>
          <a:p>
            <a:pPr marL="0" indent="0" algn="r" rtl="1">
              <a:buNone/>
            </a:pPr>
            <a:endParaRPr lang="fa-IR" sz="2400" dirty="0">
              <a:cs typeface="B Mitra" pitchFamily="2" charset="-78"/>
              <a:sym typeface="Wingdings 3"/>
            </a:endParaRPr>
          </a:p>
          <a:p>
            <a:pPr lvl="1" algn="r" rtl="1">
              <a:buFont typeface="Wingdings" pitchFamily="2" charset="2"/>
              <a:buChar char="v"/>
            </a:pPr>
            <a:r>
              <a:rPr lang="fa-IR" sz="2000" b="1" dirty="0" smtClean="0">
                <a:cs typeface="B Mitra" pitchFamily="2" charset="-78"/>
                <a:sym typeface="Wingdings 3"/>
              </a:rPr>
              <a:t>خودراهبر و خوداندیش باشند.</a:t>
            </a:r>
          </a:p>
          <a:p>
            <a:pPr marL="457200" lvl="1" indent="0" algn="r" rtl="1">
              <a:buNone/>
            </a:pPr>
            <a:endParaRPr lang="fa-IR" sz="2000" b="1" dirty="0" smtClean="0">
              <a:cs typeface="B Mitra" pitchFamily="2" charset="-78"/>
              <a:sym typeface="Wingdings 3"/>
            </a:endParaRPr>
          </a:p>
          <a:p>
            <a:pPr lvl="1" algn="r" rtl="1">
              <a:buFont typeface="Wingdings" pitchFamily="2" charset="2"/>
              <a:buChar char="v"/>
            </a:pPr>
            <a:r>
              <a:rPr lang="fa-IR" sz="2000" b="1" dirty="0" smtClean="0">
                <a:cs typeface="B Mitra" pitchFamily="2" charset="-78"/>
                <a:sym typeface="Wingdings 3"/>
              </a:rPr>
              <a:t>به طور مستقل فعالیت های آموزشی را انجام دهند.</a:t>
            </a:r>
          </a:p>
          <a:p>
            <a:pPr marL="0" indent="0" algn="r" rtl="1">
              <a:buFont typeface="Arial" pitchFamily="34" charset="0"/>
              <a:buNone/>
            </a:pPr>
            <a:endParaRPr lang="fa-IR" sz="2400" dirty="0" smtClean="0">
              <a:solidFill>
                <a:srgbClr val="0000CC"/>
              </a:solidFill>
              <a:cs typeface="B Mitra" pitchFamily="2" charset="-78"/>
              <a:sym typeface="Wingdings 3"/>
            </a:endParaRP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45172" y="180145"/>
            <a:ext cx="2938795" cy="1944216"/>
          </a:xfrm>
          <a:prstGeom prst="rect">
            <a:avLst/>
          </a:prstGeom>
        </p:spPr>
      </p:pic>
    </p:spTree>
    <p:extLst>
      <p:ext uri="{BB962C8B-B14F-4D97-AF65-F5344CB8AC3E}">
        <p14:creationId xmlns:p14="http://schemas.microsoft.com/office/powerpoint/2010/main" xmlns="" val="26814665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fa-IR" sz="3200" b="1" dirty="0" smtClean="0">
                <a:solidFill>
                  <a:srgbClr val="FF0000"/>
                </a:solidFill>
                <a:latin typeface="IranNastaliq" pitchFamily="18" charset="0"/>
                <a:cs typeface="B Titr" pitchFamily="2" charset="-78"/>
              </a:rPr>
              <a:t>مربیگری همتا</a:t>
            </a:r>
            <a:endParaRPr lang="fa-IR" sz="3200" b="1" dirty="0">
              <a:solidFill>
                <a:srgbClr val="FF0000"/>
              </a:solidFill>
              <a:latin typeface="IranNastaliq" pitchFamily="18" charset="0"/>
              <a:cs typeface="B Titr" pitchFamily="2" charset="-78"/>
            </a:endParaRPr>
          </a:p>
        </p:txBody>
      </p:sp>
      <p:sp>
        <p:nvSpPr>
          <p:cNvPr id="12" name="Content Placeholder 2"/>
          <p:cNvSpPr txBox="1">
            <a:spLocks/>
          </p:cNvSpPr>
          <p:nvPr/>
        </p:nvSpPr>
        <p:spPr>
          <a:xfrm>
            <a:off x="827584" y="1600200"/>
            <a:ext cx="7488832" cy="46371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endParaRPr lang="en-US" dirty="0">
              <a:solidFill>
                <a:prstClr val="black"/>
              </a:solidFill>
            </a:endParaRPr>
          </a:p>
        </p:txBody>
      </p:sp>
      <p:sp>
        <p:nvSpPr>
          <p:cNvPr id="4" name="Content Placeholder 2"/>
          <p:cNvSpPr txBox="1">
            <a:spLocks/>
          </p:cNvSpPr>
          <p:nvPr/>
        </p:nvSpPr>
        <p:spPr>
          <a:xfrm>
            <a:off x="1316832" y="1272390"/>
            <a:ext cx="7283152" cy="46371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spcBef>
                <a:spcPts val="0"/>
              </a:spcBef>
              <a:buFont typeface="Arial" pitchFamily="34" charset="0"/>
              <a:buNone/>
            </a:pPr>
            <a:r>
              <a:rPr lang="fa-IR" sz="2400" b="1" dirty="0" smtClean="0">
                <a:solidFill>
                  <a:srgbClr val="990000"/>
                </a:solidFill>
                <a:latin typeface="Futura Md BT" pitchFamily="34" charset="0"/>
                <a:cs typeface="B Mitra" pitchFamily="2" charset="-78"/>
              </a:rPr>
              <a:t>دلایل اهمیت مربیگری همتا:</a:t>
            </a:r>
            <a:endParaRPr lang="fa-IR" sz="2400" dirty="0" smtClean="0">
              <a:solidFill>
                <a:prstClr val="black"/>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fa-IR" sz="2400" dirty="0">
              <a:solidFill>
                <a:prstClr val="black"/>
              </a:solidFill>
              <a:latin typeface="Futura Md BT" pitchFamily="34" charset="0"/>
              <a:cs typeface="B Mitra" pitchFamily="2" charset="-78"/>
              <a:sym typeface="Wingdings 2"/>
            </a:endParaRPr>
          </a:p>
          <a:p>
            <a:pPr marL="0" indent="0" algn="r" rtl="1">
              <a:spcBef>
                <a:spcPts val="0"/>
              </a:spcBef>
              <a:buFont typeface="Wingdings 2"/>
              <a:buChar char="D"/>
            </a:pPr>
            <a:r>
              <a:rPr lang="fa-IR" sz="2400" dirty="0" smtClean="0">
                <a:solidFill>
                  <a:prstClr val="black"/>
                </a:solidFill>
                <a:latin typeface="Futura Md BT" pitchFamily="34" charset="0"/>
                <a:cs typeface="B Mitra" pitchFamily="2" charset="-78"/>
                <a:sym typeface="Wingdings 2"/>
              </a:rPr>
              <a:t>شرایطی را فراهم می کند که از یادگیری بزرگسالان حمایت میکند.</a:t>
            </a:r>
          </a:p>
          <a:p>
            <a:pPr marL="0" indent="0" algn="r" rtl="1">
              <a:spcBef>
                <a:spcPts val="0"/>
              </a:spcBef>
              <a:buFont typeface="Wingdings 2"/>
              <a:buChar char="D"/>
            </a:pPr>
            <a:endParaRPr lang="fa-IR" sz="2400" dirty="0" smtClean="0">
              <a:solidFill>
                <a:prstClr val="black"/>
              </a:solidFill>
              <a:latin typeface="Futura Md BT" pitchFamily="34" charset="0"/>
              <a:cs typeface="B Mitra" pitchFamily="2" charset="-78"/>
              <a:sym typeface="Wingdings 2"/>
            </a:endParaRPr>
          </a:p>
          <a:p>
            <a:pPr marL="0" indent="0" algn="r" rtl="1">
              <a:spcBef>
                <a:spcPts val="0"/>
              </a:spcBef>
              <a:buFont typeface="Wingdings 2"/>
              <a:buChar char="D"/>
            </a:pPr>
            <a:r>
              <a:rPr lang="fa-IR" sz="2400" dirty="0" smtClean="0">
                <a:solidFill>
                  <a:prstClr val="black"/>
                </a:solidFill>
                <a:latin typeface="Futura Md BT" pitchFamily="34" charset="0"/>
                <a:cs typeface="B Mitra" pitchFamily="2" charset="-78"/>
                <a:sym typeface="Wingdings 2"/>
              </a:rPr>
              <a:t> تاثیر فعالیت نظارتی موثر بر مراحل پیشرفت شغلی معلم را به حساب می آورد.</a:t>
            </a:r>
          </a:p>
          <a:p>
            <a:pPr marL="0" indent="0" algn="r" rtl="1">
              <a:spcBef>
                <a:spcPts val="0"/>
              </a:spcBef>
              <a:buFont typeface="Wingdings 2"/>
              <a:buChar char="D"/>
            </a:pPr>
            <a:endParaRPr lang="fa-IR" sz="2400" dirty="0" smtClean="0">
              <a:solidFill>
                <a:prstClr val="black"/>
              </a:solidFill>
              <a:latin typeface="Futura Md BT" pitchFamily="34" charset="0"/>
              <a:cs typeface="B Mitra" pitchFamily="2" charset="-78"/>
              <a:sym typeface="Wingdings 2"/>
            </a:endParaRPr>
          </a:p>
          <a:p>
            <a:pPr marL="0" indent="0" algn="r" rtl="1">
              <a:spcBef>
                <a:spcPts val="0"/>
              </a:spcBef>
              <a:buFont typeface="Wingdings 2"/>
              <a:buChar char="D"/>
            </a:pPr>
            <a:r>
              <a:rPr lang="fa-IR" sz="2400" dirty="0" smtClean="0">
                <a:solidFill>
                  <a:prstClr val="black"/>
                </a:solidFill>
                <a:latin typeface="Futura Md BT" pitchFamily="34" charset="0"/>
                <a:cs typeface="B Mitra" pitchFamily="2" charset="-78"/>
                <a:sym typeface="Wingdings 2"/>
              </a:rPr>
              <a:t> نقش ناظر برای معلمانی که از دانش و مهارت های لازم جهت مشاهده کلاس درس برخوردارند، با توجه به زمان کم مدیران، پر رنگ تر می کند.</a:t>
            </a:r>
          </a:p>
          <a:p>
            <a:pPr marL="0" indent="0" algn="r" rtl="1">
              <a:spcBef>
                <a:spcPts val="0"/>
              </a:spcBef>
              <a:buNone/>
            </a:pPr>
            <a:endParaRPr lang="fa-IR" sz="2400" dirty="0">
              <a:solidFill>
                <a:prstClr val="black"/>
              </a:solidFill>
              <a:latin typeface="Futura Md BT" pitchFamily="34" charset="0"/>
              <a:cs typeface="B Mitra" pitchFamily="2" charset="-78"/>
              <a:sym typeface="Wingdings 2"/>
            </a:endParaRPr>
          </a:p>
          <a:p>
            <a:pPr marL="0" indent="0" algn="r" rtl="1">
              <a:spcBef>
                <a:spcPts val="0"/>
              </a:spcBef>
              <a:buNone/>
            </a:pPr>
            <a:endParaRPr lang="en-US" sz="2400" dirty="0">
              <a:solidFill>
                <a:prstClr val="black"/>
              </a:solidFill>
              <a:cs typeface="B Mitra"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724400"/>
            <a:ext cx="3189767" cy="2133600"/>
          </a:xfrm>
          <a:prstGeom prst="rect">
            <a:avLst/>
          </a:prstGeom>
        </p:spPr>
      </p:pic>
    </p:spTree>
    <p:extLst>
      <p:ext uri="{BB962C8B-B14F-4D97-AF65-F5344CB8AC3E}">
        <p14:creationId xmlns:p14="http://schemas.microsoft.com/office/powerpoint/2010/main" xmlns="" val="217159047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Bef>
                <a:spcPts val="600"/>
              </a:spcBef>
            </a:pPr>
            <a:r>
              <a:rPr lang="fa-IR" sz="3200" b="1" dirty="0" smtClean="0">
                <a:solidFill>
                  <a:srgbClr val="FF0000"/>
                </a:solidFill>
                <a:latin typeface="IranNastaliq" pitchFamily="18" charset="0"/>
                <a:cs typeface="B Titr" pitchFamily="2" charset="-78"/>
              </a:rPr>
              <a:t>مربیگری همتا</a:t>
            </a:r>
            <a:endParaRPr lang="fa-IR" sz="3200" b="1" dirty="0">
              <a:solidFill>
                <a:srgbClr val="FF0000"/>
              </a:solidFill>
              <a:latin typeface="IranNastaliq" pitchFamily="18" charset="0"/>
              <a:cs typeface="B Titr" pitchFamily="2" charset="-78"/>
            </a:endParaRPr>
          </a:p>
        </p:txBody>
      </p:sp>
      <p:sp>
        <p:nvSpPr>
          <p:cNvPr id="4" name="Content Placeholder 2"/>
          <p:cNvSpPr txBox="1">
            <a:spLocks/>
          </p:cNvSpPr>
          <p:nvPr/>
        </p:nvSpPr>
        <p:spPr>
          <a:xfrm>
            <a:off x="1259632" y="1412776"/>
            <a:ext cx="7488832" cy="48245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Font typeface="Arial" pitchFamily="34" charset="0"/>
              <a:buNone/>
            </a:pPr>
            <a:endParaRPr lang="fa-IR" sz="2400" b="1" dirty="0" smtClean="0">
              <a:solidFill>
                <a:srgbClr val="990000"/>
              </a:solidFill>
              <a:cs typeface="B Mitra" pitchFamily="2" charset="-78"/>
              <a:sym typeface="Wingdings 3"/>
            </a:endParaRPr>
          </a:p>
          <a:p>
            <a:pPr marL="0" indent="0" algn="r" rtl="1">
              <a:buFont typeface="Arial" pitchFamily="34" charset="0"/>
              <a:buNone/>
            </a:pPr>
            <a:endParaRPr lang="fa-IR" sz="2400" b="1" dirty="0" smtClean="0">
              <a:solidFill>
                <a:srgbClr val="990000"/>
              </a:solidFill>
              <a:cs typeface="B Mitra" pitchFamily="2" charset="-78"/>
              <a:sym typeface="Wingdings 3"/>
            </a:endParaRPr>
          </a:p>
          <a:p>
            <a:pPr marL="0" indent="0" algn="r" rtl="1">
              <a:buFont typeface="Arial" pitchFamily="34" charset="0"/>
              <a:buNone/>
            </a:pPr>
            <a:r>
              <a:rPr lang="fa-IR" sz="2400" b="1" dirty="0" smtClean="0">
                <a:solidFill>
                  <a:srgbClr val="990000"/>
                </a:solidFill>
                <a:cs typeface="B Mitra" pitchFamily="2" charset="-78"/>
                <a:sym typeface="Wingdings 3"/>
              </a:rPr>
              <a:t>شرایطی که ارتباط مستقیم با مربیگری همتا دارند و یادگیری بزرگسالان را تسهیل می کنند:</a:t>
            </a:r>
          </a:p>
          <a:p>
            <a:pPr marL="0" indent="0" algn="r" rtl="1">
              <a:buFont typeface="Arial" pitchFamily="34" charset="0"/>
              <a:buNone/>
            </a:pPr>
            <a:endParaRPr lang="fa-IR" sz="800" dirty="0" smtClean="0">
              <a:solidFill>
                <a:srgbClr val="0000CC"/>
              </a:solidFill>
              <a:cs typeface="B Mitra" pitchFamily="2" charset="-78"/>
              <a:sym typeface="Wingdings 3"/>
            </a:endParaRPr>
          </a:p>
          <a:p>
            <a:pPr marL="457200" indent="-457200" algn="r" rtl="1">
              <a:buFont typeface="Arial" pitchFamily="34" charset="0"/>
              <a:buAutoNum type="arabicPeriod"/>
            </a:pPr>
            <a:r>
              <a:rPr lang="fa-IR" sz="2400" dirty="0" smtClean="0">
                <a:solidFill>
                  <a:srgbClr val="0000CC"/>
                </a:solidFill>
                <a:cs typeface="B Mitra" pitchFamily="2" charset="-78"/>
                <a:sym typeface="Wingdings 3"/>
              </a:rPr>
              <a:t>احترام متقابل: </a:t>
            </a:r>
            <a:r>
              <a:rPr lang="fa-IR" sz="2400" dirty="0" smtClean="0">
                <a:cs typeface="B Mitra" pitchFamily="2" charset="-78"/>
                <a:sym typeface="Wingdings 3"/>
              </a:rPr>
              <a:t>نیاز بزرگسالان به کار در یک جو اعتماد حرفه ای.</a:t>
            </a:r>
          </a:p>
          <a:p>
            <a:pPr marL="0" indent="0" algn="r" rtl="1">
              <a:buNone/>
            </a:pPr>
            <a:endParaRPr lang="fa-IR" sz="1000" dirty="0" smtClean="0">
              <a:solidFill>
                <a:srgbClr val="0000CC"/>
              </a:solidFill>
              <a:cs typeface="B Mitra" pitchFamily="2" charset="-78"/>
              <a:sym typeface="Wingdings 3"/>
            </a:endParaRPr>
          </a:p>
          <a:p>
            <a:pPr marL="0" indent="0" algn="r" rtl="1">
              <a:buFont typeface="Arial" pitchFamily="34" charset="0"/>
              <a:buNone/>
            </a:pPr>
            <a:r>
              <a:rPr lang="fa-IR" sz="2400" dirty="0" smtClean="0">
                <a:solidFill>
                  <a:srgbClr val="0000CC"/>
                </a:solidFill>
                <a:cs typeface="B Mitra" pitchFamily="2" charset="-78"/>
                <a:sym typeface="Wingdings 3"/>
              </a:rPr>
              <a:t>2. احساس مالکیت و خودراهبری: </a:t>
            </a:r>
            <a:r>
              <a:rPr lang="fa-IR" sz="2400" dirty="0" smtClean="0">
                <a:cs typeface="B Mitra" pitchFamily="2" charset="-78"/>
                <a:sym typeface="Wingdings 3"/>
              </a:rPr>
              <a:t>پاسخگو بودن بزرگسالان وقتی مسوولیت یادگیری خود را عهده دار هستند.</a:t>
            </a:r>
          </a:p>
          <a:p>
            <a:pPr marL="0" indent="0" algn="r" rtl="1">
              <a:buFont typeface="Arial" pitchFamily="34" charset="0"/>
              <a:buNone/>
            </a:pPr>
            <a:endParaRPr lang="fa-IR" sz="1000" dirty="0" smtClean="0">
              <a:solidFill>
                <a:srgbClr val="0000CC"/>
              </a:solidFill>
              <a:cs typeface="B Mitra" pitchFamily="2" charset="-78"/>
              <a:sym typeface="Wingdings 3"/>
            </a:endParaRPr>
          </a:p>
          <a:p>
            <a:pPr marL="0" indent="0" algn="r" rtl="1">
              <a:buFont typeface="Arial" pitchFamily="34" charset="0"/>
              <a:buNone/>
            </a:pPr>
            <a:r>
              <a:rPr lang="fa-IR" sz="2400" dirty="0" smtClean="0">
                <a:solidFill>
                  <a:srgbClr val="0000CC"/>
                </a:solidFill>
                <a:cs typeface="B Mitra" pitchFamily="2" charset="-78"/>
                <a:sym typeface="Wingdings 3"/>
              </a:rPr>
              <a:t>3. مشارکت داوطلبانه: </a:t>
            </a:r>
            <a:r>
              <a:rPr lang="fa-IR" sz="2400" dirty="0" smtClean="0">
                <a:cs typeface="B Mitra" pitchFamily="2" charset="-78"/>
                <a:sym typeface="Wingdings 3"/>
              </a:rPr>
              <a:t>یادگیری به بهترین نحو در یادگیری ارادی در بزرگسالان.</a:t>
            </a:r>
          </a:p>
          <a:p>
            <a:pPr marL="0" indent="0" algn="r" rtl="1">
              <a:buFont typeface="Arial" pitchFamily="34" charset="0"/>
              <a:buNone/>
            </a:pPr>
            <a:endParaRPr lang="fa-IR" sz="1000" dirty="0" smtClean="0">
              <a:solidFill>
                <a:srgbClr val="0000CC"/>
              </a:solidFill>
              <a:cs typeface="B Mitra" pitchFamily="2" charset="-78"/>
              <a:sym typeface="Wingdings 3"/>
            </a:endParaRPr>
          </a:p>
          <a:p>
            <a:pPr marL="0" indent="0" algn="r" rtl="1">
              <a:buFont typeface="Arial" pitchFamily="34" charset="0"/>
              <a:buNone/>
            </a:pPr>
            <a:r>
              <a:rPr lang="fa-IR" sz="2400" dirty="0" smtClean="0">
                <a:solidFill>
                  <a:srgbClr val="0000CC"/>
                </a:solidFill>
                <a:cs typeface="B Mitra" pitchFamily="2" charset="-78"/>
                <a:sym typeface="Wingdings 3"/>
              </a:rPr>
              <a:t>4. روح همکاری: </a:t>
            </a:r>
            <a:r>
              <a:rPr lang="fa-IR" sz="2400" dirty="0" smtClean="0">
                <a:cs typeface="B Mitra" pitchFamily="2" charset="-78"/>
                <a:sym typeface="Wingdings 3"/>
              </a:rPr>
              <a:t>یادگیری به بهترین نحو در بزرگسالان با شریک کردن سایر اعضا در دانش خویش. </a:t>
            </a: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291611" y="0"/>
            <a:ext cx="2562133" cy="2340744"/>
          </a:xfrm>
          <a:prstGeom prst="rect">
            <a:avLst/>
          </a:prstGeom>
        </p:spPr>
      </p:pic>
    </p:spTree>
    <p:extLst>
      <p:ext uri="{BB962C8B-B14F-4D97-AF65-F5344CB8AC3E}">
        <p14:creationId xmlns:p14="http://schemas.microsoft.com/office/powerpoint/2010/main" xmlns="" val="261243277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981135" y="14469"/>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fa-IR" sz="3200" b="1" dirty="0" smtClean="0">
                <a:solidFill>
                  <a:srgbClr val="FF0000"/>
                </a:solidFill>
                <a:latin typeface="IranNastaliq" pitchFamily="18" charset="0"/>
                <a:cs typeface="B Titr" pitchFamily="2" charset="-78"/>
              </a:rPr>
              <a:t>مربیگری همتا</a:t>
            </a:r>
            <a:endParaRPr lang="fa-IR" sz="3200" b="1" dirty="0">
              <a:solidFill>
                <a:srgbClr val="FF0000"/>
              </a:solidFill>
              <a:latin typeface="IranNastaliq" pitchFamily="18" charset="0"/>
              <a:cs typeface="B Titr" pitchFamily="2" charset="-78"/>
            </a:endParaRPr>
          </a:p>
        </p:txBody>
      </p:sp>
      <p:sp>
        <p:nvSpPr>
          <p:cNvPr id="12" name="Content Placeholder 2"/>
          <p:cNvSpPr txBox="1">
            <a:spLocks/>
          </p:cNvSpPr>
          <p:nvPr/>
        </p:nvSpPr>
        <p:spPr>
          <a:xfrm>
            <a:off x="539552" y="1600200"/>
            <a:ext cx="7776864" cy="46371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endParaRPr lang="en-US" dirty="0">
              <a:solidFill>
                <a:prstClr val="black"/>
              </a:solidFill>
            </a:endParaRPr>
          </a:p>
        </p:txBody>
      </p:sp>
      <p:sp>
        <p:nvSpPr>
          <p:cNvPr id="4" name="Content Placeholder 2"/>
          <p:cNvSpPr txBox="1">
            <a:spLocks/>
          </p:cNvSpPr>
          <p:nvPr/>
        </p:nvSpPr>
        <p:spPr>
          <a:xfrm>
            <a:off x="395536" y="1094588"/>
            <a:ext cx="8373640" cy="543075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rtl="1">
              <a:spcBef>
                <a:spcPts val="0"/>
              </a:spcBef>
              <a:buNone/>
            </a:pPr>
            <a:r>
              <a:rPr lang="fa-IR" sz="2400" b="1" dirty="0">
                <a:solidFill>
                  <a:srgbClr val="990000"/>
                </a:solidFill>
                <a:cs typeface="B Mitra" pitchFamily="2" charset="-78"/>
                <a:sym typeface="Wingdings 3"/>
              </a:rPr>
              <a:t>تاثیر فعالیت نظارتی موثر بر مراحل پیشرفت شغلی </a:t>
            </a:r>
            <a:r>
              <a:rPr lang="fa-IR" sz="2400" b="1" dirty="0" smtClean="0">
                <a:solidFill>
                  <a:srgbClr val="990000"/>
                </a:solidFill>
                <a:cs typeface="B Mitra" pitchFamily="2" charset="-78"/>
                <a:sym typeface="Wingdings 3"/>
              </a:rPr>
              <a:t>معلم:</a:t>
            </a:r>
          </a:p>
          <a:p>
            <a:pPr marL="0" lvl="0" indent="0" algn="r" rtl="1">
              <a:spcBef>
                <a:spcPts val="0"/>
              </a:spcBef>
              <a:buNone/>
            </a:pPr>
            <a:endParaRPr lang="fa-IR" sz="2400" b="1" dirty="0">
              <a:solidFill>
                <a:srgbClr val="990000"/>
              </a:solidFill>
              <a:latin typeface="Futura Md BT" pitchFamily="34" charset="0"/>
              <a:cs typeface="B Mitra" pitchFamily="2" charset="-78"/>
              <a:sym typeface="Wingdings 3"/>
            </a:endParaRPr>
          </a:p>
          <a:p>
            <a:pPr marL="0" lvl="0" indent="0" algn="r" rtl="1">
              <a:spcBef>
                <a:spcPts val="0"/>
              </a:spcBef>
              <a:buNone/>
            </a:pPr>
            <a:r>
              <a:rPr lang="fa-IR" sz="2400" dirty="0" smtClean="0">
                <a:solidFill>
                  <a:srgbClr val="0033CC"/>
                </a:solidFill>
                <a:latin typeface="Futura Md BT" pitchFamily="34" charset="0"/>
                <a:cs typeface="B Niki Border" panose="00000400000000000000" pitchFamily="2" charset="-78"/>
                <a:sym typeface="Wingdings 3"/>
              </a:rPr>
              <a:t>هشت مرحله چرخه پیشرفت شغلی معلم:</a:t>
            </a:r>
          </a:p>
          <a:p>
            <a:pPr marL="0" lvl="0" indent="0" algn="r" rtl="1">
              <a:spcBef>
                <a:spcPts val="0"/>
              </a:spcBef>
              <a:buNone/>
            </a:pPr>
            <a:endParaRPr lang="fa-IR" sz="2400" dirty="0">
              <a:latin typeface="Futura Md BT" pitchFamily="34" charset="0"/>
              <a:cs typeface="B Mitra" pitchFamily="2" charset="-78"/>
              <a:sym typeface="Wingdings 3"/>
            </a:endParaRPr>
          </a:p>
          <a:p>
            <a:pPr lvl="0" algn="r" rtl="1">
              <a:spcBef>
                <a:spcPts val="0"/>
              </a:spcBef>
              <a:buFont typeface="Wingdings" panose="05000000000000000000" pitchFamily="2" charset="2"/>
              <a:buChar char="ü"/>
            </a:pPr>
            <a:r>
              <a:rPr lang="fa-IR" sz="2400" dirty="0" smtClean="0">
                <a:latin typeface="Futura Md BT" pitchFamily="34" charset="0"/>
                <a:cs typeface="B Mitra" pitchFamily="2" charset="-78"/>
                <a:sym typeface="Wingdings 3"/>
              </a:rPr>
              <a:t>مرحله پیش از خدمت: </a:t>
            </a:r>
            <a:r>
              <a:rPr lang="fa-IR" sz="2400" dirty="0" smtClean="0">
                <a:solidFill>
                  <a:srgbClr val="000099"/>
                </a:solidFill>
                <a:latin typeface="Futura Md BT" pitchFamily="34" charset="0"/>
                <a:cs typeface="B Mitra" pitchFamily="2" charset="-78"/>
                <a:sym typeface="Wingdings 3"/>
              </a:rPr>
              <a:t>دوره آمادگی در سطح دانشگاه برای ایفای نقش حرفه ای یک معلم.</a:t>
            </a:r>
          </a:p>
          <a:p>
            <a:pPr marL="0" lvl="0" indent="0" algn="r" rtl="1">
              <a:spcBef>
                <a:spcPts val="0"/>
              </a:spcBef>
              <a:buNone/>
            </a:pPr>
            <a:endParaRPr lang="fa-IR" sz="800" dirty="0" smtClean="0">
              <a:solidFill>
                <a:srgbClr val="000099"/>
              </a:solidFill>
              <a:latin typeface="Futura Md BT" pitchFamily="34" charset="0"/>
              <a:cs typeface="B Mitra" pitchFamily="2" charset="-78"/>
              <a:sym typeface="Wingdings 3"/>
            </a:endParaRPr>
          </a:p>
          <a:p>
            <a:pPr algn="r" rtl="1">
              <a:spcBef>
                <a:spcPts val="0"/>
              </a:spcBef>
              <a:buFont typeface="Wingdings" panose="05000000000000000000" pitchFamily="2" charset="2"/>
              <a:buChar char="ü"/>
            </a:pPr>
            <a:r>
              <a:rPr lang="fa-IR" sz="2400" dirty="0" smtClean="0">
                <a:latin typeface="Futura Md BT" pitchFamily="34" charset="0"/>
                <a:cs typeface="B Mitra" pitchFamily="2" charset="-78"/>
                <a:sym typeface="Wingdings 3"/>
              </a:rPr>
              <a:t>مرحله آزمایش یا توجیهی: </a:t>
            </a:r>
            <a:r>
              <a:rPr lang="fa-IR" sz="2400" dirty="0" smtClean="0">
                <a:solidFill>
                  <a:srgbClr val="000099"/>
                </a:solidFill>
                <a:latin typeface="Futura Md BT" pitchFamily="34" charset="0"/>
                <a:cs typeface="B Mitra" pitchFamily="2" charset="-78"/>
                <a:sym typeface="Wingdings 3"/>
              </a:rPr>
              <a:t>2 یا 3 سال اول استخدام.</a:t>
            </a:r>
          </a:p>
          <a:p>
            <a:pPr marL="0" indent="0" algn="r" rtl="1">
              <a:spcBef>
                <a:spcPts val="0"/>
              </a:spcBef>
              <a:buNone/>
            </a:pPr>
            <a:endParaRPr lang="fa-IR" sz="800" dirty="0" smtClean="0">
              <a:solidFill>
                <a:srgbClr val="000099"/>
              </a:solidFill>
              <a:latin typeface="Futura Md BT" pitchFamily="34" charset="0"/>
              <a:cs typeface="B Mitra" pitchFamily="2" charset="-78"/>
              <a:sym typeface="Wingdings 3"/>
            </a:endParaRPr>
          </a:p>
          <a:p>
            <a:pPr lvl="0" algn="r" rtl="1">
              <a:spcBef>
                <a:spcPts val="0"/>
              </a:spcBef>
              <a:buFont typeface="Wingdings" panose="05000000000000000000" pitchFamily="2" charset="2"/>
              <a:buChar char="ü"/>
            </a:pPr>
            <a:r>
              <a:rPr lang="fa-IR" sz="2400" dirty="0" smtClean="0">
                <a:latin typeface="Futura Md BT" pitchFamily="34" charset="0"/>
                <a:cs typeface="B Mitra" pitchFamily="2" charset="-78"/>
                <a:sym typeface="Wingdings 3"/>
              </a:rPr>
              <a:t>مرحله شایستگی سازی: </a:t>
            </a:r>
            <a:r>
              <a:rPr lang="fa-IR" sz="2400" dirty="0" smtClean="0">
                <a:solidFill>
                  <a:srgbClr val="000099"/>
                </a:solidFill>
                <a:latin typeface="Futura Md BT" pitchFamily="34" charset="0"/>
                <a:cs typeface="B Mitra" pitchFamily="2" charset="-78"/>
                <a:sym typeface="Wingdings 3"/>
              </a:rPr>
              <a:t>تلاش معلم برای بهبود مهارت ها و توانایی های خود.</a:t>
            </a:r>
          </a:p>
          <a:p>
            <a:pPr marL="0" lvl="0" indent="0" algn="r" rtl="1">
              <a:spcBef>
                <a:spcPts val="0"/>
              </a:spcBef>
              <a:buNone/>
            </a:pPr>
            <a:endParaRPr lang="fa-IR" sz="800" dirty="0" smtClean="0">
              <a:solidFill>
                <a:srgbClr val="000099"/>
              </a:solidFill>
              <a:latin typeface="Futura Md BT" pitchFamily="34" charset="0"/>
              <a:cs typeface="B Mitra" pitchFamily="2" charset="-78"/>
              <a:sym typeface="Wingdings 3"/>
            </a:endParaRPr>
          </a:p>
          <a:p>
            <a:pPr lvl="0" algn="r" rtl="1">
              <a:spcBef>
                <a:spcPts val="0"/>
              </a:spcBef>
              <a:buFont typeface="Wingdings" panose="05000000000000000000" pitchFamily="2" charset="2"/>
              <a:buChar char="ü"/>
            </a:pPr>
            <a:r>
              <a:rPr lang="fa-IR" sz="2400" dirty="0" smtClean="0">
                <a:latin typeface="Futura Md BT" pitchFamily="34" charset="0"/>
                <a:cs typeface="B Mitra" pitchFamily="2" charset="-78"/>
                <a:sym typeface="Wingdings 3"/>
              </a:rPr>
              <a:t>مرحله اشتیاق و رشد: </a:t>
            </a:r>
            <a:r>
              <a:rPr lang="fa-IR" sz="2400" dirty="0" smtClean="0">
                <a:solidFill>
                  <a:srgbClr val="000099"/>
                </a:solidFill>
                <a:latin typeface="Futura Md BT" pitchFamily="34" charset="0"/>
                <a:cs typeface="B Mitra" pitchFamily="2" charset="-78"/>
                <a:sym typeface="Wingdings 3"/>
              </a:rPr>
              <a:t>معلم با سطح بالایی از شایستگی، ولی دائما در حال یادگیری است.</a:t>
            </a:r>
          </a:p>
          <a:p>
            <a:pPr marL="0" lvl="0" indent="0" algn="r" rtl="1">
              <a:spcBef>
                <a:spcPts val="0"/>
              </a:spcBef>
              <a:buNone/>
            </a:pPr>
            <a:endParaRPr lang="fa-IR" sz="800" dirty="0" smtClean="0">
              <a:solidFill>
                <a:srgbClr val="000099"/>
              </a:solidFill>
              <a:latin typeface="Futura Md BT" pitchFamily="34" charset="0"/>
              <a:cs typeface="B Mitra" pitchFamily="2" charset="-78"/>
              <a:sym typeface="Wingdings 3"/>
            </a:endParaRPr>
          </a:p>
          <a:p>
            <a:pPr lvl="0" algn="r" rtl="1">
              <a:spcBef>
                <a:spcPts val="0"/>
              </a:spcBef>
              <a:buFont typeface="Wingdings" panose="05000000000000000000" pitchFamily="2" charset="2"/>
              <a:buChar char="ü"/>
            </a:pPr>
            <a:r>
              <a:rPr lang="fa-IR" sz="2400" dirty="0" smtClean="0">
                <a:latin typeface="Futura Md BT" pitchFamily="34" charset="0"/>
                <a:cs typeface="B Mitra" pitchFamily="2" charset="-78"/>
                <a:sym typeface="Wingdings 3"/>
              </a:rPr>
              <a:t>مرحله ناامیدی شغلی: </a:t>
            </a:r>
            <a:r>
              <a:rPr lang="fa-IR" sz="2400" dirty="0" smtClean="0">
                <a:solidFill>
                  <a:srgbClr val="000099"/>
                </a:solidFill>
                <a:latin typeface="Futura Md BT" pitchFamily="34" charset="0"/>
                <a:cs typeface="B Mitra" pitchFamily="2" charset="-78"/>
                <a:sym typeface="Wingdings 3"/>
              </a:rPr>
              <a:t>افزایش احساس دلسردی یا سرخوردگی در شغل و کاهش رضایت شغلی.</a:t>
            </a:r>
          </a:p>
          <a:p>
            <a:pPr marL="0" lvl="0" indent="0" algn="r" rtl="1">
              <a:spcBef>
                <a:spcPts val="0"/>
              </a:spcBef>
              <a:buNone/>
            </a:pPr>
            <a:endParaRPr lang="fa-IR" sz="800" dirty="0" smtClean="0">
              <a:solidFill>
                <a:srgbClr val="000099"/>
              </a:solidFill>
              <a:latin typeface="Futura Md BT" pitchFamily="34" charset="0"/>
              <a:cs typeface="B Mitra" pitchFamily="2" charset="-78"/>
              <a:sym typeface="Wingdings 3"/>
            </a:endParaRPr>
          </a:p>
          <a:p>
            <a:pPr lvl="0" algn="r" rtl="1">
              <a:spcBef>
                <a:spcPts val="0"/>
              </a:spcBef>
              <a:buFont typeface="Wingdings" panose="05000000000000000000" pitchFamily="2" charset="2"/>
              <a:buChar char="ü"/>
            </a:pPr>
            <a:r>
              <a:rPr lang="fa-IR" sz="2400" dirty="0" smtClean="0">
                <a:latin typeface="Futura Md BT" pitchFamily="34" charset="0"/>
                <a:cs typeface="B Mitra" pitchFamily="2" charset="-78"/>
                <a:sym typeface="Wingdings 3"/>
              </a:rPr>
              <a:t>مرحله ایستایی رو به رکود: </a:t>
            </a:r>
            <a:r>
              <a:rPr lang="fa-IR" sz="2400" dirty="0" smtClean="0">
                <a:solidFill>
                  <a:srgbClr val="990000"/>
                </a:solidFill>
                <a:latin typeface="Futura Md BT" pitchFamily="34" charset="0"/>
                <a:cs typeface="B Mitra" pitchFamily="2" charset="-78"/>
                <a:sym typeface="Wingdings 3"/>
              </a:rPr>
              <a:t>فلات شغلی: </a:t>
            </a:r>
            <a:r>
              <a:rPr lang="fa-IR" sz="2400" dirty="0" smtClean="0">
                <a:solidFill>
                  <a:srgbClr val="000099"/>
                </a:solidFill>
                <a:latin typeface="Futura Md BT" pitchFamily="34" charset="0"/>
                <a:cs typeface="B Mitra" pitchFamily="2" charset="-78"/>
                <a:sym typeface="Wingdings 3"/>
              </a:rPr>
              <a:t>عقب نشینی معلم برای آنچه که از او انتظار می رود.</a:t>
            </a:r>
          </a:p>
          <a:p>
            <a:pPr marL="0" lvl="0" indent="0" algn="r" rtl="1">
              <a:spcBef>
                <a:spcPts val="0"/>
              </a:spcBef>
              <a:buNone/>
            </a:pPr>
            <a:endParaRPr lang="fa-IR" sz="800" dirty="0" smtClean="0">
              <a:solidFill>
                <a:srgbClr val="000099"/>
              </a:solidFill>
              <a:latin typeface="Futura Md BT" pitchFamily="34" charset="0"/>
              <a:cs typeface="B Mitra" pitchFamily="2" charset="-78"/>
              <a:sym typeface="Wingdings 3"/>
            </a:endParaRPr>
          </a:p>
          <a:p>
            <a:pPr lvl="0" algn="r" rtl="1">
              <a:spcBef>
                <a:spcPts val="0"/>
              </a:spcBef>
              <a:buFont typeface="Wingdings" panose="05000000000000000000" pitchFamily="2" charset="2"/>
              <a:buChar char="ü"/>
            </a:pPr>
            <a:r>
              <a:rPr lang="fa-IR" sz="2400" dirty="0" smtClean="0">
                <a:latin typeface="Futura Md BT" pitchFamily="34" charset="0"/>
                <a:cs typeface="B Mitra" pitchFamily="2" charset="-78"/>
                <a:sym typeface="Wingdings 3"/>
              </a:rPr>
              <a:t>مرحله خستگی شغلی: </a:t>
            </a:r>
            <a:r>
              <a:rPr lang="fa-IR" sz="2400" dirty="0" smtClean="0">
                <a:solidFill>
                  <a:srgbClr val="000099"/>
                </a:solidFill>
                <a:latin typeface="Futura Md BT" pitchFamily="34" charset="0"/>
                <a:cs typeface="B Mitra" pitchFamily="2" charset="-78"/>
                <a:sym typeface="Wingdings 3"/>
              </a:rPr>
              <a:t>برنامه ریزی شغلی معلم برای ترک شغل.</a:t>
            </a:r>
          </a:p>
          <a:p>
            <a:pPr marL="0" lvl="0" indent="0" algn="r" rtl="1">
              <a:spcBef>
                <a:spcPts val="0"/>
              </a:spcBef>
              <a:buNone/>
            </a:pPr>
            <a:endParaRPr lang="fa-IR" sz="800" dirty="0" smtClean="0">
              <a:solidFill>
                <a:srgbClr val="000099"/>
              </a:solidFill>
              <a:latin typeface="Futura Md BT" pitchFamily="34" charset="0"/>
              <a:cs typeface="B Mitra" pitchFamily="2" charset="-78"/>
              <a:sym typeface="Wingdings 3"/>
            </a:endParaRPr>
          </a:p>
          <a:p>
            <a:pPr lvl="0" algn="r" rtl="1">
              <a:spcBef>
                <a:spcPts val="0"/>
              </a:spcBef>
              <a:buFont typeface="Wingdings" panose="05000000000000000000" pitchFamily="2" charset="2"/>
              <a:buChar char="ü"/>
            </a:pPr>
            <a:r>
              <a:rPr lang="fa-IR" sz="2400" dirty="0" smtClean="0">
                <a:latin typeface="Futura Md BT" pitchFamily="34" charset="0"/>
                <a:cs typeface="B Mitra" pitchFamily="2" charset="-78"/>
                <a:sym typeface="Wingdings 3"/>
              </a:rPr>
              <a:t>مرحله خروج شغلی: </a:t>
            </a:r>
            <a:r>
              <a:rPr lang="fa-IR" sz="2400" dirty="0" smtClean="0">
                <a:solidFill>
                  <a:srgbClr val="000099"/>
                </a:solidFill>
                <a:latin typeface="Futura Md BT" pitchFamily="34" charset="0"/>
                <a:cs typeface="B Mitra" pitchFamily="2" charset="-78"/>
                <a:sym typeface="Wingdings 3"/>
              </a:rPr>
              <a:t>ترک شغل برای بازنشستگی یا تغییر شغل.</a:t>
            </a:r>
          </a:p>
          <a:p>
            <a:pPr marL="457200" lvl="0" indent="-457200" algn="r" rtl="1">
              <a:spcBef>
                <a:spcPts val="0"/>
              </a:spcBef>
              <a:buAutoNum type="arabicPeriod"/>
            </a:pPr>
            <a:endParaRPr lang="fa-IR" sz="2400" dirty="0">
              <a:latin typeface="Futura Md BT" pitchFamily="34" charset="0"/>
              <a:cs typeface="B Mitra" pitchFamily="2" charset="-78"/>
              <a:sym typeface="Wingdings 2"/>
            </a:endParaRPr>
          </a:p>
          <a:p>
            <a:pPr marL="0" indent="0" algn="r" rtl="1">
              <a:spcBef>
                <a:spcPts val="0"/>
              </a:spcBef>
              <a:buFont typeface="Arial" pitchFamily="34" charset="0"/>
              <a:buNone/>
            </a:pPr>
            <a:endParaRPr lang="en-US" sz="2400" dirty="0">
              <a:solidFill>
                <a:prstClr val="black"/>
              </a:solidFill>
              <a:cs typeface="B Mitra" pitchFamily="2" charset="-78"/>
            </a:endParaRPr>
          </a:p>
        </p:txBody>
      </p:sp>
    </p:spTree>
    <p:extLst>
      <p:ext uri="{BB962C8B-B14F-4D97-AF65-F5344CB8AC3E}">
        <p14:creationId xmlns:p14="http://schemas.microsoft.com/office/powerpoint/2010/main" xmlns="" val="282656566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Bef>
                <a:spcPts val="600"/>
              </a:spcBef>
            </a:pPr>
            <a:r>
              <a:rPr lang="fa-IR" sz="3200" b="1" dirty="0" smtClean="0">
                <a:solidFill>
                  <a:srgbClr val="FF0000"/>
                </a:solidFill>
                <a:latin typeface="IranNastaliq" pitchFamily="18" charset="0"/>
                <a:cs typeface="B Titr" pitchFamily="2" charset="-78"/>
              </a:rPr>
              <a:t>مربیگری همتا</a:t>
            </a:r>
            <a:endParaRPr lang="fa-IR" sz="3200" b="1" dirty="0">
              <a:solidFill>
                <a:srgbClr val="FF0000"/>
              </a:solidFill>
              <a:latin typeface="IranNastaliq" pitchFamily="18" charset="0"/>
              <a:cs typeface="B Titr" pitchFamily="2" charset="-78"/>
            </a:endParaRPr>
          </a:p>
        </p:txBody>
      </p:sp>
      <p:sp>
        <p:nvSpPr>
          <p:cNvPr id="4" name="Content Placeholder 2"/>
          <p:cNvSpPr txBox="1">
            <a:spLocks/>
          </p:cNvSpPr>
          <p:nvPr/>
        </p:nvSpPr>
        <p:spPr>
          <a:xfrm>
            <a:off x="1259632" y="1772816"/>
            <a:ext cx="7488832" cy="48245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Font typeface="Arial" pitchFamily="34" charset="0"/>
              <a:buNone/>
            </a:pPr>
            <a:r>
              <a:rPr lang="fa-IR" sz="2400" b="1" dirty="0" smtClean="0">
                <a:solidFill>
                  <a:srgbClr val="990000"/>
                </a:solidFill>
                <a:cs typeface="B Mitra" pitchFamily="2" charset="-78"/>
                <a:sym typeface="Wingdings 3"/>
              </a:rPr>
              <a:t>تاثیر فعالیت نظارتی موثر بر مراحل پیشرفت شغلی معلم</a:t>
            </a:r>
          </a:p>
          <a:p>
            <a:pPr marL="0" indent="0" algn="r" rtl="1">
              <a:buFont typeface="Arial" pitchFamily="34" charset="0"/>
              <a:buNone/>
            </a:pPr>
            <a:endParaRPr lang="fa-IR" sz="2400" b="1" dirty="0" smtClean="0">
              <a:solidFill>
                <a:srgbClr val="990000"/>
              </a:solidFill>
              <a:cs typeface="B Mitra" pitchFamily="2" charset="-78"/>
              <a:sym typeface="Wingdings 3"/>
            </a:endParaRPr>
          </a:p>
          <a:p>
            <a:pPr algn="r" rtl="1">
              <a:buFont typeface="Wingdings" pitchFamily="2" charset="2"/>
              <a:buChar char="ü"/>
            </a:pPr>
            <a:r>
              <a:rPr lang="fa-IR" sz="2400" dirty="0" smtClean="0">
                <a:solidFill>
                  <a:srgbClr val="000099"/>
                </a:solidFill>
                <a:cs typeface="B Mitra" pitchFamily="2" charset="-78"/>
                <a:sym typeface="Wingdings 3"/>
              </a:rPr>
              <a:t>مربیگری همتا یک ابزار نظارتی ویژه موثر برای معلمان در مراحل «شایستگی سازی» و « اشتیاق و رشد» مربوط به چرخه شغلی معلم می باشد.</a:t>
            </a:r>
          </a:p>
          <a:p>
            <a:pPr algn="r" rtl="1">
              <a:buFont typeface="Wingdings" pitchFamily="2" charset="2"/>
              <a:buChar char="ü"/>
            </a:pPr>
            <a:r>
              <a:rPr lang="fa-IR" sz="2400" dirty="0" smtClean="0">
                <a:solidFill>
                  <a:srgbClr val="000099"/>
                </a:solidFill>
                <a:cs typeface="B Mitra" pitchFamily="2" charset="-78"/>
                <a:sym typeface="Wingdings 3"/>
              </a:rPr>
              <a:t>معلم ها در مرحله ایجاد شایستگی برای بهبود دانش پایه، مهارت ها و توانایی هایشان تلاش می کنند.</a:t>
            </a:r>
          </a:p>
          <a:p>
            <a:pPr algn="r" rtl="1">
              <a:buFont typeface="Wingdings" pitchFamily="2" charset="2"/>
              <a:buChar char="ü"/>
            </a:pPr>
            <a:r>
              <a:rPr lang="fa-IR" sz="2400" dirty="0" smtClean="0">
                <a:solidFill>
                  <a:srgbClr val="000099"/>
                </a:solidFill>
                <a:cs typeface="B Mitra" pitchFamily="2" charset="-78"/>
                <a:sym typeface="Wingdings 3"/>
              </a:rPr>
              <a:t>مربیگری همتا را می توان به وسیله معلم به عنوان یادگیرنده ای که نیازهای رشد فردی را کشف و تعریف می کند، ایجاد کرد.</a:t>
            </a:r>
          </a:p>
          <a:p>
            <a:pPr algn="r" rtl="1">
              <a:buFont typeface="Wingdings" pitchFamily="2" charset="2"/>
              <a:buChar char="ü"/>
            </a:pPr>
            <a:r>
              <a:rPr lang="fa-IR" sz="2400" dirty="0" smtClean="0">
                <a:solidFill>
                  <a:srgbClr val="000099"/>
                </a:solidFill>
                <a:cs typeface="B Mitra" pitchFamily="2" charset="-78"/>
                <a:sym typeface="Wingdings 3"/>
              </a:rPr>
              <a:t>معلمانی که در مرحله اشتیاق و رشد قرار دارند به سطح بالایی از شایستگی دست یافتند ولی هنوز به طور مستمر در مورد روش های پربارسازی تدریس می اندیشند و مربیگری همتا برای رسیدن به این هدف کمک می کند.</a:t>
            </a: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03366" y="107879"/>
            <a:ext cx="1905000" cy="1666875"/>
          </a:xfrm>
          <a:prstGeom prst="rect">
            <a:avLst/>
          </a:prstGeom>
        </p:spPr>
      </p:pic>
    </p:spTree>
    <p:extLst>
      <p:ext uri="{BB962C8B-B14F-4D97-AF65-F5344CB8AC3E}">
        <p14:creationId xmlns:p14="http://schemas.microsoft.com/office/powerpoint/2010/main" xmlns="" val="254109423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fa-IR" sz="3200" b="1" dirty="0" smtClean="0">
                <a:solidFill>
                  <a:srgbClr val="FF0000"/>
                </a:solidFill>
                <a:latin typeface="IranNastaliq" pitchFamily="18" charset="0"/>
                <a:cs typeface="B Titr" pitchFamily="2" charset="-78"/>
              </a:rPr>
              <a:t>مربیگری همتا</a:t>
            </a:r>
            <a:endParaRPr lang="fa-IR" sz="3200" b="1" dirty="0">
              <a:solidFill>
                <a:srgbClr val="FF0000"/>
              </a:solidFill>
              <a:latin typeface="IranNastaliq" pitchFamily="18" charset="0"/>
              <a:cs typeface="B Titr" pitchFamily="2" charset="-78"/>
            </a:endParaRPr>
          </a:p>
        </p:txBody>
      </p:sp>
      <p:sp>
        <p:nvSpPr>
          <p:cNvPr id="12" name="Content Placeholder 2"/>
          <p:cNvSpPr txBox="1">
            <a:spLocks/>
          </p:cNvSpPr>
          <p:nvPr/>
        </p:nvSpPr>
        <p:spPr>
          <a:xfrm>
            <a:off x="539552" y="1600200"/>
            <a:ext cx="7776864" cy="46371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endParaRPr lang="en-US" dirty="0">
              <a:solidFill>
                <a:prstClr val="black"/>
              </a:solidFill>
            </a:endParaRPr>
          </a:p>
        </p:txBody>
      </p:sp>
      <p:sp>
        <p:nvSpPr>
          <p:cNvPr id="4" name="Content Placeholder 2"/>
          <p:cNvSpPr txBox="1">
            <a:spLocks/>
          </p:cNvSpPr>
          <p:nvPr/>
        </p:nvSpPr>
        <p:spPr>
          <a:xfrm>
            <a:off x="483455" y="1268760"/>
            <a:ext cx="8147248" cy="525658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spcBef>
                <a:spcPts val="0"/>
              </a:spcBef>
              <a:buFont typeface="Arial" pitchFamily="34" charset="0"/>
              <a:buNone/>
            </a:pPr>
            <a:endParaRPr lang="fa-IR" sz="2400" b="1" dirty="0" smtClean="0">
              <a:solidFill>
                <a:srgbClr val="990000"/>
              </a:solidFill>
              <a:latin typeface="Futura Md BT" pitchFamily="34" charset="0"/>
              <a:cs typeface="B Mitra" pitchFamily="2" charset="-78"/>
              <a:sym typeface="Wingdings 2"/>
            </a:endParaRPr>
          </a:p>
          <a:p>
            <a:pPr marL="0" indent="0" algn="r" rtl="1">
              <a:spcBef>
                <a:spcPts val="0"/>
              </a:spcBef>
              <a:buFont typeface="Arial" pitchFamily="34" charset="0"/>
              <a:buNone/>
            </a:pPr>
            <a:r>
              <a:rPr lang="fa-IR" sz="2400" b="1" dirty="0" smtClean="0">
                <a:solidFill>
                  <a:srgbClr val="990000"/>
                </a:solidFill>
                <a:latin typeface="Futura Md BT" pitchFamily="34" charset="0"/>
                <a:cs typeface="B Mitra" pitchFamily="2" charset="-78"/>
                <a:sym typeface="Wingdings 2"/>
              </a:rPr>
              <a:t>چرخه مربیگری همتا در عمل:</a:t>
            </a:r>
            <a:endParaRPr lang="fa-IR" sz="2400" b="1" dirty="0" smtClean="0">
              <a:solidFill>
                <a:srgbClr val="0000CC"/>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fa-IR" sz="2400" b="1" dirty="0">
              <a:solidFill>
                <a:srgbClr val="0000CC"/>
              </a:solidFill>
              <a:latin typeface="Futura Md BT" pitchFamily="34" charset="0"/>
              <a:cs typeface="B Mitra" pitchFamily="2" charset="-78"/>
              <a:sym typeface="Wingdings 2"/>
            </a:endParaRPr>
          </a:p>
          <a:p>
            <a:pPr algn="r" rtl="1">
              <a:spcBef>
                <a:spcPts val="0"/>
              </a:spcBef>
              <a:buFont typeface="Wingdings" panose="05000000000000000000" pitchFamily="2" charset="2"/>
              <a:buChar char="ü"/>
            </a:pPr>
            <a:r>
              <a:rPr lang="fa-IR" sz="2400" dirty="0" smtClean="0">
                <a:solidFill>
                  <a:srgbClr val="0000CC"/>
                </a:solidFill>
                <a:latin typeface="Futura Md BT" pitchFamily="34" charset="0"/>
                <a:cs typeface="B Mitra" pitchFamily="2" charset="-78"/>
                <a:sym typeface="Wingdings 2"/>
              </a:rPr>
              <a:t>ایجاد </a:t>
            </a:r>
            <a:r>
              <a:rPr lang="fa-IR" sz="2400" dirty="0">
                <a:solidFill>
                  <a:srgbClr val="0000CC"/>
                </a:solidFill>
                <a:latin typeface="Futura Md BT" pitchFamily="34" charset="0"/>
                <a:cs typeface="B Mitra" pitchFamily="2" charset="-78"/>
                <a:sym typeface="Wingdings 2"/>
              </a:rPr>
              <a:t>آ</a:t>
            </a:r>
            <a:r>
              <a:rPr lang="fa-IR" sz="2400" dirty="0" smtClean="0">
                <a:solidFill>
                  <a:srgbClr val="0000CC"/>
                </a:solidFill>
                <a:latin typeface="Futura Md BT" pitchFamily="34" charset="0"/>
                <a:cs typeface="B Mitra" pitchFamily="2" charset="-78"/>
                <a:sym typeface="Wingdings 2"/>
              </a:rPr>
              <a:t>مادگی</a:t>
            </a:r>
          </a:p>
          <a:p>
            <a:pPr marL="0" indent="0" algn="r" rtl="1">
              <a:spcBef>
                <a:spcPts val="0"/>
              </a:spcBef>
              <a:buFont typeface="Arial" pitchFamily="34" charset="0"/>
              <a:buNone/>
            </a:pPr>
            <a:endParaRPr lang="fa-IR" sz="2400" dirty="0">
              <a:solidFill>
                <a:srgbClr val="0000CC"/>
              </a:solidFill>
              <a:latin typeface="Futura Md BT" pitchFamily="34" charset="0"/>
              <a:cs typeface="B Mitra" pitchFamily="2" charset="-78"/>
              <a:sym typeface="Wingdings 2"/>
            </a:endParaRPr>
          </a:p>
          <a:p>
            <a:pPr algn="r" rtl="1">
              <a:spcBef>
                <a:spcPts val="0"/>
              </a:spcBef>
              <a:buFont typeface="Wingdings" panose="05000000000000000000" pitchFamily="2" charset="2"/>
              <a:buChar char="ü"/>
            </a:pPr>
            <a:r>
              <a:rPr lang="fa-IR" sz="2400" dirty="0" smtClean="0">
                <a:solidFill>
                  <a:srgbClr val="0000CC"/>
                </a:solidFill>
                <a:latin typeface="Futura Md BT" pitchFamily="34" charset="0"/>
                <a:cs typeface="B Mitra" pitchFamily="2" charset="-78"/>
                <a:sym typeface="Wingdings 2"/>
              </a:rPr>
              <a:t>نشست قبل از مشاهده</a:t>
            </a:r>
          </a:p>
          <a:p>
            <a:pPr marL="0" indent="0" algn="r" rtl="1">
              <a:spcBef>
                <a:spcPts val="0"/>
              </a:spcBef>
              <a:buNone/>
            </a:pPr>
            <a:endParaRPr lang="fa-IR" sz="2400" dirty="0" smtClean="0">
              <a:solidFill>
                <a:srgbClr val="0000CC"/>
              </a:solidFill>
              <a:latin typeface="Futura Md BT" pitchFamily="34" charset="0"/>
              <a:cs typeface="B Mitra" pitchFamily="2" charset="-78"/>
              <a:sym typeface="Wingdings 2"/>
            </a:endParaRPr>
          </a:p>
          <a:p>
            <a:pPr algn="r" rtl="1">
              <a:spcBef>
                <a:spcPts val="0"/>
              </a:spcBef>
              <a:buFont typeface="Wingdings" panose="05000000000000000000" pitchFamily="2" charset="2"/>
              <a:buChar char="ü"/>
            </a:pPr>
            <a:r>
              <a:rPr lang="fa-IR" sz="2400" dirty="0" smtClean="0">
                <a:solidFill>
                  <a:srgbClr val="0000CC"/>
                </a:solidFill>
                <a:latin typeface="Futura Md BT" pitchFamily="34" charset="0"/>
                <a:cs typeface="B Mitra" pitchFamily="2" charset="-78"/>
                <a:sym typeface="Wingdings 2"/>
              </a:rPr>
              <a:t>مشاهده همراه با جمع آوری داده های عینی</a:t>
            </a:r>
          </a:p>
          <a:p>
            <a:pPr marL="0" indent="0" algn="r" rtl="1">
              <a:spcBef>
                <a:spcPts val="0"/>
              </a:spcBef>
              <a:buNone/>
            </a:pPr>
            <a:endParaRPr lang="fa-IR" sz="2400" dirty="0" smtClean="0">
              <a:solidFill>
                <a:srgbClr val="0000CC"/>
              </a:solidFill>
              <a:latin typeface="Futura Md BT" pitchFamily="34" charset="0"/>
              <a:cs typeface="B Mitra" pitchFamily="2" charset="-78"/>
              <a:sym typeface="Wingdings 2"/>
            </a:endParaRPr>
          </a:p>
          <a:p>
            <a:pPr algn="r" rtl="1">
              <a:spcBef>
                <a:spcPts val="0"/>
              </a:spcBef>
              <a:buFont typeface="Wingdings" panose="05000000000000000000" pitchFamily="2" charset="2"/>
              <a:buChar char="ü"/>
            </a:pPr>
            <a:r>
              <a:rPr lang="fa-IR" sz="2400" dirty="0" smtClean="0">
                <a:solidFill>
                  <a:srgbClr val="0000CC"/>
                </a:solidFill>
                <a:latin typeface="Futura Md BT" pitchFamily="34" charset="0"/>
                <a:cs typeface="B Mitra" pitchFamily="2" charset="-78"/>
                <a:sym typeface="Wingdings 2"/>
              </a:rPr>
              <a:t>تفسیر و تحلیل داده ها</a:t>
            </a:r>
          </a:p>
          <a:p>
            <a:pPr marL="0" indent="0" algn="r" rtl="1">
              <a:spcBef>
                <a:spcPts val="0"/>
              </a:spcBef>
              <a:buNone/>
            </a:pPr>
            <a:endParaRPr lang="fa-IR" sz="2400" dirty="0" smtClean="0">
              <a:solidFill>
                <a:srgbClr val="0000CC"/>
              </a:solidFill>
              <a:latin typeface="Futura Md BT" pitchFamily="34" charset="0"/>
              <a:cs typeface="B Mitra" pitchFamily="2" charset="-78"/>
              <a:sym typeface="Wingdings 2"/>
            </a:endParaRPr>
          </a:p>
          <a:p>
            <a:pPr algn="r" rtl="1">
              <a:spcBef>
                <a:spcPts val="0"/>
              </a:spcBef>
              <a:buFont typeface="Wingdings" panose="05000000000000000000" pitchFamily="2" charset="2"/>
              <a:buChar char="ü"/>
            </a:pPr>
            <a:r>
              <a:rPr lang="fa-IR" sz="2400" dirty="0" smtClean="0">
                <a:solidFill>
                  <a:srgbClr val="0000CC"/>
                </a:solidFill>
                <a:latin typeface="Futura Md BT" pitchFamily="34" charset="0"/>
                <a:cs typeface="B Mitra" pitchFamily="2" charset="-78"/>
                <a:sym typeface="Wingdings 2"/>
              </a:rPr>
              <a:t>نشست پس از مشاهده</a:t>
            </a:r>
          </a:p>
          <a:p>
            <a:pPr marL="0" indent="0" algn="r" rtl="1">
              <a:spcBef>
                <a:spcPts val="0"/>
              </a:spcBef>
              <a:buNone/>
            </a:pPr>
            <a:endParaRPr lang="fa-IR" sz="2400" dirty="0" smtClean="0">
              <a:solidFill>
                <a:srgbClr val="0000CC"/>
              </a:solidFill>
              <a:latin typeface="Futura Md BT" pitchFamily="34" charset="0"/>
              <a:cs typeface="B Mitra" pitchFamily="2" charset="-78"/>
              <a:sym typeface="Wingdings 2"/>
            </a:endParaRPr>
          </a:p>
          <a:p>
            <a:pPr algn="r" rtl="1">
              <a:spcBef>
                <a:spcPts val="0"/>
              </a:spcBef>
              <a:buFont typeface="Wingdings" panose="05000000000000000000" pitchFamily="2" charset="2"/>
              <a:buChar char="ü"/>
            </a:pPr>
            <a:r>
              <a:rPr lang="fa-IR" sz="2400" dirty="0" smtClean="0">
                <a:solidFill>
                  <a:srgbClr val="0000CC"/>
                </a:solidFill>
                <a:latin typeface="Futura Md BT" pitchFamily="34" charset="0"/>
                <a:cs typeface="B Mitra" pitchFamily="2" charset="-78"/>
                <a:sym typeface="Wingdings 2"/>
              </a:rPr>
              <a:t>ارزیابی چرخه</a:t>
            </a:r>
          </a:p>
          <a:p>
            <a:pPr marL="0" indent="0" algn="r" rtl="1">
              <a:spcBef>
                <a:spcPts val="0"/>
              </a:spcBef>
              <a:buFont typeface="Arial" pitchFamily="34" charset="0"/>
              <a:buNone/>
            </a:pPr>
            <a:endParaRPr lang="en-US" sz="2400" dirty="0">
              <a:solidFill>
                <a:prstClr val="black"/>
              </a:solidFill>
              <a:cs typeface="B Mitra" pitchFamily="2" charset="-78"/>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25265" y="1052736"/>
            <a:ext cx="4680520" cy="2592288"/>
          </a:xfrm>
          <a:prstGeom prst="rect">
            <a:avLst/>
          </a:prstGeom>
        </p:spPr>
      </p:pic>
    </p:spTree>
    <p:extLst>
      <p:ext uri="{BB962C8B-B14F-4D97-AF65-F5344CB8AC3E}">
        <p14:creationId xmlns:p14="http://schemas.microsoft.com/office/powerpoint/2010/main" xmlns="" val="218992043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16632"/>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Bef>
                <a:spcPts val="600"/>
              </a:spcBef>
            </a:pPr>
            <a:r>
              <a:rPr lang="fa-IR" sz="3200" b="1" dirty="0" smtClean="0">
                <a:solidFill>
                  <a:srgbClr val="FF0000"/>
                </a:solidFill>
                <a:latin typeface="IranNastaliq" pitchFamily="18" charset="0"/>
                <a:cs typeface="B Titr" pitchFamily="2" charset="-78"/>
              </a:rPr>
              <a:t>مربیگری همتا</a:t>
            </a:r>
            <a:endParaRPr lang="fa-IR" sz="3200" b="1" dirty="0">
              <a:solidFill>
                <a:srgbClr val="FF0000"/>
              </a:solidFill>
              <a:latin typeface="IranNastaliq" pitchFamily="18" charset="0"/>
              <a:cs typeface="B Titr" pitchFamily="2" charset="-78"/>
            </a:endParaRPr>
          </a:p>
        </p:txBody>
      </p:sp>
      <p:sp>
        <p:nvSpPr>
          <p:cNvPr id="4" name="Content Placeholder 2"/>
          <p:cNvSpPr txBox="1">
            <a:spLocks/>
          </p:cNvSpPr>
          <p:nvPr/>
        </p:nvSpPr>
        <p:spPr>
          <a:xfrm>
            <a:off x="1331640" y="1196752"/>
            <a:ext cx="7704856" cy="566124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rtl="1">
              <a:spcBef>
                <a:spcPts val="0"/>
              </a:spcBef>
              <a:buNone/>
            </a:pPr>
            <a:r>
              <a:rPr lang="fa-IR" sz="2400" b="1" dirty="0" smtClean="0">
                <a:solidFill>
                  <a:srgbClr val="990000"/>
                </a:solidFill>
                <a:cs typeface="B Mitra" pitchFamily="2" charset="-78"/>
                <a:sym typeface="Wingdings 3"/>
              </a:rPr>
              <a:t>نکاتی در مورد </a:t>
            </a:r>
            <a:r>
              <a:rPr lang="fa-IR" sz="2400" b="1" dirty="0">
                <a:solidFill>
                  <a:srgbClr val="990000"/>
                </a:solidFill>
                <a:latin typeface="Futura Md BT" pitchFamily="34" charset="0"/>
                <a:cs typeface="B Mitra" pitchFamily="2" charset="-78"/>
                <a:sym typeface="Wingdings 2"/>
              </a:rPr>
              <a:t>چرخه مربیگری همتا در عمل</a:t>
            </a:r>
            <a:r>
              <a:rPr lang="fa-IR" sz="2400" b="1" dirty="0" smtClean="0">
                <a:solidFill>
                  <a:srgbClr val="990000"/>
                </a:solidFill>
                <a:latin typeface="Futura Md BT" pitchFamily="34" charset="0"/>
                <a:cs typeface="B Mitra" pitchFamily="2" charset="-78"/>
                <a:sym typeface="Wingdings 2"/>
              </a:rPr>
              <a:t>:</a:t>
            </a:r>
            <a:endParaRPr lang="fa-IR" sz="2400" dirty="0">
              <a:solidFill>
                <a:srgbClr val="0000CC"/>
              </a:solidFill>
              <a:latin typeface="Futura Md BT" pitchFamily="34" charset="0"/>
              <a:cs typeface="B Mitra" pitchFamily="2" charset="-78"/>
              <a:sym typeface="Wingdings 2"/>
            </a:endParaRPr>
          </a:p>
          <a:p>
            <a:pPr marL="0" lvl="0" indent="0" algn="r" rtl="1">
              <a:spcBef>
                <a:spcPts val="0"/>
              </a:spcBef>
              <a:buNone/>
            </a:pPr>
            <a:endParaRPr lang="fa-IR" sz="2400" dirty="0">
              <a:solidFill>
                <a:prstClr val="black"/>
              </a:solidFill>
              <a:latin typeface="Futura Md BT" pitchFamily="34" charset="0"/>
              <a:cs typeface="B Mitra" pitchFamily="2" charset="-78"/>
              <a:sym typeface="Wingdings 2"/>
            </a:endParaRPr>
          </a:p>
          <a:p>
            <a:pPr marL="0" lvl="0" indent="0" algn="r" rtl="1">
              <a:spcBef>
                <a:spcPts val="0"/>
              </a:spcBef>
              <a:buFont typeface="Wingdings" panose="05000000000000000000" pitchFamily="2" charset="2"/>
              <a:buChar char="v"/>
            </a:pPr>
            <a:r>
              <a:rPr lang="fa-IR" sz="2400" dirty="0">
                <a:solidFill>
                  <a:prstClr val="black"/>
                </a:solidFill>
                <a:latin typeface="Futura Md BT" pitchFamily="34" charset="0"/>
                <a:cs typeface="B Mitra" pitchFamily="2" charset="-78"/>
                <a:sym typeface="Wingdings 2"/>
              </a:rPr>
              <a:t>مرحله ایجاد آمادگی برای مربیگری همتا قبل از </a:t>
            </a:r>
            <a:r>
              <a:rPr lang="fa-IR" sz="2400" dirty="0" smtClean="0">
                <a:solidFill>
                  <a:prstClr val="black"/>
                </a:solidFill>
                <a:latin typeface="Futura Md BT" pitchFamily="34" charset="0"/>
                <a:cs typeface="B Mitra" pitchFamily="2" charset="-78"/>
                <a:sym typeface="Wingdings 2"/>
              </a:rPr>
              <a:t>ورود </a:t>
            </a:r>
            <a:r>
              <a:rPr lang="fa-IR" sz="2400" dirty="0">
                <a:solidFill>
                  <a:prstClr val="black"/>
                </a:solidFill>
                <a:latin typeface="Futura Md BT" pitchFamily="34" charset="0"/>
                <a:cs typeface="B Mitra" pitchFamily="2" charset="-78"/>
                <a:sym typeface="Wingdings 2"/>
              </a:rPr>
              <a:t>معلم </a:t>
            </a:r>
            <a:r>
              <a:rPr lang="fa-IR" sz="2400" dirty="0" smtClean="0">
                <a:solidFill>
                  <a:prstClr val="black"/>
                </a:solidFill>
                <a:latin typeface="Futura Md BT" pitchFamily="34" charset="0"/>
                <a:cs typeface="B Mitra" pitchFamily="2" charset="-78"/>
                <a:sym typeface="Wingdings 2"/>
              </a:rPr>
              <a:t>به </a:t>
            </a:r>
            <a:r>
              <a:rPr lang="fa-IR" sz="2400" dirty="0">
                <a:solidFill>
                  <a:prstClr val="black"/>
                </a:solidFill>
                <a:latin typeface="Futura Md BT" pitchFamily="34" charset="0"/>
                <a:cs typeface="B Mitra" pitchFamily="2" charset="-78"/>
                <a:sym typeface="Wingdings 2"/>
              </a:rPr>
              <a:t>کلاس </a:t>
            </a:r>
            <a:r>
              <a:rPr lang="fa-IR" sz="2400" dirty="0" smtClean="0">
                <a:solidFill>
                  <a:prstClr val="black"/>
                </a:solidFill>
                <a:latin typeface="Futura Md BT" pitchFamily="34" charset="0"/>
                <a:cs typeface="B Mitra" pitchFamily="2" charset="-78"/>
                <a:sym typeface="Wingdings 2"/>
              </a:rPr>
              <a:t>دیگر است.</a:t>
            </a:r>
          </a:p>
          <a:p>
            <a:pPr marL="0" lvl="0" indent="0" algn="r" rtl="1">
              <a:spcBef>
                <a:spcPts val="0"/>
              </a:spcBef>
              <a:buNone/>
            </a:pPr>
            <a:endParaRPr lang="fa-IR" sz="2400" dirty="0" smtClean="0">
              <a:solidFill>
                <a:prstClr val="black"/>
              </a:solidFill>
              <a:latin typeface="Futura Md BT" pitchFamily="34" charset="0"/>
              <a:cs typeface="B Mitra" pitchFamily="2" charset="-78"/>
              <a:sym typeface="Wingdings 2"/>
            </a:endParaRPr>
          </a:p>
          <a:p>
            <a:pPr marL="0" lvl="0" indent="0" algn="r" rtl="1">
              <a:spcBef>
                <a:spcPts val="0"/>
              </a:spcBef>
              <a:buFont typeface="Wingdings" panose="05000000000000000000" pitchFamily="2" charset="2"/>
              <a:buChar char="v"/>
            </a:pPr>
            <a:r>
              <a:rPr lang="fa-IR" sz="2400" dirty="0" smtClean="0">
                <a:solidFill>
                  <a:prstClr val="black"/>
                </a:solidFill>
                <a:latin typeface="Futura Md BT" pitchFamily="34" charset="0"/>
                <a:cs typeface="B Mitra" pitchFamily="2" charset="-78"/>
                <a:sym typeface="Wingdings 2"/>
              </a:rPr>
              <a:t>آن مرحله با کمیته ای مرکب از چندین ذی نفع (شامل هیئت مدیره، مدیر اداره مرکزی، مدیران مدارس، معلمان و رهبران اتحادیه) در سطح منطقه شروع می شود.</a:t>
            </a:r>
          </a:p>
          <a:p>
            <a:pPr marL="0" lvl="0" indent="0" algn="r" rtl="1">
              <a:spcBef>
                <a:spcPts val="0"/>
              </a:spcBef>
              <a:buFont typeface="Wingdings" panose="05000000000000000000" pitchFamily="2" charset="2"/>
              <a:buChar char="v"/>
            </a:pPr>
            <a:endParaRPr lang="fa-IR" sz="2400" dirty="0">
              <a:solidFill>
                <a:prstClr val="black"/>
              </a:solidFill>
              <a:latin typeface="Futura Md BT" pitchFamily="34" charset="0"/>
              <a:cs typeface="B Mitra" pitchFamily="2" charset="-78"/>
              <a:sym typeface="Wingdings 2"/>
            </a:endParaRPr>
          </a:p>
          <a:p>
            <a:pPr marL="0" lvl="0" indent="0" algn="r" rtl="1">
              <a:spcBef>
                <a:spcPts val="0"/>
              </a:spcBef>
              <a:buFont typeface="Wingdings" panose="05000000000000000000" pitchFamily="2" charset="2"/>
              <a:buChar char="v"/>
            </a:pPr>
            <a:r>
              <a:rPr lang="fa-IR" sz="2400" dirty="0">
                <a:solidFill>
                  <a:prstClr val="black"/>
                </a:solidFill>
                <a:latin typeface="Futura Md BT" pitchFamily="34" charset="0"/>
                <a:cs typeface="B Mitra" pitchFamily="2" charset="-78"/>
                <a:sym typeface="Wingdings 2"/>
              </a:rPr>
              <a:t>بررسی </a:t>
            </a:r>
            <a:r>
              <a:rPr lang="fa-IR" sz="2400" dirty="0" smtClean="0">
                <a:solidFill>
                  <a:prstClr val="black"/>
                </a:solidFill>
                <a:latin typeface="Futura Md BT" pitchFamily="34" charset="0"/>
                <a:cs typeface="B Mitra" pitchFamily="2" charset="-78"/>
                <a:sym typeface="Wingdings 2"/>
              </a:rPr>
              <a:t>مدل های مختلف مربیگری و تصمیم </a:t>
            </a:r>
            <a:r>
              <a:rPr lang="fa-IR" sz="2400" dirty="0">
                <a:solidFill>
                  <a:prstClr val="black"/>
                </a:solidFill>
                <a:latin typeface="Futura Md BT" pitchFamily="34" charset="0"/>
                <a:cs typeface="B Mitra" pitchFamily="2" charset="-78"/>
                <a:sym typeface="Wingdings 2"/>
              </a:rPr>
              <a:t>گیری </a:t>
            </a:r>
            <a:r>
              <a:rPr lang="fa-IR" sz="2400" dirty="0" smtClean="0">
                <a:solidFill>
                  <a:prstClr val="black"/>
                </a:solidFill>
                <a:latin typeface="Futura Md BT" pitchFamily="34" charset="0"/>
                <a:cs typeface="B Mitra" pitchFamily="2" charset="-78"/>
                <a:sym typeface="Wingdings 2"/>
              </a:rPr>
              <a:t>در مورد سیاست ها و روش هایی که با نیازها و فرهنگ منطقه سازگار است.</a:t>
            </a:r>
          </a:p>
          <a:p>
            <a:pPr marL="0" lvl="0" indent="0" algn="r" rtl="1">
              <a:spcBef>
                <a:spcPts val="0"/>
              </a:spcBef>
              <a:buFont typeface="Wingdings" panose="05000000000000000000" pitchFamily="2" charset="2"/>
              <a:buChar char="v"/>
            </a:pPr>
            <a:endParaRPr lang="fa-IR" sz="2400" dirty="0">
              <a:solidFill>
                <a:prstClr val="black"/>
              </a:solidFill>
              <a:latin typeface="Futura Md BT" pitchFamily="34" charset="0"/>
              <a:cs typeface="B Mitra" pitchFamily="2" charset="-78"/>
              <a:sym typeface="Wingdings 2"/>
            </a:endParaRPr>
          </a:p>
          <a:p>
            <a:pPr marL="0" lvl="0" indent="0" algn="r" rtl="1">
              <a:spcBef>
                <a:spcPts val="0"/>
              </a:spcBef>
              <a:buFont typeface="Wingdings" panose="05000000000000000000" pitchFamily="2" charset="2"/>
              <a:buChar char="v"/>
            </a:pPr>
            <a:r>
              <a:rPr lang="fa-IR" sz="2400" dirty="0" smtClean="0">
                <a:solidFill>
                  <a:prstClr val="black"/>
                </a:solidFill>
                <a:latin typeface="Futura Md BT" pitchFamily="34" charset="0"/>
                <a:cs typeface="B Mitra" pitchFamily="2" charset="-78"/>
                <a:sym typeface="Wingdings 2"/>
              </a:rPr>
              <a:t>نظارت </a:t>
            </a:r>
            <a:r>
              <a:rPr lang="fa-IR" sz="2400" dirty="0">
                <a:solidFill>
                  <a:prstClr val="black"/>
                </a:solidFill>
                <a:latin typeface="Futura Md BT" pitchFamily="34" charset="0"/>
                <a:cs typeface="B Mitra" pitchFamily="2" charset="-78"/>
                <a:sym typeface="Wingdings 2"/>
              </a:rPr>
              <a:t>و راهنمایی کلاس درس یک فرایند چرخشی است.</a:t>
            </a:r>
          </a:p>
          <a:p>
            <a:pPr marL="0" lvl="0" indent="0" algn="r" rtl="1">
              <a:spcBef>
                <a:spcPts val="0"/>
              </a:spcBef>
              <a:buNone/>
            </a:pPr>
            <a:endParaRPr lang="fa-IR" sz="2400" dirty="0">
              <a:solidFill>
                <a:prstClr val="black"/>
              </a:solidFill>
              <a:latin typeface="Futura Md BT" pitchFamily="34" charset="0"/>
              <a:cs typeface="B Mitra" pitchFamily="2" charset="-78"/>
              <a:sym typeface="Wingdings 2"/>
            </a:endParaRPr>
          </a:p>
          <a:p>
            <a:pPr marL="0" lvl="0" indent="0" algn="r" rtl="1">
              <a:spcBef>
                <a:spcPts val="0"/>
              </a:spcBef>
              <a:buFont typeface="Wingdings" panose="05000000000000000000" pitchFamily="2" charset="2"/>
              <a:buChar char="v"/>
            </a:pPr>
            <a:r>
              <a:rPr lang="fa-IR" sz="2400" dirty="0">
                <a:solidFill>
                  <a:prstClr val="black"/>
                </a:solidFill>
                <a:latin typeface="Futura Md BT" pitchFamily="34" charset="0"/>
                <a:cs typeface="B Mitra" pitchFamily="2" charset="-78"/>
                <a:sym typeface="Wingdings 2"/>
              </a:rPr>
              <a:t>بهتر است گروه مربیگری همتا حداقل 3 چرخه مشاهده یا برگزاری کنفرانس دوجانبه را در سال انجام دهند.</a:t>
            </a:r>
          </a:p>
        </p:txBody>
      </p:sp>
    </p:spTree>
    <p:extLst>
      <p:ext uri="{BB962C8B-B14F-4D97-AF65-F5344CB8AC3E}">
        <p14:creationId xmlns:p14="http://schemas.microsoft.com/office/powerpoint/2010/main" xmlns="" val="30997947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73043"/>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fa-IR" sz="3200" b="1" dirty="0" smtClean="0">
                <a:solidFill>
                  <a:srgbClr val="FF0000"/>
                </a:solidFill>
                <a:latin typeface="IranNastaliq" pitchFamily="18" charset="0"/>
                <a:cs typeface="B Titr" pitchFamily="2" charset="-78"/>
              </a:rPr>
              <a:t>مربیگری همتا</a:t>
            </a:r>
            <a:endParaRPr lang="fa-IR" sz="3200" b="1" dirty="0">
              <a:solidFill>
                <a:srgbClr val="FF0000"/>
              </a:solidFill>
              <a:latin typeface="IranNastaliq" pitchFamily="18" charset="0"/>
              <a:cs typeface="B Titr" pitchFamily="2" charset="-78"/>
            </a:endParaRPr>
          </a:p>
        </p:txBody>
      </p:sp>
      <p:sp>
        <p:nvSpPr>
          <p:cNvPr id="12" name="Content Placeholder 2"/>
          <p:cNvSpPr txBox="1">
            <a:spLocks/>
          </p:cNvSpPr>
          <p:nvPr/>
        </p:nvSpPr>
        <p:spPr>
          <a:xfrm>
            <a:off x="539552" y="1600200"/>
            <a:ext cx="7776864" cy="46371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endParaRPr lang="en-US" dirty="0">
              <a:solidFill>
                <a:prstClr val="black"/>
              </a:solidFill>
            </a:endParaRPr>
          </a:p>
        </p:txBody>
      </p:sp>
      <p:sp>
        <p:nvSpPr>
          <p:cNvPr id="4" name="Content Placeholder 2"/>
          <p:cNvSpPr txBox="1">
            <a:spLocks/>
          </p:cNvSpPr>
          <p:nvPr/>
        </p:nvSpPr>
        <p:spPr>
          <a:xfrm>
            <a:off x="354360" y="1124744"/>
            <a:ext cx="8147248" cy="5616624"/>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spcBef>
                <a:spcPts val="0"/>
              </a:spcBef>
              <a:buFont typeface="Arial" pitchFamily="34" charset="0"/>
              <a:buNone/>
            </a:pPr>
            <a:r>
              <a:rPr lang="fa-IR" sz="2400" b="1" dirty="0" smtClean="0">
                <a:solidFill>
                  <a:srgbClr val="990000"/>
                </a:solidFill>
                <a:latin typeface="Futura Md BT" pitchFamily="34" charset="0"/>
                <a:cs typeface="B Mitra" pitchFamily="2" charset="-78"/>
                <a:sym typeface="Wingdings 2"/>
              </a:rPr>
              <a:t>شرایط انتخاب معلمان برای برنامه مربیگری همتا:</a:t>
            </a:r>
            <a:endParaRPr lang="fa-IR" sz="2400" dirty="0" smtClean="0">
              <a:solidFill>
                <a:prstClr val="black"/>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fa-IR" sz="2400" dirty="0">
              <a:solidFill>
                <a:prstClr val="black"/>
              </a:solidFill>
              <a:latin typeface="Futura Md BT" pitchFamily="34" charset="0"/>
              <a:cs typeface="B Mitra" pitchFamily="2" charset="-78"/>
              <a:sym typeface="Wingdings 2"/>
            </a:endParaRPr>
          </a:p>
          <a:p>
            <a:pPr algn="r" rtl="1">
              <a:spcBef>
                <a:spcPts val="0"/>
              </a:spcBef>
              <a:buFont typeface="Wingdings" panose="05000000000000000000" pitchFamily="2" charset="2"/>
              <a:buChar char="v"/>
            </a:pPr>
            <a:r>
              <a:rPr lang="fa-IR" sz="2400" dirty="0" smtClean="0">
                <a:solidFill>
                  <a:prstClr val="black"/>
                </a:solidFill>
                <a:cs typeface="B Mitra" pitchFamily="2" charset="-78"/>
              </a:rPr>
              <a:t>در استخدام باشند.</a:t>
            </a:r>
          </a:p>
          <a:p>
            <a:pPr algn="r" rtl="1">
              <a:spcBef>
                <a:spcPts val="0"/>
              </a:spcBef>
              <a:buFont typeface="Wingdings" panose="05000000000000000000" pitchFamily="2" charset="2"/>
              <a:buChar char="v"/>
            </a:pPr>
            <a:r>
              <a:rPr lang="fa-IR" sz="2400" dirty="0" smtClean="0">
                <a:solidFill>
                  <a:prstClr val="black"/>
                </a:solidFill>
                <a:cs typeface="B Mitra" pitchFamily="2" charset="-78"/>
              </a:rPr>
              <a:t>به مدت حداقل سه سال در منطقه کار کرده باشند.</a:t>
            </a:r>
          </a:p>
          <a:p>
            <a:pPr algn="r" rtl="1">
              <a:spcBef>
                <a:spcPts val="0"/>
              </a:spcBef>
              <a:buFont typeface="Wingdings" panose="05000000000000000000" pitchFamily="2" charset="2"/>
              <a:buChar char="v"/>
            </a:pPr>
            <a:r>
              <a:rPr lang="fa-IR" sz="2400" dirty="0" smtClean="0">
                <a:solidFill>
                  <a:prstClr val="black"/>
                </a:solidFill>
                <a:cs typeface="B Mitra" pitchFamily="2" charset="-78"/>
              </a:rPr>
              <a:t>در آن مدت زمان رتبه رضایت بخشی کسب کرده باشند.</a:t>
            </a:r>
          </a:p>
          <a:p>
            <a:pPr algn="r" rtl="1">
              <a:spcBef>
                <a:spcPts val="0"/>
              </a:spcBef>
              <a:buFont typeface="Wingdings" panose="05000000000000000000" pitchFamily="2" charset="2"/>
              <a:buChar char="v"/>
            </a:pPr>
            <a:r>
              <a:rPr lang="fa-IR" sz="2400" dirty="0" smtClean="0">
                <a:solidFill>
                  <a:prstClr val="black"/>
                </a:solidFill>
                <a:cs typeface="B Mitra" pitchFamily="2" charset="-78"/>
              </a:rPr>
              <a:t>در کلاس های آموزشی نظارت و راهنمایی (حداقل یک کارگاه آموزشی دو روزه) شرکت کرده باشند.</a:t>
            </a:r>
          </a:p>
          <a:p>
            <a:pPr marL="0" indent="0" algn="r" rtl="1">
              <a:spcBef>
                <a:spcPts val="0"/>
              </a:spcBef>
              <a:buNone/>
            </a:pPr>
            <a:endParaRPr lang="fa-IR" sz="2400" dirty="0" smtClean="0">
              <a:solidFill>
                <a:srgbClr val="0000CC"/>
              </a:solidFill>
              <a:cs typeface="B Mitra" pitchFamily="2" charset="-78"/>
            </a:endParaRPr>
          </a:p>
          <a:p>
            <a:pPr algn="r" rtl="1">
              <a:spcBef>
                <a:spcPts val="0"/>
              </a:spcBef>
              <a:buFont typeface="Wingdings 3" panose="05040102010807070707" pitchFamily="18" charset="2"/>
              <a:buChar char="`"/>
            </a:pPr>
            <a:r>
              <a:rPr lang="fa-IR" sz="2400" dirty="0" smtClean="0">
                <a:solidFill>
                  <a:srgbClr val="0000CC"/>
                </a:solidFill>
                <a:cs typeface="B Mitra" pitchFamily="2" charset="-78"/>
                <a:sym typeface="Wingdings 3" panose="05040102010807070707" pitchFamily="18" charset="2"/>
              </a:rPr>
              <a:t>آموزش نظارت و راهنمایی برای معلمان بخش حیاتی از مرحله ایجاد آمادگی می باشد.</a:t>
            </a:r>
          </a:p>
          <a:p>
            <a:pPr marL="0" indent="0" algn="r" rtl="1">
              <a:spcBef>
                <a:spcPts val="0"/>
              </a:spcBef>
              <a:buNone/>
            </a:pPr>
            <a:endParaRPr lang="fa-IR" sz="2400" dirty="0" smtClean="0">
              <a:solidFill>
                <a:srgbClr val="0000CC"/>
              </a:solidFill>
              <a:cs typeface="B Mitra" pitchFamily="2" charset="-78"/>
              <a:sym typeface="Wingdings 3" panose="05040102010807070707" pitchFamily="18" charset="2"/>
            </a:endParaRPr>
          </a:p>
          <a:p>
            <a:pPr algn="r" rtl="1">
              <a:spcBef>
                <a:spcPts val="0"/>
              </a:spcBef>
              <a:buFont typeface="Wingdings 3" panose="05040102010807070707" pitchFamily="18" charset="2"/>
              <a:buChar char="`"/>
            </a:pPr>
            <a:r>
              <a:rPr lang="fa-IR" sz="2400" dirty="0" smtClean="0">
                <a:solidFill>
                  <a:srgbClr val="0000CC"/>
                </a:solidFill>
                <a:cs typeface="B Mitra" pitchFamily="2" charset="-78"/>
                <a:sym typeface="Wingdings 3" panose="05040102010807070707" pitchFamily="18" charset="2"/>
              </a:rPr>
              <a:t>رشد حرفه ای در تفاوت بین نظارت و راهنمایی و ارزشیابی و در مهارت های کلیدی برای مشاهده و برگزاری کنفرانس ها، اضطراب در مورد فرایند را کاهش می دهد.</a:t>
            </a:r>
          </a:p>
          <a:p>
            <a:pPr marL="0" indent="0" algn="r" rtl="1">
              <a:spcBef>
                <a:spcPts val="0"/>
              </a:spcBef>
              <a:buNone/>
            </a:pPr>
            <a:endParaRPr lang="fa-IR" sz="2400" dirty="0" smtClean="0">
              <a:solidFill>
                <a:srgbClr val="0000CC"/>
              </a:solidFill>
              <a:cs typeface="B Mitra" pitchFamily="2" charset="-78"/>
              <a:sym typeface="Wingdings 3" panose="05040102010807070707" pitchFamily="18" charset="2"/>
            </a:endParaRPr>
          </a:p>
          <a:p>
            <a:pPr algn="r" rtl="1">
              <a:spcBef>
                <a:spcPts val="0"/>
              </a:spcBef>
              <a:buFont typeface="Wingdings 3" panose="05040102010807070707" pitchFamily="18" charset="2"/>
              <a:buChar char="`"/>
            </a:pPr>
            <a:r>
              <a:rPr lang="fa-IR" sz="2400" dirty="0" smtClean="0">
                <a:solidFill>
                  <a:srgbClr val="0000CC"/>
                </a:solidFill>
                <a:cs typeface="B Mitra" pitchFamily="2" charset="-78"/>
                <a:sym typeface="Wingdings 3" panose="05040102010807070707" pitchFamily="18" charset="2"/>
              </a:rPr>
              <a:t>شرکت در آموزش نیز احساس اعتماد و همکاری که معلمان را به سمت یکدیگر جذب کند، بیشتر می کند.</a:t>
            </a:r>
            <a:endParaRPr lang="fa-IR" sz="2400" dirty="0" smtClean="0">
              <a:solidFill>
                <a:srgbClr val="0000CC"/>
              </a:solidFill>
              <a:cs typeface="B Mitra" pitchFamily="2" charset="-78"/>
            </a:endParaRPr>
          </a:p>
          <a:p>
            <a:pPr marL="0" indent="0" algn="r" rtl="1">
              <a:spcBef>
                <a:spcPts val="0"/>
              </a:spcBef>
              <a:buNone/>
            </a:pPr>
            <a:endParaRPr lang="en-US" sz="2400" dirty="0">
              <a:solidFill>
                <a:prstClr val="black"/>
              </a:solidFill>
              <a:cs typeface="B Mitra" pitchFamily="2" charset="-78"/>
            </a:endParaRPr>
          </a:p>
        </p:txBody>
      </p:sp>
    </p:spTree>
    <p:extLst>
      <p:ext uri="{BB962C8B-B14F-4D97-AF65-F5344CB8AC3E}">
        <p14:creationId xmlns:p14="http://schemas.microsoft.com/office/powerpoint/2010/main" xmlns="" val="230130489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16632"/>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Bef>
                <a:spcPts val="600"/>
              </a:spcBef>
            </a:pPr>
            <a:r>
              <a:rPr lang="fa-IR" sz="3200" b="1" dirty="0" smtClean="0">
                <a:solidFill>
                  <a:srgbClr val="FF0000"/>
                </a:solidFill>
                <a:latin typeface="IranNastaliq" pitchFamily="18" charset="0"/>
                <a:cs typeface="B Titr" pitchFamily="2" charset="-78"/>
              </a:rPr>
              <a:t>مربیگری همتا</a:t>
            </a:r>
            <a:endParaRPr lang="fa-IR" sz="3200" b="1" dirty="0">
              <a:solidFill>
                <a:srgbClr val="FF0000"/>
              </a:solidFill>
              <a:latin typeface="IranNastaliq" pitchFamily="18" charset="0"/>
              <a:cs typeface="B Titr" pitchFamily="2" charset="-78"/>
            </a:endParaRPr>
          </a:p>
        </p:txBody>
      </p:sp>
      <p:sp>
        <p:nvSpPr>
          <p:cNvPr id="4" name="Content Placeholder 2"/>
          <p:cNvSpPr txBox="1">
            <a:spLocks/>
          </p:cNvSpPr>
          <p:nvPr/>
        </p:nvSpPr>
        <p:spPr>
          <a:xfrm>
            <a:off x="1475656" y="1196752"/>
            <a:ext cx="7560840" cy="518457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spcBef>
                <a:spcPts val="0"/>
              </a:spcBef>
              <a:buNone/>
            </a:pPr>
            <a:r>
              <a:rPr lang="fa-IR" sz="2400" b="1" dirty="0" smtClean="0">
                <a:solidFill>
                  <a:srgbClr val="990000"/>
                </a:solidFill>
                <a:cs typeface="B Mitra" pitchFamily="2" charset="-78"/>
                <a:sym typeface="Wingdings 3"/>
              </a:rPr>
              <a:t>تسهیل کننده یا مدیر مربیگری همتا می تواند موضوعات زیر را بیان کند</a:t>
            </a:r>
            <a:r>
              <a:rPr lang="fa-IR" sz="2400" b="1" dirty="0" smtClean="0">
                <a:solidFill>
                  <a:srgbClr val="990000"/>
                </a:solidFill>
                <a:latin typeface="Futura Md BT" pitchFamily="34" charset="0"/>
                <a:cs typeface="B Mitra" pitchFamily="2" charset="-78"/>
                <a:sym typeface="Wingdings 2"/>
              </a:rPr>
              <a:t>:</a:t>
            </a:r>
          </a:p>
          <a:p>
            <a:pPr marL="0" indent="0" algn="r" rtl="1">
              <a:spcBef>
                <a:spcPts val="0"/>
              </a:spcBef>
              <a:buNone/>
            </a:pPr>
            <a:endParaRPr lang="fa-IR" sz="2400" b="1" dirty="0">
              <a:solidFill>
                <a:srgbClr val="990000"/>
              </a:solidFill>
              <a:latin typeface="Futura Md BT" pitchFamily="34" charset="0"/>
              <a:cs typeface="B Mitra" pitchFamily="2" charset="-78"/>
              <a:sym typeface="Wingdings 2"/>
            </a:endParaRPr>
          </a:p>
          <a:p>
            <a:pPr algn="r" rtl="1">
              <a:spcBef>
                <a:spcPts val="0"/>
              </a:spcBef>
              <a:buFont typeface="Wingdings" panose="05000000000000000000" pitchFamily="2" charset="2"/>
              <a:buChar char="q"/>
            </a:pPr>
            <a:r>
              <a:rPr lang="fa-IR" sz="2400" dirty="0" smtClean="0">
                <a:solidFill>
                  <a:srgbClr val="000099"/>
                </a:solidFill>
                <a:latin typeface="Futura Md BT" pitchFamily="34" charset="0"/>
                <a:cs typeface="B Mitra" pitchFamily="2" charset="-78"/>
                <a:sym typeface="Wingdings 2"/>
              </a:rPr>
              <a:t> موضوعات کلیدی شامل اهمیت اطمینان</a:t>
            </a:r>
          </a:p>
          <a:p>
            <a:pPr algn="r" rtl="1">
              <a:spcBef>
                <a:spcPts val="0"/>
              </a:spcBef>
              <a:buFont typeface="Wingdings" panose="05000000000000000000" pitchFamily="2" charset="2"/>
              <a:buChar char="q"/>
            </a:pPr>
            <a:endParaRPr lang="fa-IR" sz="2400" dirty="0">
              <a:solidFill>
                <a:srgbClr val="000099"/>
              </a:solidFill>
              <a:latin typeface="Futura Md BT" pitchFamily="34" charset="0"/>
              <a:cs typeface="B Mitra" pitchFamily="2" charset="-78"/>
              <a:sym typeface="Wingdings 2"/>
            </a:endParaRPr>
          </a:p>
          <a:p>
            <a:pPr algn="r" rtl="1">
              <a:spcBef>
                <a:spcPts val="0"/>
              </a:spcBef>
              <a:buFont typeface="Wingdings" panose="05000000000000000000" pitchFamily="2" charset="2"/>
              <a:buChar char="q"/>
            </a:pPr>
            <a:r>
              <a:rPr lang="fa-IR" sz="2400" dirty="0" smtClean="0">
                <a:solidFill>
                  <a:srgbClr val="000099"/>
                </a:solidFill>
                <a:latin typeface="Futura Md BT" pitchFamily="34" charset="0"/>
                <a:cs typeface="B Mitra" pitchFamily="2" charset="-78"/>
                <a:sym typeface="Wingdings 2"/>
              </a:rPr>
              <a:t>مالکیت معلم و کنترل او بر فرایند</a:t>
            </a:r>
          </a:p>
          <a:p>
            <a:pPr algn="r" rtl="1">
              <a:spcBef>
                <a:spcPts val="0"/>
              </a:spcBef>
              <a:buFont typeface="Wingdings" panose="05000000000000000000" pitchFamily="2" charset="2"/>
              <a:buChar char="q"/>
            </a:pPr>
            <a:endParaRPr lang="fa-IR" sz="2400" dirty="0">
              <a:solidFill>
                <a:srgbClr val="000099"/>
              </a:solidFill>
              <a:latin typeface="Futura Md BT" pitchFamily="34" charset="0"/>
              <a:cs typeface="B Mitra" pitchFamily="2" charset="-78"/>
              <a:sym typeface="Wingdings 2"/>
            </a:endParaRPr>
          </a:p>
          <a:p>
            <a:pPr algn="r" rtl="1">
              <a:spcBef>
                <a:spcPts val="0"/>
              </a:spcBef>
              <a:buFont typeface="Wingdings" panose="05000000000000000000" pitchFamily="2" charset="2"/>
              <a:buChar char="q"/>
            </a:pPr>
            <a:r>
              <a:rPr lang="fa-IR" sz="2400" dirty="0" smtClean="0">
                <a:solidFill>
                  <a:srgbClr val="000099"/>
                </a:solidFill>
                <a:latin typeface="Futura Md BT" pitchFamily="34" charset="0"/>
                <a:cs typeface="B Mitra" pitchFamily="2" charset="-78"/>
                <a:sym typeface="Wingdings 2"/>
              </a:rPr>
              <a:t>ارتباط دادن مربیگری همتا با اولویت های منطقه و رشد حرفه ای</a:t>
            </a:r>
          </a:p>
          <a:p>
            <a:pPr algn="r" rtl="1">
              <a:spcBef>
                <a:spcPts val="0"/>
              </a:spcBef>
              <a:buFont typeface="Wingdings" panose="05000000000000000000" pitchFamily="2" charset="2"/>
              <a:buChar char="q"/>
            </a:pPr>
            <a:endParaRPr lang="fa-IR" sz="2400" dirty="0">
              <a:solidFill>
                <a:srgbClr val="000099"/>
              </a:solidFill>
              <a:latin typeface="Futura Md BT" pitchFamily="34" charset="0"/>
              <a:cs typeface="B Mitra" pitchFamily="2" charset="-78"/>
              <a:sym typeface="Wingdings 2"/>
            </a:endParaRPr>
          </a:p>
          <a:p>
            <a:pPr algn="r" rtl="1">
              <a:spcBef>
                <a:spcPts val="0"/>
              </a:spcBef>
              <a:buFont typeface="Wingdings" panose="05000000000000000000" pitchFamily="2" charset="2"/>
              <a:buChar char="q"/>
            </a:pPr>
            <a:r>
              <a:rPr lang="fa-IR" sz="2400" dirty="0" smtClean="0">
                <a:solidFill>
                  <a:srgbClr val="000099"/>
                </a:solidFill>
                <a:latin typeface="Futura Md BT" pitchFamily="34" charset="0"/>
                <a:cs typeface="B Mitra" pitchFamily="2" charset="-78"/>
                <a:sym typeface="Wingdings 2"/>
              </a:rPr>
              <a:t>تکنیک های جمع آوری اطلاعات عینی</a:t>
            </a:r>
          </a:p>
          <a:p>
            <a:pPr algn="r" rtl="1">
              <a:spcBef>
                <a:spcPts val="0"/>
              </a:spcBef>
              <a:buFont typeface="Wingdings" panose="05000000000000000000" pitchFamily="2" charset="2"/>
              <a:buChar char="q"/>
            </a:pPr>
            <a:endParaRPr lang="fa-IR" sz="2400" dirty="0">
              <a:solidFill>
                <a:srgbClr val="000099"/>
              </a:solidFill>
              <a:latin typeface="Futura Md BT" pitchFamily="34" charset="0"/>
              <a:cs typeface="B Mitra" pitchFamily="2" charset="-78"/>
              <a:sym typeface="Wingdings 2"/>
            </a:endParaRPr>
          </a:p>
          <a:p>
            <a:pPr algn="r" rtl="1">
              <a:spcBef>
                <a:spcPts val="0"/>
              </a:spcBef>
              <a:buFont typeface="Wingdings" panose="05000000000000000000" pitchFamily="2" charset="2"/>
              <a:buChar char="q"/>
            </a:pPr>
            <a:r>
              <a:rPr lang="fa-IR" sz="2400" dirty="0" smtClean="0">
                <a:solidFill>
                  <a:srgbClr val="000099"/>
                </a:solidFill>
                <a:latin typeface="Futura Md BT" pitchFamily="34" charset="0"/>
                <a:cs typeface="B Mitra" pitchFamily="2" charset="-78"/>
                <a:sym typeface="Wingdings 2"/>
              </a:rPr>
              <a:t>مهارت های گوش دادن فعال و برگزاری نشست ها</a:t>
            </a:r>
            <a:endParaRPr lang="fa-IR" sz="2400" dirty="0">
              <a:solidFill>
                <a:srgbClr val="000099"/>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fa-IR" sz="2400" dirty="0" smtClean="0">
              <a:solidFill>
                <a:prstClr val="black"/>
              </a:solidFill>
              <a:latin typeface="Futura Md BT" pitchFamily="34" charset="0"/>
              <a:cs typeface="B Mitra" pitchFamily="2" charset="-78"/>
              <a:sym typeface="Wingdings 2"/>
            </a:endParaRPr>
          </a:p>
          <a:p>
            <a:pPr marL="0" indent="0" algn="r" rtl="1">
              <a:spcBef>
                <a:spcPts val="0"/>
              </a:spcBef>
              <a:buNone/>
            </a:pPr>
            <a:endParaRPr lang="fa-IR" sz="2400" dirty="0">
              <a:solidFill>
                <a:prstClr val="black"/>
              </a:solidFill>
              <a:latin typeface="Futura Md BT" pitchFamily="34" charset="0"/>
              <a:cs typeface="B Mitra" pitchFamily="2" charset="-78"/>
              <a:sym typeface="Wingdings 2"/>
            </a:endParaRPr>
          </a:p>
        </p:txBody>
      </p:sp>
    </p:spTree>
    <p:extLst>
      <p:ext uri="{BB962C8B-B14F-4D97-AF65-F5344CB8AC3E}">
        <p14:creationId xmlns:p14="http://schemas.microsoft.com/office/powerpoint/2010/main" xmlns="" val="285094376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78420" y="116632"/>
            <a:ext cx="7772400" cy="1008111"/>
          </a:xfrm>
        </p:spPr>
        <p:txBody>
          <a:bodyPr>
            <a:normAutofit/>
          </a:bodyPr>
          <a:lstStyle/>
          <a:p>
            <a:pPr lvl="0">
              <a:spcBef>
                <a:spcPts val="600"/>
              </a:spcBef>
            </a:pPr>
            <a:r>
              <a:rPr lang="fa-IR" sz="3200" b="1" dirty="0">
                <a:solidFill>
                  <a:srgbClr val="FF0000"/>
                </a:solidFill>
                <a:latin typeface="IranNastaliq" pitchFamily="18" charset="0"/>
                <a:ea typeface="+mn-ea"/>
                <a:cs typeface="B Titr" pitchFamily="2" charset="-78"/>
              </a:rPr>
              <a:t>مربیگری همتا</a:t>
            </a:r>
          </a:p>
        </p:txBody>
      </p:sp>
      <p:sp>
        <p:nvSpPr>
          <p:cNvPr id="5" name="Content Placeholder 2"/>
          <p:cNvSpPr txBox="1">
            <a:spLocks/>
          </p:cNvSpPr>
          <p:nvPr/>
        </p:nvSpPr>
        <p:spPr>
          <a:xfrm>
            <a:off x="539552" y="1160748"/>
            <a:ext cx="8173459" cy="52925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Font typeface="Arial" pitchFamily="34" charset="0"/>
              <a:buNone/>
            </a:pPr>
            <a:endParaRPr lang="fa-IR" sz="2400" b="1" dirty="0" smtClean="0">
              <a:solidFill>
                <a:srgbClr val="990000"/>
              </a:solidFill>
              <a:latin typeface="Futura Md BT" pitchFamily="34" charset="0"/>
              <a:cs typeface="B Mitra" pitchFamily="2" charset="-78"/>
            </a:endParaRPr>
          </a:p>
          <a:p>
            <a:pPr marL="0" indent="0" algn="r" rtl="1">
              <a:buFont typeface="Arial" pitchFamily="34" charset="0"/>
              <a:buNone/>
            </a:pPr>
            <a:r>
              <a:rPr lang="fa-IR" sz="2400" b="1" dirty="0" smtClean="0">
                <a:solidFill>
                  <a:srgbClr val="990000"/>
                </a:solidFill>
                <a:latin typeface="Futura Md BT" pitchFamily="34" charset="0"/>
                <a:cs typeface="B Mitra" pitchFamily="2" charset="-78"/>
              </a:rPr>
              <a:t>نقش مدیران در مربیگری همتا</a:t>
            </a:r>
            <a:endParaRPr lang="fa-IR" sz="2400" dirty="0" smtClean="0">
              <a:latin typeface="Futura Md BT" pitchFamily="34" charset="0"/>
              <a:cs typeface="B Mitra" pitchFamily="2" charset="-78"/>
            </a:endParaRPr>
          </a:p>
          <a:p>
            <a:pPr marL="0" indent="0" algn="r" rtl="1">
              <a:buFont typeface="Arial" pitchFamily="34" charset="0"/>
              <a:buNone/>
            </a:pPr>
            <a:endParaRPr lang="fa-IR" sz="2400" dirty="0" smtClean="0">
              <a:latin typeface="Futura Md BT" pitchFamily="34" charset="0"/>
              <a:cs typeface="B Mitra" pitchFamily="2" charset="-78"/>
            </a:endParaRPr>
          </a:p>
          <a:p>
            <a:pPr marL="0" indent="0" algn="r" rtl="1">
              <a:buFont typeface="Arial" pitchFamily="34" charset="0"/>
              <a:buNone/>
            </a:pPr>
            <a:endParaRPr lang="fa-IR" sz="2400" dirty="0">
              <a:latin typeface="Futura Md BT" pitchFamily="34" charset="0"/>
              <a:cs typeface="B Mitra" pitchFamily="2" charset="-78"/>
            </a:endParaRPr>
          </a:p>
          <a:p>
            <a:pPr algn="r" rtl="1">
              <a:buFont typeface="Wingdings" pitchFamily="2" charset="2"/>
              <a:buChar char="v"/>
            </a:pPr>
            <a:r>
              <a:rPr lang="fa-IR" sz="2400" dirty="0" smtClean="0">
                <a:latin typeface="Futura Md BT" pitchFamily="34" charset="0"/>
                <a:cs typeface="B Mitra" pitchFamily="2" charset="-78"/>
              </a:rPr>
              <a:t>مدیر با معلمان برای ایجاد درک مشترک از اهداف و روش های مربیگری همتا ارتباط برقرار می کند.</a:t>
            </a:r>
          </a:p>
          <a:p>
            <a:pPr algn="r" rtl="1">
              <a:buFont typeface="Wingdings" pitchFamily="2" charset="2"/>
              <a:buChar char="v"/>
            </a:pPr>
            <a:r>
              <a:rPr lang="fa-IR" sz="2400" dirty="0" smtClean="0">
                <a:latin typeface="Futura Md BT" pitchFamily="34" charset="0"/>
                <a:cs typeface="B Mitra" pitchFamily="2" charset="-78"/>
              </a:rPr>
              <a:t>بسیاری از مدیران به عنوان عضوی از تیم به معلمانشان در طول دوره ی آموزشی ملحق می شوند.</a:t>
            </a:r>
          </a:p>
          <a:p>
            <a:pPr algn="r" rtl="1">
              <a:buFont typeface="Wingdings" pitchFamily="2" charset="2"/>
              <a:buChar char="v"/>
            </a:pPr>
            <a:r>
              <a:rPr lang="fa-IR" sz="2400" dirty="0" smtClean="0">
                <a:latin typeface="Futura Md BT" pitchFamily="34" charset="0"/>
                <a:cs typeface="B Mitra" pitchFamily="2" charset="-78"/>
              </a:rPr>
              <a:t>به جای مشاهده سالیانه، مدیر همه ی معلمانی که در مربیگری همتا مشارکت کردند به صورت فردی و چهره به چهره در آغاز سال تحصیلی، ملاقات می کند.</a:t>
            </a:r>
          </a:p>
          <a:p>
            <a:pPr marL="0" indent="0" algn="r" rtl="1">
              <a:buFont typeface="Arial" pitchFamily="34" charset="0"/>
              <a:buNone/>
            </a:pPr>
            <a:endParaRPr lang="fa-IR" sz="2400" dirty="0">
              <a:solidFill>
                <a:prstClr val="black"/>
              </a:solidFill>
              <a:cs typeface="B Mitra" pitchFamily="2" charset="-78"/>
            </a:endParaRPr>
          </a:p>
          <a:p>
            <a:pPr marL="0" indent="0" algn="r" rtl="1">
              <a:buFont typeface="Arial" pitchFamily="34" charset="0"/>
              <a:buNone/>
            </a:pPr>
            <a:endParaRPr lang="fa-IR" sz="2400" dirty="0" smtClean="0">
              <a:solidFill>
                <a:prstClr val="black"/>
              </a:solidFill>
              <a:cs typeface="B Mitra" pitchFamily="2" charset="-78"/>
            </a:endParaRPr>
          </a:p>
          <a:p>
            <a:pPr marL="0" indent="0" algn="r" rtl="1">
              <a:buFont typeface="Arial" pitchFamily="34" charset="0"/>
              <a:buNone/>
            </a:pPr>
            <a:endParaRPr lang="fa-IR" sz="2400" dirty="0">
              <a:solidFill>
                <a:prstClr val="black"/>
              </a:solidFill>
              <a:cs typeface="B Mitra" pitchFamily="2" charset="-78"/>
            </a:endParaRPr>
          </a:p>
          <a:p>
            <a:pPr marL="0" indent="0" algn="r" rtl="1">
              <a:buFont typeface="Arial" pitchFamily="34" charset="0"/>
              <a:buNone/>
            </a:pPr>
            <a:endParaRPr lang="fa-IR" sz="2400" dirty="0" smtClean="0">
              <a:solidFill>
                <a:prstClr val="black"/>
              </a:solidFill>
              <a:cs typeface="B Mitra" pitchFamily="2" charset="-78"/>
            </a:endParaRPr>
          </a:p>
          <a:p>
            <a:pPr algn="r" rtl="1"/>
            <a:endParaRPr lang="en-US" sz="2400" dirty="0" smtClean="0">
              <a:solidFill>
                <a:prstClr val="black"/>
              </a:solidFill>
              <a:cs typeface="B Mitra" pitchFamily="2" charset="-78"/>
            </a:endParaRPr>
          </a:p>
          <a:p>
            <a:pPr algn="r" rtl="1"/>
            <a:endParaRPr lang="en-US" dirty="0">
              <a:solidFill>
                <a:prstClr val="black"/>
              </a:solidFill>
            </a:endParaRPr>
          </a:p>
        </p:txBody>
      </p:sp>
    </p:spTree>
    <p:extLst>
      <p:ext uri="{BB962C8B-B14F-4D97-AF65-F5344CB8AC3E}">
        <p14:creationId xmlns:p14="http://schemas.microsoft.com/office/powerpoint/2010/main" xmlns="" val="199728821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476672"/>
            <a:ext cx="7772400" cy="1470025"/>
          </a:xfrm>
        </p:spPr>
        <p:txBody>
          <a:bodyPr>
            <a:normAutofit/>
          </a:bodyPr>
          <a:lstStyle/>
          <a:p>
            <a:pPr lvl="0">
              <a:spcBef>
                <a:spcPts val="600"/>
              </a:spcBef>
            </a:pPr>
            <a:r>
              <a:rPr lang="fa-IR" sz="6000" b="1" dirty="0">
                <a:solidFill>
                  <a:srgbClr val="760000"/>
                </a:solidFill>
                <a:latin typeface="IranNastaliq" pitchFamily="18" charset="0"/>
                <a:ea typeface="+mn-ea"/>
                <a:cs typeface="IranNastaliq" pitchFamily="18" charset="0"/>
              </a:rPr>
              <a:t>نظارت همتا </a:t>
            </a:r>
            <a:r>
              <a:rPr lang="fa-IR" sz="4800" b="1" dirty="0">
                <a:solidFill>
                  <a:srgbClr val="FF0000"/>
                </a:solidFill>
                <a:latin typeface="IranNastaliq" pitchFamily="18" charset="0"/>
                <a:ea typeface="+mn-ea"/>
                <a:cs typeface="IranNastaliq" pitchFamily="18" charset="0"/>
              </a:rPr>
              <a:t>( مشاوره همتا)</a:t>
            </a:r>
          </a:p>
        </p:txBody>
      </p:sp>
      <p:sp>
        <p:nvSpPr>
          <p:cNvPr id="3" name="Подзаголовок 2"/>
          <p:cNvSpPr>
            <a:spLocks noGrp="1"/>
          </p:cNvSpPr>
          <p:nvPr>
            <p:ph type="subTitle" idx="1"/>
          </p:nvPr>
        </p:nvSpPr>
        <p:spPr>
          <a:xfrm>
            <a:off x="4067944" y="3429000"/>
            <a:ext cx="4462264" cy="1944216"/>
          </a:xfrm>
        </p:spPr>
        <p:txBody>
          <a:bodyPr anchor="ctr">
            <a:normAutofit/>
          </a:bodyPr>
          <a:lstStyle/>
          <a:p>
            <a:pPr lvl="0" algn="r">
              <a:spcBef>
                <a:spcPts val="600"/>
              </a:spcBef>
              <a:buClr>
                <a:srgbClr val="FE8637"/>
              </a:buClr>
              <a:buSzPct val="70000"/>
            </a:pPr>
            <a:r>
              <a:rPr lang="fa-IR" sz="4400" b="1" dirty="0">
                <a:solidFill>
                  <a:prstClr val="black"/>
                </a:solidFill>
                <a:latin typeface="IranNastaliq" pitchFamily="18" charset="0"/>
                <a:cs typeface="IranNastaliq" pitchFamily="18" charset="0"/>
              </a:rPr>
              <a:t>استاد محترم: خانم دکتر لبادی</a:t>
            </a:r>
            <a:endParaRPr lang="en-US" sz="4400" b="1" dirty="0">
              <a:solidFill>
                <a:prstClr val="black"/>
              </a:solidFill>
              <a:latin typeface="IranNastaliq" pitchFamily="18" charset="0"/>
              <a:cs typeface="IranNastaliq" pitchFamily="18" charset="0"/>
            </a:endParaRPr>
          </a:p>
          <a:p>
            <a:pPr algn="r"/>
            <a:endParaRPr lang="en-US" sz="2400" dirty="0">
              <a:solidFill>
                <a:srgbClr val="00B0F0"/>
              </a:solidFill>
              <a:latin typeface="Futura Md BT"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Bef>
                <a:spcPts val="600"/>
              </a:spcBef>
            </a:pPr>
            <a:r>
              <a:rPr lang="fa-IR" sz="3200" b="1" dirty="0" smtClean="0">
                <a:solidFill>
                  <a:srgbClr val="FF0000"/>
                </a:solidFill>
                <a:latin typeface="IranNastaliq" pitchFamily="18" charset="0"/>
                <a:cs typeface="B Titr" pitchFamily="2" charset="-78"/>
              </a:rPr>
              <a:t>مربیگری همتا</a:t>
            </a:r>
            <a:endParaRPr lang="fa-IR" sz="3200" b="1" dirty="0">
              <a:solidFill>
                <a:srgbClr val="FF0000"/>
              </a:solidFill>
              <a:latin typeface="IranNastaliq" pitchFamily="18" charset="0"/>
              <a:cs typeface="B Titr" pitchFamily="2" charset="-78"/>
            </a:endParaRPr>
          </a:p>
        </p:txBody>
      </p:sp>
      <p:sp>
        <p:nvSpPr>
          <p:cNvPr id="4" name="Content Placeholder 2"/>
          <p:cNvSpPr txBox="1">
            <a:spLocks/>
          </p:cNvSpPr>
          <p:nvPr/>
        </p:nvSpPr>
        <p:spPr>
          <a:xfrm>
            <a:off x="1237365" y="1412776"/>
            <a:ext cx="7488832" cy="48245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Font typeface="Arial" pitchFamily="34" charset="0"/>
              <a:buNone/>
            </a:pPr>
            <a:r>
              <a:rPr lang="fa-IR" sz="2400" b="1" dirty="0" smtClean="0">
                <a:solidFill>
                  <a:srgbClr val="990000"/>
                </a:solidFill>
                <a:cs typeface="B Mitra" pitchFamily="2" charset="-78"/>
                <a:sym typeface="Wingdings 3"/>
              </a:rPr>
              <a:t>مزیت های مربیگری همتا</a:t>
            </a:r>
          </a:p>
          <a:p>
            <a:pPr marL="0" indent="0" algn="r" rtl="1">
              <a:buFont typeface="Arial" pitchFamily="34" charset="0"/>
              <a:buNone/>
            </a:pPr>
            <a:endParaRPr lang="fa-IR" sz="2400" dirty="0" smtClean="0">
              <a:solidFill>
                <a:srgbClr val="000099"/>
              </a:solidFill>
              <a:cs typeface="B Mitra" pitchFamily="2" charset="-78"/>
              <a:sym typeface="Wingdings 3"/>
            </a:endParaRPr>
          </a:p>
          <a:p>
            <a:pPr algn="r" rtl="1">
              <a:buBlip>
                <a:blip r:embed="rId3"/>
              </a:buBlip>
            </a:pPr>
            <a:r>
              <a:rPr lang="fa-IR" sz="2400" dirty="0" smtClean="0">
                <a:solidFill>
                  <a:srgbClr val="000099"/>
                </a:solidFill>
                <a:cs typeface="B Mitra" pitchFamily="2" charset="-78"/>
                <a:sym typeface="Wingdings 3"/>
              </a:rPr>
              <a:t>از نظر معلمان، فرصتی برای کار با همتای خود در جهت تسلط بر الگوی آموزش مشترک همه معلمان به وجود می آید.</a:t>
            </a:r>
            <a:endParaRPr lang="fa-IR" sz="2400" dirty="0">
              <a:solidFill>
                <a:srgbClr val="000099"/>
              </a:solidFill>
              <a:cs typeface="B Mitra" pitchFamily="2" charset="-78"/>
              <a:sym typeface="Wingdings 3"/>
            </a:endParaRPr>
          </a:p>
          <a:p>
            <a:pPr algn="r" rtl="1">
              <a:buBlip>
                <a:blip r:embed="rId3"/>
              </a:buBlip>
            </a:pPr>
            <a:endParaRPr lang="fa-IR" sz="2400" dirty="0" smtClean="0">
              <a:solidFill>
                <a:srgbClr val="000099"/>
              </a:solidFill>
              <a:cs typeface="B Mitra" pitchFamily="2" charset="-78"/>
              <a:sym typeface="Wingdings 3"/>
            </a:endParaRPr>
          </a:p>
          <a:p>
            <a:pPr algn="r" rtl="1">
              <a:buBlip>
                <a:blip r:embed="rId3"/>
              </a:buBlip>
            </a:pPr>
            <a:r>
              <a:rPr lang="fa-IR" sz="2400" dirty="0" smtClean="0">
                <a:solidFill>
                  <a:srgbClr val="000099"/>
                </a:solidFill>
                <a:cs typeface="B Mitra" pitchFamily="2" charset="-78"/>
                <a:sym typeface="Wingdings 3"/>
              </a:rPr>
              <a:t>در بیشتر مدارسی که از مربیگری همتا استفاده می کنند، ارزشیابی معلمان بیشتر به شکل استاندارد در می آید.</a:t>
            </a:r>
          </a:p>
          <a:p>
            <a:pPr algn="r" rtl="1">
              <a:buBlip>
                <a:blip r:embed="rId3"/>
              </a:buBlip>
            </a:pPr>
            <a:endParaRPr lang="fa-IR" sz="2400" dirty="0">
              <a:solidFill>
                <a:srgbClr val="000099"/>
              </a:solidFill>
              <a:cs typeface="B Mitra" pitchFamily="2" charset="-78"/>
              <a:sym typeface="Wingdings 3"/>
            </a:endParaRPr>
          </a:p>
          <a:p>
            <a:pPr algn="just" rtl="1">
              <a:buBlip>
                <a:blip r:embed="rId3"/>
              </a:buBlip>
            </a:pPr>
            <a:r>
              <a:rPr lang="fa-IR" sz="2400" dirty="0" smtClean="0">
                <a:solidFill>
                  <a:srgbClr val="000099"/>
                </a:solidFill>
                <a:cs typeface="B Mitra" pitchFamily="2" charset="-78"/>
                <a:sym typeface="Wingdings 3"/>
              </a:rPr>
              <a:t>می توان یک سیستم آموزشی استاندارد را به وجود آورد؛ رفتارهای تدریس و یادگیری شاگردان مرتبط با آن، از طریق مرکز اداری آموزشی و نیز مربی همتا کنترل شود تا آزمون شاگردان و ارزشیابی معلم تقویت شود.</a:t>
            </a:r>
          </a:p>
        </p:txBody>
      </p:sp>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403783" y="164930"/>
            <a:ext cx="2376264" cy="2039933"/>
          </a:xfrm>
          <a:prstGeom prst="rect">
            <a:avLst/>
          </a:prstGeom>
        </p:spPr>
      </p:pic>
    </p:spTree>
    <p:extLst>
      <p:ext uri="{BB962C8B-B14F-4D97-AF65-F5344CB8AC3E}">
        <p14:creationId xmlns:p14="http://schemas.microsoft.com/office/powerpoint/2010/main" xmlns="" val="4081121905"/>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fa-IR" sz="3200" b="1" dirty="0" smtClean="0">
                <a:solidFill>
                  <a:srgbClr val="FF0000"/>
                </a:solidFill>
                <a:latin typeface="IranNastaliq" pitchFamily="18" charset="0"/>
                <a:cs typeface="B Titr" pitchFamily="2" charset="-78"/>
              </a:rPr>
              <a:t>مربیگری همتا</a:t>
            </a:r>
            <a:endParaRPr lang="fa-IR" sz="3200" b="1" dirty="0">
              <a:solidFill>
                <a:srgbClr val="FF0000"/>
              </a:solidFill>
              <a:latin typeface="IranNastaliq" pitchFamily="18" charset="0"/>
              <a:cs typeface="B Titr" pitchFamily="2" charset="-78"/>
            </a:endParaRPr>
          </a:p>
        </p:txBody>
      </p:sp>
      <p:sp>
        <p:nvSpPr>
          <p:cNvPr id="12" name="Content Placeholder 2"/>
          <p:cNvSpPr txBox="1">
            <a:spLocks/>
          </p:cNvSpPr>
          <p:nvPr/>
        </p:nvSpPr>
        <p:spPr>
          <a:xfrm>
            <a:off x="539552" y="1600200"/>
            <a:ext cx="7776864" cy="46371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endParaRPr lang="en-US" dirty="0">
              <a:solidFill>
                <a:prstClr val="black"/>
              </a:solidFill>
            </a:endParaRPr>
          </a:p>
        </p:txBody>
      </p:sp>
      <p:sp>
        <p:nvSpPr>
          <p:cNvPr id="4" name="Content Placeholder 2"/>
          <p:cNvSpPr txBox="1">
            <a:spLocks/>
          </p:cNvSpPr>
          <p:nvPr/>
        </p:nvSpPr>
        <p:spPr>
          <a:xfrm>
            <a:off x="483455" y="1268760"/>
            <a:ext cx="8147248" cy="525658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spcBef>
                <a:spcPts val="0"/>
              </a:spcBef>
              <a:buFont typeface="Arial" pitchFamily="34" charset="0"/>
              <a:buNone/>
            </a:pPr>
            <a:r>
              <a:rPr lang="fa-IR" sz="2400" b="1" dirty="0" smtClean="0">
                <a:solidFill>
                  <a:srgbClr val="990000"/>
                </a:solidFill>
                <a:latin typeface="Futura Md BT" pitchFamily="34" charset="0"/>
                <a:cs typeface="B Mitra" pitchFamily="2" charset="-78"/>
                <a:sym typeface="Wingdings 2"/>
              </a:rPr>
              <a:t>معایب مربیگری همتا:</a:t>
            </a:r>
            <a:endParaRPr lang="fa-IR" sz="2400" dirty="0" smtClean="0">
              <a:solidFill>
                <a:prstClr val="black"/>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fa-IR" sz="2400" dirty="0">
              <a:solidFill>
                <a:prstClr val="black"/>
              </a:solidFill>
              <a:latin typeface="Futura Md BT" pitchFamily="34" charset="0"/>
              <a:cs typeface="B Mitra" pitchFamily="2" charset="-78"/>
              <a:sym typeface="Wingdings 2"/>
            </a:endParaRPr>
          </a:p>
          <a:p>
            <a:pPr marL="0" indent="0" algn="r" rtl="1">
              <a:spcBef>
                <a:spcPts val="0"/>
              </a:spcBef>
              <a:buFont typeface="Wingdings 2"/>
              <a:buChar char="D"/>
            </a:pPr>
            <a:r>
              <a:rPr lang="fa-IR" sz="2400" dirty="0" smtClean="0">
                <a:latin typeface="Futura Md BT" pitchFamily="34" charset="0"/>
                <a:cs typeface="B Mitra" pitchFamily="2" charset="-78"/>
                <a:sym typeface="Wingdings 2"/>
              </a:rPr>
              <a:t>اجرای از «بالا به پایین» </a:t>
            </a:r>
            <a:r>
              <a:rPr lang="fa-IR" sz="2400" dirty="0" smtClean="0">
                <a:latin typeface="Futura Md BT" pitchFamily="34" charset="0"/>
                <a:cs typeface="B Mitra" pitchFamily="2" charset="-78"/>
                <a:sym typeface="Wingdings 3"/>
              </a:rPr>
              <a:t> </a:t>
            </a:r>
            <a:r>
              <a:rPr lang="fa-IR" sz="2400" dirty="0" smtClean="0">
                <a:solidFill>
                  <a:srgbClr val="0000CC"/>
                </a:solidFill>
                <a:latin typeface="Futura Md BT" pitchFamily="34" charset="0"/>
                <a:cs typeface="B Mitra" pitchFamily="2" charset="-78"/>
                <a:sym typeface="Wingdings 3"/>
              </a:rPr>
              <a:t>طراحی برای کلاس درس ولی ابتکار عمل از خارج کلاس.</a:t>
            </a:r>
            <a:endParaRPr lang="fa-IR" sz="2400" dirty="0" smtClean="0">
              <a:solidFill>
                <a:srgbClr val="0000CC"/>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fa-IR" sz="2400" dirty="0" smtClean="0">
              <a:solidFill>
                <a:srgbClr val="0000CC"/>
              </a:solidFill>
              <a:latin typeface="Futura Md BT" pitchFamily="34" charset="0"/>
              <a:cs typeface="B Mitra" pitchFamily="2" charset="-78"/>
              <a:sym typeface="Wingdings 2"/>
            </a:endParaRPr>
          </a:p>
          <a:p>
            <a:pPr marL="0" indent="0" algn="r" rtl="1">
              <a:spcBef>
                <a:spcPts val="0"/>
              </a:spcBef>
              <a:buFont typeface="Wingdings 2"/>
              <a:buChar char="D"/>
            </a:pPr>
            <a:r>
              <a:rPr lang="fa-IR" sz="2400" dirty="0" smtClean="0">
                <a:solidFill>
                  <a:srgbClr val="0000CC"/>
                </a:solidFill>
                <a:latin typeface="Futura Md BT" pitchFamily="34" charset="0"/>
                <a:cs typeface="B Mitra" pitchFamily="2" charset="-78"/>
                <a:sym typeface="Wingdings 2"/>
              </a:rPr>
              <a:t> </a:t>
            </a:r>
            <a:r>
              <a:rPr lang="fa-IR" sz="2400" dirty="0" smtClean="0">
                <a:latin typeface="Futura Md BT" pitchFamily="34" charset="0"/>
                <a:cs typeface="B Mitra" pitchFamily="2" charset="-78"/>
                <a:sym typeface="Wingdings 2"/>
              </a:rPr>
              <a:t>معلمان در پذیرش روش های پیشنهادی، به جای سازگاری احساسی از اجبار دارند.</a:t>
            </a:r>
          </a:p>
          <a:p>
            <a:pPr marL="0" indent="0" algn="r" rtl="1">
              <a:spcBef>
                <a:spcPts val="0"/>
              </a:spcBef>
              <a:buFont typeface="Wingdings 2"/>
              <a:buChar char="D"/>
            </a:pPr>
            <a:endParaRPr lang="fa-IR" sz="2400" dirty="0" smtClean="0">
              <a:solidFill>
                <a:prstClr val="black"/>
              </a:solidFill>
              <a:latin typeface="Futura Md BT" pitchFamily="34" charset="0"/>
              <a:cs typeface="B Mitra" pitchFamily="2" charset="-78"/>
              <a:sym typeface="Wingdings 2"/>
            </a:endParaRPr>
          </a:p>
          <a:p>
            <a:pPr marL="0" indent="0" algn="r" rtl="1">
              <a:spcBef>
                <a:spcPts val="0"/>
              </a:spcBef>
              <a:buFont typeface="Wingdings 2"/>
              <a:buChar char="D"/>
            </a:pPr>
            <a:r>
              <a:rPr lang="fa-IR" sz="2400" dirty="0" smtClean="0">
                <a:solidFill>
                  <a:prstClr val="black"/>
                </a:solidFill>
                <a:latin typeface="Futura Md BT" pitchFamily="34" charset="0"/>
                <a:cs typeface="B Mitra" pitchFamily="2" charset="-78"/>
                <a:sym typeface="Wingdings 2"/>
              </a:rPr>
              <a:t> </a:t>
            </a:r>
            <a:r>
              <a:rPr lang="fa-IR" sz="2400" dirty="0" smtClean="0">
                <a:latin typeface="Futura Md BT" pitchFamily="34" charset="0"/>
                <a:cs typeface="B Mitra" pitchFamily="2" charset="-78"/>
                <a:sym typeface="Wingdings 2"/>
              </a:rPr>
              <a:t>احساس محدودیت توسط معلم در مورد الگوی تدریس تجویز شده.</a:t>
            </a:r>
          </a:p>
          <a:p>
            <a:pPr marL="0" indent="0" algn="r" rtl="1">
              <a:spcBef>
                <a:spcPts val="0"/>
              </a:spcBef>
              <a:buFont typeface="Wingdings 2"/>
              <a:buChar char="D"/>
            </a:pPr>
            <a:endParaRPr lang="fa-IR" sz="2400" dirty="0">
              <a:latin typeface="Futura Md BT" pitchFamily="34" charset="0"/>
              <a:cs typeface="B Mitra" pitchFamily="2" charset="-78"/>
              <a:sym typeface="Wingdings 2"/>
            </a:endParaRPr>
          </a:p>
          <a:p>
            <a:pPr marL="0" indent="0" algn="r" rtl="1">
              <a:spcBef>
                <a:spcPts val="0"/>
              </a:spcBef>
              <a:buFont typeface="Wingdings 2"/>
              <a:buChar char="D"/>
            </a:pPr>
            <a:r>
              <a:rPr lang="fa-IR" sz="2400" dirty="0" smtClean="0">
                <a:latin typeface="Futura Md BT" pitchFamily="34" charset="0"/>
                <a:cs typeface="B Mitra" pitchFamily="2" charset="-78"/>
                <a:sym typeface="Wingdings 2"/>
              </a:rPr>
              <a:t>معلمان در حین اجرای مربیگری و یادگیری روشهای آموزشی جدید و به استاندارد در آمدن الگوهای نوین تدریس، از توان خود غافل می مانند.</a:t>
            </a:r>
          </a:p>
          <a:p>
            <a:pPr marL="0" indent="0" algn="r" rtl="1">
              <a:spcBef>
                <a:spcPts val="0"/>
              </a:spcBef>
              <a:buFont typeface="Wingdings 2"/>
              <a:buChar char="D"/>
            </a:pPr>
            <a:endParaRPr lang="fa-IR" sz="2400" dirty="0">
              <a:latin typeface="Futura Md BT" pitchFamily="34" charset="0"/>
              <a:cs typeface="B Mitra" pitchFamily="2" charset="-78"/>
              <a:sym typeface="Wingdings 2"/>
            </a:endParaRPr>
          </a:p>
          <a:p>
            <a:pPr marL="0" indent="0" algn="r" rtl="1">
              <a:spcBef>
                <a:spcPts val="0"/>
              </a:spcBef>
              <a:buFont typeface="Wingdings 2"/>
              <a:buChar char="D"/>
            </a:pPr>
            <a:r>
              <a:rPr lang="fa-IR" sz="2400" dirty="0" smtClean="0">
                <a:latin typeface="Futura Md BT" pitchFamily="34" charset="0"/>
                <a:cs typeface="B Mitra" pitchFamily="2" charset="-78"/>
                <a:sym typeface="Wingdings 2"/>
              </a:rPr>
              <a:t>معلمان احساس می کنند انعطاف پذیری مناسبی در روش های مرتبط وجود ندارد.</a:t>
            </a:r>
          </a:p>
          <a:p>
            <a:pPr marL="0" indent="0" algn="r" rtl="1">
              <a:spcBef>
                <a:spcPts val="0"/>
              </a:spcBef>
              <a:buNone/>
            </a:pPr>
            <a:endParaRPr lang="fa-IR" sz="2400" dirty="0">
              <a:latin typeface="Futura Md BT" pitchFamily="34" charset="0"/>
              <a:cs typeface="B Mitra" pitchFamily="2" charset="-78"/>
              <a:sym typeface="Wingdings 2"/>
            </a:endParaRPr>
          </a:p>
          <a:p>
            <a:pPr marL="0" indent="0" algn="r" rtl="1">
              <a:spcBef>
                <a:spcPts val="0"/>
              </a:spcBef>
              <a:buFont typeface="Wingdings 2"/>
              <a:buChar char="D"/>
            </a:pPr>
            <a:r>
              <a:rPr lang="fa-IR" sz="2400" dirty="0" smtClean="0">
                <a:latin typeface="Futura Md BT" pitchFamily="34" charset="0"/>
                <a:cs typeface="B Mitra" pitchFamily="2" charset="-78"/>
                <a:sym typeface="Wingdings 2"/>
              </a:rPr>
              <a:t>معلمان می خواهند درباره کار یکدیگر ارزشیابی و قضاوت کنند.</a:t>
            </a:r>
          </a:p>
          <a:p>
            <a:pPr marL="0" indent="0" algn="r" rtl="1">
              <a:spcBef>
                <a:spcPts val="0"/>
              </a:spcBef>
              <a:buFont typeface="Arial" pitchFamily="34" charset="0"/>
              <a:buNone/>
            </a:pPr>
            <a:endParaRPr lang="fa-IR" sz="2400" dirty="0">
              <a:solidFill>
                <a:srgbClr val="0000CC"/>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fa-IR" sz="2400" dirty="0">
              <a:solidFill>
                <a:srgbClr val="0000CC"/>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en-US" sz="2400" dirty="0">
              <a:solidFill>
                <a:prstClr val="black"/>
              </a:solidFill>
              <a:cs typeface="B Mitra" pitchFamily="2" charset="-78"/>
            </a:endParaRPr>
          </a:p>
        </p:txBody>
      </p:sp>
    </p:spTree>
    <p:extLst>
      <p:ext uri="{BB962C8B-B14F-4D97-AF65-F5344CB8AC3E}">
        <p14:creationId xmlns:p14="http://schemas.microsoft.com/office/powerpoint/2010/main" xmlns="" val="45379265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fa-IR" sz="3200" b="1" dirty="0" smtClean="0">
                <a:solidFill>
                  <a:srgbClr val="FF0000"/>
                </a:solidFill>
                <a:latin typeface="IranNastaliq" pitchFamily="18" charset="0"/>
                <a:cs typeface="B Titr" pitchFamily="2" charset="-78"/>
              </a:rPr>
              <a:t>مشاوره همتا به سوی تدبر انتقادی</a:t>
            </a:r>
            <a:endParaRPr lang="fa-IR" sz="3200" b="1" dirty="0">
              <a:solidFill>
                <a:srgbClr val="FF0000"/>
              </a:solidFill>
              <a:latin typeface="IranNastaliq" pitchFamily="18" charset="0"/>
              <a:cs typeface="B Titr" pitchFamily="2" charset="-78"/>
            </a:endParaRPr>
          </a:p>
        </p:txBody>
      </p:sp>
      <p:sp>
        <p:nvSpPr>
          <p:cNvPr id="4" name="Content Placeholder 2"/>
          <p:cNvSpPr txBox="1">
            <a:spLocks/>
          </p:cNvSpPr>
          <p:nvPr/>
        </p:nvSpPr>
        <p:spPr>
          <a:xfrm>
            <a:off x="1237365" y="1412776"/>
            <a:ext cx="7488832" cy="48245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buFont typeface="Wingdings" pitchFamily="2" charset="2"/>
              <a:buChar char="q"/>
            </a:pPr>
            <a:r>
              <a:rPr lang="fa-IR" sz="2400" b="1" dirty="0" smtClean="0">
                <a:solidFill>
                  <a:srgbClr val="000099"/>
                </a:solidFill>
                <a:cs typeface="B Mitra" pitchFamily="2" charset="-78"/>
                <a:sym typeface="Wingdings 3"/>
              </a:rPr>
              <a:t> این گروه دربرگیرنده دقت و تدبر آموزشی، عمل مدبرانه و نوآوری و توسعه سازمان است.</a:t>
            </a:r>
          </a:p>
          <a:p>
            <a:pPr marL="0" indent="0" algn="r" rtl="1">
              <a:buNone/>
            </a:pPr>
            <a:endParaRPr lang="fa-IR" sz="2400" b="1" dirty="0" smtClean="0">
              <a:solidFill>
                <a:srgbClr val="000099"/>
              </a:solidFill>
              <a:cs typeface="B Mitra" pitchFamily="2" charset="-78"/>
              <a:sym typeface="Wingdings 3"/>
            </a:endParaRPr>
          </a:p>
          <a:p>
            <a:pPr algn="r" rtl="1">
              <a:buFont typeface="Wingdings" pitchFamily="2" charset="2"/>
              <a:buChar char="q"/>
            </a:pPr>
            <a:r>
              <a:rPr lang="fa-IR" sz="2400" b="1" dirty="0" smtClean="0">
                <a:solidFill>
                  <a:srgbClr val="C00000"/>
                </a:solidFill>
                <a:cs typeface="B Mitra" pitchFamily="2" charset="-78"/>
                <a:sym typeface="Wingdings 3"/>
              </a:rPr>
              <a:t>هدف: </a:t>
            </a:r>
            <a:r>
              <a:rPr lang="fa-IR" sz="2400" dirty="0" smtClean="0">
                <a:solidFill>
                  <a:srgbClr val="0000CC"/>
                </a:solidFill>
                <a:cs typeface="B Mitra" pitchFamily="2" charset="-78"/>
                <a:sym typeface="Wingdings 3"/>
              </a:rPr>
              <a:t>توسعه اقداماتی بر حسب استانداردهای مورد تعریف معلمان و نه متخصصان خارجی.</a:t>
            </a:r>
          </a:p>
          <a:p>
            <a:pPr marL="0" indent="0" algn="r" rtl="1">
              <a:buNone/>
            </a:pPr>
            <a:endParaRPr lang="fa-IR" sz="2400" dirty="0" smtClean="0">
              <a:solidFill>
                <a:srgbClr val="0000CC"/>
              </a:solidFill>
              <a:cs typeface="B Mitra" pitchFamily="2" charset="-78"/>
              <a:sym typeface="Wingdings 3"/>
            </a:endParaRPr>
          </a:p>
          <a:p>
            <a:pPr algn="r" rtl="1">
              <a:buFont typeface="Wingdings" pitchFamily="2" charset="2"/>
              <a:buChar char="q"/>
            </a:pPr>
            <a:r>
              <a:rPr lang="fa-IR" sz="2400" b="1" dirty="0" smtClean="0">
                <a:solidFill>
                  <a:srgbClr val="C00000"/>
                </a:solidFill>
                <a:cs typeface="B Mitra" pitchFamily="2" charset="-78"/>
                <a:sym typeface="Wingdings 3"/>
              </a:rPr>
              <a:t>نقش عمده مشاور: </a:t>
            </a:r>
          </a:p>
          <a:p>
            <a:pPr marL="0" indent="0" algn="r" rtl="1">
              <a:buNone/>
            </a:pPr>
            <a:r>
              <a:rPr lang="fa-IR" sz="2400" b="1" dirty="0">
                <a:solidFill>
                  <a:srgbClr val="C00000"/>
                </a:solidFill>
                <a:cs typeface="B Mitra" pitchFamily="2" charset="-78"/>
                <a:sym typeface="Wingdings 3"/>
              </a:rPr>
              <a:t>	</a:t>
            </a:r>
            <a:r>
              <a:rPr lang="fa-IR" sz="2400" dirty="0" smtClean="0">
                <a:solidFill>
                  <a:srgbClr val="0000CC"/>
                </a:solidFill>
                <a:cs typeface="B Mitra" pitchFamily="2" charset="-78"/>
                <a:sym typeface="Wingdings 3"/>
              </a:rPr>
              <a:t>1. فراهم ساختن بازخورد ویژه برای معلم درباره جنبه های تدریس مورد انتخاب او.</a:t>
            </a:r>
          </a:p>
          <a:p>
            <a:pPr marL="0" indent="0" algn="r" rtl="1">
              <a:buNone/>
            </a:pPr>
            <a:r>
              <a:rPr lang="fa-IR" sz="2400" dirty="0">
                <a:solidFill>
                  <a:srgbClr val="0000CC"/>
                </a:solidFill>
                <a:cs typeface="B Mitra" pitchFamily="2" charset="-78"/>
                <a:sym typeface="Wingdings 3"/>
              </a:rPr>
              <a:t>	</a:t>
            </a:r>
            <a:r>
              <a:rPr lang="fa-IR" sz="2400" dirty="0" smtClean="0">
                <a:solidFill>
                  <a:srgbClr val="0000CC"/>
                </a:solidFill>
                <a:cs typeface="B Mitra" pitchFamily="2" charset="-78"/>
                <a:sym typeface="Wingdings 3"/>
              </a:rPr>
              <a:t>2. فراهم ساختن حمایت برای تدبر انتقادی معلم در جلسات تبادل نظر طراحی برنامه و بازخورد.</a:t>
            </a:r>
            <a:endParaRPr lang="en-US" sz="2400" dirty="0" smtClean="0">
              <a:solidFill>
                <a:srgbClr val="0000CC"/>
              </a:solidFill>
              <a:cs typeface="B Mitra" pitchFamily="2" charset="-78"/>
              <a:sym typeface="Wingdings 3"/>
            </a:endParaRPr>
          </a:p>
          <a:p>
            <a:pPr marL="0" indent="0" algn="r" rtl="1">
              <a:buNone/>
            </a:pPr>
            <a:endParaRPr lang="fa-IR" sz="2400" dirty="0" smtClean="0">
              <a:solidFill>
                <a:srgbClr val="000099"/>
              </a:solidFill>
              <a:cs typeface="B Mitra" pitchFamily="2" charset="-78"/>
              <a:sym typeface="Wingdings 3"/>
            </a:endParaRPr>
          </a:p>
        </p:txBody>
      </p:sp>
    </p:spTree>
    <p:extLst>
      <p:ext uri="{BB962C8B-B14F-4D97-AF65-F5344CB8AC3E}">
        <p14:creationId xmlns:p14="http://schemas.microsoft.com/office/powerpoint/2010/main" xmlns="" val="86420789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Bef>
                <a:spcPts val="600"/>
              </a:spcBef>
            </a:pPr>
            <a:r>
              <a:rPr lang="fa-IR" sz="3200" b="1" dirty="0" smtClean="0">
                <a:solidFill>
                  <a:srgbClr val="FF0000"/>
                </a:solidFill>
                <a:latin typeface="IranNastaliq" pitchFamily="18" charset="0"/>
                <a:cs typeface="B Titr" pitchFamily="2" charset="-78"/>
              </a:rPr>
              <a:t>مشاوره </a:t>
            </a:r>
            <a:r>
              <a:rPr lang="fa-IR" sz="3200" b="1" dirty="0">
                <a:solidFill>
                  <a:srgbClr val="FF0000"/>
                </a:solidFill>
                <a:latin typeface="IranNastaliq" pitchFamily="18" charset="0"/>
                <a:cs typeface="B Titr" pitchFamily="2" charset="-78"/>
              </a:rPr>
              <a:t>همتا </a:t>
            </a:r>
            <a:r>
              <a:rPr lang="fa-IR" sz="1800" b="1" dirty="0">
                <a:solidFill>
                  <a:srgbClr val="FF0000"/>
                </a:solidFill>
                <a:latin typeface="IranNastaliq" pitchFamily="18" charset="0"/>
                <a:cs typeface="B Titr" pitchFamily="2" charset="-78"/>
              </a:rPr>
              <a:t>به سوی تدبر انتقادی</a:t>
            </a:r>
          </a:p>
        </p:txBody>
      </p:sp>
      <p:sp>
        <p:nvSpPr>
          <p:cNvPr id="4" name="Content Placeholder 2"/>
          <p:cNvSpPr txBox="1">
            <a:spLocks/>
          </p:cNvSpPr>
          <p:nvPr/>
        </p:nvSpPr>
        <p:spPr>
          <a:xfrm>
            <a:off x="1237365" y="1124744"/>
            <a:ext cx="7488832" cy="532859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Font typeface="Arial" pitchFamily="34" charset="0"/>
              <a:buNone/>
            </a:pPr>
            <a:endParaRPr lang="fa-IR" sz="2400" b="1" dirty="0" smtClean="0">
              <a:solidFill>
                <a:srgbClr val="C00000"/>
              </a:solidFill>
              <a:cs typeface="B Mitra" pitchFamily="2" charset="-78"/>
              <a:sym typeface="Wingdings 3"/>
            </a:endParaRPr>
          </a:p>
          <a:p>
            <a:pPr marL="0" lvl="0" indent="0" algn="r" rtl="1">
              <a:spcBef>
                <a:spcPts val="0"/>
              </a:spcBef>
              <a:buNone/>
            </a:pPr>
            <a:endParaRPr lang="fa-IR" sz="2400" b="1" dirty="0">
              <a:solidFill>
                <a:srgbClr val="990000"/>
              </a:solidFill>
              <a:latin typeface="Futura Md BT" pitchFamily="34" charset="0"/>
              <a:cs typeface="B Mitra" pitchFamily="2" charset="-78"/>
            </a:endParaRPr>
          </a:p>
          <a:p>
            <a:pPr marL="0" lvl="0" indent="0" algn="r" rtl="1">
              <a:spcBef>
                <a:spcPts val="0"/>
              </a:spcBef>
              <a:buNone/>
            </a:pPr>
            <a:endParaRPr lang="fa-IR" sz="2400" b="1" dirty="0" smtClean="0">
              <a:solidFill>
                <a:srgbClr val="990000"/>
              </a:solidFill>
              <a:latin typeface="Futura Md BT" pitchFamily="34" charset="0"/>
              <a:cs typeface="B Mitra" pitchFamily="2" charset="-78"/>
            </a:endParaRPr>
          </a:p>
          <a:p>
            <a:pPr marL="0" lvl="0" indent="0" algn="r" rtl="1">
              <a:spcBef>
                <a:spcPts val="0"/>
              </a:spcBef>
              <a:buNone/>
            </a:pPr>
            <a:endParaRPr lang="fa-IR" sz="2400" b="1" dirty="0">
              <a:solidFill>
                <a:srgbClr val="990000"/>
              </a:solidFill>
              <a:latin typeface="Futura Md BT" pitchFamily="34" charset="0"/>
              <a:cs typeface="B Mitra" pitchFamily="2" charset="-78"/>
            </a:endParaRPr>
          </a:p>
          <a:p>
            <a:pPr marL="0" lvl="0" indent="0" algn="r" rtl="1">
              <a:spcBef>
                <a:spcPts val="0"/>
              </a:spcBef>
              <a:buNone/>
            </a:pPr>
            <a:r>
              <a:rPr lang="fa-IR" sz="2400" b="1" dirty="0" smtClean="0">
                <a:solidFill>
                  <a:srgbClr val="990000"/>
                </a:solidFill>
                <a:latin typeface="Futura Md BT" pitchFamily="34" charset="0"/>
                <a:cs typeface="B Mitra" pitchFamily="2" charset="-78"/>
              </a:rPr>
              <a:t>مزایای </a:t>
            </a:r>
            <a:r>
              <a:rPr lang="fa-IR" sz="2400" b="1" dirty="0">
                <a:solidFill>
                  <a:srgbClr val="990000"/>
                </a:solidFill>
                <a:latin typeface="Futura Md BT" pitchFamily="34" charset="0"/>
                <a:cs typeface="B Mitra" pitchFamily="2" charset="-78"/>
              </a:rPr>
              <a:t>کلی گروه </a:t>
            </a:r>
            <a:r>
              <a:rPr lang="fa-IR" sz="2400" b="1" dirty="0" smtClean="0">
                <a:solidFill>
                  <a:srgbClr val="990000"/>
                </a:solidFill>
                <a:latin typeface="Futura Md BT" pitchFamily="34" charset="0"/>
                <a:cs typeface="B Mitra" pitchFamily="2" charset="-78"/>
              </a:rPr>
              <a:t>:</a:t>
            </a:r>
            <a:endParaRPr lang="fa-IR" sz="2400" b="1" dirty="0">
              <a:solidFill>
                <a:srgbClr val="990000"/>
              </a:solidFill>
              <a:latin typeface="Futura Md BT" pitchFamily="34" charset="0"/>
              <a:cs typeface="B Mitra" pitchFamily="2" charset="-78"/>
            </a:endParaRPr>
          </a:p>
          <a:p>
            <a:pPr marL="0" lvl="0" indent="0" algn="r" rtl="1">
              <a:spcBef>
                <a:spcPts val="0"/>
              </a:spcBef>
              <a:buNone/>
            </a:pPr>
            <a:endParaRPr lang="fa-IR" sz="2400" dirty="0">
              <a:solidFill>
                <a:prstClr val="black"/>
              </a:solidFill>
              <a:latin typeface="Futura Md BT" pitchFamily="34" charset="0"/>
              <a:cs typeface="B Mitra" pitchFamily="2" charset="-78"/>
            </a:endParaRPr>
          </a:p>
          <a:p>
            <a:pPr marL="0" lvl="0" indent="0" algn="r" rtl="1">
              <a:spcBef>
                <a:spcPts val="0"/>
              </a:spcBef>
              <a:buFont typeface="Wingdings" pitchFamily="2" charset="2"/>
              <a:buChar char="v"/>
            </a:pPr>
            <a:r>
              <a:rPr lang="fa-IR" sz="2400" dirty="0">
                <a:solidFill>
                  <a:prstClr val="black"/>
                </a:solidFill>
                <a:latin typeface="Futura Md BT" pitchFamily="34" charset="0"/>
                <a:cs typeface="B Mitra" pitchFamily="2" charset="-78"/>
              </a:rPr>
              <a:t>ارائه فرصت تغییر و تحول دانش جدید تدریس به معلمان در سطح کلاس درس.</a:t>
            </a:r>
          </a:p>
          <a:p>
            <a:pPr marL="0" lvl="0" indent="0" algn="r" rtl="1">
              <a:spcBef>
                <a:spcPts val="0"/>
              </a:spcBef>
              <a:buNone/>
            </a:pPr>
            <a:endParaRPr lang="fa-IR" sz="2400" dirty="0">
              <a:solidFill>
                <a:prstClr val="black"/>
              </a:solidFill>
              <a:latin typeface="Futura Md BT" pitchFamily="34" charset="0"/>
              <a:cs typeface="B Mitra" pitchFamily="2" charset="-78"/>
            </a:endParaRPr>
          </a:p>
          <a:p>
            <a:pPr marL="0" lvl="0" indent="0" algn="r" rtl="1">
              <a:spcBef>
                <a:spcPts val="0"/>
              </a:spcBef>
              <a:buFont typeface="Wingdings" pitchFamily="2" charset="2"/>
              <a:buChar char="v"/>
            </a:pPr>
            <a:r>
              <a:rPr lang="fa-IR" sz="2400" dirty="0">
                <a:solidFill>
                  <a:prstClr val="black"/>
                </a:solidFill>
                <a:latin typeface="Futura Md BT" pitchFamily="34" charset="0"/>
                <a:cs typeface="B Mitra" pitchFamily="2" charset="-78"/>
              </a:rPr>
              <a:t>یادگیری معلمان از ابزار متنوع مرتبط با روش شناسی های یادگیری مختلف.</a:t>
            </a:r>
          </a:p>
          <a:p>
            <a:pPr marL="0" lvl="0" indent="0" algn="r" rtl="1">
              <a:spcBef>
                <a:spcPts val="0"/>
              </a:spcBef>
              <a:buNone/>
            </a:pPr>
            <a:endParaRPr lang="fa-IR" sz="2400" dirty="0">
              <a:solidFill>
                <a:prstClr val="black"/>
              </a:solidFill>
              <a:latin typeface="Futura Md BT" pitchFamily="34" charset="0"/>
              <a:cs typeface="B Mitra" pitchFamily="2" charset="-78"/>
            </a:endParaRPr>
          </a:p>
          <a:p>
            <a:pPr marL="0" lvl="0" indent="0" algn="r" rtl="1">
              <a:spcBef>
                <a:spcPts val="0"/>
              </a:spcBef>
              <a:buFont typeface="Wingdings" pitchFamily="2" charset="2"/>
              <a:buChar char="v"/>
            </a:pPr>
            <a:r>
              <a:rPr lang="fa-IR" sz="2400" dirty="0">
                <a:solidFill>
                  <a:prstClr val="black"/>
                </a:solidFill>
                <a:latin typeface="Futura Md BT" pitchFamily="34" charset="0"/>
                <a:cs typeface="B Mitra" pitchFamily="2" charset="-78"/>
              </a:rPr>
              <a:t>دادن آزادی حرفه ای به معلمان جهت تجربه و آزمون نظریه های خود درباره تدریس و یادگیری.</a:t>
            </a:r>
          </a:p>
          <a:p>
            <a:pPr marL="0" indent="0" algn="r" rtl="1">
              <a:buFont typeface="Arial" pitchFamily="34" charset="0"/>
              <a:buNone/>
            </a:pPr>
            <a:endParaRPr lang="fa-IR" sz="2400" b="1" dirty="0" smtClean="0">
              <a:solidFill>
                <a:srgbClr val="C00000"/>
              </a:solidFill>
              <a:cs typeface="B Mitra" pitchFamily="2" charset="-78"/>
              <a:sym typeface="Wingdings 3"/>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53398" y="264199"/>
            <a:ext cx="3655293" cy="2258368"/>
          </a:xfrm>
          <a:prstGeom prst="rect">
            <a:avLst/>
          </a:prstGeom>
        </p:spPr>
      </p:pic>
    </p:spTree>
    <p:extLst>
      <p:ext uri="{BB962C8B-B14F-4D97-AF65-F5344CB8AC3E}">
        <p14:creationId xmlns:p14="http://schemas.microsoft.com/office/powerpoint/2010/main" xmlns="" val="386182401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78420" y="116632"/>
            <a:ext cx="7772400" cy="1008111"/>
          </a:xfrm>
        </p:spPr>
        <p:txBody>
          <a:bodyPr>
            <a:normAutofit/>
          </a:bodyPr>
          <a:lstStyle/>
          <a:p>
            <a:pPr lvl="0" rtl="1">
              <a:spcBef>
                <a:spcPts val="600"/>
              </a:spcBef>
            </a:pPr>
            <a:r>
              <a:rPr lang="fa-IR" sz="3200" b="1" dirty="0" smtClean="0">
                <a:solidFill>
                  <a:srgbClr val="FF0000"/>
                </a:solidFill>
                <a:latin typeface="IranNastaliq" pitchFamily="18" charset="0"/>
                <a:ea typeface="+mn-ea"/>
                <a:cs typeface="B Titr" pitchFamily="2" charset="-78"/>
              </a:rPr>
              <a:t> مشاوره همتا </a:t>
            </a:r>
            <a:r>
              <a:rPr lang="fa-IR" sz="1800" b="1" dirty="0">
                <a:solidFill>
                  <a:srgbClr val="FF0000"/>
                </a:solidFill>
                <a:latin typeface="IranNastaliq" pitchFamily="18" charset="0"/>
                <a:ea typeface="+mn-ea"/>
                <a:cs typeface="B Titr" pitchFamily="2" charset="-78"/>
              </a:rPr>
              <a:t>به سوی تدبر انتقادی</a:t>
            </a:r>
            <a:endParaRPr lang="fa-IR" sz="3200" b="1" dirty="0">
              <a:solidFill>
                <a:srgbClr val="FF0000"/>
              </a:solidFill>
              <a:latin typeface="IranNastaliq" pitchFamily="18" charset="0"/>
              <a:ea typeface="+mn-ea"/>
              <a:cs typeface="B Titr" pitchFamily="2" charset="-78"/>
            </a:endParaRPr>
          </a:p>
        </p:txBody>
      </p:sp>
      <p:sp>
        <p:nvSpPr>
          <p:cNvPr id="5" name="Content Placeholder 2"/>
          <p:cNvSpPr txBox="1">
            <a:spLocks/>
          </p:cNvSpPr>
          <p:nvPr/>
        </p:nvSpPr>
        <p:spPr>
          <a:xfrm>
            <a:off x="539552" y="1160748"/>
            <a:ext cx="8173459" cy="52925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Font typeface="Arial" pitchFamily="34" charset="0"/>
              <a:buNone/>
            </a:pPr>
            <a:endParaRPr lang="fa-IR" sz="2400" b="1" dirty="0" smtClean="0">
              <a:solidFill>
                <a:srgbClr val="990000"/>
              </a:solidFill>
              <a:latin typeface="Futura Md BT" pitchFamily="34" charset="0"/>
              <a:cs typeface="B Mitra" pitchFamily="2" charset="-78"/>
            </a:endParaRPr>
          </a:p>
          <a:p>
            <a:pPr marL="0" indent="0" algn="r" rtl="1">
              <a:buFont typeface="Arial" pitchFamily="34" charset="0"/>
              <a:buNone/>
            </a:pPr>
            <a:endParaRPr lang="fa-IR" sz="2400" b="1" dirty="0" smtClean="0">
              <a:solidFill>
                <a:srgbClr val="990000"/>
              </a:solidFill>
              <a:latin typeface="Futura Md BT" pitchFamily="34" charset="0"/>
              <a:cs typeface="B Mitra" pitchFamily="2" charset="-78"/>
            </a:endParaRPr>
          </a:p>
          <a:p>
            <a:pPr marL="0" lvl="0" indent="0" algn="r" rtl="1">
              <a:spcBef>
                <a:spcPts val="0"/>
              </a:spcBef>
              <a:buNone/>
            </a:pPr>
            <a:r>
              <a:rPr lang="fa-IR" sz="2400" b="1" dirty="0">
                <a:solidFill>
                  <a:srgbClr val="C00000"/>
                </a:solidFill>
                <a:cs typeface="B Mitra" pitchFamily="2" charset="-78"/>
                <a:sym typeface="Wingdings 3"/>
              </a:rPr>
              <a:t>معایب گروه مشاوره همتا :</a:t>
            </a:r>
          </a:p>
          <a:p>
            <a:pPr marL="0" lvl="0" indent="0" algn="r" rtl="1">
              <a:spcBef>
                <a:spcPts val="0"/>
              </a:spcBef>
              <a:buNone/>
            </a:pPr>
            <a:endParaRPr lang="fa-IR" sz="2400" b="1" dirty="0">
              <a:solidFill>
                <a:srgbClr val="C00000"/>
              </a:solidFill>
              <a:cs typeface="B Mitra" pitchFamily="2" charset="-78"/>
              <a:sym typeface="Wingdings 3"/>
            </a:endParaRPr>
          </a:p>
          <a:p>
            <a:pPr marL="0" lvl="0" indent="0" algn="r" rtl="1">
              <a:spcBef>
                <a:spcPts val="0"/>
              </a:spcBef>
              <a:buFont typeface="Wingdings" pitchFamily="2" charset="2"/>
              <a:buChar char="ü"/>
            </a:pPr>
            <a:r>
              <a:rPr lang="fa-IR" sz="2400" dirty="0">
                <a:solidFill>
                  <a:srgbClr val="000099"/>
                </a:solidFill>
                <a:cs typeface="B Mitra" pitchFamily="2" charset="-78"/>
                <a:sym typeface="Wingdings 3"/>
              </a:rPr>
              <a:t>انتظار از معلمان در ارائه ابتکار عمل فردی در سطح بسیار بالا.</a:t>
            </a:r>
          </a:p>
          <a:p>
            <a:pPr marL="0" lvl="0" indent="0" algn="r" rtl="1">
              <a:spcBef>
                <a:spcPts val="0"/>
              </a:spcBef>
              <a:buNone/>
            </a:pPr>
            <a:endParaRPr lang="fa-IR" sz="2400" dirty="0">
              <a:solidFill>
                <a:srgbClr val="000099"/>
              </a:solidFill>
              <a:cs typeface="B Mitra" pitchFamily="2" charset="-78"/>
              <a:sym typeface="Wingdings 3"/>
            </a:endParaRPr>
          </a:p>
          <a:p>
            <a:pPr marL="0" lvl="0" indent="0" algn="r" rtl="1">
              <a:spcBef>
                <a:spcPts val="0"/>
              </a:spcBef>
              <a:buFont typeface="Wingdings" pitchFamily="2" charset="2"/>
              <a:buChar char="ü"/>
            </a:pPr>
            <a:r>
              <a:rPr lang="fa-IR" sz="2400" dirty="0">
                <a:solidFill>
                  <a:srgbClr val="000099"/>
                </a:solidFill>
                <a:cs typeface="B Mitra" pitchFamily="2" charset="-78"/>
                <a:sym typeface="Wingdings 3"/>
              </a:rPr>
              <a:t>پیوند اجزاء سازمان چنین سیستم توسعه حرفه ای ضعیف است </a:t>
            </a:r>
            <a:r>
              <a:rPr lang="fa-IR" sz="2400" dirty="0">
                <a:solidFill>
                  <a:srgbClr val="990000"/>
                </a:solidFill>
                <a:cs typeface="B Mitra" pitchFamily="2" charset="-78"/>
                <a:sym typeface="Wingdings 3"/>
              </a:rPr>
              <a:t></a:t>
            </a:r>
            <a:r>
              <a:rPr lang="fa-IR" sz="2400" dirty="0">
                <a:cs typeface="B Mitra" pitchFamily="2" charset="-78"/>
                <a:sym typeface="Wingdings 3"/>
              </a:rPr>
              <a:t> کنترل کمتر بر روش های تدریس، ارزشیابی معلم و بروندادهای یادگیری شاگرد.</a:t>
            </a:r>
          </a:p>
          <a:p>
            <a:pPr marL="0" lvl="0" indent="0" algn="r" rtl="1">
              <a:spcBef>
                <a:spcPts val="0"/>
              </a:spcBef>
              <a:buNone/>
            </a:pPr>
            <a:endParaRPr lang="fa-IR" sz="2400" dirty="0">
              <a:solidFill>
                <a:srgbClr val="000099"/>
              </a:solidFill>
              <a:cs typeface="B Mitra" pitchFamily="2" charset="-78"/>
              <a:sym typeface="Wingdings 3"/>
            </a:endParaRPr>
          </a:p>
          <a:p>
            <a:pPr marL="0" lvl="0" indent="0" algn="r" rtl="1">
              <a:spcBef>
                <a:spcPts val="0"/>
              </a:spcBef>
              <a:buFont typeface="Wingdings" pitchFamily="2" charset="2"/>
              <a:buChar char="ü"/>
            </a:pPr>
            <a:r>
              <a:rPr lang="fa-IR" sz="2400" dirty="0">
                <a:solidFill>
                  <a:srgbClr val="000099"/>
                </a:solidFill>
                <a:cs typeface="B Mitra" pitchFamily="2" charset="-78"/>
                <a:sym typeface="Wingdings 3"/>
              </a:rPr>
              <a:t>درباره اثرات مثبت مشاور همتا بر یادگیری شاگرد، شواهد کمی وجود دارد.</a:t>
            </a:r>
          </a:p>
          <a:p>
            <a:pPr marL="0" lvl="0" indent="0" algn="r" rtl="1">
              <a:spcBef>
                <a:spcPts val="0"/>
              </a:spcBef>
              <a:buNone/>
            </a:pPr>
            <a:endParaRPr lang="fa-IR" sz="2400" dirty="0">
              <a:solidFill>
                <a:srgbClr val="000099"/>
              </a:solidFill>
              <a:cs typeface="B Mitra" pitchFamily="2" charset="-78"/>
              <a:sym typeface="Wingdings 3"/>
            </a:endParaRPr>
          </a:p>
          <a:p>
            <a:pPr marL="0" lvl="0" indent="0" algn="r" rtl="1">
              <a:spcBef>
                <a:spcPts val="0"/>
              </a:spcBef>
              <a:buFont typeface="Wingdings" pitchFamily="2" charset="2"/>
              <a:buChar char="ü"/>
            </a:pPr>
            <a:r>
              <a:rPr lang="fa-IR" sz="2400" dirty="0">
                <a:solidFill>
                  <a:srgbClr val="000099"/>
                </a:solidFill>
                <a:cs typeface="B Mitra" pitchFamily="2" charset="-78"/>
                <a:sym typeface="Wingdings 3"/>
              </a:rPr>
              <a:t>تدبر انتقادی در فرهنگ موجود مدارس واجد اولویت بالایی نیست.</a:t>
            </a:r>
          </a:p>
          <a:p>
            <a:pPr marL="0" indent="0" algn="r" rtl="1">
              <a:buFont typeface="Arial" pitchFamily="34" charset="0"/>
              <a:buNone/>
            </a:pPr>
            <a:endParaRPr lang="fa-IR" sz="800" dirty="0">
              <a:solidFill>
                <a:prstClr val="black"/>
              </a:solidFill>
              <a:cs typeface="B Mitra" pitchFamily="2" charset="-78"/>
            </a:endParaRPr>
          </a:p>
          <a:p>
            <a:pPr marL="0" indent="0" algn="r" rtl="1">
              <a:buFont typeface="Arial" pitchFamily="34" charset="0"/>
              <a:buNone/>
            </a:pPr>
            <a:endParaRPr lang="fa-IR" sz="2400" dirty="0">
              <a:solidFill>
                <a:prstClr val="black"/>
              </a:solidFill>
              <a:cs typeface="B Mitra" pitchFamily="2" charset="-78"/>
            </a:endParaRPr>
          </a:p>
          <a:p>
            <a:pPr marL="0" indent="0" algn="r" rtl="1">
              <a:buFont typeface="Arial" pitchFamily="34" charset="0"/>
              <a:buNone/>
            </a:pPr>
            <a:endParaRPr lang="fa-IR" sz="2400" dirty="0" smtClean="0">
              <a:solidFill>
                <a:prstClr val="black"/>
              </a:solidFill>
              <a:cs typeface="B Mitra" pitchFamily="2" charset="-78"/>
            </a:endParaRPr>
          </a:p>
          <a:p>
            <a:pPr algn="r" rtl="1"/>
            <a:endParaRPr lang="en-US" sz="2400" dirty="0" smtClean="0">
              <a:solidFill>
                <a:prstClr val="black"/>
              </a:solidFill>
              <a:cs typeface="B Mitra" pitchFamily="2" charset="-78"/>
            </a:endParaRPr>
          </a:p>
          <a:p>
            <a:pPr algn="r" rtl="1"/>
            <a:endParaRPr lang="en-US" dirty="0">
              <a:solidFill>
                <a:prstClr val="black"/>
              </a:solidFill>
            </a:endParaRPr>
          </a:p>
        </p:txBody>
      </p:sp>
    </p:spTree>
    <p:extLst>
      <p:ext uri="{BB962C8B-B14F-4D97-AF65-F5344CB8AC3E}">
        <p14:creationId xmlns:p14="http://schemas.microsoft.com/office/powerpoint/2010/main" xmlns="" val="113442950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fa-IR" sz="3200" b="1" dirty="0" smtClean="0">
                <a:solidFill>
                  <a:srgbClr val="FF0000"/>
                </a:solidFill>
                <a:latin typeface="IranNastaliq" pitchFamily="18" charset="0"/>
                <a:cs typeface="B Titr" pitchFamily="2" charset="-78"/>
              </a:rPr>
              <a:t>مشاوره همتا</a:t>
            </a:r>
            <a:endParaRPr lang="fa-IR" sz="3200" b="1" dirty="0">
              <a:solidFill>
                <a:srgbClr val="FF0000"/>
              </a:solidFill>
              <a:latin typeface="IranNastaliq" pitchFamily="18" charset="0"/>
              <a:cs typeface="B Titr" pitchFamily="2" charset="-78"/>
            </a:endParaRPr>
          </a:p>
        </p:txBody>
      </p:sp>
      <p:sp>
        <p:nvSpPr>
          <p:cNvPr id="12" name="Content Placeholder 2"/>
          <p:cNvSpPr txBox="1">
            <a:spLocks/>
          </p:cNvSpPr>
          <p:nvPr/>
        </p:nvSpPr>
        <p:spPr>
          <a:xfrm>
            <a:off x="539552" y="1600200"/>
            <a:ext cx="7776864" cy="46371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endParaRPr lang="en-US" dirty="0">
              <a:solidFill>
                <a:prstClr val="black"/>
              </a:solidFill>
            </a:endParaRPr>
          </a:p>
        </p:txBody>
      </p:sp>
      <p:sp>
        <p:nvSpPr>
          <p:cNvPr id="4" name="Content Placeholder 2"/>
          <p:cNvSpPr txBox="1">
            <a:spLocks/>
          </p:cNvSpPr>
          <p:nvPr/>
        </p:nvSpPr>
        <p:spPr>
          <a:xfrm>
            <a:off x="483455" y="1268760"/>
            <a:ext cx="8147248" cy="525658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spcBef>
                <a:spcPts val="0"/>
              </a:spcBef>
              <a:buFont typeface="Arial" pitchFamily="34" charset="0"/>
              <a:buNone/>
            </a:pPr>
            <a:endParaRPr lang="fa-IR" sz="2400" b="1" dirty="0">
              <a:solidFill>
                <a:srgbClr val="990000"/>
              </a:solidFill>
              <a:latin typeface="Futura Md BT" pitchFamily="34" charset="0"/>
              <a:cs typeface="B Mitra" pitchFamily="2" charset="-78"/>
              <a:sym typeface="Wingdings 2"/>
            </a:endParaRPr>
          </a:p>
          <a:p>
            <a:pPr marL="0" indent="0" algn="r" rtl="1">
              <a:spcBef>
                <a:spcPts val="0"/>
              </a:spcBef>
              <a:buFont typeface="Arial" pitchFamily="34" charset="0"/>
              <a:buNone/>
            </a:pPr>
            <a:r>
              <a:rPr lang="fa-IR" sz="2400" b="1" dirty="0" smtClean="0">
                <a:solidFill>
                  <a:srgbClr val="990000"/>
                </a:solidFill>
                <a:latin typeface="Futura Md BT" pitchFamily="34" charset="0"/>
                <a:cs typeface="B Mitra" pitchFamily="2" charset="-78"/>
                <a:sym typeface="Wingdings 2"/>
              </a:rPr>
              <a:t>مشاوره همتا در واقع چیست؟</a:t>
            </a:r>
          </a:p>
          <a:p>
            <a:pPr marL="0" indent="0" algn="r" rtl="1">
              <a:spcBef>
                <a:spcPts val="0"/>
              </a:spcBef>
              <a:buFont typeface="Arial" pitchFamily="34" charset="0"/>
              <a:buNone/>
            </a:pPr>
            <a:endParaRPr lang="fa-IR" sz="2400" dirty="0">
              <a:solidFill>
                <a:srgbClr val="000099"/>
              </a:solidFill>
              <a:latin typeface="Futura Md BT" pitchFamily="34" charset="0"/>
              <a:cs typeface="B Mitra" pitchFamily="2" charset="-78"/>
              <a:sym typeface="Wingdings 2"/>
            </a:endParaRPr>
          </a:p>
          <a:p>
            <a:pPr marL="457200" indent="-457200" algn="r" rtl="1">
              <a:spcBef>
                <a:spcPts val="0"/>
              </a:spcBef>
              <a:buFont typeface="Arial" pitchFamily="34" charset="0"/>
              <a:buAutoNum type="arabicPeriod"/>
            </a:pPr>
            <a:r>
              <a:rPr lang="fa-IR" sz="2400" dirty="0" smtClean="0">
                <a:solidFill>
                  <a:srgbClr val="000099"/>
                </a:solidFill>
                <a:latin typeface="Futura Md BT" pitchFamily="34" charset="0"/>
                <a:cs typeface="B Mitra" pitchFamily="2" charset="-78"/>
                <a:sym typeface="Wingdings 2"/>
              </a:rPr>
              <a:t>به معلمان زمانی اختصاص می یابد تا کلاس خود را ترک کنند. </a:t>
            </a:r>
          </a:p>
          <a:p>
            <a:pPr marL="0" indent="0" algn="r" rtl="1">
              <a:spcBef>
                <a:spcPts val="0"/>
              </a:spcBef>
              <a:buFont typeface="Arial" pitchFamily="34" charset="0"/>
              <a:buNone/>
            </a:pPr>
            <a:endParaRPr lang="fa-IR" sz="2400" dirty="0" smtClean="0">
              <a:solidFill>
                <a:srgbClr val="000099"/>
              </a:solidFill>
              <a:latin typeface="Futura Md BT" pitchFamily="34" charset="0"/>
              <a:cs typeface="B Mitra" pitchFamily="2" charset="-78"/>
              <a:sym typeface="Wingdings 2"/>
            </a:endParaRPr>
          </a:p>
          <a:p>
            <a:pPr marL="457200" indent="-457200" algn="r" rtl="1">
              <a:spcBef>
                <a:spcPts val="0"/>
              </a:spcBef>
              <a:buFont typeface="Arial" pitchFamily="34" charset="0"/>
              <a:buAutoNum type="arabicPeriod" startAt="2"/>
            </a:pPr>
            <a:r>
              <a:rPr lang="fa-IR" sz="2400" dirty="0" smtClean="0">
                <a:solidFill>
                  <a:srgbClr val="000099"/>
                </a:solidFill>
                <a:latin typeface="Futura Md BT" pitchFamily="34" charset="0"/>
                <a:cs typeface="B Mitra" pitchFamily="2" charset="-78"/>
                <a:sym typeface="Wingdings 2"/>
              </a:rPr>
              <a:t>یکدیگر را مشاهده نمایند.</a:t>
            </a:r>
          </a:p>
          <a:p>
            <a:pPr marL="0" indent="0" algn="r" rtl="1">
              <a:spcBef>
                <a:spcPts val="0"/>
              </a:spcBef>
              <a:buFont typeface="Arial" pitchFamily="34" charset="0"/>
              <a:buNone/>
            </a:pPr>
            <a:endParaRPr lang="fa-IR" sz="2400" dirty="0" smtClean="0">
              <a:solidFill>
                <a:srgbClr val="000099"/>
              </a:solidFill>
              <a:latin typeface="Futura Md BT" pitchFamily="34" charset="0"/>
              <a:cs typeface="B Mitra" pitchFamily="2" charset="-78"/>
              <a:sym typeface="Wingdings 2"/>
            </a:endParaRPr>
          </a:p>
          <a:p>
            <a:pPr marL="457200" indent="-457200" algn="r" rtl="1">
              <a:spcBef>
                <a:spcPts val="0"/>
              </a:spcBef>
              <a:buFont typeface="Arial" pitchFamily="34" charset="0"/>
              <a:buAutoNum type="arabicPeriod" startAt="3"/>
            </a:pPr>
            <a:r>
              <a:rPr lang="fa-IR" sz="2400" dirty="0" smtClean="0">
                <a:solidFill>
                  <a:srgbClr val="000099"/>
                </a:solidFill>
                <a:latin typeface="Futura Md BT" pitchFamily="34" charset="0"/>
                <a:cs typeface="B Mitra" pitchFamily="2" charset="-78"/>
                <a:sym typeface="Wingdings 2"/>
              </a:rPr>
              <a:t>از مشاهدات و احتمالا از یکدیگر مطالب جدیدی یاد بگیرند و انزوای آنان کاهش می یابد.</a:t>
            </a:r>
          </a:p>
          <a:p>
            <a:pPr marL="0" indent="0" algn="r" rtl="1">
              <a:spcBef>
                <a:spcPts val="0"/>
              </a:spcBef>
              <a:buFont typeface="Arial" pitchFamily="34" charset="0"/>
              <a:buNone/>
            </a:pPr>
            <a:endParaRPr lang="fa-IR" sz="2400" dirty="0">
              <a:solidFill>
                <a:srgbClr val="000099"/>
              </a:solidFill>
              <a:latin typeface="Futura Md BT" pitchFamily="34" charset="0"/>
              <a:cs typeface="B Mitra" pitchFamily="2" charset="-78"/>
              <a:sym typeface="Wingdings 2"/>
            </a:endParaRPr>
          </a:p>
          <a:p>
            <a:pPr marL="0" indent="0" algn="r" rtl="1">
              <a:spcBef>
                <a:spcPts val="0"/>
              </a:spcBef>
              <a:buFont typeface="Arial" pitchFamily="34" charset="0"/>
              <a:buNone/>
            </a:pPr>
            <a:r>
              <a:rPr lang="fa-IR" sz="2400" b="1" dirty="0" smtClean="0">
                <a:solidFill>
                  <a:srgbClr val="C00000"/>
                </a:solidFill>
                <a:latin typeface="Futura Md BT" pitchFamily="34" charset="0"/>
                <a:cs typeface="B Mitra" pitchFamily="2" charset="-78"/>
                <a:sym typeface="Wingdings 2"/>
              </a:rPr>
              <a:t>فرایند مشاوره همتا به عنوان ابزار تحول حرفه ای در نظر گرفته می شود ولی برای عملکرد مطلوب خود نیاز به شرایط خاصی دارد:</a:t>
            </a:r>
          </a:p>
          <a:p>
            <a:pPr marL="0" indent="0" algn="r" rtl="1">
              <a:spcBef>
                <a:spcPts val="0"/>
              </a:spcBef>
              <a:buFont typeface="Arial" pitchFamily="34" charset="0"/>
              <a:buNone/>
            </a:pPr>
            <a:endParaRPr lang="fa-IR" sz="2400" b="1" dirty="0" smtClean="0">
              <a:solidFill>
                <a:srgbClr val="C00000"/>
              </a:solidFill>
              <a:latin typeface="Futura Md BT" pitchFamily="34" charset="0"/>
              <a:cs typeface="B Mitra" pitchFamily="2" charset="-78"/>
              <a:sym typeface="Wingdings 2"/>
            </a:endParaRPr>
          </a:p>
          <a:p>
            <a:pPr marL="0" indent="0" algn="r" rtl="1">
              <a:spcBef>
                <a:spcPts val="0"/>
              </a:spcBef>
              <a:buFont typeface="Arial" pitchFamily="34" charset="0"/>
              <a:buNone/>
            </a:pPr>
            <a:r>
              <a:rPr lang="fa-IR" sz="2400" dirty="0" smtClean="0">
                <a:solidFill>
                  <a:srgbClr val="000099"/>
                </a:solidFill>
                <a:latin typeface="Futura Md BT" pitchFamily="34" charset="0"/>
                <a:cs typeface="B Mitra" pitchFamily="2" charset="-78"/>
                <a:sym typeface="Wingdings 2"/>
              </a:rPr>
              <a:t>1. سطوح اشتغال در عمل	2. تعهد معلم	3. جورآمدن با وقت کم.</a:t>
            </a:r>
          </a:p>
          <a:p>
            <a:pPr marL="0" indent="0" algn="r" rtl="1">
              <a:spcBef>
                <a:spcPts val="0"/>
              </a:spcBef>
              <a:buFont typeface="Arial" pitchFamily="34" charset="0"/>
              <a:buNone/>
            </a:pPr>
            <a:endParaRPr lang="fa-IR" sz="2400" dirty="0">
              <a:solidFill>
                <a:srgbClr val="0000CC"/>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fa-IR" sz="2400" dirty="0">
              <a:solidFill>
                <a:srgbClr val="0000CC"/>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en-US" sz="2400" dirty="0">
              <a:solidFill>
                <a:prstClr val="black"/>
              </a:solidFill>
              <a:cs typeface="B Mitra" pitchFamily="2" charset="-78"/>
            </a:endParaRPr>
          </a:p>
        </p:txBody>
      </p:sp>
    </p:spTree>
    <p:extLst>
      <p:ext uri="{BB962C8B-B14F-4D97-AF65-F5344CB8AC3E}">
        <p14:creationId xmlns:p14="http://schemas.microsoft.com/office/powerpoint/2010/main" xmlns="" val="416773940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fa-IR" sz="3200" b="1" dirty="0" smtClean="0">
                <a:solidFill>
                  <a:srgbClr val="FF0000"/>
                </a:solidFill>
                <a:latin typeface="IranNastaliq" pitchFamily="18" charset="0"/>
                <a:cs typeface="B Titr" pitchFamily="2" charset="-78"/>
              </a:rPr>
              <a:t>مشاوره همتا</a:t>
            </a:r>
            <a:endParaRPr lang="fa-IR" sz="3200" b="1" dirty="0">
              <a:solidFill>
                <a:srgbClr val="FF0000"/>
              </a:solidFill>
              <a:latin typeface="IranNastaliq" pitchFamily="18" charset="0"/>
              <a:cs typeface="B Titr" pitchFamily="2" charset="-78"/>
            </a:endParaRPr>
          </a:p>
        </p:txBody>
      </p:sp>
      <p:sp>
        <p:nvSpPr>
          <p:cNvPr id="4" name="Content Placeholder 2"/>
          <p:cNvSpPr txBox="1">
            <a:spLocks/>
          </p:cNvSpPr>
          <p:nvPr/>
        </p:nvSpPr>
        <p:spPr>
          <a:xfrm>
            <a:off x="1237365" y="1124744"/>
            <a:ext cx="7488832" cy="532859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Font typeface="Arial" pitchFamily="34" charset="0"/>
              <a:buNone/>
            </a:pPr>
            <a:r>
              <a:rPr lang="fa-IR" sz="2400" b="1" dirty="0" smtClean="0">
                <a:solidFill>
                  <a:srgbClr val="C00000"/>
                </a:solidFill>
                <a:cs typeface="B Mitra" pitchFamily="2" charset="-78"/>
                <a:sym typeface="Wingdings 3"/>
              </a:rPr>
              <a:t>سطوح اشتغال در عمل:</a:t>
            </a:r>
          </a:p>
          <a:p>
            <a:pPr marL="0" indent="0" algn="r" rtl="1">
              <a:buFont typeface="Arial" pitchFamily="34" charset="0"/>
              <a:buNone/>
            </a:pPr>
            <a:endParaRPr lang="fa-IR" sz="2400" b="1" dirty="0" smtClean="0">
              <a:solidFill>
                <a:srgbClr val="C00000"/>
              </a:solidFill>
              <a:cs typeface="B Mitra" pitchFamily="2" charset="-78"/>
              <a:sym typeface="Wingdings 3"/>
            </a:endParaRPr>
          </a:p>
          <a:p>
            <a:pPr marL="0" indent="0" algn="r" rtl="1">
              <a:buFont typeface="Arial" pitchFamily="34" charset="0"/>
              <a:buNone/>
            </a:pPr>
            <a:r>
              <a:rPr lang="fa-IR" sz="2400" dirty="0" smtClean="0">
                <a:solidFill>
                  <a:prstClr val="black"/>
                </a:solidFill>
                <a:cs typeface="B Mitra" pitchFamily="2" charset="-78"/>
                <a:sym typeface="Wingdings 3"/>
              </a:rPr>
              <a:t>سطح نخست: </a:t>
            </a:r>
            <a:r>
              <a:rPr lang="fa-IR" sz="2400" dirty="0" smtClean="0">
                <a:solidFill>
                  <a:srgbClr val="000099"/>
                </a:solidFill>
                <a:cs typeface="B Mitra" pitchFamily="2" charset="-78"/>
                <a:sym typeface="Wingdings 3"/>
              </a:rPr>
              <a:t>سطح اجتناب  معلمان سعی در حفظ موقعیت خود دارند و نمی خواهند خود را درگیر مشاوره همتا سازند.</a:t>
            </a:r>
          </a:p>
          <a:p>
            <a:pPr marL="0" indent="0" algn="r" rtl="1">
              <a:buFont typeface="Arial" pitchFamily="34" charset="0"/>
              <a:buNone/>
            </a:pPr>
            <a:r>
              <a:rPr lang="fa-IR" sz="2400" dirty="0" smtClean="0">
                <a:solidFill>
                  <a:prstClr val="black"/>
                </a:solidFill>
                <a:cs typeface="B Mitra" pitchFamily="2" charset="-78"/>
                <a:sym typeface="Wingdings 3"/>
              </a:rPr>
              <a:t>سطح دوم: </a:t>
            </a:r>
            <a:r>
              <a:rPr lang="fa-IR" sz="2400" dirty="0" smtClean="0">
                <a:solidFill>
                  <a:srgbClr val="000099"/>
                </a:solidFill>
                <a:cs typeface="B Mitra" pitchFamily="2" charset="-78"/>
                <a:sym typeface="Wingdings 3"/>
              </a:rPr>
              <a:t>معلمان در هر چیز از سازگاری های ساده در فنون جاری خود تا تجربه نظریه ها و الگوهای تدریس استفاده می کنند.</a:t>
            </a:r>
          </a:p>
          <a:p>
            <a:pPr marL="0" indent="0" algn="r" rtl="1">
              <a:buFont typeface="Arial" pitchFamily="34" charset="0"/>
              <a:buNone/>
            </a:pPr>
            <a:r>
              <a:rPr lang="fa-IR" sz="2400" dirty="0" smtClean="0">
                <a:solidFill>
                  <a:prstClr val="black"/>
                </a:solidFill>
                <a:cs typeface="B Mitra" pitchFamily="2" charset="-78"/>
                <a:sym typeface="Wingdings 3"/>
              </a:rPr>
              <a:t>سطح سوم: </a:t>
            </a:r>
            <a:r>
              <a:rPr lang="fa-IR" sz="2400" dirty="0" smtClean="0">
                <a:solidFill>
                  <a:srgbClr val="000099"/>
                </a:solidFill>
                <a:cs typeface="B Mitra" pitchFamily="2" charset="-78"/>
                <a:sym typeface="Wingdings 3"/>
              </a:rPr>
              <a:t>معلمان مشاوره همتا را به عنوان وسیله ای برای بررسی منتقدانه تدریس خود و هدایت تغییرات اساسی درباره نحوه درک خویش از اقدامات خود در تدریس، مفید می دانند.</a:t>
            </a:r>
          </a:p>
          <a:p>
            <a:pPr marL="0" indent="0" algn="r" rtl="1">
              <a:buFont typeface="Arial" pitchFamily="34" charset="0"/>
              <a:buNone/>
            </a:pPr>
            <a:endParaRPr lang="fa-IR" sz="2400" dirty="0" smtClean="0">
              <a:solidFill>
                <a:srgbClr val="000099"/>
              </a:solidFill>
              <a:cs typeface="B Mitra" pitchFamily="2" charset="-78"/>
              <a:sym typeface="Wingdings 3"/>
            </a:endParaRPr>
          </a:p>
          <a:p>
            <a:pPr marL="0" indent="0" algn="r" rtl="1">
              <a:buFont typeface="Arial" pitchFamily="34" charset="0"/>
              <a:buNone/>
            </a:pPr>
            <a:r>
              <a:rPr lang="fa-IR" sz="2400" dirty="0" smtClean="0">
                <a:solidFill>
                  <a:srgbClr val="FF0066"/>
                </a:solidFill>
                <a:cs typeface="B Sara" pitchFamily="2" charset="-78"/>
                <a:sym typeface="Wingdings 3"/>
              </a:rPr>
              <a:t>این سطوح، نشانگر یک تحول تدریجی است. هر قدر معلمان در مشاوره همتا، تمرین بیشتری کنند، احتمال بیشتری برای کار و اقدام مدبرانه در سطوح بالاتر را دارند.</a:t>
            </a:r>
          </a:p>
        </p:txBody>
      </p:sp>
    </p:spTree>
    <p:extLst>
      <p:ext uri="{BB962C8B-B14F-4D97-AF65-F5344CB8AC3E}">
        <p14:creationId xmlns:p14="http://schemas.microsoft.com/office/powerpoint/2010/main" xmlns="" val="151165779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fa-IR" sz="3200" b="1" dirty="0" smtClean="0">
                <a:solidFill>
                  <a:srgbClr val="FF0000"/>
                </a:solidFill>
                <a:latin typeface="IranNastaliq" pitchFamily="18" charset="0"/>
                <a:cs typeface="B Titr" pitchFamily="2" charset="-78"/>
              </a:rPr>
              <a:t>مشاوره همتا</a:t>
            </a:r>
            <a:endParaRPr lang="fa-IR" sz="3200" b="1" dirty="0">
              <a:solidFill>
                <a:srgbClr val="FF0000"/>
              </a:solidFill>
              <a:latin typeface="IranNastaliq" pitchFamily="18" charset="0"/>
              <a:cs typeface="B Titr" pitchFamily="2" charset="-78"/>
            </a:endParaRPr>
          </a:p>
        </p:txBody>
      </p:sp>
      <p:sp>
        <p:nvSpPr>
          <p:cNvPr id="12" name="Content Placeholder 2"/>
          <p:cNvSpPr txBox="1">
            <a:spLocks/>
          </p:cNvSpPr>
          <p:nvPr/>
        </p:nvSpPr>
        <p:spPr>
          <a:xfrm>
            <a:off x="539552" y="1600200"/>
            <a:ext cx="7776864" cy="46371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endParaRPr lang="en-US" dirty="0">
              <a:solidFill>
                <a:prstClr val="black"/>
              </a:solidFill>
            </a:endParaRPr>
          </a:p>
        </p:txBody>
      </p:sp>
      <p:sp>
        <p:nvSpPr>
          <p:cNvPr id="4" name="Content Placeholder 2"/>
          <p:cNvSpPr txBox="1">
            <a:spLocks/>
          </p:cNvSpPr>
          <p:nvPr/>
        </p:nvSpPr>
        <p:spPr>
          <a:xfrm>
            <a:off x="395536" y="1268760"/>
            <a:ext cx="8424936" cy="525658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spcBef>
                <a:spcPts val="0"/>
              </a:spcBef>
              <a:buFont typeface="Arial" pitchFamily="34" charset="0"/>
              <a:buNone/>
            </a:pPr>
            <a:endParaRPr lang="fa-IR" sz="2400" b="1" dirty="0">
              <a:solidFill>
                <a:srgbClr val="990000"/>
              </a:solidFill>
              <a:latin typeface="Futura Md BT" pitchFamily="34" charset="0"/>
              <a:cs typeface="B Mitra" pitchFamily="2" charset="-78"/>
              <a:sym typeface="Wingdings 2"/>
            </a:endParaRPr>
          </a:p>
          <a:p>
            <a:pPr marL="0" indent="0" algn="r" rtl="1">
              <a:spcBef>
                <a:spcPts val="0"/>
              </a:spcBef>
              <a:buFont typeface="Arial" pitchFamily="34" charset="0"/>
              <a:buNone/>
            </a:pPr>
            <a:r>
              <a:rPr lang="fa-IR" sz="2400" b="1" dirty="0" smtClean="0">
                <a:solidFill>
                  <a:srgbClr val="990000"/>
                </a:solidFill>
                <a:latin typeface="Futura Md BT" pitchFamily="34" charset="0"/>
                <a:cs typeface="B Mitra" pitchFamily="2" charset="-78"/>
                <a:sym typeface="Wingdings 2"/>
              </a:rPr>
              <a:t>تعهد معلم:</a:t>
            </a:r>
          </a:p>
          <a:p>
            <a:pPr marL="0" indent="0" algn="r" rtl="1">
              <a:spcBef>
                <a:spcPts val="0"/>
              </a:spcBef>
              <a:buFont typeface="Arial" pitchFamily="34" charset="0"/>
              <a:buNone/>
            </a:pPr>
            <a:endParaRPr lang="fa-IR" sz="2400" dirty="0">
              <a:solidFill>
                <a:srgbClr val="000099"/>
              </a:solidFill>
              <a:latin typeface="Futura Md BT" pitchFamily="34" charset="0"/>
              <a:cs typeface="B Mitra" pitchFamily="2" charset="-78"/>
              <a:sym typeface="Wingdings 2"/>
            </a:endParaRPr>
          </a:p>
          <a:p>
            <a:pPr marL="0" indent="0" algn="r" rtl="1">
              <a:spcBef>
                <a:spcPts val="0"/>
              </a:spcBef>
              <a:buFont typeface="Arial" pitchFamily="34" charset="0"/>
              <a:buNone/>
            </a:pPr>
            <a:r>
              <a:rPr lang="fa-IR" sz="2400" dirty="0" smtClean="0">
                <a:solidFill>
                  <a:srgbClr val="FF0066"/>
                </a:solidFill>
                <a:latin typeface="Futura Md BT" pitchFamily="34" charset="0"/>
                <a:cs typeface="B Compset" pitchFamily="2" charset="-78"/>
                <a:sym typeface="Wingdings 2"/>
              </a:rPr>
              <a:t>معلمان درجات متفاوتی از تعهد را دارند که تحت تاثیر شرایط و تاثیرات زیر قرار میگیرد:</a:t>
            </a:r>
          </a:p>
          <a:p>
            <a:pPr algn="r" rtl="1">
              <a:spcBef>
                <a:spcPts val="0"/>
              </a:spcBef>
              <a:buFont typeface="Wingdings 2" pitchFamily="18" charset="2"/>
              <a:buChar char=""/>
            </a:pPr>
            <a:endParaRPr lang="fa-IR" sz="2400" b="1" dirty="0">
              <a:solidFill>
                <a:prstClr val="black"/>
              </a:solidFill>
              <a:latin typeface="Futura Md BT" pitchFamily="34" charset="0"/>
              <a:cs typeface="B Mashhad" pitchFamily="2" charset="-78"/>
              <a:sym typeface="Wingdings 2"/>
            </a:endParaRPr>
          </a:p>
          <a:p>
            <a:pPr algn="r" rtl="1">
              <a:spcBef>
                <a:spcPts val="0"/>
              </a:spcBef>
              <a:buFont typeface="Wingdings 2" pitchFamily="18" charset="2"/>
              <a:buChar char=""/>
            </a:pPr>
            <a:r>
              <a:rPr lang="fa-IR" sz="2400" dirty="0" smtClean="0">
                <a:solidFill>
                  <a:prstClr val="black"/>
                </a:solidFill>
                <a:latin typeface="Futura Md BT" pitchFamily="34" charset="0"/>
                <a:cs typeface="B Mitra" pitchFamily="2" charset="-78"/>
                <a:sym typeface="Wingdings 2"/>
              </a:rPr>
              <a:t>روشن بودن هدفهای فردی: </a:t>
            </a:r>
            <a:r>
              <a:rPr lang="fa-IR" sz="2400" dirty="0" smtClean="0">
                <a:solidFill>
                  <a:srgbClr val="0000CC"/>
                </a:solidFill>
                <a:latin typeface="Futura Md BT" pitchFamily="34" charset="0"/>
                <a:cs typeface="B Mitra" pitchFamily="2" charset="-78"/>
                <a:sym typeface="Wingdings 2"/>
              </a:rPr>
              <a:t>داشتن اطمینان خاطر کمتر نسبت به اهداف فردی باعث کاهش تعهد معلم می شود. </a:t>
            </a:r>
          </a:p>
          <a:p>
            <a:pPr algn="r" rtl="1">
              <a:spcBef>
                <a:spcPts val="0"/>
              </a:spcBef>
              <a:buFont typeface="Wingdings 2" pitchFamily="18" charset="2"/>
              <a:buChar char=""/>
            </a:pPr>
            <a:r>
              <a:rPr lang="fa-IR" sz="2400" dirty="0" smtClean="0">
                <a:solidFill>
                  <a:prstClr val="black"/>
                </a:solidFill>
                <a:latin typeface="Futura Md BT" pitchFamily="34" charset="0"/>
                <a:cs typeface="B Mitra" pitchFamily="2" charset="-78"/>
                <a:sym typeface="Wingdings 2"/>
              </a:rPr>
              <a:t>روشن بودن اهداف گروهی: </a:t>
            </a:r>
            <a:r>
              <a:rPr lang="fa-IR" sz="2400" dirty="0" smtClean="0">
                <a:solidFill>
                  <a:srgbClr val="0000CC"/>
                </a:solidFill>
                <a:latin typeface="Futura Md BT" pitchFamily="34" charset="0"/>
                <a:cs typeface="B Mitra" pitchFamily="2" charset="-78"/>
                <a:sym typeface="Wingdings 2"/>
              </a:rPr>
              <a:t>روشن بودن اهداف گروهی باعث افزایش تعهد معلمان میشود.</a:t>
            </a:r>
          </a:p>
          <a:p>
            <a:pPr algn="r" rtl="1">
              <a:spcBef>
                <a:spcPts val="0"/>
              </a:spcBef>
              <a:buFont typeface="Wingdings 2" pitchFamily="18" charset="2"/>
              <a:buChar char=""/>
            </a:pPr>
            <a:endParaRPr lang="fa-IR" sz="2400" dirty="0">
              <a:solidFill>
                <a:srgbClr val="0000CC"/>
              </a:solidFill>
              <a:latin typeface="Futura Md BT" pitchFamily="34" charset="0"/>
              <a:cs typeface="B Mitra" pitchFamily="2" charset="-78"/>
              <a:sym typeface="Wingdings 2"/>
            </a:endParaRPr>
          </a:p>
          <a:p>
            <a:pPr algn="r" rtl="1">
              <a:spcBef>
                <a:spcPts val="0"/>
              </a:spcBef>
              <a:buFont typeface="Wingdings 2" pitchFamily="18" charset="2"/>
              <a:buChar char=""/>
            </a:pPr>
            <a:r>
              <a:rPr lang="fa-IR" sz="2400" dirty="0" smtClean="0">
                <a:solidFill>
                  <a:prstClr val="black"/>
                </a:solidFill>
                <a:latin typeface="Futura Md BT" pitchFamily="34" charset="0"/>
                <a:cs typeface="B Mitra" pitchFamily="2" charset="-78"/>
                <a:sym typeface="Wingdings 2"/>
              </a:rPr>
              <a:t>درک خودسنجشی و خودفرمانی: </a:t>
            </a:r>
            <a:r>
              <a:rPr lang="fa-IR" sz="2400" dirty="0" smtClean="0">
                <a:solidFill>
                  <a:srgbClr val="0000CC"/>
                </a:solidFill>
                <a:latin typeface="Futura Md BT" pitchFamily="34" charset="0"/>
                <a:cs typeface="B Mitra" pitchFamily="2" charset="-78"/>
                <a:sym typeface="Wingdings 2"/>
              </a:rPr>
              <a:t>کاهش درک معلمان از توانمندی های خود و راه های سنجش آن ها باعث کاهش تعهد معلم می شود.</a:t>
            </a:r>
          </a:p>
          <a:p>
            <a:pPr marL="0" indent="0" algn="r" rtl="1">
              <a:spcBef>
                <a:spcPts val="0"/>
              </a:spcBef>
              <a:buFont typeface="Arial" pitchFamily="34" charset="0"/>
              <a:buNone/>
            </a:pPr>
            <a:endParaRPr lang="fa-IR" sz="2400" dirty="0" smtClean="0">
              <a:solidFill>
                <a:srgbClr val="000099"/>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fa-IR" sz="2400" dirty="0">
              <a:solidFill>
                <a:srgbClr val="0000CC"/>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fa-IR" sz="2400" dirty="0">
              <a:solidFill>
                <a:srgbClr val="0000CC"/>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en-US" sz="2400" dirty="0">
              <a:solidFill>
                <a:prstClr val="black"/>
              </a:solidFill>
              <a:cs typeface="B Mitra" pitchFamily="2" charset="-78"/>
            </a:endParaRPr>
          </a:p>
        </p:txBody>
      </p:sp>
    </p:spTree>
    <p:extLst>
      <p:ext uri="{BB962C8B-B14F-4D97-AF65-F5344CB8AC3E}">
        <p14:creationId xmlns:p14="http://schemas.microsoft.com/office/powerpoint/2010/main" xmlns="" val="297990278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fa-IR" sz="3200" b="1" dirty="0">
                <a:solidFill>
                  <a:srgbClr val="FF0000"/>
                </a:solidFill>
                <a:cs typeface="B Titr" pitchFamily="2" charset="-78"/>
                <a:sym typeface="Wingdings 3"/>
              </a:rPr>
              <a:t>تحلیل مقایسه </a:t>
            </a:r>
            <a:r>
              <a:rPr lang="fa-IR" sz="3200" b="1" dirty="0" smtClean="0">
                <a:solidFill>
                  <a:srgbClr val="FF0000"/>
                </a:solidFill>
                <a:cs typeface="B Titr" pitchFamily="2" charset="-78"/>
                <a:sym typeface="Wingdings 3"/>
              </a:rPr>
              <a:t>ای در </a:t>
            </a:r>
            <a:r>
              <a:rPr lang="fa-IR" sz="3200" b="1" dirty="0" smtClean="0">
                <a:solidFill>
                  <a:srgbClr val="FF0000"/>
                </a:solidFill>
                <a:latin typeface="IranNastaliq" pitchFamily="18" charset="0"/>
                <a:cs typeface="B Titr" pitchFamily="2" charset="-78"/>
              </a:rPr>
              <a:t>مشاوره همتا</a:t>
            </a:r>
            <a:endParaRPr lang="fa-IR" sz="3200" b="1" dirty="0">
              <a:solidFill>
                <a:srgbClr val="FF0000"/>
              </a:solidFill>
              <a:latin typeface="IranNastaliq" pitchFamily="18" charset="0"/>
              <a:cs typeface="B Titr" pitchFamily="2" charset="-78"/>
            </a:endParaRPr>
          </a:p>
        </p:txBody>
      </p:sp>
      <p:sp>
        <p:nvSpPr>
          <p:cNvPr id="4" name="Content Placeholder 2"/>
          <p:cNvSpPr txBox="1">
            <a:spLocks/>
          </p:cNvSpPr>
          <p:nvPr/>
        </p:nvSpPr>
        <p:spPr>
          <a:xfrm>
            <a:off x="1403647" y="1124744"/>
            <a:ext cx="7322549" cy="532859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Font typeface="Arial" pitchFamily="34" charset="0"/>
              <a:buNone/>
            </a:pPr>
            <a:endParaRPr lang="fa-IR" sz="2400" b="1" dirty="0" smtClean="0">
              <a:solidFill>
                <a:srgbClr val="000099"/>
              </a:solidFill>
              <a:cs typeface="B Homa" pitchFamily="2" charset="-78"/>
              <a:sym typeface="Wingdings 3"/>
            </a:endParaRPr>
          </a:p>
          <a:p>
            <a:pPr marL="0" indent="0" algn="r" rtl="1">
              <a:buFont typeface="Arial" pitchFamily="34" charset="0"/>
              <a:buNone/>
            </a:pPr>
            <a:r>
              <a:rPr lang="fa-IR" sz="2400" b="1" dirty="0" smtClean="0">
                <a:solidFill>
                  <a:srgbClr val="000099"/>
                </a:solidFill>
                <a:cs typeface="B Homa" pitchFamily="2" charset="-78"/>
                <a:sym typeface="Wingdings 3"/>
              </a:rPr>
              <a:t>مربیگری همتا: </a:t>
            </a:r>
          </a:p>
          <a:p>
            <a:pPr marL="0" indent="0" algn="r" rtl="1">
              <a:buNone/>
            </a:pPr>
            <a:r>
              <a:rPr lang="fa-IR" sz="2400" b="1" dirty="0" smtClean="0">
                <a:solidFill>
                  <a:srgbClr val="000099"/>
                </a:solidFill>
                <a:cs typeface="B Homa" pitchFamily="2" charset="-78"/>
                <a:sym typeface="Wingdings 3"/>
              </a:rPr>
              <a:t>				</a:t>
            </a:r>
            <a:endParaRPr lang="fa-IR" sz="2400" b="1" dirty="0">
              <a:solidFill>
                <a:srgbClr val="000099"/>
              </a:solidFill>
              <a:cs typeface="B Homa" pitchFamily="2" charset="-78"/>
              <a:sym typeface="Wingdings 3"/>
            </a:endParaRPr>
          </a:p>
          <a:p>
            <a:pPr algn="r" rtl="1">
              <a:buFont typeface="Wingdings" pitchFamily="2" charset="2"/>
              <a:buChar char="v"/>
            </a:pPr>
            <a:r>
              <a:rPr lang="fa-IR" sz="2400" dirty="0">
                <a:cs typeface="B Mitra" pitchFamily="2" charset="-78"/>
                <a:sym typeface="Wingdings 3"/>
              </a:rPr>
              <a:t>به منظور تقویت این تغییر رفتاری </a:t>
            </a:r>
            <a:r>
              <a:rPr lang="fa-IR" sz="2400" dirty="0" smtClean="0">
                <a:cs typeface="B Mitra" pitchFamily="2" charset="-78"/>
                <a:sym typeface="Wingdings 3"/>
              </a:rPr>
              <a:t>از سیستم یا ساختار رسمی از جمله </a:t>
            </a:r>
            <a:r>
              <a:rPr lang="fa-IR" sz="2400" dirty="0" smtClean="0">
                <a:solidFill>
                  <a:prstClr val="black"/>
                </a:solidFill>
                <a:cs typeface="B Mitra" pitchFamily="2" charset="-78"/>
                <a:sym typeface="Wingdings 3"/>
              </a:rPr>
              <a:t>روالهای ارزشیابی از معلم </a:t>
            </a:r>
            <a:r>
              <a:rPr lang="fa-IR" sz="2400" dirty="0">
                <a:solidFill>
                  <a:prstClr val="black"/>
                </a:solidFill>
                <a:cs typeface="B Mitra" pitchFamily="2" charset="-78"/>
                <a:sym typeface="Wingdings 3"/>
              </a:rPr>
              <a:t>و آزمون استاندارد شده از </a:t>
            </a:r>
            <a:r>
              <a:rPr lang="fa-IR" sz="2400" dirty="0" smtClean="0">
                <a:solidFill>
                  <a:prstClr val="black"/>
                </a:solidFill>
                <a:cs typeface="B Mitra" pitchFamily="2" charset="-78"/>
                <a:sym typeface="Wingdings 3"/>
              </a:rPr>
              <a:t>شاگردان استفاده می شود.</a:t>
            </a:r>
          </a:p>
          <a:p>
            <a:pPr algn="r" rtl="1">
              <a:buFont typeface="Wingdings" pitchFamily="2" charset="2"/>
              <a:buChar char="v"/>
            </a:pPr>
            <a:r>
              <a:rPr lang="fa-IR" sz="2400" dirty="0" smtClean="0">
                <a:solidFill>
                  <a:prstClr val="black"/>
                </a:solidFill>
                <a:cs typeface="B Mitra" pitchFamily="2" charset="-78"/>
                <a:sym typeface="Wingdings 3"/>
              </a:rPr>
              <a:t>تصور پایین از حد مهارتهای معلمان.</a:t>
            </a:r>
          </a:p>
          <a:p>
            <a:pPr algn="r" rtl="1">
              <a:buFont typeface="Wingdings" pitchFamily="2" charset="2"/>
              <a:buChar char="v"/>
            </a:pPr>
            <a:r>
              <a:rPr lang="fa-IR" sz="2400" dirty="0" smtClean="0">
                <a:solidFill>
                  <a:prstClr val="black"/>
                </a:solidFill>
                <a:cs typeface="B Mitra" pitchFamily="2" charset="-78"/>
                <a:sym typeface="Wingdings 3"/>
              </a:rPr>
              <a:t>تنبلی معلمان و نداشتن نظری از خود.</a:t>
            </a:r>
          </a:p>
          <a:p>
            <a:pPr algn="r" rtl="1">
              <a:buFont typeface="Wingdings" pitchFamily="2" charset="2"/>
              <a:buChar char="v"/>
            </a:pPr>
            <a:r>
              <a:rPr lang="fa-IR" sz="2400" dirty="0" smtClean="0">
                <a:solidFill>
                  <a:prstClr val="black"/>
                </a:solidFill>
                <a:cs typeface="B Mitra" pitchFamily="2" charset="-78"/>
                <a:sym typeface="Wingdings 3"/>
              </a:rPr>
              <a:t>برنامه های متمرکز و از بالا به پایین.</a:t>
            </a:r>
          </a:p>
          <a:p>
            <a:pPr algn="r" rtl="1">
              <a:buFont typeface="Wingdings" pitchFamily="2" charset="2"/>
              <a:buChar char="v"/>
            </a:pPr>
            <a:r>
              <a:rPr lang="fa-IR" sz="2400" dirty="0" smtClean="0">
                <a:solidFill>
                  <a:prstClr val="black"/>
                </a:solidFill>
                <a:cs typeface="B Mitra" pitchFamily="2" charset="-78"/>
                <a:sym typeface="Wingdings 3"/>
              </a:rPr>
              <a:t>استفاده برای معلمانی بی علاقه و معلمانی که نیاز به ساختاری در حد بالا قبل از ورود به هر چیز جدید.</a:t>
            </a:r>
            <a:endParaRPr lang="fa-IR" sz="2400" dirty="0">
              <a:cs typeface="B Mitra" pitchFamily="2" charset="-78"/>
              <a:sym typeface="Wingdings 3"/>
            </a:endParaRPr>
          </a:p>
          <a:p>
            <a:pPr marL="0" indent="0" algn="r" rtl="1">
              <a:buNone/>
            </a:pPr>
            <a:endParaRPr lang="fa-IR" sz="2400" b="1" dirty="0" smtClean="0">
              <a:cs typeface="B Mitra" pitchFamily="2" charset="-78"/>
              <a:sym typeface="Wingdings 3"/>
            </a:endParaRPr>
          </a:p>
        </p:txBody>
      </p:sp>
    </p:spTree>
    <p:extLst>
      <p:ext uri="{BB962C8B-B14F-4D97-AF65-F5344CB8AC3E}">
        <p14:creationId xmlns:p14="http://schemas.microsoft.com/office/powerpoint/2010/main" xmlns="" val="2374344160"/>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fa-IR" sz="3200" b="1" dirty="0">
                <a:solidFill>
                  <a:srgbClr val="FF0000"/>
                </a:solidFill>
                <a:cs typeface="B Titr" pitchFamily="2" charset="-78"/>
                <a:sym typeface="Wingdings 3"/>
              </a:rPr>
              <a:t>تحلیل مقایسه ای در </a:t>
            </a:r>
            <a:r>
              <a:rPr lang="fa-IR" sz="3200" b="1" dirty="0">
                <a:solidFill>
                  <a:srgbClr val="FF0000"/>
                </a:solidFill>
                <a:latin typeface="IranNastaliq" pitchFamily="18" charset="0"/>
                <a:cs typeface="B Titr" pitchFamily="2" charset="-78"/>
              </a:rPr>
              <a:t>مشاوره همتا</a:t>
            </a:r>
          </a:p>
        </p:txBody>
      </p:sp>
      <p:sp>
        <p:nvSpPr>
          <p:cNvPr id="12" name="Content Placeholder 2"/>
          <p:cNvSpPr txBox="1">
            <a:spLocks/>
          </p:cNvSpPr>
          <p:nvPr/>
        </p:nvSpPr>
        <p:spPr>
          <a:xfrm>
            <a:off x="539552" y="1600200"/>
            <a:ext cx="7776864" cy="46371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endParaRPr lang="en-US" dirty="0">
              <a:solidFill>
                <a:prstClr val="black"/>
              </a:solidFill>
            </a:endParaRPr>
          </a:p>
        </p:txBody>
      </p:sp>
      <p:sp>
        <p:nvSpPr>
          <p:cNvPr id="4" name="Content Placeholder 2"/>
          <p:cNvSpPr txBox="1">
            <a:spLocks/>
          </p:cNvSpPr>
          <p:nvPr/>
        </p:nvSpPr>
        <p:spPr>
          <a:xfrm>
            <a:off x="395536" y="1268760"/>
            <a:ext cx="8424936" cy="525658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spcBef>
                <a:spcPts val="0"/>
              </a:spcBef>
              <a:buFont typeface="Arial" pitchFamily="34" charset="0"/>
              <a:buNone/>
            </a:pPr>
            <a:endParaRPr lang="fa-IR" sz="2400" b="1" dirty="0">
              <a:solidFill>
                <a:srgbClr val="990000"/>
              </a:solidFill>
              <a:latin typeface="Futura Md BT" pitchFamily="34" charset="0"/>
              <a:cs typeface="B Mitra" pitchFamily="2" charset="-78"/>
              <a:sym typeface="Wingdings 2"/>
            </a:endParaRPr>
          </a:p>
          <a:p>
            <a:pPr marL="0" indent="0" algn="r" rtl="1">
              <a:spcBef>
                <a:spcPts val="0"/>
              </a:spcBef>
              <a:buFont typeface="Arial" pitchFamily="34" charset="0"/>
              <a:buNone/>
            </a:pPr>
            <a:r>
              <a:rPr lang="fa-IR" sz="2400" b="1" dirty="0" smtClean="0">
                <a:solidFill>
                  <a:srgbClr val="000099"/>
                </a:solidFill>
                <a:latin typeface="Futura Md BT" pitchFamily="34" charset="0"/>
                <a:cs typeface="B Homa" pitchFamily="2" charset="-78"/>
                <a:sym typeface="Wingdings 2"/>
              </a:rPr>
              <a:t>مشاوره همتا به سوی تدبر انتقادی:</a:t>
            </a:r>
            <a:endParaRPr lang="fa-IR" sz="2400" b="1" dirty="0" smtClean="0">
              <a:latin typeface="Futura Md BT" pitchFamily="34" charset="0"/>
              <a:cs typeface="B Homa" pitchFamily="2" charset="-78"/>
              <a:sym typeface="Wingdings 2"/>
            </a:endParaRPr>
          </a:p>
          <a:p>
            <a:pPr marL="0" indent="0" algn="r" rtl="1">
              <a:spcBef>
                <a:spcPts val="0"/>
              </a:spcBef>
              <a:buFont typeface="Arial" pitchFamily="34" charset="0"/>
              <a:buNone/>
            </a:pPr>
            <a:endParaRPr lang="fa-IR" sz="2400" dirty="0">
              <a:latin typeface="Futura Md BT" pitchFamily="34" charset="0"/>
              <a:cs typeface="B Mitra" pitchFamily="2" charset="-78"/>
              <a:sym typeface="Wingdings 2"/>
            </a:endParaRPr>
          </a:p>
          <a:p>
            <a:pPr algn="r" rtl="1">
              <a:spcBef>
                <a:spcPts val="0"/>
              </a:spcBef>
              <a:buFont typeface="Wingdings" pitchFamily="2" charset="2"/>
              <a:buChar char="v"/>
            </a:pPr>
            <a:r>
              <a:rPr lang="fa-IR" sz="2400" dirty="0" smtClean="0">
                <a:latin typeface="Futura Md BT" pitchFamily="34" charset="0"/>
                <a:cs typeface="B Mitra" pitchFamily="2" charset="-78"/>
                <a:sym typeface="Wingdings 2"/>
              </a:rPr>
              <a:t>سیستم حمایتی در این گروه تمایل به رسمیت کمتری دارد.</a:t>
            </a:r>
          </a:p>
          <a:p>
            <a:pPr marL="0" indent="0" algn="r" rtl="1">
              <a:spcBef>
                <a:spcPts val="0"/>
              </a:spcBef>
              <a:buNone/>
            </a:pPr>
            <a:endParaRPr lang="fa-IR" sz="2400" dirty="0" smtClean="0">
              <a:latin typeface="Futura Md BT" pitchFamily="34" charset="0"/>
              <a:cs typeface="B Mitra" pitchFamily="2" charset="-78"/>
              <a:sym typeface="Wingdings 2"/>
            </a:endParaRPr>
          </a:p>
          <a:p>
            <a:pPr algn="r" rtl="1">
              <a:spcBef>
                <a:spcPts val="0"/>
              </a:spcBef>
              <a:buFont typeface="Wingdings" pitchFamily="2" charset="2"/>
              <a:buChar char="v"/>
            </a:pPr>
            <a:r>
              <a:rPr lang="fa-IR" sz="2400" dirty="0" smtClean="0">
                <a:latin typeface="Futura Md BT" pitchFamily="34" charset="0"/>
                <a:cs typeface="B Mitra" pitchFamily="2" charset="-78"/>
                <a:sym typeface="Wingdings 2"/>
              </a:rPr>
              <a:t>کوشش از سوی مدیریت برای تمرکز کنترل فرایند با شکست فوری روبرو می شود.</a:t>
            </a:r>
          </a:p>
          <a:p>
            <a:pPr marL="0" indent="0" algn="r" rtl="1">
              <a:spcBef>
                <a:spcPts val="0"/>
              </a:spcBef>
              <a:buNone/>
            </a:pPr>
            <a:endParaRPr lang="fa-IR" sz="2400" dirty="0" smtClean="0">
              <a:latin typeface="Futura Md BT" pitchFamily="34" charset="0"/>
              <a:cs typeface="B Mitra" pitchFamily="2" charset="-78"/>
              <a:sym typeface="Wingdings 2"/>
            </a:endParaRPr>
          </a:p>
          <a:p>
            <a:pPr algn="r" rtl="1">
              <a:spcBef>
                <a:spcPts val="0"/>
              </a:spcBef>
              <a:buFont typeface="Wingdings" pitchFamily="2" charset="2"/>
              <a:buChar char="v"/>
            </a:pPr>
            <a:r>
              <a:rPr lang="fa-IR" sz="2400" dirty="0" smtClean="0">
                <a:latin typeface="Futura Md BT" pitchFamily="34" charset="0"/>
                <a:cs typeface="B Mitra" pitchFamily="2" charset="-78"/>
                <a:sym typeface="Wingdings 2"/>
              </a:rPr>
              <a:t>موفقیت روش بستگی به سلامت فرهنگ آن سازمان و معنای مشترک درون گروه دارد.</a:t>
            </a:r>
          </a:p>
          <a:p>
            <a:pPr marL="0" indent="0" algn="r" rtl="1">
              <a:spcBef>
                <a:spcPts val="0"/>
              </a:spcBef>
              <a:buNone/>
            </a:pPr>
            <a:endParaRPr lang="fa-IR" sz="2400" dirty="0" smtClean="0">
              <a:latin typeface="Futura Md BT" pitchFamily="34" charset="0"/>
              <a:cs typeface="B Mitra" pitchFamily="2" charset="-78"/>
              <a:sym typeface="Wingdings 2"/>
            </a:endParaRPr>
          </a:p>
          <a:p>
            <a:pPr algn="r" rtl="1">
              <a:spcBef>
                <a:spcPts val="0"/>
              </a:spcBef>
              <a:buFont typeface="Wingdings" pitchFamily="2" charset="2"/>
              <a:buChar char="v"/>
            </a:pPr>
            <a:r>
              <a:rPr lang="fa-IR" sz="2400" dirty="0" smtClean="0">
                <a:latin typeface="Futura Md BT" pitchFamily="34" charset="0"/>
                <a:cs typeface="B Mitra" pitchFamily="2" charset="-78"/>
                <a:sym typeface="Wingdings 2"/>
              </a:rPr>
              <a:t>بیشترین عملکرد مدیران: کمک به معلمان در پیدایش فهم مشترک جریان امور.</a:t>
            </a:r>
          </a:p>
          <a:p>
            <a:pPr marL="0" indent="0" algn="r" rtl="1">
              <a:spcBef>
                <a:spcPts val="0"/>
              </a:spcBef>
              <a:buNone/>
            </a:pPr>
            <a:endParaRPr lang="fa-IR" sz="2400" dirty="0" smtClean="0">
              <a:latin typeface="Futura Md BT" pitchFamily="34" charset="0"/>
              <a:cs typeface="B Mitra" pitchFamily="2" charset="-78"/>
              <a:sym typeface="Wingdings 2"/>
            </a:endParaRPr>
          </a:p>
          <a:p>
            <a:pPr algn="r" rtl="1">
              <a:spcBef>
                <a:spcPts val="0"/>
              </a:spcBef>
              <a:buFont typeface="Wingdings" pitchFamily="2" charset="2"/>
              <a:buChar char="v"/>
            </a:pPr>
            <a:r>
              <a:rPr lang="fa-IR" sz="2400" dirty="0" smtClean="0">
                <a:latin typeface="Futura Md BT" pitchFamily="34" charset="0"/>
                <a:cs typeface="B Mitra" pitchFamily="2" charset="-78"/>
                <a:sym typeface="Wingdings 2"/>
              </a:rPr>
              <a:t>مدیران حامی معلمان در تعقیب هدف هایی که خود آنان مشخص کرده اند.</a:t>
            </a:r>
          </a:p>
          <a:p>
            <a:pPr algn="r" rtl="1">
              <a:spcBef>
                <a:spcPts val="0"/>
              </a:spcBef>
              <a:buFont typeface="Wingdings" pitchFamily="2" charset="2"/>
              <a:buChar char="v"/>
            </a:pPr>
            <a:endParaRPr lang="fa-IR" sz="2400" dirty="0" smtClean="0">
              <a:solidFill>
                <a:srgbClr val="000099"/>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fa-IR" sz="2400" dirty="0">
              <a:solidFill>
                <a:srgbClr val="0000CC"/>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fa-IR" sz="2400" dirty="0">
              <a:solidFill>
                <a:srgbClr val="0000CC"/>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en-US" sz="2400" dirty="0">
              <a:solidFill>
                <a:prstClr val="black"/>
              </a:solidFill>
              <a:cs typeface="B Mitra" pitchFamily="2" charset="-78"/>
            </a:endParaRPr>
          </a:p>
        </p:txBody>
      </p:sp>
    </p:spTree>
    <p:extLst>
      <p:ext uri="{BB962C8B-B14F-4D97-AF65-F5344CB8AC3E}">
        <p14:creationId xmlns:p14="http://schemas.microsoft.com/office/powerpoint/2010/main" xmlns="" val="227676227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fa-IR" sz="3200" b="1" dirty="0" smtClean="0">
                <a:solidFill>
                  <a:srgbClr val="FF0000"/>
                </a:solidFill>
                <a:latin typeface="IranNastaliq" pitchFamily="18" charset="0"/>
                <a:ea typeface="+mn-ea"/>
                <a:cs typeface="B Titr" pitchFamily="2" charset="-78"/>
              </a:rPr>
              <a:t>مربیگری همتا</a:t>
            </a:r>
            <a:endParaRPr lang="fa-IR" sz="3200" b="1" dirty="0">
              <a:solidFill>
                <a:srgbClr val="FF0000"/>
              </a:solidFill>
              <a:latin typeface="IranNastaliq" pitchFamily="18" charset="0"/>
              <a:ea typeface="+mn-ea"/>
              <a:cs typeface="B Titr" pitchFamily="2" charset="-78"/>
            </a:endParaRPr>
          </a:p>
        </p:txBody>
      </p:sp>
      <p:sp>
        <p:nvSpPr>
          <p:cNvPr id="4" name="Content Placeholder 2"/>
          <p:cNvSpPr txBox="1">
            <a:spLocks/>
          </p:cNvSpPr>
          <p:nvPr/>
        </p:nvSpPr>
        <p:spPr>
          <a:xfrm>
            <a:off x="683568" y="1484784"/>
            <a:ext cx="8003232" cy="464137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endParaRPr lang="en-US" dirty="0"/>
          </a:p>
        </p:txBody>
      </p:sp>
      <p:sp>
        <p:nvSpPr>
          <p:cNvPr id="5" name="Rounded Rectangle 4"/>
          <p:cNvSpPr/>
          <p:nvPr/>
        </p:nvSpPr>
        <p:spPr>
          <a:xfrm>
            <a:off x="929089" y="2560258"/>
            <a:ext cx="7560840" cy="1900954"/>
          </a:xfrm>
          <a:prstGeom prst="roundRect">
            <a:avLst/>
          </a:prstGeom>
          <a:solidFill>
            <a:schemeClr val="bg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85392" y="2910570"/>
            <a:ext cx="7056784" cy="1200329"/>
          </a:xfrm>
          <a:prstGeom prst="rect">
            <a:avLst/>
          </a:prstGeom>
          <a:noFill/>
        </p:spPr>
        <p:txBody>
          <a:bodyPr wrap="square" rtlCol="0">
            <a:spAutoFit/>
          </a:bodyPr>
          <a:lstStyle/>
          <a:p>
            <a:pPr algn="just" rtl="1"/>
            <a:r>
              <a:rPr lang="fa-IR" sz="2400" dirty="0" smtClean="0">
                <a:cs typeface="B Mitra" pitchFamily="2" charset="-78"/>
              </a:rPr>
              <a:t>فرآیندی است مبتنی بر مدرسه که در آن معلمان با همکاران خود در یک فرآیند تعاملی دو جانبه برای در اختیار قرار دادن بازخورد توصیفی و بحث در باره تدریس مشاهده شده به منظور تقویت رشد حرفه ای و توسعه سازمانی کار می کنند.</a:t>
            </a:r>
            <a:endParaRPr lang="en-US" sz="2400" dirty="0">
              <a:cs typeface="B Mitra" pitchFamily="2" charset="-78"/>
            </a:endParaRPr>
          </a:p>
        </p:txBody>
      </p:sp>
      <p:sp>
        <p:nvSpPr>
          <p:cNvPr id="8" name="Flowchart: Merge 7"/>
          <p:cNvSpPr/>
          <p:nvPr/>
        </p:nvSpPr>
        <p:spPr>
          <a:xfrm>
            <a:off x="2661556" y="1454769"/>
            <a:ext cx="4104456" cy="1075474"/>
          </a:xfrm>
          <a:prstGeom prst="flowChartMerge">
            <a:avLst/>
          </a:prstGeom>
          <a:solidFill>
            <a:schemeClr val="bg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851920" y="1454769"/>
            <a:ext cx="2088232" cy="584775"/>
          </a:xfrm>
          <a:prstGeom prst="rect">
            <a:avLst/>
          </a:prstGeom>
          <a:noFill/>
        </p:spPr>
        <p:txBody>
          <a:bodyPr wrap="square" rtlCol="0">
            <a:spAutoFit/>
          </a:bodyPr>
          <a:lstStyle/>
          <a:p>
            <a:r>
              <a:rPr lang="fa-IR" sz="3200" dirty="0" smtClean="0">
                <a:solidFill>
                  <a:srgbClr val="990000"/>
                </a:solidFill>
                <a:cs typeface="B Nikoo" pitchFamily="2" charset="-78"/>
              </a:rPr>
              <a:t>مشاوره همتا</a:t>
            </a:r>
            <a:endParaRPr lang="en-US" sz="3200" dirty="0">
              <a:solidFill>
                <a:srgbClr val="990000"/>
              </a:solidFill>
              <a:cs typeface="B Nikoo" pitchFamily="2" charset="-78"/>
            </a:endParaRPr>
          </a:p>
        </p:txBody>
      </p:sp>
      <p:sp>
        <p:nvSpPr>
          <p:cNvPr id="10" name="Flowchart: Process 9"/>
          <p:cNvSpPr/>
          <p:nvPr/>
        </p:nvSpPr>
        <p:spPr>
          <a:xfrm>
            <a:off x="929089" y="4869160"/>
            <a:ext cx="7560840" cy="1656184"/>
          </a:xfrm>
          <a:prstGeom prst="flowChartProcess">
            <a:avLst/>
          </a:prstGeom>
          <a:solidFill>
            <a:schemeClr val="accent6">
              <a:lumMod val="20000"/>
              <a:lumOff val="80000"/>
            </a:schemeClr>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185392" y="4973977"/>
            <a:ext cx="7056784" cy="1446550"/>
          </a:xfrm>
          <a:prstGeom prst="rect">
            <a:avLst/>
          </a:prstGeom>
          <a:noFill/>
        </p:spPr>
        <p:txBody>
          <a:bodyPr wrap="square" rtlCol="0">
            <a:spAutoFit/>
          </a:bodyPr>
          <a:lstStyle/>
          <a:p>
            <a:pPr algn="r" rtl="1">
              <a:buClr>
                <a:srgbClr val="760000"/>
              </a:buClr>
            </a:pPr>
            <a:r>
              <a:rPr lang="fa-IR" sz="2000" b="1" dirty="0">
                <a:solidFill>
                  <a:srgbClr val="000099"/>
                </a:solidFill>
                <a:cs typeface="B Mitra" pitchFamily="2" charset="-78"/>
              </a:rPr>
              <a:t>اصول عمده و فلسفی آن به دو مقوله وسیع تقسیم می شود:</a:t>
            </a:r>
          </a:p>
          <a:p>
            <a:pPr marL="109728" indent="0" algn="r" rtl="1">
              <a:buClr>
                <a:srgbClr val="760000"/>
              </a:buClr>
              <a:buNone/>
            </a:pPr>
            <a:endParaRPr lang="fa-IR" sz="2000" b="1" dirty="0">
              <a:solidFill>
                <a:srgbClr val="000099"/>
              </a:solidFill>
              <a:cs typeface="B Mitra" pitchFamily="2" charset="-78"/>
            </a:endParaRPr>
          </a:p>
          <a:p>
            <a:pPr algn="r" rtl="1">
              <a:buClr>
                <a:srgbClr val="760000"/>
              </a:buClr>
            </a:pPr>
            <a:r>
              <a:rPr lang="fa-IR" dirty="0">
                <a:cs typeface="B Mitra" pitchFamily="2" charset="-78"/>
              </a:rPr>
              <a:t>	</a:t>
            </a:r>
            <a:r>
              <a:rPr lang="fa-IR" sz="2400" dirty="0">
                <a:cs typeface="B Mitra" pitchFamily="2" charset="-78"/>
              </a:rPr>
              <a:t>1. مربیگری همتا برای شایستگی فنی</a:t>
            </a:r>
          </a:p>
          <a:p>
            <a:pPr algn="r" rtl="1">
              <a:buClr>
                <a:srgbClr val="760000"/>
              </a:buClr>
            </a:pPr>
            <a:r>
              <a:rPr lang="fa-IR" sz="2400" dirty="0">
                <a:cs typeface="B Mitra" pitchFamily="2" charset="-78"/>
              </a:rPr>
              <a:t>	2. مشاوره همتا به سوی تدبر انتقادی</a:t>
            </a:r>
            <a:endParaRPr lang="en-US" sz="2400" dirty="0">
              <a:cs typeface="B Mitra" pitchFamily="2" charset="-78"/>
            </a:endParaRPr>
          </a:p>
        </p:txBody>
      </p:sp>
    </p:spTree>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3951" y="0"/>
            <a:ext cx="9144000" cy="6854733"/>
          </a:xfrm>
        </p:spPr>
      </p:pic>
    </p:spTree>
    <p:extLst>
      <p:ext uri="{BB962C8B-B14F-4D97-AF65-F5344CB8AC3E}">
        <p14:creationId xmlns:p14="http://schemas.microsoft.com/office/powerpoint/2010/main" xmlns="" val="335658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78420" y="116632"/>
            <a:ext cx="7772400" cy="1008111"/>
          </a:xfrm>
        </p:spPr>
        <p:txBody>
          <a:bodyPr>
            <a:normAutofit/>
          </a:bodyPr>
          <a:lstStyle/>
          <a:p>
            <a:pPr lvl="0">
              <a:spcBef>
                <a:spcPts val="600"/>
              </a:spcBef>
            </a:pPr>
            <a:r>
              <a:rPr lang="fa-IR" sz="3200" b="1" dirty="0">
                <a:solidFill>
                  <a:srgbClr val="FF0000"/>
                </a:solidFill>
                <a:latin typeface="IranNastaliq" pitchFamily="18" charset="0"/>
                <a:ea typeface="+mn-ea"/>
                <a:cs typeface="B Titr" pitchFamily="2" charset="-78"/>
              </a:rPr>
              <a:t>مربیگری همتا</a:t>
            </a:r>
          </a:p>
        </p:txBody>
      </p:sp>
      <p:sp>
        <p:nvSpPr>
          <p:cNvPr id="5" name="Content Placeholder 2"/>
          <p:cNvSpPr txBox="1">
            <a:spLocks/>
          </p:cNvSpPr>
          <p:nvPr/>
        </p:nvSpPr>
        <p:spPr>
          <a:xfrm>
            <a:off x="539552" y="1160748"/>
            <a:ext cx="8173459" cy="529258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sz="2400" b="1" dirty="0" smtClean="0">
                <a:solidFill>
                  <a:srgbClr val="990000"/>
                </a:solidFill>
                <a:latin typeface="Futura Md BT" pitchFamily="34" charset="0"/>
                <a:cs typeface="B Mitra" pitchFamily="2" charset="-78"/>
              </a:rPr>
              <a:t>مربیگری همتا چیست؟</a:t>
            </a:r>
          </a:p>
          <a:p>
            <a:pPr marL="0" indent="0" algn="r" rtl="1">
              <a:buNone/>
            </a:pPr>
            <a:endParaRPr lang="fa-IR" sz="2400" dirty="0">
              <a:cs typeface="B Mitra" pitchFamily="2" charset="-78"/>
            </a:endParaRPr>
          </a:p>
          <a:p>
            <a:pPr marL="0" indent="0" algn="r" rtl="1">
              <a:buNone/>
            </a:pPr>
            <a:endParaRPr lang="fa-IR" sz="2400" dirty="0" smtClean="0">
              <a:cs typeface="B Mitra" pitchFamily="2" charset="-78"/>
            </a:endParaRPr>
          </a:p>
          <a:p>
            <a:pPr marL="0" indent="0" algn="r" rtl="1">
              <a:buNone/>
            </a:pPr>
            <a:endParaRPr lang="fa-IR" sz="2400" dirty="0">
              <a:cs typeface="B Mitra" pitchFamily="2" charset="-78"/>
            </a:endParaRPr>
          </a:p>
          <a:p>
            <a:pPr marL="0" indent="0" algn="r" rtl="1">
              <a:buNone/>
            </a:pPr>
            <a:endParaRPr lang="fa-IR" sz="2400" dirty="0" smtClean="0">
              <a:cs typeface="B Mitra" pitchFamily="2" charset="-78"/>
            </a:endParaRPr>
          </a:p>
          <a:p>
            <a:pPr marL="0" indent="0" algn="r" rtl="1">
              <a:buNone/>
            </a:pPr>
            <a:r>
              <a:rPr lang="fa-IR" sz="2400" b="1" dirty="0" smtClean="0">
                <a:solidFill>
                  <a:srgbClr val="990000"/>
                </a:solidFill>
                <a:cs typeface="B Mitra" pitchFamily="2" charset="-78"/>
              </a:rPr>
              <a:t>نکات قابل توجه:</a:t>
            </a:r>
            <a:endParaRPr lang="fa-IR" sz="2400" dirty="0" smtClean="0">
              <a:cs typeface="B Mitra" pitchFamily="2" charset="-78"/>
            </a:endParaRPr>
          </a:p>
          <a:p>
            <a:pPr algn="r" rtl="1"/>
            <a:r>
              <a:rPr lang="fa-IR" sz="2400" dirty="0" smtClean="0">
                <a:cs typeface="B Mitra" pitchFamily="2" charset="-78"/>
              </a:rPr>
              <a:t>مربیگری دارای پتانسیل برای بهبود یادگیری دانش آموزان از طریق کمک به یادگیری معلمان می باشد.</a:t>
            </a:r>
          </a:p>
          <a:p>
            <a:pPr algn="r" rtl="1"/>
            <a:r>
              <a:rPr lang="fa-IR" sz="2400" dirty="0" smtClean="0">
                <a:cs typeface="B Mitra" pitchFamily="2" charset="-78"/>
              </a:rPr>
              <a:t>معلمی که مورد مشاهده قرار می گیرد فرایند را هدایت می کند.</a:t>
            </a:r>
          </a:p>
          <a:p>
            <a:pPr algn="r" rtl="1"/>
            <a:r>
              <a:rPr lang="fa-IR" sz="2400" dirty="0" smtClean="0">
                <a:cs typeface="B Mitra" pitchFamily="2" charset="-78"/>
              </a:rPr>
              <a:t>اعضا برای گردآوری داده ها و گفتگو های موثر در یافته ها از کلاس درس دیدن می کنند.</a:t>
            </a:r>
          </a:p>
          <a:p>
            <a:pPr algn="r" rtl="1"/>
            <a:r>
              <a:rPr lang="fa-IR" sz="2400" dirty="0" smtClean="0">
                <a:cs typeface="B Mitra" pitchFamily="2" charset="-78"/>
              </a:rPr>
              <a:t>اگر این کار به خوبی انجام گیرد، معلمان را به تحقیق در عمل و ریسک در محیط امن ترغیب می کند.</a:t>
            </a:r>
          </a:p>
          <a:p>
            <a:pPr algn="r" rtl="1"/>
            <a:endParaRPr lang="en-US" sz="2400" dirty="0" smtClean="0">
              <a:cs typeface="B Mitra" pitchFamily="2" charset="-78"/>
            </a:endParaRPr>
          </a:p>
          <a:p>
            <a:pPr algn="r" rtl="1"/>
            <a:endParaRPr lang="en-US" dirty="0"/>
          </a:p>
        </p:txBody>
      </p:sp>
      <p:sp>
        <p:nvSpPr>
          <p:cNvPr id="6" name="Rounded Rectangle 5"/>
          <p:cNvSpPr/>
          <p:nvPr/>
        </p:nvSpPr>
        <p:spPr>
          <a:xfrm>
            <a:off x="965448" y="1628800"/>
            <a:ext cx="7272808" cy="1584176"/>
          </a:xfrm>
          <a:prstGeom prst="roundRect">
            <a:avLst/>
          </a:prstGeom>
          <a:solidFill>
            <a:schemeClr val="accent2">
              <a:lumMod val="20000"/>
              <a:lumOff val="8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253480" y="1820723"/>
            <a:ext cx="6696744" cy="1200329"/>
          </a:xfrm>
          <a:prstGeom prst="rect">
            <a:avLst/>
          </a:prstGeom>
          <a:noFill/>
        </p:spPr>
        <p:txBody>
          <a:bodyPr wrap="square" rtlCol="0">
            <a:spAutoFit/>
          </a:bodyPr>
          <a:lstStyle/>
          <a:p>
            <a:pPr lvl="0" algn="just" rtl="1"/>
            <a:r>
              <a:rPr lang="fa-IR" sz="2400" dirty="0">
                <a:solidFill>
                  <a:prstClr val="black"/>
                </a:solidFill>
                <a:cs typeface="B Mitra" pitchFamily="2" charset="-78"/>
              </a:rPr>
              <a:t>مربیگری همتا شکلی از نظارت است که برای کمک به معلم ها در بهبود مهارت های موجود، یادگیری استراتژی های خلاقانه آموزشی، و تحلیل و یافتن را ه حل هایی برای مسایل مربوط به کلاس درس طراحی شده است.</a:t>
            </a:r>
          </a:p>
        </p:txBody>
      </p:sp>
    </p:spTree>
    <p:extLst>
      <p:ext uri="{BB962C8B-B14F-4D97-AF65-F5344CB8AC3E}">
        <p14:creationId xmlns:p14="http://schemas.microsoft.com/office/powerpoint/2010/main" xmlns="" val="398257647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Bef>
                <a:spcPts val="600"/>
              </a:spcBef>
            </a:pPr>
            <a:r>
              <a:rPr lang="fa-IR" sz="3200" b="1" dirty="0" smtClean="0">
                <a:solidFill>
                  <a:srgbClr val="FF0000"/>
                </a:solidFill>
                <a:latin typeface="IranNastaliq" pitchFamily="18" charset="0"/>
                <a:cs typeface="B Titr" pitchFamily="2" charset="-78"/>
              </a:rPr>
              <a:t>مربیگری همتا</a:t>
            </a:r>
            <a:endParaRPr lang="fa-IR" sz="3200" b="1" dirty="0">
              <a:solidFill>
                <a:srgbClr val="FF0000"/>
              </a:solidFill>
              <a:latin typeface="IranNastaliq" pitchFamily="18" charset="0"/>
              <a:cs typeface="B Titr" pitchFamily="2" charset="-78"/>
            </a:endParaRPr>
          </a:p>
        </p:txBody>
      </p:sp>
      <p:sp>
        <p:nvSpPr>
          <p:cNvPr id="4" name="Content Placeholder 2"/>
          <p:cNvSpPr txBox="1">
            <a:spLocks/>
          </p:cNvSpPr>
          <p:nvPr/>
        </p:nvSpPr>
        <p:spPr>
          <a:xfrm>
            <a:off x="1259632" y="1600200"/>
            <a:ext cx="7560840" cy="46371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Font typeface="Arial" pitchFamily="34" charset="0"/>
              <a:buNone/>
            </a:pPr>
            <a:r>
              <a:rPr lang="fa-IR" sz="2400" b="1" dirty="0" smtClean="0">
                <a:solidFill>
                  <a:srgbClr val="990000"/>
                </a:solidFill>
                <a:latin typeface="Futura Md BT" pitchFamily="34" charset="0"/>
                <a:cs typeface="B Mitra" pitchFamily="2" charset="-78"/>
              </a:rPr>
              <a:t>این روش:</a:t>
            </a:r>
            <a:r>
              <a:rPr lang="fa-IR" sz="2400" dirty="0" smtClean="0">
                <a:solidFill>
                  <a:prstClr val="black"/>
                </a:solidFill>
                <a:latin typeface="Futura Md BT" pitchFamily="34" charset="0"/>
                <a:cs typeface="B Mitra" pitchFamily="2" charset="-78"/>
              </a:rPr>
              <a:t/>
            </a:r>
            <a:br>
              <a:rPr lang="fa-IR" sz="2400" dirty="0" smtClean="0">
                <a:solidFill>
                  <a:prstClr val="black"/>
                </a:solidFill>
                <a:latin typeface="Futura Md BT" pitchFamily="34" charset="0"/>
                <a:cs typeface="B Mitra" pitchFamily="2" charset="-78"/>
              </a:rPr>
            </a:br>
            <a:r>
              <a:rPr lang="fa-IR" sz="2400" dirty="0" smtClean="0">
                <a:solidFill>
                  <a:prstClr val="black"/>
                </a:solidFill>
                <a:latin typeface="Futura Md BT" pitchFamily="34" charset="0"/>
                <a:cs typeface="B Mitra" pitchFamily="2" charset="-78"/>
              </a:rPr>
              <a:t/>
            </a:r>
            <a:br>
              <a:rPr lang="fa-IR" sz="2400" dirty="0" smtClean="0">
                <a:solidFill>
                  <a:prstClr val="black"/>
                </a:solidFill>
                <a:latin typeface="Futura Md BT" pitchFamily="34" charset="0"/>
                <a:cs typeface="B Mitra" pitchFamily="2" charset="-78"/>
              </a:rPr>
            </a:br>
            <a:r>
              <a:rPr lang="fa-IR" sz="2400" dirty="0" smtClean="0">
                <a:solidFill>
                  <a:prstClr val="black"/>
                </a:solidFill>
                <a:latin typeface="Lucida Sans Unicode"/>
                <a:cs typeface="B Mitra" pitchFamily="2" charset="-78"/>
              </a:rPr>
              <a:t>◀  </a:t>
            </a:r>
            <a:r>
              <a:rPr lang="fa-IR" sz="2400" dirty="0" smtClean="0">
                <a:solidFill>
                  <a:prstClr val="black"/>
                </a:solidFill>
                <a:latin typeface="Futura Md BT" pitchFamily="34" charset="0"/>
                <a:cs typeface="B Mitra" pitchFamily="2" charset="-78"/>
              </a:rPr>
              <a:t>کمک به همکار کمکی یکجانبه تلقی نمی شود، بلکه تعاملی متقابل است.</a:t>
            </a:r>
          </a:p>
          <a:p>
            <a:pPr marL="0" indent="0" algn="r" rtl="1">
              <a:buFont typeface="Arial" pitchFamily="34" charset="0"/>
              <a:buNone/>
            </a:pPr>
            <a:endParaRPr lang="fa-IR" sz="800" dirty="0" smtClean="0">
              <a:solidFill>
                <a:prstClr val="black"/>
              </a:solidFill>
              <a:latin typeface="Futura Md BT" pitchFamily="34" charset="0"/>
              <a:cs typeface="B Mitra" pitchFamily="2" charset="-78"/>
            </a:endParaRPr>
          </a:p>
          <a:p>
            <a:pPr marL="0" indent="0" algn="r" rtl="1">
              <a:buFont typeface="Arial" pitchFamily="34" charset="0"/>
              <a:buNone/>
            </a:pPr>
            <a:r>
              <a:rPr lang="fa-IR" sz="2400" dirty="0" smtClean="0">
                <a:solidFill>
                  <a:prstClr val="black"/>
                </a:solidFill>
                <a:latin typeface="Lucida Sans Unicode"/>
                <a:cs typeface="B Mitra" pitchFamily="2" charset="-78"/>
              </a:rPr>
              <a:t>◀ یاری معلمان با تجربه تر و ماهرتر به همکارانشان جهت رسیدن به مهارتهای لازم.</a:t>
            </a:r>
            <a:r>
              <a:rPr lang="fa-IR" sz="2400" dirty="0" smtClean="0">
                <a:solidFill>
                  <a:prstClr val="black"/>
                </a:solidFill>
                <a:latin typeface="Futura Md BT" pitchFamily="34" charset="0"/>
                <a:cs typeface="B Mitra" pitchFamily="2" charset="-78"/>
              </a:rPr>
              <a:t/>
            </a:r>
            <a:br>
              <a:rPr lang="fa-IR" sz="2400" dirty="0" smtClean="0">
                <a:solidFill>
                  <a:prstClr val="black"/>
                </a:solidFill>
                <a:latin typeface="Futura Md BT" pitchFamily="34" charset="0"/>
                <a:cs typeface="B Mitra" pitchFamily="2" charset="-78"/>
              </a:rPr>
            </a:br>
            <a:r>
              <a:rPr lang="fa-IR" sz="2400" dirty="0">
                <a:solidFill>
                  <a:prstClr val="black"/>
                </a:solidFill>
                <a:latin typeface="Lucida Sans Unicode"/>
                <a:cs typeface="B Mitra" pitchFamily="2" charset="-78"/>
              </a:rPr>
              <a:t>◀ </a:t>
            </a:r>
            <a:r>
              <a:rPr lang="fa-IR" sz="2400" dirty="0" smtClean="0">
                <a:solidFill>
                  <a:prstClr val="black"/>
                </a:solidFill>
                <a:latin typeface="Lucida Sans Unicode"/>
                <a:cs typeface="B Mitra" pitchFamily="2" charset="-78"/>
              </a:rPr>
              <a:t> </a:t>
            </a:r>
            <a:r>
              <a:rPr lang="fa-IR" sz="2400" dirty="0" smtClean="0">
                <a:solidFill>
                  <a:prstClr val="black"/>
                </a:solidFill>
                <a:latin typeface="Futura Md BT" pitchFamily="34" charset="0"/>
                <a:cs typeface="B Mitra" pitchFamily="2" charset="-78"/>
              </a:rPr>
              <a:t>روش از طریق حضور مشاهده مستقیم تدریس معلم به وسیله همکارش یا </a:t>
            </a:r>
          </a:p>
          <a:p>
            <a:pPr marL="0" indent="0" algn="r" rtl="1">
              <a:buNone/>
            </a:pPr>
            <a:r>
              <a:rPr lang="fa-IR" sz="2400" dirty="0">
                <a:solidFill>
                  <a:prstClr val="black"/>
                </a:solidFill>
                <a:latin typeface="Lucida Sans Unicode"/>
                <a:cs typeface="B Mitra" pitchFamily="2" charset="-78"/>
              </a:rPr>
              <a:t>◀ </a:t>
            </a:r>
            <a:r>
              <a:rPr lang="fa-IR" sz="2400" dirty="0" smtClean="0">
                <a:solidFill>
                  <a:prstClr val="black"/>
                </a:solidFill>
                <a:latin typeface="Lucida Sans Unicode"/>
                <a:cs typeface="B Mitra" pitchFamily="2" charset="-78"/>
              </a:rPr>
              <a:t> </a:t>
            </a:r>
            <a:r>
              <a:rPr lang="fa-IR" sz="2400" dirty="0" smtClean="0">
                <a:solidFill>
                  <a:prstClr val="black"/>
                </a:solidFill>
                <a:latin typeface="Futura Md BT" pitchFamily="34" charset="0"/>
                <a:cs typeface="B Mitra" pitchFamily="2" charset="-78"/>
              </a:rPr>
              <a:t>از طریق حضور معلم در جلسات تدریس معلم راهنما و مشاهده رفتارهای آموزشی او.</a:t>
            </a:r>
          </a:p>
          <a:p>
            <a:pPr marL="0" indent="0" algn="r" rtl="1">
              <a:buNone/>
            </a:pPr>
            <a:r>
              <a:rPr lang="fa-IR" sz="2400" dirty="0" smtClean="0">
                <a:solidFill>
                  <a:prstClr val="black"/>
                </a:solidFill>
                <a:latin typeface="Lucida Sans Unicode"/>
                <a:cs typeface="B Mitra" pitchFamily="2" charset="-78"/>
              </a:rPr>
              <a:t>◀ در صورت وجود مشکل مشترک بین معلمان؛ تشکیل جلسات مشترک برنامه ریزی برای حل مشکل.</a:t>
            </a:r>
          </a:p>
          <a:p>
            <a:pPr marL="0" indent="0" algn="r" rtl="1">
              <a:buNone/>
            </a:pPr>
            <a:r>
              <a:rPr lang="fa-IR" sz="2400" dirty="0" smtClean="0">
                <a:solidFill>
                  <a:prstClr val="black"/>
                </a:solidFill>
                <a:latin typeface="Lucida Sans Unicode"/>
                <a:cs typeface="B Mitra" pitchFamily="2" charset="-78"/>
              </a:rPr>
              <a:t>◀ ارتباط فردی معلم راهنما با معلمان تحت نظارتش باید به صورتی باشد که معلمان برای رفع هر مشکل آموزشی به او، احساس آزادی و امنیت کنند.</a:t>
            </a:r>
            <a:endParaRPr lang="fa-IR" sz="2400" dirty="0" smtClean="0">
              <a:solidFill>
                <a:prstClr val="black"/>
              </a:solidFill>
              <a:latin typeface="Futura Md BT" pitchFamily="34" charset="0"/>
              <a:cs typeface="B Mitra" pitchFamily="2" charset="-78"/>
            </a:endParaRPr>
          </a:p>
          <a:p>
            <a:pPr marL="0" indent="0" algn="r" rtl="1">
              <a:buFont typeface="Arial" pitchFamily="34" charset="0"/>
              <a:buNone/>
            </a:pPr>
            <a:endParaRPr lang="en-US" sz="2400" dirty="0" smtClean="0">
              <a:solidFill>
                <a:prstClr val="black"/>
              </a:solidFill>
              <a:cs typeface="B Mitra" pitchFamily="2" charset="-78"/>
            </a:endParaRPr>
          </a:p>
          <a:p>
            <a:pPr algn="r" rtl="1"/>
            <a:endParaRPr lang="en-US" dirty="0">
              <a:solidFill>
                <a:prstClr val="black"/>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44824" y="31897"/>
            <a:ext cx="3600400" cy="1890539"/>
          </a:xfrm>
          <a:prstGeom prst="rect">
            <a:avLst/>
          </a:prstGeom>
        </p:spPr>
      </p:pic>
    </p:spTree>
    <p:extLst>
      <p:ext uri="{BB962C8B-B14F-4D97-AF65-F5344CB8AC3E}">
        <p14:creationId xmlns:p14="http://schemas.microsoft.com/office/powerpoint/2010/main" xmlns="" val="155744474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fa-IR" sz="3200" b="1" dirty="0" smtClean="0">
                <a:solidFill>
                  <a:srgbClr val="FF0000"/>
                </a:solidFill>
                <a:latin typeface="IranNastaliq" pitchFamily="18" charset="0"/>
                <a:cs typeface="B Titr" pitchFamily="2" charset="-78"/>
              </a:rPr>
              <a:t>مربیگری همتا</a:t>
            </a:r>
            <a:endParaRPr lang="fa-IR" sz="3200" b="1" dirty="0">
              <a:solidFill>
                <a:srgbClr val="FF0000"/>
              </a:solidFill>
              <a:latin typeface="IranNastaliq" pitchFamily="18" charset="0"/>
              <a:cs typeface="B Titr" pitchFamily="2" charset="-78"/>
            </a:endParaRPr>
          </a:p>
        </p:txBody>
      </p:sp>
      <p:sp>
        <p:nvSpPr>
          <p:cNvPr id="12" name="Content Placeholder 2"/>
          <p:cNvSpPr txBox="1">
            <a:spLocks/>
          </p:cNvSpPr>
          <p:nvPr/>
        </p:nvSpPr>
        <p:spPr>
          <a:xfrm>
            <a:off x="827584" y="1600200"/>
            <a:ext cx="7488832" cy="46371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endParaRPr lang="en-US" dirty="0"/>
          </a:p>
        </p:txBody>
      </p:sp>
      <p:sp>
        <p:nvSpPr>
          <p:cNvPr id="13" name="Content Placeholder 2"/>
          <p:cNvSpPr txBox="1">
            <a:spLocks/>
          </p:cNvSpPr>
          <p:nvPr/>
        </p:nvSpPr>
        <p:spPr>
          <a:xfrm>
            <a:off x="683568" y="1412776"/>
            <a:ext cx="8003232" cy="48245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sz="2400" b="1" dirty="0" smtClean="0">
                <a:solidFill>
                  <a:srgbClr val="990000"/>
                </a:solidFill>
                <a:latin typeface="Futura Md BT" pitchFamily="34" charset="0"/>
                <a:cs typeface="B Mitra" pitchFamily="2" charset="-78"/>
              </a:rPr>
              <a:t>مفروضاتی در مورد مربیگری همتا</a:t>
            </a:r>
            <a:r>
              <a:rPr lang="fa-IR" sz="2400" dirty="0" smtClean="0">
                <a:latin typeface="Futura Md BT" pitchFamily="34" charset="0"/>
                <a:cs typeface="B Mitra" pitchFamily="2" charset="-78"/>
              </a:rPr>
              <a:t/>
            </a:r>
            <a:br>
              <a:rPr lang="fa-IR" sz="2400" dirty="0" smtClean="0">
                <a:latin typeface="Futura Md BT" pitchFamily="34" charset="0"/>
                <a:cs typeface="B Mitra" pitchFamily="2" charset="-78"/>
              </a:rPr>
            </a:br>
            <a:r>
              <a:rPr lang="fa-IR" sz="2400" dirty="0" smtClean="0">
                <a:latin typeface="Futura Md BT" pitchFamily="34" charset="0"/>
                <a:cs typeface="B Mitra" pitchFamily="2" charset="-78"/>
              </a:rPr>
              <a:t/>
            </a:r>
            <a:br>
              <a:rPr lang="fa-IR" sz="2400" dirty="0" smtClean="0">
                <a:latin typeface="Futura Md BT" pitchFamily="34" charset="0"/>
                <a:cs typeface="B Mitra" pitchFamily="2" charset="-78"/>
              </a:rPr>
            </a:br>
            <a:r>
              <a:rPr lang="fa-IR" sz="2400" dirty="0" smtClean="0">
                <a:latin typeface="Futura Md BT" pitchFamily="34" charset="0"/>
                <a:cs typeface="B Mitra" pitchFamily="2" charset="-78"/>
                <a:sym typeface="Wingdings 2"/>
              </a:rPr>
              <a:t>  باید در مدارسی اجرا شود که دارای جو حمایتی و مثبت باشند.</a:t>
            </a:r>
          </a:p>
          <a:p>
            <a:pPr marL="0" indent="0" algn="r" rtl="1">
              <a:buNone/>
            </a:pPr>
            <a:endParaRPr lang="fa-IR" sz="1000" dirty="0" smtClean="0">
              <a:latin typeface="Futura Md BT" pitchFamily="34" charset="0"/>
              <a:cs typeface="B Mitra" pitchFamily="2" charset="-78"/>
              <a:sym typeface="Wingdings 2"/>
            </a:endParaRPr>
          </a:p>
          <a:p>
            <a:pPr algn="r" rtl="1">
              <a:buFont typeface="Wingdings 2"/>
              <a:buChar char="D"/>
            </a:pPr>
            <a:r>
              <a:rPr lang="fa-IR" sz="2400" dirty="0" smtClean="0">
                <a:latin typeface="Futura Md BT" pitchFamily="34" charset="0"/>
                <a:cs typeface="B Mitra" pitchFamily="2" charset="-78"/>
                <a:sym typeface="Wingdings 2"/>
              </a:rPr>
              <a:t>روشی قابل درک است زیرا معلمان از نظر نیازهای رشد حرفه ای و تجربه متفاوت هستند.</a:t>
            </a:r>
          </a:p>
          <a:p>
            <a:pPr marL="0" indent="0" algn="r" rtl="1">
              <a:buNone/>
            </a:pPr>
            <a:endParaRPr lang="fa-IR" sz="1000" dirty="0" smtClean="0">
              <a:latin typeface="Futura Md BT" pitchFamily="34" charset="0"/>
              <a:cs typeface="B Mitra" pitchFamily="2" charset="-78"/>
              <a:sym typeface="Wingdings 2"/>
            </a:endParaRPr>
          </a:p>
          <a:p>
            <a:pPr algn="r" rtl="1">
              <a:buFont typeface="Wingdings 2"/>
              <a:buChar char="D"/>
            </a:pPr>
            <a:r>
              <a:rPr lang="fa-IR" sz="2400" dirty="0" smtClean="0">
                <a:latin typeface="Futura Md BT" pitchFamily="34" charset="0"/>
                <a:cs typeface="B Mitra" pitchFamily="2" charset="-78"/>
                <a:sym typeface="Wingdings 2"/>
              </a:rPr>
              <a:t>احساس تنهایی معلم را کاهش می دهد.</a:t>
            </a:r>
          </a:p>
          <a:p>
            <a:pPr marL="0" indent="0" algn="r" rtl="1">
              <a:buNone/>
            </a:pPr>
            <a:endParaRPr lang="fa-IR" sz="1000" dirty="0" smtClean="0">
              <a:latin typeface="Futura Md BT" pitchFamily="34" charset="0"/>
              <a:cs typeface="B Mitra" pitchFamily="2" charset="-78"/>
              <a:sym typeface="Wingdings 2"/>
            </a:endParaRPr>
          </a:p>
          <a:p>
            <a:pPr algn="r" rtl="1">
              <a:buFont typeface="Wingdings 2"/>
              <a:buChar char="D"/>
            </a:pPr>
            <a:r>
              <a:rPr lang="fa-IR" sz="2400" dirty="0" smtClean="0">
                <a:latin typeface="Futura Md BT" pitchFamily="34" charset="0"/>
                <a:cs typeface="B Mitra" pitchFamily="2" charset="-78"/>
                <a:sym typeface="Wingdings 2"/>
              </a:rPr>
              <a:t>شرکت در این برنامه باید اجباری باشد.</a:t>
            </a:r>
          </a:p>
          <a:p>
            <a:pPr marL="0" indent="0" algn="r" rtl="1">
              <a:buNone/>
            </a:pPr>
            <a:endParaRPr lang="fa-IR" sz="1000" dirty="0" smtClean="0">
              <a:latin typeface="Futura Md BT" pitchFamily="34" charset="0"/>
              <a:cs typeface="B Mitra" pitchFamily="2" charset="-78"/>
              <a:sym typeface="Wingdings 2"/>
            </a:endParaRPr>
          </a:p>
          <a:p>
            <a:pPr algn="r" rtl="1">
              <a:buFont typeface="Wingdings 2"/>
              <a:buChar char="D"/>
            </a:pPr>
            <a:r>
              <a:rPr lang="fa-IR" sz="2400" dirty="0" smtClean="0">
                <a:latin typeface="Futura Md BT" pitchFamily="34" charset="0"/>
                <a:cs typeface="B Mitra" pitchFamily="2" charset="-78"/>
                <a:sym typeface="Wingdings 2"/>
              </a:rPr>
              <a:t>مشارکت کنندگان باید دارای سطح کلاسی یا تخصص محتوایی یکسان باشند.</a:t>
            </a:r>
          </a:p>
          <a:p>
            <a:pPr marL="0" indent="0" algn="r" rtl="1">
              <a:buNone/>
            </a:pPr>
            <a:endParaRPr lang="fa-IR" sz="1000" dirty="0" smtClean="0">
              <a:latin typeface="Futura Md BT" pitchFamily="34" charset="0"/>
              <a:cs typeface="B Mitra" pitchFamily="2" charset="-78"/>
              <a:sym typeface="Wingdings 2"/>
            </a:endParaRPr>
          </a:p>
          <a:p>
            <a:pPr algn="r" rtl="1">
              <a:buFont typeface="Wingdings 2"/>
              <a:buChar char="D"/>
            </a:pPr>
            <a:r>
              <a:rPr lang="fa-IR" sz="2400" dirty="0" smtClean="0">
                <a:latin typeface="Futura Md BT" pitchFamily="34" charset="0"/>
                <a:cs typeface="B Mitra" pitchFamily="2" charset="-78"/>
                <a:sym typeface="Wingdings 2"/>
              </a:rPr>
              <a:t>آموزش در مورد مشاهده کلاس و نشست های قبل و بعد از آن ضروری است.</a:t>
            </a: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26" y="0"/>
            <a:ext cx="3053206" cy="2564904"/>
          </a:xfrm>
          <a:prstGeom prst="rect">
            <a:avLst/>
          </a:prstGeom>
        </p:spPr>
      </p:pic>
    </p:spTree>
    <p:extLst>
      <p:ext uri="{BB962C8B-B14F-4D97-AF65-F5344CB8AC3E}">
        <p14:creationId xmlns:p14="http://schemas.microsoft.com/office/powerpoint/2010/main" xmlns="" val="183950595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Bef>
                <a:spcPts val="600"/>
              </a:spcBef>
            </a:pPr>
            <a:r>
              <a:rPr lang="fa-IR" sz="3200" b="1" dirty="0" smtClean="0">
                <a:solidFill>
                  <a:srgbClr val="FF0000"/>
                </a:solidFill>
                <a:latin typeface="IranNastaliq" pitchFamily="18" charset="0"/>
                <a:ea typeface="+mn-ea"/>
                <a:cs typeface="B Titr" pitchFamily="2" charset="-78"/>
              </a:rPr>
              <a:t>مربیگری همتا</a:t>
            </a:r>
            <a:endParaRPr lang="fa-IR" sz="3200" b="1" dirty="0">
              <a:solidFill>
                <a:srgbClr val="FF0000"/>
              </a:solidFill>
              <a:latin typeface="IranNastaliq" pitchFamily="18" charset="0"/>
              <a:ea typeface="+mn-ea"/>
              <a:cs typeface="B Titr" pitchFamily="2" charset="-78"/>
            </a:endParaRPr>
          </a:p>
        </p:txBody>
      </p:sp>
      <p:sp>
        <p:nvSpPr>
          <p:cNvPr id="4" name="Content Placeholder 2"/>
          <p:cNvSpPr txBox="1">
            <a:spLocks/>
          </p:cNvSpPr>
          <p:nvPr/>
        </p:nvSpPr>
        <p:spPr>
          <a:xfrm>
            <a:off x="1403648" y="1600200"/>
            <a:ext cx="7283152" cy="46371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r" rtl="1">
              <a:spcBef>
                <a:spcPts val="0"/>
              </a:spcBef>
              <a:buNone/>
            </a:pPr>
            <a:r>
              <a:rPr lang="fa-IR" sz="2400" b="1" dirty="0">
                <a:solidFill>
                  <a:srgbClr val="990000"/>
                </a:solidFill>
                <a:latin typeface="Futura Md BT" pitchFamily="34" charset="0"/>
                <a:cs typeface="B Mitra" pitchFamily="2" charset="-78"/>
              </a:rPr>
              <a:t>مفروضاتی در مورد مربیگری همتا</a:t>
            </a:r>
            <a:endParaRPr lang="fa-IR" sz="2400" dirty="0" smtClean="0">
              <a:solidFill>
                <a:prstClr val="black"/>
              </a:solidFill>
              <a:latin typeface="Futura Md BT" pitchFamily="34" charset="0"/>
              <a:cs typeface="B Mitra" pitchFamily="2" charset="-78"/>
              <a:sym typeface="Wingdings 2"/>
            </a:endParaRPr>
          </a:p>
          <a:p>
            <a:pPr marL="0" lvl="0" indent="0" algn="r" rtl="1">
              <a:spcBef>
                <a:spcPts val="0"/>
              </a:spcBef>
              <a:buNone/>
            </a:pPr>
            <a:endParaRPr lang="fa-IR" sz="2400" dirty="0">
              <a:solidFill>
                <a:prstClr val="black"/>
              </a:solidFill>
              <a:latin typeface="Futura Md BT" pitchFamily="34" charset="0"/>
              <a:cs typeface="B Mitra" pitchFamily="2" charset="-78"/>
              <a:sym typeface="Wingdings 2"/>
            </a:endParaRPr>
          </a:p>
          <a:p>
            <a:pPr marL="0" lvl="0" indent="0" algn="r" rtl="1">
              <a:spcBef>
                <a:spcPts val="0"/>
              </a:spcBef>
              <a:buFont typeface="Wingdings 2"/>
              <a:buChar char="D"/>
            </a:pPr>
            <a:r>
              <a:rPr lang="fa-IR" sz="2400" dirty="0">
                <a:solidFill>
                  <a:prstClr val="black"/>
                </a:solidFill>
                <a:latin typeface="Futura Md BT" pitchFamily="34" charset="0"/>
                <a:cs typeface="B Mitra" pitchFamily="2" charset="-78"/>
                <a:sym typeface="Wingdings 2"/>
              </a:rPr>
              <a:t>می توان آن را به جای مشاهده سالیانه مدیر مورد استفاده قرار داد</a:t>
            </a:r>
            <a:r>
              <a:rPr lang="fa-IR" sz="2400" dirty="0" smtClean="0">
                <a:solidFill>
                  <a:prstClr val="black"/>
                </a:solidFill>
                <a:latin typeface="Futura Md BT" pitchFamily="34" charset="0"/>
                <a:cs typeface="B Mitra" pitchFamily="2" charset="-78"/>
                <a:sym typeface="Wingdings 2"/>
              </a:rPr>
              <a:t>.</a:t>
            </a:r>
          </a:p>
          <a:p>
            <a:pPr marL="0" lvl="0" indent="0" algn="r" rtl="1">
              <a:spcBef>
                <a:spcPts val="0"/>
              </a:spcBef>
              <a:buNone/>
            </a:pPr>
            <a:endParaRPr lang="fa-IR" sz="2400" dirty="0">
              <a:solidFill>
                <a:prstClr val="black"/>
              </a:solidFill>
              <a:latin typeface="Futura Md BT" pitchFamily="34" charset="0"/>
              <a:cs typeface="B Mitra" pitchFamily="2" charset="-78"/>
              <a:sym typeface="Wingdings 2"/>
            </a:endParaRPr>
          </a:p>
          <a:p>
            <a:pPr marL="0" lvl="0" indent="0" algn="r" rtl="1">
              <a:spcBef>
                <a:spcPts val="0"/>
              </a:spcBef>
              <a:buFont typeface="Wingdings 2"/>
              <a:buChar char="D"/>
            </a:pPr>
            <a:r>
              <a:rPr lang="fa-IR" sz="2400" dirty="0">
                <a:solidFill>
                  <a:prstClr val="black"/>
                </a:solidFill>
                <a:latin typeface="Futura Md BT" pitchFamily="34" charset="0"/>
                <a:cs typeface="B Mitra" pitchFamily="2" charset="-78"/>
                <a:sym typeface="Wingdings 2"/>
              </a:rPr>
              <a:t>اطلاعات جمع آوری شده ممکن است برای ارزشیابی معلم استفاده شود</a:t>
            </a:r>
            <a:r>
              <a:rPr lang="fa-IR" sz="2400" dirty="0" smtClean="0">
                <a:solidFill>
                  <a:prstClr val="black"/>
                </a:solidFill>
                <a:latin typeface="Futura Md BT" pitchFamily="34" charset="0"/>
                <a:cs typeface="B Mitra" pitchFamily="2" charset="-78"/>
                <a:sym typeface="Wingdings 2"/>
              </a:rPr>
              <a:t>.</a:t>
            </a:r>
          </a:p>
          <a:p>
            <a:pPr marL="0" lvl="0" indent="0" algn="r" rtl="1">
              <a:spcBef>
                <a:spcPts val="0"/>
              </a:spcBef>
              <a:buNone/>
            </a:pPr>
            <a:endParaRPr lang="fa-IR" sz="2400" dirty="0">
              <a:solidFill>
                <a:prstClr val="black"/>
              </a:solidFill>
              <a:latin typeface="Futura Md BT" pitchFamily="34" charset="0"/>
              <a:cs typeface="B Mitra" pitchFamily="2" charset="-78"/>
              <a:sym typeface="Wingdings 2"/>
            </a:endParaRPr>
          </a:p>
          <a:p>
            <a:pPr marL="0" lvl="0" indent="0" algn="r" rtl="1">
              <a:spcBef>
                <a:spcPts val="0"/>
              </a:spcBef>
              <a:buFont typeface="Wingdings 2"/>
              <a:buChar char="D"/>
            </a:pPr>
            <a:r>
              <a:rPr lang="fa-IR" sz="2400" dirty="0">
                <a:solidFill>
                  <a:prstClr val="black"/>
                </a:solidFill>
                <a:latin typeface="Futura Md BT" pitchFamily="34" charset="0"/>
                <a:cs typeface="B Mitra" pitchFamily="2" charset="-78"/>
                <a:sym typeface="Wingdings 2"/>
              </a:rPr>
              <a:t>برای این کار باید زمان آزاد در نظر گرفت</a:t>
            </a:r>
            <a:r>
              <a:rPr lang="fa-IR" sz="2400" dirty="0" smtClean="0">
                <a:solidFill>
                  <a:prstClr val="black"/>
                </a:solidFill>
                <a:latin typeface="Futura Md BT" pitchFamily="34" charset="0"/>
                <a:cs typeface="B Mitra" pitchFamily="2" charset="-78"/>
                <a:sym typeface="Wingdings 2"/>
              </a:rPr>
              <a:t>.</a:t>
            </a:r>
          </a:p>
          <a:p>
            <a:pPr marL="0" lvl="0" indent="0" algn="r" rtl="1">
              <a:spcBef>
                <a:spcPts val="0"/>
              </a:spcBef>
              <a:buNone/>
            </a:pPr>
            <a:endParaRPr lang="fa-IR" sz="2400" dirty="0">
              <a:solidFill>
                <a:prstClr val="black"/>
              </a:solidFill>
              <a:latin typeface="Futura Md BT" pitchFamily="34" charset="0"/>
              <a:cs typeface="B Mitra" pitchFamily="2" charset="-78"/>
              <a:sym typeface="Wingdings 2"/>
            </a:endParaRPr>
          </a:p>
          <a:p>
            <a:pPr marL="0" lvl="0" indent="0" algn="r" rtl="1">
              <a:spcBef>
                <a:spcPts val="0"/>
              </a:spcBef>
              <a:buFont typeface="Wingdings 2"/>
              <a:buChar char="D"/>
            </a:pPr>
            <a:r>
              <a:rPr lang="fa-IR" sz="2400" dirty="0">
                <a:solidFill>
                  <a:prstClr val="black"/>
                </a:solidFill>
                <a:latin typeface="Futura Md BT" pitchFamily="34" charset="0"/>
                <a:cs typeface="B Mitra" pitchFamily="2" charset="-78"/>
                <a:sym typeface="Wingdings 2"/>
              </a:rPr>
              <a:t>موفق ترین برنامه باید با فعالیت های رشد حرفه ای منطقه </a:t>
            </a:r>
            <a:r>
              <a:rPr lang="fa-IR" sz="2400" dirty="0" smtClean="0">
                <a:solidFill>
                  <a:prstClr val="black"/>
                </a:solidFill>
                <a:latin typeface="Futura Md BT" pitchFamily="34" charset="0"/>
                <a:cs typeface="B Mitra" pitchFamily="2" charset="-78"/>
                <a:sym typeface="Wingdings 2"/>
              </a:rPr>
              <a:t>مرتبط </a:t>
            </a:r>
            <a:r>
              <a:rPr lang="fa-IR" sz="2400" dirty="0">
                <a:solidFill>
                  <a:prstClr val="black"/>
                </a:solidFill>
                <a:latin typeface="Futura Md BT" pitchFamily="34" charset="0"/>
                <a:cs typeface="B Mitra" pitchFamily="2" charset="-78"/>
                <a:sym typeface="Wingdings 2"/>
              </a:rPr>
              <a:t>باشد</a:t>
            </a:r>
            <a:r>
              <a:rPr lang="fa-IR" sz="2400" dirty="0" smtClean="0">
                <a:solidFill>
                  <a:prstClr val="black"/>
                </a:solidFill>
                <a:latin typeface="Futura Md BT" pitchFamily="34" charset="0"/>
                <a:cs typeface="B Mitra" pitchFamily="2" charset="-78"/>
                <a:sym typeface="Wingdings 2"/>
              </a:rPr>
              <a:t>.</a:t>
            </a:r>
          </a:p>
          <a:p>
            <a:pPr marL="0" lvl="0" indent="0" algn="r" rtl="1">
              <a:spcBef>
                <a:spcPts val="0"/>
              </a:spcBef>
              <a:buNone/>
            </a:pPr>
            <a:endParaRPr lang="fa-IR" sz="2400" dirty="0">
              <a:solidFill>
                <a:prstClr val="black"/>
              </a:solidFill>
              <a:latin typeface="Futura Md BT" pitchFamily="34" charset="0"/>
              <a:cs typeface="B Mitra" pitchFamily="2" charset="-78"/>
              <a:sym typeface="Wingdings 2"/>
            </a:endParaRPr>
          </a:p>
          <a:p>
            <a:pPr marL="0" lvl="0" indent="0" algn="r" rtl="1">
              <a:spcBef>
                <a:spcPts val="0"/>
              </a:spcBef>
              <a:buFont typeface="Wingdings 2"/>
              <a:buChar char="D"/>
            </a:pPr>
            <a:r>
              <a:rPr lang="fa-IR" sz="2400" dirty="0">
                <a:solidFill>
                  <a:prstClr val="black"/>
                </a:solidFill>
                <a:latin typeface="Futura Md BT" pitchFamily="34" charset="0"/>
                <a:cs typeface="B Mitra" pitchFamily="2" charset="-78"/>
                <a:sym typeface="Wingdings 2"/>
              </a:rPr>
              <a:t>مدیران درگیری کمتری با معلم ها در سال هایی دارند که معلمان به مربیگری همتا مشغولند.</a:t>
            </a:r>
          </a:p>
          <a:p>
            <a:pPr marL="0" lvl="0" indent="0" algn="r" rtl="1">
              <a:spcBef>
                <a:spcPts val="0"/>
              </a:spcBef>
              <a:buNone/>
            </a:pPr>
            <a:endParaRPr lang="en-US" sz="2400" dirty="0">
              <a:solidFill>
                <a:prstClr val="black"/>
              </a:solidFill>
              <a:cs typeface="B Mitra"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403648" y="0"/>
            <a:ext cx="3608107" cy="2258639"/>
          </a:xfrm>
          <a:prstGeom prst="rect">
            <a:avLst/>
          </a:prstGeom>
        </p:spPr>
      </p:pic>
    </p:spTree>
    <p:extLst>
      <p:ext uri="{BB962C8B-B14F-4D97-AF65-F5344CB8AC3E}">
        <p14:creationId xmlns:p14="http://schemas.microsoft.com/office/powerpoint/2010/main" xmlns="" val="160734464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fa-IR" sz="3200" b="1" dirty="0" smtClean="0">
                <a:solidFill>
                  <a:srgbClr val="FF0000"/>
                </a:solidFill>
                <a:latin typeface="IranNastaliq" pitchFamily="18" charset="0"/>
                <a:ea typeface="+mn-ea"/>
                <a:cs typeface="B Titr" pitchFamily="2" charset="-78"/>
              </a:rPr>
              <a:t>مربیگری همتا</a:t>
            </a:r>
            <a:endParaRPr lang="fa-IR" sz="3200" b="1" dirty="0">
              <a:solidFill>
                <a:srgbClr val="FF0000"/>
              </a:solidFill>
              <a:latin typeface="IranNastaliq" pitchFamily="18" charset="0"/>
              <a:ea typeface="+mn-ea"/>
              <a:cs typeface="B Titr" pitchFamily="2" charset="-78"/>
            </a:endParaRPr>
          </a:p>
        </p:txBody>
      </p:sp>
      <p:sp>
        <p:nvSpPr>
          <p:cNvPr id="4" name="Content Placeholder 2"/>
          <p:cNvSpPr txBox="1">
            <a:spLocks/>
          </p:cNvSpPr>
          <p:nvPr/>
        </p:nvSpPr>
        <p:spPr>
          <a:xfrm>
            <a:off x="1403648" y="1412776"/>
            <a:ext cx="7196336" cy="482453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buNone/>
            </a:pPr>
            <a:r>
              <a:rPr lang="fa-IR" sz="2400" b="1" dirty="0" smtClean="0">
                <a:solidFill>
                  <a:srgbClr val="000099"/>
                </a:solidFill>
                <a:latin typeface="Futura Md BT" pitchFamily="34" charset="0"/>
                <a:cs typeface="B Mitra" pitchFamily="2" charset="-78"/>
              </a:rPr>
              <a:t>گارستون دو نوع مربیگری را به عنوان دو الگوی مختلف مورد بحث قرار می دهد:</a:t>
            </a:r>
          </a:p>
          <a:p>
            <a:pPr marL="400050" lvl="1" indent="0" algn="r" rtl="1">
              <a:buNone/>
            </a:pPr>
            <a:r>
              <a:rPr lang="fa-IR" sz="2000" b="1" dirty="0" smtClean="0">
                <a:latin typeface="Futura Md BT" pitchFamily="34" charset="0"/>
                <a:cs typeface="B Mitra" pitchFamily="2" charset="-78"/>
              </a:rPr>
              <a:t>1.  مربیگری فنی</a:t>
            </a:r>
          </a:p>
          <a:p>
            <a:pPr marL="400050" lvl="1" indent="0" algn="r" rtl="1">
              <a:buNone/>
            </a:pPr>
            <a:r>
              <a:rPr lang="fa-IR" sz="2000" b="1" dirty="0" smtClean="0">
                <a:latin typeface="Futura Md BT" pitchFamily="34" charset="0"/>
                <a:cs typeface="B Mitra" pitchFamily="2" charset="-78"/>
              </a:rPr>
              <a:t>2.  مربیگری مبتنی بر همکاری</a:t>
            </a:r>
          </a:p>
          <a:p>
            <a:pPr marL="0" indent="0" algn="r" rtl="1">
              <a:buNone/>
            </a:pPr>
            <a:endParaRPr lang="en-US" sz="2400" dirty="0" smtClean="0">
              <a:cs typeface="B Mitra" pitchFamily="2" charset="-78"/>
            </a:endParaRPr>
          </a:p>
          <a:p>
            <a:pPr marL="0" indent="0" algn="r" rtl="1">
              <a:buNone/>
            </a:pPr>
            <a:endParaRPr lang="fa-IR" sz="2400" b="1" dirty="0" smtClean="0">
              <a:solidFill>
                <a:srgbClr val="990000"/>
              </a:solidFill>
              <a:cs typeface="B Mitra" pitchFamily="2" charset="-78"/>
            </a:endParaRPr>
          </a:p>
          <a:p>
            <a:pPr marL="0" indent="0" algn="r" rtl="1">
              <a:buNone/>
            </a:pPr>
            <a:r>
              <a:rPr lang="fa-IR" sz="2400" b="1" dirty="0" smtClean="0">
                <a:solidFill>
                  <a:srgbClr val="990000"/>
                </a:solidFill>
                <a:cs typeface="B Mitra" pitchFamily="2" charset="-78"/>
              </a:rPr>
              <a:t>مربیگری فنی</a:t>
            </a:r>
            <a:r>
              <a:rPr lang="fa-IR" sz="2400" dirty="0" smtClean="0">
                <a:cs typeface="B Mitra" pitchFamily="2" charset="-78"/>
              </a:rPr>
              <a:t> </a:t>
            </a:r>
            <a:r>
              <a:rPr lang="fa-IR" sz="2400" dirty="0" smtClean="0">
                <a:solidFill>
                  <a:srgbClr val="FF0000"/>
                </a:solidFill>
                <a:cs typeface="B Mitra" pitchFamily="2" charset="-78"/>
                <a:sym typeface="Wingdings 3"/>
              </a:rPr>
              <a:t></a:t>
            </a:r>
            <a:r>
              <a:rPr lang="fa-IR" sz="2400" dirty="0" smtClean="0">
                <a:cs typeface="B Mitra" pitchFamily="2" charset="-78"/>
                <a:sym typeface="Wingdings 3"/>
              </a:rPr>
              <a:t> </a:t>
            </a:r>
            <a:r>
              <a:rPr lang="fa-IR" sz="2400" dirty="0" smtClean="0">
                <a:solidFill>
                  <a:srgbClr val="0000CC"/>
                </a:solidFill>
                <a:cs typeface="B Mitra" pitchFamily="2" charset="-78"/>
                <a:sym typeface="Wingdings 3"/>
              </a:rPr>
              <a:t>پیگیری کارگاه های آموزشی ضمن خدمت منطقه</a:t>
            </a:r>
          </a:p>
          <a:p>
            <a:pPr marL="0" indent="0" algn="r" rtl="1">
              <a:buNone/>
            </a:pPr>
            <a:endParaRPr lang="fa-IR" sz="2400" dirty="0" smtClean="0">
              <a:solidFill>
                <a:srgbClr val="0000CC"/>
              </a:solidFill>
              <a:cs typeface="B Mitra" pitchFamily="2" charset="-78"/>
              <a:sym typeface="Wingdings 3"/>
            </a:endParaRPr>
          </a:p>
          <a:p>
            <a:pPr marL="0" indent="0" algn="just" rtl="1">
              <a:buNone/>
            </a:pPr>
            <a:r>
              <a:rPr lang="fa-IR" sz="2400" b="1" dirty="0" smtClean="0">
                <a:solidFill>
                  <a:srgbClr val="990000"/>
                </a:solidFill>
                <a:cs typeface="B Mitra" pitchFamily="2" charset="-78"/>
                <a:sym typeface="Wingdings 3"/>
              </a:rPr>
              <a:t>مربیگری مبتنی بر همکاری </a:t>
            </a:r>
            <a:r>
              <a:rPr lang="fa-IR" sz="2400" dirty="0" smtClean="0">
                <a:solidFill>
                  <a:srgbClr val="FF0000"/>
                </a:solidFill>
                <a:cs typeface="B Mitra" pitchFamily="2" charset="-78"/>
                <a:sym typeface="Wingdings 3"/>
              </a:rPr>
              <a:t> </a:t>
            </a:r>
            <a:r>
              <a:rPr lang="fa-IR" sz="2400" dirty="0" smtClean="0">
                <a:solidFill>
                  <a:srgbClr val="0000CC"/>
                </a:solidFill>
                <a:cs typeface="B Mitra" pitchFamily="2" charset="-78"/>
                <a:sym typeface="Wingdings 3"/>
              </a:rPr>
              <a:t>زمانی اتفاق می افتد که معلمانی که مورد مشاهده قرار می گیرند، تمرکز مشاهده بر پاسخ به سوالات یا نگرانی هایی باشد که در تدریس یا یادگیری دانش آموزان با آنان مواجه هستند.</a:t>
            </a: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81944" y="2060848"/>
            <a:ext cx="4106019" cy="1572766"/>
          </a:xfrm>
          <a:prstGeom prst="rect">
            <a:avLst/>
          </a:prstGeom>
        </p:spPr>
      </p:pic>
    </p:spTree>
    <p:extLst>
      <p:ext uri="{BB962C8B-B14F-4D97-AF65-F5344CB8AC3E}">
        <p14:creationId xmlns:p14="http://schemas.microsoft.com/office/powerpoint/2010/main" xmlns="" val="366081450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Заголовок 1"/>
          <p:cNvSpPr txBox="1">
            <a:spLocks/>
          </p:cNvSpPr>
          <p:nvPr/>
        </p:nvSpPr>
        <p:spPr>
          <a:xfrm>
            <a:off x="827584" y="188641"/>
            <a:ext cx="7772400" cy="108012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600"/>
              </a:spcBef>
            </a:pPr>
            <a:r>
              <a:rPr lang="fa-IR" sz="3200" b="1" dirty="0" smtClean="0">
                <a:solidFill>
                  <a:srgbClr val="FF0000"/>
                </a:solidFill>
                <a:latin typeface="IranNastaliq" pitchFamily="18" charset="0"/>
                <a:cs typeface="B Titr" pitchFamily="2" charset="-78"/>
              </a:rPr>
              <a:t>مربیگری همتا</a:t>
            </a:r>
            <a:endParaRPr lang="fa-IR" sz="3200" b="1" dirty="0">
              <a:solidFill>
                <a:srgbClr val="FF0000"/>
              </a:solidFill>
              <a:latin typeface="IranNastaliq" pitchFamily="18" charset="0"/>
              <a:cs typeface="B Titr" pitchFamily="2" charset="-78"/>
            </a:endParaRPr>
          </a:p>
        </p:txBody>
      </p:sp>
      <p:sp>
        <p:nvSpPr>
          <p:cNvPr id="12" name="Content Placeholder 2"/>
          <p:cNvSpPr txBox="1">
            <a:spLocks/>
          </p:cNvSpPr>
          <p:nvPr/>
        </p:nvSpPr>
        <p:spPr>
          <a:xfrm>
            <a:off x="827584" y="1600200"/>
            <a:ext cx="7488832" cy="46371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r" rtl="1"/>
            <a:endParaRPr lang="en-US" dirty="0">
              <a:solidFill>
                <a:prstClr val="black"/>
              </a:solidFill>
            </a:endParaRPr>
          </a:p>
        </p:txBody>
      </p:sp>
      <p:sp>
        <p:nvSpPr>
          <p:cNvPr id="4" name="Content Placeholder 2"/>
          <p:cNvSpPr txBox="1">
            <a:spLocks/>
          </p:cNvSpPr>
          <p:nvPr/>
        </p:nvSpPr>
        <p:spPr>
          <a:xfrm>
            <a:off x="539552" y="1600200"/>
            <a:ext cx="8147248" cy="463711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rtl="1">
              <a:spcBef>
                <a:spcPts val="0"/>
              </a:spcBef>
              <a:buFont typeface="Arial" pitchFamily="34" charset="0"/>
              <a:buNone/>
            </a:pPr>
            <a:r>
              <a:rPr lang="fa-IR" sz="2400" b="1" dirty="0" smtClean="0">
                <a:solidFill>
                  <a:srgbClr val="990000"/>
                </a:solidFill>
                <a:latin typeface="Futura Md BT" pitchFamily="34" charset="0"/>
                <a:cs typeface="B Mitra" pitchFamily="2" charset="-78"/>
              </a:rPr>
              <a:t>مربیگری فنی:</a:t>
            </a:r>
          </a:p>
          <a:p>
            <a:pPr marL="0" indent="0" algn="r" rtl="1">
              <a:spcBef>
                <a:spcPts val="0"/>
              </a:spcBef>
              <a:buFont typeface="Arial" pitchFamily="34" charset="0"/>
              <a:buNone/>
            </a:pPr>
            <a:endParaRPr lang="fa-IR" sz="2400" dirty="0" smtClean="0">
              <a:solidFill>
                <a:prstClr val="black"/>
              </a:solidFill>
              <a:cs typeface="B Mitra" pitchFamily="2" charset="-78"/>
              <a:sym typeface="Wingdings 2"/>
            </a:endParaRPr>
          </a:p>
          <a:p>
            <a:pPr marL="0" indent="0" algn="r" rtl="1">
              <a:spcBef>
                <a:spcPts val="0"/>
              </a:spcBef>
              <a:buFont typeface="Arial" pitchFamily="34" charset="0"/>
              <a:buNone/>
            </a:pPr>
            <a:endParaRPr lang="fa-IR" sz="2400" dirty="0">
              <a:solidFill>
                <a:srgbClr val="000099"/>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fa-IR" sz="2400" dirty="0" smtClean="0">
              <a:solidFill>
                <a:srgbClr val="C00000"/>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fa-IR" sz="2400" dirty="0" smtClean="0">
              <a:solidFill>
                <a:srgbClr val="C00000"/>
              </a:solidFill>
              <a:latin typeface="Futura Md BT" pitchFamily="34" charset="0"/>
              <a:cs typeface="B Mitra" pitchFamily="2" charset="-78"/>
              <a:sym typeface="Wingdings 2"/>
            </a:endParaRPr>
          </a:p>
          <a:p>
            <a:pPr marL="0" indent="0" algn="r" rtl="1">
              <a:spcBef>
                <a:spcPts val="0"/>
              </a:spcBef>
              <a:buFont typeface="Arial" pitchFamily="34" charset="0"/>
              <a:buNone/>
            </a:pPr>
            <a:endParaRPr lang="fa-IR" sz="2400" dirty="0">
              <a:solidFill>
                <a:srgbClr val="C00000"/>
              </a:solidFill>
              <a:latin typeface="Futura Md BT" pitchFamily="34" charset="0"/>
              <a:cs typeface="B Mitra" pitchFamily="2" charset="-78"/>
              <a:sym typeface="Wingdings 2"/>
            </a:endParaRPr>
          </a:p>
          <a:p>
            <a:pPr marL="0" indent="0" algn="r" rtl="1">
              <a:spcBef>
                <a:spcPts val="0"/>
              </a:spcBef>
              <a:buFont typeface="Arial" pitchFamily="34" charset="0"/>
              <a:buNone/>
            </a:pPr>
            <a:r>
              <a:rPr lang="fa-IR" sz="2400" dirty="0" smtClean="0">
                <a:solidFill>
                  <a:srgbClr val="C00000"/>
                </a:solidFill>
                <a:latin typeface="Futura Md BT" pitchFamily="34" charset="0"/>
                <a:cs typeface="B Mitra" pitchFamily="2" charset="-78"/>
                <a:sym typeface="Wingdings 2"/>
              </a:rPr>
              <a:t>کسانی که در این مربیگری شرکت می کنند:</a:t>
            </a:r>
          </a:p>
          <a:p>
            <a:pPr marL="0" indent="0" algn="r" rtl="1">
              <a:spcBef>
                <a:spcPts val="0"/>
              </a:spcBef>
              <a:buFont typeface="Arial" pitchFamily="34" charset="0"/>
              <a:buNone/>
            </a:pPr>
            <a:endParaRPr lang="fa-IR" sz="2400" dirty="0">
              <a:solidFill>
                <a:srgbClr val="000099"/>
              </a:solidFill>
              <a:latin typeface="Futura Md BT" pitchFamily="34" charset="0"/>
              <a:cs typeface="B Mitra" pitchFamily="2" charset="-78"/>
              <a:sym typeface="Wingdings 2"/>
            </a:endParaRPr>
          </a:p>
          <a:p>
            <a:pPr lvl="1" algn="r" rtl="1">
              <a:spcBef>
                <a:spcPts val="0"/>
              </a:spcBef>
              <a:buFont typeface="Wingdings" pitchFamily="2" charset="2"/>
              <a:buChar char="v"/>
            </a:pPr>
            <a:r>
              <a:rPr lang="fa-IR" sz="2000" b="1" dirty="0" smtClean="0">
                <a:latin typeface="Futura Md BT" pitchFamily="34" charset="0"/>
                <a:cs typeface="B Mitra" pitchFamily="2" charset="-78"/>
                <a:sym typeface="Wingdings 2"/>
              </a:rPr>
              <a:t>در استفاده از روش های جدید ثابت قدم تر هستند.</a:t>
            </a:r>
          </a:p>
          <a:p>
            <a:pPr marL="457200" lvl="1" indent="0" algn="r" rtl="1">
              <a:spcBef>
                <a:spcPts val="0"/>
              </a:spcBef>
              <a:buNone/>
            </a:pPr>
            <a:endParaRPr lang="fa-IR" sz="2000" b="1" dirty="0" smtClean="0">
              <a:latin typeface="Futura Md BT" pitchFamily="34" charset="0"/>
              <a:cs typeface="B Mitra" pitchFamily="2" charset="-78"/>
              <a:sym typeface="Wingdings 2"/>
            </a:endParaRPr>
          </a:p>
          <a:p>
            <a:pPr lvl="1" algn="r" rtl="1">
              <a:spcBef>
                <a:spcPts val="0"/>
              </a:spcBef>
              <a:buFont typeface="Wingdings" pitchFamily="2" charset="2"/>
              <a:buChar char="v"/>
            </a:pPr>
            <a:r>
              <a:rPr lang="fa-IR" sz="2000" b="1" dirty="0" smtClean="0">
                <a:latin typeface="Futura Md BT" pitchFamily="34" charset="0"/>
                <a:cs typeface="B Mitra" pitchFamily="2" charset="-78"/>
                <a:sym typeface="Wingdings 2"/>
              </a:rPr>
              <a:t>برای استفاده از این روش ها مهارت های بیشتری را یاد می گیرند.</a:t>
            </a:r>
          </a:p>
          <a:p>
            <a:pPr marL="457200" lvl="1" indent="0" algn="r" rtl="1">
              <a:spcBef>
                <a:spcPts val="0"/>
              </a:spcBef>
              <a:buNone/>
            </a:pPr>
            <a:endParaRPr lang="fa-IR" sz="2000" b="1" dirty="0" smtClean="0">
              <a:latin typeface="Futura Md BT" pitchFamily="34" charset="0"/>
              <a:cs typeface="B Mitra" pitchFamily="2" charset="-78"/>
              <a:sym typeface="Wingdings 2"/>
            </a:endParaRPr>
          </a:p>
          <a:p>
            <a:pPr lvl="1" algn="r" rtl="1">
              <a:spcBef>
                <a:spcPts val="0"/>
              </a:spcBef>
              <a:buFont typeface="Wingdings" pitchFamily="2" charset="2"/>
              <a:buChar char="v"/>
            </a:pPr>
            <a:r>
              <a:rPr lang="fa-IR" sz="2000" b="1" dirty="0" smtClean="0">
                <a:latin typeface="Futura Md BT" pitchFamily="34" charset="0"/>
                <a:cs typeface="B Mitra" pitchFamily="2" charset="-78"/>
                <a:sym typeface="Wingdings 2"/>
              </a:rPr>
              <a:t>یادگیری جدید را به نحو احسن به مجموعه ی استراتژی های آموزشی اضافه می کنند.</a:t>
            </a:r>
          </a:p>
          <a:p>
            <a:pPr lvl="1" algn="r" rtl="1">
              <a:spcBef>
                <a:spcPts val="0"/>
              </a:spcBef>
              <a:buFont typeface="Wingdings" pitchFamily="2" charset="2"/>
              <a:buChar char="v"/>
            </a:pPr>
            <a:endParaRPr lang="fa-IR" sz="2000" dirty="0">
              <a:solidFill>
                <a:srgbClr val="000099"/>
              </a:solidFill>
              <a:latin typeface="Futura Md BT" pitchFamily="34" charset="0"/>
              <a:cs typeface="B Mitra" pitchFamily="2" charset="-78"/>
              <a:sym typeface="Wingdings 2"/>
            </a:endParaRPr>
          </a:p>
        </p:txBody>
      </p:sp>
      <p:sp>
        <p:nvSpPr>
          <p:cNvPr id="2" name="Flowchart: Terminator 1"/>
          <p:cNvSpPr/>
          <p:nvPr/>
        </p:nvSpPr>
        <p:spPr>
          <a:xfrm>
            <a:off x="582960" y="2431196"/>
            <a:ext cx="8060432" cy="1197278"/>
          </a:xfrm>
          <a:prstGeom prst="flowChartTerminator">
            <a:avLst/>
          </a:prstGeom>
          <a:solidFill>
            <a:schemeClr val="accent5">
              <a:lumMod val="20000"/>
              <a:lumOff val="80000"/>
            </a:schemeClr>
          </a:solidFill>
          <a:ln>
            <a:noFill/>
          </a:ln>
          <a:scene3d>
            <a:camera prst="orthographicFront"/>
            <a:lightRig rig="threePt" dir="t"/>
          </a:scene3d>
          <a:sp3d>
            <a:bevelT w="165100" prst="coolSlan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8827" y="2614337"/>
            <a:ext cx="7056784" cy="830997"/>
          </a:xfrm>
          <a:prstGeom prst="rect">
            <a:avLst/>
          </a:prstGeom>
          <a:noFill/>
        </p:spPr>
        <p:txBody>
          <a:bodyPr wrap="square" rtlCol="0">
            <a:spAutoFit/>
          </a:bodyPr>
          <a:lstStyle/>
          <a:p>
            <a:pPr lvl="0" algn="r" rtl="1"/>
            <a:r>
              <a:rPr lang="fa-IR" sz="2400" b="1" dirty="0">
                <a:solidFill>
                  <a:srgbClr val="FF0000"/>
                </a:solidFill>
                <a:latin typeface="Futura Md BT" pitchFamily="34" charset="0"/>
                <a:cs typeface="B Mitra" pitchFamily="2" charset="-78"/>
                <a:sym typeface="Wingdings 2"/>
              </a:rPr>
              <a:t>مهم ترین هدف: </a:t>
            </a:r>
            <a:r>
              <a:rPr lang="fa-IR" sz="2400" dirty="0">
                <a:solidFill>
                  <a:srgbClr val="000099"/>
                </a:solidFill>
                <a:latin typeface="Futura Md BT" pitchFamily="34" charset="0"/>
                <a:cs typeface="B Mitra" pitchFamily="2" charset="-78"/>
                <a:sym typeface="Wingdings 2"/>
              </a:rPr>
              <a:t>انتقال آموزش معلمان- به ویژه نوآوری هایی در </a:t>
            </a:r>
            <a:r>
              <a:rPr lang="fa-IR" sz="2400" dirty="0" smtClean="0">
                <a:solidFill>
                  <a:srgbClr val="000099"/>
                </a:solidFill>
                <a:latin typeface="Futura Md BT" pitchFamily="34" charset="0"/>
                <a:cs typeface="B Mitra" pitchFamily="2" charset="-78"/>
                <a:sym typeface="Wingdings 2"/>
              </a:rPr>
              <a:t>برنامه ریزی </a:t>
            </a:r>
            <a:r>
              <a:rPr lang="fa-IR" sz="2400" dirty="0">
                <a:solidFill>
                  <a:srgbClr val="000099"/>
                </a:solidFill>
                <a:latin typeface="Futura Md BT" pitchFamily="34" charset="0"/>
                <a:cs typeface="B Mitra" pitchFamily="2" charset="-78"/>
                <a:sym typeface="Wingdings 2"/>
              </a:rPr>
              <a:t>درسی یا آموزشی- به فعالیت های کلاس درس.</a:t>
            </a:r>
          </a:p>
        </p:txBody>
      </p:sp>
    </p:spTree>
    <p:extLst>
      <p:ext uri="{BB962C8B-B14F-4D97-AF65-F5344CB8AC3E}">
        <p14:creationId xmlns:p14="http://schemas.microsoft.com/office/powerpoint/2010/main" xmlns="" val="2661073221"/>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798</TotalTime>
  <Words>2067</Words>
  <Application>Microsoft Office PowerPoint</Application>
  <PresentationFormat>On-screen Show (4:3)</PresentationFormat>
  <Paragraphs>314</Paragraphs>
  <Slides>30</Slides>
  <Notes>0</Notes>
  <HiddenSlides>0</HiddenSlides>
  <MMClips>0</MMClips>
  <ScaleCrop>false</ScaleCrop>
  <HeadingPairs>
    <vt:vector size="4" baseType="variant">
      <vt:variant>
        <vt:lpstr>Theme</vt:lpstr>
      </vt:variant>
      <vt:variant>
        <vt:i4>15</vt:i4>
      </vt:variant>
      <vt:variant>
        <vt:lpstr>Slide Titles</vt:lpstr>
      </vt:variant>
      <vt:variant>
        <vt:i4>30</vt:i4>
      </vt:variant>
    </vt:vector>
  </HeadingPairs>
  <TitlesOfParts>
    <vt:vector size="45" baseType="lpstr">
      <vt:lpstr>Тема Office</vt:lpstr>
      <vt:lpstr>1_Тема Office</vt:lpstr>
      <vt:lpstr>2_Тема Office</vt:lpstr>
      <vt:lpstr>3_Тема Office</vt:lpstr>
      <vt:lpstr>4_Тема Office</vt:lpstr>
      <vt:lpstr>5_Тема Office</vt:lpstr>
      <vt:lpstr>6_Тема Office</vt:lpstr>
      <vt:lpstr>7_Тема Office</vt:lpstr>
      <vt:lpstr>8_Тема Office</vt:lpstr>
      <vt:lpstr>9_Тема Office</vt:lpstr>
      <vt:lpstr>11_Тема Office</vt:lpstr>
      <vt:lpstr>12_Тема Office</vt:lpstr>
      <vt:lpstr>13_Тема Office</vt:lpstr>
      <vt:lpstr>10_Тема Office</vt:lpstr>
      <vt:lpstr>15_Тема Office</vt:lpstr>
      <vt:lpstr>Slide 1</vt:lpstr>
      <vt:lpstr>نظارت همتا ( مشاوره همتا)</vt:lpstr>
      <vt:lpstr>Slide 3</vt:lpstr>
      <vt:lpstr>مربیگری همتا</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مربیگری همتا</vt:lpstr>
      <vt:lpstr>Slide 20</vt:lpstr>
      <vt:lpstr>Slide 21</vt:lpstr>
      <vt:lpstr>Slide 22</vt:lpstr>
      <vt:lpstr>Slide 23</vt:lpstr>
      <vt:lpstr> مشاوره همتا به سوی تدبر انتقادی</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1</dc:creator>
  <cp:lastModifiedBy>Gam-7</cp:lastModifiedBy>
  <cp:revision>242</cp:revision>
  <dcterms:created xsi:type="dcterms:W3CDTF">2013-08-06T07:54:43Z</dcterms:created>
  <dcterms:modified xsi:type="dcterms:W3CDTF">2017-10-17T06:21:00Z</dcterms:modified>
</cp:coreProperties>
</file>