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70" r:id="rId13"/>
    <p:sldId id="269" r:id="rId14"/>
    <p:sldId id="271" r:id="rId15"/>
    <p:sldId id="267" r:id="rId16"/>
    <p:sldId id="272" r:id="rId17"/>
    <p:sldId id="273"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11" name="Slide Number Placeholder 10"/>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191FF6DD-4D77-4FDD-A3DA-C542A26FE39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D3E314-51A1-440C-AA1B-EC89FB91C631}" type="datetimeFigureOut">
              <a:rPr lang="fa-IR" smtClean="0"/>
              <a:pPr/>
              <a:t>02/16/1435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191FF6DD-4D77-4FDD-A3DA-C542A26FE396}" type="slidenum">
              <a:rPr lang="fa-IR" smtClean="0"/>
              <a:pPr/>
              <a:t>‹#›</a:t>
            </a:fld>
            <a:endParaRPr lang="fa-I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ED3E314-51A1-440C-AA1B-EC89FB91C631}" type="datetimeFigureOut">
              <a:rPr lang="fa-IR" smtClean="0"/>
              <a:pPr/>
              <a:t>02/16/1435</a:t>
            </a:fld>
            <a:endParaRPr lang="fa-I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a-I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91FF6DD-4D77-4FDD-A3DA-C542A26FE39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1026" name="Picture 2" descr="C:\Users\mohamad\Downloads\by_the_name_of_allah.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85750" y="400050"/>
            <a:ext cx="8572500" cy="60579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فلترهای مکانیکی انواع مختلف دارند:</a:t>
            </a:r>
          </a:p>
          <a:p>
            <a:r>
              <a:rPr lang="fa-IR" dirty="0" smtClean="0"/>
              <a:t>فیلترهای ماسه ای</a:t>
            </a:r>
          </a:p>
          <a:p>
            <a:r>
              <a:rPr lang="fa-IR" dirty="0" smtClean="0"/>
              <a:t>فیلترهای دیاتومی</a:t>
            </a:r>
          </a:p>
          <a:p>
            <a:endParaRPr lang="fa-IR" dirty="0" smtClean="0"/>
          </a:p>
          <a:p>
            <a:endParaRPr lang="fa-IR" dirty="0"/>
          </a:p>
        </p:txBody>
      </p:sp>
      <p:pic>
        <p:nvPicPr>
          <p:cNvPr id="4098" name="Picture 2" descr="C:\Users\mohamad\Desktop\disk.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060848"/>
            <a:ext cx="9144000" cy="4797152"/>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994956"/>
            <a:ext cx="8183880" cy="1051560"/>
          </a:xfrm>
        </p:spPr>
        <p:txBody>
          <a:bodyPr/>
          <a:lstStyle/>
          <a:p>
            <a:r>
              <a:rPr lang="fa-IR" dirty="0" smtClean="0"/>
              <a:t>بیوفیلترها:</a:t>
            </a:r>
            <a:endParaRPr lang="fa-IR" dirty="0"/>
          </a:p>
        </p:txBody>
      </p:sp>
      <p:sp>
        <p:nvSpPr>
          <p:cNvPr id="3" name="Content Placeholder 2"/>
          <p:cNvSpPr>
            <a:spLocks noGrp="1"/>
          </p:cNvSpPr>
          <p:nvPr>
            <p:ph idx="1"/>
          </p:nvPr>
        </p:nvSpPr>
        <p:spPr/>
        <p:txBody>
          <a:bodyPr/>
          <a:lstStyle/>
          <a:p>
            <a:r>
              <a:rPr lang="fa-IR" dirty="0" smtClean="0">
                <a:cs typeface="B Mitra" pitchFamily="2" charset="-78"/>
              </a:rPr>
              <a:t>کار این بخش گرفتن مواد دفعی نیتروژنی مثل آمونیاک و خارج کردن آنها از آب است.</a:t>
            </a:r>
          </a:p>
          <a:p>
            <a:endParaRPr lang="fa-IR" dirty="0" smtClean="0">
              <a:cs typeface="B Mitra" pitchFamily="2" charset="-78"/>
            </a:endParaRPr>
          </a:p>
          <a:p>
            <a:r>
              <a:rPr lang="fa-IR" dirty="0" smtClean="0">
                <a:cs typeface="B Mitra" pitchFamily="2" charset="-78"/>
              </a:rPr>
              <a:t>آمونیاک  نیتروزموناس  نیتریت (</a:t>
            </a:r>
            <a:r>
              <a:rPr lang="en-US" dirty="0" smtClean="0">
                <a:cs typeface="B Mitra" pitchFamily="2" charset="-78"/>
              </a:rPr>
              <a:t>NO2</a:t>
            </a:r>
            <a:r>
              <a:rPr lang="fa-IR" dirty="0" smtClean="0">
                <a:cs typeface="B Mitra" pitchFamily="2" charset="-78"/>
              </a:rPr>
              <a:t>)    نیتروباکتر     نیترات (</a:t>
            </a:r>
            <a:r>
              <a:rPr lang="en-US" dirty="0" smtClean="0">
                <a:cs typeface="B Mitra" pitchFamily="2" charset="-78"/>
              </a:rPr>
              <a:t>No3</a:t>
            </a:r>
            <a:r>
              <a:rPr lang="fa-IR" dirty="0" smtClean="0">
                <a:cs typeface="B Mitra" pitchFamily="2" charset="-78"/>
              </a:rPr>
              <a:t>)</a:t>
            </a:r>
          </a:p>
          <a:p>
            <a:endParaRPr lang="fa-IR" dirty="0" smtClean="0">
              <a:cs typeface="B Mitra" pitchFamily="2" charset="-78"/>
            </a:endParaRPr>
          </a:p>
          <a:p>
            <a:r>
              <a:rPr lang="fa-IR" dirty="0" smtClean="0">
                <a:cs typeface="B Mitra" pitchFamily="2" charset="-78"/>
              </a:rPr>
              <a:t>طی این فرایند از سمیت نیتروژن کاسته می شود.</a:t>
            </a:r>
          </a:p>
          <a:p>
            <a:endParaRPr lang="fa-IR" dirty="0" smtClean="0"/>
          </a:p>
          <a:p>
            <a:endParaRPr lang="fa-IR" dirty="0"/>
          </a:p>
        </p:txBody>
      </p:sp>
      <p:cxnSp>
        <p:nvCxnSpPr>
          <p:cNvPr id="5" name="Straight Arrow Connector 4"/>
          <p:cNvCxnSpPr/>
          <p:nvPr/>
        </p:nvCxnSpPr>
        <p:spPr>
          <a:xfrm flipH="1">
            <a:off x="6300192" y="2420888"/>
            <a:ext cx="108012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2771800" y="2420888"/>
            <a:ext cx="15121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2" name="Picture 11" descr="http://www.b-t-agroup.ir/fa/images/stories/articles/systemmadarbasteparvareshabzian8.jpg"/>
          <p:cNvPicPr/>
          <p:nvPr/>
        </p:nvPicPr>
        <p:blipFill>
          <a:blip r:embed="rId2">
            <a:extLst>
              <a:ext uri="{28A0092B-C50C-407E-A947-70E740481C1C}">
                <a14:useLocalDpi xmlns="" xmlns:a14="http://schemas.microsoft.com/office/drawing/2010/main" val="0"/>
              </a:ext>
            </a:extLst>
          </a:blip>
          <a:srcRect/>
          <a:stretch>
            <a:fillRect/>
          </a:stretch>
        </p:blipFill>
        <p:spPr bwMode="auto">
          <a:xfrm>
            <a:off x="3347864" y="3536576"/>
            <a:ext cx="5616624" cy="2916760"/>
          </a:xfrm>
          <a:prstGeom prst="rect">
            <a:avLst/>
          </a:prstGeom>
          <a:noFill/>
          <a:ln>
            <a:noFill/>
          </a:ln>
        </p:spPr>
      </p:pic>
    </p:spTree>
    <p:extLst>
      <p:ext uri="{BB962C8B-B14F-4D97-AF65-F5344CB8AC3E}">
        <p14:creationId xmlns="" xmlns:p14="http://schemas.microsoft.com/office/powerpoint/2010/main" val="140906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5122"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539552" y="620688"/>
            <a:ext cx="7058036" cy="511256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47461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ffectLst/>
              </a:rPr>
              <a:t>بخش ضد عفونی</a:t>
            </a:r>
            <a:endParaRPr lang="fa-IR" dirty="0"/>
          </a:p>
        </p:txBody>
      </p:sp>
      <p:sp>
        <p:nvSpPr>
          <p:cNvPr id="3" name="Content Placeholder 2"/>
          <p:cNvSpPr>
            <a:spLocks noGrp="1"/>
          </p:cNvSpPr>
          <p:nvPr>
            <p:ph idx="1"/>
          </p:nvPr>
        </p:nvSpPr>
        <p:spPr/>
        <p:txBody>
          <a:bodyPr/>
          <a:lstStyle/>
          <a:p>
            <a:pPr algn="l" rtl="0"/>
            <a:r>
              <a:rPr lang="en-US" dirty="0"/>
              <a:t>Ultraviolet light (</a:t>
            </a:r>
            <a:r>
              <a:rPr lang="fa-IR" dirty="0"/>
              <a:t>ماوراء بنفش</a:t>
            </a:r>
            <a:r>
              <a:rPr lang="en-US" dirty="0" smtClean="0"/>
              <a:t>)</a:t>
            </a:r>
          </a:p>
          <a:p>
            <a:pPr algn="l"/>
            <a:endParaRPr lang="fa-IR" dirty="0" smtClean="0"/>
          </a:p>
          <a:p>
            <a:pPr algn="l"/>
            <a:r>
              <a:rPr lang="fa-IR" dirty="0" smtClean="0"/>
              <a:t>ازن (</a:t>
            </a:r>
            <a:r>
              <a:rPr lang="en-US" dirty="0" smtClean="0"/>
              <a:t>O3</a:t>
            </a:r>
            <a:r>
              <a:rPr lang="fa-IR" dirty="0" smtClean="0"/>
              <a:t>)</a:t>
            </a:r>
          </a:p>
          <a:p>
            <a:r>
              <a:rPr lang="fa-IR" dirty="0" smtClean="0"/>
              <a:t>عمق آب برای </a:t>
            </a:r>
            <a:r>
              <a:rPr lang="en-US" dirty="0" smtClean="0"/>
              <a:t>UV </a:t>
            </a:r>
            <a:r>
              <a:rPr lang="fa-IR" dirty="0" smtClean="0"/>
              <a:t> اگر از محدوده 5 تا 7 سانتی متر بیشتر باشد اثری ندارد ولی برای ازن این مشکل وجود ندارد.</a:t>
            </a:r>
          </a:p>
          <a:p>
            <a:endParaRPr lang="fa-IR" dirty="0" smtClean="0"/>
          </a:p>
          <a:p>
            <a:pPr algn="l"/>
            <a:endParaRPr lang="fa-IR" dirty="0"/>
          </a:p>
        </p:txBody>
      </p:sp>
    </p:spTree>
    <p:extLst>
      <p:ext uri="{BB962C8B-B14F-4D97-AF65-F5344CB8AC3E}">
        <p14:creationId xmlns="" xmlns:p14="http://schemas.microsoft.com/office/powerpoint/2010/main" val="356723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پمپ و اکسیژن دهی :</a:t>
            </a:r>
            <a:endParaRPr lang="fa-IR" dirty="0"/>
          </a:p>
        </p:txBody>
      </p:sp>
      <p:sp>
        <p:nvSpPr>
          <p:cNvPr id="3" name="Content Placeholder 2"/>
          <p:cNvSpPr>
            <a:spLocks noGrp="1"/>
          </p:cNvSpPr>
          <p:nvPr>
            <p:ph idx="1"/>
          </p:nvPr>
        </p:nvSpPr>
        <p:spPr/>
        <p:txBody>
          <a:bodyPr/>
          <a:lstStyle/>
          <a:p>
            <a:r>
              <a:rPr lang="fa-IR" dirty="0"/>
              <a:t>بعد از بیوفیلترها پمپها نصب شده اند تا آب را با فشار وارد مخازن اکسیژن نمایند که برای اکسیژن دهی آب استخرها می باشد مقداری از آب گردشی از فیلتر‌ یو وی عبور می کند.‏</a:t>
            </a:r>
          </a:p>
        </p:txBody>
      </p:sp>
    </p:spTree>
    <p:extLst>
      <p:ext uri="{BB962C8B-B14F-4D97-AF65-F5344CB8AC3E}">
        <p14:creationId xmlns="" xmlns:p14="http://schemas.microsoft.com/office/powerpoint/2010/main" val="2431114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نتیجه گیری:</a:t>
            </a:r>
            <a:endParaRPr lang="fa-IR" dirty="0"/>
          </a:p>
        </p:txBody>
      </p:sp>
      <p:sp>
        <p:nvSpPr>
          <p:cNvPr id="3" name="Content Placeholder 2"/>
          <p:cNvSpPr>
            <a:spLocks noGrp="1"/>
          </p:cNvSpPr>
          <p:nvPr>
            <p:ph idx="1"/>
          </p:nvPr>
        </p:nvSpPr>
        <p:spPr/>
        <p:txBody>
          <a:bodyPr/>
          <a:lstStyle/>
          <a:p>
            <a:r>
              <a:rPr lang="fa-IR" dirty="0" smtClean="0"/>
              <a:t>در سیستم های مداربسته کلیه فاکتورها و عوامل تاثیرگذار محیطی تحت کنترل و مدیریت باید باشد و در حد بهینه برای رشد گونه مورد نظر(دما،نور،گازهای محلول،ازجمله مقدار آب تازه مورد نیاز کارگاه پرورش) و به همین دلیل از فیلترهای فیزیکی (حذف مواد جامد معلق) و بیوفیلترها(حذف ذرات سمی آمونیوم) استفاده می شود.</a:t>
            </a: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13226"/>
          </a:xfrm>
        </p:spPr>
        <p:txBody>
          <a:bodyPr>
            <a:normAutofit fontScale="85000" lnSpcReduction="20000"/>
          </a:bodyPr>
          <a:lstStyle/>
          <a:p>
            <a:r>
              <a:rPr lang="fa-IR" b="1" dirty="0" smtClean="0">
                <a:cs typeface="B Mitra" pitchFamily="2" charset="-78"/>
              </a:rPr>
              <a:t>نکات مھم</a:t>
            </a:r>
          </a:p>
          <a:p>
            <a:r>
              <a:rPr lang="fa-IR" b="1" dirty="0" smtClean="0">
                <a:cs typeface="B Mitra" pitchFamily="2" charset="-78"/>
              </a:rPr>
              <a:t>صورت </a:t>
            </a:r>
            <a:r>
              <a:rPr lang="fa-IR" b="1" dirty="0" smtClean="0">
                <a:cs typeface="B Mitra" pitchFamily="2" charset="-78"/>
              </a:rPr>
              <a:t>پایین بودن درجه حرارت آب آنرا به آرامی باید تا 18 درجه </a:t>
            </a:r>
            <a:r>
              <a:rPr lang="fa-IR" b="1" dirty="0" smtClean="0">
                <a:cs typeface="B Mitra" pitchFamily="2" charset="-78"/>
              </a:rPr>
              <a:t>سانتیگراد </a:t>
            </a:r>
            <a:r>
              <a:rPr lang="fa-IR" b="1" dirty="0" smtClean="0">
                <a:cs typeface="B Mitra" pitchFamily="2" charset="-78"/>
              </a:rPr>
              <a:t>افزایش داد.</a:t>
            </a:r>
          </a:p>
          <a:p>
            <a:r>
              <a:rPr lang="fa-IR" b="1" dirty="0" smtClean="0">
                <a:cs typeface="B Mitra" pitchFamily="2" charset="-78"/>
              </a:rPr>
              <a:t> </a:t>
            </a:r>
            <a:r>
              <a:rPr lang="fa-IR" b="1" dirty="0" smtClean="0">
                <a:cs typeface="B Mitra" pitchFamily="2" charset="-78"/>
              </a:rPr>
              <a:t>هردوماه </a:t>
            </a:r>
            <a:r>
              <a:rPr lang="fa-IR" b="1" dirty="0" smtClean="0">
                <a:cs typeface="B Mitra" pitchFamily="2" charset="-78"/>
              </a:rPr>
              <a:t>یکبار باید بیوفیلترها شستشو شوند یعنی هر بیست روز یک سلول </a:t>
            </a:r>
            <a:r>
              <a:rPr lang="fa-IR" b="1" dirty="0" smtClean="0">
                <a:cs typeface="B Mitra" pitchFamily="2" charset="-78"/>
              </a:rPr>
              <a:t>بیوفیلترهرگاه مقدار آمونیاك یا نتیریت افزایش یابد ابتدا باید غذادهی قطع شود وبه دنبال آن تعویض آب هم افزایش یابد وسریعا رفع علت کرد.</a:t>
            </a:r>
          </a:p>
          <a:p>
            <a:r>
              <a:rPr lang="fa-IR" b="1" dirty="0" smtClean="0">
                <a:cs typeface="B Mitra" pitchFamily="2" charset="-78"/>
              </a:rPr>
              <a:t> در  </a:t>
            </a:r>
            <a:r>
              <a:rPr lang="fa-IR" b="1" dirty="0" smtClean="0">
                <a:cs typeface="B Mitra" pitchFamily="2" charset="-78"/>
              </a:rPr>
              <a:t>کاملاً شسته شود تا از کاهش جمعیت باکتریها جلوگیري شود . این امر بستگی به میزان غذادهی ونیز کیفیت غذاي مورد استفاده نیز داشته ودر صورت استفاده از غذا با غبار زیاد شستشوي هر یک از بیوفیلترها باید 4 تا 6 هفته کاهش یابد.</a:t>
            </a:r>
          </a:p>
          <a:p>
            <a:r>
              <a:rPr lang="fa-IR" b="1" dirty="0" smtClean="0">
                <a:cs typeface="B Mitra" pitchFamily="2" charset="-78"/>
              </a:rPr>
              <a:t> بچه ماهیهایی که در هر نوبت باید وارد سیستم بشوند، ابتدا سه هفته در قرنطینه خارج از سالن باید بمانند </a:t>
            </a:r>
          </a:p>
          <a:p>
            <a:r>
              <a:rPr lang="fa-IR" b="1" dirty="0" smtClean="0">
                <a:cs typeface="B Mitra" pitchFamily="2" charset="-78"/>
              </a:rPr>
              <a:t>- ودر بدو ورود با </a:t>
            </a:r>
            <a:r>
              <a:rPr lang="fa-IR" b="1" smtClean="0">
                <a:cs typeface="B Mitra" pitchFamily="2" charset="-78"/>
              </a:rPr>
              <a:t>فرمالین شستشو </a:t>
            </a:r>
            <a:r>
              <a:rPr lang="fa-IR" b="1" dirty="0" smtClean="0">
                <a:cs typeface="B Mitra" pitchFamily="2" charset="-78"/>
              </a:rPr>
              <a:t>بشوند، پس از سه هفته هم دوباره این عمل تکرار شود . سپس بعد از 3-2روز که در آب تمیز قرار میگیرند وارد سیستم بشوند.</a:t>
            </a:r>
            <a:endParaRPr lang="fa-IR" dirty="0">
              <a:cs typeface="B Mitra"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b="1" dirty="0" smtClean="0">
                <a:cs typeface="B Mitra" pitchFamily="2" charset="-78"/>
              </a:rPr>
              <a:t>اقدامات مدیریتی</a:t>
            </a:r>
          </a:p>
          <a:p>
            <a:r>
              <a:rPr lang="fa-IR" b="1" dirty="0" smtClean="0">
                <a:cs typeface="B Mitra" pitchFamily="2" charset="-78"/>
              </a:rPr>
              <a:t>براي جلوگیري از بروز هر گونه اختلال در سیستم لازم است که سیستم هوشمند باشد به طوریکه از طریق سیستم آلارم اخطارهاي لازم داده شود . آگاهی از کارکرد تجهیزات ، وضعیت ماهی وکیفیت آب به </a:t>
            </a:r>
            <a:r>
              <a:rPr lang="fa-IR" b="1" smtClean="0">
                <a:cs typeface="B Mitra" pitchFamily="2" charset="-78"/>
              </a:rPr>
              <a:t>طور دائم قبل </a:t>
            </a:r>
            <a:r>
              <a:rPr lang="fa-IR" b="1" dirty="0" smtClean="0">
                <a:cs typeface="B Mitra" pitchFamily="2" charset="-78"/>
              </a:rPr>
              <a:t>از آنکه مشکلی به حد بحرانی وخطرناك براي سلامت ماهیها برسد سبب جلوگیري از بروز </a:t>
            </a:r>
            <a:r>
              <a:rPr lang="fa-IR" b="1" smtClean="0">
                <a:cs typeface="B Mitra" pitchFamily="2" charset="-78"/>
              </a:rPr>
              <a:t>هر گونه استرس </a:t>
            </a:r>
            <a:r>
              <a:rPr lang="fa-IR" b="1" dirty="0" smtClean="0">
                <a:cs typeface="B Mitra" pitchFamily="2" charset="-78"/>
              </a:rPr>
              <a:t>در ماهی می شود که پیامد آن رشد سریع ماهی میباشد.</a:t>
            </a:r>
            <a:endParaRPr lang="fa-IR" dirty="0">
              <a:cs typeface="B Mitra"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روش های پرورش آبزیان:</a:t>
            </a:r>
            <a:endParaRPr lang="fa-IR" dirty="0"/>
          </a:p>
        </p:txBody>
      </p:sp>
      <p:sp>
        <p:nvSpPr>
          <p:cNvPr id="3" name="Content Placeholder 2"/>
          <p:cNvSpPr>
            <a:spLocks noGrp="1"/>
          </p:cNvSpPr>
          <p:nvPr>
            <p:ph idx="1"/>
          </p:nvPr>
        </p:nvSpPr>
        <p:spPr/>
        <p:txBody>
          <a:bodyPr/>
          <a:lstStyle/>
          <a:p>
            <a:r>
              <a:rPr lang="fa-IR" dirty="0" smtClean="0"/>
              <a:t>1- براساس تراکم</a:t>
            </a:r>
          </a:p>
          <a:p>
            <a:r>
              <a:rPr lang="fa-IR" dirty="0" smtClean="0"/>
              <a:t>2- بر اساس شوری آب</a:t>
            </a:r>
          </a:p>
          <a:p>
            <a:r>
              <a:rPr lang="fa-IR" dirty="0" smtClean="0"/>
              <a:t>3- براساس دمای آب</a:t>
            </a:r>
          </a:p>
          <a:p>
            <a:r>
              <a:rPr lang="fa-IR" dirty="0" smtClean="0"/>
              <a:t>براساس ترکیب گونه ایی</a:t>
            </a:r>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پرورش در سیستم مدار بسته</a:t>
            </a:r>
            <a:endParaRPr lang="fa-IR" dirty="0"/>
          </a:p>
        </p:txBody>
      </p:sp>
      <p:sp>
        <p:nvSpPr>
          <p:cNvPr id="3" name="Content Placeholder 2"/>
          <p:cNvSpPr>
            <a:spLocks noGrp="1"/>
          </p:cNvSpPr>
          <p:nvPr>
            <p:ph idx="1"/>
          </p:nvPr>
        </p:nvSpPr>
        <p:spPr/>
        <p:txBody>
          <a:bodyPr/>
          <a:lstStyle/>
          <a:p>
            <a:r>
              <a:rPr lang="fa-IR" dirty="0" smtClean="0"/>
              <a:t>اولین بار در کشور دانمارک این سیستم ابداع شد.</a:t>
            </a:r>
          </a:p>
          <a:p>
            <a:r>
              <a:rPr lang="fa-IR" dirty="0" smtClean="0"/>
              <a:t>هم اکنون در خیلی از کشورهای اروپایی و برخی از کشورهای آسیایی استفاده می شود.</a:t>
            </a:r>
          </a:p>
          <a:p>
            <a:r>
              <a:rPr lang="fa-IR" dirty="0" smtClean="0"/>
              <a:t>استفاده مجدد از آب، مزیت سیستم مدار بسته می باشد.</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هدف از سیستم مداربسته</a:t>
            </a:r>
            <a:endParaRPr lang="fa-IR" dirty="0"/>
          </a:p>
        </p:txBody>
      </p:sp>
      <p:sp>
        <p:nvSpPr>
          <p:cNvPr id="3" name="Content Placeholder 2"/>
          <p:cNvSpPr>
            <a:spLocks noGrp="1"/>
          </p:cNvSpPr>
          <p:nvPr>
            <p:ph idx="1"/>
          </p:nvPr>
        </p:nvSpPr>
        <p:spPr/>
        <p:txBody>
          <a:bodyPr/>
          <a:lstStyle/>
          <a:p>
            <a:pPr>
              <a:buNone/>
            </a:pPr>
            <a:r>
              <a:rPr lang="fa-IR" dirty="0" smtClean="0"/>
              <a:t>1- پرورش ماهی در تراکم بالا</a:t>
            </a:r>
          </a:p>
          <a:p>
            <a:pPr>
              <a:buNone/>
            </a:pPr>
            <a:r>
              <a:rPr lang="fa-IR" dirty="0" smtClean="0"/>
              <a:t>2- صرفه جویی در مصرف آب،زمین</a:t>
            </a:r>
          </a:p>
          <a:p>
            <a:pPr>
              <a:buNone/>
            </a:pPr>
            <a:r>
              <a:rPr lang="fa-IR" dirty="0" smtClean="0"/>
              <a:t>3- کوتاه کردن طول دوره پرورش</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بخش های کلی یک سیستم مداربسته:</a:t>
            </a:r>
            <a:endParaRPr lang="fa-IR" dirty="0"/>
          </a:p>
        </p:txBody>
      </p:sp>
      <p:sp>
        <p:nvSpPr>
          <p:cNvPr id="3" name="Content Placeholder 2"/>
          <p:cNvSpPr>
            <a:spLocks noGrp="1"/>
          </p:cNvSpPr>
          <p:nvPr>
            <p:ph idx="1"/>
          </p:nvPr>
        </p:nvSpPr>
        <p:spPr/>
        <p:txBody>
          <a:bodyPr>
            <a:normAutofit/>
          </a:bodyPr>
          <a:lstStyle/>
          <a:p>
            <a:pPr>
              <a:buNone/>
            </a:pPr>
            <a:r>
              <a:rPr lang="fa-IR" dirty="0" smtClean="0"/>
              <a:t>1- مخازن پرورش ماهی</a:t>
            </a:r>
          </a:p>
          <a:p>
            <a:pPr>
              <a:buNone/>
            </a:pPr>
            <a:r>
              <a:rPr lang="fa-IR" dirty="0" smtClean="0"/>
              <a:t>2-پمپ</a:t>
            </a:r>
          </a:p>
          <a:p>
            <a:pPr>
              <a:buNone/>
            </a:pPr>
            <a:r>
              <a:rPr lang="fa-IR" dirty="0" smtClean="0"/>
              <a:t>3-فیلترهای فیزیکی</a:t>
            </a:r>
          </a:p>
          <a:p>
            <a:pPr>
              <a:buNone/>
            </a:pPr>
            <a:r>
              <a:rPr lang="fa-IR" dirty="0" smtClean="0"/>
              <a:t>4-بیوفیلترها</a:t>
            </a:r>
          </a:p>
          <a:p>
            <a:pPr>
              <a:buNone/>
            </a:pPr>
            <a:r>
              <a:rPr lang="fa-IR" dirty="0" smtClean="0"/>
              <a:t>5-لامپ های </a:t>
            </a:r>
            <a:r>
              <a:rPr lang="en-US" dirty="0" smtClean="0"/>
              <a:t>UV</a:t>
            </a:r>
          </a:p>
          <a:p>
            <a:pPr>
              <a:buNone/>
            </a:pPr>
            <a:r>
              <a:rPr lang="fa-IR" dirty="0" smtClean="0"/>
              <a:t>6-تنظیم حرارت توسط دستگاه ترموستاتها</a:t>
            </a:r>
          </a:p>
          <a:p>
            <a:pPr>
              <a:buNone/>
            </a:pPr>
            <a:r>
              <a:rPr lang="fa-IR" dirty="0" smtClean="0"/>
              <a:t>7-تنظیم </a:t>
            </a:r>
            <a:r>
              <a:rPr lang="en-US" dirty="0" smtClean="0"/>
              <a:t>pH </a:t>
            </a:r>
            <a:r>
              <a:rPr lang="fa-IR" dirty="0" smtClean="0"/>
              <a:t> آب</a:t>
            </a:r>
          </a:p>
          <a:p>
            <a:pPr>
              <a:buNone/>
            </a:pPr>
            <a:r>
              <a:rPr lang="fa-IR" dirty="0" smtClean="0"/>
              <a:t>8- تزریق اکسیژن</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a:bodyPr>
          <a:lstStyle/>
          <a:p>
            <a:r>
              <a:rPr lang="fa-IR" sz="2000" dirty="0" smtClean="0">
                <a:cs typeface="B Mitra" pitchFamily="2" charset="-78"/>
              </a:rPr>
              <a:t>فیلترهای فیزیکی</a:t>
            </a:r>
            <a:endParaRPr lang="fa-IR" sz="2000" dirty="0">
              <a:cs typeface="B Mitra" pitchFamily="2" charset="-78"/>
            </a:endParaRPr>
          </a:p>
        </p:txBody>
      </p:sp>
      <p:sp>
        <p:nvSpPr>
          <p:cNvPr id="4" name="Rectangle 3"/>
          <p:cNvSpPr/>
          <p:nvPr/>
        </p:nvSpPr>
        <p:spPr>
          <a:xfrm>
            <a:off x="1285852" y="1214422"/>
            <a:ext cx="207170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Oval 4"/>
          <p:cNvSpPr/>
          <p:nvPr/>
        </p:nvSpPr>
        <p:spPr>
          <a:xfrm>
            <a:off x="1500166" y="1357298"/>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Oval 5"/>
          <p:cNvSpPr/>
          <p:nvPr/>
        </p:nvSpPr>
        <p:spPr>
          <a:xfrm>
            <a:off x="1925080" y="1357298"/>
            <a:ext cx="360904"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Oval 6"/>
          <p:cNvSpPr/>
          <p:nvPr/>
        </p:nvSpPr>
        <p:spPr>
          <a:xfrm>
            <a:off x="2357422" y="1357298"/>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Oval 7"/>
          <p:cNvSpPr/>
          <p:nvPr/>
        </p:nvSpPr>
        <p:spPr>
          <a:xfrm>
            <a:off x="2786050" y="1357298"/>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Oval 8"/>
          <p:cNvSpPr/>
          <p:nvPr/>
        </p:nvSpPr>
        <p:spPr>
          <a:xfrm>
            <a:off x="1500166" y="185736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Oval 9"/>
          <p:cNvSpPr/>
          <p:nvPr/>
        </p:nvSpPr>
        <p:spPr>
          <a:xfrm>
            <a:off x="1928794" y="185736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Oval 10"/>
          <p:cNvSpPr/>
          <p:nvPr/>
        </p:nvSpPr>
        <p:spPr>
          <a:xfrm>
            <a:off x="2357422" y="185736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Oval 11"/>
          <p:cNvSpPr/>
          <p:nvPr/>
        </p:nvSpPr>
        <p:spPr>
          <a:xfrm>
            <a:off x="2786050" y="185736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14" name="Straight Arrow Connector 13"/>
          <p:cNvCxnSpPr>
            <a:stCxn id="4" idx="3"/>
          </p:cNvCxnSpPr>
          <p:nvPr/>
        </p:nvCxnSpPr>
        <p:spPr>
          <a:xfrm>
            <a:off x="3357554" y="1750207"/>
            <a:ext cx="85725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4214810" y="1428736"/>
            <a:ext cx="985838" cy="7000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cs typeface="B Mitra" pitchFamily="2" charset="-78"/>
              </a:rPr>
              <a:t>پمپ</a:t>
            </a:r>
            <a:endParaRPr lang="fa-IR" dirty="0">
              <a:solidFill>
                <a:schemeClr val="tx1"/>
              </a:solidFill>
              <a:cs typeface="B Mitra" pitchFamily="2" charset="-78"/>
            </a:endParaRPr>
          </a:p>
        </p:txBody>
      </p:sp>
      <p:cxnSp>
        <p:nvCxnSpPr>
          <p:cNvPr id="19" name="Straight Arrow Connector 18"/>
          <p:cNvCxnSpPr/>
          <p:nvPr/>
        </p:nvCxnSpPr>
        <p:spPr>
          <a:xfrm>
            <a:off x="5214942" y="1714488"/>
            <a:ext cx="128588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p:nvPr/>
        </p:nvCxnSpPr>
        <p:spPr>
          <a:xfrm rot="16200000" flipH="1">
            <a:off x="6322231" y="1893083"/>
            <a:ext cx="714380" cy="35719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a:endCxn id="43" idx="0"/>
          </p:cNvCxnSpPr>
          <p:nvPr/>
        </p:nvCxnSpPr>
        <p:spPr>
          <a:xfrm rot="16200000" flipH="1">
            <a:off x="6759605" y="2527278"/>
            <a:ext cx="928694" cy="73187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Regular Pentagon 42"/>
          <p:cNvSpPr/>
          <p:nvPr/>
        </p:nvSpPr>
        <p:spPr>
          <a:xfrm>
            <a:off x="6858016" y="3357562"/>
            <a:ext cx="1463746" cy="165672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cs typeface="B Mitra" pitchFamily="2" charset="-78"/>
              </a:rPr>
              <a:t>بیوفیلترها</a:t>
            </a:r>
            <a:endParaRPr lang="fa-IR" dirty="0">
              <a:solidFill>
                <a:schemeClr val="tx1"/>
              </a:solidFill>
              <a:cs typeface="B Mitra" pitchFamily="2" charset="-78"/>
            </a:endParaRPr>
          </a:p>
        </p:txBody>
      </p:sp>
      <p:cxnSp>
        <p:nvCxnSpPr>
          <p:cNvPr id="46" name="Straight Arrow Connector 45"/>
          <p:cNvCxnSpPr/>
          <p:nvPr/>
        </p:nvCxnSpPr>
        <p:spPr>
          <a:xfrm rot="5400000">
            <a:off x="6786578" y="1500174"/>
            <a:ext cx="857256"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0800000">
            <a:off x="6429388" y="4572008"/>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5715008" y="4286256"/>
            <a:ext cx="71438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UV</a:t>
            </a:r>
            <a:endParaRPr lang="fa-IR" dirty="0"/>
          </a:p>
        </p:txBody>
      </p:sp>
      <p:cxnSp>
        <p:nvCxnSpPr>
          <p:cNvPr id="53" name="Straight Arrow Connector 52"/>
          <p:cNvCxnSpPr/>
          <p:nvPr/>
        </p:nvCxnSpPr>
        <p:spPr>
          <a:xfrm rot="10800000">
            <a:off x="5143504" y="4572008"/>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4214810" y="4286256"/>
            <a:ext cx="92869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cs typeface="B Mitra" pitchFamily="2" charset="-78"/>
              </a:rPr>
              <a:t>تنظیم حرارت</a:t>
            </a:r>
            <a:endParaRPr lang="fa-IR" dirty="0">
              <a:solidFill>
                <a:schemeClr val="tx1"/>
              </a:solidFill>
              <a:cs typeface="B Mitra" pitchFamily="2" charset="-78"/>
            </a:endParaRPr>
          </a:p>
        </p:txBody>
      </p:sp>
      <p:cxnSp>
        <p:nvCxnSpPr>
          <p:cNvPr id="56" name="Straight Arrow Connector 55"/>
          <p:cNvCxnSpPr/>
          <p:nvPr/>
        </p:nvCxnSpPr>
        <p:spPr>
          <a:xfrm rot="10800000">
            <a:off x="3643306" y="4572008"/>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2714612" y="4286256"/>
            <a:ext cx="92869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cs typeface="B Mitra" pitchFamily="2" charset="-78"/>
              </a:rPr>
              <a:t>تنظیم </a:t>
            </a:r>
            <a:r>
              <a:rPr lang="en-US" dirty="0" smtClean="0">
                <a:solidFill>
                  <a:schemeClr val="tx1"/>
                </a:solidFill>
                <a:cs typeface="B Mitra" pitchFamily="2" charset="-78"/>
              </a:rPr>
              <a:t>pH</a:t>
            </a:r>
            <a:endParaRPr lang="fa-IR" dirty="0">
              <a:solidFill>
                <a:schemeClr val="tx1"/>
              </a:solidFill>
              <a:cs typeface="B Mitra" pitchFamily="2" charset="-78"/>
            </a:endParaRPr>
          </a:p>
        </p:txBody>
      </p:sp>
      <p:cxnSp>
        <p:nvCxnSpPr>
          <p:cNvPr id="58" name="Straight Arrow Connector 57"/>
          <p:cNvCxnSpPr/>
          <p:nvPr/>
        </p:nvCxnSpPr>
        <p:spPr>
          <a:xfrm rot="10800000">
            <a:off x="2143108" y="464344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214414" y="4357694"/>
            <a:ext cx="92869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tx1"/>
                </a:solidFill>
                <a:cs typeface="B Mitra" pitchFamily="2" charset="-78"/>
              </a:rPr>
              <a:t>تزریق </a:t>
            </a:r>
            <a:r>
              <a:rPr lang="en-US" dirty="0" smtClean="0">
                <a:solidFill>
                  <a:schemeClr val="tx1"/>
                </a:solidFill>
                <a:cs typeface="B Mitra" pitchFamily="2" charset="-78"/>
              </a:rPr>
              <a:t>O2</a:t>
            </a:r>
            <a:endParaRPr lang="fa-IR" dirty="0">
              <a:solidFill>
                <a:schemeClr val="tx1"/>
              </a:solidFill>
              <a:cs typeface="B Mitra" pitchFamily="2" charset="-78"/>
            </a:endParaRPr>
          </a:p>
        </p:txBody>
      </p:sp>
      <p:cxnSp>
        <p:nvCxnSpPr>
          <p:cNvPr id="61" name="Straight Arrow Connector 60"/>
          <p:cNvCxnSpPr>
            <a:stCxn id="59" idx="1"/>
          </p:cNvCxnSpPr>
          <p:nvPr/>
        </p:nvCxnSpPr>
        <p:spPr>
          <a:xfrm rot="10800000" flipV="1">
            <a:off x="857224" y="4679164"/>
            <a:ext cx="35719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flipH="1" flipV="1">
            <a:off x="465109" y="4321181"/>
            <a:ext cx="785818" cy="1588"/>
          </a:xfrm>
          <a:prstGeom prst="line">
            <a:avLst/>
          </a:prstGeom>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500034" y="3357562"/>
            <a:ext cx="714380"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cs typeface="B Mitra" pitchFamily="2" charset="-78"/>
              </a:rPr>
              <a:t>پمپ</a:t>
            </a:r>
            <a:endParaRPr lang="fa-IR" sz="2000" dirty="0">
              <a:cs typeface="B Mitra" pitchFamily="2" charset="-78"/>
            </a:endParaRPr>
          </a:p>
        </p:txBody>
      </p:sp>
      <p:cxnSp>
        <p:nvCxnSpPr>
          <p:cNvPr id="68" name="Straight Connector 67"/>
          <p:cNvCxnSpPr>
            <a:stCxn id="66" idx="0"/>
          </p:cNvCxnSpPr>
          <p:nvPr/>
        </p:nvCxnSpPr>
        <p:spPr>
          <a:xfrm rot="5400000" flipH="1" flipV="1">
            <a:off x="-571536" y="1928802"/>
            <a:ext cx="285752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57224" y="500042"/>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5400000">
            <a:off x="1357290" y="857232"/>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642918"/>
            <a:ext cx="8229600" cy="1143000"/>
          </a:xfrm>
        </p:spPr>
        <p:txBody>
          <a:bodyPr>
            <a:normAutofit/>
          </a:bodyPr>
          <a:lstStyle/>
          <a:p>
            <a:r>
              <a:rPr lang="fa-IR" sz="3200" dirty="0" smtClean="0">
                <a:cs typeface="B Mitra" pitchFamily="2" charset="-78"/>
              </a:rPr>
              <a:t>برای استفاده مجدد از آب، دو دسته مواد در آب داریم:</a:t>
            </a:r>
            <a:endParaRPr lang="fa-IR" sz="3200" dirty="0">
              <a:cs typeface="B Mitra" pitchFamily="2" charset="-78"/>
            </a:endParaRPr>
          </a:p>
        </p:txBody>
      </p:sp>
      <p:sp>
        <p:nvSpPr>
          <p:cNvPr id="3" name="Content Placeholder 2"/>
          <p:cNvSpPr>
            <a:spLocks noGrp="1"/>
          </p:cNvSpPr>
          <p:nvPr>
            <p:ph idx="1"/>
          </p:nvPr>
        </p:nvSpPr>
        <p:spPr>
          <a:xfrm>
            <a:off x="428596" y="1785926"/>
            <a:ext cx="8229600" cy="4525963"/>
          </a:xfrm>
        </p:spPr>
        <p:txBody>
          <a:bodyPr/>
          <a:lstStyle/>
          <a:p>
            <a:r>
              <a:rPr lang="fa-IR" dirty="0" smtClean="0"/>
              <a:t>ذرات جامد معلق در آب (باقیمانده غذای ماهی)</a:t>
            </a:r>
          </a:p>
          <a:p>
            <a:r>
              <a:rPr lang="fa-IR" dirty="0" smtClean="0"/>
              <a:t>مواد محلول (متابولیک) موادیکه ماهی ترشح می کند.</a:t>
            </a:r>
          </a:p>
          <a:p>
            <a:r>
              <a:rPr lang="fa-IR" dirty="0" smtClean="0"/>
              <a:t>نیتروژن دفعی ماهی </a:t>
            </a:r>
            <a:r>
              <a:rPr lang="en-US" dirty="0" smtClean="0"/>
              <a:t>NH3</a:t>
            </a:r>
            <a:r>
              <a:rPr lang="fa-IR" dirty="0" smtClean="0"/>
              <a:t> است که معمولا به صورت یون آمونیوم </a:t>
            </a:r>
            <a:r>
              <a:rPr lang="en-US" dirty="0" smtClean="0"/>
              <a:t>NH4</a:t>
            </a:r>
            <a:r>
              <a:rPr lang="fa-IR" dirty="0" smtClean="0"/>
              <a:t> است و در </a:t>
            </a:r>
            <a:r>
              <a:rPr lang="en-US" dirty="0" smtClean="0"/>
              <a:t>pH</a:t>
            </a:r>
            <a:r>
              <a:rPr lang="fa-IR" dirty="0" smtClean="0"/>
              <a:t>های بالا بصورت آمونیاک.</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هدف از فیلترهای فیزیکی:</a:t>
            </a:r>
            <a:endParaRPr lang="fa-IR" dirty="0"/>
          </a:p>
        </p:txBody>
      </p:sp>
      <p:sp>
        <p:nvSpPr>
          <p:cNvPr id="3" name="Content Placeholder 2"/>
          <p:cNvSpPr>
            <a:spLocks noGrp="1"/>
          </p:cNvSpPr>
          <p:nvPr>
            <p:ph idx="1"/>
          </p:nvPr>
        </p:nvSpPr>
        <p:spPr/>
        <p:txBody>
          <a:bodyPr/>
          <a:lstStyle/>
          <a:p>
            <a:r>
              <a:rPr lang="fa-IR" dirty="0" smtClean="0"/>
              <a:t>هدف از به کارگیری فیلترهای فیزیکی یا مکانیکی حذف مواد زائد حاصل از فضولات ماهی و یا حذف غذای پرت شده و مواد معلق در آب است.</a:t>
            </a:r>
          </a:p>
          <a:p>
            <a:r>
              <a:rPr lang="fa-IR" dirty="0" smtClean="0"/>
              <a:t>حضور این مواد در داخل آب مشکلاتی مثل عفونتهای آبششی و مختل کردن کار بیوفیلترها و تولید آمونیاک و سایر گازهای مضر و کاهش اکسیژن را در پی دارد. </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2050" name="Picture 2" descr="C:\Users\mohamad\Desktop\Copy of disc filter.jpg"/>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0" y="0"/>
            <a:ext cx="5022897" cy="4187825"/>
          </a:xfrm>
          <a:prstGeom prst="rect">
            <a:avLst/>
          </a:prstGeom>
          <a:noFill/>
          <a:extLst>
            <a:ext uri="{909E8E84-426E-40DD-AFC4-6F175D3DCCD1}">
              <a14:hiddenFill xmlns="" xmlns:a14="http://schemas.microsoft.com/office/drawing/2010/main">
                <a:solidFill>
                  <a:srgbClr val="FFFFFF"/>
                </a:solidFill>
              </a14:hiddenFill>
            </a:ext>
          </a:extLst>
        </p:spPr>
      </p:pic>
      <p:pic>
        <p:nvPicPr>
          <p:cNvPr id="2051" name="Picture 3" descr="C:\Users\mohamad\Desktop\4A8B9478-4B1D-4E32-B44A-3D9479A6E779.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691680" y="2996952"/>
            <a:ext cx="6524625" cy="357187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291</TotalTime>
  <Words>667</Words>
  <Application>Microsoft Office PowerPoint</Application>
  <PresentationFormat>On-screen Show (4:3)</PresentationFormat>
  <Paragraphs>63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Aspect</vt:lpstr>
      <vt:lpstr>Slide 1</vt:lpstr>
      <vt:lpstr>انواع روش های پرورش آبزیان:</vt:lpstr>
      <vt:lpstr>پرورش در سیستم مدار بسته</vt:lpstr>
      <vt:lpstr>هدف از سیستم مداربسته</vt:lpstr>
      <vt:lpstr>بخش های کلی یک سیستم مداربسته:</vt:lpstr>
      <vt:lpstr>Slide 6</vt:lpstr>
      <vt:lpstr>برای استفاده مجدد از آب، دو دسته مواد در آب داریم:</vt:lpstr>
      <vt:lpstr>هدف از فیلترهای فیزیکی:</vt:lpstr>
      <vt:lpstr>Slide 9</vt:lpstr>
      <vt:lpstr>Slide 10</vt:lpstr>
      <vt:lpstr>بیوفیلترها:</vt:lpstr>
      <vt:lpstr>Slide 12</vt:lpstr>
      <vt:lpstr>بخش ضد عفونی</vt:lpstr>
      <vt:lpstr>پمپ و اکسیژن دهی :</vt:lpstr>
      <vt:lpstr>نتیجه گیری:</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mina</dc:creator>
  <cp:lastModifiedBy>mina</cp:lastModifiedBy>
  <cp:revision>34</cp:revision>
  <dcterms:created xsi:type="dcterms:W3CDTF">2013-12-12T17:46:22Z</dcterms:created>
  <dcterms:modified xsi:type="dcterms:W3CDTF">2013-12-19T20:17:18Z</dcterms:modified>
</cp:coreProperties>
</file>