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74" r:id="rId4"/>
    <p:sldId id="277" r:id="rId5"/>
    <p:sldId id="275" r:id="rId6"/>
    <p:sldId id="276" r:id="rId7"/>
    <p:sldId id="278" r:id="rId8"/>
    <p:sldId id="279" r:id="rId9"/>
    <p:sldId id="280" r:id="rId10"/>
    <p:sldId id="281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3F5"/>
    <a:srgbClr val="F0F8FA"/>
    <a:srgbClr val="D6EBF2"/>
    <a:srgbClr val="B9E9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077200" cy="1194816"/>
          </a:xfrm>
        </p:spPr>
        <p:txBody>
          <a:bodyPr>
            <a:normAutofit/>
          </a:bodyPr>
          <a:lstStyle/>
          <a:p>
            <a:r>
              <a:rPr lang="fa-IR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انواع مدل کسب و کار</a:t>
            </a:r>
            <a:endParaRPr lang="fa-IR" sz="5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7200" y="3810000"/>
            <a:ext cx="8077200" cy="2133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fa-IR" sz="2400" dirty="0" smtClean="0">
                <a:solidFill>
                  <a:srgbClr val="C00000"/>
                </a:solidFill>
                <a:cs typeface="B Mitra" pitchFamily="2" charset="-78"/>
              </a:rPr>
              <a:t>کلاس استراتژیهای کسب و کار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fa-IR" sz="2400" dirty="0" smtClean="0">
                <a:solidFill>
                  <a:srgbClr val="C00000"/>
                </a:solidFill>
                <a:cs typeface="B Mitra" pitchFamily="2" charset="-78"/>
              </a:rPr>
              <a:t>دکتر روستا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fa-IR" sz="2400" dirty="0" smtClean="0">
              <a:solidFill>
                <a:srgbClr val="C00000"/>
              </a:solidFill>
              <a:cs typeface="B Mitr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fa-IR" sz="2400" dirty="0" smtClean="0">
              <a:solidFill>
                <a:srgbClr val="C00000"/>
              </a:solidFill>
              <a:cs typeface="B Mitr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fa-IR" sz="2400" dirty="0" smtClean="0">
                <a:solidFill>
                  <a:srgbClr val="C00000"/>
                </a:solidFill>
                <a:cs typeface="B Mitra" pitchFamily="2" charset="-78"/>
              </a:rPr>
              <a:t>ماجد ناجی</a:t>
            </a: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uLnTx/>
              <a:uFillTx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5. مدلهای کسب و کار باز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2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1"/>
            <a:ext cx="8229600" cy="5334000"/>
          </a:xfrm>
        </p:spPr>
        <p:txBody>
          <a:bodyPr>
            <a:normAutofit/>
          </a:bodyPr>
          <a:lstStyle/>
          <a:p>
            <a:r>
              <a:rPr lang="fa-IR" dirty="0" smtClean="0">
                <a:cs typeface="B Mitra" pitchFamily="2" charset="-78"/>
              </a:rPr>
              <a:t>کسب ارزش از طریق مشارکت نظام مند با شرکای خارج از سازمان</a:t>
            </a:r>
          </a:p>
          <a:p>
            <a:r>
              <a:rPr lang="fa-IR" dirty="0" smtClean="0">
                <a:cs typeface="B Mitra" pitchFamily="2" charset="-78"/>
              </a:rPr>
              <a:t>انواع</a:t>
            </a:r>
          </a:p>
          <a:p>
            <a:pPr lvl="1"/>
            <a:r>
              <a:rPr lang="fa-IR" dirty="0" smtClean="0">
                <a:cs typeface="B Mitra" pitchFamily="2" charset="-78"/>
              </a:rPr>
              <a:t>خارج به داخل: بهره برداری از ایده های بیرونی در درون شرکت.</a:t>
            </a:r>
          </a:p>
          <a:p>
            <a:pPr lvl="1"/>
            <a:r>
              <a:rPr lang="fa-IR" dirty="0" smtClean="0">
                <a:cs typeface="B Mitra" pitchFamily="2" charset="-78"/>
              </a:rPr>
              <a:t>داخل به خارج: ارائه ایده ها یا سرمایه های بدون استفاده داخل شرکت به طرفهای بیرونی</a:t>
            </a:r>
          </a:p>
          <a:p>
            <a:r>
              <a:rPr lang="fa-IR" dirty="0" smtClean="0">
                <a:cs typeface="B Mitra" pitchFamily="2" charset="-78"/>
              </a:rPr>
              <a:t>در دنیای دانش بنیان، امکان خلق ارزش بیشتر؛ یکپارچه نمودن دانش خارج سازمان با فرایندهای نوآوری داخلی؛ استفاده و درآمدزایی از دانش بدون استفاده داخلی به وسیله اعطای حق امتیاز، سرمایه گذاری مشترک، مسقل سازی و ...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تحلیل و بررسی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مدلهای ذکر شده در اینجا پنج دسته عمده از مدلهای کسب و کار است.</a:t>
            </a:r>
          </a:p>
          <a:p>
            <a:pPr algn="just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حالات بسیار زیادی برای هر کدام از این موارد وجود دارد؛ به عبارتی، موارد ذکر شده 5 دسته اصلی است که ذیل هر کدام نمونه های بسیار زیادی در ایران و جهان قابل ذکر است.</a:t>
            </a:r>
          </a:p>
          <a:p>
            <a:pPr algn="just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علاوه بر موارد ذکر شده مدلهای کسب و کار دیگری نیز وجود دارد و با تحولات دنیا، همواره مدلهای جدیدی در حال شکل گیری و ارائه است.</a:t>
            </a:r>
            <a:endParaRPr lang="fa-IR" dirty="0">
              <a:cs typeface="B Mitra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مدلهای کسب و کار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مدل تفکیکی</a:t>
            </a:r>
          </a:p>
          <a:p>
            <a:pPr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مدل دنباله دار</a:t>
            </a:r>
          </a:p>
          <a:p>
            <a:pPr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مدل پلتفرمهای چندوجهی</a:t>
            </a:r>
          </a:p>
          <a:p>
            <a:pPr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مدل رایگان</a:t>
            </a:r>
          </a:p>
          <a:p>
            <a:pPr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مدل کسب و کارهای باز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1. مدلهای کسب و کار تفکیکی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itchFamily="2" charset="-78"/>
              </a:rPr>
              <a:t>مفهوم: کسب و کار در سه دسته کاملاً متفاوتند و هر کدام اصول و الزامات اقتصادی، رقابتی و فرهنگی خاص دارند. اگر هر سه در یک شرکت وجود داشته باشند، بهتر است تفکیک شوند.</a:t>
            </a:r>
          </a:p>
          <a:p>
            <a:pPr lvl="1"/>
            <a:r>
              <a:rPr lang="fa-IR" dirty="0" smtClean="0">
                <a:cs typeface="B Mitra" pitchFamily="2" charset="-78"/>
              </a:rPr>
              <a:t>کسب و کارهای ارتباط با مشتری؛ </a:t>
            </a:r>
            <a:r>
              <a:rPr lang="fa-IR" sz="2000" dirty="0" smtClean="0">
                <a:cs typeface="B Mitra" pitchFamily="2" charset="-78"/>
              </a:rPr>
              <a:t>یافتن و جذب مشتری و ایجاد رابطه با آنها</a:t>
            </a:r>
            <a:endParaRPr lang="fa-IR" dirty="0" smtClean="0">
              <a:cs typeface="B Mitra" pitchFamily="2" charset="-78"/>
            </a:endParaRPr>
          </a:p>
          <a:p>
            <a:pPr lvl="1"/>
            <a:r>
              <a:rPr lang="fa-IR" dirty="0" smtClean="0">
                <a:cs typeface="B Mitra" pitchFamily="2" charset="-78"/>
              </a:rPr>
              <a:t>کسب و کارهای نوآوری محصول؛ </a:t>
            </a:r>
            <a:r>
              <a:rPr lang="fa-IR" sz="2000" dirty="0" smtClean="0">
                <a:cs typeface="B Mitra" pitchFamily="2" charset="-78"/>
              </a:rPr>
              <a:t>توسعه محصولات جدید و جذاب</a:t>
            </a:r>
            <a:endParaRPr lang="fa-IR" dirty="0" smtClean="0">
              <a:cs typeface="B Mitra" pitchFamily="2" charset="-78"/>
            </a:endParaRPr>
          </a:p>
          <a:p>
            <a:pPr lvl="1"/>
            <a:r>
              <a:rPr lang="fa-IR" dirty="0" smtClean="0">
                <a:cs typeface="B Mitra" pitchFamily="2" charset="-78"/>
              </a:rPr>
              <a:t>کسب و کارهای زیرساختی؛ </a:t>
            </a:r>
            <a:r>
              <a:rPr lang="fa-IR" sz="2000" dirty="0" smtClean="0">
                <a:cs typeface="B Mitra" pitchFamily="2" charset="-78"/>
              </a:rPr>
              <a:t>تولید تکراری و با حجم بالا</a:t>
            </a:r>
            <a:endParaRPr lang="fa-IR" dirty="0">
              <a:cs typeface="B Mitra" pitchFamily="2" charset="-78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9428" y="4876800"/>
            <a:ext cx="1528572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8873" y="4876800"/>
            <a:ext cx="1712727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5233" y="4876800"/>
            <a:ext cx="2269567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0" y="1447800"/>
            <a:ext cx="9144000" cy="5410200"/>
          </a:xfrm>
          <a:prstGeom prst="rect">
            <a:avLst/>
          </a:prstGeom>
          <a:solidFill>
            <a:schemeClr val="accent2">
              <a:lumMod val="75000"/>
              <a:alpha val="79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txBody>
          <a:bodyPr>
            <a:normAutofit/>
          </a:bodyPr>
          <a:lstStyle/>
          <a:p>
            <a:pPr algn="r"/>
            <a:r>
              <a:rPr lang="fa-IR" sz="2000" dirty="0" smtClean="0">
                <a:cs typeface="B Titr" pitchFamily="2" charset="-78"/>
              </a:rPr>
              <a:t>1. مدلهای کسب و کار تفکیکی:</a:t>
            </a:r>
            <a:r>
              <a:rPr lang="fa-IR" sz="2400" dirty="0" smtClean="0">
                <a:cs typeface="B Titr" pitchFamily="2" charset="-78"/>
              </a:rPr>
              <a:t> </a:t>
            </a:r>
            <a:r>
              <a:rPr lang="fa-IR" sz="3200" dirty="0" smtClean="0">
                <a:solidFill>
                  <a:srgbClr val="FFFF00"/>
                </a:solidFill>
                <a:cs typeface="B Titr" pitchFamily="2" charset="-78"/>
              </a:rPr>
              <a:t>مثال: بانکداری خصوصی در سوئیس</a:t>
            </a:r>
            <a:br>
              <a:rPr lang="fa-IR" sz="3200" dirty="0" smtClean="0">
                <a:solidFill>
                  <a:srgbClr val="FFFF00"/>
                </a:solidFill>
                <a:cs typeface="B Titr" pitchFamily="2" charset="-78"/>
              </a:rPr>
            </a:br>
            <a:r>
              <a:rPr lang="fa-IR" sz="2400" b="0" dirty="0" smtClean="0">
                <a:solidFill>
                  <a:schemeClr val="bg1"/>
                </a:solidFill>
                <a:cs typeface="B Mitra" pitchFamily="2" charset="-78"/>
              </a:rPr>
              <a:t>با محوریت تامین خدمات بانکی برای افراد بسیار ثروتمند؛ صنعتی آرام و محافظه کار</a:t>
            </a:r>
            <a:endParaRPr lang="fa-IR" sz="2400" dirty="0">
              <a:solidFill>
                <a:srgbClr val="FFFF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6664" t="18889" r="6710" b="8889"/>
          <a:stretch>
            <a:fillRect/>
          </a:stretch>
        </p:blipFill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 Diagonal Corner Rectangle 6"/>
          <p:cNvSpPr/>
          <p:nvPr/>
        </p:nvSpPr>
        <p:spPr>
          <a:xfrm>
            <a:off x="3718302" y="2057400"/>
            <a:ext cx="1676400" cy="11430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خدمات مدیریت سرمایه های مالی سفارشی شده با نیاز مشتری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7360146" y="2286000"/>
            <a:ext cx="1676400" cy="5760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افراد و خانواده های ثروتمند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5562600" y="3733800"/>
            <a:ext cx="1676400" cy="4320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شبکه های خصوصی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13" name="Round Diagonal Corner Rectangle 12"/>
          <p:cNvSpPr/>
          <p:nvPr/>
        </p:nvSpPr>
        <p:spPr>
          <a:xfrm>
            <a:off x="5547102" y="2167200"/>
            <a:ext cx="1676400" cy="5760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ارتباط شخصی صمیمی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14" name="Round Diagonal Corner Rectangle 13"/>
          <p:cNvSpPr/>
          <p:nvPr/>
        </p:nvSpPr>
        <p:spPr>
          <a:xfrm>
            <a:off x="5562600" y="2819400"/>
            <a:ext cx="1676400" cy="5760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مدیریت حسابهای کلیدی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15" name="Round Diagonal Corner Rectangle 14"/>
          <p:cNvSpPr/>
          <p:nvPr/>
        </p:nvSpPr>
        <p:spPr>
          <a:xfrm>
            <a:off x="5638800" y="5440680"/>
            <a:ext cx="2664000" cy="3600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درآمدهای حاصل از مدیریت و مشاوره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16" name="Round Diagonal Corner Rectangle 15"/>
          <p:cNvSpPr/>
          <p:nvPr/>
        </p:nvSpPr>
        <p:spPr>
          <a:xfrm>
            <a:off x="5638800" y="5897880"/>
            <a:ext cx="2664000" cy="360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درآمدهای حاصل از محصول و عملکرد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17" name="Round Diagonal Corner Rectangle 16"/>
          <p:cNvSpPr/>
          <p:nvPr/>
        </p:nvSpPr>
        <p:spPr>
          <a:xfrm>
            <a:off x="1905000" y="2804160"/>
            <a:ext cx="1676400" cy="3810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بازاریابی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18" name="Round Diagonal Corner Rectangle 17"/>
          <p:cNvSpPr/>
          <p:nvPr/>
        </p:nvSpPr>
        <p:spPr>
          <a:xfrm>
            <a:off x="1905000" y="3246120"/>
            <a:ext cx="1676400" cy="3810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مدیریت پلتفرم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19" name="Round Diagonal Corner Rectangle 18"/>
          <p:cNvSpPr/>
          <p:nvPr/>
        </p:nvSpPr>
        <p:spPr>
          <a:xfrm>
            <a:off x="1905000" y="4114800"/>
            <a:ext cx="1676400" cy="3810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برند و اعتماد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20" name="Round Diagonal Corner Rectangle 19"/>
          <p:cNvSpPr/>
          <p:nvPr/>
        </p:nvSpPr>
        <p:spPr>
          <a:xfrm>
            <a:off x="1905000" y="4526280"/>
            <a:ext cx="16764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solidFill>
                  <a:schemeClr val="tx1"/>
                </a:solidFill>
                <a:cs typeface="B Mitra" pitchFamily="2" charset="-78"/>
              </a:rPr>
              <a:t>مالکیت معنوی محصول</a:t>
            </a:r>
            <a:endParaRPr lang="fa-IR" sz="16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21" name="Round Diagonal Corner Rectangle 20"/>
          <p:cNvSpPr/>
          <p:nvPr/>
        </p:nvSpPr>
        <p:spPr>
          <a:xfrm>
            <a:off x="1905000" y="4968240"/>
            <a:ext cx="1676400" cy="3810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پلتفرم تراکنش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27" name="Round Diagonal Corner Rectangle 26"/>
          <p:cNvSpPr/>
          <p:nvPr/>
        </p:nvSpPr>
        <p:spPr>
          <a:xfrm>
            <a:off x="76200" y="3139698"/>
            <a:ext cx="1676400" cy="670302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سایر فراهم کنندگان محصول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29" name="Round Diagonal Corner Rectangle 28"/>
          <p:cNvSpPr/>
          <p:nvPr/>
        </p:nvSpPr>
        <p:spPr>
          <a:xfrm>
            <a:off x="7360920" y="2971800"/>
            <a:ext cx="1676400" cy="576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بانکهای خصوصی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0" name="Round Diagonal Corner Rectangle 29"/>
          <p:cNvSpPr/>
          <p:nvPr/>
        </p:nvSpPr>
        <p:spPr>
          <a:xfrm>
            <a:off x="7360920" y="3672840"/>
            <a:ext cx="1676400" cy="5760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بانکهای خصوصی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1" name="Round Diagonal Corner Rectangle 30"/>
          <p:cNvSpPr/>
          <p:nvPr/>
        </p:nvSpPr>
        <p:spPr>
          <a:xfrm>
            <a:off x="7360920" y="4377000"/>
            <a:ext cx="1676400" cy="576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مشاوران مالی مستقل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2" name="Round Diagonal Corner Rectangle 31"/>
          <p:cNvSpPr/>
          <p:nvPr/>
        </p:nvSpPr>
        <p:spPr>
          <a:xfrm>
            <a:off x="5562600" y="4236720"/>
            <a:ext cx="1676400" cy="576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نیروی انسانی بخش فروش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3" name="Round Diagonal Corner Rectangle 32"/>
          <p:cNvSpPr/>
          <p:nvPr/>
        </p:nvSpPr>
        <p:spPr>
          <a:xfrm>
            <a:off x="5562600" y="4876800"/>
            <a:ext cx="1676400" cy="4320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پلتفرم تراکنش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638800" y="6355080"/>
            <a:ext cx="2664000" cy="3600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درآمدهای حاصل از تراکنش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5" name="Round Diagonal Corner Rectangle 34"/>
          <p:cNvSpPr/>
          <p:nvPr/>
        </p:nvSpPr>
        <p:spPr>
          <a:xfrm>
            <a:off x="3733800" y="3352800"/>
            <a:ext cx="1676400" cy="576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محصولات مالی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6" name="Round Diagonal Corner Rectangle 35"/>
          <p:cNvSpPr/>
          <p:nvPr/>
        </p:nvSpPr>
        <p:spPr>
          <a:xfrm>
            <a:off x="3733800" y="4038600"/>
            <a:ext cx="1676400" cy="5760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مدیریت پلتفرم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7" name="Round Diagonal Corner Rectangle 36"/>
          <p:cNvSpPr/>
          <p:nvPr/>
        </p:nvSpPr>
        <p:spPr>
          <a:xfrm>
            <a:off x="1905000" y="2346960"/>
            <a:ext cx="16764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solidFill>
                  <a:schemeClr val="tx1"/>
                </a:solidFill>
                <a:cs typeface="B Mitra" pitchFamily="2" charset="-78"/>
              </a:rPr>
              <a:t>تحقیق و توسعه محصول</a:t>
            </a:r>
            <a:endParaRPr lang="fa-IR" sz="16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8" name="Round Diagonal Corner Rectangle 37"/>
          <p:cNvSpPr/>
          <p:nvPr/>
        </p:nvSpPr>
        <p:spPr>
          <a:xfrm>
            <a:off x="1905000" y="1905000"/>
            <a:ext cx="1676400" cy="3810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مشاوره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9" name="Round Diagonal Corner Rectangle 38"/>
          <p:cNvSpPr/>
          <p:nvPr/>
        </p:nvSpPr>
        <p:spPr>
          <a:xfrm>
            <a:off x="1146000" y="5440680"/>
            <a:ext cx="2664000" cy="3600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منابع انسانی: بانکداری خصوصی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40" name="Round Diagonal Corner Rectangle 39"/>
          <p:cNvSpPr/>
          <p:nvPr/>
        </p:nvSpPr>
        <p:spPr>
          <a:xfrm>
            <a:off x="1146000" y="5897880"/>
            <a:ext cx="2664000" cy="360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منابع انسانی: تحقیق و توسعه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41" name="Round Diagonal Corner Rectangle 40"/>
          <p:cNvSpPr/>
          <p:nvPr/>
        </p:nvSpPr>
        <p:spPr>
          <a:xfrm>
            <a:off x="1146000" y="6355080"/>
            <a:ext cx="2664000" cy="3600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مدیریت پلتفرم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42" name="Round Diagonal Corner Rectangle 41"/>
          <p:cNvSpPr/>
          <p:nvPr/>
        </p:nvSpPr>
        <p:spPr>
          <a:xfrm>
            <a:off x="0" y="97200"/>
            <a:ext cx="1260000" cy="3600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000" dirty="0" smtClean="0">
                <a:solidFill>
                  <a:schemeClr val="tx1"/>
                </a:solidFill>
                <a:cs typeface="B Mitra" pitchFamily="2" charset="-78"/>
              </a:rPr>
              <a:t>کسب و کار </a:t>
            </a:r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رابطه ای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43" name="Round Diagonal Corner Rectangle 42"/>
          <p:cNvSpPr/>
          <p:nvPr/>
        </p:nvSpPr>
        <p:spPr>
          <a:xfrm>
            <a:off x="0" y="539160"/>
            <a:ext cx="1260000" cy="360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sz="1000" dirty="0" smtClean="0">
                <a:solidFill>
                  <a:prstClr val="black"/>
                </a:solidFill>
                <a:cs typeface="B Mitra" pitchFamily="2" charset="-78"/>
              </a:rPr>
              <a:t>کسب و کار </a:t>
            </a:r>
            <a:r>
              <a:rPr lang="fa-IR" dirty="0" smtClean="0">
                <a:solidFill>
                  <a:prstClr val="black"/>
                </a:solidFill>
                <a:cs typeface="B Mitra" pitchFamily="2" charset="-78"/>
              </a:rPr>
              <a:t>نوآوری</a:t>
            </a:r>
            <a:endParaRPr lang="fa-IR" dirty="0">
              <a:solidFill>
                <a:prstClr val="black"/>
              </a:solidFill>
              <a:cs typeface="B Mitra" pitchFamily="2" charset="-78"/>
            </a:endParaRPr>
          </a:p>
        </p:txBody>
      </p:sp>
      <p:sp>
        <p:nvSpPr>
          <p:cNvPr id="44" name="Round Diagonal Corner Rectangle 43"/>
          <p:cNvSpPr/>
          <p:nvPr/>
        </p:nvSpPr>
        <p:spPr>
          <a:xfrm>
            <a:off x="0" y="935400"/>
            <a:ext cx="1260000" cy="3600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sz="1000" dirty="0" smtClean="0">
                <a:solidFill>
                  <a:prstClr val="black"/>
                </a:solidFill>
                <a:cs typeface="B Mitra" pitchFamily="2" charset="-78"/>
              </a:rPr>
              <a:t>کسب و کار </a:t>
            </a:r>
            <a:r>
              <a:rPr lang="fa-IR" dirty="0" smtClean="0">
                <a:solidFill>
                  <a:prstClr val="black"/>
                </a:solidFill>
                <a:cs typeface="B Mitra" pitchFamily="2" charset="-78"/>
              </a:rPr>
              <a:t>زیرساختی</a:t>
            </a:r>
            <a:endParaRPr lang="fa-IR" dirty="0">
              <a:solidFill>
                <a:prstClr val="black"/>
              </a:solidFill>
              <a:cs typeface="B Mitra" pitchFamily="2" charset="-7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286000" y="4648200"/>
            <a:ext cx="4191000" cy="1219200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Mitra" pitchFamily="2" charset="-78"/>
              </a:rPr>
              <a:t>تضاد </a:t>
            </a:r>
            <a:r>
              <a:rPr lang="fa-IR" b="1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B Mitra" pitchFamily="2" charset="-78"/>
              </a:rPr>
              <a:t>کسب و کار نوآوری محصول </a:t>
            </a:r>
            <a:r>
              <a:rPr lang="fa-IR" b="1" dirty="0" smtClean="0">
                <a:cs typeface="B Mitra" pitchFamily="2" charset="-78"/>
              </a:rPr>
              <a:t>(نیازمند سرعت) با </a:t>
            </a:r>
            <a:r>
              <a:rPr lang="fa-IR" b="1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B Mitra" pitchFamily="2" charset="-78"/>
              </a:rPr>
              <a:t>کسب و کار بلندمدت مشاوره به ثروتمندان</a:t>
            </a:r>
          </a:p>
        </p:txBody>
      </p:sp>
      <p:sp>
        <p:nvSpPr>
          <p:cNvPr id="54" name="Folded Corner 53"/>
          <p:cNvSpPr/>
          <p:nvPr/>
        </p:nvSpPr>
        <p:spPr>
          <a:xfrm>
            <a:off x="2362200" y="3200400"/>
            <a:ext cx="4191000" cy="1219200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Mitra" pitchFamily="2" charset="-78"/>
              </a:rPr>
              <a:t>نیاز کسب و کار پلتفرم تراکنشی به مشتریان زیاد، بیش از مشتریان یک بانک</a:t>
            </a:r>
            <a:endParaRPr lang="fa-IR" dirty="0"/>
          </a:p>
        </p:txBody>
      </p:sp>
      <p:sp>
        <p:nvSpPr>
          <p:cNvPr id="55" name="Folded Corner 54"/>
          <p:cNvSpPr/>
          <p:nvPr/>
        </p:nvSpPr>
        <p:spPr>
          <a:xfrm>
            <a:off x="1143000" y="1752600"/>
            <a:ext cx="6705600" cy="1219200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b="1" dirty="0" smtClean="0">
                <a:cs typeface="B Mitra" pitchFamily="2" charset="-78"/>
              </a:rPr>
              <a:t>تضاد کسب و کار پلتفرم تراکنشی (مبتنی بر کاهش هزینه و افزایش کارایی) </a:t>
            </a:r>
          </a:p>
          <a:p>
            <a:pPr algn="ctr" rtl="1"/>
            <a:r>
              <a:rPr lang="fa-IR" b="1" dirty="0" smtClean="0">
                <a:cs typeface="B Mitra" pitchFamily="2" charset="-78"/>
              </a:rPr>
              <a:t>با کسب و کار مشاوره و تولید محصولات مالی (مبتنی بر محصولات خاص و پرهزینه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7" grpId="0" animBg="1"/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53" grpId="0" animBg="1"/>
      <p:bldP spid="54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2. مدلهای کسب و کار دنباله دار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itchFamily="2" charset="-78"/>
              </a:rPr>
              <a:t>مفهوم: فروش اقلام کم فروش به جای فروش تعداد کمی از پرفروش ترین اقلام</a:t>
            </a:r>
            <a:endParaRPr lang="fa-IR" dirty="0">
              <a:cs typeface="B Mitra" pitchFamily="2" charset="-78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971800"/>
            <a:ext cx="9144001" cy="2476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84" y="1676400"/>
            <a:ext cx="900281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2. مدلهای کسب و کار دنباله دار</a:t>
            </a:r>
            <a:endParaRPr lang="fa-IR" dirty="0">
              <a:cs typeface="B Titr" pitchFamily="2" charset="-78"/>
            </a:endParaRP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1447801"/>
            <a:ext cx="472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447800"/>
            <a:ext cx="4937143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752600" y="2743200"/>
            <a:ext cx="762000" cy="1524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ounded Rectangle 5"/>
          <p:cNvSpPr/>
          <p:nvPr/>
        </p:nvSpPr>
        <p:spPr>
          <a:xfrm>
            <a:off x="6279396" y="2667000"/>
            <a:ext cx="900000" cy="1620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Curved Down Arrow 6"/>
          <p:cNvSpPr/>
          <p:nvPr/>
        </p:nvSpPr>
        <p:spPr>
          <a:xfrm>
            <a:off x="2133600" y="2284710"/>
            <a:ext cx="46482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642102" y="2743200"/>
            <a:ext cx="654804" cy="1524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ounded Rectangle 8"/>
          <p:cNvSpPr/>
          <p:nvPr/>
        </p:nvSpPr>
        <p:spPr>
          <a:xfrm>
            <a:off x="8276094" y="2667000"/>
            <a:ext cx="747600" cy="1620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Curved Down Arrow 9"/>
          <p:cNvSpPr/>
          <p:nvPr/>
        </p:nvSpPr>
        <p:spPr>
          <a:xfrm>
            <a:off x="3931404" y="2284710"/>
            <a:ext cx="4679196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667000" y="3748008"/>
            <a:ext cx="720000" cy="1524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Rounded Rectangle 11"/>
          <p:cNvSpPr/>
          <p:nvPr/>
        </p:nvSpPr>
        <p:spPr>
          <a:xfrm>
            <a:off x="7331988" y="3671808"/>
            <a:ext cx="747600" cy="1620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Curved Down Arrow 12"/>
          <p:cNvSpPr/>
          <p:nvPr/>
        </p:nvSpPr>
        <p:spPr>
          <a:xfrm>
            <a:off x="2956302" y="3289518"/>
            <a:ext cx="4679196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681208" y="1677690"/>
            <a:ext cx="654804" cy="1524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ounded Rectangle 14"/>
          <p:cNvSpPr/>
          <p:nvPr/>
        </p:nvSpPr>
        <p:spPr>
          <a:xfrm>
            <a:off x="7254498" y="1601490"/>
            <a:ext cx="864000" cy="1620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Curved Down Arrow 15"/>
          <p:cNvSpPr/>
          <p:nvPr/>
        </p:nvSpPr>
        <p:spPr>
          <a:xfrm>
            <a:off x="2970510" y="1219200"/>
            <a:ext cx="4679196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36910" y="3733800"/>
            <a:ext cx="747792" cy="1524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" name="Rounded Rectangle 17"/>
          <p:cNvSpPr/>
          <p:nvPr/>
        </p:nvSpPr>
        <p:spPr>
          <a:xfrm>
            <a:off x="5334000" y="3657600"/>
            <a:ext cx="900000" cy="1620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Curved Down Arrow 18"/>
          <p:cNvSpPr/>
          <p:nvPr/>
        </p:nvSpPr>
        <p:spPr>
          <a:xfrm>
            <a:off x="1141710" y="3275310"/>
            <a:ext cx="4679196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22702" y="1752600"/>
            <a:ext cx="792000" cy="1524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Rounded Rectangle 20"/>
          <p:cNvSpPr/>
          <p:nvPr/>
        </p:nvSpPr>
        <p:spPr>
          <a:xfrm>
            <a:off x="5335290" y="1676400"/>
            <a:ext cx="900000" cy="1620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Curved Down Arrow 21"/>
          <p:cNvSpPr/>
          <p:nvPr/>
        </p:nvSpPr>
        <p:spPr>
          <a:xfrm>
            <a:off x="1143000" y="1294110"/>
            <a:ext cx="4679196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82106" y="5727486"/>
            <a:ext cx="1620000" cy="720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Rounded Rectangle 23"/>
          <p:cNvSpPr/>
          <p:nvPr/>
        </p:nvSpPr>
        <p:spPr>
          <a:xfrm>
            <a:off x="4704600" y="5741502"/>
            <a:ext cx="1620000" cy="720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Curved Down Arrow 24"/>
          <p:cNvSpPr/>
          <p:nvPr/>
        </p:nvSpPr>
        <p:spPr>
          <a:xfrm>
            <a:off x="959604" y="5334000"/>
            <a:ext cx="4679196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411706" y="5700984"/>
            <a:ext cx="1620000" cy="720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Rounded Rectangle 26"/>
          <p:cNvSpPr/>
          <p:nvPr/>
        </p:nvSpPr>
        <p:spPr>
          <a:xfrm>
            <a:off x="7027188" y="5715000"/>
            <a:ext cx="1828800" cy="7560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Curved Down Arrow 27"/>
          <p:cNvSpPr/>
          <p:nvPr/>
        </p:nvSpPr>
        <p:spPr>
          <a:xfrm>
            <a:off x="3189204" y="5307498"/>
            <a:ext cx="4679196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000"/>
                            </p:stCondLst>
                            <p:childTnLst>
                              <p:par>
                                <p:cTn id="1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000"/>
                            </p:stCondLst>
                            <p:childTnLst>
                              <p:par>
                                <p:cTn id="1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000"/>
                            </p:stCondLst>
                            <p:childTnLst>
                              <p:par>
                                <p:cTn id="1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3. پلتفرمهای چندوجهی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29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itchFamily="2" charset="-78"/>
              </a:rPr>
              <a:t>جمع کردن دو یا چند گروه مجزا و در عین حال به هم وابسته از مشتریان؛ سودمندی برای یک گروه از مشتریان، تنها در صورت وجود دیگر گروهها.</a:t>
            </a:r>
          </a:p>
          <a:p>
            <a:r>
              <a:rPr lang="fa-IR" dirty="0" smtClean="0">
                <a:cs typeface="B Mitra" pitchFamily="2" charset="-78"/>
              </a:rPr>
              <a:t>ارزش آفرینی از طریق تسهیل تعامل بین گروههای مختلف</a:t>
            </a:r>
          </a:p>
          <a:p>
            <a:r>
              <a:rPr lang="fa-IR" dirty="0" smtClean="0">
                <a:cs typeface="B Mitra" pitchFamily="2" charset="-78"/>
              </a:rPr>
              <a:t>کارآمدی از طریق جذب کاربران بیشتر</a:t>
            </a:r>
          </a:p>
          <a:p>
            <a:r>
              <a:rPr lang="fa-IR" dirty="0" smtClean="0">
                <a:cs typeface="B Mitra" pitchFamily="2" charset="-78"/>
              </a:rPr>
              <a:t>عنوان نزد اقتصاددانان: بازارهای چندوجهی</a:t>
            </a:r>
          </a:p>
          <a:p>
            <a:r>
              <a:rPr lang="fa-IR" dirty="0" smtClean="0">
                <a:cs typeface="B Mitra" pitchFamily="2" charset="-78"/>
              </a:rPr>
              <a:t>مثالها: کارت اعتباری ویزا، سیستم عامل ویندوز، فایننشال تایمز، گوگل، فیس بوک و ...</a:t>
            </a:r>
          </a:p>
          <a:p>
            <a:r>
              <a:rPr lang="fa-IR" dirty="0" smtClean="0">
                <a:cs typeface="B Mitra" pitchFamily="2" charset="-78"/>
              </a:rPr>
              <a:t>مواجهه با معمای مرغ و تخم مرغ</a:t>
            </a:r>
          </a:p>
          <a:p>
            <a:r>
              <a:rPr lang="fa-IR" dirty="0" smtClean="0">
                <a:cs typeface="B Mitra" pitchFamily="2" charset="-78"/>
              </a:rPr>
              <a:t>یارانه دادن به یکی از بخشهای مشتری برای شروع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027176"/>
          </a:xfrm>
        </p:spPr>
        <p:txBody>
          <a:bodyPr>
            <a:normAutofit/>
          </a:bodyPr>
          <a:lstStyle/>
          <a:p>
            <a:pPr algn="r"/>
            <a:r>
              <a:rPr lang="fa-IR" sz="2000" dirty="0" smtClean="0">
                <a:cs typeface="B Titr" pitchFamily="2" charset="-78"/>
              </a:rPr>
              <a:t>3. پلتفرمهای چندوجهی: </a:t>
            </a:r>
            <a:r>
              <a:rPr lang="fa-IR" dirty="0" smtClean="0">
                <a:solidFill>
                  <a:schemeClr val="bg1"/>
                </a:solidFill>
                <a:cs typeface="B Titr" pitchFamily="2" charset="-78"/>
              </a:rPr>
              <a:t>مثال: مدل کسب و کار گوگل</a:t>
            </a:r>
            <a:endParaRPr lang="fa-IR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l="6664" t="18889" r="6710" b="8889"/>
          <a:stretch>
            <a:fillRect/>
          </a:stretch>
        </p:blipFill>
        <p:spPr bwMode="auto">
          <a:xfrm>
            <a:off x="0" y="8382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ound Diagonal Corner Rectangle 25"/>
          <p:cNvSpPr/>
          <p:nvPr/>
        </p:nvSpPr>
        <p:spPr>
          <a:xfrm>
            <a:off x="7359114" y="1795890"/>
            <a:ext cx="1676400" cy="720000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Mitra" pitchFamily="2" charset="-78"/>
              </a:rPr>
              <a:t>تبلیغ کنندگان</a:t>
            </a:r>
            <a:endParaRPr lang="fa-IR" sz="24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28" name="Round Diagonal Corner Rectangle 27"/>
          <p:cNvSpPr/>
          <p:nvPr/>
        </p:nvSpPr>
        <p:spPr>
          <a:xfrm>
            <a:off x="3719592" y="1794600"/>
            <a:ext cx="1676400" cy="720000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Mitra" pitchFamily="2" charset="-78"/>
              </a:rPr>
              <a:t>تبلیغات هدفمند</a:t>
            </a:r>
            <a:endParaRPr lang="fa-IR" sz="24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29" name="Round Diagonal Corner Rectangle 28"/>
          <p:cNvSpPr/>
          <p:nvPr/>
        </p:nvSpPr>
        <p:spPr>
          <a:xfrm>
            <a:off x="7361694" y="2709000"/>
            <a:ext cx="1676400" cy="72000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Mitra" pitchFamily="2" charset="-78"/>
              </a:rPr>
              <a:t>وب گردها</a:t>
            </a:r>
            <a:endParaRPr lang="fa-IR" sz="24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0" name="Round Diagonal Corner Rectangle 29"/>
          <p:cNvSpPr/>
          <p:nvPr/>
        </p:nvSpPr>
        <p:spPr>
          <a:xfrm>
            <a:off x="3733800" y="2709000"/>
            <a:ext cx="1676400" cy="72000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300" dirty="0" smtClean="0">
                <a:solidFill>
                  <a:schemeClr val="tx1"/>
                </a:solidFill>
                <a:cs typeface="B Mitra" pitchFamily="2" charset="-78"/>
              </a:rPr>
              <a:t>جستجوی رایگان</a:t>
            </a:r>
            <a:endParaRPr lang="fa-IR" sz="23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1" name="Round Diagonal Corner Rectangle 30"/>
          <p:cNvSpPr/>
          <p:nvPr/>
        </p:nvSpPr>
        <p:spPr>
          <a:xfrm>
            <a:off x="7360404" y="3623400"/>
            <a:ext cx="1676400" cy="72000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Mitra" pitchFamily="2" charset="-78"/>
              </a:rPr>
              <a:t>سازندگان محتوا</a:t>
            </a:r>
            <a:endParaRPr lang="fa-IR" sz="24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2" name="Round Diagonal Corner Rectangle 31"/>
          <p:cNvSpPr/>
          <p:nvPr/>
        </p:nvSpPr>
        <p:spPr>
          <a:xfrm>
            <a:off x="3733800" y="3623400"/>
            <a:ext cx="1676400" cy="72000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900" dirty="0" smtClean="0">
                <a:solidFill>
                  <a:schemeClr val="tx1"/>
                </a:solidFill>
                <a:cs typeface="B Mitra" pitchFamily="2" charset="-78"/>
              </a:rPr>
              <a:t>اعطای فرصت کسب درآمد از محتوا</a:t>
            </a:r>
            <a:endParaRPr lang="fa-IR" sz="19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3" name="Round Diagonal Corner Rectangle 32"/>
          <p:cNvSpPr/>
          <p:nvPr/>
        </p:nvSpPr>
        <p:spPr>
          <a:xfrm>
            <a:off x="5867400" y="6214200"/>
            <a:ext cx="1764000" cy="49140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Mitra" pitchFamily="2" charset="-78"/>
              </a:rPr>
              <a:t>رایگان</a:t>
            </a:r>
            <a:endParaRPr lang="fa-IR" sz="24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867400" y="5562600"/>
            <a:ext cx="1764000" cy="49140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Mitra" pitchFamily="2" charset="-78"/>
              </a:rPr>
              <a:t>مزایده کلیدواژه ها</a:t>
            </a:r>
            <a:endParaRPr lang="fa-IR" sz="24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6" name="Cloud 35"/>
          <p:cNvSpPr/>
          <p:nvPr/>
        </p:nvSpPr>
        <p:spPr>
          <a:xfrm>
            <a:off x="304800" y="1600200"/>
            <a:ext cx="3200400" cy="144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از طریق خدمت </a:t>
            </a:r>
            <a:r>
              <a:rPr lang="en-US" dirty="0" err="1" smtClean="0">
                <a:solidFill>
                  <a:schemeClr val="tx1"/>
                </a:solidFill>
                <a:cs typeface="B Mitra" pitchFamily="2" charset="-78"/>
              </a:rPr>
              <a:t>Adwords</a:t>
            </a:r>
            <a:endParaRPr lang="fa-IR" dirty="0" smtClean="0">
              <a:solidFill>
                <a:schemeClr val="tx1"/>
              </a:solidFill>
              <a:cs typeface="B Mitra" pitchFamily="2" charset="-78"/>
            </a:endParaRPr>
          </a:p>
          <a:p>
            <a:pPr algn="ctr" rtl="1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فقط نمایش تبلیغات مرتبط با عبارت جستجو شده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5" name="Up Ribbon 34"/>
          <p:cNvSpPr/>
          <p:nvPr/>
        </p:nvSpPr>
        <p:spPr>
          <a:xfrm rot="19916227">
            <a:off x="2850806" y="1479059"/>
            <a:ext cx="1905000" cy="609600"/>
          </a:xfrm>
          <a:prstGeom prst="ribbon2">
            <a:avLst>
              <a:gd name="adj1" fmla="val 16667"/>
              <a:gd name="adj2" fmla="val 6789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قلب مدل کسب و کار گوگل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7" name="Cloud 36"/>
          <p:cNvSpPr/>
          <p:nvPr/>
        </p:nvSpPr>
        <p:spPr>
          <a:xfrm>
            <a:off x="0" y="2743200"/>
            <a:ext cx="3657600" cy="144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1" anchor="ctr"/>
          <a:lstStyle/>
          <a:p>
            <a:pPr algn="ctr" rtl="1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تنها راه موثر بودن مدل:</a:t>
            </a:r>
          </a:p>
          <a:p>
            <a:pPr algn="ctr" rtl="1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استفاده کاربران بسیار از این سایت</a:t>
            </a:r>
          </a:p>
          <a:p>
            <a:pPr algn="ctr" rtl="1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لذا ارائه خدمات رایگان جیمیل، گوگل مپز، پیکاسا، 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8" name="Cloud 37"/>
          <p:cNvSpPr/>
          <p:nvPr/>
        </p:nvSpPr>
        <p:spPr>
          <a:xfrm>
            <a:off x="0" y="3962400"/>
            <a:ext cx="3657600" cy="144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1" anchor="ctr"/>
          <a:lstStyle/>
          <a:p>
            <a:pPr algn="ctr" rtl="1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خدمت </a:t>
            </a:r>
            <a:r>
              <a:rPr lang="en-US" dirty="0" err="1" smtClean="0">
                <a:solidFill>
                  <a:schemeClr val="tx1"/>
                </a:solidFill>
                <a:cs typeface="B Mitra" pitchFamily="2" charset="-78"/>
              </a:rPr>
              <a:t>Adsense</a:t>
            </a:r>
            <a:r>
              <a:rPr lang="en-US" dirty="0" smtClean="0">
                <a:solidFill>
                  <a:schemeClr val="tx1"/>
                </a:solidFill>
                <a:cs typeface="B Mitra" pitchFamily="2" charset="-78"/>
              </a:rPr>
              <a:t> </a:t>
            </a:r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: سهیم شدن در بخشی از درآمد گوگل با نمایش تبلیغات گوگل روی وبسایت خود (به صورت خودکار بررسی محتوای آن سایت)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5" grpId="0" animBg="1"/>
      <p:bldP spid="37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4. رایگان به عنوان مدل کسب و کار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2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1"/>
            <a:ext cx="8229600" cy="5334000"/>
          </a:xfrm>
        </p:spPr>
        <p:txBody>
          <a:bodyPr>
            <a:normAutofit/>
          </a:bodyPr>
          <a:lstStyle/>
          <a:p>
            <a:r>
              <a:rPr lang="fa-IR" dirty="0" smtClean="0">
                <a:cs typeface="B Mitra" pitchFamily="2" charset="-78"/>
              </a:rPr>
              <a:t>حداقل یک بخش مهم از مشتریان شرکت، از پیشنهادی مجانی بهره می برند.</a:t>
            </a:r>
          </a:p>
          <a:p>
            <a:r>
              <a:rPr lang="fa-IR" dirty="0" smtClean="0">
                <a:cs typeface="B Mitra" pitchFamily="2" charset="-78"/>
              </a:rPr>
              <a:t>هزینه این مشتریان، توسط قسمت دیگری از مدل کسب و کار یا بخش دیگری از مشتریان تامین می شود.</a:t>
            </a:r>
          </a:p>
          <a:p>
            <a:r>
              <a:rPr lang="fa-IR" dirty="0" smtClean="0">
                <a:cs typeface="B Mitra" pitchFamily="2" charset="-78"/>
              </a:rPr>
              <a:t>مدلها:</a:t>
            </a:r>
          </a:p>
          <a:p>
            <a:pPr lvl="1"/>
            <a:r>
              <a:rPr lang="fa-IR" dirty="0" smtClean="0">
                <a:cs typeface="B Mitra" pitchFamily="2" charset="-78"/>
              </a:rPr>
              <a:t>پلتفرمهای چندوجهی: </a:t>
            </a:r>
            <a:r>
              <a:rPr lang="fa-IR" dirty="0" smtClean="0">
                <a:solidFill>
                  <a:srgbClr val="C00000"/>
                </a:solidFill>
                <a:cs typeface="B Mitra" pitchFamily="2" charset="-78"/>
              </a:rPr>
              <a:t>مثل روزنامه مترو</a:t>
            </a:r>
          </a:p>
          <a:p>
            <a:pPr lvl="1"/>
            <a:r>
              <a:rPr lang="fa-IR" dirty="0" smtClean="0">
                <a:cs typeface="B Mitra" pitchFamily="2" charset="-78"/>
              </a:rPr>
              <a:t>مدل فریمیوم (خدمات اولیه و مقدماتی رایگان و دریافت هزینه برای ارائه خدمات تکمیلی) </a:t>
            </a:r>
            <a:r>
              <a:rPr lang="fa-IR" dirty="0" smtClean="0">
                <a:solidFill>
                  <a:srgbClr val="C00000"/>
                </a:solidFill>
                <a:cs typeface="B Mitra" pitchFamily="2" charset="-78"/>
              </a:rPr>
              <a:t>سایت دانلود، سایت نرم افزار، نرم افزارهای متن باز، اسکایپ، بیمه (فریمیوم وارونه)</a:t>
            </a:r>
            <a:endParaRPr lang="fa-IR" dirty="0" smtClean="0">
              <a:cs typeface="B Mitra" pitchFamily="2" charset="-78"/>
            </a:endParaRPr>
          </a:p>
          <a:p>
            <a:pPr lvl="1"/>
            <a:r>
              <a:rPr lang="fa-IR" dirty="0" smtClean="0">
                <a:cs typeface="B Mitra" pitchFamily="2" charset="-78"/>
              </a:rPr>
              <a:t>مدل طعمه و شکار؛ ریش تراش و تیغ؛ کالای فروخته شده با ضرر (ارائه پیشنهاد رایگان برای ترغیب افراد به تکرار خرید) </a:t>
            </a:r>
            <a:r>
              <a:rPr lang="fa-IR" dirty="0" smtClean="0">
                <a:solidFill>
                  <a:srgbClr val="C00000"/>
                </a:solidFill>
                <a:cs typeface="B Mitra" pitchFamily="2" charset="-78"/>
              </a:rPr>
              <a:t>مخابرات، پرینتر</a:t>
            </a:r>
            <a:endParaRPr lang="fa-IR" dirty="0" smtClean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882</TotalTime>
  <Words>814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Slide 1</vt:lpstr>
      <vt:lpstr>مدلهای کسب و کار</vt:lpstr>
      <vt:lpstr>1. مدلهای کسب و کار تفکیکی</vt:lpstr>
      <vt:lpstr>1. مدلهای کسب و کار تفکیکی: مثال: بانکداری خصوصی در سوئیس با محوریت تامین خدمات بانکی برای افراد بسیار ثروتمند؛ صنعتی آرام و محافظه کار</vt:lpstr>
      <vt:lpstr>2. مدلهای کسب و کار دنباله دار</vt:lpstr>
      <vt:lpstr>2. مدلهای کسب و کار دنباله دار</vt:lpstr>
      <vt:lpstr>3. پلتفرمهای چندوجهی</vt:lpstr>
      <vt:lpstr>3. پلتفرمهای چندوجهی: مثال: مدل کسب و کار گوگل</vt:lpstr>
      <vt:lpstr>4. رایگان به عنوان مدل کسب و کار</vt:lpstr>
      <vt:lpstr>5. مدلهای کسب و کار باز</vt:lpstr>
      <vt:lpstr>تحلیل و بررسی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Generation</dc:title>
  <dc:creator/>
  <cp:lastModifiedBy>NPSoft</cp:lastModifiedBy>
  <cp:revision>104</cp:revision>
  <dcterms:created xsi:type="dcterms:W3CDTF">2006-08-16T00:00:00Z</dcterms:created>
  <dcterms:modified xsi:type="dcterms:W3CDTF">2014-03-06T06:26:10Z</dcterms:modified>
</cp:coreProperties>
</file>