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0"/>
  </p:notesMasterIdLst>
  <p:handoutMasterIdLst>
    <p:handoutMasterId r:id="rId21"/>
  </p:handoutMasterIdLst>
  <p:sldIdLst>
    <p:sldId id="267" r:id="rId2"/>
    <p:sldId id="272" r:id="rId3"/>
    <p:sldId id="361" r:id="rId4"/>
    <p:sldId id="363" r:id="rId5"/>
    <p:sldId id="273" r:id="rId6"/>
    <p:sldId id="360" r:id="rId7"/>
    <p:sldId id="364" r:id="rId8"/>
    <p:sldId id="373" r:id="rId9"/>
    <p:sldId id="365" r:id="rId10"/>
    <p:sldId id="377" r:id="rId11"/>
    <p:sldId id="375" r:id="rId12"/>
    <p:sldId id="376" r:id="rId13"/>
    <p:sldId id="362" r:id="rId14"/>
    <p:sldId id="368" r:id="rId15"/>
    <p:sldId id="369" r:id="rId16"/>
    <p:sldId id="370" r:id="rId17"/>
    <p:sldId id="371" r:id="rId18"/>
    <p:sldId id="3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1733" autoAdjust="0"/>
  </p:normalViewPr>
  <p:slideViewPr>
    <p:cSldViewPr>
      <p:cViewPr varScale="1">
        <p:scale>
          <a:sx n="46" d="100"/>
          <a:sy n="46" d="100"/>
        </p:scale>
        <p:origin x="99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2/10/2015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92160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013016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26769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203859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110861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135794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551916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69847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10148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607513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96526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36947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40731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668690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153455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20010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2/10/2015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2/10/2015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جلسه اول</a:t>
            </a: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بخش های عمده در تولید نرم افزار</a:t>
            </a:r>
          </a:p>
        </p:txBody>
      </p:sp>
      <p:sp>
        <p:nvSpPr>
          <p:cNvPr id="2" name="Rectangle 1"/>
          <p:cNvSpPr/>
          <p:nvPr/>
        </p:nvSpPr>
        <p:spPr>
          <a:xfrm>
            <a:off x="939800" y="990600"/>
            <a:ext cx="7823200" cy="643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900" b="1" dirty="0" smtClean="0">
                <a:solidFill>
                  <a:schemeClr val="tx2"/>
                </a:solidFill>
                <a:cs typeface="B Nazanin" pitchFamily="2" charset="-78"/>
              </a:rPr>
              <a:t>Program</a:t>
            </a:r>
            <a:endParaRPr lang="fa-IR" sz="19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بخش اصلی نرم افزار، برنامه ها است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به مجموعه ایی از دستورات(</a:t>
            </a:r>
            <a:r>
              <a:rPr lang="en-US" sz="1900" b="1" dirty="0" smtClean="0">
                <a:solidFill>
                  <a:schemeClr val="tx2"/>
                </a:solidFill>
                <a:cs typeface="B Nazanin" pitchFamily="2" charset="-78"/>
              </a:rPr>
              <a:t>instruction</a:t>
            </a: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)، برنامه گویند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شامل کدها و کتابخانه ها 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900" b="1" dirty="0" smtClean="0">
                <a:solidFill>
                  <a:schemeClr val="tx2"/>
                </a:solidFill>
                <a:cs typeface="B Nazanin" pitchFamily="2" charset="-78"/>
              </a:rPr>
              <a:t>Datum</a:t>
            </a: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داده ها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انواع مختلفی دارند مانند داده های صوتی، تصویری، </a:t>
            </a:r>
            <a:r>
              <a:rPr lang="en-US" sz="1900" b="1" dirty="0" smtClean="0">
                <a:solidFill>
                  <a:schemeClr val="tx2"/>
                </a:solidFill>
                <a:cs typeface="B Nazanin" pitchFamily="2" charset="-78"/>
              </a:rPr>
              <a:t>txt</a:t>
            </a:r>
            <a:endParaRPr lang="fa-IR" sz="19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مستندات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1900" b="1" dirty="0" smtClean="0">
                <a:solidFill>
                  <a:schemeClr val="tx2"/>
                </a:solidFill>
                <a:cs typeface="B Nazanin" pitchFamily="2" charset="-78"/>
              </a:rPr>
              <a:t>مستندات تحلیل، مستندات طراحی، مستندات پیاده سازی، مستندات تست، مستندات پشتیبانی</a:t>
            </a:r>
            <a:endParaRPr lang="en-US" sz="19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19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480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مستندات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981200"/>
            <a:ext cx="782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مستندات تحلیل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خواسته های مشتری را باید استخراج کرد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ضبط صدا و یا نکته برداری و تحلیل آن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شامل رسم دیاگرام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مستندات طراحی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نقشه، توابع، ورودی و خروجی هر تابع </a:t>
            </a:r>
          </a:p>
          <a:p>
            <a:pPr algn="r" rtl="1">
              <a:lnSpc>
                <a:spcPct val="200000"/>
              </a:lnSpc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814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مستندات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638300"/>
            <a:ext cx="782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مستندات پیاده سازی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نوشتن توضیحات در متن برنامه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مستندات تست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سری تست و جواب های بدست آمده از آنها 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مستندات پشتیبانی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بخش عمده درخواست مشتری برای اعمال تغییر در برنامه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اگر برنامه را بخواهیم به مشتری(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customer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) ارائه دهیم نیاز به ارائه مستندات داریم اما اگر به کاربر (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user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) بخواهیم ارائه دهیم، مستندات نیاز به ارائه ندارد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3941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بحران نرم </a:t>
            </a: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افزار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600200"/>
            <a:ext cx="7823200" cy="504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هزینه بالای ايجاد نرم 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تاخیرتوليد وتحویل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نرم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نگهداری پرهزینه نرم 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پیشرفت سریع نرم 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کيفيت پايین نرم 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افزایش پيچيدگی کاربردها</a:t>
            </a:r>
            <a:r>
              <a:rPr lang="fa-IR" sz="2000" dirty="0"/>
              <a:t/>
            </a:r>
            <a:br>
              <a:rPr lang="fa-IR" sz="2000" dirty="0"/>
            </a:b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16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ویژگی نرم افزار در مقایسه با سخت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132" y="1188928"/>
            <a:ext cx="7823200" cy="269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نرم افزار معمولا مهندسی میشوند نه تولید به معنای صنعتی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بنابراین بیشتر هزینه ساخت نرم افزار در بخش طراحی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سخت افزار معمولا فرسود می شود اما نرم افزار فاسد می گردد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2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316" y="3681144"/>
            <a:ext cx="5251575" cy="2554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5" y="3393665"/>
            <a:ext cx="39909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8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ویژگی نرم افزار در مقایسه با سخت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905000"/>
            <a:ext cx="8100291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برخلاف سخت افزار که از ترکیب مولفه ها یا کامپوننت ها ساخته می شود، نرم افزار بطور سنتی ساخته می گردد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مهمترین دلایل تغییر در نرم افزار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change request </a:t>
            </a:r>
            <a:r>
              <a:rPr lang="fa-IR" sz="2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ها است</a:t>
            </a:r>
          </a:p>
          <a:p>
            <a:pPr marL="1657350" lvl="3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هر چه این درخواست های تغییر کمتر باشد، سرعت فاسد شدن نرم افزار کمتر است</a:t>
            </a:r>
            <a:endParaRPr lang="en-US" sz="2200" b="1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67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کاربرد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14400"/>
            <a:ext cx="8100291" cy="582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سیستمی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به برنامه هایی که برای سرویس دادن به برنامه های دیگر مثل سیستم عامل ها استفاده می شوند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بلادرنگ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برنامه هایی که با رخداد یک اتفاق سریع واکنش می دهند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100" b="1" dirty="0" smtClean="0">
                <a:solidFill>
                  <a:schemeClr val="tx2"/>
                </a:solidFill>
                <a:cs typeface="B Nazanin" pitchFamily="2" charset="-78"/>
              </a:rPr>
              <a:t>Hard real time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در عرض چند میلی ثانیه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100" b="1" dirty="0" smtClean="0">
                <a:solidFill>
                  <a:schemeClr val="tx2"/>
                </a:solidFill>
                <a:cs typeface="B Nazanin" pitchFamily="2" charset="-78"/>
              </a:rPr>
              <a:t>Soft real time</a:t>
            </a:r>
          </a:p>
          <a:p>
            <a:pPr marL="2114550" lvl="4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زمان پاسخگویی پایین اما به اندازه </a:t>
            </a:r>
            <a:r>
              <a:rPr lang="en-US" sz="2100" b="1" dirty="0" smtClean="0">
                <a:solidFill>
                  <a:schemeClr val="tx2"/>
                </a:solidFill>
                <a:cs typeface="B Nazanin" pitchFamily="2" charset="-78"/>
              </a:rPr>
              <a:t>hard real time</a:t>
            </a: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 نیست</a:t>
            </a:r>
          </a:p>
        </p:txBody>
      </p:sp>
    </p:spTree>
    <p:extLst>
      <p:ext uri="{BB962C8B-B14F-4D97-AF65-F5344CB8AC3E}">
        <p14:creationId xmlns:p14="http://schemas.microsoft.com/office/powerpoint/2010/main" val="365487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کاربرد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14400"/>
            <a:ext cx="8100291" cy="582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تجاری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بزرگترین گروه و دسته نرم افزار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حسابداری، انتخاب واحد، حقوق دستمزد، انبارداری و ....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علمی و مهندسی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هایی که در رشته های مهندسی از آن استفاده می شود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اتوکد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 تعبیه شده(</a:t>
            </a:r>
            <a:r>
              <a:rPr lang="en-US" sz="2100" b="1" dirty="0" smtClean="0">
                <a:solidFill>
                  <a:schemeClr val="tx2"/>
                </a:solidFill>
                <a:cs typeface="B Nazanin" pitchFamily="2" charset="-78"/>
              </a:rPr>
              <a:t>embedded software</a:t>
            </a: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نرم افزارهایی که فقط یکبار روی حافظه قرار می گیرد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100" b="1" dirty="0" smtClean="0">
                <a:solidFill>
                  <a:schemeClr val="tx2"/>
                </a:solidFill>
                <a:cs typeface="B Nazanin" pitchFamily="2" charset="-78"/>
              </a:rPr>
              <a:t>کدهای قرار گرفته بروی چیپ ها</a:t>
            </a:r>
          </a:p>
        </p:txBody>
      </p:sp>
    </p:spTree>
    <p:extLst>
      <p:ext uri="{BB962C8B-B14F-4D97-AF65-F5344CB8AC3E}">
        <p14:creationId xmlns:p14="http://schemas.microsoft.com/office/powerpoint/2010/main" val="43966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کاربرد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" y="13335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نرم افزار کامپیوتر شخصی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اکثر برنامه هایی که روی کامپیوتر های ما نصب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نرم افزار مبتنی بر شبکه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برنامه هایی که برای اجرا نیاز به مرورگر داشته باشد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نرم افزار هوش مصنوعی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نرم افزارهایی که برای حل مسائل از روش های معمول عددی استفاده نمی کند</a:t>
            </a:r>
          </a:p>
        </p:txBody>
      </p:sp>
    </p:spTree>
    <p:extLst>
      <p:ext uri="{BB962C8B-B14F-4D97-AF65-F5344CB8AC3E}">
        <p14:creationId xmlns:p14="http://schemas.microsoft.com/office/powerpoint/2010/main" val="4056580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defRPr/>
            </a:pPr>
            <a:endParaRPr lang="fa-IR" sz="3600" dirty="0">
              <a:ln>
                <a:solidFill>
                  <a:srgbClr val="0070C0"/>
                </a:solidFill>
              </a:ln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2057400"/>
            <a:ext cx="60960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r>
              <a:rPr lang="fa-IR" sz="3200" b="1" dirty="0" smtClean="0">
                <a:solidFill>
                  <a:schemeClr val="tx2"/>
                </a:solidFill>
                <a:ea typeface="IranNastaliq" pitchFamily="18" charset="0"/>
                <a:cs typeface="B Nazanin" pitchFamily="2" charset="-78"/>
              </a:rPr>
              <a:t>نوع درس:</a:t>
            </a:r>
            <a:r>
              <a:rPr lang="fa-IR" b="1" dirty="0" smtClean="0">
                <a:latin typeface="Tahoma" pitchFamily="34" charset="0"/>
                <a:cs typeface="B Nazanin" pitchFamily="2" charset="-78"/>
              </a:rPr>
              <a:t>  </a:t>
            </a:r>
            <a:r>
              <a:rPr lang="fa-IR" b="1" dirty="0" smtClean="0">
                <a:cs typeface="B Nazanin" pitchFamily="2" charset="-78"/>
              </a:rPr>
              <a:t>تخصصی ( 2 واحد نظری و 1 واحد عملی)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r>
              <a:rPr lang="fa-IR" sz="3200" b="1" dirty="0" smtClean="0">
                <a:solidFill>
                  <a:schemeClr val="tx2"/>
                </a:solidFill>
                <a:ea typeface="IranNastaliq" pitchFamily="18" charset="0"/>
                <a:cs typeface="B Nazanin" pitchFamily="2" charset="-78"/>
              </a:rPr>
              <a:t>منابع :</a:t>
            </a:r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r>
              <a:rPr lang="fa-IR" b="1" dirty="0" smtClean="0">
                <a:latin typeface="Tahoma" pitchFamily="34" charset="0"/>
                <a:cs typeface="B Nazanin" pitchFamily="2" charset="-78"/>
              </a:rPr>
              <a:t>1-مهندسی نرم افزار – سامریل- ترجمه جعفر نژاد</a:t>
            </a:r>
            <a:endParaRPr lang="fa-IR" dirty="0" smtClean="0">
              <a:cs typeface="B Nazanin" pitchFamily="2" charset="-78"/>
            </a:endParaRPr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r>
              <a:rPr lang="fa-IR" b="1" dirty="0" smtClean="0">
                <a:cs typeface="B Nazanin" pitchFamily="2" charset="-78"/>
              </a:rPr>
              <a:t>2- </a:t>
            </a:r>
            <a:r>
              <a:rPr lang="en-US" dirty="0"/>
              <a:t>Software Engineering: A Practitioner's </a:t>
            </a:r>
            <a:r>
              <a:rPr lang="en-US" dirty="0" smtClean="0"/>
              <a:t>Approach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r>
              <a:rPr lang="en-US" b="1" dirty="0">
                <a:cs typeface="B Nazanin" pitchFamily="2" charset="-78"/>
              </a:rPr>
              <a:t>	</a:t>
            </a:r>
            <a:r>
              <a:rPr lang="en-US" dirty="0"/>
              <a:t>pressman</a:t>
            </a:r>
            <a:endParaRPr lang="fa-IR" dirty="0"/>
          </a:p>
          <a:p>
            <a:pPr algn="r" rtl="1">
              <a:spcBef>
                <a:spcPct val="50000"/>
              </a:spcBef>
              <a:tabLst>
                <a:tab pos="2957513" algn="r"/>
              </a:tabLst>
            </a:pP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	ارزشیابی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33500"/>
            <a:ext cx="7010400" cy="4992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امتحان میانترم:  6 نمره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امتحان پایان ترم: 7 نمره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پروژه : 6  نمره 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فاز اول  : 3 نمره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فاز دوم: 3 نمره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کوییز : 3 نمره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3404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5993" y="10668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فصل اول</a:t>
            </a: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4170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فهرست مطالب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33900" y="1638300"/>
            <a:ext cx="3429000" cy="26670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تعریف </a:t>
            </a:r>
            <a:r>
              <a:rPr lang="fa-IR" sz="2800" b="1" dirty="0">
                <a:latin typeface="+mn-lt"/>
                <a:ea typeface="IranNastaliq" pitchFamily="18" charset="0"/>
                <a:cs typeface="B Roya" panose="00000400000000000000" pitchFamily="2" charset="-78"/>
              </a:rPr>
              <a:t>مهندسی نرم </a:t>
            </a: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افزار</a:t>
            </a:r>
            <a:r>
              <a:rPr lang="fa-IR" sz="2800" b="1" dirty="0">
                <a:latin typeface="+mn-lt"/>
                <a:ea typeface="IranNastaliq" pitchFamily="18" charset="0"/>
                <a:cs typeface="B Roya" panose="00000400000000000000" pitchFamily="2" charset="-78"/>
              </a:rPr>
              <a:t/>
            </a:r>
            <a:br>
              <a:rPr lang="fa-IR" sz="2800" b="1" dirty="0"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دلائل </a:t>
            </a:r>
            <a:r>
              <a:rPr lang="fa-IR" sz="2800" b="1" dirty="0">
                <a:latin typeface="+mn-lt"/>
                <a:ea typeface="IranNastaliq" pitchFamily="18" charset="0"/>
                <a:cs typeface="B Roya" panose="00000400000000000000" pitchFamily="2" charset="-78"/>
              </a:rPr>
              <a:t>ظهور مهندسی نرم </a:t>
            </a: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افزار</a:t>
            </a:r>
            <a:b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چرخه تولید نرم افزار</a:t>
            </a:r>
            <a:b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بحران </a:t>
            </a:r>
            <a:r>
              <a:rPr lang="fa-IR" sz="2800" b="1" dirty="0">
                <a:latin typeface="+mn-lt"/>
                <a:ea typeface="IranNastaliq" pitchFamily="18" charset="0"/>
                <a:cs typeface="B Roya" panose="00000400000000000000" pitchFamily="2" charset="-78"/>
              </a:rPr>
              <a:t>نرم </a:t>
            </a:r>
            <a:r>
              <a:rPr lang="fa-IR" sz="2800" b="1" dirty="0" smtClean="0">
                <a:latin typeface="+mn-lt"/>
                <a:ea typeface="IranNastaliq" pitchFamily="18" charset="0"/>
                <a:cs typeface="B Roya" panose="00000400000000000000" pitchFamily="2" charset="-78"/>
              </a:rPr>
              <a:t>افزار</a:t>
            </a:r>
            <a:endParaRPr lang="en-US" sz="4800" b="1" dirty="0">
              <a:cs typeface="B Roy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609600" y="3439244"/>
            <a:ext cx="4572000" cy="3418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مستندات</a:t>
            </a:r>
            <a: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/>
            </a:r>
            <a:b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r>
              <a:rPr lang="fa-IR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تفاوت نرم افزار با سخت افزار</a:t>
            </a:r>
            <a: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/>
            </a:r>
            <a:b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کاربردهاي نرم افزار</a:t>
            </a:r>
            <a:br>
              <a:rPr lang="fa-IR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</a:br>
            <a:endParaRPr 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مهندسی </a:t>
            </a: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نرم افزار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765300"/>
            <a:ext cx="77597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مهندسی: روش سیستماتیک مبتنی بر علم ریاضی و منطق</a:t>
            </a:r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جهت تولید سیستم</a:t>
            </a:r>
            <a:br>
              <a:rPr lang="fa-IR" b="1" dirty="0">
                <a:solidFill>
                  <a:schemeClr val="tx2"/>
                </a:solidFill>
                <a:cs typeface="B Nazanin" pitchFamily="2" charset="-78"/>
              </a:rPr>
            </a:b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نرم افزار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: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code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User </a:t>
            </a:r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>interface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+ Source</a:t>
            </a:r>
            <a:endParaRPr lang="fa-IR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نرم افزار عبارت است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از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دستورالعملها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که هنگام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اجرا،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ویژگی، عملکرد و کارایی مطلوب را فراهم می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سازند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ساختمان هاي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داده هایی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که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برنامه ها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را قادر به پردازش مناسب داده ها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کنند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اطلاعات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توصیفی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که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راه اندازي و استفاده از برنامه ها را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شرح دهند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.</a:t>
            </a:r>
            <a:r>
              <a:rPr lang="en-US" b="1" dirty="0">
                <a:solidFill>
                  <a:schemeClr val="tx2"/>
                </a:solidFill>
                <a:cs typeface="B Nazanin" pitchFamily="2" charset="-78"/>
              </a:rPr>
              <a:t/>
            </a:r>
            <a:br>
              <a:rPr lang="en-US" b="1" dirty="0">
                <a:solidFill>
                  <a:schemeClr val="tx2"/>
                </a:solidFill>
                <a:cs typeface="B Nazanin" pitchFamily="2" charset="-78"/>
              </a:rPr>
            </a:br>
            <a:endParaRPr lang="en-US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156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دلائل ظهور مهندسی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000" y="2057400"/>
            <a:ext cx="77597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فقدان سیستم هاي نرم افزاري مطمئن و بزرگ </a:t>
            </a:r>
            <a:endParaRPr lang="fa-IR" sz="24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تقاضاي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بیش از حد از نرم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اشتباه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در تخمین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زمان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هزینه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تولید نرم افزار</a:t>
            </a:r>
            <a:r>
              <a:rPr lang="fa-IR" sz="2400" dirty="0"/>
              <a:t/>
            </a:r>
            <a:br>
              <a:rPr lang="fa-IR" sz="2400" dirty="0"/>
            </a:br>
            <a:endParaRPr lang="fa-IR" sz="24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209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چرخه تولید نرم </a:t>
            </a: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افزار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000" y="2057400"/>
            <a:ext cx="7759700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تجزیه و تحلیل 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Analysis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  <a:endParaRPr lang="en-US" b="1" dirty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نیازمندی مشتری در طی چند روز و ماه بحث می شود و در پایان </a:t>
            </a:r>
            <a:r>
              <a:rPr lang="en-US" b="1" dirty="0" err="1" smtClean="0">
                <a:solidFill>
                  <a:schemeClr val="tx2"/>
                </a:solidFill>
                <a:cs typeface="B Nazanin" pitchFamily="2" charset="-78"/>
              </a:rPr>
              <a:t>Approvment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گرفته می شود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طراحی 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Design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نقشه ساختمان را برای ما مشخص می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نقشه ساختمان شامل چندین بعد است</a:t>
            </a:r>
          </a:p>
        </p:txBody>
      </p:sp>
    </p:spTree>
    <p:extLst>
      <p:ext uri="{BB962C8B-B14F-4D97-AF65-F5344CB8AC3E}">
        <p14:creationId xmlns:p14="http://schemas.microsoft.com/office/powerpoint/2010/main" val="211915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چرخه تولید نرم افزار 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100" y="1333500"/>
            <a:ext cx="7759700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پیاده سازی(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implement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نقشه ساخته شده به برنامه نویس می دهیم تا آن را پیاده سازی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در بحث دادن اطلاعات به برنامه نویس، تعداد توابع و ورودی و خروجی هر کدام را مشخص می کنیم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تست(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Test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پشتیبانی(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Support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در زمان تحویل برنامه به مشتری صورت می گیرد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شامل بحث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debug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یا حتی اعمال درخواست جدید است</a:t>
            </a:r>
          </a:p>
        </p:txBody>
      </p:sp>
    </p:spTree>
    <p:extLst>
      <p:ext uri="{BB962C8B-B14F-4D97-AF65-F5344CB8AC3E}">
        <p14:creationId xmlns:p14="http://schemas.microsoft.com/office/powerpoint/2010/main" val="133993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3234</TotalTime>
  <Words>653</Words>
  <Application>Microsoft Office PowerPoint</Application>
  <PresentationFormat>On-screen Show (4:3)</PresentationFormat>
  <Paragraphs>111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MS PGothic</vt:lpstr>
      <vt:lpstr>MS PGothic</vt:lpstr>
      <vt:lpstr>Arial</vt:lpstr>
      <vt:lpstr>B Nazanin</vt:lpstr>
      <vt:lpstr>B Roya</vt:lpstr>
      <vt:lpstr>B Titr</vt:lpstr>
      <vt:lpstr>Calibri</vt:lpstr>
      <vt:lpstr>Cambria</vt:lpstr>
      <vt:lpstr>Garamond</vt:lpstr>
      <vt:lpstr>IranNastaliq</vt:lpstr>
      <vt:lpstr>Tahoma</vt:lpstr>
      <vt:lpstr>Wingdings</vt:lpstr>
      <vt:lpstr>Adjacency</vt:lpstr>
      <vt:lpstr>جلسه اول </vt:lpstr>
      <vt:lpstr>PowerPoint Presentation</vt:lpstr>
      <vt:lpstr>PowerPoint Presentation</vt:lpstr>
      <vt:lpstr>فصل اول</vt:lpstr>
      <vt:lpstr>تعریف مهندسی نرم افزار دلائل ظهور مهندسی نرم افزار چرخه تولید نرم افزار بحران نرم افزار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use UPPAAL</dc:title>
  <dc:creator>arrum</dc:creator>
  <cp:lastModifiedBy>Ghasemi</cp:lastModifiedBy>
  <cp:revision>198</cp:revision>
  <dcterms:created xsi:type="dcterms:W3CDTF">2007-07-18T05:06:42Z</dcterms:created>
  <dcterms:modified xsi:type="dcterms:W3CDTF">2015-02-10T06:43:36Z</dcterms:modified>
</cp:coreProperties>
</file>