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83" r:id="rId4"/>
    <p:sldId id="268" r:id="rId5"/>
    <p:sldId id="269" r:id="rId6"/>
    <p:sldId id="272" r:id="rId7"/>
    <p:sldId id="270" r:id="rId8"/>
    <p:sldId id="271" r:id="rId9"/>
    <p:sldId id="260" r:id="rId10"/>
    <p:sldId id="261" r:id="rId11"/>
    <p:sldId id="273" r:id="rId12"/>
    <p:sldId id="274" r:id="rId13"/>
    <p:sldId id="262" r:id="rId14"/>
    <p:sldId id="263" r:id="rId15"/>
    <p:sldId id="264" r:id="rId16"/>
    <p:sldId id="265" r:id="rId17"/>
    <p:sldId id="266" r:id="rId18"/>
    <p:sldId id="267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4" r:id="rId2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7" d="100"/>
          <a:sy n="77" d="100"/>
        </p:scale>
        <p:origin x="-3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35BFBD-CA8B-4C3A-8CA5-78F0663EAC24}" type="datetimeFigureOut">
              <a:rPr lang="fa-IR" smtClean="0"/>
              <a:pPr/>
              <a:t>1436/01/19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ED0F31-D390-47BD-B2C6-B1F78AEF08AC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14313" y="188912"/>
          <a:ext cx="8643937" cy="6526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orelDRAW" r:id="rId3" imgW="4390920" imgH="2509560" progId="">
                  <p:embed/>
                </p:oleObj>
              </mc:Choice>
              <mc:Fallback>
                <p:oleObj name="CorelDRAW" r:id="rId3" imgW="4390920" imgH="25095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188912"/>
                        <a:ext cx="8643937" cy="6526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chemeClr val="tx1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290"/>
            <a:ext cx="8991600" cy="6500858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fa-IR" sz="4800" dirty="0" smtClean="0">
                <a:cs typeface="h_nazanin" pitchFamily="2" charset="-78"/>
              </a:rPr>
              <a:t>        </a:t>
            </a: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5</a:t>
            </a:r>
            <a:r>
              <a:rPr lang="ar-SA" sz="5500" dirty="0" smtClean="0">
                <a:solidFill>
                  <a:srgbClr val="002060"/>
                </a:solidFill>
                <a:cs typeface="2  Titr" pitchFamily="2" charset="-78"/>
              </a:rPr>
              <a:t>- بررسی وتصویب برنامه توسعه ،</a:t>
            </a: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ar-SA" sz="5500" dirty="0" smtClean="0">
                <a:solidFill>
                  <a:srgbClr val="002060"/>
                </a:solidFill>
                <a:cs typeface="2  Titr" pitchFamily="2" charset="-78"/>
              </a:rPr>
              <a:t>تجهيز ،</a:t>
            </a: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ar-SA" sz="5500" dirty="0" smtClean="0">
                <a:solidFill>
                  <a:srgbClr val="002060"/>
                </a:solidFill>
                <a:cs typeface="2  Titr" pitchFamily="2" charset="-78"/>
              </a:rPr>
              <a:t>تعمير ، نگهداري و تامین اعتبارات مورد نیاز مدرسه</a:t>
            </a: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 .</a:t>
            </a:r>
            <a:endParaRPr lang="en-US" sz="55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20000"/>
              </a:lnSpc>
              <a:buNone/>
            </a:pP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6</a:t>
            </a:r>
            <a:r>
              <a:rPr lang="ar-SA" sz="5500" dirty="0" smtClean="0">
                <a:solidFill>
                  <a:srgbClr val="002060"/>
                </a:solidFill>
                <a:cs typeface="2  Titr" pitchFamily="2" charset="-78"/>
              </a:rPr>
              <a:t>- پیشنهاد انتصاب مدیر مدرسه مطابق ماده 4</a:t>
            </a: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 آئین نامه</a:t>
            </a:r>
            <a:endParaRPr lang="en-US" sz="55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70000"/>
              </a:lnSpc>
              <a:buNone/>
            </a:pP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7</a:t>
            </a:r>
            <a:r>
              <a:rPr lang="ar-SA" sz="5500" dirty="0" smtClean="0">
                <a:solidFill>
                  <a:srgbClr val="002060"/>
                </a:solidFill>
                <a:cs typeface="2  Titr" pitchFamily="2" charset="-78"/>
              </a:rPr>
              <a:t>- بررسی مسائل پرورشی مدرسه و پیش بینی راهبردها و راهکارهای فرهنگی و تربیتی لازم  برای تحقق اهداف تربیتی در ساحت هاي مختلف و ارتقای آداب و مهارتهای زندگی دانش آموزان</a:t>
            </a:r>
            <a:endParaRPr lang="en-US" sz="55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70000"/>
              </a:lnSpc>
              <a:buNone/>
            </a:pP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8</a:t>
            </a:r>
            <a:r>
              <a:rPr lang="ar-SA" sz="5500" dirty="0" smtClean="0">
                <a:solidFill>
                  <a:srgbClr val="002060"/>
                </a:solidFill>
                <a:cs typeface="2  Titr" pitchFamily="2" charset="-78"/>
              </a:rPr>
              <a:t>- درخواست ت</a:t>
            </a:r>
            <a:r>
              <a:rPr lang="fa-IR" sz="5500" dirty="0" err="1" smtClean="0">
                <a:solidFill>
                  <a:srgbClr val="002060"/>
                </a:solidFill>
                <a:cs typeface="2  Titr" pitchFamily="2" charset="-78"/>
              </a:rPr>
              <a:t>أمین</a:t>
            </a:r>
            <a:r>
              <a:rPr lang="ar-SA" sz="5500" dirty="0" smtClean="0">
                <a:solidFill>
                  <a:srgbClr val="002060"/>
                </a:solidFill>
                <a:cs typeface="2  Titr" pitchFamily="2" charset="-78"/>
              </a:rPr>
              <a:t> معلمان موظف مورد نیاز مدرسه براساس ساختار رسمی ابلاغ شده از سوی اداره آموزش و پرورش متناسب با درجه مدرسه.</a:t>
            </a:r>
            <a:endParaRPr lang="fa-IR" sz="55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70000"/>
              </a:lnSpc>
              <a:buNone/>
            </a:pP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9</a:t>
            </a:r>
            <a:r>
              <a:rPr lang="ar-SA" sz="5500" dirty="0" smtClean="0">
                <a:solidFill>
                  <a:srgbClr val="002060"/>
                </a:solidFill>
                <a:cs typeface="2  Titr" pitchFamily="2" charset="-78"/>
              </a:rPr>
              <a:t>- بررسی وتصویب پیشنهادها ، طرح ها و برنامه های شوراها و انجمن های مرتبط با مدرسه </a:t>
            </a:r>
            <a:endParaRPr lang="fa-IR" sz="55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70000"/>
              </a:lnSpc>
              <a:buNone/>
            </a:pPr>
            <a:r>
              <a:rPr lang="fa-IR" sz="5500" dirty="0" smtClean="0">
                <a:solidFill>
                  <a:srgbClr val="002060"/>
                </a:solidFill>
                <a:cs typeface="2  Titr" pitchFamily="2" charset="-78"/>
              </a:rPr>
              <a:t>10-</a:t>
            </a:r>
            <a:r>
              <a:rPr lang="ar-SA" sz="5500" dirty="0" smtClean="0">
                <a:solidFill>
                  <a:srgbClr val="002060"/>
                </a:solidFill>
              </a:rPr>
              <a:t> </a:t>
            </a:r>
            <a:r>
              <a:rPr lang="ar-SA" sz="5500" dirty="0" smtClean="0">
                <a:solidFill>
                  <a:srgbClr val="002060"/>
                </a:solidFill>
                <a:cs typeface="2  Titr" pitchFamily="2" charset="-78"/>
              </a:rPr>
              <a:t>بررسی و صدور مجوز تشکیل انجمن ها و کارگروه های مورد نیاز مدرسه</a:t>
            </a:r>
            <a:endParaRPr lang="en-US" sz="55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60000"/>
              </a:lnSpc>
              <a:buNone/>
            </a:pPr>
            <a:endParaRPr lang="fa-IR" sz="2600" dirty="0" smtClean="0">
              <a:cs typeface="2  Titr" pitchFamily="2" charset="-78"/>
            </a:endParaRPr>
          </a:p>
          <a:p>
            <a:pPr>
              <a:lnSpc>
                <a:spcPct val="160000"/>
              </a:lnSpc>
              <a:buNone/>
            </a:pPr>
            <a:endParaRPr lang="fa-IR" sz="2600" dirty="0" smtClean="0">
              <a:cs typeface="2  Titr" pitchFamily="2" charset="-78"/>
            </a:endParaRPr>
          </a:p>
          <a:p>
            <a:pPr>
              <a:lnSpc>
                <a:spcPct val="160000"/>
              </a:lnSpc>
              <a:buNone/>
            </a:pPr>
            <a:endParaRPr lang="en-US" sz="2400" dirty="0" smtClean="0"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cs typeface="2  Titr" pitchFamily="2" charset="-78"/>
            </a:endParaRPr>
          </a:p>
          <a:p>
            <a:pPr>
              <a:buNone/>
            </a:pPr>
            <a:r>
              <a:rPr lang="fa-IR" sz="3600" dirty="0" smtClean="0">
                <a:cs typeface="h_nazanin" pitchFamily="2" charset="-78"/>
              </a:rPr>
              <a:t>                                                               </a:t>
            </a:r>
          </a:p>
          <a:p>
            <a:pPr>
              <a:buNone/>
            </a:pPr>
            <a:endParaRPr lang="fa-IR" sz="3600" dirty="0">
              <a:cs typeface="h_nazanin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285728"/>
            <a:ext cx="87868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290"/>
            <a:ext cx="8991600" cy="64294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11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- توليد کتاب و مواد آموزشی و کمک آموزشی مبتني برراهنمای برنامه درسی مصوب آموزش و پرورش و  براساس سیاست ها و ضوابط وزارت متبوع و استفاده از آنها درمدرسه پس از تایید سازمان پژوهش و برنامه ریزی آموزشی 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.</a:t>
            </a:r>
            <a:endParaRPr lang="en-US" sz="22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12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- انجام وظايف واگذار شده از سوي وزارت آموزش وپرورش یا شورای 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عالی 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آموزش وپرورش شهرستان / منطقه براساس اختيارات قانوني خود به هيات امنا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 .</a:t>
            </a:r>
          </a:p>
          <a:p>
            <a:pPr>
              <a:lnSpc>
                <a:spcPct val="150000"/>
              </a:lnSpc>
              <a:buNone/>
            </a:pP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13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- فراهم آوردن زمینه تعامل نهادهای فرهنگی و اجتماعی پیرامون مدرسه موثر در فرایند تربیتی دانش آموزان</a:t>
            </a:r>
            <a:endParaRPr lang="en-US" sz="22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200000"/>
              </a:lnSpc>
              <a:buNone/>
            </a:pP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ت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بصره- برنامه هاي آموزشي وپرورشي مصوب هیات امناء باید به نحو مقتضی به اطلاع اوليای دانش آموزان ، اداره و شوراي آموزش وپرورش شهرستان يا منطقه مربوط برسد.</a:t>
            </a:r>
            <a:endParaRPr lang="en-US" sz="22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fa-IR" sz="2200" dirty="0" smtClean="0"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en-US" sz="2200" dirty="0" smtClean="0"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14- ت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صمیم گیری درباره چگونگی استفاده از همکاری منابع انسانی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 غیر رسمی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 با رعایت قوانین و ضوابط مربوط به صورت پاره وقت بدون ایجاد هرگونه تعهد استخدام برای دولت</a:t>
            </a:r>
            <a:endParaRPr lang="en-US" sz="22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200000"/>
              </a:lnSpc>
              <a:buNone/>
            </a:pP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تبصره- نیروهای انسانی موردنیاز این بند پس از عقد قرارداد 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همکاری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 با هیات امنا 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(تا یک سال و قابل تمدید)و صرفا از بین افراد صلاحیت دار که وضعیت بیمه و بازنشستگی آن ها از طریق یکی از صندوق های بیمه و بازنشستگی قبلا مشخص شده باشد ،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 به کار گرفته خواهند شد.</a:t>
            </a:r>
            <a:endParaRPr lang="en-US" sz="22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15- 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نظارت براجراي مصوبات هيأت امناء وارزيابي عملكرد سالانه مدرسه </a:t>
            </a:r>
            <a:endParaRPr lang="fa-IR" sz="22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ت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بصره- گزارش عملکرد هیات امناء توسط دبیر به اولیای دانش آموزان و شوراي آموزش و پرورش شهرستان یا منطقه ارائه می شود.</a:t>
            </a:r>
            <a:endParaRPr lang="en-US" sz="22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16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- نظارت برنحوه هزینه ها و تصویب تراز مالی مدرسه.</a:t>
            </a:r>
            <a:endParaRPr lang="fa-IR" sz="2200" dirty="0">
              <a:solidFill>
                <a:srgbClr val="002060"/>
              </a:solidFill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14290"/>
            <a:ext cx="8848756" cy="64294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برای </a:t>
            </a:r>
            <a:r>
              <a:rPr lang="ar-SA" sz="2500" dirty="0" smtClean="0">
                <a:solidFill>
                  <a:srgbClr val="FF0000"/>
                </a:solidFill>
                <a:cs typeface="2  Titr" pitchFamily="2" charset="-78"/>
              </a:rPr>
              <a:t>انتصاب مدير مدارس هی</a:t>
            </a:r>
            <a:r>
              <a:rPr lang="fa-IR" sz="2500" dirty="0" smtClean="0">
                <a:solidFill>
                  <a:srgbClr val="FF000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FF0000"/>
                </a:solidFill>
                <a:cs typeface="2  Titr" pitchFamily="2" charset="-78"/>
              </a:rPr>
              <a:t>ات امنايی 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، سه نفر از افراد واجد شرايط احراز</a:t>
            </a:r>
            <a:endParaRPr lang="fa-IR" sz="25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مدي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ريت مدارس توسط کمیت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ه اي مرکب از نماينده رييس آموزش وپرورش</a:t>
            </a:r>
            <a:endParaRPr lang="fa-IR" sz="25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شهرستان 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،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منطقه يا ناحيه ، نماين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ده معلمان و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ريي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س هيات امن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ا به آم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وزش</a:t>
            </a:r>
            <a:endParaRPr lang="fa-IR" sz="25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وپرورش محل پيشنهاد و يک نفر از آنها توسط رييس اداره انتخ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اب و منص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وب</a:t>
            </a:r>
            <a:endParaRPr lang="fa-IR" sz="25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مي شود و اداره آموزش وپرورش موظ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ف است در فرص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ت مناسب نسب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ت به</a:t>
            </a:r>
            <a:endParaRPr lang="fa-IR" sz="25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تشكيل كميته فوق اقدام نمايد.در صورتی که كميته مذكورحداکثر ظرف م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دت</a:t>
            </a:r>
            <a:endParaRPr lang="fa-IR" sz="25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یک م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اه نسبت به مع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رفی اف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راد واجد شرای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ط مدیریت اقدام ننماید ، اداره</a:t>
            </a:r>
            <a:endParaRPr lang="fa-IR" sz="25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آموزش و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پرورش رأساً نسبت به استمرار فعالیت م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دیر فعلی و یا انتص</a:t>
            </a:r>
            <a:r>
              <a:rPr lang="fa-IR" sz="2500" dirty="0" smtClean="0">
                <a:solidFill>
                  <a:srgbClr val="002060"/>
                </a:solidFill>
                <a:cs typeface="2  Titr" pitchFamily="2" charset="-78"/>
              </a:rPr>
              <a:t>ـ</a:t>
            </a: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اب مدیر</a:t>
            </a:r>
            <a:endParaRPr lang="fa-IR" sz="25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واجد شرایط تصميم گيري مي نمايد و مديرمدرسه علاوه برشرح وظايف مصوب</a:t>
            </a:r>
            <a:endParaRPr lang="fa-IR" sz="2500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ar-SA" sz="2500" dirty="0" smtClean="0">
                <a:solidFill>
                  <a:srgbClr val="002060"/>
                </a:solidFill>
                <a:cs typeface="2  Titr" pitchFamily="2" charset="-78"/>
              </a:rPr>
              <a:t>، مسئول اجراي مصوبات هيأت امنا مي باشد.</a:t>
            </a:r>
            <a:endParaRPr lang="en-US" sz="2500" dirty="0">
              <a:solidFill>
                <a:srgbClr val="002060"/>
              </a:solidFill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14290"/>
            <a:ext cx="8848756" cy="635798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SA" sz="2600" dirty="0" smtClean="0">
                <a:cs typeface="2  Titr" pitchFamily="2" charset="-78"/>
              </a:rPr>
              <a:t>مدارس هیات امنایی با توجه به ظرفیت خود موظف ب</a:t>
            </a:r>
            <a:r>
              <a:rPr lang="fa-IR" sz="2600" dirty="0" smtClean="0">
                <a:cs typeface="2  Titr" pitchFamily="2" charset="-78"/>
              </a:rPr>
              <a:t>ه </a:t>
            </a:r>
            <a:r>
              <a:rPr lang="ar-SA" sz="2600" dirty="0" smtClean="0">
                <a:solidFill>
                  <a:srgbClr val="FF0000"/>
                </a:solidFill>
                <a:cs typeface="2  Titr" pitchFamily="2" charset="-78"/>
              </a:rPr>
              <a:t>ثبت نام از دانش آموزان </a:t>
            </a:r>
            <a:r>
              <a:rPr lang="ar-SA" sz="2600" dirty="0" smtClean="0">
                <a:cs typeface="2  Titr" pitchFamily="2" charset="-78"/>
              </a:rPr>
              <a:t>واجدشرایط با اولویت </a:t>
            </a:r>
            <a:r>
              <a:rPr lang="ar-SA" sz="2600" dirty="0" smtClean="0">
                <a:solidFill>
                  <a:srgbClr val="FF0000"/>
                </a:solidFill>
                <a:cs typeface="2  Titr" pitchFamily="2" charset="-78"/>
              </a:rPr>
              <a:t>محدوده</a:t>
            </a:r>
            <a:r>
              <a:rPr lang="fa-IR" sz="2600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rgbClr val="FF0000"/>
                </a:solidFill>
                <a:cs typeface="2  Titr" pitchFamily="2" charset="-78"/>
              </a:rPr>
              <a:t>جغرافیایی </a:t>
            </a:r>
            <a:r>
              <a:rPr lang="ar-SA" sz="2600" dirty="0" smtClean="0">
                <a:cs typeface="2  Titr" pitchFamily="2" charset="-78"/>
              </a:rPr>
              <a:t>خود می باشند و </a:t>
            </a:r>
            <a:r>
              <a:rPr lang="ar-SA" sz="2600" dirty="0" smtClean="0">
                <a:solidFill>
                  <a:srgbClr val="002060"/>
                </a:solidFill>
                <a:cs typeface="2  Titr" pitchFamily="2" charset="-78"/>
              </a:rPr>
              <a:t>برگزاري هرگونه آزمون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rgbClr val="002060"/>
                </a:solidFill>
                <a:cs typeface="2  Titr" pitchFamily="2" charset="-78"/>
              </a:rPr>
              <a:t>ورودي و  تعيين شرط معدل براي گزينش و ثبت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rgbClr val="002060"/>
                </a:solidFill>
                <a:cs typeface="2  Titr" pitchFamily="2" charset="-78"/>
              </a:rPr>
              <a:t>نام  دانش آموزان درمدارس مشمول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rgbClr val="002060"/>
                </a:solidFill>
                <a:cs typeface="2  Titr" pitchFamily="2" charset="-78"/>
              </a:rPr>
              <a:t>اين آيين نامه مجاز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rgbClr val="002060"/>
                </a:solidFill>
                <a:cs typeface="2  Titr" pitchFamily="2" charset="-78"/>
              </a:rPr>
              <a:t>نيست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و در مواردي كه ظرفيت مدارس باتعداد متقاضيان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متناسب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نباشد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،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 اداره آموزش وپرورش شهرستان یا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منطقه ضمن تلاش براي گسترش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مدارس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واجدشرايط،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محدوده جغرافيايي ثبت نام دانش آموزان را تعيين ميكند و در موارد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استثنا با مجوز شورای آموزش و پرورش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شهرستان یا منطقه می توان تحت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شرایطی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خاص که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توسط وزارت آموزش و پرورش ابلاغ خواهد شد، اقدام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به پذیرش دانش</a:t>
            </a:r>
            <a:r>
              <a:rPr lang="fa-IR" sz="2600" dirty="0" smtClean="0">
                <a:solidFill>
                  <a:schemeClr val="tx1"/>
                </a:solidFill>
                <a:cs typeface="2  Titr" pitchFamily="2" charset="-78"/>
              </a:rPr>
              <a:t> </a:t>
            </a:r>
            <a:r>
              <a:rPr lang="ar-SA" sz="2600" dirty="0" smtClean="0">
                <a:solidFill>
                  <a:schemeClr val="tx1"/>
                </a:solidFill>
                <a:cs typeface="2  Titr" pitchFamily="2" charset="-78"/>
              </a:rPr>
              <a:t>آموز نمود.</a:t>
            </a:r>
            <a:endParaRPr lang="en-US" sz="2600" dirty="0">
              <a:solidFill>
                <a:schemeClr val="tx1"/>
              </a:solidFill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357166"/>
            <a:ext cx="8848756" cy="63579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به  منظور اجرای ماده </a:t>
            </a:r>
            <a:r>
              <a:rPr lang="fa-IR" sz="2600" u="sng" dirty="0" smtClean="0">
                <a:solidFill>
                  <a:srgbClr val="002060"/>
                </a:solidFill>
                <a:cs typeface="2  Titr" pitchFamily="2" charset="-78"/>
              </a:rPr>
              <a:t>11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fa-IR" sz="2600" dirty="0" err="1" smtClean="0">
                <a:solidFill>
                  <a:srgbClr val="002060"/>
                </a:solidFill>
                <a:cs typeface="2  Titr" pitchFamily="2" charset="-78"/>
              </a:rPr>
              <a:t>آییـن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نامه، مدرسه هیأت </a:t>
            </a:r>
            <a:r>
              <a:rPr lang="fa-IR" sz="2600" dirty="0" err="1" smtClean="0">
                <a:solidFill>
                  <a:srgbClr val="002060"/>
                </a:solidFill>
                <a:cs typeface="2  Titr" pitchFamily="2" charset="-78"/>
              </a:rPr>
              <a:t>امنایی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موظف است با</a:t>
            </a:r>
          </a:p>
          <a:p>
            <a:pPr>
              <a:lnSpc>
                <a:spcPct val="150000"/>
              </a:lnSpc>
              <a:buNone/>
            </a:pP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رعایت موارد ذیل نسبت به </a:t>
            </a:r>
            <a:r>
              <a:rPr lang="fa-IR" sz="2600" dirty="0" smtClean="0">
                <a:solidFill>
                  <a:srgbClr val="FF0000"/>
                </a:solidFill>
                <a:cs typeface="2  Titr" pitchFamily="2" charset="-78"/>
              </a:rPr>
              <a:t>برگزاری آزمون ورودی 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برای گزینش و ثبت نام</a:t>
            </a:r>
          </a:p>
          <a:p>
            <a:pPr>
              <a:lnSpc>
                <a:spcPct val="150000"/>
              </a:lnSpc>
              <a:buNone/>
            </a:pPr>
            <a:r>
              <a:rPr lang="fa-IR" sz="2600" dirty="0" smtClean="0">
                <a:solidFill>
                  <a:srgbClr val="FF0000"/>
                </a:solidFill>
                <a:cs typeface="2  Titr" pitchFamily="2" charset="-78"/>
              </a:rPr>
              <a:t>دانش آموزان غیر محلی 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اقدام نماید: </a:t>
            </a:r>
            <a:endParaRPr lang="en-US" sz="26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الف ) چنانچه متقاضیان ثبت نام بیش از ظرفیت مدرسه باشد. </a:t>
            </a:r>
            <a:endParaRPr lang="en-US" sz="26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ب ) زمان، مکان و محتوای آزمون با </a:t>
            </a:r>
            <a:r>
              <a:rPr lang="fa-IR" sz="2600" dirty="0" err="1" smtClean="0">
                <a:solidFill>
                  <a:srgbClr val="002060"/>
                </a:solidFill>
                <a:cs typeface="2  Titr" pitchFamily="2" charset="-78"/>
              </a:rPr>
              <a:t>همـاهنگی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fa-IR" sz="2600" dirty="0" err="1" smtClean="0">
                <a:solidFill>
                  <a:srgbClr val="002060"/>
                </a:solidFill>
                <a:cs typeface="2  Titr" pitchFamily="2" charset="-78"/>
              </a:rPr>
              <a:t>واطلاع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آموزش و پرورش انجام شود.</a:t>
            </a:r>
            <a:endParaRPr lang="en-US" sz="26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ج ) برگزاری </a:t>
            </a:r>
            <a:r>
              <a:rPr lang="fa-IR" sz="2600" dirty="0" err="1" smtClean="0">
                <a:solidFill>
                  <a:srgbClr val="002060"/>
                </a:solidFill>
                <a:cs typeface="2  Titr" pitchFamily="2" charset="-78"/>
              </a:rPr>
              <a:t>آزمـون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برای دانش­آموزان </a:t>
            </a:r>
            <a:r>
              <a:rPr lang="fa-IR" sz="2600" dirty="0" err="1" smtClean="0">
                <a:solidFill>
                  <a:srgbClr val="002060"/>
                </a:solidFill>
                <a:cs typeface="2  Titr" pitchFamily="2" charset="-78"/>
              </a:rPr>
              <a:t>غیرمحلـی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نباید </a:t>
            </a:r>
            <a:r>
              <a:rPr lang="fa-IR" sz="2600" dirty="0" err="1" smtClean="0">
                <a:solidFill>
                  <a:srgbClr val="002060"/>
                </a:solidFill>
                <a:cs typeface="2  Titr" pitchFamily="2" charset="-78"/>
              </a:rPr>
              <a:t>عاملـی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برای بلاتکلیفی و </a:t>
            </a:r>
            <a:r>
              <a:rPr lang="fa-IR" sz="2600" dirty="0" err="1" smtClean="0">
                <a:solidFill>
                  <a:srgbClr val="002060"/>
                </a:solidFill>
                <a:cs typeface="2  Titr" pitchFamily="2" charset="-78"/>
              </a:rPr>
              <a:t>سرگـردانی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اولیاء دانش آموزان </a:t>
            </a:r>
            <a:r>
              <a:rPr lang="fa-IR" sz="2600" dirty="0" err="1" smtClean="0">
                <a:solidFill>
                  <a:srgbClr val="002060"/>
                </a:solidFill>
                <a:cs typeface="2  Titr" pitchFamily="2" charset="-78"/>
              </a:rPr>
              <a:t>محلـی</a:t>
            </a: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 باشد. </a:t>
            </a:r>
          </a:p>
          <a:p>
            <a:pPr>
              <a:lnSpc>
                <a:spcPct val="150000"/>
              </a:lnSpc>
              <a:buNone/>
            </a:pPr>
            <a:r>
              <a:rPr lang="fa-IR" sz="2600" dirty="0" smtClean="0">
                <a:solidFill>
                  <a:srgbClr val="002060"/>
                </a:solidFill>
                <a:cs typeface="2  Titr" pitchFamily="2" charset="-78"/>
              </a:rPr>
              <a:t>(هزینه برگزاری آزمون )</a:t>
            </a:r>
            <a:endParaRPr lang="en-US" sz="2600" dirty="0">
              <a:solidFill>
                <a:srgbClr val="002060"/>
              </a:solidFill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14290"/>
            <a:ext cx="8848756" cy="642942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1-هیأت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پس از تعیین کلیه اعضاء در اولین جلسه رسمی خود ، رئیس 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را با اکثریت آراء انتخاب خواهند نمود. </a:t>
            </a:r>
          </a:p>
          <a:p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تبصره 1 : دبیرخانه 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و محل تشکیل جلسات در مدرسه می باشد . </a:t>
            </a:r>
          </a:p>
          <a:p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تبصره 2 : در غیاب رئیس هیأت امناء ریاست جلسه به عهده دبیر هیأت امناء ( رئیس مدرسه ) می باشد.</a:t>
            </a:r>
            <a:endParaRPr lang="en-US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2- جلسات 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fa-IR" dirty="0" smtClean="0">
                <a:solidFill>
                  <a:srgbClr val="FF0000"/>
                </a:solidFill>
                <a:cs typeface="2  Titr" pitchFamily="2" charset="-78"/>
              </a:rPr>
              <a:t>حداقل ماهی یک بار 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بنا به دعوت دبیر 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تشکیل و با حضور اعضاء رسمیت یافته و مصوبات آن با آراء قابلیت اجرا خواهد داشت .  </a:t>
            </a:r>
            <a:endParaRPr lang="en-US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3- هر یک از اعضای انتخابی 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که طی یک سال ، سه جلسه متوالی یا 4 جلسه متناوب غیبت داشته باشد ، مستعفی شناخته شده و به جای وی عضو دیگری مطابق ضوابط مربوط انتخاب خواهد شد .</a:t>
            </a:r>
            <a:endParaRPr lang="en-US" dirty="0">
              <a:solidFill>
                <a:srgbClr val="002060"/>
              </a:solidFill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777318" cy="6500858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4- </a:t>
            </a:r>
            <a:r>
              <a:rPr lang="fa-IR" dirty="0" smtClean="0">
                <a:solidFill>
                  <a:srgbClr val="FF0000"/>
                </a:solidFill>
                <a:cs typeface="2  Titr" pitchFamily="2" charset="-78"/>
              </a:rPr>
              <a:t>احکام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اعضای 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به استثنای بندهای 4 و 5 آئین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نامه (رئیس انجمن اولیا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ویک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نفر از اولیا) یک ساله و برای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سایر اعضاء به صورت </a:t>
            </a:r>
            <a:r>
              <a:rPr lang="fa-IR" dirty="0" smtClean="0">
                <a:solidFill>
                  <a:srgbClr val="FF0000"/>
                </a:solidFill>
                <a:cs typeface="2  Titr" pitchFamily="2" charset="-78"/>
              </a:rPr>
              <a:t>سه ساله 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، توسط رئیس آموزش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وپرورش</a:t>
            </a:r>
            <a:endParaRPr lang="fa-IR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شهرستان / منطقه صادر می شود و تمدید آن بلامانع است .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-رونوشت ابلاغ ها در دفتر آموزشگاه باید موجود باشد.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5- مصوبات 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باید توسط دبیر در </a:t>
            </a:r>
            <a:r>
              <a:rPr lang="fa-IR" dirty="0" smtClean="0">
                <a:solidFill>
                  <a:srgbClr val="FF0000"/>
                </a:solidFill>
                <a:cs typeface="2  Titr" pitchFamily="2" charset="-78"/>
              </a:rPr>
              <a:t>دفتر صورت جلسات 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ثبت و به امضای کلیه اعضای حاضر در جلسه برسد.</a:t>
            </a:r>
            <a:endParaRPr lang="fa-IR" dirty="0">
              <a:solidFill>
                <a:srgbClr val="002060"/>
              </a:solidFill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777318" cy="650085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fa-IR" dirty="0" smtClean="0">
                <a:cs typeface="2  Titr" pitchFamily="2" charset="-78"/>
              </a:rPr>
              <a:t>* </a:t>
            </a:r>
            <a:r>
              <a:rPr lang="fa-IR" sz="3400" dirty="0" smtClean="0">
                <a:solidFill>
                  <a:srgbClr val="FF0000"/>
                </a:solidFill>
                <a:cs typeface="2  Titr" pitchFamily="2" charset="-78"/>
              </a:rPr>
              <a:t>اخذ هر گونه </a:t>
            </a:r>
            <a:r>
              <a:rPr lang="fa-IR" sz="3400" dirty="0" err="1" smtClean="0">
                <a:solidFill>
                  <a:srgbClr val="FF0000"/>
                </a:solidFill>
                <a:cs typeface="2  Titr" pitchFamily="2" charset="-78"/>
              </a:rPr>
              <a:t>وجهی</a:t>
            </a:r>
            <a:r>
              <a:rPr lang="fa-IR" sz="3400" dirty="0" smtClean="0">
                <a:solidFill>
                  <a:srgbClr val="FF0000"/>
                </a:solidFill>
                <a:cs typeface="2  Titr" pitchFamily="2" charset="-78"/>
              </a:rPr>
              <a:t> تحت عنوان شهریه مصوب هیأت </a:t>
            </a:r>
            <a:r>
              <a:rPr lang="fa-IR" sz="3400" dirty="0" err="1" smtClean="0">
                <a:solidFill>
                  <a:srgbClr val="FF0000"/>
                </a:solidFill>
                <a:cs typeface="2  Titr" pitchFamily="2" charset="-78"/>
              </a:rPr>
              <a:t>امنا</a:t>
            </a:r>
            <a:r>
              <a:rPr lang="fa-IR" sz="3400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  <a:r>
              <a:rPr lang="fa-IR" sz="3400" dirty="0" err="1" smtClean="0">
                <a:solidFill>
                  <a:srgbClr val="FF0000"/>
                </a:solidFill>
                <a:cs typeface="2  Titr" pitchFamily="2" charset="-78"/>
              </a:rPr>
              <a:t>وشورای</a:t>
            </a:r>
            <a:r>
              <a:rPr lang="fa-IR" sz="3400" dirty="0" smtClean="0">
                <a:solidFill>
                  <a:srgbClr val="FF0000"/>
                </a:solidFill>
                <a:cs typeface="2  Titr" pitchFamily="2" charset="-78"/>
              </a:rPr>
              <a:t> آموزش </a:t>
            </a:r>
            <a:r>
              <a:rPr lang="fa-IR" sz="3400" dirty="0" err="1" smtClean="0">
                <a:solidFill>
                  <a:srgbClr val="FF0000"/>
                </a:solidFill>
                <a:cs typeface="2  Titr" pitchFamily="2" charset="-78"/>
              </a:rPr>
              <a:t>وپرورش</a:t>
            </a:r>
            <a:r>
              <a:rPr lang="fa-IR" sz="3400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  <a:r>
              <a:rPr lang="fa-IR" sz="3400" dirty="0" err="1" smtClean="0">
                <a:solidFill>
                  <a:srgbClr val="FF0000"/>
                </a:solidFill>
                <a:cs typeface="2  Titr" pitchFamily="2" charset="-78"/>
              </a:rPr>
              <a:t>واجبار</a:t>
            </a:r>
            <a:r>
              <a:rPr lang="fa-IR" sz="3400" dirty="0" smtClean="0">
                <a:solidFill>
                  <a:srgbClr val="FF0000"/>
                </a:solidFill>
                <a:cs typeface="2  Titr" pitchFamily="2" charset="-78"/>
              </a:rPr>
              <a:t> به شرکت دانش آموزان در کلاس های فوق برنامه آموزشی </a:t>
            </a:r>
            <a:r>
              <a:rPr lang="fa-IR" sz="3400" dirty="0" err="1" smtClean="0">
                <a:solidFill>
                  <a:srgbClr val="FF0000"/>
                </a:solidFill>
                <a:cs typeface="2  Titr" pitchFamily="2" charset="-78"/>
              </a:rPr>
              <a:t>وپرورشی</a:t>
            </a:r>
            <a:r>
              <a:rPr lang="fa-IR" sz="3400" dirty="0" smtClean="0">
                <a:solidFill>
                  <a:srgbClr val="FF0000"/>
                </a:solidFill>
                <a:cs typeface="2  Titr" pitchFamily="2" charset="-78"/>
              </a:rPr>
              <a:t> ممنوع </a:t>
            </a:r>
            <a:r>
              <a:rPr lang="fa-IR" sz="3400" dirty="0" err="1" smtClean="0">
                <a:solidFill>
                  <a:srgbClr val="FF0000"/>
                </a:solidFill>
                <a:cs typeface="2  Titr" pitchFamily="2" charset="-78"/>
              </a:rPr>
              <a:t>وبر</a:t>
            </a:r>
            <a:r>
              <a:rPr lang="fa-IR" sz="3400" dirty="0" smtClean="0">
                <a:solidFill>
                  <a:srgbClr val="FF0000"/>
                </a:solidFill>
                <a:cs typeface="2  Titr" pitchFamily="2" charset="-78"/>
              </a:rPr>
              <a:t> خلاف آیین نامه توسعه مشارکت های مردمی به شیوه هیات </a:t>
            </a:r>
            <a:r>
              <a:rPr lang="fa-IR" sz="3400" dirty="0" err="1" smtClean="0">
                <a:solidFill>
                  <a:srgbClr val="FF0000"/>
                </a:solidFill>
                <a:cs typeface="2  Titr" pitchFamily="2" charset="-78"/>
              </a:rPr>
              <a:t>امنایی</a:t>
            </a:r>
            <a:r>
              <a:rPr lang="fa-IR" sz="3400" dirty="0" smtClean="0">
                <a:solidFill>
                  <a:srgbClr val="FF0000"/>
                </a:solidFill>
                <a:cs typeface="2  Titr" pitchFamily="2" charset="-78"/>
              </a:rPr>
              <a:t> می باشد.</a:t>
            </a:r>
            <a:r>
              <a:rPr lang="fa-IR" sz="3400" dirty="0" smtClean="0">
                <a:cs typeface="2  Titr" pitchFamily="2" charset="-78"/>
              </a:rPr>
              <a:t> (بند 2و4 ماده 10 آیین نامه توسعه مشارکت های مردمی )</a:t>
            </a:r>
            <a:endParaRPr lang="en-US" sz="3400" dirty="0" smtClean="0">
              <a:cs typeface="2  Titr" pitchFamily="2" charset="-78"/>
            </a:endParaRPr>
          </a:p>
          <a:p>
            <a:pPr algn="just">
              <a:lnSpc>
                <a:spcPct val="170000"/>
              </a:lnSpc>
              <a:buFont typeface="Arial" pitchFamily="34" charset="0"/>
              <a:buChar char="•"/>
            </a:pPr>
            <a:r>
              <a:rPr lang="fa-IR" sz="3400" dirty="0" smtClean="0">
                <a:solidFill>
                  <a:srgbClr val="002060"/>
                </a:solidFill>
                <a:cs typeface="2  Titr" pitchFamily="2" charset="-78"/>
              </a:rPr>
              <a:t>شرکت دانش آموزان در کلاس های فوق برنامه آموزشی </a:t>
            </a:r>
            <a:r>
              <a:rPr lang="fa-IR" sz="3400" dirty="0" err="1" smtClean="0">
                <a:solidFill>
                  <a:srgbClr val="002060"/>
                </a:solidFill>
                <a:cs typeface="2  Titr" pitchFamily="2" charset="-78"/>
              </a:rPr>
              <a:t>وپرورشی</a:t>
            </a:r>
            <a:r>
              <a:rPr lang="fa-IR" sz="34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fa-IR" sz="3400" dirty="0" smtClean="0">
                <a:solidFill>
                  <a:srgbClr val="7030A0"/>
                </a:solidFill>
                <a:cs typeface="2  Titr" pitchFamily="2" charset="-78"/>
              </a:rPr>
              <a:t>اختیاری</a:t>
            </a:r>
            <a:r>
              <a:rPr lang="fa-IR" sz="3400" dirty="0" smtClean="0">
                <a:solidFill>
                  <a:srgbClr val="002060"/>
                </a:solidFill>
                <a:cs typeface="2  Titr" pitchFamily="2" charset="-78"/>
              </a:rPr>
              <a:t> بوده </a:t>
            </a:r>
            <a:r>
              <a:rPr lang="fa-IR" sz="3400" dirty="0" err="1" smtClean="0">
                <a:solidFill>
                  <a:srgbClr val="002060"/>
                </a:solidFill>
                <a:cs typeface="2  Titr" pitchFamily="2" charset="-78"/>
              </a:rPr>
              <a:t>واخذ</a:t>
            </a:r>
            <a:r>
              <a:rPr lang="fa-IR" sz="3400" dirty="0" smtClean="0">
                <a:solidFill>
                  <a:srgbClr val="002060"/>
                </a:solidFill>
                <a:cs typeface="2  Titr" pitchFamily="2" charset="-78"/>
              </a:rPr>
              <a:t> هزینه کلاس های اجرا شده در طول سال تحصیلی بر اساس مصوبه شورای آموزش </a:t>
            </a:r>
            <a:r>
              <a:rPr lang="fa-IR" sz="3400" dirty="0" err="1" smtClean="0">
                <a:solidFill>
                  <a:srgbClr val="002060"/>
                </a:solidFill>
                <a:cs typeface="2  Titr" pitchFamily="2" charset="-78"/>
              </a:rPr>
              <a:t>وپرورش</a:t>
            </a:r>
            <a:r>
              <a:rPr lang="fa-IR" sz="3400" dirty="0" smtClean="0">
                <a:solidFill>
                  <a:srgbClr val="002060"/>
                </a:solidFill>
                <a:cs typeface="2  Titr" pitchFamily="2" charset="-78"/>
              </a:rPr>
              <a:t> منطقه /شهرستان قابل اجرا می باشد. </a:t>
            </a:r>
            <a:r>
              <a:rPr lang="fa-IR" sz="3400" dirty="0" smtClean="0">
                <a:cs typeface="2  Titr" pitchFamily="2" charset="-78"/>
              </a:rPr>
              <a:t>(بند 5 دستورالعمل اجرایی فوق برنامه آیین نامه توسعه مشارکت های مردمی )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fa-IR" sz="2900" dirty="0" smtClean="0">
                <a:solidFill>
                  <a:schemeClr val="tx1"/>
                </a:solidFill>
                <a:cs typeface="2  Titr" pitchFamily="2" charset="-78"/>
              </a:rPr>
              <a:t>در هر مدرسه برای ثبت نام کلاس های فوق برنامه حداکثر معادل30%دانش آموزان مستمند با نظر مدیر و تائید انجمن اولیا می توانند از تخفیف یا معافیت برخوردار شوند . </a:t>
            </a:r>
            <a:r>
              <a:rPr lang="fa-IR" sz="2900" dirty="0" smtClean="0">
                <a:cs typeface="2  Titr" pitchFamily="2" charset="-78"/>
              </a:rPr>
              <a:t>(ماده 3 آئین نامه نحوه ارایه خدمات آموزشی و پرورشی فوق برنامه در مدارس دولتی)</a:t>
            </a:r>
            <a:endParaRPr lang="en-US" sz="2900" dirty="0"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14290"/>
            <a:ext cx="8848756" cy="6500858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- الزام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نصب مجوز اداره مدرسه به شیوه هیات </a:t>
            </a:r>
            <a:r>
              <a:rPr lang="fa-IR" b="1" dirty="0" err="1" smtClean="0">
                <a:solidFill>
                  <a:srgbClr val="FF0000"/>
                </a:solidFill>
                <a:cs typeface="B Titr" pitchFamily="2" charset="-78"/>
              </a:rPr>
              <a:t>امنایی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به صورت دائم یا موقت در معرض دید و نگهداری رونوشت ابلاغ کلیه اعضای هیات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امنا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در دفتر آموزشگاه .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-تشکیل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شورای مالی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و به روز بودن ثبت اسناد مالی و ارائه گزارش هزینه ها به اولیا. وجوه شهریه هم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الزاما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باید به حساب آموزشگاه واریز و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اخذ وجه به صورت دستی و چک ممنوع می باشد.</a:t>
            </a:r>
            <a:r>
              <a:rPr lang="fa-IR" sz="2800" b="1" dirty="0" smtClean="0">
                <a:solidFill>
                  <a:schemeClr val="tx1"/>
                </a:solidFill>
                <a:cs typeface="B Titr" pitchFamily="2" charset="-78"/>
              </a:rPr>
              <a:t>(</a:t>
            </a:r>
            <a:r>
              <a:rPr lang="fa-IR" sz="2000" b="1" dirty="0" smtClean="0">
                <a:solidFill>
                  <a:schemeClr val="tx1"/>
                </a:solidFill>
                <a:cs typeface="B Titr" pitchFamily="2" charset="-78"/>
              </a:rPr>
              <a:t>به کار گیری حسابدار در مدارس بدون پست ممنوع می باشد . )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-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اخذ وجه از همکاران فرهنگی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ممنوع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است.</a:t>
            </a:r>
          </a:p>
          <a:p>
            <a:pPr>
              <a:lnSpc>
                <a:spcPct val="150000"/>
              </a:lnSpc>
              <a:buNone/>
            </a:pPr>
            <a:endParaRPr lang="en-US" dirty="0" smtClean="0">
              <a:solidFill>
                <a:srgbClr val="FF0000"/>
              </a:solidFill>
              <a:cs typeface="B Titr" pitchFamily="2" charset="-78"/>
            </a:endParaRPr>
          </a:p>
          <a:p>
            <a:pPr>
              <a:lnSpc>
                <a:spcPct val="150000"/>
              </a:lnSpc>
              <a:buNone/>
            </a:pPr>
            <a:endParaRPr lang="en-US" dirty="0">
              <a:solidFill>
                <a:srgbClr val="00206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16921_78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50" y="273249"/>
            <a:ext cx="8643968" cy="631150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52"/>
            <a:ext cx="8777318" cy="657229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توجه هر چه بیشتر مدیران مدارس بر </a:t>
            </a:r>
            <a:r>
              <a:rPr lang="fa-IR" b="1" dirty="0" smtClean="0">
                <a:solidFill>
                  <a:srgbClr val="00B050"/>
                </a:solidFill>
                <a:cs typeface="B Titr" pitchFamily="2" charset="-78"/>
              </a:rPr>
              <a:t>زیبا سازی و حفظ </a:t>
            </a:r>
            <a:r>
              <a:rPr lang="fa-IR" b="1" dirty="0" err="1" smtClean="0">
                <a:solidFill>
                  <a:srgbClr val="00B050"/>
                </a:solidFill>
                <a:cs typeface="B Titr" pitchFamily="2" charset="-78"/>
              </a:rPr>
              <a:t>آراستگی</a:t>
            </a:r>
            <a:r>
              <a:rPr lang="fa-IR" b="1" dirty="0" smtClean="0">
                <a:solidFill>
                  <a:srgbClr val="00B050"/>
                </a:solidFill>
                <a:cs typeface="B Titr" pitchFamily="2" charset="-78"/>
              </a:rPr>
              <a:t> مدرسه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با هدف فراهم آوردن محیطی با نشاط با تاکید بر حفظ شعائر اسلامی .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- در بحث هیات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امنایی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شدن مدارس باید به گونه ای عمل گردد که </a:t>
            </a:r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در نزدیکی این گونه مدارس، </a:t>
            </a:r>
            <a:r>
              <a:rPr lang="fa-IR" b="1" dirty="0" err="1" smtClean="0">
                <a:solidFill>
                  <a:srgbClr val="C00000"/>
                </a:solidFill>
                <a:cs typeface="B Titr" pitchFamily="2" charset="-78"/>
              </a:rPr>
              <a:t>مدارس</a:t>
            </a:r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 دولتی برای ثبت نام کسانی که توانایی یا علاقه به حضور در مدارس هیات </a:t>
            </a:r>
            <a:r>
              <a:rPr lang="fa-IR" b="1" dirty="0" err="1" smtClean="0">
                <a:solidFill>
                  <a:srgbClr val="C00000"/>
                </a:solidFill>
                <a:cs typeface="B Titr" pitchFamily="2" charset="-78"/>
              </a:rPr>
              <a:t>امنایی</a:t>
            </a:r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 ندارند، باشد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.ضمن این که مدارس هیات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امنایی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هم ملزم به ثبت نام دانش آموزان داخل محدوده، حتی بدون دریافت وجه شهریه می باشند.</a:t>
            </a:r>
            <a:endParaRPr lang="en-US" dirty="0" smtClean="0">
              <a:solidFill>
                <a:srgbClr val="002060"/>
              </a:solidFill>
              <a:cs typeface="B Titr" pitchFamily="2" charset="-78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solidFill>
                <a:srgbClr val="00206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52"/>
            <a:ext cx="8848756" cy="6572296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برای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مدارسی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که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جدیدا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به صورت هیات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امنایی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درآمده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اند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مجوز موقت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صادر و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مدارسی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که یک سال از فعالیت آنها به صورت موقت گذشته و امتیازات لازم را کسب نموده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اند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مجوز دائم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صادر می گردد.(تابلو مدارس دارای مجوز)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( لازم به ذکر است این گونه مدارس باید در </a:t>
            </a:r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سامانه </a:t>
            </a:r>
            <a:r>
              <a:rPr lang="fa-IR" b="1" dirty="0" err="1" smtClean="0">
                <a:solidFill>
                  <a:srgbClr val="C00000"/>
                </a:solidFill>
                <a:cs typeface="B Titr" pitchFamily="2" charset="-78"/>
              </a:rPr>
              <a:t>بکفای</a:t>
            </a:r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 وزارت متبوع و از طریق گروه طرح و برنامه اداره کل و پس از موافقت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،</a:t>
            </a:r>
            <a:r>
              <a:rPr lang="fa-IR" b="1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کد مدارس هیات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امنایی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دریافت نمایند و با کد قبلی نباید فعالیت نمایند.)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en-US" dirty="0" smtClean="0">
              <a:solidFill>
                <a:srgbClr val="002060"/>
              </a:solidFill>
              <a:cs typeface="B Titr" pitchFamily="2" charset="-78"/>
            </a:endParaRP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777318" cy="6500858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شهریه دریافتی حتما باید صرف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کلاس های فوق برنامه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و فعالیت های آموزشی و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سرویس های ویژه 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ارائه شده در این گونه مدارس گردد و بخشی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ازآن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نیز در زمینه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هوشمند سازی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کلاس ها صرف گردد. چنانچه در پایان سال از این هزینه ها،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مقادیری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باقی بماند، می تواند صرف کارهای خدماتی و پشتیبانی گردد.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- شرکت دانش آموزان در کلاس های فوق برنامه آموزشی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وپرورشی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اختیاری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بوده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واخذ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هزینه کلاس های اجرا شده در طول سال تحصیلی بر اساس مصوبه شورای آموزش </a:t>
            </a:r>
            <a:r>
              <a:rPr lang="fa-IR" b="1" dirty="0" err="1" smtClean="0">
                <a:solidFill>
                  <a:srgbClr val="002060"/>
                </a:solidFill>
                <a:cs typeface="B Titr" pitchFamily="2" charset="-78"/>
              </a:rPr>
              <a:t>وپرورش</a:t>
            </a: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 منطقه /شهرستان قابل اجرا می باشد.</a:t>
            </a:r>
            <a:endParaRPr lang="en-US" dirty="0" smtClean="0">
              <a:solidFill>
                <a:srgbClr val="002060"/>
              </a:solidFill>
              <a:cs typeface="B Titr" pitchFamily="2" charset="-78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en-US" dirty="0">
              <a:solidFill>
                <a:srgbClr val="00206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52"/>
            <a:ext cx="8848756" cy="6572296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به استناد ماده ی 52 قانون مدیریت خدمات کشوری و نیز ماده 51 قانون برنامه پنجم توسعه،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به کار گیری هر گونه نیروی آزاد در مدارس هیات </a:t>
            </a:r>
            <a:r>
              <a:rPr lang="fa-IR" b="1" dirty="0" err="1" smtClean="0">
                <a:solidFill>
                  <a:srgbClr val="FF0000"/>
                </a:solidFill>
                <a:cs typeface="B Titr" pitchFamily="2" charset="-78"/>
              </a:rPr>
              <a:t>امنایی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 تحت هر عنوان اکیدا ممنوع می باشد.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>
                <a:cs typeface="2  Titr" pitchFamily="2" charset="-78"/>
              </a:rPr>
              <a:t>به کارگیری نیروی انسانی آزاد اعم از موظف یا </a:t>
            </a:r>
            <a:r>
              <a:rPr lang="fa-IR" dirty="0" err="1" smtClean="0">
                <a:cs typeface="2  Titr" pitchFamily="2" charset="-78"/>
              </a:rPr>
              <a:t>غیرموظف</a:t>
            </a:r>
            <a:r>
              <a:rPr lang="fa-IR" dirty="0" smtClean="0">
                <a:cs typeface="2  Titr" pitchFamily="2" charset="-78"/>
              </a:rPr>
              <a:t> در مدارس خیر ساز با رعایت ضوابط و مقررات آموزش و پرورش و در صورت تأمین منبع مالی لازم توسط خیّر یا </a:t>
            </a:r>
            <a:r>
              <a:rPr lang="fa-IR" dirty="0" err="1" smtClean="0">
                <a:cs typeface="2  Titr" pitchFamily="2" charset="-78"/>
              </a:rPr>
              <a:t>خیّرین</a:t>
            </a:r>
            <a:r>
              <a:rPr lang="fa-IR" dirty="0" smtClean="0">
                <a:cs typeface="2  Titr" pitchFamily="2" charset="-78"/>
              </a:rPr>
              <a:t> و بدون ایجاد هر گونه تعهدی برای آموزش و پرورش می بایست صورت پذیرد . </a:t>
            </a:r>
            <a:endParaRPr lang="fa-IR" b="1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سرویس ها و خدمات ویژه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کارگاه و آزمایشگاه مجهز ، مرتب و در حال استفاده باشد.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a-IR" b="1" dirty="0" smtClean="0">
                <a:cs typeface="2  Titr" pitchFamily="2" charset="-78"/>
              </a:rPr>
              <a:t>مدارس هیات </a:t>
            </a:r>
            <a:r>
              <a:rPr lang="fa-IR" b="1" dirty="0" err="1" smtClean="0">
                <a:cs typeface="2  Titr" pitchFamily="2" charset="-78"/>
              </a:rPr>
              <a:t>امنایی</a:t>
            </a:r>
            <a:r>
              <a:rPr lang="fa-IR" b="1" dirty="0" smtClean="0">
                <a:cs typeface="2  Titr" pitchFamily="2" charset="-78"/>
              </a:rPr>
              <a:t> باید صرفا به صورت یک </a:t>
            </a:r>
            <a:r>
              <a:rPr lang="fa-IR" b="1" dirty="0" err="1" smtClean="0">
                <a:cs typeface="2  Titr" pitchFamily="2" charset="-78"/>
              </a:rPr>
              <a:t>نوبته</a:t>
            </a:r>
            <a:r>
              <a:rPr lang="fa-IR" b="1" dirty="0" smtClean="0">
                <a:cs typeface="2  Titr" pitchFamily="2" charset="-78"/>
              </a:rPr>
              <a:t> اداره شوند.</a:t>
            </a:r>
            <a:endParaRPr lang="fa-IR" b="1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rgbClr val="002060"/>
              </a:solidFill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52"/>
            <a:ext cx="8848756" cy="6572296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در انجام فعالیتهای مالی مدرسه و تنظیم دفاتر و اسناد علاوه بر رعایت دستورالعمل ها و ضوابط مدارس دولتی، رعایت نکات ذیل ضروری است :</a:t>
            </a:r>
            <a:endParaRPr lang="en-US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الف ) هیأت امناء موظف است نظارت لازم و کافی بر تأمین اعتبارات و هزینه نمودن آن داشته باشد و به هیچ وجه بدهی برای دولت ببار نیاورد.   </a:t>
            </a:r>
            <a:endParaRPr lang="en-US" dirty="0" smtClean="0">
              <a:solidFill>
                <a:srgbClr val="002060"/>
              </a:solidFill>
              <a:cs typeface="2  Titr" pitchFamily="2" charset="-78"/>
            </a:endParaRPr>
          </a:p>
          <a:p>
            <a:pPr algn="just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ب ) کلیه اسناد به روز بوده و هزینه ها به تأیید رئیس 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و دبیر هیأت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( مدیر مدرسه ) برسد.  </a:t>
            </a:r>
            <a:endParaRPr lang="en-US" dirty="0">
              <a:solidFill>
                <a:srgbClr val="002060"/>
              </a:solidFill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141992765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0_283549001320335736_jazzaab_i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der1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57158" y="-202559"/>
            <a:ext cx="8786842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پیامبر اعظم (ص) :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من از </a:t>
            </a:r>
            <a:r>
              <a:rPr kumimoji="0" lang="fa-IR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فـقر</a:t>
            </a:r>
            <a:r>
              <a:rPr kumimoji="0" lang="fa-I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</a:t>
            </a:r>
            <a:r>
              <a:rPr kumimoji="0" lang="fa-IR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امتم</a:t>
            </a:r>
            <a:r>
              <a:rPr kumimoji="0" lang="fa-I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</a:t>
            </a:r>
            <a:r>
              <a:rPr kumimoji="0" lang="fa-IR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بیـم</a:t>
            </a:r>
            <a:r>
              <a:rPr kumimoji="0" lang="fa-I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ندارم. </a:t>
            </a:r>
            <a:r>
              <a:rPr kumimoji="0" lang="fa-IR" sz="4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آنچـه</a:t>
            </a:r>
            <a:r>
              <a:rPr kumimoji="0" lang="fa-I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بر امتم بیمناکم </a:t>
            </a:r>
            <a:r>
              <a:rPr kumimoji="0" lang="fa-I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سوء </a:t>
            </a:r>
            <a:r>
              <a:rPr kumimoji="0" lang="fa-IR" sz="44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مـدیریت</a:t>
            </a:r>
            <a:r>
              <a:rPr kumimoji="0" lang="fa-IR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</a:t>
            </a:r>
            <a:r>
              <a:rPr kumimoji="0" lang="fa-IR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است. </a:t>
            </a: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حضرت امام علی (ع) :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B Tit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پیروزی در دور اندیشی ، دوراندیشی در به کارگیری صحیح اندیشه و اندیشه صحیح به رازداری است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.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635798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a-IR" sz="4000" dirty="0" smtClean="0">
                <a:solidFill>
                  <a:schemeClr val="tx1"/>
                </a:solidFill>
                <a:cs typeface="2  Titr" pitchFamily="2" charset="-78"/>
              </a:rPr>
              <a:t>تعریف :</a:t>
            </a:r>
          </a:p>
          <a:p>
            <a:pPr algn="just">
              <a:lnSpc>
                <a:spcPct val="150000"/>
              </a:lnSpc>
              <a:buNone/>
            </a:pPr>
            <a:r>
              <a:rPr lang="fa-IR" sz="4000" dirty="0" smtClean="0">
                <a:solidFill>
                  <a:srgbClr val="FF0000"/>
                </a:solidFill>
                <a:cs typeface="2  Titr" pitchFamily="2" charset="-78"/>
              </a:rPr>
              <a:t>مدارس هیأت </a:t>
            </a:r>
            <a:r>
              <a:rPr lang="fa-IR" sz="4000" dirty="0" err="1" smtClean="0">
                <a:solidFill>
                  <a:srgbClr val="FF0000"/>
                </a:solidFill>
                <a:cs typeface="2  Titr" pitchFamily="2" charset="-78"/>
              </a:rPr>
              <a:t>امنایی</a:t>
            </a:r>
            <a:r>
              <a:rPr lang="fa-IR" sz="4000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  <a:r>
              <a:rPr lang="fa-IR" sz="4000" dirty="0" smtClean="0">
                <a:solidFill>
                  <a:schemeClr val="tx1"/>
                </a:solidFill>
                <a:cs typeface="2  Titr" pitchFamily="2" charset="-78"/>
              </a:rPr>
              <a:t>، </a:t>
            </a:r>
            <a:r>
              <a:rPr lang="fa-IR" sz="4000" dirty="0" err="1" smtClean="0">
                <a:solidFill>
                  <a:schemeClr val="tx1"/>
                </a:solidFill>
                <a:cs typeface="2  Titr" pitchFamily="2" charset="-78"/>
              </a:rPr>
              <a:t>مدارسی</a:t>
            </a:r>
            <a:r>
              <a:rPr lang="fa-IR" sz="4000" dirty="0" smtClean="0">
                <a:solidFill>
                  <a:schemeClr val="tx1"/>
                </a:solidFill>
                <a:cs typeface="2  Titr" pitchFamily="2" charset="-78"/>
              </a:rPr>
              <a:t> هستند که به منظور ارتقاء کیفیت برنامه های آموزشی و پرورشی جهت  استفاده از </a:t>
            </a:r>
            <a:r>
              <a:rPr lang="fa-IR" sz="4000" dirty="0" smtClean="0">
                <a:solidFill>
                  <a:srgbClr val="002060"/>
                </a:solidFill>
                <a:cs typeface="2  Titr" pitchFamily="2" charset="-78"/>
              </a:rPr>
              <a:t>مشارکت های فکری ، علمی ، فرهنگی ، اقتصادی و عاطفی مردم در راستای سیاست مدرسه محوری</a:t>
            </a:r>
            <a:r>
              <a:rPr lang="fa-IR" sz="4000" dirty="0" smtClean="0">
                <a:solidFill>
                  <a:schemeClr val="tx1"/>
                </a:solidFill>
                <a:cs typeface="2  Titr" pitchFamily="2" charset="-78"/>
              </a:rPr>
              <a:t> مشمول آئین نامه توسعه مشارکت های مردمی به شیوه </a:t>
            </a:r>
            <a:r>
              <a:rPr lang="fa-IR" sz="4000" dirty="0" smtClean="0">
                <a:solidFill>
                  <a:srgbClr val="FF0000"/>
                </a:solidFill>
                <a:cs typeface="2  Titr" pitchFamily="2" charset="-78"/>
              </a:rPr>
              <a:t>مدیریت هیأت </a:t>
            </a:r>
            <a:r>
              <a:rPr lang="fa-IR" sz="4000" dirty="0" err="1" smtClean="0">
                <a:solidFill>
                  <a:srgbClr val="FF0000"/>
                </a:solidFill>
                <a:cs typeface="2  Titr" pitchFamily="2" charset="-78"/>
              </a:rPr>
              <a:t>امنایی</a:t>
            </a:r>
            <a:r>
              <a:rPr lang="fa-IR" sz="4000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  <a:r>
              <a:rPr lang="fa-IR" sz="4000" dirty="0" smtClean="0">
                <a:solidFill>
                  <a:schemeClr val="tx1"/>
                </a:solidFill>
                <a:cs typeface="2  Titr" pitchFamily="2" charset="-78"/>
              </a:rPr>
              <a:t>در مدارس اداره می گردند .</a:t>
            </a:r>
          </a:p>
          <a:p>
            <a:pPr>
              <a:lnSpc>
                <a:spcPct val="150000"/>
              </a:lnSpc>
              <a:buNone/>
            </a:pPr>
            <a:r>
              <a:rPr lang="fa-IR" sz="4000" dirty="0" smtClean="0">
                <a:solidFill>
                  <a:schemeClr val="tx1"/>
                </a:solidFill>
                <a:cs typeface="2  Jadid" pitchFamily="2" charset="-78"/>
              </a:rPr>
              <a:t>ضمانت اجرایی: </a:t>
            </a:r>
            <a:r>
              <a:rPr lang="fa-IR" sz="4000" dirty="0" smtClean="0">
                <a:solidFill>
                  <a:schemeClr val="tx1"/>
                </a:solidFill>
                <a:cs typeface="h_nazanin" pitchFamily="2" charset="-78"/>
              </a:rPr>
              <a:t>مصوبه 788 جلسه شورای عالی آموزش </a:t>
            </a:r>
            <a:r>
              <a:rPr lang="fa-IR" sz="4000" dirty="0" err="1" smtClean="0">
                <a:solidFill>
                  <a:schemeClr val="tx1"/>
                </a:solidFill>
                <a:cs typeface="h_nazanin" pitchFamily="2" charset="-78"/>
              </a:rPr>
              <a:t>وپرورش</a:t>
            </a:r>
            <a:r>
              <a:rPr lang="fa-IR" sz="4000" dirty="0" smtClean="0">
                <a:solidFill>
                  <a:schemeClr val="tx1"/>
                </a:solidFill>
                <a:cs typeface="h_nazanin" pitchFamily="2" charset="-78"/>
              </a:rPr>
              <a:t> مورخ 2/1/ 1388  </a:t>
            </a:r>
          </a:p>
          <a:p>
            <a:pPr algn="just">
              <a:buNone/>
            </a:pPr>
            <a:endParaRPr lang="en-US" sz="4000" dirty="0"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290"/>
            <a:ext cx="8991600" cy="6357982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اهداف :</a:t>
            </a: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1-ارتقاء کیفیت آموزشی و پرورشی</a:t>
            </a:r>
            <a:endParaRPr lang="en-US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2- بهره برداری از ظرفیت مشارکت مردم در اداره مدرسه</a:t>
            </a:r>
            <a:endParaRPr lang="en-US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3- ارائه الگوی مناسب مدرسه داری مبتنی بر سیاست مدرسه محوری .</a:t>
            </a:r>
            <a:endParaRPr lang="en-US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4- تحقق عدالت آموزشی</a:t>
            </a:r>
            <a:endParaRPr lang="en-US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5- تقویت استقلال نظام مدیریتی ، مالی و اجرایی مدارس</a:t>
            </a:r>
            <a:endParaRPr lang="en-US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</a:pP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6- ترغیب </a:t>
            </a:r>
            <a:r>
              <a:rPr lang="fa-IR" dirty="0" err="1" smtClean="0">
                <a:solidFill>
                  <a:srgbClr val="002060"/>
                </a:solidFill>
                <a:cs typeface="2  Titr" pitchFamily="2" charset="-78"/>
              </a:rPr>
              <a:t>خیرین</a:t>
            </a:r>
            <a:r>
              <a:rPr lang="fa-IR" dirty="0" smtClean="0">
                <a:solidFill>
                  <a:srgbClr val="002060"/>
                </a:solidFill>
                <a:cs typeface="2  Titr" pitchFamily="2" charset="-78"/>
              </a:rPr>
              <a:t> ( حقیقی و حقوقی ) به مشارکت در احداث یا اداره مدرسه</a:t>
            </a:r>
            <a:endParaRPr lang="fa-IR" dirty="0">
              <a:solidFill>
                <a:srgbClr val="002060"/>
              </a:solidFill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4800" dirty="0" smtClean="0">
                <a:cs typeface="2  Titr" pitchFamily="2" charset="-78"/>
              </a:rPr>
              <a:t>هدف از ایجاد </a:t>
            </a:r>
            <a:r>
              <a:rPr lang="fa-IR" sz="4800" dirty="0" err="1" smtClean="0">
                <a:solidFill>
                  <a:srgbClr val="FF0000"/>
                </a:solidFill>
                <a:cs typeface="2  Titr" pitchFamily="2" charset="-78"/>
              </a:rPr>
              <a:t>مدیـریت</a:t>
            </a:r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  <a:r>
              <a:rPr lang="fa-IR" sz="4800" dirty="0" err="1" smtClean="0">
                <a:solidFill>
                  <a:srgbClr val="FF0000"/>
                </a:solidFill>
                <a:cs typeface="2  Titr" pitchFamily="2" charset="-78"/>
              </a:rPr>
              <a:t>هیـأت</a:t>
            </a:r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  <a:r>
              <a:rPr lang="fa-IR" sz="4800" dirty="0" err="1" smtClean="0">
                <a:solidFill>
                  <a:srgbClr val="FF0000"/>
                </a:solidFill>
                <a:cs typeface="2  Titr" pitchFamily="2" charset="-78"/>
              </a:rPr>
              <a:t>امنایی</a:t>
            </a:r>
            <a:endParaRPr lang="fa-IR" sz="4800" dirty="0" smtClean="0">
              <a:solidFill>
                <a:srgbClr val="FF000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sz="4800" dirty="0" smtClean="0">
                <a:cs typeface="2  Titr" pitchFamily="2" charset="-78"/>
              </a:rPr>
              <a:t>در مدارس ، </a:t>
            </a:r>
            <a:r>
              <a:rPr lang="fa-IR" sz="4800" dirty="0" smtClean="0">
                <a:solidFill>
                  <a:srgbClr val="002060"/>
                </a:solidFill>
                <a:cs typeface="2  Titr" pitchFamily="2" charset="-78"/>
              </a:rPr>
              <a:t>بهره گیری از </a:t>
            </a:r>
            <a:r>
              <a:rPr lang="fa-IR" sz="4800" dirty="0" err="1" smtClean="0">
                <a:solidFill>
                  <a:srgbClr val="002060"/>
                </a:solidFill>
                <a:cs typeface="2  Titr" pitchFamily="2" charset="-78"/>
              </a:rPr>
              <a:t>معاضدت</a:t>
            </a:r>
            <a:r>
              <a:rPr lang="fa-IR" sz="4800" dirty="0" smtClean="0">
                <a:solidFill>
                  <a:srgbClr val="002060"/>
                </a:solidFill>
                <a:cs typeface="2  Titr" pitchFamily="2" charset="-78"/>
              </a:rPr>
              <a:t> های</a:t>
            </a:r>
          </a:p>
          <a:p>
            <a:pPr>
              <a:buNone/>
            </a:pPr>
            <a:r>
              <a:rPr lang="fa-IR" sz="4800" dirty="0" err="1" smtClean="0">
                <a:solidFill>
                  <a:srgbClr val="002060"/>
                </a:solidFill>
                <a:cs typeface="2  Titr" pitchFamily="2" charset="-78"/>
              </a:rPr>
              <a:t>فکـری</a:t>
            </a:r>
            <a:r>
              <a:rPr lang="fa-IR" sz="4800" dirty="0" smtClean="0">
                <a:solidFill>
                  <a:srgbClr val="002060"/>
                </a:solidFill>
                <a:cs typeface="2  Titr" pitchFamily="2" charset="-78"/>
              </a:rPr>
              <a:t>،</a:t>
            </a:r>
            <a:r>
              <a:rPr lang="fa-IR" sz="4800" dirty="0" err="1" smtClean="0">
                <a:solidFill>
                  <a:srgbClr val="002060"/>
                </a:solidFill>
                <a:cs typeface="2  Titr" pitchFamily="2" charset="-78"/>
              </a:rPr>
              <a:t>فرهنـگی</a:t>
            </a:r>
            <a:r>
              <a:rPr lang="fa-IR" sz="4800" dirty="0" smtClean="0">
                <a:solidFill>
                  <a:srgbClr val="002060"/>
                </a:solidFill>
                <a:cs typeface="2  Titr" pitchFamily="2" charset="-78"/>
              </a:rPr>
              <a:t>،عاطفی،علمی اولیا و</a:t>
            </a:r>
          </a:p>
          <a:p>
            <a:pPr>
              <a:buNone/>
            </a:pPr>
            <a:r>
              <a:rPr lang="fa-IR" sz="4800" dirty="0" smtClean="0">
                <a:solidFill>
                  <a:srgbClr val="002060"/>
                </a:solidFill>
                <a:cs typeface="2  Titr" pitchFamily="2" charset="-78"/>
              </a:rPr>
              <a:t>هیأت </a:t>
            </a:r>
            <a:r>
              <a:rPr lang="fa-IR" sz="4800" dirty="0" err="1" smtClean="0">
                <a:solidFill>
                  <a:srgbClr val="002060"/>
                </a:solidFill>
                <a:cs typeface="2  Titr" pitchFamily="2" charset="-78"/>
              </a:rPr>
              <a:t>امنا</a:t>
            </a:r>
            <a:r>
              <a:rPr lang="fa-IR" sz="4800" dirty="0" smtClean="0">
                <a:cs typeface="2  Titr" pitchFamily="2" charset="-78"/>
              </a:rPr>
              <a:t> و در مرحله بعد مساعدت مالی</a:t>
            </a:r>
          </a:p>
          <a:p>
            <a:pPr>
              <a:buNone/>
            </a:pPr>
            <a:r>
              <a:rPr lang="fa-IR" sz="4800" dirty="0" smtClean="0">
                <a:cs typeface="2  Titr" pitchFamily="2" charset="-78"/>
              </a:rPr>
              <a:t>می باشد.		</a:t>
            </a:r>
          </a:p>
          <a:p>
            <a:pPr>
              <a:buNone/>
            </a:pPr>
            <a:r>
              <a:rPr lang="fa-IR" sz="4800" dirty="0" err="1" smtClean="0">
                <a:solidFill>
                  <a:srgbClr val="FF0000"/>
                </a:solidFill>
                <a:cs typeface="2  Titr" pitchFamily="2" charset="-78"/>
              </a:rPr>
              <a:t>مـدارس</a:t>
            </a:r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  <a:r>
              <a:rPr lang="fa-IR" sz="4800" dirty="0" err="1" smtClean="0">
                <a:solidFill>
                  <a:srgbClr val="FF0000"/>
                </a:solidFill>
                <a:cs typeface="2  Titr" pitchFamily="2" charset="-78"/>
              </a:rPr>
              <a:t>هیـأت</a:t>
            </a:r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 </a:t>
            </a:r>
            <a:r>
              <a:rPr lang="fa-IR" sz="4800" dirty="0" err="1" smtClean="0">
                <a:solidFill>
                  <a:srgbClr val="FF0000"/>
                </a:solidFill>
                <a:cs typeface="2  Titr" pitchFamily="2" charset="-78"/>
              </a:rPr>
              <a:t>امنـایی</a:t>
            </a:r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 تداعی کننده</a:t>
            </a:r>
          </a:p>
          <a:p>
            <a:pPr>
              <a:buNone/>
            </a:pPr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دریافت  </a:t>
            </a:r>
            <a:r>
              <a:rPr lang="fa-IR" sz="4800" dirty="0" err="1" smtClean="0">
                <a:solidFill>
                  <a:srgbClr val="FF0000"/>
                </a:solidFill>
                <a:cs typeface="2  Titr" pitchFamily="2" charset="-78"/>
              </a:rPr>
              <a:t>وجـه</a:t>
            </a:r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  از  </a:t>
            </a:r>
            <a:r>
              <a:rPr lang="fa-IR" sz="4800" dirty="0" err="1" smtClean="0">
                <a:solidFill>
                  <a:srgbClr val="FF0000"/>
                </a:solidFill>
                <a:cs typeface="2  Titr" pitchFamily="2" charset="-78"/>
              </a:rPr>
              <a:t>اولیـا</a:t>
            </a:r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  </a:t>
            </a:r>
            <a:r>
              <a:rPr lang="fa-IR" sz="4800" dirty="0" err="1" smtClean="0">
                <a:solidFill>
                  <a:srgbClr val="FF0000"/>
                </a:solidFill>
                <a:cs typeface="2  Titr" pitchFamily="2" charset="-78"/>
              </a:rPr>
              <a:t>نیـست</a:t>
            </a:r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.	</a:t>
            </a:r>
            <a:endParaRPr lang="fa-I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اعضاي هيأت امناي مدارس </a:t>
            </a: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:</a:t>
            </a:r>
          </a:p>
          <a:p>
            <a:pPr>
              <a:buNone/>
            </a:pP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1</a:t>
            </a: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- مديرمدرسه(دبير هيات امنا) 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2</a:t>
            </a: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- یکی از معاونان آموزشی مدرسه به انتخاب مدیر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3</a:t>
            </a: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- يك نفر ازکارکنان آموزشي ويك نفراز كاركنان پرورشي مدرسه به انتخاب شوراي معلمان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4</a:t>
            </a: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- رييس انجمن اوليا ومربيان مدرسه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5</a:t>
            </a: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- یک نفر از اولياي دانش آموزان به انتخاب انجمن اوليا و مربيان مدرسه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6</a:t>
            </a: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- دو نفر از صاحب نظران و کارشناسان آموزشي یا فرهنگي </a:t>
            </a:r>
            <a:endParaRPr lang="fa-IR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 ( ترجيحاً از استادان حوزه،دانشگاه يا مدرسان مراکزتربيت معلم و آموزشکده های فنی و حرفه ای) 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7</a:t>
            </a: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- یک نفر از خیرین و یا معتمدان محل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8</a:t>
            </a: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- یک نفرازاعضای شورایاری محله یا موسسات ومراکزفرهنگی،ورزشی و مذهبی محل (مانند مسجد)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r>
              <a:rPr lang="fa-IR" sz="2400" dirty="0" smtClean="0">
                <a:solidFill>
                  <a:srgbClr val="002060"/>
                </a:solidFill>
                <a:cs typeface="2  Titr" pitchFamily="2" charset="-78"/>
              </a:rPr>
              <a:t>9</a:t>
            </a:r>
            <a:r>
              <a:rPr lang="ar-SA" sz="2400" dirty="0" smtClean="0">
                <a:solidFill>
                  <a:srgbClr val="002060"/>
                </a:solidFill>
                <a:cs typeface="2  Titr" pitchFamily="2" charset="-78"/>
              </a:rPr>
              <a:t>- یک نفرازمديران یا اعضای هیات مدیره مراکزوموسسات توليدي ،خدماتي</a:t>
            </a:r>
            <a:endParaRPr lang="en-US" sz="24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buNone/>
            </a:pPr>
            <a:endParaRPr lang="fa-IR" dirty="0" smtClean="0">
              <a:cs typeface="h_nazanin" pitchFamily="2" charset="-78"/>
            </a:endParaRPr>
          </a:p>
          <a:p>
            <a:pPr>
              <a:buNone/>
            </a:pPr>
            <a:endParaRPr lang="fa-IR" dirty="0" smtClean="0">
              <a:cs typeface="h_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2852"/>
            <a:ext cx="8686800" cy="6429420"/>
          </a:xfrm>
        </p:spPr>
        <p:txBody>
          <a:bodyPr>
            <a:normAutofit fontScale="92500"/>
          </a:bodyPr>
          <a:lstStyle/>
          <a:p>
            <a:pPr marL="0" lvl="0" indent="0" algn="justLow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ar-SA" sz="3600" b="1" dirty="0" smtClean="0">
                <a:solidFill>
                  <a:srgbClr val="000000"/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در هنرستان هاي فني وحرفه اي وکاردانش ، فرد مذکور در بند 9 متناسب بارشته و فعاليت هنرستان حتی الامکان ازبين صاحبان حرف ومشاغل مرتبط انتخاب مي شود </a:t>
            </a:r>
            <a:r>
              <a:rPr lang="ar-SA" sz="3600" b="1" dirty="0" smtClean="0">
                <a:solidFill>
                  <a:srgbClr val="7030A0"/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و افراد مندرج در بندهای 6و7و8 و9 به پيشنهاد وتاييد ساير اعضاي هيات امنا انتخاب مي شوند </a:t>
            </a:r>
            <a:r>
              <a:rPr lang="ar-SA" sz="3600" b="1" dirty="0" smtClean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ورئيس هيأت امنا ازبين اعضا ( به استثناء مدیر مدرسه) وبارأي اكثريت نسبی براي مدت </a:t>
            </a:r>
            <a:r>
              <a:rPr lang="ar-SA" sz="3600" b="1" u="sng" dirty="0" smtClean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2</a:t>
            </a:r>
            <a:r>
              <a:rPr lang="ar-SA" sz="3600" b="1" dirty="0" smtClean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B Titr" pitchFamily="2" charset="-78"/>
              </a:rPr>
              <a:t> سال انتخاب و با ابلاغ رییس اداره آموزش و پرورش منصوب می شود.</a:t>
            </a:r>
            <a:endParaRPr lang="ar-SA" sz="3600" b="1" dirty="0" smtClean="0">
              <a:solidFill>
                <a:srgbClr val="002060"/>
              </a:solidFill>
              <a:latin typeface="Arial" pitchFamily="34" charset="0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14290"/>
            <a:ext cx="8777318" cy="628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sz="2800" dirty="0" smtClean="0">
                <a:solidFill>
                  <a:schemeClr val="tx1"/>
                </a:solidFill>
                <a:cs typeface="2  Titr" pitchFamily="2" charset="-78"/>
              </a:rPr>
              <a:t>وظایف و اختیارات اعضای هیات امنا</a:t>
            </a:r>
            <a:r>
              <a:rPr lang="fa-IR" sz="2800" dirty="0" smtClean="0">
                <a:solidFill>
                  <a:schemeClr val="tx1"/>
                </a:solidFill>
                <a:cs typeface="2  Titr" pitchFamily="2" charset="-78"/>
              </a:rPr>
              <a:t> :</a:t>
            </a:r>
          </a:p>
          <a:p>
            <a:pPr>
              <a:buNone/>
            </a:pPr>
            <a:endParaRPr lang="fa-IR" sz="1200" dirty="0" smtClean="0"/>
          </a:p>
          <a:p>
            <a:pPr>
              <a:lnSpc>
                <a:spcPct val="150000"/>
              </a:lnSpc>
              <a:buNone/>
            </a:pPr>
            <a:r>
              <a:rPr lang="fa-IR" sz="2200" dirty="0" smtClean="0">
                <a:cs typeface="2  Titr" pitchFamily="2" charset="-78"/>
              </a:rPr>
              <a:t>1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- بررسي وتصويب برنامه سالانه مدرسه ، (ازقبيل فعاليت هاي مربوط به بهبودكيفيت برنامه هاي رسمي مدرسه، فعاليت هاي آموزشي و تربيتي 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و 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فوق برنامه ، برگزاري دوره هاي آموزشي  مناسب براي كاركنان ، امور رفاهي وبهداشتي كاركنان و دانش آموزان مدرسه ، خدمات راهنمايي ومشاوره به اوليا ودانش آموزان ، استفاده از فرصت ها و فضای مدرسه) به پیشنهاد مدیر مدرسه </a:t>
            </a:r>
            <a:endParaRPr lang="en-US" sz="22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2- بررسی وتصویب بودجه واعتبارات سالانه (به پیشنهاد مدیرمدرسه) وتامین منابع و اعتبارات  مورد نیاز مدرسه.</a:t>
            </a:r>
            <a:endParaRPr lang="en-US" sz="2200" dirty="0" smtClean="0">
              <a:solidFill>
                <a:srgbClr val="002060"/>
              </a:solidFill>
              <a:cs typeface="2  Titr" pitchFamily="2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 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3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– بررسی و تصویب ضوابط پرداخت کارانه ،پاداش و حق الزحمه کارکنان و عوامل 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کارآمد 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مدرسه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 جهت ارتقای کیفیت خدمات آن ها در چارچوب ضوابط شورای آموزش </a:t>
            </a:r>
            <a:r>
              <a:rPr lang="fa-IR" sz="2200" dirty="0" err="1" smtClean="0">
                <a:solidFill>
                  <a:srgbClr val="002060"/>
                </a:solidFill>
                <a:cs typeface="2  Titr" pitchFamily="2" charset="-78"/>
              </a:rPr>
              <a:t>وپرورش</a:t>
            </a: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 .</a:t>
            </a:r>
          </a:p>
          <a:p>
            <a:pPr>
              <a:lnSpc>
                <a:spcPct val="150000"/>
              </a:lnSpc>
              <a:buNone/>
            </a:pPr>
            <a:r>
              <a:rPr lang="fa-IR" sz="2200" dirty="0" smtClean="0">
                <a:solidFill>
                  <a:srgbClr val="002060"/>
                </a:solidFill>
                <a:cs typeface="2  Titr" pitchFamily="2" charset="-78"/>
              </a:rPr>
              <a:t>4</a:t>
            </a:r>
            <a:r>
              <a:rPr lang="ar-SA" sz="2200" dirty="0" smtClean="0">
                <a:solidFill>
                  <a:srgbClr val="002060"/>
                </a:solidFill>
                <a:cs typeface="2  Titr" pitchFamily="2" charset="-78"/>
              </a:rPr>
              <a:t>- جذب و قبول کمک ها و هدایا از اشخاص حقیقی و حقوقی به صورت نقدی و غیر نقدی</a:t>
            </a:r>
            <a:endParaRPr lang="en-US" sz="2200" dirty="0" smtClean="0">
              <a:solidFill>
                <a:srgbClr val="002060"/>
              </a:solidFill>
              <a:cs typeface="2  Tit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214290"/>
            <a:ext cx="8715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800" dirty="0" smtClean="0">
                <a:solidFill>
                  <a:srgbClr val="FF0000"/>
                </a:solidFill>
                <a:cs typeface="2  Titr" pitchFamily="2" charset="-78"/>
              </a:rPr>
              <a:t>	</a:t>
            </a:r>
          </a:p>
          <a:p>
            <a:endParaRPr lang="fa-IR" sz="4800" dirty="0" smtClean="0">
              <a:cs typeface="2  Titr" pitchFamily="2" charset="-78"/>
            </a:endParaRPr>
          </a:p>
          <a:p>
            <a:endParaRPr lang="fa-IR" sz="4800" dirty="0" smtClean="0">
              <a:cs typeface="2  Titr" pitchFamily="2" charset="-78"/>
            </a:endParaRPr>
          </a:p>
          <a:p>
            <a:endParaRPr lang="fa-IR" sz="4800" dirty="0" smtClean="0">
              <a:cs typeface="2  Titr" pitchFamily="2" charset="-78"/>
            </a:endParaRPr>
          </a:p>
          <a:p>
            <a:endParaRPr lang="fa-IR" sz="4800" dirty="0" smtClean="0">
              <a:cs typeface="2  Titr" pitchFamily="2" charset="-78"/>
            </a:endParaRPr>
          </a:p>
          <a:p>
            <a:endParaRPr lang="fa-IR" sz="4800" dirty="0" smtClean="0">
              <a:cs typeface="2  Titr" pitchFamily="2" charset="-78"/>
            </a:endParaRPr>
          </a:p>
          <a:p>
            <a:endParaRPr lang="fa-IR" sz="4800" dirty="0">
              <a:cs typeface="2 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942</TotalTime>
  <Words>1659</Words>
  <Application>Microsoft Office PowerPoint</Application>
  <PresentationFormat>On-screen Show (4:3)</PresentationFormat>
  <Paragraphs>115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Trek</vt:lpstr>
      <vt:lpstr>CorelDRAW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bahrami</dc:creator>
  <cp:lastModifiedBy>TEKNOLOJI</cp:lastModifiedBy>
  <cp:revision>117</cp:revision>
  <dcterms:created xsi:type="dcterms:W3CDTF">2014-06-28T06:40:09Z</dcterms:created>
  <dcterms:modified xsi:type="dcterms:W3CDTF">2014-11-11T05:34:12Z</dcterms:modified>
</cp:coreProperties>
</file>