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تاریخ ریاضی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جلسه چهارم</a:t>
            </a:r>
            <a:endParaRPr lang="en-US" b="1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(مقاله اول؛ </a:t>
            </a:r>
            <a:r>
              <a:rPr lang="fa-IR" dirty="0" smtClean="0">
                <a:cs typeface="B Nazanin" pitchFamily="2" charset="-78"/>
              </a:rPr>
              <a:t>قضیه اول)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اما ثابت شده بود که  </a:t>
            </a:r>
            <a:r>
              <a:rPr lang="en-US" b="1" dirty="0" smtClean="0">
                <a:cs typeface="B Nazanin" pitchFamily="2" charset="-78"/>
              </a:rPr>
              <a:t>CA</a:t>
            </a:r>
            <a:r>
              <a:rPr lang="fa-IR" b="1" dirty="0" smtClean="0">
                <a:cs typeface="B Nazanin" pitchFamily="2" charset="-78"/>
              </a:rPr>
              <a:t> هم با  </a:t>
            </a:r>
            <a:r>
              <a:rPr lang="en-GB" b="1" dirty="0" smtClean="0">
                <a:cs typeface="B Nazanin" pitchFamily="2" charset="-78"/>
              </a:rPr>
              <a:t>AB</a:t>
            </a:r>
            <a:r>
              <a:rPr lang="fa-IR" b="1" dirty="0" smtClean="0">
                <a:cs typeface="B Nazanin" pitchFamily="2" charset="-78"/>
              </a:rPr>
              <a:t> برابر است؛ بنابراین هر یک از خطهای راست  </a:t>
            </a:r>
            <a:r>
              <a:rPr lang="en-GB" b="1" dirty="0" smtClean="0">
                <a:cs typeface="B Nazanin" pitchFamily="2" charset="-78"/>
              </a:rPr>
              <a:t>CA</a:t>
            </a:r>
            <a:r>
              <a:rPr lang="fa-IR" b="1" dirty="0" smtClean="0">
                <a:cs typeface="B Nazanin" pitchFamily="2" charset="-78"/>
              </a:rPr>
              <a:t>  و  </a:t>
            </a:r>
            <a:r>
              <a:rPr lang="en-GB" b="1" dirty="0" smtClean="0">
                <a:cs typeface="B Nazanin" pitchFamily="2" charset="-78"/>
              </a:rPr>
              <a:t>CB</a:t>
            </a:r>
            <a:r>
              <a:rPr lang="fa-IR" b="1" dirty="0" smtClean="0">
                <a:cs typeface="B Nazanin" pitchFamily="2" charset="-78"/>
              </a:rPr>
              <a:t>  با  </a:t>
            </a:r>
            <a:r>
              <a:rPr lang="en-GB" b="1" dirty="0" smtClean="0">
                <a:cs typeface="B Nazanin" pitchFamily="2" charset="-78"/>
              </a:rPr>
              <a:t>AB</a:t>
            </a:r>
            <a:r>
              <a:rPr lang="fa-IR" b="1" dirty="0" smtClean="0">
                <a:cs typeface="B Nazanin" pitchFamily="2" charset="-78"/>
              </a:rPr>
              <a:t>  برابر است. و چیزهای مساوی با یک چیز با هم مساوی‌اند؛ بنابراین  </a:t>
            </a:r>
            <a:r>
              <a:rPr lang="en-GB" b="1" dirty="0" smtClean="0">
                <a:cs typeface="B Nazanin" pitchFamily="2" charset="-78"/>
              </a:rPr>
              <a:t>CA</a:t>
            </a:r>
            <a:r>
              <a:rPr lang="fa-IR" b="1" dirty="0" smtClean="0">
                <a:cs typeface="B Nazanin" pitchFamily="2" charset="-78"/>
              </a:rPr>
              <a:t>  هم با   </a:t>
            </a:r>
            <a:r>
              <a:rPr lang="en-GB" b="1" dirty="0" smtClean="0">
                <a:cs typeface="B Nazanin" pitchFamily="2" charset="-78"/>
              </a:rPr>
              <a:t>CB</a:t>
            </a:r>
            <a:r>
              <a:rPr lang="fa-IR" b="1" dirty="0" smtClean="0">
                <a:cs typeface="B Nazanin" pitchFamily="2" charset="-78"/>
              </a:rPr>
              <a:t> مساوی است.</a:t>
            </a:r>
            <a:endParaRPr lang="en-US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فرودنتال (1966)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اگر دو شی با شی سومی همنهشت باشند، آنها نیز با هم همنهشتند. 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ف-تعدی 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F-transitivity</a:t>
            </a:r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209800"/>
            <a:ext cx="6254443" cy="161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ف-تعدی + بازتابی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5400" b="1" dirty="0" smtClean="0">
                <a:cs typeface="B Nazanin" pitchFamily="2" charset="-78"/>
              </a:rPr>
              <a:t>هم‌ارزی</a:t>
            </a:r>
            <a:endParaRPr lang="en-US" sz="5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تعاریف خدادادی نیستند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fa-IR" sz="4000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sz="4000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4000" b="1" dirty="0" smtClean="0">
                <a:cs typeface="B Nazanin" pitchFamily="2" charset="-78"/>
              </a:rPr>
              <a:t>ف-تعدی </a:t>
            </a:r>
            <a:r>
              <a:rPr lang="fa-IR" sz="4000" b="1" dirty="0" smtClean="0">
                <a:cs typeface="B Nazanin" pitchFamily="2" charset="-78"/>
              </a:rPr>
              <a:t>+ </a:t>
            </a:r>
            <a:r>
              <a:rPr lang="fa-IR" sz="4000" b="1" dirty="0" smtClean="0">
                <a:cs typeface="B Nazanin" pitchFamily="2" charset="-78"/>
              </a:rPr>
              <a:t>بازتابی = تعدی + بازتابی + تقارنی</a:t>
            </a:r>
            <a:endParaRPr lang="en-US" sz="4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(مقاله اول؛ قضیه </a:t>
            </a:r>
            <a:r>
              <a:rPr lang="fa-IR" dirty="0" smtClean="0">
                <a:cs typeface="B Nazanin" pitchFamily="2" charset="-78"/>
              </a:rPr>
              <a:t>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خطهای راست موازی با یک خط راست با هم موازی‌اند.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خط اول اثبات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1"/>
            <a:ext cx="6948487" cy="236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در دل اثبات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Nazanin" pitchFamily="2" charset="-78"/>
              </a:rPr>
              <a:t>پس </a:t>
            </a:r>
            <a:r>
              <a:rPr lang="fa-IR" b="1" dirty="0" smtClean="0">
                <a:cs typeface="B Nazanin" pitchFamily="2" charset="-78"/>
              </a:rPr>
              <a:t>زاویه  </a:t>
            </a:r>
            <a:r>
              <a:rPr lang="en-US" b="1" dirty="0" smtClean="0">
                <a:cs typeface="B Nazanin" pitchFamily="2" charset="-78"/>
              </a:rPr>
              <a:t>GHF</a:t>
            </a:r>
            <a:r>
              <a:rPr lang="fa-IR" b="1" dirty="0" smtClean="0">
                <a:cs typeface="B Nazanin" pitchFamily="2" charset="-78"/>
              </a:rPr>
              <a:t>  با زاویه  </a:t>
            </a:r>
            <a:r>
              <a:rPr lang="en-GB" b="1" dirty="0" smtClean="0">
                <a:cs typeface="B Nazanin" pitchFamily="2" charset="-78"/>
              </a:rPr>
              <a:t>GKD</a:t>
            </a:r>
            <a:r>
              <a:rPr lang="fa-IR" b="1" dirty="0" smtClean="0">
                <a:cs typeface="B Nazanin" pitchFamily="2" charset="-78"/>
              </a:rPr>
              <a:t>  مساوی است.</a:t>
            </a:r>
            <a:endParaRPr lang="en-US" b="1" dirty="0" smtClean="0">
              <a:cs typeface="B Nazanin" pitchFamily="2" charset="-78"/>
            </a:endParaRPr>
          </a:p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اما زاویه  </a:t>
            </a:r>
            <a:r>
              <a:rPr lang="en-GB" b="1" dirty="0" smtClean="0">
                <a:cs typeface="B Nazanin" pitchFamily="2" charset="-78"/>
              </a:rPr>
              <a:t>AGK</a:t>
            </a:r>
            <a:r>
              <a:rPr lang="fa-IR" b="1" dirty="0" smtClean="0">
                <a:cs typeface="B Nazanin" pitchFamily="2" charset="-78"/>
              </a:rPr>
              <a:t>  با زاویه   </a:t>
            </a:r>
            <a:r>
              <a:rPr lang="en-GB" b="1" dirty="0" smtClean="0">
                <a:cs typeface="B Nazanin" pitchFamily="2" charset="-78"/>
              </a:rPr>
              <a:t>GHF</a:t>
            </a:r>
            <a:r>
              <a:rPr lang="fa-IR" b="1" dirty="0" smtClean="0">
                <a:cs typeface="B Nazanin" pitchFamily="2" charset="-78"/>
              </a:rPr>
              <a:t>  مساوی بود؛ بنابراین زاویه   </a:t>
            </a:r>
            <a:r>
              <a:rPr lang="en-GB" b="1" dirty="0" smtClean="0">
                <a:cs typeface="B Nazanin" pitchFamily="2" charset="-78"/>
              </a:rPr>
              <a:t>AGK</a:t>
            </a:r>
            <a:r>
              <a:rPr lang="fa-IR" b="1" dirty="0" smtClean="0">
                <a:cs typeface="B Nazanin" pitchFamily="2" charset="-78"/>
              </a:rPr>
              <a:t>  نیز با زاویه </a:t>
            </a:r>
            <a:r>
              <a:rPr lang="en-GB" b="1" dirty="0" smtClean="0">
                <a:cs typeface="B Nazanin" pitchFamily="2" charset="-78"/>
              </a:rPr>
              <a:t>GKD</a:t>
            </a:r>
            <a:r>
              <a:rPr lang="fa-IR" b="1" dirty="0" smtClean="0">
                <a:cs typeface="B Nazanin" pitchFamily="2" charset="-78"/>
              </a:rPr>
              <a:t>  مساوی است.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جالب‌جات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تا اینجا هر جا که اقلیدس از اولین اصل بدیهی استفاده می‌کند، می‌گوید که از آن استفاده کرده است. اینجا اولین جایی است که این کار را نمی‌کند.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جالب‌جات مهم‌تر  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در هر جایی که از نقطه نظر مدرن یه جور هم‌ارزی مطرح است، در صورتی‌که یک حکم کلی را مطرح می‌کند، از ف-تعدی استفاده می‌کند؛ اگر در عمل استفاده می‌کند، آزادانه بین تعدی و ف-تعدی حرکت می‌کند.  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چی شد که اینطوری تعریف شد؟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سوتی مدرن؛ فرودنتال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33600"/>
            <a:ext cx="791839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David Joyce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اقلیدس رابطه تقارنی را ندید.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چی را ندید؟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    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  صورت استاندارد و مدرن رابطه تقارن :‌ اگر- آنگاه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چی را دید؟‌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dirty="0" smtClean="0"/>
              <a:t> </a:t>
            </a:r>
            <a:r>
              <a:rPr lang="fa-IR" b="1" dirty="0" smtClean="0">
                <a:cs typeface="B Nazanin" pitchFamily="2" charset="-78"/>
              </a:rPr>
              <a:t>تقارن را در تعاریف می‌دید: </a:t>
            </a: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خطهای راست متوازی خطهای راستی هستند در صفحه ...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هیلبرت</a:t>
            </a:r>
            <a:endParaRPr lang="en-US" b="1" dirty="0">
              <a:cs typeface="B Nazanin" pitchFamily="2" charset="-78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81200"/>
            <a:ext cx="760022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هیلبرت؛ اصل اول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می‌توان پاره‌خطی همنهشت با پاره‌خط مفروض ساخت.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هیلبرت؛ اصل </a:t>
            </a:r>
            <a:r>
              <a:rPr lang="fa-IR" dirty="0" smtClean="0">
                <a:cs typeface="B Nazanin" pitchFamily="2" charset="-78"/>
              </a:rPr>
              <a:t>دوم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004263" cy="361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  بازتابی هنوز نام ندارد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7654407" cy="433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و بر مبنای این می‌توان </a:t>
            </a:r>
            <a:r>
              <a:rPr lang="fa-IR" b="1" i="1" dirty="0" smtClean="0">
                <a:cs typeface="B Nazanin" pitchFamily="2" charset="-78"/>
              </a:rPr>
              <a:t>تقارن</a:t>
            </a:r>
            <a:r>
              <a:rPr lang="fa-IR" b="1" dirty="0" smtClean="0">
                <a:cs typeface="B Nazanin" pitchFamily="2" charset="-78"/>
              </a:rPr>
              <a:t> و </a:t>
            </a:r>
            <a:r>
              <a:rPr lang="fa-IR" b="1" i="1" dirty="0" smtClean="0">
                <a:cs typeface="B Nazanin" pitchFamily="2" charset="-78"/>
              </a:rPr>
              <a:t>تعدی</a:t>
            </a:r>
            <a:r>
              <a:rPr lang="fa-IR" b="1" dirty="0" smtClean="0">
                <a:cs typeface="B Nazanin" pitchFamily="2" charset="-78"/>
              </a:rPr>
              <a:t> همنهشتی پاره‌خطها را به کمک اصل 2 بدست آورد.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تعداد اشیا مهم است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اقلیدس هیچ‌وقت تعدی یا ف-تعدی را برای دو شی به کار نمی‌برد.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29277"/>
            <a:ext cx="7988571" cy="604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هیلبرت در تله می‌افتد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اقلیدس: خطهای راست متوازی خطهای راستی هستند در یک صفحه که اگر از دو سو تا بینهایت امتداد داده شوند یکدیگر را در هیچ طرف نمی‌برند. </a:t>
            </a:r>
          </a:p>
          <a:p>
            <a:pPr algn="just" rtl="1">
              <a:lnSpc>
                <a:spcPct val="15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هیلبرت: دو خط را موازی گویند اگر در یک صفحه قرار داشته باشند و یکدیگر را قطع نکنند.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هر دو تعریف...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تقارن در تعریف نهفته است.</a:t>
            </a: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اجازه توازی یک خط با خودش را نمی‌دهد.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یک قضیه و یک شبه اصل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b="1" dirty="0" smtClean="0">
                <a:cs typeface="B Nazanin" pitchFamily="2" charset="-78"/>
              </a:rPr>
              <a:t>اقلیدس (قضیه 30): </a:t>
            </a:r>
            <a:r>
              <a:rPr lang="fa-IR" b="1" dirty="0" smtClean="0">
                <a:cs typeface="B Nazanin" pitchFamily="2" charset="-78"/>
              </a:rPr>
              <a:t>خطهای راست موازی با یک خط راست با هم موازی‌اند. </a:t>
            </a:r>
            <a:endParaRPr lang="en-US" b="1" dirty="0" smtClean="0">
              <a:cs typeface="B Nazanin" pitchFamily="2" charset="-78"/>
            </a:endParaRPr>
          </a:p>
          <a:p>
            <a:pPr algn="just" rtl="1">
              <a:buNone/>
            </a:pPr>
            <a:r>
              <a:rPr lang="fa-IR" dirty="0" smtClean="0"/>
              <a:t>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هیلبرت (چیزی معادل با اصل توازی): اگر دو خط </a:t>
            </a:r>
            <a:r>
              <a:rPr lang="en-US" dirty="0" smtClean="0"/>
              <a:t>a</a:t>
            </a:r>
            <a:r>
              <a:rPr lang="fa-IR" b="1" dirty="0" smtClean="0">
                <a:cs typeface="B Nazanin" pitchFamily="2" charset="-78"/>
              </a:rPr>
              <a:t> و </a:t>
            </a:r>
            <a:r>
              <a:rPr lang="en-US" dirty="0" smtClean="0"/>
              <a:t>b</a:t>
            </a:r>
            <a:r>
              <a:rPr lang="fa-IR" b="1" dirty="0" smtClean="0">
                <a:cs typeface="B Nazanin" pitchFamily="2" charset="-78"/>
              </a:rPr>
              <a:t> در صفحه خط سوم </a:t>
            </a:r>
            <a:r>
              <a:rPr lang="en-US" dirty="0" smtClean="0"/>
              <a:t>c</a:t>
            </a:r>
            <a:r>
              <a:rPr lang="fa-IR" b="1" dirty="0" smtClean="0">
                <a:cs typeface="B Nazanin" pitchFamily="2" charset="-78"/>
              </a:rPr>
              <a:t> را که در همان صفحه قرار دارد قطع نکنند، آنها یکدیگر را نیز قطع نمی‌کنند.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چیکار می‌کنه این هیلبرت؟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شبه اصل مذکور را برای دو خط استفاده کنید. چه می‌شود؟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وجدان اقلیدس راحت است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و بازتابی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اقلیدس هیچگاه از عباراتی شبیه زیر استفاده نمی‌کند: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 </a:t>
            </a:r>
            <a:r>
              <a:rPr lang="en-US" b="1" dirty="0" smtClean="0">
                <a:cs typeface="B Nazanin" pitchFamily="2" charset="-78"/>
              </a:rPr>
              <a:t>a</a:t>
            </a:r>
            <a:r>
              <a:rPr lang="fa-IR" b="1" dirty="0" smtClean="0">
                <a:cs typeface="B Nazanin" pitchFamily="2" charset="-78"/>
              </a:rPr>
              <a:t> برابر است با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موازی است با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... </a:t>
            </a:r>
          </a:p>
          <a:p>
            <a:pPr algn="ctr" rtl="1">
              <a:buNone/>
            </a:pPr>
            <a:r>
              <a:rPr lang="en-US" b="1" dirty="0" smtClean="0">
                <a:cs typeface="B Nazanin" pitchFamily="2" charset="-78"/>
              </a:rPr>
              <a:t>a</a:t>
            </a:r>
            <a:r>
              <a:rPr lang="fa-IR" b="1" dirty="0" smtClean="0">
                <a:cs typeface="B Nazanin" pitchFamily="2" charset="-78"/>
              </a:rPr>
              <a:t>.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پس چه می‌کند؟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از یک چیز دوبار استفاده می‌کند!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زاویه </a:t>
            </a:r>
            <a:r>
              <a:rPr lang="en-US" dirty="0" smtClean="0">
                <a:cs typeface="B Nazanin" pitchFamily="2" charset="-78"/>
              </a:rPr>
              <a:t>EBD</a:t>
            </a:r>
            <a:r>
              <a:rPr lang="fa-IR" dirty="0" smtClean="0">
                <a:cs typeface="B Nazanin" pitchFamily="2" charset="-78"/>
              </a:rPr>
              <a:t> را به هر یک اضافه می‌کنیم. 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پرهیز می‌کند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چنین نباشد که رابطه‌ای که بین دو چیز تعریف شده را برای یک چیز به کار بریم. 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خرگوشی که هیلبرت از تو کلاه در می آورد.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اصل یک همنهشتی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757965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Nazanin" pitchFamily="2" charset="-78"/>
              </a:rPr>
              <a:t>تعریف هم‌ارزی فقط با بیان یک خاصیت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بشتابید که تمام شد</a:t>
            </a:r>
            <a:endParaRPr lang="en-US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آخه پس چرا؟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162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(مقاله پنجم؛ قضیه 11)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نسبت‌های مساوی با یک نسبت، خود نیز با هم مساویند.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Fowler (1999)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این مثال روشنی از تعدی است ...این رابطه آشکارا بازتابی و تقارنی است.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اقلیدس (مقاله </a:t>
            </a:r>
            <a:r>
              <a:rPr lang="fa-IR" dirty="0" smtClean="0">
                <a:cs typeface="B Nazanin" pitchFamily="2" charset="-78"/>
              </a:rPr>
              <a:t>اول؛ اولین اصل بدیهی)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چیزهای مساوی با یک چیز خود نیز با هم مساوی‌اند.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Joyce (2008)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2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اولین اصل بدیهی را می‌توان در مورد شکل‌های صفحه به کار برد، برای مثال، اگر یک مثلث با یک مستطیل برابر و مستطیل با مربع برابر باشد، آنگاه مثلث نیز با مربع برابر است.  </a:t>
            </a:r>
            <a:endParaRPr lang="en-US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673</Words>
  <Application>Microsoft Office PowerPoint</Application>
  <PresentationFormat>On-screen Show (4:3)</PresentationFormat>
  <Paragraphs>117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تاریخ ریاضی </vt:lpstr>
      <vt:lpstr>چی شد که اینطوری تعریف شد؟</vt:lpstr>
      <vt:lpstr>Slide 3</vt:lpstr>
      <vt:lpstr>Slide 4</vt:lpstr>
      <vt:lpstr>Slide 5</vt:lpstr>
      <vt:lpstr>اقلیدس (مقاله پنجم؛ قضیه 11)</vt:lpstr>
      <vt:lpstr>Fowler (1999)</vt:lpstr>
      <vt:lpstr>اقلیدس (مقاله اول؛ اولین اصل بدیهی)</vt:lpstr>
      <vt:lpstr> David Joyce (2008) </vt:lpstr>
      <vt:lpstr>اقلیدس (مقاله اول؛ قضیه اول)</vt:lpstr>
      <vt:lpstr>فرودنتال (1966)</vt:lpstr>
      <vt:lpstr>  ف-تعدی  F-transitivity  </vt:lpstr>
      <vt:lpstr>ف-تعدی + بازتابی</vt:lpstr>
      <vt:lpstr>تعاریف خدادادی نیستند</vt:lpstr>
      <vt:lpstr>اقلیدس (مقاله اول؛ قضیه 30)</vt:lpstr>
      <vt:lpstr>خط اول اثبات</vt:lpstr>
      <vt:lpstr>در دل اثبات</vt:lpstr>
      <vt:lpstr>جالب‌جات</vt:lpstr>
      <vt:lpstr>جالب‌جات مهم‌تر   </vt:lpstr>
      <vt:lpstr>سوتی مدرن؛ فرودنتال </vt:lpstr>
      <vt:lpstr>David Joyce</vt:lpstr>
      <vt:lpstr>چی را ندید؟</vt:lpstr>
      <vt:lpstr>چی را دید؟‌</vt:lpstr>
      <vt:lpstr>هیلبرت</vt:lpstr>
      <vt:lpstr>هیلبرت؛ اصل اول</vt:lpstr>
      <vt:lpstr>هیلبرت؛ اصل دوم</vt:lpstr>
      <vt:lpstr>  بازتابی هنوز نام ندارد</vt:lpstr>
      <vt:lpstr>...</vt:lpstr>
      <vt:lpstr>تعداد اشیا مهم است</vt:lpstr>
      <vt:lpstr>هیلبرت در تله می‌افتد</vt:lpstr>
      <vt:lpstr>هر دو تعریف...</vt:lpstr>
      <vt:lpstr>یک قضیه و یک شبه اصل</vt:lpstr>
      <vt:lpstr>چیکار می‌کنه این هیلبرت؟</vt:lpstr>
      <vt:lpstr>وجدان اقلیدس راحت است</vt:lpstr>
      <vt:lpstr>اقلیدس و بازتابی</vt:lpstr>
      <vt:lpstr>پس چه می‌کند؟</vt:lpstr>
      <vt:lpstr>زاویه EBD را به هر یک اضافه می‌کنیم. </vt:lpstr>
      <vt:lpstr>اقلیدس پرهیز می‌کند</vt:lpstr>
      <vt:lpstr>خرگوشی که هیلبرت از تو کلاه در می آورد.</vt:lpstr>
      <vt:lpstr>تعریف هم‌ارزی فقط با بیان یک خاصیت</vt:lpstr>
      <vt:lpstr>آخه پس چرا؟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تاریخ ریاضی </dc:title>
  <dc:creator/>
  <cp:lastModifiedBy>MRT</cp:lastModifiedBy>
  <cp:revision>21</cp:revision>
  <dcterms:created xsi:type="dcterms:W3CDTF">2006-08-16T00:00:00Z</dcterms:created>
  <dcterms:modified xsi:type="dcterms:W3CDTF">2012-10-15T16:16:59Z</dcterms:modified>
</cp:coreProperties>
</file>