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04" r:id="rId1"/>
  </p:sldMasterIdLst>
  <p:sldIdLst>
    <p:sldId id="257" r:id="rId2"/>
    <p:sldId id="259" r:id="rId3"/>
    <p:sldId id="281" r:id="rId4"/>
    <p:sldId id="260" r:id="rId5"/>
    <p:sldId id="261" r:id="rId6"/>
    <p:sldId id="262" r:id="rId7"/>
    <p:sldId id="263" r:id="rId8"/>
    <p:sldId id="282" r:id="rId9"/>
    <p:sldId id="264" r:id="rId10"/>
    <p:sldId id="283" r:id="rId11"/>
    <p:sldId id="265" r:id="rId12"/>
    <p:sldId id="266" r:id="rId13"/>
    <p:sldId id="267" r:id="rId14"/>
    <p:sldId id="268" r:id="rId15"/>
    <p:sldId id="284"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65441" autoAdjust="0"/>
    <p:restoredTop sz="86380" autoAdjust="0"/>
  </p:normalViewPr>
  <p:slideViewPr>
    <p:cSldViewPr>
      <p:cViewPr varScale="1">
        <p:scale>
          <a:sx n="64" d="100"/>
          <a:sy n="64" d="100"/>
        </p:scale>
        <p:origin x="924" y="72"/>
      </p:cViewPr>
      <p:guideLst>
        <p:guide orient="horz" pos="2160"/>
        <p:guide pos="2880"/>
      </p:guideLst>
    </p:cSldViewPr>
  </p:slideViewPr>
  <p:outlineViewPr>
    <p:cViewPr>
      <p:scale>
        <a:sx n="33" d="100"/>
        <a:sy n="33" d="100"/>
      </p:scale>
      <p:origin x="0" y="167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A0B1E08-A3EE-437A-88D3-FC84744BB2D6}" type="datetimeFigureOut">
              <a:rPr lang="fa-IR" smtClean="0"/>
              <a:pPr/>
              <a:t>07/27/1435</a:t>
            </a:fld>
            <a:endParaRPr lang="fa-IR"/>
          </a:p>
        </p:txBody>
      </p:sp>
      <p:sp>
        <p:nvSpPr>
          <p:cNvPr id="17" name="Footer Placeholder 16"/>
          <p:cNvSpPr>
            <a:spLocks noGrp="1"/>
          </p:cNvSpPr>
          <p:nvPr>
            <p:ph type="ftr" sz="quarter" idx="11"/>
          </p:nvPr>
        </p:nvSpPr>
        <p:spPr/>
        <p:txBody>
          <a:bodyPr/>
          <a:lstStyle/>
          <a:p>
            <a:endParaRPr lang="fa-I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D08EDF7-D88D-4381-973B-CAF08E22F719}" type="slidenum">
              <a:rPr lang="fa-IR" smtClean="0"/>
              <a:pPr/>
              <a:t>‹#›</a:t>
            </a:fld>
            <a:endParaRPr lang="fa-I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spd="slow">
    <p:wipe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0B1E08-A3EE-437A-88D3-FC84744BB2D6}" type="datetimeFigureOut">
              <a:rPr lang="fa-IR" smtClean="0"/>
              <a:pPr/>
              <a:t>07/27/1435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D08EDF7-D88D-4381-973B-CAF08E22F719}" type="slidenum">
              <a:rPr lang="fa-IR" smtClean="0"/>
              <a:pPr/>
              <a:t>‹#›</a:t>
            </a:fld>
            <a:endParaRPr lang="fa-IR"/>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0B1E08-A3EE-437A-88D3-FC84744BB2D6}" type="datetimeFigureOut">
              <a:rPr lang="fa-IR" smtClean="0"/>
              <a:pPr/>
              <a:t>07/27/1435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D08EDF7-D88D-4381-973B-CAF08E22F719}" type="slidenum">
              <a:rPr lang="fa-IR" smtClean="0"/>
              <a:pPr/>
              <a:t>‹#›</a:t>
            </a:fld>
            <a:endParaRPr lang="fa-IR"/>
          </a:p>
        </p:txBody>
      </p:sp>
    </p:spTree>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A0B1E08-A3EE-437A-88D3-FC84744BB2D6}" type="datetimeFigureOut">
              <a:rPr lang="fa-IR" smtClean="0"/>
              <a:pPr/>
              <a:t>07/27/1435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D08EDF7-D88D-4381-973B-CAF08E22F719}" type="slidenum">
              <a:rPr lang="fa-IR" smtClean="0"/>
              <a:pPr/>
              <a:t>‹#›</a:t>
            </a:fld>
            <a:endParaRPr lang="fa-IR"/>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A0B1E08-A3EE-437A-88D3-FC84744BB2D6}" type="datetimeFigureOut">
              <a:rPr lang="fa-IR" smtClean="0"/>
              <a:pPr/>
              <a:t>07/27/1435</a:t>
            </a:fld>
            <a:endParaRPr lang="fa-IR"/>
          </a:p>
        </p:txBody>
      </p:sp>
      <p:sp>
        <p:nvSpPr>
          <p:cNvPr id="5" name="Footer Placeholder 4"/>
          <p:cNvSpPr>
            <a:spLocks noGrp="1"/>
          </p:cNvSpPr>
          <p:nvPr>
            <p:ph type="ftr" sz="quarter" idx="11"/>
          </p:nvPr>
        </p:nvSpPr>
        <p:spPr>
          <a:xfrm>
            <a:off x="800100" y="6172200"/>
            <a:ext cx="4000500" cy="457200"/>
          </a:xfrm>
        </p:spPr>
        <p:txBody>
          <a:bodyPr/>
          <a:lstStyle/>
          <a:p>
            <a:endParaRPr lang="fa-I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D08EDF7-D88D-4381-973B-CAF08E22F719}"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A0B1E08-A3EE-437A-88D3-FC84744BB2D6}" type="datetimeFigureOut">
              <a:rPr lang="fa-IR" smtClean="0"/>
              <a:pPr/>
              <a:t>07/27/1435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D08EDF7-D88D-4381-973B-CAF08E22F719}" type="slidenum">
              <a:rPr lang="fa-IR" smtClean="0"/>
              <a:pPr/>
              <a:t>‹#›</a:t>
            </a:fld>
            <a:endParaRPr lang="fa-IR"/>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A0B1E08-A3EE-437A-88D3-FC84744BB2D6}" type="datetimeFigureOut">
              <a:rPr lang="fa-IR" smtClean="0"/>
              <a:pPr/>
              <a:t>07/27/1435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BD08EDF7-D88D-4381-973B-CAF08E22F719}" type="slidenum">
              <a:rPr lang="fa-IR" smtClean="0"/>
              <a:pPr/>
              <a:t>‹#›</a:t>
            </a:fld>
            <a:endParaRPr lang="fa-IR"/>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wipe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0B1E08-A3EE-437A-88D3-FC84744BB2D6}" type="datetimeFigureOut">
              <a:rPr lang="fa-IR" smtClean="0"/>
              <a:pPr/>
              <a:t>07/27/1435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BD08EDF7-D88D-4381-973B-CAF08E22F719}" type="slidenum">
              <a:rPr lang="fa-IR" smtClean="0"/>
              <a:pPr/>
              <a:t>‹#›</a:t>
            </a:fld>
            <a:endParaRPr lang="fa-IR"/>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0B1E08-A3EE-437A-88D3-FC84744BB2D6}" type="datetimeFigureOut">
              <a:rPr lang="fa-IR" smtClean="0"/>
              <a:pPr/>
              <a:t>07/27/1435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BD08EDF7-D88D-4381-973B-CAF08E22F719}" type="slidenum">
              <a:rPr lang="fa-IR" smtClean="0"/>
              <a:pPr/>
              <a:t>‹#›</a:t>
            </a:fld>
            <a:endParaRPr lang="fa-IR"/>
          </a:p>
        </p:txBody>
      </p:sp>
    </p:spTree>
  </p:cSld>
  <p:clrMapOvr>
    <a:masterClrMapping/>
  </p:clrMapOvr>
  <p:transition spd="slow">
    <p:wipe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0B1E08-A3EE-437A-88D3-FC84744BB2D6}" type="datetimeFigureOut">
              <a:rPr lang="fa-IR" smtClean="0"/>
              <a:pPr/>
              <a:t>07/27/1435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D08EDF7-D88D-4381-973B-CAF08E22F719}" type="slidenum">
              <a:rPr lang="fa-IR" smtClean="0"/>
              <a:pPr/>
              <a:t>‹#›</a:t>
            </a:fld>
            <a:endParaRPr lang="fa-IR"/>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wipe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0B1E08-A3EE-437A-88D3-FC84744BB2D6}" type="datetimeFigureOut">
              <a:rPr lang="fa-IR" smtClean="0"/>
              <a:pPr/>
              <a:t>07/27/1435</a:t>
            </a:fld>
            <a:endParaRPr lang="fa-IR"/>
          </a:p>
        </p:txBody>
      </p:sp>
      <p:sp>
        <p:nvSpPr>
          <p:cNvPr id="6" name="Footer Placeholder 5"/>
          <p:cNvSpPr>
            <a:spLocks noGrp="1"/>
          </p:cNvSpPr>
          <p:nvPr>
            <p:ph type="ftr" sz="quarter" idx="11"/>
          </p:nvPr>
        </p:nvSpPr>
        <p:spPr>
          <a:xfrm>
            <a:off x="914400" y="6172200"/>
            <a:ext cx="3886200" cy="457200"/>
          </a:xfrm>
        </p:spPr>
        <p:txBody>
          <a:bodyPr/>
          <a:lstStyle/>
          <a:p>
            <a:endParaRPr lang="fa-IR"/>
          </a:p>
        </p:txBody>
      </p:sp>
      <p:sp>
        <p:nvSpPr>
          <p:cNvPr id="7" name="Slide Number Placeholder 6"/>
          <p:cNvSpPr>
            <a:spLocks noGrp="1"/>
          </p:cNvSpPr>
          <p:nvPr>
            <p:ph type="sldNum" sz="quarter" idx="12"/>
          </p:nvPr>
        </p:nvSpPr>
        <p:spPr>
          <a:xfrm>
            <a:off x="146304" y="6208776"/>
            <a:ext cx="457200" cy="457200"/>
          </a:xfrm>
        </p:spPr>
        <p:txBody>
          <a:bodyPr/>
          <a:lstStyle/>
          <a:p>
            <a:fld id="{BD08EDF7-D88D-4381-973B-CAF08E22F719}" type="slidenum">
              <a:rPr lang="fa-IR" smtClean="0"/>
              <a:pPr/>
              <a:t>‹#›</a:t>
            </a:fld>
            <a:endParaRPr lang="fa-I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ransition spd="slow">
    <p:wipe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A0B1E08-A3EE-437A-88D3-FC84744BB2D6}" type="datetimeFigureOut">
              <a:rPr lang="fa-IR" smtClean="0"/>
              <a:pPr/>
              <a:t>07/27/1435</a:t>
            </a:fld>
            <a:endParaRPr lang="fa-I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a-I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D08EDF7-D88D-4381-973B-CAF08E22F719}"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spd="slow">
    <p:wipe dir="d"/>
  </p:transition>
  <p:timing>
    <p:tnLst>
      <p:par>
        <p:cTn id="1" dur="indefinite" restart="never" nodeType="tmRoot"/>
      </p:par>
    </p:tnLst>
  </p:timing>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fa.wikipedia.org/w/index.php?title=%D8%AA%D8%B3%D9%87%DB%8C%D9%84%E2%80%8C%DA%AF%D8%B1&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amp;withJS=MediaWiki:Intro-Welcome-NewUsers.j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o4v9ox4g8q8kufzbtma5.jpg"/>
          <p:cNvPicPr>
            <a:picLocks noGrp="1" noChangeAspect="1"/>
          </p:cNvPicPr>
          <p:nvPr>
            <p:ph sz="quarter" idx="1"/>
          </p:nvPr>
        </p:nvPicPr>
        <p:blipFill>
          <a:blip r:embed="rId2" cstate="print"/>
          <a:stretch>
            <a:fillRect/>
          </a:stretch>
        </p:blipFill>
        <p:spPr>
          <a:xfrm>
            <a:off x="2641369" y="1470660"/>
            <a:ext cx="4318462" cy="4526280"/>
          </a:xfrm>
        </p:spPr>
      </p:pic>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0" fill="hold"/>
                                        <p:tgtEl>
                                          <p:spTgt spid="4"/>
                                        </p:tgtEl>
                                        <p:attrNameLst>
                                          <p:attrName>ppt_w</p:attrName>
                                        </p:attrNameLst>
                                      </p:cBhvr>
                                      <p:tavLst>
                                        <p:tav tm="0">
                                          <p:val>
                                            <p:fltVal val="0"/>
                                          </p:val>
                                        </p:tav>
                                        <p:tav tm="100000">
                                          <p:val>
                                            <p:strVal val="#ppt_w"/>
                                          </p:val>
                                        </p:tav>
                                      </p:tavLst>
                                    </p:anim>
                                    <p:anim calcmode="lin" valueType="num">
                                      <p:cBhvr>
                                        <p:cTn id="8" dur="5000" fill="hold"/>
                                        <p:tgtEl>
                                          <p:spTgt spid="4"/>
                                        </p:tgtEl>
                                        <p:attrNameLst>
                                          <p:attrName>ppt_h</p:attrName>
                                        </p:attrNameLst>
                                      </p:cBhvr>
                                      <p:tavLst>
                                        <p:tav tm="0">
                                          <p:val>
                                            <p:fltVal val="0"/>
                                          </p:val>
                                        </p:tav>
                                        <p:tav tm="100000">
                                          <p:val>
                                            <p:strVal val="#ppt_h"/>
                                          </p:val>
                                        </p:tav>
                                      </p:tavLst>
                                    </p:anim>
                                    <p:anim calcmode="lin" valueType="num">
                                      <p:cBhvr>
                                        <p:cTn id="9" dur="5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5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b="1" dirty="0" smtClean="0">
                <a:solidFill>
                  <a:srgbClr val="FF0000"/>
                </a:solidFill>
              </a:rPr>
              <a:t>تصمیم گیری فردی در مقابل تصمیم گیری گروهی</a:t>
            </a:r>
            <a:endParaRPr lang="fa-IR" sz="3200" b="1" dirty="0">
              <a:solidFill>
                <a:srgbClr val="FF0000"/>
              </a:solidFill>
            </a:endParaRPr>
          </a:p>
        </p:txBody>
      </p:sp>
      <p:sp>
        <p:nvSpPr>
          <p:cNvPr id="3" name="Content Placeholder 2"/>
          <p:cNvSpPr>
            <a:spLocks noGrp="1"/>
          </p:cNvSpPr>
          <p:nvPr>
            <p:ph sz="quarter" idx="1"/>
          </p:nvPr>
        </p:nvSpPr>
        <p:spPr>
          <a:xfrm>
            <a:off x="971600" y="1412776"/>
            <a:ext cx="7772400" cy="5112568"/>
          </a:xfrm>
        </p:spPr>
        <p:txBody>
          <a:bodyPr>
            <a:normAutofit/>
          </a:bodyPr>
          <a:lstStyle/>
          <a:p>
            <a:r>
              <a:rPr lang="fa-IR" dirty="0" smtClean="0"/>
              <a:t>                       </a:t>
            </a:r>
          </a:p>
          <a:p>
            <a:endParaRPr lang="fa-IR" dirty="0" smtClean="0"/>
          </a:p>
          <a:p>
            <a:r>
              <a:rPr lang="fa-IR" sz="3200" b="1" dirty="0" smtClean="0"/>
              <a:t>علاقه شغلی</a:t>
            </a:r>
            <a:r>
              <a:rPr lang="fa-IR" sz="2800" b="1" dirty="0" smtClean="0"/>
              <a:t>             </a:t>
            </a:r>
            <a:r>
              <a:rPr lang="fa-IR" sz="2000" b="1" dirty="0" smtClean="0"/>
              <a:t>کوشش بیشتر افراد</a:t>
            </a:r>
            <a:r>
              <a:rPr lang="fa-IR" sz="2000" dirty="0" smtClean="0"/>
              <a:t>            </a:t>
            </a:r>
            <a:r>
              <a:rPr lang="fa-IR" sz="2000" b="1" dirty="0" smtClean="0"/>
              <a:t>ارائه عقاید بهتر</a:t>
            </a:r>
          </a:p>
          <a:p>
            <a:endParaRPr lang="fa-IR" sz="2000" dirty="0" smtClean="0"/>
          </a:p>
          <a:p>
            <a:pPr>
              <a:buNone/>
            </a:pPr>
            <a:endParaRPr lang="fa-IR" sz="2000" dirty="0" smtClean="0"/>
          </a:p>
          <a:p>
            <a:r>
              <a:rPr lang="fa-IR" sz="2000" dirty="0" smtClean="0"/>
              <a:t>                                                            </a:t>
            </a:r>
            <a:r>
              <a:rPr lang="fa-IR" sz="2000" b="1" dirty="0" smtClean="0"/>
              <a:t>تحقیق کاملتر جهت پیدا کردن راه حل</a:t>
            </a:r>
          </a:p>
          <a:p>
            <a:endParaRPr lang="fa-IR" sz="2000" dirty="0" smtClean="0"/>
          </a:p>
          <a:p>
            <a:endParaRPr lang="fa-IR" sz="2000" dirty="0" smtClean="0"/>
          </a:p>
          <a:p>
            <a:r>
              <a:rPr lang="fa-IR" sz="2000" dirty="0" smtClean="0"/>
              <a:t>                                                                      </a:t>
            </a:r>
            <a:r>
              <a:rPr lang="fa-IR" sz="2000" b="1" dirty="0" smtClean="0"/>
              <a:t>ارزیابی بهتر راهکارها</a:t>
            </a:r>
          </a:p>
          <a:p>
            <a:endParaRPr lang="fa-IR" sz="2000" dirty="0" smtClean="0"/>
          </a:p>
          <a:p>
            <a:r>
              <a:rPr lang="fa-IR" sz="2000" dirty="0" smtClean="0"/>
              <a:t>                                                                         </a:t>
            </a:r>
          </a:p>
          <a:p>
            <a:r>
              <a:rPr lang="fa-IR" sz="2000" b="1" dirty="0" smtClean="0"/>
              <a:t>                                                                       </a:t>
            </a:r>
            <a:r>
              <a:rPr lang="fa-IR" sz="2000" b="1" dirty="0" smtClean="0">
                <a:ln w="18000">
                  <a:solidFill>
                    <a:schemeClr val="accent2">
                      <a:satMod val="140000"/>
                    </a:schemeClr>
                  </a:solidFill>
                  <a:prstDash val="solid"/>
                  <a:miter lim="800000"/>
                </a:ln>
                <a:solidFill>
                  <a:schemeClr val="bg2">
                    <a:lumMod val="75000"/>
                  </a:schemeClr>
                </a:solidFill>
                <a:effectLst>
                  <a:outerShdw blurRad="25500" dist="23000" dir="7020000" algn="tl">
                    <a:srgbClr val="000000">
                      <a:alpha val="50000"/>
                    </a:srgbClr>
                  </a:outerShdw>
                </a:effectLst>
              </a:rPr>
              <a:t>افزایش کیفیت تصمیم </a:t>
            </a:r>
            <a:r>
              <a:rPr lang="fa-IR" sz="2000" b="1" dirty="0" smtClean="0"/>
              <a:t>           </a:t>
            </a:r>
            <a:endParaRPr lang="fa-IR" sz="2000" b="1" dirty="0"/>
          </a:p>
        </p:txBody>
      </p:sp>
      <p:cxnSp>
        <p:nvCxnSpPr>
          <p:cNvPr id="7" name="Straight Arrow Connector 6"/>
          <p:cNvCxnSpPr/>
          <p:nvPr/>
        </p:nvCxnSpPr>
        <p:spPr>
          <a:xfrm flipH="1">
            <a:off x="5652120" y="2708920"/>
            <a:ext cx="1080120"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4" name="Straight Arrow Connector 13"/>
          <p:cNvCxnSpPr/>
          <p:nvPr/>
        </p:nvCxnSpPr>
        <p:spPr>
          <a:xfrm flipH="1">
            <a:off x="3131840" y="2708920"/>
            <a:ext cx="720080"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6" name="Straight Arrow Connector 15"/>
          <p:cNvCxnSpPr/>
          <p:nvPr/>
        </p:nvCxnSpPr>
        <p:spPr>
          <a:xfrm>
            <a:off x="2483768" y="2852936"/>
            <a:ext cx="0" cy="72008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9" name="Straight Arrow Connector 18"/>
          <p:cNvCxnSpPr/>
          <p:nvPr/>
        </p:nvCxnSpPr>
        <p:spPr>
          <a:xfrm>
            <a:off x="2555776" y="4077072"/>
            <a:ext cx="0" cy="72008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4" name="Straight Arrow Connector 23"/>
          <p:cNvCxnSpPr/>
          <p:nvPr/>
        </p:nvCxnSpPr>
        <p:spPr>
          <a:xfrm>
            <a:off x="2555776" y="5301208"/>
            <a:ext cx="0" cy="64807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11" end="11"/>
                                            </p:txEl>
                                          </p:spTgt>
                                        </p:tgtEl>
                                        <p:attrNameLst>
                                          <p:attrName>style.visibility</p:attrName>
                                        </p:attrNameLst>
                                      </p:cBhvr>
                                      <p:to>
                                        <p:strVal val="visible"/>
                                      </p:to>
                                    </p:set>
                                    <p:anim calcmode="lin" valueType="num">
                                      <p:cBhvr additive="base">
                                        <p:cTn id="26"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 calcmode="lin" valueType="num">
                                      <p:cBhvr additive="base">
                                        <p:cTn id="38"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10" end="10"/>
                                            </p:txEl>
                                          </p:spTgt>
                                        </p:tgtEl>
                                        <p:attrNameLst>
                                          <p:attrName>style.visibility</p:attrName>
                                        </p:attrNameLst>
                                      </p:cBhvr>
                                      <p:to>
                                        <p:strVal val="visible"/>
                                      </p:to>
                                    </p:set>
                                    <p:anim calcmode="lin" valueType="num">
                                      <p:cBhvr additive="base">
                                        <p:cTn id="44"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6" presetID="2" presetClass="entr" presetSubtype="4" fill="hold" nodeType="withEffect">
                                  <p:stCondLst>
                                    <p:cond delay="0"/>
                                  </p:stCondLst>
                                  <p:childTnLst>
                                    <p:set>
                                      <p:cBhvr>
                                        <p:cTn id="47" dur="1" fill="hold">
                                          <p:stCondLst>
                                            <p:cond delay="0"/>
                                          </p:stCondLst>
                                        </p:cTn>
                                        <p:tgtEl>
                                          <p:spTgt spid="16"/>
                                        </p:tgtEl>
                                        <p:attrNameLst>
                                          <p:attrName>style.visibility</p:attrName>
                                        </p:attrNameLst>
                                      </p:cBhvr>
                                      <p:to>
                                        <p:strVal val="visible"/>
                                      </p:to>
                                    </p:set>
                                    <p:anim calcmode="lin" valueType="num">
                                      <p:cBhvr additive="base">
                                        <p:cTn id="48" dur="500" fill="hold"/>
                                        <p:tgtEl>
                                          <p:spTgt spid="16"/>
                                        </p:tgtEl>
                                        <p:attrNameLst>
                                          <p:attrName>ppt_x</p:attrName>
                                        </p:attrNameLst>
                                      </p:cBhvr>
                                      <p:tavLst>
                                        <p:tav tm="0">
                                          <p:val>
                                            <p:strVal val="#ppt_x"/>
                                          </p:val>
                                        </p:tav>
                                        <p:tav tm="100000">
                                          <p:val>
                                            <p:strVal val="#ppt_x"/>
                                          </p:val>
                                        </p:tav>
                                      </p:tavLst>
                                    </p:anim>
                                    <p:anim calcmode="lin" valueType="num">
                                      <p:cBhvr additive="base">
                                        <p:cTn id="49" dur="500" fill="hold"/>
                                        <p:tgtEl>
                                          <p:spTgt spid="16"/>
                                        </p:tgtEl>
                                        <p:attrNameLst>
                                          <p:attrName>ppt_y</p:attrName>
                                        </p:attrNameLst>
                                      </p:cBhvr>
                                      <p:tavLst>
                                        <p:tav tm="0">
                                          <p:val>
                                            <p:strVal val="1+#ppt_h/2"/>
                                          </p:val>
                                        </p:tav>
                                        <p:tav tm="100000">
                                          <p:val>
                                            <p:strVal val="#ppt_y"/>
                                          </p:val>
                                        </p:tav>
                                      </p:tavLst>
                                    </p:anim>
                                  </p:childTnLst>
                                </p:cTn>
                              </p:par>
                              <p:par>
                                <p:cTn id="50" presetID="2" presetClass="entr" presetSubtype="4" fill="hold" nodeType="withEffect">
                                  <p:stCondLst>
                                    <p:cond delay="0"/>
                                  </p:stCondLst>
                                  <p:childTnLst>
                                    <p:set>
                                      <p:cBhvr>
                                        <p:cTn id="51" dur="1" fill="hold">
                                          <p:stCondLst>
                                            <p:cond delay="0"/>
                                          </p:stCondLst>
                                        </p:cTn>
                                        <p:tgtEl>
                                          <p:spTgt spid="19"/>
                                        </p:tgtEl>
                                        <p:attrNameLst>
                                          <p:attrName>style.visibility</p:attrName>
                                        </p:attrNameLst>
                                      </p:cBhvr>
                                      <p:to>
                                        <p:strVal val="visible"/>
                                      </p:to>
                                    </p:set>
                                    <p:anim calcmode="lin" valueType="num">
                                      <p:cBhvr additive="base">
                                        <p:cTn id="52" dur="500" fill="hold"/>
                                        <p:tgtEl>
                                          <p:spTgt spid="19"/>
                                        </p:tgtEl>
                                        <p:attrNameLst>
                                          <p:attrName>ppt_x</p:attrName>
                                        </p:attrNameLst>
                                      </p:cBhvr>
                                      <p:tavLst>
                                        <p:tav tm="0">
                                          <p:val>
                                            <p:strVal val="#ppt_x"/>
                                          </p:val>
                                        </p:tav>
                                        <p:tav tm="100000">
                                          <p:val>
                                            <p:strVal val="#ppt_x"/>
                                          </p:val>
                                        </p:tav>
                                      </p:tavLst>
                                    </p:anim>
                                    <p:anim calcmode="lin" valueType="num">
                                      <p:cBhvr additive="base">
                                        <p:cTn id="53" dur="500" fill="hold"/>
                                        <p:tgtEl>
                                          <p:spTgt spid="19"/>
                                        </p:tgtEl>
                                        <p:attrNameLst>
                                          <p:attrName>ppt_y</p:attrName>
                                        </p:attrNameLst>
                                      </p:cBhvr>
                                      <p:tavLst>
                                        <p:tav tm="0">
                                          <p:val>
                                            <p:strVal val="1+#ppt_h/2"/>
                                          </p:val>
                                        </p:tav>
                                        <p:tav tm="100000">
                                          <p:val>
                                            <p:strVal val="#ppt_y"/>
                                          </p:val>
                                        </p:tav>
                                      </p:tavLst>
                                    </p:anim>
                                  </p:childTnLst>
                                </p:cTn>
                              </p:par>
                              <p:par>
                                <p:cTn id="54" presetID="2" presetClass="entr" presetSubtype="4" fill="hold" nodeType="withEffect">
                                  <p:stCondLst>
                                    <p:cond delay="0"/>
                                  </p:stCondLst>
                                  <p:childTnLst>
                                    <p:set>
                                      <p:cBhvr>
                                        <p:cTn id="55" dur="1" fill="hold">
                                          <p:stCondLst>
                                            <p:cond delay="0"/>
                                          </p:stCondLst>
                                        </p:cTn>
                                        <p:tgtEl>
                                          <p:spTgt spid="24"/>
                                        </p:tgtEl>
                                        <p:attrNameLst>
                                          <p:attrName>style.visibility</p:attrName>
                                        </p:attrNameLst>
                                      </p:cBhvr>
                                      <p:to>
                                        <p:strVal val="visible"/>
                                      </p:to>
                                    </p:set>
                                    <p:anim calcmode="lin" valueType="num">
                                      <p:cBhvr additive="base">
                                        <p:cTn id="56" dur="500" fill="hold"/>
                                        <p:tgtEl>
                                          <p:spTgt spid="24"/>
                                        </p:tgtEl>
                                        <p:attrNameLst>
                                          <p:attrName>ppt_x</p:attrName>
                                        </p:attrNameLst>
                                      </p:cBhvr>
                                      <p:tavLst>
                                        <p:tav tm="0">
                                          <p:val>
                                            <p:strVal val="#ppt_x"/>
                                          </p:val>
                                        </p:tav>
                                        <p:tav tm="100000">
                                          <p:val>
                                            <p:strVal val="#ppt_x"/>
                                          </p:val>
                                        </p:tav>
                                      </p:tavLst>
                                    </p:anim>
                                    <p:anim calcmode="lin" valueType="num">
                                      <p:cBhvr additive="base">
                                        <p:cTn id="57" dur="500" fill="hold"/>
                                        <p:tgtEl>
                                          <p:spTgt spid="24"/>
                                        </p:tgtEl>
                                        <p:attrNameLst>
                                          <p:attrName>ppt_y</p:attrName>
                                        </p:attrNameLst>
                                      </p:cBhvr>
                                      <p:tavLst>
                                        <p:tav tm="0">
                                          <p:val>
                                            <p:strVal val="1+#ppt_h/2"/>
                                          </p:val>
                                        </p:tav>
                                        <p:tav tm="100000">
                                          <p:val>
                                            <p:strVal val="#ppt_y"/>
                                          </p:val>
                                        </p:tav>
                                      </p:tavLst>
                                    </p:anim>
                                  </p:childTnLst>
                                </p:cTn>
                              </p:par>
                              <p:par>
                                <p:cTn id="58" presetID="2" presetClass="entr" presetSubtype="4" fill="hold" nodeType="withEffect">
                                  <p:stCondLst>
                                    <p:cond delay="0"/>
                                  </p:stCondLst>
                                  <p:childTnLst>
                                    <p:set>
                                      <p:cBhvr>
                                        <p:cTn id="59" dur="1" fill="hold">
                                          <p:stCondLst>
                                            <p:cond delay="0"/>
                                          </p:stCondLst>
                                        </p:cTn>
                                        <p:tgtEl>
                                          <p:spTgt spid="7"/>
                                        </p:tgtEl>
                                        <p:attrNameLst>
                                          <p:attrName>style.visibility</p:attrName>
                                        </p:attrNameLst>
                                      </p:cBhvr>
                                      <p:to>
                                        <p:strVal val="visible"/>
                                      </p:to>
                                    </p:set>
                                    <p:anim calcmode="lin" valueType="num">
                                      <p:cBhvr additive="base">
                                        <p:cTn id="60" dur="500" fill="hold"/>
                                        <p:tgtEl>
                                          <p:spTgt spid="7"/>
                                        </p:tgtEl>
                                        <p:attrNameLst>
                                          <p:attrName>ppt_x</p:attrName>
                                        </p:attrNameLst>
                                      </p:cBhvr>
                                      <p:tavLst>
                                        <p:tav tm="0">
                                          <p:val>
                                            <p:strVal val="#ppt_x"/>
                                          </p:val>
                                        </p:tav>
                                        <p:tav tm="100000">
                                          <p:val>
                                            <p:strVal val="#ppt_x"/>
                                          </p:val>
                                        </p:tav>
                                      </p:tavLst>
                                    </p:anim>
                                    <p:anim calcmode="lin" valueType="num">
                                      <p:cBhvr additive="base">
                                        <p:cTn id="61" dur="500" fill="hold"/>
                                        <p:tgtEl>
                                          <p:spTgt spid="7"/>
                                        </p:tgtEl>
                                        <p:attrNameLst>
                                          <p:attrName>ppt_y</p:attrName>
                                        </p:attrNameLst>
                                      </p:cBhvr>
                                      <p:tavLst>
                                        <p:tav tm="0">
                                          <p:val>
                                            <p:strVal val="1+#ppt_h/2"/>
                                          </p:val>
                                        </p:tav>
                                        <p:tav tm="100000">
                                          <p:val>
                                            <p:strVal val="#ppt_y"/>
                                          </p:val>
                                        </p:tav>
                                      </p:tavLst>
                                    </p:anim>
                                  </p:childTnLst>
                                </p:cTn>
                              </p:par>
                              <p:par>
                                <p:cTn id="62" presetID="2" presetClass="entr" presetSubtype="4" fill="hold" nodeType="withEffect">
                                  <p:stCondLst>
                                    <p:cond delay="0"/>
                                  </p:stCondLst>
                                  <p:childTnLst>
                                    <p:set>
                                      <p:cBhvr>
                                        <p:cTn id="63" dur="1" fill="hold">
                                          <p:stCondLst>
                                            <p:cond delay="0"/>
                                          </p:stCondLst>
                                        </p:cTn>
                                        <p:tgtEl>
                                          <p:spTgt spid="14"/>
                                        </p:tgtEl>
                                        <p:attrNameLst>
                                          <p:attrName>style.visibility</p:attrName>
                                        </p:attrNameLst>
                                      </p:cBhvr>
                                      <p:to>
                                        <p:strVal val="visible"/>
                                      </p:to>
                                    </p:set>
                                    <p:anim calcmode="lin" valueType="num">
                                      <p:cBhvr additive="base">
                                        <p:cTn id="64" dur="500" fill="hold"/>
                                        <p:tgtEl>
                                          <p:spTgt spid="14"/>
                                        </p:tgtEl>
                                        <p:attrNameLst>
                                          <p:attrName>ppt_x</p:attrName>
                                        </p:attrNameLst>
                                      </p:cBhvr>
                                      <p:tavLst>
                                        <p:tav tm="0">
                                          <p:val>
                                            <p:strVal val="#ppt_x"/>
                                          </p:val>
                                        </p:tav>
                                        <p:tav tm="100000">
                                          <p:val>
                                            <p:strVal val="#ppt_x"/>
                                          </p:val>
                                        </p:tav>
                                      </p:tavLst>
                                    </p:anim>
                                    <p:anim calcmode="lin" valueType="num">
                                      <p:cBhvr additive="base">
                                        <p:cTn id="65"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fa-IR" dirty="0" smtClean="0">
                <a:solidFill>
                  <a:srgbClr val="FF0000"/>
                </a:solidFill>
              </a:rPr>
              <a:t>ویژگی تصمیم گیری گروهی و فردی</a:t>
            </a:r>
            <a:endParaRPr lang="fa-IR" dirty="0">
              <a:solidFill>
                <a:srgbClr val="FF0000"/>
              </a:solidFill>
            </a:endParaRPr>
          </a:p>
        </p:txBody>
      </p:sp>
      <p:graphicFrame>
        <p:nvGraphicFramePr>
          <p:cNvPr id="4" name="Content Placeholder 3"/>
          <p:cNvGraphicFramePr>
            <a:graphicFrameLocks noGrp="1"/>
          </p:cNvGraphicFramePr>
          <p:nvPr>
            <p:ph sz="quarter" idx="1"/>
          </p:nvPr>
        </p:nvGraphicFramePr>
        <p:xfrm>
          <a:off x="467544" y="2060848"/>
          <a:ext cx="8352928" cy="4282400"/>
        </p:xfrm>
        <a:graphic>
          <a:graphicData uri="http://schemas.openxmlformats.org/drawingml/2006/table">
            <a:tbl>
              <a:tblPr rtl="1" firstRow="1" bandRow="1">
                <a:tableStyleId>{68D230F3-CF80-4859-8CE7-A43EE81993B5}</a:tableStyleId>
              </a:tblPr>
              <a:tblGrid>
                <a:gridCol w="4176464"/>
                <a:gridCol w="4176464"/>
              </a:tblGrid>
              <a:tr h="576064">
                <a:tc>
                  <a:txBody>
                    <a:bodyPr/>
                    <a:lstStyle/>
                    <a:p>
                      <a:pPr algn="ctr" rtl="1"/>
                      <a:r>
                        <a:rPr lang="fa-IR" sz="2400" dirty="0" smtClean="0"/>
                        <a:t>فرد</a:t>
                      </a:r>
                      <a:endParaRPr lang="fa-IR" sz="2400" dirty="0"/>
                    </a:p>
                  </a:txBody>
                  <a:tcPr/>
                </a:tc>
                <a:tc>
                  <a:txBody>
                    <a:bodyPr/>
                    <a:lstStyle/>
                    <a:p>
                      <a:pPr algn="ctr" rtl="1"/>
                      <a:r>
                        <a:rPr lang="fa-IR" sz="2400" dirty="0" smtClean="0"/>
                        <a:t>گروه</a:t>
                      </a:r>
                      <a:endParaRPr lang="fa-IR" sz="2400" dirty="0"/>
                    </a:p>
                  </a:txBody>
                  <a:tcPr/>
                </a:tc>
              </a:tr>
              <a:tr h="576064">
                <a:tc>
                  <a:txBody>
                    <a:bodyPr/>
                    <a:lstStyle/>
                    <a:p>
                      <a:pPr algn="ctr" rtl="1"/>
                      <a:r>
                        <a:rPr lang="fa-IR" sz="2000" dirty="0" smtClean="0"/>
                        <a:t>فرآیند سریع</a:t>
                      </a:r>
                      <a:endParaRPr lang="fa-IR" sz="2000" dirty="0"/>
                    </a:p>
                  </a:txBody>
                  <a:tcPr/>
                </a:tc>
                <a:tc>
                  <a:txBody>
                    <a:bodyPr/>
                    <a:lstStyle/>
                    <a:p>
                      <a:pPr algn="ctr" rtl="1"/>
                      <a:r>
                        <a:rPr lang="fa-IR" sz="2000" dirty="0" smtClean="0"/>
                        <a:t>فرآیند آرام </a:t>
                      </a:r>
                      <a:endParaRPr lang="fa-IR" sz="2000" dirty="0"/>
                    </a:p>
                  </a:txBody>
                  <a:tcPr/>
                </a:tc>
              </a:tr>
              <a:tr h="576064">
                <a:tc>
                  <a:txBody>
                    <a:bodyPr/>
                    <a:lstStyle/>
                    <a:p>
                      <a:pPr algn="ctr" rtl="1"/>
                      <a:r>
                        <a:rPr lang="fa-IR" sz="2000" dirty="0" smtClean="0"/>
                        <a:t>قضاوت فردی ترجیح دارد</a:t>
                      </a:r>
                      <a:endParaRPr lang="fa-IR" sz="2000" dirty="0"/>
                    </a:p>
                  </a:txBody>
                  <a:tcPr/>
                </a:tc>
                <a:tc>
                  <a:txBody>
                    <a:bodyPr/>
                    <a:lstStyle/>
                    <a:p>
                      <a:pPr algn="ctr" rtl="1"/>
                      <a:r>
                        <a:rPr lang="fa-IR" sz="2000" dirty="0" smtClean="0"/>
                        <a:t>کمک فکری بیشتر</a:t>
                      </a:r>
                      <a:endParaRPr lang="fa-IR" sz="2000" dirty="0"/>
                    </a:p>
                  </a:txBody>
                  <a:tcPr/>
                </a:tc>
              </a:tr>
              <a:tr h="576064">
                <a:tc>
                  <a:txBody>
                    <a:bodyPr/>
                    <a:lstStyle/>
                    <a:p>
                      <a:pPr algn="ctr" rtl="1"/>
                      <a:r>
                        <a:rPr lang="fa-IR" sz="2000" dirty="0" smtClean="0"/>
                        <a:t>احتراز از مشکلات</a:t>
                      </a:r>
                      <a:r>
                        <a:rPr lang="fa-IR" sz="2000" baseline="0" dirty="0" smtClean="0"/>
                        <a:t> تصمیم گیری گروهی مانند تفکر گروهی</a:t>
                      </a:r>
                      <a:endParaRPr lang="fa-IR" sz="2000" dirty="0"/>
                    </a:p>
                  </a:txBody>
                  <a:tcPr/>
                </a:tc>
                <a:tc>
                  <a:txBody>
                    <a:bodyPr/>
                    <a:lstStyle/>
                    <a:p>
                      <a:pPr algn="ctr" rtl="1"/>
                      <a:r>
                        <a:rPr lang="fa-IR" sz="2000" dirty="0" smtClean="0"/>
                        <a:t>وظایف پیچیده ممکن است تقسیم شوند</a:t>
                      </a:r>
                      <a:endParaRPr lang="fa-IR" sz="2000" dirty="0"/>
                    </a:p>
                  </a:txBody>
                  <a:tcPr/>
                </a:tc>
              </a:tr>
              <a:tr h="576064">
                <a:tc>
                  <a:txBody>
                    <a:bodyPr/>
                    <a:lstStyle/>
                    <a:p>
                      <a:pPr algn="ctr" rtl="1"/>
                      <a:endParaRPr lang="fa-IR" sz="2000" dirty="0"/>
                    </a:p>
                  </a:txBody>
                  <a:tcPr/>
                </a:tc>
                <a:tc>
                  <a:txBody>
                    <a:bodyPr/>
                    <a:lstStyle/>
                    <a:p>
                      <a:pPr algn="ctr" rtl="1"/>
                      <a:r>
                        <a:rPr lang="fa-IR" sz="2000" dirty="0" smtClean="0"/>
                        <a:t>راه کارهای بیشتر ایجاد می شود</a:t>
                      </a:r>
                      <a:endParaRPr lang="fa-IR" sz="2000" dirty="0"/>
                    </a:p>
                  </a:txBody>
                  <a:tcPr/>
                </a:tc>
              </a:tr>
              <a:tr h="576064">
                <a:tc>
                  <a:txBody>
                    <a:bodyPr/>
                    <a:lstStyle/>
                    <a:p>
                      <a:pPr algn="ctr" rtl="1"/>
                      <a:endParaRPr lang="fa-IR" sz="200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2000" dirty="0" smtClean="0"/>
                        <a:t>جستجو برای راه کارها</a:t>
                      </a:r>
                      <a:r>
                        <a:rPr lang="fa-IR" sz="2000" baseline="0" dirty="0" smtClean="0"/>
                        <a:t> کاملتر است</a:t>
                      </a:r>
                      <a:endParaRPr lang="fa-IR" sz="2000" dirty="0" smtClean="0"/>
                    </a:p>
                    <a:p>
                      <a:pPr algn="ctr" rtl="1"/>
                      <a:endParaRPr lang="fa-IR" sz="2000" dirty="0"/>
                    </a:p>
                  </a:txBody>
                  <a:tcPr/>
                </a:tc>
              </a:tr>
              <a:tr h="576064">
                <a:tc>
                  <a:txBody>
                    <a:bodyPr/>
                    <a:lstStyle/>
                    <a:p>
                      <a:pPr algn="ctr" rtl="1"/>
                      <a:endParaRPr lang="fa-IR" sz="2000" dirty="0"/>
                    </a:p>
                  </a:txBody>
                  <a:tcPr/>
                </a:tc>
                <a:tc>
                  <a:txBody>
                    <a:bodyPr/>
                    <a:lstStyle/>
                    <a:p>
                      <a:pPr algn="ctr" rtl="1"/>
                      <a:r>
                        <a:rPr lang="fa-IR" sz="2000" dirty="0" smtClean="0"/>
                        <a:t>علاقه بیشتری نشان داده می شود</a:t>
                      </a:r>
                      <a:endParaRPr lang="fa-IR" sz="2000" dirty="0"/>
                    </a:p>
                  </a:txBody>
                  <a:tcPr/>
                </a:tc>
              </a:tr>
            </a:tbl>
          </a:graphicData>
        </a:graphic>
      </p:graphicFrame>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
                                        </p:tgtEl>
                                        <p:attrNameLst>
                                          <p:attrName>style.visibility</p:attrName>
                                        </p:attrNameLst>
                                      </p:cBhvr>
                                      <p:to>
                                        <p:strVal val="visible"/>
                                      </p:to>
                                    </p:set>
                                    <p:anim calcmode="discrete" valueType="clr">
                                      <p:cBhvr override="childStyle">
                                        <p:cTn id="7" dur="80"/>
                                        <p:tgtEl>
                                          <p:spTgt spid="3"/>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gtEl>
                                        <p:attrNameLst>
                                          <p:attrName>fillcolor</p:attrName>
                                        </p:attrNameLst>
                                      </p:cBhvr>
                                      <p:tavLst>
                                        <p:tav tm="0">
                                          <p:val>
                                            <p:clrVal>
                                              <a:schemeClr val="accent2"/>
                                            </p:clrVal>
                                          </p:val>
                                        </p:tav>
                                        <p:tav tm="50000">
                                          <p:val>
                                            <p:clrVal>
                                              <a:schemeClr val="hlink"/>
                                            </p:clrVal>
                                          </p:val>
                                        </p:tav>
                                      </p:tavLst>
                                    </p:anim>
                                    <p:set>
                                      <p:cBhvr>
                                        <p:cTn id="9" dur="80"/>
                                        <p:tgtEl>
                                          <p:spTgt spid="3"/>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checkerboard(across)">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fa-IR" sz="3200" i="1" dirty="0" smtClean="0">
                <a:solidFill>
                  <a:srgbClr val="FF0000"/>
                </a:solidFill>
              </a:rPr>
              <a:t>عوامل اصلی تصمیم گیری گروهی</a:t>
            </a:r>
            <a:endParaRPr lang="fa-IR" sz="3200" i="1" dirty="0">
              <a:solidFill>
                <a:srgbClr val="FF0000"/>
              </a:solidFill>
            </a:endParaRPr>
          </a:p>
        </p:txBody>
      </p:sp>
      <p:sp>
        <p:nvSpPr>
          <p:cNvPr id="2" name="Content Placeholder 1"/>
          <p:cNvSpPr>
            <a:spLocks noGrp="1"/>
          </p:cNvSpPr>
          <p:nvPr>
            <p:ph sz="quarter" idx="1"/>
          </p:nvPr>
        </p:nvSpPr>
        <p:spPr/>
        <p:txBody>
          <a:bodyPr>
            <a:normAutofit fontScale="85000" lnSpcReduction="10000"/>
          </a:bodyPr>
          <a:lstStyle/>
          <a:p>
            <a:r>
              <a:rPr lang="fa-IR" dirty="0" smtClean="0"/>
              <a:t>عوامل گروهی مانند محیط فیزیکی </a:t>
            </a:r>
            <a:r>
              <a:rPr lang="en-US" dirty="0" smtClean="0"/>
              <a:t>;</a:t>
            </a:r>
            <a:r>
              <a:rPr lang="fa-IR" dirty="0" smtClean="0"/>
              <a:t>اندازه و ترکیب</a:t>
            </a:r>
            <a:r>
              <a:rPr lang="en-US" dirty="0" smtClean="0"/>
              <a:t>;</a:t>
            </a:r>
            <a:r>
              <a:rPr lang="fa-IR" dirty="0" smtClean="0"/>
              <a:t>ویژگی اعضا </a:t>
            </a:r>
            <a:r>
              <a:rPr lang="en-US" dirty="0" smtClean="0"/>
              <a:t>;</a:t>
            </a:r>
            <a:r>
              <a:rPr lang="fa-IR" dirty="0" smtClean="0"/>
              <a:t>هنجارها و انسجام اثر قابل توجهی بر اثر بخشی تصمیم گیری گروهی دارند0</a:t>
            </a:r>
          </a:p>
          <a:p>
            <a:r>
              <a:rPr lang="fa-IR" dirty="0" smtClean="0"/>
              <a:t>محیط فیزیکی </a:t>
            </a:r>
            <a:r>
              <a:rPr lang="en-US" dirty="0" smtClean="0"/>
              <a:t>;</a:t>
            </a:r>
            <a:r>
              <a:rPr lang="fa-IR" dirty="0" smtClean="0"/>
              <a:t>ترکیب گروه </a:t>
            </a:r>
            <a:r>
              <a:rPr lang="en-US" dirty="0" smtClean="0"/>
              <a:t>;</a:t>
            </a:r>
            <a:r>
              <a:rPr lang="fa-IR" dirty="0" smtClean="0"/>
              <a:t>مقام نسبی اعضا از اهمیت خاصی برخوردارند0</a:t>
            </a:r>
          </a:p>
          <a:p>
            <a:pPr>
              <a:buFont typeface="Arial" pitchFamily="34" charset="0"/>
              <a:buChar char="•"/>
            </a:pPr>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ابعاد فیزیکی جلسه گروهی شامل میزها </a:t>
            </a:r>
            <a: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صندلی ها و هرگونه وسابل ضروری وترتیب انجام کار باید در جهت گشودن بحث های آزاد به کار رود0</a:t>
            </a:r>
          </a:p>
          <a:p>
            <a:pPr>
              <a:buFont typeface="Arial" pitchFamily="34" charset="0"/>
              <a:buChar char="•"/>
            </a:pPr>
            <a:endPar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buFont typeface="Arial" pitchFamily="34" charset="0"/>
              <a:buChar char="•"/>
            </a:pPr>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ترکیب گروه باید به شکلی باشد که شباهت ها و تفاوتهای اعضا آن با ضرورت های مساله تطبیق داشته باشد0</a:t>
            </a:r>
          </a:p>
          <a:p>
            <a:pPr>
              <a:buFont typeface="Arial" pitchFamily="34" charset="0"/>
              <a:buChar char="•"/>
            </a:pPr>
            <a:endPar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buFont typeface="Arial" pitchFamily="34" charset="0"/>
              <a:buChar char="•"/>
            </a:pPr>
            <a:r>
              <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سومین عامل مهم از عوامل اصلی مقام یا روابط قدرت هستند در داخل گروه می باشند0</a:t>
            </a:r>
          </a:p>
          <a:p>
            <a:pPr>
              <a:buFont typeface="Arial" pitchFamily="34" charset="0"/>
              <a:buChar char="•"/>
            </a:pPr>
            <a:endPar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buFont typeface="Arial" pitchFamily="34" charset="0"/>
              <a:buChar char="•"/>
            </a:pPr>
            <a:endParaRPr lang="fa-IR"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anim calcmode="lin" valueType="num">
                                      <p:cBhvr additive="base">
                                        <p:cTn id="19"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 calcmode="lin" valueType="num">
                                      <p:cBhvr additive="base">
                                        <p:cTn id="25"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anim calcmode="lin" valueType="num">
                                      <p:cBhvr additive="base">
                                        <p:cTn id="3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 calcmode="lin" valueType="num">
                                      <p:cBhvr additive="base">
                                        <p:cTn id="3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solidFill>
                  <a:srgbClr val="FF0000"/>
                </a:solidFill>
              </a:rPr>
              <a:t> قطبی شدن گروه</a:t>
            </a:r>
            <a:endParaRPr lang="fa-IR" dirty="0">
              <a:solidFill>
                <a:srgbClr val="FF0000"/>
              </a:solidFill>
            </a:endParaRPr>
          </a:p>
        </p:txBody>
      </p:sp>
      <p:sp>
        <p:nvSpPr>
          <p:cNvPr id="2" name="Content Placeholder 1"/>
          <p:cNvSpPr>
            <a:spLocks noGrp="1"/>
          </p:cNvSpPr>
          <p:nvPr>
            <p:ph sz="quarter" idx="1"/>
          </p:nvPr>
        </p:nvSpPr>
        <p:spPr>
          <a:xfrm>
            <a:off x="539552" y="1988840"/>
            <a:ext cx="8229600" cy="4525963"/>
          </a:xfrm>
        </p:spPr>
        <p:txBody>
          <a:bodyPr/>
          <a:lstStyle/>
          <a:p>
            <a:r>
              <a:rPr lang="fa-IR" dirty="0" smtClean="0"/>
              <a:t>تحقیقات نشان می دهند که تبدیل القا شده توسط گروه همواره به طرف خطرپذیرش بیشتر خطر نمی باشد بلکه این احتمال وجود دارد که گروه با محافظه کاری حرکت کند0در مجموع میانگین طرز تلقی های اعضای گروه بعد از بحث گروهی افراطی تر از میانگین طرز تلقی ها قبل از بحث می باشد0این تمایل تحت عنوان قطبی شدن گروه نشان داده شده است0</a:t>
            </a:r>
            <a:endParaRPr lang="fa-IR"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Scale>
                                      <p:cBhvr>
                                        <p:cTn id="12" dur="1000" decel="50000" fill="hold">
                                          <p:stCondLst>
                                            <p:cond delay="0"/>
                                          </p:stCondLst>
                                        </p:cTn>
                                        <p:tgtEl>
                                          <p:spTgt spid="2">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2">
                                            <p:txEl>
                                              <p:pRg st="0" end="0"/>
                                            </p:txEl>
                                          </p:spTgt>
                                        </p:tgtEl>
                                        <p:attrNameLst>
                                          <p:attrName>ppt_x</p:attrName>
                                          <p:attrName>ppt_y</p:attrName>
                                        </p:attrNameLst>
                                      </p:cBhvr>
                                    </p:animMotion>
                                    <p:animEffect transition="in" filter="fade">
                                      <p:cBhvr>
                                        <p:cTn id="14"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fa-IR" dirty="0"/>
          </a:p>
        </p:txBody>
      </p:sp>
      <p:sp>
        <p:nvSpPr>
          <p:cNvPr id="2" name="Content Placeholder 1"/>
          <p:cNvSpPr>
            <a:spLocks noGrp="1"/>
          </p:cNvSpPr>
          <p:nvPr>
            <p:ph sz="quarter" idx="1"/>
          </p:nvPr>
        </p:nvSpPr>
        <p:spPr>
          <a:xfrm>
            <a:off x="467544" y="1484784"/>
            <a:ext cx="8229600" cy="4525963"/>
          </a:xfrm>
        </p:spPr>
        <p:txBody>
          <a:bodyPr/>
          <a:lstStyle/>
          <a:p>
            <a:pPr algn="l"/>
            <a:endParaRPr lang="fa-IR" sz="1100" dirty="0" smtClean="0"/>
          </a:p>
          <a:p>
            <a:pPr algn="l"/>
            <a:r>
              <a:rPr lang="fa-IR" sz="2000" b="1" dirty="0" smtClean="0"/>
              <a:t>میانگین طرز تلقی قبل از بحث</a:t>
            </a:r>
          </a:p>
          <a:p>
            <a:pPr algn="l"/>
            <a:endParaRPr lang="fa-IR" dirty="0"/>
          </a:p>
        </p:txBody>
      </p:sp>
      <p:sp>
        <p:nvSpPr>
          <p:cNvPr id="4" name="Rectangle 3"/>
          <p:cNvSpPr/>
          <p:nvPr/>
        </p:nvSpPr>
        <p:spPr>
          <a:xfrm>
            <a:off x="6228184" y="1412776"/>
            <a:ext cx="2160240" cy="1008112"/>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fa-IR" sz="2000" b="1" dirty="0" smtClean="0"/>
              <a:t>تقریباٌ محافظه کار</a:t>
            </a:r>
          </a:p>
        </p:txBody>
      </p:sp>
      <p:sp>
        <p:nvSpPr>
          <p:cNvPr id="5" name="Rectangle 4"/>
          <p:cNvSpPr/>
          <p:nvPr/>
        </p:nvSpPr>
        <p:spPr>
          <a:xfrm>
            <a:off x="3491880" y="1412776"/>
            <a:ext cx="2232248" cy="1008112"/>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fa-IR" sz="2000" b="1" dirty="0" smtClean="0"/>
              <a:t>تقریباٌطرفدار اصطلاحات اساسی</a:t>
            </a:r>
            <a:endParaRPr lang="fa-IR" sz="2000" b="1" dirty="0"/>
          </a:p>
        </p:txBody>
      </p:sp>
      <p:sp>
        <p:nvSpPr>
          <p:cNvPr id="6" name="Rectangle 5"/>
          <p:cNvSpPr/>
          <p:nvPr/>
        </p:nvSpPr>
        <p:spPr>
          <a:xfrm>
            <a:off x="4211960" y="3068960"/>
            <a:ext cx="3168352" cy="1008112"/>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fa-IR" sz="2000" b="1" dirty="0" smtClean="0"/>
              <a:t>طرز تلقی های مشترک </a:t>
            </a:r>
          </a:p>
          <a:p>
            <a:pPr algn="ctr"/>
            <a:r>
              <a:rPr lang="fa-IR" sz="2000" b="1" dirty="0" smtClean="0"/>
              <a:t>حامیان موثر افزایش مسولیت</a:t>
            </a:r>
            <a:endParaRPr lang="fa-IR" sz="2000" b="1" dirty="0"/>
          </a:p>
        </p:txBody>
      </p:sp>
      <p:sp>
        <p:nvSpPr>
          <p:cNvPr id="7" name="Rectangle 6"/>
          <p:cNvSpPr/>
          <p:nvPr/>
        </p:nvSpPr>
        <p:spPr>
          <a:xfrm>
            <a:off x="6156176" y="4581128"/>
            <a:ext cx="1944216" cy="1008112"/>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fa-IR" sz="2000" b="1" dirty="0" smtClean="0"/>
              <a:t>محافطه کار</a:t>
            </a:r>
            <a:endParaRPr lang="fa-IR" sz="2000" b="1" dirty="0"/>
          </a:p>
        </p:txBody>
      </p:sp>
      <p:sp>
        <p:nvSpPr>
          <p:cNvPr id="8" name="Rectangle 7"/>
          <p:cNvSpPr/>
          <p:nvPr/>
        </p:nvSpPr>
        <p:spPr>
          <a:xfrm>
            <a:off x="3707904" y="4581128"/>
            <a:ext cx="1944216" cy="1008112"/>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fa-IR" sz="2000" b="1" dirty="0" smtClean="0"/>
              <a:t>طرفدار اصطلاحات اساسی</a:t>
            </a:r>
            <a:endParaRPr lang="fa-IR" sz="2000" b="1" dirty="0"/>
          </a:p>
        </p:txBody>
      </p:sp>
      <p:sp>
        <p:nvSpPr>
          <p:cNvPr id="15" name="Rectangle 14"/>
          <p:cNvSpPr/>
          <p:nvPr/>
        </p:nvSpPr>
        <p:spPr>
          <a:xfrm>
            <a:off x="720564" y="3284984"/>
            <a:ext cx="2348720" cy="400110"/>
          </a:xfrm>
          <a:prstGeom prst="rect">
            <a:avLst/>
          </a:prstGeom>
        </p:spPr>
        <p:txBody>
          <a:bodyPr wrap="none">
            <a:spAutoFit/>
          </a:bodyPr>
          <a:lstStyle/>
          <a:p>
            <a:r>
              <a:rPr lang="fa-IR" sz="2000" b="1" dirty="0" smtClean="0"/>
              <a:t>موضوع های بحث گروهی</a:t>
            </a:r>
            <a:endParaRPr lang="fa-IR" sz="2000" b="1" dirty="0"/>
          </a:p>
        </p:txBody>
      </p:sp>
      <p:sp>
        <p:nvSpPr>
          <p:cNvPr id="16" name="Rectangle 15"/>
          <p:cNvSpPr/>
          <p:nvPr/>
        </p:nvSpPr>
        <p:spPr>
          <a:xfrm>
            <a:off x="247933" y="4941168"/>
            <a:ext cx="3217547" cy="400110"/>
          </a:xfrm>
          <a:prstGeom prst="rect">
            <a:avLst/>
          </a:prstGeom>
        </p:spPr>
        <p:txBody>
          <a:bodyPr wrap="none">
            <a:spAutoFit/>
          </a:bodyPr>
          <a:lstStyle/>
          <a:p>
            <a:pPr lvl="1"/>
            <a:r>
              <a:rPr lang="fa-IR" sz="2000" b="1" dirty="0" smtClean="0"/>
              <a:t>طرز تلقی و تصمیم بعد از بحث</a:t>
            </a:r>
            <a:endParaRPr lang="fa-IR" sz="2000" b="1" dirty="0"/>
          </a:p>
        </p:txBody>
      </p:sp>
      <p:cxnSp>
        <p:nvCxnSpPr>
          <p:cNvPr id="18" name="Curved Connector 17"/>
          <p:cNvCxnSpPr/>
          <p:nvPr/>
        </p:nvCxnSpPr>
        <p:spPr>
          <a:xfrm rot="16200000" flipH="1">
            <a:off x="4716016" y="4077072"/>
            <a:ext cx="504056" cy="504056"/>
          </a:xfrm>
          <a:prstGeom prst="curvedConnector3">
            <a:avLst>
              <a:gd name="adj1" fmla="val 50000"/>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9" name="Curved Connector 18"/>
          <p:cNvCxnSpPr/>
          <p:nvPr/>
        </p:nvCxnSpPr>
        <p:spPr>
          <a:xfrm rot="16200000" flipH="1">
            <a:off x="6228184" y="4077072"/>
            <a:ext cx="504056" cy="504056"/>
          </a:xfrm>
          <a:prstGeom prst="curvedConnector3">
            <a:avLst>
              <a:gd name="adj1" fmla="val 50000"/>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3" name="Straight Arrow Connector 22"/>
          <p:cNvCxnSpPr/>
          <p:nvPr/>
        </p:nvCxnSpPr>
        <p:spPr>
          <a:xfrm>
            <a:off x="4716016" y="2420888"/>
            <a:ext cx="0" cy="64807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5" name="Straight Arrow Connector 24"/>
          <p:cNvCxnSpPr/>
          <p:nvPr/>
        </p:nvCxnSpPr>
        <p:spPr>
          <a:xfrm>
            <a:off x="7020272" y="2420888"/>
            <a:ext cx="0" cy="64807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ransition spd="slow">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par>
                                <p:cTn id="15" presetID="25"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20" dur="1000" fill="hold"/>
                                        <p:tgtEl>
                                          <p:spTgt spid="5"/>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5"/>
                                        </p:tgtEl>
                                      </p:cBhvr>
                                    </p:animEffect>
                                  </p:childTnLst>
                                </p:cTn>
                              </p:par>
                              <p:par>
                                <p:cTn id="25" presetID="25" presetClass="entr" presetSubtype="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30" dur="1000" fill="hold"/>
                                        <p:tgtEl>
                                          <p:spTgt spid="6"/>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6"/>
                                        </p:tgtEl>
                                      </p:cBhvr>
                                    </p:animEffect>
                                  </p:childTnLst>
                                </p:cTn>
                              </p:par>
                              <p:par>
                                <p:cTn id="35" presetID="25" presetClass="entr" presetSubtype="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p:cTn id="37"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38"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39"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40" dur="1000" fill="hold"/>
                                        <p:tgtEl>
                                          <p:spTgt spid="8"/>
                                        </p:tgtEl>
                                        <p:attrNameLst>
                                          <p:attrName>ppt_h</p:attrName>
                                        </p:attrNameLst>
                                      </p:cBhvr>
                                      <p:tavLst>
                                        <p:tav tm="0">
                                          <p:val>
                                            <p:strVal val="#ppt_h"/>
                                          </p:val>
                                        </p:tav>
                                        <p:tav tm="100000">
                                          <p:val>
                                            <p:strVal val="#ppt_h"/>
                                          </p:val>
                                        </p:tav>
                                      </p:tavLst>
                                    </p:anim>
                                    <p:anim calcmode="lin" valueType="num">
                                      <p:cBhvr>
                                        <p:cTn id="41"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42"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43"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44" dur="1000" decel="50000">
                                          <p:stCondLst>
                                            <p:cond delay="0"/>
                                          </p:stCondLst>
                                        </p:cTn>
                                        <p:tgtEl>
                                          <p:spTgt spid="8"/>
                                        </p:tgtEl>
                                      </p:cBhvr>
                                    </p:animEffect>
                                  </p:childTnLst>
                                </p:cTn>
                              </p:par>
                              <p:par>
                                <p:cTn id="45" presetID="25" presetClass="entr" presetSubtype="0" fill="hold" grpId="0" nodeType="withEffect">
                                  <p:stCondLst>
                                    <p:cond delay="0"/>
                                  </p:stCondLst>
                                  <p:childTnLst>
                                    <p:set>
                                      <p:cBhvr>
                                        <p:cTn id="46" dur="1" fill="hold">
                                          <p:stCondLst>
                                            <p:cond delay="0"/>
                                          </p:stCondLst>
                                        </p:cTn>
                                        <p:tgtEl>
                                          <p:spTgt spid="7"/>
                                        </p:tgtEl>
                                        <p:attrNameLst>
                                          <p:attrName>style.visibility</p:attrName>
                                        </p:attrNameLst>
                                      </p:cBhvr>
                                      <p:to>
                                        <p:strVal val="visible"/>
                                      </p:to>
                                    </p:set>
                                    <p:anim calcmode="lin" valueType="num">
                                      <p:cBhvr>
                                        <p:cTn id="47"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48"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49"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50" dur="1000" fill="hold"/>
                                        <p:tgtEl>
                                          <p:spTgt spid="7"/>
                                        </p:tgtEl>
                                        <p:attrNameLst>
                                          <p:attrName>ppt_h</p:attrName>
                                        </p:attrNameLst>
                                      </p:cBhvr>
                                      <p:tavLst>
                                        <p:tav tm="0">
                                          <p:val>
                                            <p:strVal val="#ppt_h"/>
                                          </p:val>
                                        </p:tav>
                                        <p:tav tm="100000">
                                          <p:val>
                                            <p:strVal val="#ppt_h"/>
                                          </p:val>
                                        </p:tav>
                                      </p:tavLst>
                                    </p:anim>
                                    <p:anim calcmode="lin" valueType="num">
                                      <p:cBhvr>
                                        <p:cTn id="51"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52"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53"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54" dur="1000" decel="50000">
                                          <p:stCondLst>
                                            <p:cond delay="0"/>
                                          </p:stCondLst>
                                        </p:cTn>
                                        <p:tgtEl>
                                          <p:spTgt spid="7"/>
                                        </p:tgtEl>
                                      </p:cBhvr>
                                    </p:animEffect>
                                  </p:childTnLst>
                                </p:cTn>
                              </p:par>
                            </p:childTnLst>
                          </p:cTn>
                        </p:par>
                      </p:childTnLst>
                    </p:cTn>
                  </p:par>
                  <p:par>
                    <p:cTn id="55" fill="hold">
                      <p:stCondLst>
                        <p:cond delay="indefinite"/>
                      </p:stCondLst>
                      <p:childTnLst>
                        <p:par>
                          <p:cTn id="56" fill="hold">
                            <p:stCondLst>
                              <p:cond delay="0"/>
                            </p:stCondLst>
                            <p:childTnLst>
                              <p:par>
                                <p:cTn id="57" presetID="8" presetClass="entr" presetSubtype="16" fill="hold" nodeType="click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diamond(in)">
                                      <p:cBhvr>
                                        <p:cTn id="59" dur="2000"/>
                                        <p:tgtEl>
                                          <p:spTgt spid="25"/>
                                        </p:tgtEl>
                                      </p:cBhvr>
                                    </p:animEffect>
                                  </p:childTnLst>
                                </p:cTn>
                              </p:par>
                              <p:par>
                                <p:cTn id="60" presetID="8" presetClass="entr" presetSubtype="16" fill="hold" nodeType="with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diamond(in)">
                                      <p:cBhvr>
                                        <p:cTn id="62" dur="2000"/>
                                        <p:tgtEl>
                                          <p:spTgt spid="23"/>
                                        </p:tgtEl>
                                      </p:cBhvr>
                                    </p:animEffect>
                                  </p:childTnLst>
                                </p:cTn>
                              </p:par>
                              <p:par>
                                <p:cTn id="63" presetID="8" presetClass="entr" presetSubtype="16" fill="hold" nodeType="withEffect">
                                  <p:stCondLst>
                                    <p:cond delay="0"/>
                                  </p:stCondLst>
                                  <p:childTnLst>
                                    <p:set>
                                      <p:cBhvr>
                                        <p:cTn id="64" dur="1" fill="hold">
                                          <p:stCondLst>
                                            <p:cond delay="0"/>
                                          </p:stCondLst>
                                        </p:cTn>
                                        <p:tgtEl>
                                          <p:spTgt spid="18"/>
                                        </p:tgtEl>
                                        <p:attrNameLst>
                                          <p:attrName>style.visibility</p:attrName>
                                        </p:attrNameLst>
                                      </p:cBhvr>
                                      <p:to>
                                        <p:strVal val="visible"/>
                                      </p:to>
                                    </p:set>
                                    <p:animEffect transition="in" filter="diamond(in)">
                                      <p:cBhvr>
                                        <p:cTn id="65" dur="2000"/>
                                        <p:tgtEl>
                                          <p:spTgt spid="18"/>
                                        </p:tgtEl>
                                      </p:cBhvr>
                                    </p:animEffect>
                                  </p:childTnLst>
                                </p:cTn>
                              </p:par>
                              <p:par>
                                <p:cTn id="66" presetID="8" presetClass="entr" presetSubtype="16" fill="hold" nodeType="withEffect">
                                  <p:stCondLst>
                                    <p:cond delay="0"/>
                                  </p:stCondLst>
                                  <p:childTnLst>
                                    <p:set>
                                      <p:cBhvr>
                                        <p:cTn id="67" dur="1" fill="hold">
                                          <p:stCondLst>
                                            <p:cond delay="0"/>
                                          </p:stCondLst>
                                        </p:cTn>
                                        <p:tgtEl>
                                          <p:spTgt spid="19"/>
                                        </p:tgtEl>
                                        <p:attrNameLst>
                                          <p:attrName>style.visibility</p:attrName>
                                        </p:attrNameLst>
                                      </p:cBhvr>
                                      <p:to>
                                        <p:strVal val="visible"/>
                                      </p:to>
                                    </p:set>
                                    <p:animEffect transition="in" filter="diamond(in)">
                                      <p:cBhvr>
                                        <p:cTn id="68" dur="2000"/>
                                        <p:tgtEl>
                                          <p:spTgt spid="19"/>
                                        </p:tgtEl>
                                      </p:cBhvr>
                                    </p:animEffect>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
                                            <p:txEl>
                                              <p:pRg st="1" end="1"/>
                                            </p:txEl>
                                          </p:spTgt>
                                        </p:tgtEl>
                                        <p:attrNameLst>
                                          <p:attrName>style.visibility</p:attrName>
                                        </p:attrNameLst>
                                      </p:cBhvr>
                                      <p:to>
                                        <p:strVal val="visible"/>
                                      </p:to>
                                    </p:set>
                                    <p:anim calcmode="lin" valueType="num">
                                      <p:cBhvr additive="base">
                                        <p:cTn id="7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5"/>
                                        </p:tgtEl>
                                        <p:attrNameLst>
                                          <p:attrName>style.visibility</p:attrName>
                                        </p:attrNameLst>
                                      </p:cBhvr>
                                      <p:to>
                                        <p:strVal val="visible"/>
                                      </p:to>
                                    </p:set>
                                    <p:anim calcmode="lin" valueType="num">
                                      <p:cBhvr additive="base">
                                        <p:cTn id="79" dur="500" fill="hold"/>
                                        <p:tgtEl>
                                          <p:spTgt spid="15"/>
                                        </p:tgtEl>
                                        <p:attrNameLst>
                                          <p:attrName>ppt_x</p:attrName>
                                        </p:attrNameLst>
                                      </p:cBhvr>
                                      <p:tavLst>
                                        <p:tav tm="0">
                                          <p:val>
                                            <p:strVal val="#ppt_x"/>
                                          </p:val>
                                        </p:tav>
                                        <p:tav tm="100000">
                                          <p:val>
                                            <p:strVal val="#ppt_x"/>
                                          </p:val>
                                        </p:tav>
                                      </p:tavLst>
                                    </p:anim>
                                    <p:anim calcmode="lin" valueType="num">
                                      <p:cBhvr additive="base">
                                        <p:cTn id="8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6"/>
                                        </p:tgtEl>
                                        <p:attrNameLst>
                                          <p:attrName>style.visibility</p:attrName>
                                        </p:attrNameLst>
                                      </p:cBhvr>
                                      <p:to>
                                        <p:strVal val="visible"/>
                                      </p:to>
                                    </p:set>
                                    <p:anim calcmode="lin" valueType="num">
                                      <p:cBhvr additive="base">
                                        <p:cTn id="85" dur="500" fill="hold"/>
                                        <p:tgtEl>
                                          <p:spTgt spid="16"/>
                                        </p:tgtEl>
                                        <p:attrNameLst>
                                          <p:attrName>ppt_x</p:attrName>
                                        </p:attrNameLst>
                                      </p:cBhvr>
                                      <p:tavLst>
                                        <p:tav tm="0">
                                          <p:val>
                                            <p:strVal val="#ppt_x"/>
                                          </p:val>
                                        </p:tav>
                                        <p:tav tm="100000">
                                          <p:val>
                                            <p:strVal val="#ppt_x"/>
                                          </p:val>
                                        </p:tav>
                                      </p:tavLst>
                                    </p:anim>
                                    <p:anim calcmode="lin" valueType="num">
                                      <p:cBhvr additive="base">
                                        <p:cTn id="8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5"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solidFill>
                  <a:srgbClr val="FF0000"/>
                </a:solidFill>
              </a:rPr>
              <a:t>شکلهای متعدد قطبی شدن</a:t>
            </a:r>
            <a:endParaRPr lang="fa-IR" sz="3600" b="1" dirty="0">
              <a:solidFill>
                <a:srgbClr val="FF0000"/>
              </a:solidFill>
            </a:endParaRPr>
          </a:p>
        </p:txBody>
      </p:sp>
      <p:sp>
        <p:nvSpPr>
          <p:cNvPr id="3" name="Content Placeholder 2"/>
          <p:cNvSpPr>
            <a:spLocks noGrp="1"/>
          </p:cNvSpPr>
          <p:nvPr>
            <p:ph sz="quarter" idx="1"/>
          </p:nvPr>
        </p:nvSpPr>
        <p:spPr/>
        <p:txBody>
          <a:bodyPr/>
          <a:lstStyle/>
          <a:p>
            <a:endParaRPr lang="fa-IR" b="1" dirty="0" smtClean="0"/>
          </a:p>
          <a:p>
            <a:r>
              <a:rPr lang="fa-IR" b="1" dirty="0" smtClean="0"/>
              <a:t>هنگامی که افراد در بحث گروهی پی می برند که با دیگران عقاید مشترک دارند0</a:t>
            </a:r>
          </a:p>
          <a:p>
            <a:endParaRPr lang="fa-IR" b="1" dirty="0" smtClean="0"/>
          </a:p>
          <a:p>
            <a:r>
              <a:rPr lang="fa-IR" b="1" dirty="0" smtClean="0"/>
              <a:t>بحث های اغوا کننده</a:t>
            </a:r>
          </a:p>
          <a:p>
            <a:endParaRPr lang="fa-IR" b="1" dirty="0" smtClean="0"/>
          </a:p>
          <a:p>
            <a:r>
              <a:rPr lang="fa-IR" b="1" dirty="0" smtClean="0"/>
              <a:t>ممکن است اعضای گروه احساس کنند با توجه به تصمیمی که به صورت گروهی گرفته می شود شخصاٌ مسئولیتی در قبال پیامدهای آن ندارند0</a:t>
            </a:r>
            <a:endParaRPr lang="fa-IR" b="1"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edg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edg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edge">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solidFill>
                  <a:srgbClr val="FF0000"/>
                </a:solidFill>
              </a:rPr>
              <a:t>تفکر گروهی</a:t>
            </a:r>
            <a:endParaRPr lang="fa-IR" dirty="0">
              <a:solidFill>
                <a:srgbClr val="FF0000"/>
              </a:solidFill>
            </a:endParaRPr>
          </a:p>
        </p:txBody>
      </p:sp>
      <p:sp>
        <p:nvSpPr>
          <p:cNvPr id="2" name="Content Placeholder 1"/>
          <p:cNvSpPr>
            <a:spLocks noGrp="1"/>
          </p:cNvSpPr>
          <p:nvPr>
            <p:ph sz="quarter" idx="1"/>
          </p:nvPr>
        </p:nvSpPr>
        <p:spPr>
          <a:xfrm>
            <a:off x="467544" y="1988840"/>
            <a:ext cx="8229600" cy="4525963"/>
          </a:xfrm>
        </p:spPr>
        <p:txBody>
          <a:bodyPr>
            <a:normAutofit/>
          </a:bodyPr>
          <a:lstStyle/>
          <a:p>
            <a:r>
              <a:rPr lang="fa-IR" dirty="0" smtClean="0"/>
              <a:t>نوعی تفکر است که اشخاص هنگامیکه به طور ریشه ای پایبند یک گروه منسجم می باشند و اعضای گروه در جهت رسیدن به </a:t>
            </a:r>
            <a:r>
              <a:rPr lang="fa-IR" dirty="0" smtClean="0">
                <a:ln>
                  <a:solidFill>
                    <a:srgbClr val="FF0000"/>
                  </a:solidFill>
                </a:ln>
                <a:solidFill>
                  <a:schemeClr val="accent1">
                    <a:lumMod val="60000"/>
                    <a:lumOff val="40000"/>
                  </a:schemeClr>
                </a:solidFill>
              </a:rPr>
              <a:t>اتفاق آرا </a:t>
            </a:r>
            <a:r>
              <a:rPr lang="fa-IR" dirty="0" smtClean="0"/>
              <a:t>انگیزش خود را در ارزیابی واقعی راهکارهای مختلف دخالت می دهند درگیر آن می شوند0</a:t>
            </a:r>
          </a:p>
          <a:p>
            <a:r>
              <a:rPr lang="fa-IR" u="sng" dirty="0" smtClean="0">
                <a:ln>
                  <a:solidFill>
                    <a:schemeClr val="tx1"/>
                  </a:solidFill>
                </a:ln>
              </a:rPr>
              <a:t>انسجام</a:t>
            </a:r>
            <a:r>
              <a:rPr lang="en-US" u="sng" dirty="0" smtClean="0">
                <a:ln>
                  <a:solidFill>
                    <a:schemeClr val="tx1"/>
                  </a:solidFill>
                </a:ln>
              </a:rPr>
              <a:t>;</a:t>
            </a:r>
            <a:r>
              <a:rPr lang="fa-IR" u="sng" dirty="0" smtClean="0">
                <a:ln>
                  <a:solidFill>
                    <a:schemeClr val="tx1"/>
                  </a:solidFill>
                </a:ln>
              </a:rPr>
              <a:t> حمایت رهبر از راه حل مورد نظر خودش و دوری گروه از نظرهای تخصصی </a:t>
            </a:r>
            <a:r>
              <a:rPr lang="fa-IR" dirty="0" smtClean="0"/>
              <a:t>سه شرط اولیه در ایجاد تفکر گروهی است0گروهی که درآن تفکر گروهی وجود دارد دارای 8 نشانه مشخص می باشد: </a:t>
            </a:r>
          </a:p>
          <a:p>
            <a:pPr marL="624078" indent="-514350">
              <a:buFont typeface="+mj-lt"/>
              <a:buAutoNum type="arabicPeriod"/>
            </a:pPr>
            <a:endParaRPr lang="fa-IR" u="sng"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animEffect transition="in" filter="checkerboard(across)">
                                      <p:cBhvr>
                                        <p:cTn id="19" dur="500"/>
                                        <p:tgtEl>
                                          <p:spTgt spid="2">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2">
                                            <p:txEl>
                                              <p:pRg st="1" end="1"/>
                                            </p:txEl>
                                          </p:spTgt>
                                        </p:tgtEl>
                                        <p:attrNameLst>
                                          <p:attrName>style.visibility</p:attrName>
                                        </p:attrNameLst>
                                      </p:cBhvr>
                                      <p:to>
                                        <p:strVal val="visible"/>
                                      </p:to>
                                    </p:set>
                                    <p:animEffect transition="in" filter="checkerboard(across)">
                                      <p:cBhvr>
                                        <p:cTn id="24"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fa-IR" dirty="0"/>
          </a:p>
        </p:txBody>
      </p:sp>
      <p:sp>
        <p:nvSpPr>
          <p:cNvPr id="2" name="Content Placeholder 1"/>
          <p:cNvSpPr>
            <a:spLocks noGrp="1"/>
          </p:cNvSpPr>
          <p:nvPr>
            <p:ph sz="quarter" idx="1"/>
          </p:nvPr>
        </p:nvSpPr>
        <p:spPr/>
        <p:txBody>
          <a:bodyPr>
            <a:normAutofit lnSpcReduction="10000"/>
          </a:bodyPr>
          <a:lstStyle/>
          <a:p>
            <a:pPr marL="624078" indent="-514350">
              <a:buFont typeface="+mj-lt"/>
              <a:buAutoNum type="arabicPeriod"/>
            </a:pPr>
            <a:r>
              <a:rPr lang="fa-IR" dirty="0" smtClean="0"/>
              <a:t>تصور شکست ناپذیری</a:t>
            </a:r>
          </a:p>
          <a:p>
            <a:pPr marL="624078" indent="-514350">
              <a:buFont typeface="+mj-lt"/>
              <a:buAutoNum type="arabicPeriod"/>
            </a:pPr>
            <a:r>
              <a:rPr lang="fa-IR" dirty="0" smtClean="0"/>
              <a:t>انجام اقدامهای دسته جمعی برای عقلایی جلوه دادن مسائل</a:t>
            </a:r>
          </a:p>
          <a:p>
            <a:pPr marL="624078" indent="-514350">
              <a:buFont typeface="+mj-lt"/>
              <a:buAutoNum type="arabicPeriod"/>
            </a:pPr>
            <a:r>
              <a:rPr lang="fa-IR" dirty="0" smtClean="0"/>
              <a:t>اعتقاد بدون چون وچرا به اصول اخلاقی و جدا ناشدنی گروه وجود دارد0</a:t>
            </a:r>
          </a:p>
          <a:p>
            <a:pPr marL="624078" indent="-514350">
              <a:buFont typeface="+mj-lt"/>
              <a:buAutoNum type="arabicPeriod"/>
            </a:pPr>
            <a:r>
              <a:rPr lang="fa-IR" dirty="0" smtClean="0"/>
              <a:t>جلوه دادن رهبران مخالف در نظر اعضا به عنوان افراد زیان آور</a:t>
            </a:r>
          </a:p>
          <a:p>
            <a:pPr marL="624078" indent="-514350">
              <a:buFont typeface="+mj-lt"/>
              <a:buAutoNum type="arabicPeriod"/>
            </a:pPr>
            <a:r>
              <a:rPr lang="fa-IR" dirty="0" smtClean="0"/>
              <a:t>اعمال فشار مستقیم به هریک از اعضا درباره ی دیدگاههای کلیشه ای</a:t>
            </a:r>
          </a:p>
          <a:p>
            <a:pPr marL="624078" indent="-514350">
              <a:buFont typeface="+mj-lt"/>
              <a:buAutoNum type="arabicPeriod"/>
            </a:pPr>
            <a:r>
              <a:rPr lang="fa-IR" dirty="0" smtClean="0"/>
              <a:t>تظاهر به عدم تمایل در انحرافات از توافقهای صریح گروهی</a:t>
            </a:r>
          </a:p>
          <a:p>
            <a:pPr marL="624078" indent="-514350">
              <a:buFont typeface="+mj-lt"/>
              <a:buAutoNum type="arabicPeriod"/>
            </a:pPr>
            <a:r>
              <a:rPr lang="fa-IR" dirty="0" smtClean="0"/>
              <a:t>تظاهر به وجود اتفاق آرا</a:t>
            </a:r>
          </a:p>
          <a:p>
            <a:pPr marL="624078" indent="-514350">
              <a:buFont typeface="+mj-lt"/>
              <a:buAutoNum type="arabicPeriod"/>
            </a:pPr>
            <a:r>
              <a:rPr lang="fa-IR" dirty="0" smtClean="0"/>
              <a:t>ظهور محافظان کاری فکری داوطلب</a:t>
            </a:r>
          </a:p>
          <a:p>
            <a:pPr marL="624078" indent="-514350">
              <a:buFont typeface="+mj-lt"/>
              <a:buAutoNum type="arabicPeriod"/>
            </a:pPr>
            <a:endParaRPr lang="fa-IR" dirty="0"/>
          </a:p>
        </p:txBody>
      </p:sp>
      <p:pic>
        <p:nvPicPr>
          <p:cNvPr id="4" name="Picture 3"/>
          <p:cNvPicPr>
            <a:picLocks noChangeAspect="1" noChangeArrowheads="1"/>
          </p:cNvPicPr>
          <p:nvPr/>
        </p:nvPicPr>
        <p:blipFill>
          <a:blip r:embed="rId2" cstate="print"/>
          <a:srcRect/>
          <a:stretch>
            <a:fillRect/>
          </a:stretch>
        </p:blipFill>
        <p:spPr bwMode="auto">
          <a:xfrm>
            <a:off x="755576" y="260648"/>
            <a:ext cx="3628576" cy="136815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heckerboard(across)">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heckerboard(across)">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checkerboard(across)">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checkerboard(across)">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checkerboard(across)">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checkerboard(across)">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checkerboard(across)">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anim calcmode="lin" valueType="num">
                                      <p:cBhvr additive="base">
                                        <p:cTn id="47" dur="500" fill="hold"/>
                                        <p:tgtEl>
                                          <p:spTgt spid="4"/>
                                        </p:tgtEl>
                                        <p:attrNameLst>
                                          <p:attrName>ppt_x</p:attrName>
                                        </p:attrNameLst>
                                      </p:cBhvr>
                                      <p:tavLst>
                                        <p:tav tm="0">
                                          <p:val>
                                            <p:strVal val="#ppt_x"/>
                                          </p:val>
                                        </p:tav>
                                        <p:tav tm="100000">
                                          <p:val>
                                            <p:strVal val="#ppt_x"/>
                                          </p:val>
                                        </p:tav>
                                      </p:tavLst>
                                    </p:anim>
                                    <p:anim calcmode="lin" valueType="num">
                                      <p:cBhvr additive="base">
                                        <p:cTn id="4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7776864" cy="1143000"/>
          </a:xfrm>
          <a:solidFill>
            <a:schemeClr val="bg1"/>
          </a:solidFill>
        </p:spPr>
        <p:txBody>
          <a:bodyPr>
            <a:normAutofit/>
          </a:bodyPr>
          <a:lstStyle/>
          <a:p>
            <a:r>
              <a:rPr lang="fa-IR" sz="2400" b="1" dirty="0" smtClean="0">
                <a:solidFill>
                  <a:schemeClr val="tx1"/>
                </a:solidFill>
              </a:rPr>
              <a:t>ویژگی های گروه</a:t>
            </a:r>
            <a:endParaRPr lang="fa-IR" sz="2400" b="1" dirty="0">
              <a:solidFill>
                <a:schemeClr val="tx1"/>
              </a:solidFill>
            </a:endParaRPr>
          </a:p>
        </p:txBody>
      </p:sp>
      <p:sp>
        <p:nvSpPr>
          <p:cNvPr id="2" name="Content Placeholder 1"/>
          <p:cNvSpPr>
            <a:spLocks noGrp="1"/>
          </p:cNvSpPr>
          <p:nvPr>
            <p:ph sz="quarter" idx="1"/>
          </p:nvPr>
        </p:nvSpPr>
        <p:spPr>
          <a:xfrm>
            <a:off x="0" y="1196752"/>
            <a:ext cx="8100392" cy="5661248"/>
          </a:xfrm>
        </p:spPr>
        <p:txBody>
          <a:bodyPr/>
          <a:lstStyle/>
          <a:p>
            <a:pPr algn="l"/>
            <a:endParaRPr lang="fa-IR" sz="2000" dirty="0" smtClean="0"/>
          </a:p>
          <a:p>
            <a:pPr algn="l"/>
            <a:endParaRPr lang="fa-IR" sz="2000" dirty="0" smtClean="0"/>
          </a:p>
          <a:p>
            <a:pPr algn="l"/>
            <a:endParaRPr lang="fa-IR" dirty="0" smtClean="0"/>
          </a:p>
          <a:p>
            <a:pPr algn="l"/>
            <a:endParaRPr lang="fa-IR" dirty="0" smtClean="0"/>
          </a:p>
          <a:p>
            <a:pPr algn="l"/>
            <a:endParaRPr lang="fa-IR" dirty="0" smtClean="0"/>
          </a:p>
          <a:p>
            <a:pPr algn="l"/>
            <a:endParaRPr lang="fa-IR" dirty="0" smtClean="0"/>
          </a:p>
          <a:p>
            <a:pPr algn="l"/>
            <a:endParaRPr lang="fa-IR" dirty="0"/>
          </a:p>
        </p:txBody>
      </p:sp>
      <p:sp>
        <p:nvSpPr>
          <p:cNvPr id="4" name="Rectangle 3"/>
          <p:cNvSpPr/>
          <p:nvPr/>
        </p:nvSpPr>
        <p:spPr>
          <a:xfrm>
            <a:off x="2771800" y="188640"/>
            <a:ext cx="4392488" cy="836712"/>
          </a:xfrm>
          <a:prstGeom prst="rect">
            <a:avLst/>
          </a:prstGeom>
        </p:spPr>
        <p:style>
          <a:lnRef idx="1">
            <a:schemeClr val="dk1"/>
          </a:lnRef>
          <a:fillRef idx="2">
            <a:schemeClr val="dk1"/>
          </a:fillRef>
          <a:effectRef idx="1">
            <a:schemeClr val="dk1"/>
          </a:effectRef>
          <a:fontRef idx="minor">
            <a:schemeClr val="dk1"/>
          </a:fontRef>
        </p:style>
        <p:txBody>
          <a:bodyPr rtlCol="1" anchor="ctr"/>
          <a:lstStyle/>
          <a:p>
            <a:pPr algn="ctr"/>
            <a:r>
              <a:rPr lang="fa-IR" dirty="0" smtClean="0"/>
              <a:t>انسجام</a:t>
            </a:r>
          </a:p>
          <a:p>
            <a:pPr algn="ctr"/>
            <a:r>
              <a:rPr lang="fa-IR" dirty="0" smtClean="0"/>
              <a:t>ارتقا راه حل مورد نظر توسط رهبر0</a:t>
            </a:r>
          </a:p>
          <a:p>
            <a:pPr algn="ctr"/>
            <a:r>
              <a:rPr lang="fa-IR" dirty="0" smtClean="0"/>
              <a:t>احتراز از نظرات شخصی</a:t>
            </a:r>
            <a:endParaRPr lang="fa-IR" dirty="0"/>
          </a:p>
        </p:txBody>
      </p:sp>
      <p:sp>
        <p:nvSpPr>
          <p:cNvPr id="7" name="Rectangle 6"/>
          <p:cNvSpPr/>
          <p:nvPr/>
        </p:nvSpPr>
        <p:spPr>
          <a:xfrm>
            <a:off x="2627784" y="3933056"/>
            <a:ext cx="4608512" cy="1656184"/>
          </a:xfrm>
          <a:prstGeom prst="rect">
            <a:avLst/>
          </a:prstGeom>
        </p:spPr>
        <p:style>
          <a:lnRef idx="1">
            <a:schemeClr val="dk1"/>
          </a:lnRef>
          <a:fillRef idx="2">
            <a:schemeClr val="dk1"/>
          </a:fillRef>
          <a:effectRef idx="1">
            <a:schemeClr val="dk1"/>
          </a:effectRef>
          <a:fontRef idx="minor">
            <a:schemeClr val="dk1"/>
          </a:fontRef>
        </p:style>
        <p:txBody>
          <a:bodyPr rtlCol="1" anchor="ctr"/>
          <a:lstStyle/>
          <a:p>
            <a:pPr marL="342900" indent="-342900" algn="ctr">
              <a:buFont typeface="+mj-lt"/>
              <a:buAutoNum type="arabicPeriod"/>
            </a:pPr>
            <a:r>
              <a:rPr lang="fa-IR" dirty="0" smtClean="0"/>
              <a:t>راهکارهای محدود</a:t>
            </a:r>
          </a:p>
          <a:p>
            <a:pPr marL="342900" indent="-342900" algn="ctr">
              <a:buFont typeface="+mj-lt"/>
              <a:buAutoNum type="arabicPeriod"/>
            </a:pPr>
            <a:r>
              <a:rPr lang="fa-IR" dirty="0" smtClean="0"/>
              <a:t>عدم بررسی راه کارهای مورد نظر</a:t>
            </a:r>
          </a:p>
          <a:p>
            <a:pPr marL="342900" indent="-342900" algn="ctr">
              <a:buFont typeface="+mj-lt"/>
              <a:buAutoNum type="arabicPeriod"/>
            </a:pPr>
            <a:r>
              <a:rPr lang="fa-IR" dirty="0" smtClean="0"/>
              <a:t>عدم بررسی راهکارهای رد شده</a:t>
            </a:r>
          </a:p>
          <a:p>
            <a:pPr marL="342900" indent="-342900" algn="ctr">
              <a:buFont typeface="+mj-lt"/>
              <a:buAutoNum type="arabicPeriod"/>
            </a:pPr>
            <a:r>
              <a:rPr lang="fa-IR" dirty="0" smtClean="0"/>
              <a:t>رد نظرات تخصصی</a:t>
            </a:r>
          </a:p>
          <a:p>
            <a:pPr marL="342900" indent="-342900" algn="ctr">
              <a:buFont typeface="+mj-lt"/>
              <a:buAutoNum type="arabicPeriod"/>
            </a:pPr>
            <a:r>
              <a:rPr lang="fa-IR" dirty="0" smtClean="0"/>
              <a:t>پیش داوری در انتخاب</a:t>
            </a:r>
          </a:p>
          <a:p>
            <a:pPr marL="342900" indent="-342900" algn="ctr">
              <a:buFont typeface="+mj-lt"/>
              <a:buAutoNum type="arabicPeriod"/>
            </a:pPr>
            <a:r>
              <a:rPr lang="fa-IR" dirty="0" smtClean="0"/>
              <a:t>فقدان طرحهای اقتضایی</a:t>
            </a:r>
            <a:endParaRPr lang="fa-IR" dirty="0"/>
          </a:p>
        </p:txBody>
      </p:sp>
      <p:sp>
        <p:nvSpPr>
          <p:cNvPr id="8" name="Rectangle 7"/>
          <p:cNvSpPr/>
          <p:nvPr/>
        </p:nvSpPr>
        <p:spPr>
          <a:xfrm>
            <a:off x="3563888" y="5877272"/>
            <a:ext cx="2880320" cy="819472"/>
          </a:xfrm>
          <a:prstGeom prst="rect">
            <a:avLst/>
          </a:prstGeom>
        </p:spPr>
        <p:style>
          <a:lnRef idx="1">
            <a:schemeClr val="dk1"/>
          </a:lnRef>
          <a:fillRef idx="2">
            <a:schemeClr val="dk1"/>
          </a:fillRef>
          <a:effectRef idx="1">
            <a:schemeClr val="dk1"/>
          </a:effectRef>
          <a:fontRef idx="minor">
            <a:schemeClr val="dk1"/>
          </a:fontRef>
        </p:style>
        <p:txBody>
          <a:bodyPr rtlCol="1" anchor="ctr"/>
          <a:lstStyle/>
          <a:p>
            <a:pPr algn="ctr"/>
            <a:r>
              <a:rPr lang="fa-IR" dirty="0" smtClean="0"/>
              <a:t>عملکرد پایین تر.کیفیت پایین تصمیمات</a:t>
            </a:r>
            <a:endParaRPr lang="fa-IR" dirty="0"/>
          </a:p>
        </p:txBody>
      </p:sp>
      <p:sp>
        <p:nvSpPr>
          <p:cNvPr id="9" name="Down Arrow 8"/>
          <p:cNvSpPr/>
          <p:nvPr/>
        </p:nvSpPr>
        <p:spPr>
          <a:xfrm flipH="1">
            <a:off x="4788024" y="1052736"/>
            <a:ext cx="360040" cy="216024"/>
          </a:xfrm>
          <a:prstGeom prst="downArrow">
            <a:avLst/>
          </a:prstGeom>
        </p:spPr>
        <p:style>
          <a:lnRef idx="3">
            <a:schemeClr val="lt1"/>
          </a:lnRef>
          <a:fillRef idx="1">
            <a:schemeClr val="accent1"/>
          </a:fillRef>
          <a:effectRef idx="1">
            <a:schemeClr val="accent1"/>
          </a:effectRef>
          <a:fontRef idx="minor">
            <a:schemeClr val="lt1"/>
          </a:fontRef>
        </p:style>
        <p:txBody>
          <a:bodyPr rtlCol="1" anchor="ctr"/>
          <a:lstStyle/>
          <a:p>
            <a:pPr algn="ctr"/>
            <a:endParaRPr lang="fa-IR"/>
          </a:p>
        </p:txBody>
      </p:sp>
      <p:sp>
        <p:nvSpPr>
          <p:cNvPr id="10" name="Down Arrow 9"/>
          <p:cNvSpPr/>
          <p:nvPr/>
        </p:nvSpPr>
        <p:spPr>
          <a:xfrm flipH="1">
            <a:off x="4788024" y="3717032"/>
            <a:ext cx="432048" cy="216024"/>
          </a:xfrm>
          <a:prstGeom prst="downArrow">
            <a:avLst/>
          </a:prstGeom>
        </p:spPr>
        <p:style>
          <a:lnRef idx="3">
            <a:schemeClr val="lt1"/>
          </a:lnRef>
          <a:fillRef idx="1">
            <a:schemeClr val="accent1"/>
          </a:fillRef>
          <a:effectRef idx="1">
            <a:schemeClr val="accent1"/>
          </a:effectRef>
          <a:fontRef idx="minor">
            <a:schemeClr val="lt1"/>
          </a:fontRef>
        </p:style>
        <p:txBody>
          <a:bodyPr rtlCol="1" anchor="ctr"/>
          <a:lstStyle/>
          <a:p>
            <a:pPr algn="ctr"/>
            <a:endParaRPr lang="fa-IR"/>
          </a:p>
        </p:txBody>
      </p:sp>
      <p:sp>
        <p:nvSpPr>
          <p:cNvPr id="11" name="Down Arrow 10"/>
          <p:cNvSpPr/>
          <p:nvPr/>
        </p:nvSpPr>
        <p:spPr>
          <a:xfrm flipH="1">
            <a:off x="4788024" y="5589240"/>
            <a:ext cx="360040" cy="216024"/>
          </a:xfrm>
          <a:prstGeom prst="downArrow">
            <a:avLst/>
          </a:prstGeom>
        </p:spPr>
        <p:style>
          <a:lnRef idx="3">
            <a:schemeClr val="lt1"/>
          </a:lnRef>
          <a:fillRef idx="1">
            <a:schemeClr val="accent1"/>
          </a:fillRef>
          <a:effectRef idx="1">
            <a:schemeClr val="accent1"/>
          </a:effectRef>
          <a:fontRef idx="minor">
            <a:schemeClr val="lt1"/>
          </a:fontRef>
        </p:style>
        <p:txBody>
          <a:bodyPr rtlCol="1" anchor="ctr"/>
          <a:lstStyle/>
          <a:p>
            <a:pPr algn="ctr"/>
            <a:endParaRPr lang="fa-IR" b="1" spc="30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16" name="Vertical Scroll 15"/>
          <p:cNvSpPr/>
          <p:nvPr/>
        </p:nvSpPr>
        <p:spPr>
          <a:xfrm>
            <a:off x="3131840" y="1268760"/>
            <a:ext cx="3672408" cy="2448272"/>
          </a:xfrm>
          <a:prstGeom prst="verticalScroll">
            <a:avLst/>
          </a:prstGeom>
        </p:spPr>
        <p:style>
          <a:lnRef idx="1">
            <a:schemeClr val="dk1"/>
          </a:lnRef>
          <a:fillRef idx="2">
            <a:schemeClr val="dk1"/>
          </a:fillRef>
          <a:effectRef idx="1">
            <a:schemeClr val="dk1"/>
          </a:effectRef>
          <a:fontRef idx="minor">
            <a:schemeClr val="dk1"/>
          </a:fontRef>
        </p:style>
        <p:txBody>
          <a:bodyPr rtlCol="1" anchor="ctr"/>
          <a:lstStyle/>
          <a:p>
            <a:pPr marL="342900" indent="-342900" algn="ctr">
              <a:buFont typeface="+mj-lt"/>
              <a:buAutoNum type="arabicPeriod"/>
            </a:pPr>
            <a:r>
              <a:rPr lang="fa-IR" dirty="0" smtClean="0"/>
              <a:t>شکست ناپزیری</a:t>
            </a:r>
          </a:p>
          <a:p>
            <a:pPr marL="342900" indent="-342900" algn="ctr">
              <a:buFont typeface="+mj-lt"/>
              <a:buAutoNum type="arabicPeriod"/>
            </a:pPr>
            <a:r>
              <a:rPr lang="fa-IR" dirty="0" smtClean="0"/>
              <a:t>عقلایی بودن</a:t>
            </a:r>
          </a:p>
          <a:p>
            <a:pPr marL="342900" indent="-342900" algn="ctr">
              <a:buFont typeface="+mj-lt"/>
              <a:buAutoNum type="arabicPeriod"/>
            </a:pPr>
            <a:r>
              <a:rPr lang="fa-IR" dirty="0" smtClean="0"/>
              <a:t>رعایت اصول اخلاقی</a:t>
            </a:r>
          </a:p>
          <a:p>
            <a:pPr marL="342900" indent="-342900" algn="ctr">
              <a:buFont typeface="+mj-lt"/>
              <a:buAutoNum type="arabicPeriod"/>
            </a:pPr>
            <a:r>
              <a:rPr lang="fa-IR" dirty="0" smtClean="0"/>
              <a:t>کلیشه سازی</a:t>
            </a:r>
          </a:p>
          <a:p>
            <a:pPr marL="342900" indent="-342900" algn="ctr">
              <a:buFont typeface="+mj-lt"/>
              <a:buAutoNum type="arabicPeriod"/>
            </a:pPr>
            <a:r>
              <a:rPr lang="fa-IR" dirty="0" smtClean="0"/>
              <a:t>فشار همکاران</a:t>
            </a:r>
          </a:p>
          <a:p>
            <a:pPr marL="342900" indent="-342900" algn="ctr">
              <a:buFont typeface="+mj-lt"/>
              <a:buAutoNum type="arabicPeriod"/>
            </a:pPr>
            <a:r>
              <a:rPr lang="fa-IR" dirty="0" smtClean="0"/>
              <a:t>خودسانسوری</a:t>
            </a:r>
          </a:p>
          <a:p>
            <a:pPr marL="342900" indent="-342900" algn="ctr">
              <a:buFont typeface="+mj-lt"/>
              <a:buAutoNum type="arabicPeriod"/>
            </a:pPr>
            <a:r>
              <a:rPr lang="fa-IR" dirty="0" smtClean="0"/>
              <a:t>اتفاق آرا</a:t>
            </a:r>
          </a:p>
          <a:p>
            <a:pPr marL="342900" indent="-342900" algn="ctr">
              <a:buFont typeface="+mj-lt"/>
              <a:buAutoNum type="arabicPeriod"/>
            </a:pPr>
            <a:r>
              <a:rPr lang="fa-IR" dirty="0" smtClean="0"/>
              <a:t>محافظان فکری</a:t>
            </a:r>
            <a:endParaRPr lang="fa-IR" dirty="0"/>
          </a:p>
        </p:txBody>
      </p:sp>
      <p:sp>
        <p:nvSpPr>
          <p:cNvPr id="19" name="Rectangle 18"/>
          <p:cNvSpPr/>
          <p:nvPr/>
        </p:nvSpPr>
        <p:spPr>
          <a:xfrm>
            <a:off x="467544" y="2420888"/>
            <a:ext cx="2231700" cy="369332"/>
          </a:xfrm>
          <a:prstGeom prst="rect">
            <a:avLst/>
          </a:prstGeom>
        </p:spPr>
        <p:txBody>
          <a:bodyPr wrap="none">
            <a:spAutoFit/>
          </a:bodyPr>
          <a:lstStyle/>
          <a:p>
            <a:r>
              <a:rPr lang="fa-IR" b="1" dirty="0" smtClean="0"/>
              <a:t>نمونه هایی از تفکر گروهی</a:t>
            </a:r>
          </a:p>
        </p:txBody>
      </p:sp>
      <p:sp>
        <p:nvSpPr>
          <p:cNvPr id="20" name="Rectangle 19"/>
          <p:cNvSpPr/>
          <p:nvPr/>
        </p:nvSpPr>
        <p:spPr>
          <a:xfrm>
            <a:off x="683568" y="6237312"/>
            <a:ext cx="2231700" cy="369332"/>
          </a:xfrm>
          <a:prstGeom prst="rect">
            <a:avLst/>
          </a:prstGeom>
        </p:spPr>
        <p:txBody>
          <a:bodyPr wrap="none">
            <a:spAutoFit/>
          </a:bodyPr>
          <a:lstStyle/>
          <a:p>
            <a:r>
              <a:rPr lang="fa-IR" b="1" dirty="0" smtClean="0"/>
              <a:t>نمونه هایی از تفکر گروهی</a:t>
            </a:r>
          </a:p>
        </p:txBody>
      </p:sp>
      <p:sp>
        <p:nvSpPr>
          <p:cNvPr id="23" name="TextBox 22"/>
          <p:cNvSpPr txBox="1"/>
          <p:nvPr/>
        </p:nvSpPr>
        <p:spPr>
          <a:xfrm>
            <a:off x="467544" y="4509120"/>
            <a:ext cx="1872208" cy="369332"/>
          </a:xfrm>
          <a:prstGeom prst="rect">
            <a:avLst/>
          </a:prstGeom>
          <a:noFill/>
        </p:spPr>
        <p:txBody>
          <a:bodyPr wrap="square" rtlCol="1">
            <a:spAutoFit/>
          </a:bodyPr>
          <a:lstStyle/>
          <a:p>
            <a:r>
              <a:rPr lang="fa-IR" b="1" dirty="0" smtClean="0"/>
              <a:t>نقائص تصمیم گیری</a:t>
            </a:r>
            <a:endParaRPr lang="fa-IR" b="1"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par>
                                <p:cTn id="8" presetID="20"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wedge">
                                      <p:cBhvr>
                                        <p:cTn id="10" dur="2000"/>
                                        <p:tgtEl>
                                          <p:spTgt spid="16"/>
                                        </p:tgtEl>
                                      </p:cBhvr>
                                    </p:animEffect>
                                  </p:childTnLst>
                                </p:cTn>
                              </p:par>
                              <p:par>
                                <p:cTn id="11" presetID="20"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edge">
                                      <p:cBhvr>
                                        <p:cTn id="13" dur="2000"/>
                                        <p:tgtEl>
                                          <p:spTgt spid="9"/>
                                        </p:tgtEl>
                                      </p:cBhvr>
                                    </p:animEffect>
                                  </p:childTnLst>
                                </p:cTn>
                              </p:par>
                              <p:par>
                                <p:cTn id="14" presetID="20" presetClass="entr" presetSubtype="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edge">
                                      <p:cBhvr>
                                        <p:cTn id="16" dur="2000"/>
                                        <p:tgtEl>
                                          <p:spTgt spid="10"/>
                                        </p:tgtEl>
                                      </p:cBhvr>
                                    </p:animEffect>
                                  </p:childTnLst>
                                </p:cTn>
                              </p:par>
                              <p:par>
                                <p:cTn id="17" presetID="20"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edge">
                                      <p:cBhvr>
                                        <p:cTn id="19" dur="2000"/>
                                        <p:tgtEl>
                                          <p:spTgt spid="7"/>
                                        </p:tgtEl>
                                      </p:cBhvr>
                                    </p:animEffect>
                                  </p:childTnLst>
                                </p:cTn>
                              </p:par>
                              <p:par>
                                <p:cTn id="20" presetID="20"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edge">
                                      <p:cBhvr>
                                        <p:cTn id="22" dur="2000"/>
                                        <p:tgtEl>
                                          <p:spTgt spid="11"/>
                                        </p:tgtEl>
                                      </p:cBhvr>
                                    </p:animEffect>
                                  </p:childTnLst>
                                </p:cTn>
                              </p:par>
                              <p:par>
                                <p:cTn id="23" presetID="20"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edge">
                                      <p:cBhvr>
                                        <p:cTn id="25" dur="20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gtEl>
                                        <p:attrNameLst>
                                          <p:attrName>style.visibility</p:attrName>
                                        </p:attrNameLst>
                                      </p:cBhvr>
                                      <p:to>
                                        <p:strVal val="visible"/>
                                      </p:to>
                                    </p:set>
                                    <p:anim calcmode="lin" valueType="num">
                                      <p:cBhvr additive="base">
                                        <p:cTn id="30" dur="500" fill="hold"/>
                                        <p:tgtEl>
                                          <p:spTgt spid="3"/>
                                        </p:tgtEl>
                                        <p:attrNameLst>
                                          <p:attrName>ppt_x</p:attrName>
                                        </p:attrNameLst>
                                      </p:cBhvr>
                                      <p:tavLst>
                                        <p:tav tm="0">
                                          <p:val>
                                            <p:strVal val="#ppt_x"/>
                                          </p:val>
                                        </p:tav>
                                        <p:tav tm="100000">
                                          <p:val>
                                            <p:strVal val="#ppt_x"/>
                                          </p:val>
                                        </p:tav>
                                      </p:tavLst>
                                    </p:anim>
                                    <p:anim calcmode="lin" valueType="num">
                                      <p:cBhvr additive="base">
                                        <p:cTn id="31" dur="500" fill="hold"/>
                                        <p:tgtEl>
                                          <p:spTgt spid="3"/>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19"/>
                                        </p:tgtEl>
                                        <p:attrNameLst>
                                          <p:attrName>style.visibility</p:attrName>
                                        </p:attrNameLst>
                                      </p:cBhvr>
                                      <p:to>
                                        <p:strVal val="visible"/>
                                      </p:to>
                                    </p:set>
                                    <p:anim calcmode="lin" valueType="num">
                                      <p:cBhvr additive="base">
                                        <p:cTn id="34" dur="500" fill="hold"/>
                                        <p:tgtEl>
                                          <p:spTgt spid="19"/>
                                        </p:tgtEl>
                                        <p:attrNameLst>
                                          <p:attrName>ppt_x</p:attrName>
                                        </p:attrNameLst>
                                      </p:cBhvr>
                                      <p:tavLst>
                                        <p:tav tm="0">
                                          <p:val>
                                            <p:strVal val="#ppt_x"/>
                                          </p:val>
                                        </p:tav>
                                        <p:tav tm="100000">
                                          <p:val>
                                            <p:strVal val="#ppt_x"/>
                                          </p:val>
                                        </p:tav>
                                      </p:tavLst>
                                    </p:anim>
                                    <p:anim calcmode="lin" valueType="num">
                                      <p:cBhvr additive="base">
                                        <p:cTn id="35" dur="500" fill="hold"/>
                                        <p:tgtEl>
                                          <p:spTgt spid="19"/>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23"/>
                                        </p:tgtEl>
                                        <p:attrNameLst>
                                          <p:attrName>style.visibility</p:attrName>
                                        </p:attrNameLst>
                                      </p:cBhvr>
                                      <p:to>
                                        <p:strVal val="visible"/>
                                      </p:to>
                                    </p:set>
                                    <p:anim calcmode="lin" valueType="num">
                                      <p:cBhvr additive="base">
                                        <p:cTn id="38" dur="500" fill="hold"/>
                                        <p:tgtEl>
                                          <p:spTgt spid="23"/>
                                        </p:tgtEl>
                                        <p:attrNameLst>
                                          <p:attrName>ppt_x</p:attrName>
                                        </p:attrNameLst>
                                      </p:cBhvr>
                                      <p:tavLst>
                                        <p:tav tm="0">
                                          <p:val>
                                            <p:strVal val="#ppt_x"/>
                                          </p:val>
                                        </p:tav>
                                        <p:tav tm="100000">
                                          <p:val>
                                            <p:strVal val="#ppt_x"/>
                                          </p:val>
                                        </p:tav>
                                      </p:tavLst>
                                    </p:anim>
                                    <p:anim calcmode="lin" valueType="num">
                                      <p:cBhvr additive="base">
                                        <p:cTn id="39" dur="500" fill="hold"/>
                                        <p:tgtEl>
                                          <p:spTgt spid="23"/>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20"/>
                                        </p:tgtEl>
                                        <p:attrNameLst>
                                          <p:attrName>style.visibility</p:attrName>
                                        </p:attrNameLst>
                                      </p:cBhvr>
                                      <p:to>
                                        <p:strVal val="visible"/>
                                      </p:to>
                                    </p:set>
                                    <p:anim calcmode="lin" valueType="num">
                                      <p:cBhvr additive="base">
                                        <p:cTn id="42" dur="500" fill="hold"/>
                                        <p:tgtEl>
                                          <p:spTgt spid="20"/>
                                        </p:tgtEl>
                                        <p:attrNameLst>
                                          <p:attrName>ppt_x</p:attrName>
                                        </p:attrNameLst>
                                      </p:cBhvr>
                                      <p:tavLst>
                                        <p:tav tm="0">
                                          <p:val>
                                            <p:strVal val="#ppt_x"/>
                                          </p:val>
                                        </p:tav>
                                        <p:tav tm="100000">
                                          <p:val>
                                            <p:strVal val="#ppt_x"/>
                                          </p:val>
                                        </p:tav>
                                      </p:tavLst>
                                    </p:anim>
                                    <p:anim calcmode="lin" valueType="num">
                                      <p:cBhvr additive="base">
                                        <p:cTn id="43"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8" grpId="0" animBg="1"/>
      <p:bldP spid="9" grpId="0" animBg="1"/>
      <p:bldP spid="10" grpId="0" animBg="1"/>
      <p:bldP spid="11" grpId="0" animBg="1"/>
      <p:bldP spid="16" grpId="0" animBg="1"/>
      <p:bldP spid="19" grpId="0"/>
      <p:bldP spid="20" grpId="0"/>
      <p:bldP spid="2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1600" b="1" dirty="0" smtClean="0">
                <a:solidFill>
                  <a:schemeClr val="tx1"/>
                </a:solidFill>
              </a:rPr>
              <a:t>الف0توصیه هایی برای رهبر</a:t>
            </a:r>
            <a:endParaRPr lang="fa-IR" sz="1600" b="1" dirty="0">
              <a:solidFill>
                <a:schemeClr val="tx1"/>
              </a:solidFill>
            </a:endParaRPr>
          </a:p>
        </p:txBody>
      </p:sp>
      <p:sp>
        <p:nvSpPr>
          <p:cNvPr id="3" name="Content Placeholder 2"/>
          <p:cNvSpPr>
            <a:spLocks noGrp="1"/>
          </p:cNvSpPr>
          <p:nvPr>
            <p:ph sz="quarter" idx="1"/>
          </p:nvPr>
        </p:nvSpPr>
        <p:spPr>
          <a:xfrm>
            <a:off x="914400" y="1447800"/>
            <a:ext cx="7906072" cy="4933528"/>
          </a:xfrm>
        </p:spPr>
        <p:txBody>
          <a:bodyPr>
            <a:normAutofit fontScale="77500" lnSpcReduction="20000"/>
          </a:bodyPr>
          <a:lstStyle/>
          <a:p>
            <a:pPr marL="514350" indent="-514350">
              <a:buFont typeface="+mj-lt"/>
              <a:buAutoNum type="arabicPeriod"/>
            </a:pPr>
            <a:r>
              <a:rPr lang="fa-IR" dirty="0" smtClean="0"/>
              <a:t>واگذاری نقش ارزیاب انتقادی به همه</a:t>
            </a:r>
          </a:p>
          <a:p>
            <a:pPr marL="514350" indent="-514350">
              <a:buFont typeface="+mj-lt"/>
              <a:buAutoNum type="arabicPeriod"/>
            </a:pPr>
            <a:r>
              <a:rPr lang="fa-IR" dirty="0" smtClean="0"/>
              <a:t>بی طرف بمانید ترجیحات خود را بیان نکنید0</a:t>
            </a:r>
          </a:p>
          <a:p>
            <a:pPr marL="514350" indent="-514350">
              <a:buFont typeface="+mj-lt"/>
              <a:buAutoNum type="arabicPeriod"/>
            </a:pPr>
            <a:r>
              <a:rPr lang="fa-IR" dirty="0" smtClean="0"/>
              <a:t>وظیفه ایفای نقش مخالف را به حداقل یکی از اعظای گروه واگذار کنید0</a:t>
            </a:r>
          </a:p>
          <a:p>
            <a:pPr marL="514350" indent="-514350">
              <a:buFont typeface="+mj-lt"/>
              <a:buAutoNum type="arabicPeriod"/>
            </a:pPr>
            <a:r>
              <a:rPr lang="fa-IR" dirty="0" smtClean="0"/>
              <a:t>از متخصصین خارجی بخواهید که با گروه به مجادله بپردازید0</a:t>
            </a:r>
          </a:p>
          <a:p>
            <a:pPr marL="514350" indent="-514350">
              <a:buNone/>
            </a:pPr>
            <a:r>
              <a:rPr lang="fa-IR" b="1" dirty="0" smtClean="0"/>
              <a:t>ب0توصیه های سازمانی</a:t>
            </a:r>
          </a:p>
          <a:p>
            <a:pPr marL="514350" indent="-514350">
              <a:buFont typeface="+mj-lt"/>
              <a:buAutoNum type="arabicPeriod"/>
            </a:pPr>
            <a:r>
              <a:rPr lang="fa-IR" dirty="0" smtClean="0"/>
              <a:t>گروههای متعددی برای انجام یک کار تشکیل دهید0</a:t>
            </a:r>
          </a:p>
          <a:p>
            <a:pPr marL="514350" indent="-514350">
              <a:buFont typeface="+mj-lt"/>
              <a:buAutoNum type="arabicPeriod"/>
            </a:pPr>
            <a:r>
              <a:rPr lang="fa-IR" dirty="0" smtClean="0"/>
              <a:t>به مدیران و رهبران گروهها چگونگی حفاظت در برابر تفکر گروهی بدهید0</a:t>
            </a:r>
          </a:p>
          <a:p>
            <a:pPr marL="514350" indent="-514350">
              <a:buNone/>
            </a:pPr>
            <a:r>
              <a:rPr lang="fa-IR" b="1" dirty="0" smtClean="0"/>
              <a:t>پ0توصیه هایی برای افراد</a:t>
            </a:r>
          </a:p>
          <a:p>
            <a:pPr marL="514350" indent="-514350">
              <a:buFont typeface="+mj-lt"/>
              <a:buAutoNum type="arabicPeriod"/>
            </a:pPr>
            <a:r>
              <a:rPr lang="fa-IR" dirty="0" smtClean="0"/>
              <a:t>یک متفکر منتقد باشید0</a:t>
            </a:r>
          </a:p>
          <a:p>
            <a:pPr marL="514350" indent="-514350">
              <a:buFont typeface="+mj-lt"/>
              <a:buAutoNum type="arabicPeriod"/>
            </a:pPr>
            <a:r>
              <a:rPr lang="fa-IR" dirty="0" smtClean="0"/>
              <a:t>اندیشه های گروه را با شخص قابل اعتماد در خارج سازمان بحث کنید و نتیجه را به اطلاع گروه برسانید0</a:t>
            </a:r>
          </a:p>
          <a:p>
            <a:pPr marL="514350" indent="-514350">
              <a:buNone/>
            </a:pPr>
            <a:r>
              <a:rPr lang="fa-IR" b="1" dirty="0" smtClean="0"/>
              <a:t>ت0توصیه هایی در مورد فرایند</a:t>
            </a:r>
          </a:p>
          <a:p>
            <a:pPr marL="514350" indent="-514350">
              <a:buFont typeface="+mj-lt"/>
              <a:buAutoNum type="arabicPeriod"/>
            </a:pPr>
            <a:r>
              <a:rPr lang="fa-IR" dirty="0" smtClean="0"/>
              <a:t>مرتباٌگروه به بخش هایی جزیی تر تقسیم کنید و موضوعات را به بحث بگذارید0</a:t>
            </a:r>
          </a:p>
          <a:p>
            <a:pPr marL="514350" indent="-514350">
              <a:buFont typeface="+mj-lt"/>
              <a:buAutoNum type="arabicPeriod"/>
            </a:pPr>
            <a:r>
              <a:rPr lang="fa-IR" dirty="0" smtClean="0"/>
              <a:t>زمانی را صرف مطالعه موضوعات خارج از سازمان کنید0</a:t>
            </a:r>
          </a:p>
          <a:p>
            <a:pPr marL="514350" indent="-514350">
              <a:buFont typeface="+mj-lt"/>
              <a:buAutoNum type="arabicPeriod"/>
            </a:pPr>
            <a:r>
              <a:rPr lang="fa-IR" dirty="0" smtClean="0"/>
              <a:t>قبل از هر گونه تعهد موضوع را جهت بررسی مجدد در جلسه تجدید نظر مطرح کنید0</a:t>
            </a:r>
          </a:p>
        </p:txBody>
      </p:sp>
      <p:cxnSp>
        <p:nvCxnSpPr>
          <p:cNvPr id="5" name="Straight Connector 4"/>
          <p:cNvCxnSpPr>
            <a:endCxn id="2" idx="1"/>
          </p:cNvCxnSpPr>
          <p:nvPr/>
        </p:nvCxnSpPr>
        <p:spPr>
          <a:xfrm flipH="1">
            <a:off x="914400" y="836712"/>
            <a:ext cx="7834064" cy="9426"/>
          </a:xfrm>
          <a:prstGeom prst="line">
            <a:avLst/>
          </a:prstGeom>
        </p:spPr>
        <p:style>
          <a:lnRef idx="3">
            <a:schemeClr val="dk1"/>
          </a:lnRef>
          <a:fillRef idx="0">
            <a:schemeClr val="dk1"/>
          </a:fillRef>
          <a:effectRef idx="2">
            <a:schemeClr val="dk1"/>
          </a:effectRef>
          <a:fontRef idx="minor">
            <a:schemeClr val="tx1"/>
          </a:fontRef>
        </p:style>
      </p:cxnSp>
      <p:sp>
        <p:nvSpPr>
          <p:cNvPr id="13" name="Rectangle 12"/>
          <p:cNvSpPr/>
          <p:nvPr/>
        </p:nvSpPr>
        <p:spPr>
          <a:xfrm>
            <a:off x="4427984" y="260648"/>
            <a:ext cx="4320480" cy="400110"/>
          </a:xfrm>
          <a:prstGeom prst="rect">
            <a:avLst/>
          </a:prstGeom>
        </p:spPr>
        <p:txBody>
          <a:bodyPr wrap="square">
            <a:spAutoFit/>
          </a:bodyPr>
          <a:lstStyle/>
          <a:p>
            <a:r>
              <a:rPr lang="fa-IR" sz="2000" b="1" dirty="0" smtClean="0"/>
              <a:t>توصیه هایی برای جلوگیری از تفکر گروهی</a:t>
            </a:r>
            <a:endParaRPr lang="fa-IR" sz="2000" b="1"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additive="base">
                                        <p:cTn id="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additive="base">
                                        <p:cTn id="3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 calcmode="lin" valueType="num">
                                      <p:cBhvr additive="base">
                                        <p:cTn id="4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anim calcmode="lin" valueType="num">
                                      <p:cBhvr additive="base">
                                        <p:cTn id="5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anim calcmode="lin" valueType="num">
                                      <p:cBhvr additive="base">
                                        <p:cTn id="5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additive="base">
                                        <p:cTn id="6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3">
                                            <p:txEl>
                                              <p:pRg st="9" end="9"/>
                                            </p:txEl>
                                          </p:spTgt>
                                        </p:tgtEl>
                                        <p:attrNameLst>
                                          <p:attrName>style.visibility</p:attrName>
                                        </p:attrNameLst>
                                      </p:cBhvr>
                                      <p:to>
                                        <p:strVal val="visible"/>
                                      </p:to>
                                    </p:set>
                                    <p:anim calcmode="lin" valueType="num">
                                      <p:cBhvr additive="base">
                                        <p:cTn id="6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3">
                                            <p:txEl>
                                              <p:pRg st="10" end="10"/>
                                            </p:txEl>
                                          </p:spTgt>
                                        </p:tgtEl>
                                        <p:attrNameLst>
                                          <p:attrName>style.visibility</p:attrName>
                                        </p:attrNameLst>
                                      </p:cBhvr>
                                      <p:to>
                                        <p:strVal val="visible"/>
                                      </p:to>
                                    </p:set>
                                    <p:anim calcmode="lin" valueType="num">
                                      <p:cBhvr additive="base">
                                        <p:cTn id="7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3">
                                            <p:txEl>
                                              <p:pRg st="11" end="11"/>
                                            </p:txEl>
                                          </p:spTgt>
                                        </p:tgtEl>
                                        <p:attrNameLst>
                                          <p:attrName>style.visibility</p:attrName>
                                        </p:attrNameLst>
                                      </p:cBhvr>
                                      <p:to>
                                        <p:strVal val="visible"/>
                                      </p:to>
                                    </p:set>
                                    <p:anim calcmode="lin" valueType="num">
                                      <p:cBhvr additive="base">
                                        <p:cTn id="8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3">
                                            <p:txEl>
                                              <p:pRg st="12" end="12"/>
                                            </p:txEl>
                                          </p:spTgt>
                                        </p:tgtEl>
                                        <p:attrNameLst>
                                          <p:attrName>style.visibility</p:attrName>
                                        </p:attrNameLst>
                                      </p:cBhvr>
                                      <p:to>
                                        <p:strVal val="visible"/>
                                      </p:to>
                                    </p:set>
                                    <p:anim calcmode="lin" valueType="num">
                                      <p:cBhvr additive="base">
                                        <p:cTn id="8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grpId="0" nodeType="clickEffect">
                                  <p:stCondLst>
                                    <p:cond delay="0"/>
                                  </p:stCondLst>
                                  <p:childTnLst>
                                    <p:set>
                                      <p:cBhvr>
                                        <p:cTn id="92" dur="1" fill="hold">
                                          <p:stCondLst>
                                            <p:cond delay="0"/>
                                          </p:stCondLst>
                                        </p:cTn>
                                        <p:tgtEl>
                                          <p:spTgt spid="3">
                                            <p:txEl>
                                              <p:pRg st="13" end="13"/>
                                            </p:txEl>
                                          </p:spTgt>
                                        </p:tgtEl>
                                        <p:attrNameLst>
                                          <p:attrName>style.visibility</p:attrName>
                                        </p:attrNameLst>
                                      </p:cBhvr>
                                      <p:to>
                                        <p:strVal val="visible"/>
                                      </p:to>
                                    </p:set>
                                    <p:anim calcmode="lin" valueType="num">
                                      <p:cBhvr additive="base">
                                        <p:cTn id="93"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94"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692696"/>
            <a:ext cx="7772400" cy="1143000"/>
          </a:xfrm>
        </p:spPr>
        <p:txBody>
          <a:bodyPr>
            <a:normAutofit fontScale="90000"/>
          </a:bodyPr>
          <a:lstStyle/>
          <a:p>
            <a:pPr algn="r"/>
            <a:r>
              <a:rPr lang="fa-IR" dirty="0"/>
              <a:t/>
            </a:r>
            <a:br>
              <a:rPr lang="fa-IR" dirty="0"/>
            </a:br>
            <a:r>
              <a:rPr lang="fa-IR" dirty="0" smtClean="0">
                <a:solidFill>
                  <a:srgbClr val="FF0000"/>
                </a:solidFill>
              </a:rPr>
              <a:t>دانشگاه آزاد اسلامی</a:t>
            </a:r>
            <a:r>
              <a:rPr lang="fa-IR" dirty="0" smtClean="0"/>
              <a:t/>
            </a:r>
            <a:br>
              <a:rPr lang="fa-IR" dirty="0" smtClean="0"/>
            </a:br>
            <a:endParaRPr lang="fa-IR" dirty="0"/>
          </a:p>
        </p:txBody>
      </p:sp>
      <p:pic>
        <p:nvPicPr>
          <p:cNvPr id="5" name="Picture 2"/>
          <p:cNvPicPr>
            <a:picLocks noGrp="1" noChangeAspect="1" noChangeArrowheads="1"/>
          </p:cNvPicPr>
          <p:nvPr>
            <p:ph sz="quarter" idx="1"/>
          </p:nvPr>
        </p:nvPicPr>
        <p:blipFill>
          <a:blip r:embed="rId2" cstate="print"/>
          <a:stretch>
            <a:fillRect/>
          </a:stretch>
        </p:blipFill>
        <p:spPr bwMode="auto">
          <a:xfrm>
            <a:off x="5292080" y="3501008"/>
            <a:ext cx="3456384" cy="2520280"/>
          </a:xfrm>
          <a:prstGeom prst="ellipse">
            <a:avLst/>
          </a:prstGeom>
          <a:ln>
            <a:noFill/>
          </a:ln>
          <a:effectLst>
            <a:softEdge rad="112500"/>
          </a:effectLst>
        </p:spPr>
      </p:pic>
      <p:pic>
        <p:nvPicPr>
          <p:cNvPr id="6" name="Picture 3"/>
          <p:cNvPicPr>
            <a:picLocks noChangeAspect="1" noChangeArrowheads="1"/>
          </p:cNvPicPr>
          <p:nvPr/>
        </p:nvPicPr>
        <p:blipFill>
          <a:blip r:embed="rId3" cstate="print"/>
          <a:srcRect/>
          <a:stretch>
            <a:fillRect/>
          </a:stretch>
        </p:blipFill>
        <p:spPr bwMode="auto">
          <a:xfrm>
            <a:off x="395536" y="332657"/>
            <a:ext cx="3960440" cy="2952328"/>
          </a:xfrm>
          <a:prstGeom prst="rect">
            <a:avLst/>
          </a:prstGeom>
          <a:ln>
            <a:noFill/>
          </a:ln>
          <a:effectLst>
            <a:softEdge rad="112500"/>
          </a:effectLst>
        </p:spPr>
      </p:pic>
      <p:sp>
        <p:nvSpPr>
          <p:cNvPr id="7" name="Rectangle 6"/>
          <p:cNvSpPr/>
          <p:nvPr/>
        </p:nvSpPr>
        <p:spPr>
          <a:xfrm>
            <a:off x="611560" y="4725144"/>
            <a:ext cx="3888432" cy="584775"/>
          </a:xfrm>
          <a:prstGeom prst="rect">
            <a:avLst/>
          </a:prstGeom>
        </p:spPr>
        <p:txBody>
          <a:bodyPr wrap="square">
            <a:spAutoFit/>
          </a:bodyPr>
          <a:lstStyle/>
          <a:p>
            <a:r>
              <a:rPr lang="fa-IR" sz="3200" b="1" dirty="0" smtClean="0">
                <a:solidFill>
                  <a:srgbClr val="FF0000"/>
                </a:solidFill>
              </a:rPr>
              <a:t>دانشکده مدیریت واقتصاد</a:t>
            </a:r>
            <a:endParaRPr lang="fa-IR" sz="3200" b="1" dirty="0">
              <a:solidFill>
                <a:srgbClr val="FF0000"/>
              </a:solidFill>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20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dirty="0" smtClean="0">
                <a:solidFill>
                  <a:srgbClr val="FF0000"/>
                </a:solidFill>
              </a:rPr>
              <a:t>فنون حل مشکل گروهی</a:t>
            </a:r>
            <a:endParaRPr lang="fa-IR" sz="3600" dirty="0">
              <a:solidFill>
                <a:srgbClr val="FF0000"/>
              </a:solidFill>
            </a:endParaRPr>
          </a:p>
        </p:txBody>
      </p:sp>
      <p:sp>
        <p:nvSpPr>
          <p:cNvPr id="3" name="Content Placeholder 2"/>
          <p:cNvSpPr>
            <a:spLocks noGrp="1"/>
          </p:cNvSpPr>
          <p:nvPr>
            <p:ph sz="quarter" idx="1"/>
          </p:nvPr>
        </p:nvSpPr>
        <p:spPr/>
        <p:txBody>
          <a:bodyPr>
            <a:normAutofit/>
          </a:bodyPr>
          <a:lstStyle/>
          <a:p>
            <a:r>
              <a:rPr lang="fa-IR" sz="3600" b="1" dirty="0" smtClean="0"/>
              <a:t>طوفان مغزی</a:t>
            </a:r>
          </a:p>
          <a:p>
            <a:pPr>
              <a:buNone/>
            </a:pPr>
            <a:r>
              <a:rPr lang="fa-IR" sz="2400" dirty="0" smtClean="0"/>
              <a:t>    تحرک یا طوفان مغزی یکی از فنون متداول در سالهای 1950می باشد که اغلب در تصمیم گیری و در مرحله ایجاد نظرهای جدید مورد استفاده قرار می گیرد0در فن طوفان مغزی گروه صرفاً برای ایجاد راهکارها تشکیل جلسه می دهد0هر یک از اعضا نظرهای خود را ارائه می دهد و آن را به اختصار تشریح می کند0</a:t>
            </a:r>
          </a:p>
          <a:p>
            <a:pPr>
              <a:buNone/>
            </a:pPr>
            <a:r>
              <a:rPr lang="fa-IR" sz="2400" dirty="0" smtClean="0"/>
              <a:t>   منظوراز به کارگیری  فن ظوفان مغزی ایجاد نظریه های و راه حل های جدید از طریق </a:t>
            </a:r>
            <a:r>
              <a:rPr lang="fa-IR" sz="2400" dirty="0" smtClean="0">
                <a:solidFill>
                  <a:srgbClr val="FF0000"/>
                </a:solidFill>
              </a:rPr>
              <a:t>برانگیختن خلاقیت اعضا گروه </a:t>
            </a:r>
            <a:r>
              <a:rPr lang="fa-IR" sz="2400" dirty="0" smtClean="0"/>
              <a:t>و ترغیب آنها به افزودن نظریه هایتان به آنچه دیگران در قبل ارائه داده اند0</a:t>
            </a:r>
            <a:endParaRPr lang="fa-IR" sz="2400" dirty="0"/>
          </a:p>
        </p:txBody>
      </p:sp>
    </p:spTree>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b="1" dirty="0" smtClean="0">
                <a:solidFill>
                  <a:srgbClr val="FF0000"/>
                </a:solidFill>
              </a:rPr>
              <a:t>4قاعده اساسی طوفان مغزی </a:t>
            </a:r>
            <a:endParaRPr lang="fa-IR" sz="3200" b="1" dirty="0">
              <a:solidFill>
                <a:srgbClr val="FF0000"/>
              </a:solidFill>
            </a:endParaRPr>
          </a:p>
        </p:txBody>
      </p:sp>
      <p:sp>
        <p:nvSpPr>
          <p:cNvPr id="3" name="Content Placeholder 2"/>
          <p:cNvSpPr>
            <a:spLocks noGrp="1"/>
          </p:cNvSpPr>
          <p:nvPr>
            <p:ph sz="quarter" idx="1"/>
          </p:nvPr>
        </p:nvSpPr>
        <p:spPr/>
        <p:txBody>
          <a:bodyPr/>
          <a:lstStyle/>
          <a:p>
            <a:pPr marL="514350" indent="-514350">
              <a:buFont typeface="+mj-lt"/>
              <a:buAutoNum type="arabicPeriod"/>
            </a:pPr>
            <a:r>
              <a:rPr lang="fa-IR" dirty="0" smtClean="0"/>
              <a:t>تمرکز بر کمیت</a:t>
            </a:r>
          </a:p>
          <a:p>
            <a:pPr marL="514350" indent="-514350">
              <a:buFont typeface="+mj-lt"/>
              <a:buAutoNum type="arabicPeriod"/>
            </a:pPr>
            <a:endParaRPr lang="fa-IR" dirty="0" smtClean="0"/>
          </a:p>
          <a:p>
            <a:pPr marL="514350" indent="-514350">
              <a:buFont typeface="+mj-lt"/>
              <a:buAutoNum type="arabicPeriod"/>
            </a:pPr>
            <a:r>
              <a:rPr lang="fa-IR" dirty="0" smtClean="0"/>
              <a:t>اجتناب از انتقاد</a:t>
            </a:r>
          </a:p>
          <a:p>
            <a:pPr marL="514350" indent="-514350">
              <a:buFont typeface="+mj-lt"/>
              <a:buAutoNum type="arabicPeriod"/>
            </a:pPr>
            <a:endParaRPr lang="fa-IR" dirty="0" smtClean="0"/>
          </a:p>
          <a:p>
            <a:pPr marL="514350" indent="-514350">
              <a:buFont typeface="+mj-lt"/>
              <a:buAutoNum type="arabicPeriod"/>
            </a:pPr>
            <a:r>
              <a:rPr lang="fa-IR" dirty="0" smtClean="0"/>
              <a:t>استقبال از ایده های غیر معمول</a:t>
            </a:r>
          </a:p>
          <a:p>
            <a:pPr marL="514350" indent="-514350">
              <a:buFont typeface="+mj-lt"/>
              <a:buAutoNum type="arabicPeriod"/>
            </a:pPr>
            <a:endParaRPr lang="fa-IR" dirty="0" smtClean="0"/>
          </a:p>
          <a:p>
            <a:pPr marL="514350" indent="-514350">
              <a:buFont typeface="+mj-lt"/>
              <a:buAutoNum type="arabicPeriod"/>
            </a:pPr>
            <a:r>
              <a:rPr lang="fa-IR" dirty="0" smtClean="0"/>
              <a:t>ترکیب و بهبود ایده ها</a:t>
            </a:r>
            <a:endParaRPr lang="fa-IR"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5" presetClass="emph" presetSubtype="0" fill="hold" grpId="0" nodeType="clickEffect">
                                  <p:stCondLst>
                                    <p:cond delay="0"/>
                                  </p:stCondLst>
                                  <p:childTnLst>
                                    <p:anim calcmode="discrete" valueType="str">
                                      <p:cBhvr>
                                        <p:cTn id="14" dur="1000" fill="hold"/>
                                        <p:tgtEl>
                                          <p:spTgt spid="3">
                                            <p:txEl>
                                              <p:pRg st="0" end="0"/>
                                            </p:txEl>
                                          </p:spTgt>
                                        </p:tgtEl>
                                        <p:attrNameLst>
                                          <p:attrName>style.visibility</p:attrName>
                                        </p:attrNameLst>
                                      </p:cBhvr>
                                      <p:tavLst>
                                        <p:tav tm="0">
                                          <p:val>
                                            <p:strVal val="hidden"/>
                                          </p:val>
                                        </p:tav>
                                        <p:tav tm="50000">
                                          <p:val>
                                            <p:strVal val="visible"/>
                                          </p:val>
                                        </p:tav>
                                      </p:tavLst>
                                    </p:anim>
                                  </p:childTnLst>
                                </p:cTn>
                              </p:par>
                            </p:childTnLst>
                          </p:cTn>
                        </p:par>
                      </p:childTnLst>
                    </p:cTn>
                  </p:par>
                  <p:par>
                    <p:cTn id="15" fill="hold">
                      <p:stCondLst>
                        <p:cond delay="indefinite"/>
                      </p:stCondLst>
                      <p:childTnLst>
                        <p:par>
                          <p:cTn id="16" fill="hold">
                            <p:stCondLst>
                              <p:cond delay="0"/>
                            </p:stCondLst>
                            <p:childTnLst>
                              <p:par>
                                <p:cTn id="17" presetID="35" presetClass="emph" presetSubtype="0" fill="hold" grpId="0" nodeType="clickEffect">
                                  <p:stCondLst>
                                    <p:cond delay="0"/>
                                  </p:stCondLst>
                                  <p:childTnLst>
                                    <p:anim calcmode="discrete" valueType="str">
                                      <p:cBhvr>
                                        <p:cTn id="18" dur="1000" fill="hold"/>
                                        <p:tgtEl>
                                          <p:spTgt spid="3">
                                            <p:txEl>
                                              <p:pRg st="2" end="2"/>
                                            </p:txEl>
                                          </p:spTgt>
                                        </p:tgtEl>
                                        <p:attrNameLst>
                                          <p:attrName>style.visibility</p:attrName>
                                        </p:attrNameLst>
                                      </p:cBhvr>
                                      <p:tavLst>
                                        <p:tav tm="0">
                                          <p:val>
                                            <p:strVal val="hidden"/>
                                          </p:val>
                                        </p:tav>
                                        <p:tav tm="50000">
                                          <p:val>
                                            <p:strVal val="visible"/>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mph" presetSubtype="0" fill="hold" grpId="0" nodeType="clickEffect">
                                  <p:stCondLst>
                                    <p:cond delay="0"/>
                                  </p:stCondLst>
                                  <p:childTnLst>
                                    <p:anim calcmode="discrete" valueType="str">
                                      <p:cBhvr>
                                        <p:cTn id="22" dur="1000" fill="hold"/>
                                        <p:tgtEl>
                                          <p:spTgt spid="3">
                                            <p:txEl>
                                              <p:pRg st="4" end="4"/>
                                            </p:txEl>
                                          </p:spTgt>
                                        </p:tgtEl>
                                        <p:attrNameLst>
                                          <p:attrName>style.visibility</p:attrName>
                                        </p:attrNameLst>
                                      </p:cBhvr>
                                      <p:tavLst>
                                        <p:tav tm="0">
                                          <p:val>
                                            <p:strVal val="hidden"/>
                                          </p:val>
                                        </p:tav>
                                        <p:tav tm="50000">
                                          <p:val>
                                            <p:strVal val="visible"/>
                                          </p:val>
                                        </p:tav>
                                      </p:tavLst>
                                    </p:anim>
                                  </p:childTnLst>
                                </p:cTn>
                              </p:par>
                            </p:childTnLst>
                          </p:cTn>
                        </p:par>
                      </p:childTnLst>
                    </p:cTn>
                  </p:par>
                  <p:par>
                    <p:cTn id="23" fill="hold">
                      <p:stCondLst>
                        <p:cond delay="indefinite"/>
                      </p:stCondLst>
                      <p:childTnLst>
                        <p:par>
                          <p:cTn id="24" fill="hold">
                            <p:stCondLst>
                              <p:cond delay="0"/>
                            </p:stCondLst>
                            <p:childTnLst>
                              <p:par>
                                <p:cTn id="25" presetID="35" presetClass="emph" presetSubtype="0" fill="hold" grpId="0" nodeType="clickEffect">
                                  <p:stCondLst>
                                    <p:cond delay="0"/>
                                  </p:stCondLst>
                                  <p:childTnLst>
                                    <p:anim calcmode="discrete" valueType="str">
                                      <p:cBhvr>
                                        <p:cTn id="26" dur="1000" fill="hold"/>
                                        <p:tgtEl>
                                          <p:spTgt spid="3">
                                            <p:txEl>
                                              <p:pRg st="6" end="6"/>
                                            </p:txEl>
                                          </p:spTgt>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solidFill>
                  <a:srgbClr val="FF0000"/>
                </a:solidFill>
              </a:rPr>
              <a:t>کاربرد و اهداف طوفان ذهنی</a:t>
            </a:r>
            <a:endParaRPr lang="fa-IR" sz="3600" b="1" dirty="0">
              <a:solidFill>
                <a:srgbClr val="FF0000"/>
              </a:solidFill>
            </a:endParaRPr>
          </a:p>
        </p:txBody>
      </p:sp>
      <p:sp>
        <p:nvSpPr>
          <p:cNvPr id="3" name="Content Placeholder 2"/>
          <p:cNvSpPr>
            <a:spLocks noGrp="1"/>
          </p:cNvSpPr>
          <p:nvPr>
            <p:ph sz="quarter" idx="1"/>
          </p:nvPr>
        </p:nvSpPr>
        <p:spPr/>
        <p:txBody>
          <a:bodyPr>
            <a:normAutofit/>
          </a:bodyPr>
          <a:lstStyle/>
          <a:p>
            <a:r>
              <a:rPr lang="fa-IR" dirty="0" smtClean="0"/>
              <a:t>توانمندسازی نیروی انسانی و آموزش</a:t>
            </a:r>
          </a:p>
          <a:p>
            <a:r>
              <a:rPr lang="fa-IR" dirty="0" smtClean="0"/>
              <a:t>اولویت‌بندی مسائل و مشکلات (افزایش تولید، کاهش هزینه‌ها، افزایش کیفیت، انگیزه، فروش و...)</a:t>
            </a:r>
          </a:p>
          <a:p>
            <a:r>
              <a:rPr lang="fa-IR" dirty="0" smtClean="0"/>
              <a:t>انتخاب بهترین راه حل</a:t>
            </a:r>
          </a:p>
          <a:p>
            <a:r>
              <a:rPr lang="fa-IR" dirty="0" smtClean="0"/>
              <a:t>افزایش قدرت ابتکار و خلاقیت در نیروی انسانی</a:t>
            </a:r>
          </a:p>
          <a:p>
            <a:r>
              <a:rPr lang="fa-IR" dirty="0" smtClean="0"/>
              <a:t>افزایش انگیزه در کارکنان</a:t>
            </a:r>
          </a:p>
          <a:p>
            <a:r>
              <a:rPr lang="fa-IR" dirty="0" smtClean="0"/>
              <a:t>ایجاد کار تیمی و مدیریت مشارکتی</a:t>
            </a:r>
          </a:p>
          <a:p>
            <a:r>
              <a:rPr lang="fa-IR" dirty="0" smtClean="0"/>
              <a:t>بدست آوردن ایده‌های بزرگ</a:t>
            </a:r>
          </a:p>
          <a:p>
            <a:endParaRPr lang="fa-IR" dirty="0"/>
          </a:p>
        </p:txBody>
      </p:sp>
    </p:spTree>
  </p:cSld>
  <p:clrMapOvr>
    <a:masterClrMapping/>
  </p:clrMapOvr>
  <p:transition spd="slow">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64704"/>
            <a:ext cx="7772400" cy="1143000"/>
          </a:xfrm>
        </p:spPr>
        <p:txBody>
          <a:bodyPr>
            <a:normAutofit fontScale="90000"/>
          </a:bodyPr>
          <a:lstStyle/>
          <a:p>
            <a:pPr algn="r"/>
            <a:r>
              <a:rPr lang="fa-IR" sz="3600" dirty="0" smtClean="0">
                <a:solidFill>
                  <a:srgbClr val="FF0000"/>
                </a:solidFill>
              </a:rPr>
              <a:t>نحوه انجام طوفان ذهنی</a:t>
            </a:r>
            <a:r>
              <a:rPr lang="fa-IR" dirty="0" smtClean="0"/>
              <a:t/>
            </a:r>
            <a:br>
              <a:rPr lang="fa-IR" dirty="0" smtClean="0"/>
            </a:br>
            <a:endParaRPr lang="fa-IR" dirty="0"/>
          </a:p>
        </p:txBody>
      </p:sp>
      <p:sp>
        <p:nvSpPr>
          <p:cNvPr id="3" name="Content Placeholder 2"/>
          <p:cNvSpPr>
            <a:spLocks noGrp="1"/>
          </p:cNvSpPr>
          <p:nvPr>
            <p:ph sz="quarter" idx="1"/>
          </p:nvPr>
        </p:nvSpPr>
        <p:spPr>
          <a:xfrm>
            <a:off x="827584" y="1844824"/>
            <a:ext cx="7772400" cy="4572000"/>
          </a:xfrm>
        </p:spPr>
        <p:txBody>
          <a:bodyPr>
            <a:normAutofit fontScale="92500"/>
          </a:bodyPr>
          <a:lstStyle/>
          <a:p>
            <a:r>
              <a:rPr lang="fa-IR" dirty="0" smtClean="0"/>
              <a:t>ثبت موضوع مورد نظر بر روی تخته و توضیح در مورد آن برای افراد توسط </a:t>
            </a:r>
            <a:r>
              <a:rPr lang="fa-IR" dirty="0" smtClean="0">
                <a:hlinkClick r:id="rId2" tooltip="تسهیل‌گر (صفحه وجود ندارد)"/>
              </a:rPr>
              <a:t>تسهیل‌گر</a:t>
            </a:r>
            <a:r>
              <a:rPr lang="fa-IR" dirty="0" smtClean="0"/>
              <a:t> (بهتر است این موضوع چند روز زودتر به اطلاع افراد برسد)</a:t>
            </a:r>
          </a:p>
          <a:p>
            <a:r>
              <a:rPr lang="fa-IR" dirty="0" smtClean="0"/>
              <a:t>یادآوری قواعد و اصول اجرای کار برای شرکت‌کنندگان توسط تسهیل‌کننده</a:t>
            </a:r>
          </a:p>
          <a:p>
            <a:r>
              <a:rPr lang="fa-IR" dirty="0" smtClean="0"/>
              <a:t>ارائه ایده‌ها و نظرات بصورت گردشی: در هر نوبت فقط یک ایده باید بیان گردد و در صورت عدم وجود ایده‌ای با گفتن واژه «بعدی» نوبت به دیگری واگذار می‌شود.</a:t>
            </a:r>
          </a:p>
          <a:p>
            <a:r>
              <a:rPr lang="fa-IR" dirty="0" smtClean="0"/>
              <a:t>ثبت کلیه ایده‌ها توسط دبیر جلسه</a:t>
            </a:r>
          </a:p>
          <a:p>
            <a:r>
              <a:rPr lang="fa-IR" dirty="0" smtClean="0"/>
              <a:t>اتمام مرحله ثبت عقاید در صورت گفتن کلمه «بعدی» توسط تمام افراد</a:t>
            </a:r>
          </a:p>
          <a:p>
            <a:r>
              <a:rPr lang="fa-IR" dirty="0" smtClean="0"/>
              <a:t>دسته بندی و جمع‌بندی نتایج</a:t>
            </a:r>
          </a:p>
          <a:p>
            <a:endParaRPr lang="fa-IR" dirty="0" smtClean="0"/>
          </a:p>
          <a:p>
            <a:endParaRPr lang="fa-IR" dirty="0" smtClean="0"/>
          </a:p>
          <a:p>
            <a:endParaRPr lang="fa-IR" dirty="0"/>
          </a:p>
        </p:txBody>
      </p:sp>
      <p:pic>
        <p:nvPicPr>
          <p:cNvPr id="3081" name="Picture 9"/>
          <p:cNvPicPr>
            <a:picLocks noChangeAspect="1" noChangeArrowheads="1"/>
          </p:cNvPicPr>
          <p:nvPr/>
        </p:nvPicPr>
        <p:blipFill>
          <a:blip r:embed="rId3" cstate="print"/>
          <a:srcRect/>
          <a:stretch>
            <a:fillRect/>
          </a:stretch>
        </p:blipFill>
        <p:spPr bwMode="auto">
          <a:xfrm>
            <a:off x="395536" y="258417"/>
            <a:ext cx="1944216" cy="1559023"/>
          </a:xfrm>
          <a:prstGeom prst="rect">
            <a:avLst/>
          </a:prstGeom>
          <a:noFill/>
          <a:ln w="9525">
            <a:noFill/>
            <a:miter lim="800000"/>
            <a:headEnd/>
            <a:tailEnd/>
          </a:ln>
        </p:spPr>
      </p:pic>
    </p:spTree>
  </p:cSld>
  <p:clrMapOvr>
    <a:masterClrMapping/>
  </p:clrMapOvr>
  <p:transition spd="slow">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spd="slow">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dirty="0" smtClean="0">
                <a:solidFill>
                  <a:srgbClr val="FF0000"/>
                </a:solidFill>
              </a:rPr>
              <a:t>فن گروه اسمی</a:t>
            </a:r>
            <a:endParaRPr lang="fa-IR" sz="2800" b="1" dirty="0">
              <a:solidFill>
                <a:srgbClr val="FF0000"/>
              </a:solidFill>
            </a:endParaRPr>
          </a:p>
        </p:txBody>
      </p:sp>
      <p:sp>
        <p:nvSpPr>
          <p:cNvPr id="3" name="Content Placeholder 2"/>
          <p:cNvSpPr>
            <a:spLocks noGrp="1"/>
          </p:cNvSpPr>
          <p:nvPr>
            <p:ph sz="quarter" idx="1"/>
          </p:nvPr>
        </p:nvSpPr>
        <p:spPr/>
        <p:txBody>
          <a:bodyPr>
            <a:normAutofit fontScale="92500" lnSpcReduction="20000"/>
          </a:bodyPr>
          <a:lstStyle/>
          <a:p>
            <a:r>
              <a:rPr lang="fa-IR" dirty="0" smtClean="0"/>
              <a:t>فن گروه اسمی را می توان در مواردی که در ابتدا برای تهیه فهرست راهکارها از فن طوفان مغزی استفاده می شود0در مراحل بعدی تصمیم گیری مانند تشخیص مشکل و تععین معیار مناسب برای ارزیابی راهکارها به کار بست0در فن گروه اسمی گروهی از افراد برای آگاهی از موضوع مورد بحث تشکیل جلسه می دهند0</a:t>
            </a:r>
          </a:p>
          <a:p>
            <a:r>
              <a:rPr lang="fa-IR" dirty="0" smtClean="0"/>
              <a:t/>
            </a:r>
            <a:br>
              <a:rPr lang="fa-IR" dirty="0" smtClean="0"/>
            </a:br>
            <a:r>
              <a:rPr lang="fa-IR" dirty="0" smtClean="0"/>
              <a:t>فن گروه اسمی جنبه های رای دادن بدون بحثٍ های محدودتركیب می كند كه توافق بدست می آید و شما بتوانید به یك تصمیم گروهی برسید . </a:t>
            </a:r>
            <a:br>
              <a:rPr lang="fa-IR" dirty="0" smtClean="0"/>
            </a:br>
            <a:r>
              <a:rPr lang="fa-IR" b="1" dirty="0" smtClean="0">
                <a:solidFill>
                  <a:srgbClr val="FF0000"/>
                </a:solidFill>
              </a:rPr>
              <a:t>چه موقع از فن تكنیك گروه اسمی استفاده می شود ؟ </a:t>
            </a:r>
            <a:r>
              <a:rPr lang="fa-IR" dirty="0" smtClean="0"/>
              <a:t/>
            </a:r>
            <a:br>
              <a:rPr lang="fa-IR" dirty="0" smtClean="0"/>
            </a:br>
            <a:r>
              <a:rPr lang="fa-IR" dirty="0" smtClean="0"/>
              <a:t>1- با موضوعی بحٍث انگیز ، حساس ،دارای موافق و مخالف یا بسیاری برجسته مواجه هستید و تصور می كنید عقیده های ضد ونقیض و دهها دلیل جزئی و تفصیلی ممكن است بحث را فلج سازد </a:t>
            </a:r>
            <a:br>
              <a:rPr lang="fa-IR" dirty="0" smtClean="0"/>
            </a:br>
            <a:r>
              <a:rPr lang="fa-IR" dirty="0" smtClean="0"/>
              <a:t>2- می خواهید مشاركت مساوی همه ی اعضا را تضمین كنید. </a:t>
            </a:r>
            <a:br>
              <a:rPr lang="fa-IR" dirty="0" smtClean="0"/>
            </a:br>
            <a:r>
              <a:rPr lang="fa-IR" dirty="0" smtClean="0"/>
              <a:t>3- علت اساسی و ریشه ای یك مسئله را شناخته ،ولی شناخت نحوه ی اقدام و انتخاب یك گزینه از میان گزینه های بسیار مشكل است.</a:t>
            </a:r>
            <a:endParaRPr lang="fa-IR" dirty="0"/>
          </a:p>
        </p:txBody>
      </p:sp>
      <p:pic>
        <p:nvPicPr>
          <p:cNvPr id="4099" name="Picture 3"/>
          <p:cNvPicPr>
            <a:picLocks noChangeAspect="1" noChangeArrowheads="1"/>
          </p:cNvPicPr>
          <p:nvPr/>
        </p:nvPicPr>
        <p:blipFill>
          <a:blip r:embed="rId2" cstate="print"/>
          <a:srcRect/>
          <a:stretch>
            <a:fillRect/>
          </a:stretch>
        </p:blipFill>
        <p:spPr bwMode="auto">
          <a:xfrm>
            <a:off x="251520" y="117095"/>
            <a:ext cx="2232248" cy="1223699"/>
          </a:xfrm>
          <a:prstGeom prst="rect">
            <a:avLst/>
          </a:prstGeom>
          <a:noFill/>
          <a:ln w="9525">
            <a:noFill/>
            <a:miter lim="800000"/>
            <a:headEnd/>
            <a:tailEnd/>
          </a:ln>
        </p:spPr>
      </p:pic>
      <p:pic>
        <p:nvPicPr>
          <p:cNvPr id="4100" name="Picture 4"/>
          <p:cNvPicPr>
            <a:picLocks noChangeAspect="1" noChangeArrowheads="1"/>
          </p:cNvPicPr>
          <p:nvPr/>
        </p:nvPicPr>
        <p:blipFill>
          <a:blip r:embed="rId3" cstate="print"/>
          <a:srcRect/>
          <a:stretch>
            <a:fillRect/>
          </a:stretch>
        </p:blipFill>
        <p:spPr bwMode="auto">
          <a:xfrm>
            <a:off x="251520" y="5661248"/>
            <a:ext cx="1656184" cy="1007955"/>
          </a:xfrm>
          <a:prstGeom prst="rect">
            <a:avLst/>
          </a:prstGeom>
          <a:noFill/>
          <a:ln w="9525">
            <a:noFill/>
            <a:miter lim="800000"/>
            <a:headEnd/>
            <a:tailEnd/>
          </a:ln>
        </p:spPr>
      </p:pic>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wedge">
                                      <p:cBhvr>
                                        <p:cTn id="7" dur="2000"/>
                                        <p:tgtEl>
                                          <p:spTgt spid="4099"/>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heel(4)">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5"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p:cTn id="1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2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5"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p:cTn id="2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3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3">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2" presetClass="entr" presetSubtype="0" fill="hold" nodeType="clickEffect">
                                  <p:stCondLst>
                                    <p:cond delay="0"/>
                                  </p:stCondLst>
                                  <p:childTnLst>
                                    <p:set>
                                      <p:cBhvr>
                                        <p:cTn id="40" dur="1" fill="hold">
                                          <p:stCondLst>
                                            <p:cond delay="0"/>
                                          </p:stCondLst>
                                        </p:cTn>
                                        <p:tgtEl>
                                          <p:spTgt spid="4100"/>
                                        </p:tgtEl>
                                        <p:attrNameLst>
                                          <p:attrName>style.visibility</p:attrName>
                                        </p:attrNameLst>
                                      </p:cBhvr>
                                      <p:to>
                                        <p:strVal val="visible"/>
                                      </p:to>
                                    </p:set>
                                    <p:animScale>
                                      <p:cBhvr>
                                        <p:cTn id="41" dur="1000" decel="50000" fill="hold">
                                          <p:stCondLst>
                                            <p:cond delay="0"/>
                                          </p:stCondLst>
                                        </p:cTn>
                                        <p:tgtEl>
                                          <p:spTgt spid="410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2" dur="1000" decel="50000" fill="hold">
                                          <p:stCondLst>
                                            <p:cond delay="0"/>
                                          </p:stCondLst>
                                        </p:cTn>
                                        <p:tgtEl>
                                          <p:spTgt spid="4100"/>
                                        </p:tgtEl>
                                        <p:attrNameLst>
                                          <p:attrName>ppt_x</p:attrName>
                                          <p:attrName>ppt_y</p:attrName>
                                        </p:attrNameLst>
                                      </p:cBhvr>
                                    </p:animMotion>
                                    <p:animEffect transition="in" filter="fade">
                                      <p:cBhvr>
                                        <p:cTn id="43" dur="1000"/>
                                        <p:tgtEl>
                                          <p:spTgt spid="4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r"/>
            <a:r>
              <a:rPr lang="fa-IR" b="1" dirty="0" smtClean="0">
                <a:solidFill>
                  <a:srgbClr val="FF0000"/>
                </a:solidFill>
              </a:rPr>
              <a:t>فن دلفی</a:t>
            </a:r>
            <a:endParaRPr lang="fa-IR" b="1" dirty="0">
              <a:solidFill>
                <a:srgbClr val="FF0000"/>
              </a:solidFill>
            </a:endParaRPr>
          </a:p>
        </p:txBody>
      </p:sp>
      <p:sp>
        <p:nvSpPr>
          <p:cNvPr id="3" name="Content Placeholder 2"/>
          <p:cNvSpPr>
            <a:spLocks noGrp="1"/>
          </p:cNvSpPr>
          <p:nvPr>
            <p:ph sz="quarter" idx="1"/>
          </p:nvPr>
        </p:nvSpPr>
        <p:spPr>
          <a:xfrm>
            <a:off x="899592" y="2060848"/>
            <a:ext cx="7772400" cy="4572000"/>
          </a:xfrm>
        </p:spPr>
        <p:txBody>
          <a:bodyPr/>
          <a:lstStyle/>
          <a:p>
            <a:r>
              <a:rPr lang="fa-IR" dirty="0" smtClean="0"/>
              <a:t>فن دلفی برای اولین بار توسط موسسه رند به عنوان شیوه جمع آوری آرا متخصصانجهت استفاده در بهسازی پیش بینی به کار گرفته شد0این فن برای گروههایی که قادر به تشکیل جلسه های حضوری نمی باشد طراحی شده است0</a:t>
            </a:r>
            <a:endParaRPr lang="fa-IR" dirty="0"/>
          </a:p>
        </p:txBody>
      </p:sp>
    </p:spTree>
  </p:cSld>
  <p:clrMapOvr>
    <a:masterClrMapping/>
  </p:clrMapOvr>
  <p:transition spd="slow">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solidFill>
                  <a:srgbClr val="FF0000"/>
                </a:solidFill>
              </a:rPr>
              <a:t>تصمیم گیری و مذاکره</a:t>
            </a:r>
            <a:endParaRPr lang="fa-IR" b="1" dirty="0">
              <a:solidFill>
                <a:srgbClr val="FF0000"/>
              </a:solidFill>
            </a:endParaRPr>
          </a:p>
        </p:txBody>
      </p:sp>
      <p:sp>
        <p:nvSpPr>
          <p:cNvPr id="3" name="Content Placeholder 2"/>
          <p:cNvSpPr>
            <a:spLocks noGrp="1"/>
          </p:cNvSpPr>
          <p:nvPr>
            <p:ph sz="quarter" idx="1"/>
          </p:nvPr>
        </p:nvSpPr>
        <p:spPr>
          <a:xfrm>
            <a:off x="899592" y="1628800"/>
            <a:ext cx="7772400" cy="4572000"/>
          </a:xfrm>
        </p:spPr>
        <p:txBody>
          <a:bodyPr>
            <a:normAutofit lnSpcReduction="10000"/>
          </a:bodyPr>
          <a:lstStyle/>
          <a:p>
            <a:r>
              <a:rPr lang="fa-IR" dirty="0" smtClean="0"/>
              <a:t>مذاکره فرایندی است که طی آن  دو یا بیش از دو نفر و یا گروه حتی با الویت های متفاوت به توافق می رسند0</a:t>
            </a:r>
          </a:p>
          <a:p>
            <a:endParaRPr lang="fa-IR" dirty="0" smtClean="0"/>
          </a:p>
          <a:p>
            <a:pPr>
              <a:buNone/>
            </a:pPr>
            <a:r>
              <a:rPr lang="fa-IR" sz="3200" b="1" dirty="0" smtClean="0">
                <a:solidFill>
                  <a:srgbClr val="FF0000"/>
                </a:solidFill>
              </a:rPr>
              <a:t>رویکرد مذاکره</a:t>
            </a:r>
          </a:p>
          <a:p>
            <a:pPr>
              <a:buNone/>
            </a:pPr>
            <a:r>
              <a:rPr lang="fa-IR" sz="3200" b="1" dirty="0" smtClean="0">
                <a:solidFill>
                  <a:schemeClr val="tx1">
                    <a:lumMod val="65000"/>
                    <a:lumOff val="35000"/>
                  </a:schemeClr>
                </a:solidFill>
              </a:rPr>
              <a:t>4 رویکرد به مذاکره وجود دارد:</a:t>
            </a:r>
          </a:p>
          <a:p>
            <a:pPr marL="514350" indent="-514350">
              <a:buFont typeface="+mj-lt"/>
              <a:buAutoNum type="arabicPeriod"/>
            </a:pPr>
            <a:r>
              <a:rPr lang="fa-IR" sz="3200" dirty="0" smtClean="0">
                <a:solidFill>
                  <a:schemeClr val="tx1">
                    <a:lumMod val="65000"/>
                    <a:lumOff val="35000"/>
                  </a:schemeClr>
                </a:solidFill>
              </a:rPr>
              <a:t>تفاوتهای فردی</a:t>
            </a:r>
          </a:p>
          <a:p>
            <a:pPr marL="514350" indent="-514350">
              <a:buFont typeface="+mj-lt"/>
              <a:buAutoNum type="arabicPeriod"/>
            </a:pPr>
            <a:r>
              <a:rPr lang="fa-IR" sz="3200" dirty="0" smtClean="0">
                <a:solidFill>
                  <a:schemeClr val="tx1">
                    <a:lumMod val="65000"/>
                    <a:lumOff val="35000"/>
                  </a:schemeClr>
                </a:solidFill>
              </a:rPr>
              <a:t>ویزگی های موقعیتی</a:t>
            </a:r>
          </a:p>
          <a:p>
            <a:pPr marL="514350" indent="-514350">
              <a:buFont typeface="+mj-lt"/>
              <a:buAutoNum type="arabicPeriod"/>
            </a:pPr>
            <a:r>
              <a:rPr lang="fa-IR" sz="3200" dirty="0" smtClean="0">
                <a:solidFill>
                  <a:schemeClr val="tx1">
                    <a:lumMod val="65000"/>
                    <a:lumOff val="35000"/>
                  </a:schemeClr>
                </a:solidFill>
              </a:rPr>
              <a:t>تئوریهای بازی</a:t>
            </a:r>
          </a:p>
          <a:p>
            <a:pPr marL="514350" indent="-514350">
              <a:buFont typeface="+mj-lt"/>
              <a:buAutoNum type="arabicPeriod"/>
            </a:pPr>
            <a:r>
              <a:rPr lang="fa-IR" sz="3200" dirty="0" smtClean="0">
                <a:solidFill>
                  <a:schemeClr val="tx1">
                    <a:lumMod val="65000"/>
                    <a:lumOff val="35000"/>
                  </a:schemeClr>
                </a:solidFill>
              </a:rPr>
              <a:t>رویکردهای شناختی</a:t>
            </a:r>
            <a:endParaRPr lang="fa-IR" sz="3200" dirty="0">
              <a:solidFill>
                <a:schemeClr val="tx1">
                  <a:lumMod val="65000"/>
                  <a:lumOff val="35000"/>
                </a:schemeClr>
              </a:solidFill>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checkerboard(across)">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iterate type="lt">
                                    <p:tmPct val="10000"/>
                                  </p:iterate>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2000"/>
                                        <p:tgtEl>
                                          <p:spTgt spid="3">
                                            <p:txEl>
                                              <p:pRg st="3" end="3"/>
                                            </p:txEl>
                                          </p:spTgt>
                                        </p:tgtEl>
                                      </p:cBhvr>
                                    </p:animEffect>
                                    <p:anim calcmode="lin" valueType="num">
                                      <p:cBhvr>
                                        <p:cTn id="26"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7" dur="2000" fill="hold"/>
                                        <p:tgtEl>
                                          <p:spTgt spid="3">
                                            <p:txEl>
                                              <p:pRg st="3" end="3"/>
                                            </p:txEl>
                                          </p:spTgt>
                                        </p:tgtEl>
                                        <p:attrNameLst>
                                          <p:attrName>ppt_h</p:attrName>
                                        </p:attrNameLst>
                                      </p:cBhvr>
                                      <p:tavLst>
                                        <p:tav tm="0">
                                          <p:val>
                                            <p:strVal val="#ppt_h"/>
                                          </p:val>
                                        </p:tav>
                                        <p:tav tm="100000">
                                          <p:val>
                                            <p:strVal val="#ppt_h"/>
                                          </p:val>
                                        </p:tav>
                                      </p:tavLst>
                                    </p:anim>
                                  </p:childTnLst>
                                </p:cTn>
                              </p:par>
                              <p:par>
                                <p:cTn id="28" presetID="45" presetClass="entr" presetSubtype="0" fill="hold" nodeType="withEffect">
                                  <p:stCondLst>
                                    <p:cond delay="0"/>
                                  </p:stCondLst>
                                  <p:iterate type="lt">
                                    <p:tmPct val="10000"/>
                                  </p:iterate>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2000"/>
                                        <p:tgtEl>
                                          <p:spTgt spid="3">
                                            <p:txEl>
                                              <p:pRg st="4" end="4"/>
                                            </p:txEl>
                                          </p:spTgt>
                                        </p:tgtEl>
                                      </p:cBhvr>
                                    </p:animEffect>
                                    <p:anim calcmode="lin" valueType="num">
                                      <p:cBhvr>
                                        <p:cTn id="31"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32" dur="2000" fill="hold"/>
                                        <p:tgtEl>
                                          <p:spTgt spid="3">
                                            <p:txEl>
                                              <p:pRg st="4" end="4"/>
                                            </p:txEl>
                                          </p:spTgt>
                                        </p:tgtEl>
                                        <p:attrNameLst>
                                          <p:attrName>ppt_h</p:attrName>
                                        </p:attrNameLst>
                                      </p:cBhvr>
                                      <p:tavLst>
                                        <p:tav tm="0">
                                          <p:val>
                                            <p:strVal val="#ppt_h"/>
                                          </p:val>
                                        </p:tav>
                                        <p:tav tm="100000">
                                          <p:val>
                                            <p:strVal val="#ppt_h"/>
                                          </p:val>
                                        </p:tav>
                                      </p:tavLst>
                                    </p:anim>
                                  </p:childTnLst>
                                </p:cTn>
                              </p:par>
                              <p:par>
                                <p:cTn id="33" presetID="45" presetClass="entr" presetSubtype="0" fill="hold" nodeType="withEffect">
                                  <p:stCondLst>
                                    <p:cond delay="0"/>
                                  </p:stCondLst>
                                  <p:iterate type="lt">
                                    <p:tmPct val="10000"/>
                                  </p:iterate>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2000"/>
                                        <p:tgtEl>
                                          <p:spTgt spid="3">
                                            <p:txEl>
                                              <p:pRg st="5" end="5"/>
                                            </p:txEl>
                                          </p:spTgt>
                                        </p:tgtEl>
                                      </p:cBhvr>
                                    </p:animEffect>
                                    <p:anim calcmode="lin" valueType="num">
                                      <p:cBhvr>
                                        <p:cTn id="36"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37" dur="2000" fill="hold"/>
                                        <p:tgtEl>
                                          <p:spTgt spid="3">
                                            <p:txEl>
                                              <p:pRg st="5" end="5"/>
                                            </p:txEl>
                                          </p:spTgt>
                                        </p:tgtEl>
                                        <p:attrNameLst>
                                          <p:attrName>ppt_h</p:attrName>
                                        </p:attrNameLst>
                                      </p:cBhvr>
                                      <p:tavLst>
                                        <p:tav tm="0">
                                          <p:val>
                                            <p:strVal val="#ppt_h"/>
                                          </p:val>
                                        </p:tav>
                                        <p:tav tm="100000">
                                          <p:val>
                                            <p:strVal val="#ppt_h"/>
                                          </p:val>
                                        </p:tav>
                                      </p:tavLst>
                                    </p:anim>
                                  </p:childTnLst>
                                </p:cTn>
                              </p:par>
                              <p:par>
                                <p:cTn id="38" presetID="45" presetClass="entr" presetSubtype="0" fill="hold" nodeType="withEffect">
                                  <p:stCondLst>
                                    <p:cond delay="0"/>
                                  </p:stCondLst>
                                  <p:iterate type="lt">
                                    <p:tmPct val="10000"/>
                                  </p:iterate>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2000"/>
                                        <p:tgtEl>
                                          <p:spTgt spid="3">
                                            <p:txEl>
                                              <p:pRg st="6" end="6"/>
                                            </p:txEl>
                                          </p:spTgt>
                                        </p:tgtEl>
                                      </p:cBhvr>
                                    </p:animEffect>
                                    <p:anim calcmode="lin" valueType="num">
                                      <p:cBhvr>
                                        <p:cTn id="41"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42" dur="2000" fill="hold"/>
                                        <p:tgtEl>
                                          <p:spTgt spid="3">
                                            <p:txEl>
                                              <p:pRg st="6" end="6"/>
                                            </p:txEl>
                                          </p:spTgt>
                                        </p:tgtEl>
                                        <p:attrNameLst>
                                          <p:attrName>ppt_h</p:attrName>
                                        </p:attrNameLst>
                                      </p:cBhvr>
                                      <p:tavLst>
                                        <p:tav tm="0">
                                          <p:val>
                                            <p:strVal val="#ppt_h"/>
                                          </p:val>
                                        </p:tav>
                                        <p:tav tm="100000">
                                          <p:val>
                                            <p:strVal val="#ppt_h"/>
                                          </p:val>
                                        </p:tav>
                                      </p:tavLst>
                                    </p:anim>
                                  </p:childTnLst>
                                </p:cTn>
                              </p:par>
                              <p:par>
                                <p:cTn id="43" presetID="45" presetClass="entr" presetSubtype="0" fill="hold" nodeType="withEffect">
                                  <p:stCondLst>
                                    <p:cond delay="0"/>
                                  </p:stCondLst>
                                  <p:iterate type="lt">
                                    <p:tmPct val="10000"/>
                                  </p:iterate>
                                  <p:childTnLst>
                                    <p:set>
                                      <p:cBhvr>
                                        <p:cTn id="44" dur="1" fill="hold">
                                          <p:stCondLst>
                                            <p:cond delay="0"/>
                                          </p:stCondLst>
                                        </p:cTn>
                                        <p:tgtEl>
                                          <p:spTgt spid="3">
                                            <p:txEl>
                                              <p:pRg st="7" end="7"/>
                                            </p:txEl>
                                          </p:spTgt>
                                        </p:tgtEl>
                                        <p:attrNameLst>
                                          <p:attrName>style.visibility</p:attrName>
                                        </p:attrNameLst>
                                      </p:cBhvr>
                                      <p:to>
                                        <p:strVal val="visible"/>
                                      </p:to>
                                    </p:set>
                                    <p:animEffect transition="in" filter="fade">
                                      <p:cBhvr>
                                        <p:cTn id="45" dur="2000"/>
                                        <p:tgtEl>
                                          <p:spTgt spid="3">
                                            <p:txEl>
                                              <p:pRg st="7" end="7"/>
                                            </p:txEl>
                                          </p:spTgt>
                                        </p:tgtEl>
                                      </p:cBhvr>
                                    </p:animEffect>
                                    <p:anim calcmode="lin" valueType="num">
                                      <p:cBhvr>
                                        <p:cTn id="46"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47"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5122" name="Picture 2"/>
          <p:cNvPicPr>
            <a:picLocks noGrp="1" noChangeAspect="1" noChangeArrowheads="1"/>
          </p:cNvPicPr>
          <p:nvPr>
            <p:ph sz="quarter" idx="1"/>
          </p:nvPr>
        </p:nvPicPr>
        <p:blipFill>
          <a:blip r:embed="rId2" cstate="print"/>
          <a:srcRect/>
          <a:stretch>
            <a:fillRect/>
          </a:stretch>
        </p:blipFill>
        <p:spPr bwMode="auto">
          <a:xfrm>
            <a:off x="0" y="2"/>
            <a:ext cx="9144000" cy="6857998"/>
          </a:xfrm>
          <a:prstGeom prst="rect">
            <a:avLst/>
          </a:prstGeom>
          <a:ln>
            <a:noFill/>
          </a:ln>
          <a:effectLst>
            <a:outerShdw blurRad="292100" dist="139700" dir="2700000" algn="tl" rotWithShape="0">
              <a:srgbClr val="333333">
                <a:alpha val="65000"/>
              </a:srgbClr>
            </a:outerShdw>
          </a:effectLst>
          <a:scene3d>
            <a:camera prst="perspectiveFront"/>
            <a:lightRig rig="threePt" dir="t"/>
          </a:scene3d>
        </p:spPr>
      </p:pic>
      <p:sp>
        <p:nvSpPr>
          <p:cNvPr id="5" name="TextBox 4"/>
          <p:cNvSpPr txBox="1"/>
          <p:nvPr/>
        </p:nvSpPr>
        <p:spPr>
          <a:xfrm>
            <a:off x="971600" y="476672"/>
            <a:ext cx="7632848" cy="769441"/>
          </a:xfrm>
          <a:prstGeom prst="rect">
            <a:avLst/>
          </a:prstGeom>
          <a:noFill/>
        </p:spPr>
        <p:txBody>
          <a:bodyPr wrap="square" rtlCol="1">
            <a:spAutoFit/>
          </a:bodyPr>
          <a:lstStyle/>
          <a:p>
            <a:r>
              <a:rPr lang="fa-IR" sz="4400" b="1" dirty="0" smtClean="0">
                <a:solidFill>
                  <a:srgbClr val="FF0000"/>
                </a:solidFill>
              </a:rPr>
              <a:t>تصمیم گیری</a:t>
            </a:r>
            <a:endParaRPr lang="fa-IR" sz="4400" b="1" dirty="0">
              <a:solidFill>
                <a:srgbClr val="FF0000"/>
              </a:solidFill>
            </a:endParaRPr>
          </a:p>
        </p:txBody>
      </p:sp>
      <p:sp>
        <p:nvSpPr>
          <p:cNvPr id="6" name="TextBox 5"/>
          <p:cNvSpPr txBox="1"/>
          <p:nvPr/>
        </p:nvSpPr>
        <p:spPr>
          <a:xfrm>
            <a:off x="539552" y="5877272"/>
            <a:ext cx="3744416" cy="584775"/>
          </a:xfrm>
          <a:prstGeom prst="rect">
            <a:avLst/>
          </a:prstGeom>
          <a:noFill/>
        </p:spPr>
        <p:txBody>
          <a:bodyPr wrap="square" rtlCol="1">
            <a:spAutoFit/>
          </a:bodyPr>
          <a:lstStyle/>
          <a:p>
            <a:r>
              <a:rPr lang="fa-IR" sz="3200" b="1" dirty="0" smtClean="0"/>
              <a:t>استاد:جناب دکتر حمدی</a:t>
            </a:r>
            <a:endParaRPr lang="fa-IR" sz="3200" b="1"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to="" calcmode="lin" valueType="num">
                                      <p:cBhvr>
                                        <p:cTn id="7" dur="1" fill="hold"/>
                                        <p:tgtEl>
                                          <p:spTgt spid="5"/>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iterate type="lt">
                                    <p:tmPct val="10000"/>
                                  </p:iterate>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anim calcmode="lin" valueType="num">
                                      <p:cBhvr>
                                        <p:cTn id="13" dur="2000" fill="hold"/>
                                        <p:tgtEl>
                                          <p:spTgt spid="6"/>
                                        </p:tgtEl>
                                        <p:attrNameLst>
                                          <p:attrName>ppt_w</p:attrName>
                                        </p:attrNameLst>
                                      </p:cBhvr>
                                      <p:tavLst>
                                        <p:tav tm="0" fmla="#ppt_w*sin(2.5*pi*$)">
                                          <p:val>
                                            <p:fltVal val="0"/>
                                          </p:val>
                                        </p:tav>
                                        <p:tav tm="100000">
                                          <p:val>
                                            <p:fltVal val="1"/>
                                          </p:val>
                                        </p:tav>
                                      </p:tavLst>
                                    </p:anim>
                                    <p:anim calcmode="lin" valueType="num">
                                      <p:cBhvr>
                                        <p:cTn id="14"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1066800"/>
          </a:xfrm>
        </p:spPr>
        <p:txBody>
          <a:bodyPr>
            <a:normAutofit/>
          </a:bodyPr>
          <a:lstStyle/>
          <a:p>
            <a:pPr algn="r"/>
            <a:r>
              <a:rPr lang="fa-IR" b="1" i="1" dirty="0" smtClean="0">
                <a:solidFill>
                  <a:srgbClr val="FF0000"/>
                </a:solidFill>
              </a:rPr>
              <a:t>این مجموعه کار مشترکی است از:</a:t>
            </a:r>
            <a:endParaRPr lang="fa-IR" b="1" i="1" dirty="0">
              <a:solidFill>
                <a:srgbClr val="FF0000"/>
              </a:solidFill>
            </a:endParaRPr>
          </a:p>
        </p:txBody>
      </p:sp>
      <p:pic>
        <p:nvPicPr>
          <p:cNvPr id="2050" name="Picture 2"/>
          <p:cNvPicPr>
            <a:picLocks noGrp="1" noChangeAspect="1" noChangeArrowheads="1"/>
          </p:cNvPicPr>
          <p:nvPr>
            <p:ph sz="quarter" idx="1"/>
          </p:nvPr>
        </p:nvPicPr>
        <p:blipFill>
          <a:blip r:embed="rId2" cstate="print"/>
          <a:stretch>
            <a:fillRect/>
          </a:stretch>
        </p:blipFill>
        <p:spPr bwMode="auto">
          <a:xfrm>
            <a:off x="3876675" y="2495550"/>
            <a:ext cx="1847850" cy="2476500"/>
          </a:xfrm>
          <a:prstGeom prst="rect">
            <a:avLst/>
          </a:prstGeom>
          <a:ln>
            <a:noFill/>
          </a:ln>
          <a:effectLst>
            <a:softEdge rad="112500"/>
          </a:effectLst>
        </p:spPr>
      </p:pic>
      <p:sp>
        <p:nvSpPr>
          <p:cNvPr id="5" name="Rectangle 4"/>
          <p:cNvSpPr/>
          <p:nvPr/>
        </p:nvSpPr>
        <p:spPr>
          <a:xfrm>
            <a:off x="6084168" y="1988840"/>
            <a:ext cx="2664296" cy="646331"/>
          </a:xfrm>
          <a:prstGeom prst="rect">
            <a:avLst/>
          </a:prstGeom>
        </p:spPr>
        <p:txBody>
          <a:bodyPr wrap="square">
            <a:spAutoFit/>
          </a:bodyPr>
          <a:lstStyle/>
          <a:p>
            <a:r>
              <a:rPr lang="fa-IR" sz="3600" b="1" i="1" smtClean="0">
                <a:ln w="900" cmpd="sng">
                  <a:solidFill>
                    <a:schemeClr val="accent1">
                      <a:satMod val="190000"/>
                      <a:alpha val="55000"/>
                    </a:schemeClr>
                  </a:solidFill>
                  <a:prstDash val="solid"/>
                </a:ln>
                <a:solidFill>
                  <a:schemeClr val="bg2">
                    <a:lumMod val="50000"/>
                  </a:schemeClr>
                </a:solidFill>
                <a:effectLst>
                  <a:outerShdw blurRad="75057" dist="38100" dir="5400000" sy="-20000" rotWithShape="0">
                    <a:prstClr val="black">
                      <a:alpha val="25000"/>
                    </a:prstClr>
                  </a:outerShdw>
                </a:effectLst>
              </a:rPr>
              <a:t>فائزه</a:t>
            </a:r>
            <a:r>
              <a:rPr lang="fa-IR" sz="3600" b="1" smtClean="0">
                <a:ln w="900" cmpd="sng">
                  <a:solidFill>
                    <a:schemeClr val="accent1">
                      <a:satMod val="190000"/>
                      <a:alpha val="55000"/>
                    </a:schemeClr>
                  </a:solidFill>
                  <a:prstDash val="solid"/>
                </a:ln>
                <a:solidFill>
                  <a:schemeClr val="bg2">
                    <a:lumMod val="50000"/>
                  </a:schemeClr>
                </a:solidFill>
                <a:effectLst>
                  <a:outerShdw blurRad="75057" dist="38100" dir="5400000" sy="-20000" rotWithShape="0">
                    <a:prstClr val="black">
                      <a:alpha val="25000"/>
                    </a:prstClr>
                  </a:outerShdw>
                </a:effectLst>
              </a:rPr>
              <a:t> </a:t>
            </a:r>
            <a:r>
              <a:rPr lang="fa-IR" sz="3600" b="1" i="1" dirty="0" smtClean="0">
                <a:ln w="900" cmpd="sng">
                  <a:solidFill>
                    <a:schemeClr val="accent1">
                      <a:satMod val="190000"/>
                      <a:alpha val="55000"/>
                    </a:schemeClr>
                  </a:solidFill>
                  <a:prstDash val="solid"/>
                </a:ln>
                <a:solidFill>
                  <a:schemeClr val="bg2">
                    <a:lumMod val="50000"/>
                  </a:schemeClr>
                </a:solidFill>
                <a:effectLst>
                  <a:outerShdw blurRad="75057" dist="38100" dir="5400000" sy="-20000" rotWithShape="0">
                    <a:prstClr val="black">
                      <a:alpha val="25000"/>
                    </a:prstClr>
                  </a:outerShdw>
                </a:effectLst>
              </a:rPr>
              <a:t>قطبی</a:t>
            </a:r>
            <a:endParaRPr lang="fa-IR" sz="3600" b="1" i="1" dirty="0">
              <a:ln w="900" cmpd="sng">
                <a:solidFill>
                  <a:schemeClr val="accent1">
                    <a:satMod val="190000"/>
                    <a:alpha val="55000"/>
                  </a:schemeClr>
                </a:solidFill>
                <a:prstDash val="solid"/>
              </a:ln>
              <a:solidFill>
                <a:schemeClr val="bg2">
                  <a:lumMod val="50000"/>
                </a:schemeClr>
              </a:solidFill>
              <a:effectLst>
                <a:outerShdw blurRad="75057" dist="38100" dir="5400000" sy="-20000" rotWithShape="0">
                  <a:prstClr val="black">
                    <a:alpha val="25000"/>
                  </a:prstClr>
                </a:outerShdw>
              </a:effectLst>
            </a:endParaRPr>
          </a:p>
        </p:txBody>
      </p:sp>
      <p:sp>
        <p:nvSpPr>
          <p:cNvPr id="6" name="Rectangle 5"/>
          <p:cNvSpPr/>
          <p:nvPr/>
        </p:nvSpPr>
        <p:spPr>
          <a:xfrm>
            <a:off x="899592" y="4653137"/>
            <a:ext cx="2160240" cy="646331"/>
          </a:xfrm>
          <a:prstGeom prst="rect">
            <a:avLst/>
          </a:prstGeom>
        </p:spPr>
        <p:txBody>
          <a:bodyPr wrap="square">
            <a:spAutoFit/>
          </a:bodyPr>
          <a:lstStyle/>
          <a:p>
            <a:r>
              <a:rPr lang="fa-IR" sz="3600" b="1" i="1" dirty="0" smtClean="0">
                <a:ln w="900" cmpd="sng">
                  <a:solidFill>
                    <a:schemeClr val="accent1">
                      <a:satMod val="190000"/>
                      <a:alpha val="55000"/>
                    </a:schemeClr>
                  </a:solidFill>
                  <a:prstDash val="solid"/>
                </a:ln>
                <a:solidFill>
                  <a:schemeClr val="bg2">
                    <a:lumMod val="50000"/>
                  </a:schemeClr>
                </a:solidFill>
              </a:rPr>
              <a:t>سمیه یارخیر</a:t>
            </a:r>
            <a:endParaRPr lang="fa-IR" sz="3600" b="1" i="1" dirty="0">
              <a:ln w="900" cmpd="sng">
                <a:solidFill>
                  <a:schemeClr val="accent1">
                    <a:satMod val="190000"/>
                    <a:alpha val="55000"/>
                  </a:schemeClr>
                </a:solidFill>
                <a:prstDash val="solid"/>
              </a:ln>
              <a:solidFill>
                <a:schemeClr val="bg2">
                  <a:lumMod val="50000"/>
                </a:schemeClr>
              </a:solidFill>
            </a:endParaRPr>
          </a:p>
        </p:txBody>
      </p:sp>
      <p:sp>
        <p:nvSpPr>
          <p:cNvPr id="7" name="TextBox 6"/>
          <p:cNvSpPr txBox="1"/>
          <p:nvPr/>
        </p:nvSpPr>
        <p:spPr>
          <a:xfrm>
            <a:off x="642910" y="2357430"/>
            <a:ext cx="2756499" cy="707886"/>
          </a:xfrm>
          <a:prstGeom prst="rect">
            <a:avLst/>
          </a:prstGeom>
          <a:noFill/>
        </p:spPr>
        <p:txBody>
          <a:bodyPr wrap="square" rtlCol="0">
            <a:spAutoFit/>
          </a:bodyPr>
          <a:lstStyle/>
          <a:p>
            <a:r>
              <a:rPr lang="fa-IR" sz="4000" b="1" dirty="0" smtClean="0">
                <a:ln w="18000">
                  <a:solidFill>
                    <a:schemeClr val="accent2">
                      <a:satMod val="140000"/>
                    </a:schemeClr>
                  </a:solidFill>
                  <a:prstDash val="solid"/>
                  <a:miter lim="800000"/>
                </a:ln>
                <a:solidFill>
                  <a:schemeClr val="bg2">
                    <a:lumMod val="75000"/>
                  </a:schemeClr>
                </a:solidFill>
                <a:effectLst>
                  <a:outerShdw blurRad="25500" dist="23000" dir="7020000" algn="tl">
                    <a:srgbClr val="000000">
                      <a:alpha val="50000"/>
                    </a:srgbClr>
                  </a:outerShdw>
                </a:effectLst>
              </a:rPr>
              <a:t>سارا چراغعلی</a:t>
            </a:r>
            <a:endParaRPr lang="en-US" sz="4000" b="1" dirty="0">
              <a:ln w="18000">
                <a:solidFill>
                  <a:schemeClr val="accent2">
                    <a:satMod val="140000"/>
                  </a:schemeClr>
                </a:solidFill>
                <a:prstDash val="solid"/>
                <a:miter lim="800000"/>
              </a:ln>
              <a:solidFill>
                <a:schemeClr val="bg2">
                  <a:lumMod val="75000"/>
                </a:schemeClr>
              </a:solidFill>
              <a:effectLst>
                <a:outerShdw blurRad="25500" dist="23000" dir="7020000" algn="tl">
                  <a:srgbClr val="000000">
                    <a:alpha val="50000"/>
                  </a:srgbClr>
                </a:outerShdw>
              </a:effectLst>
            </a:endParaRPr>
          </a:p>
        </p:txBody>
      </p:sp>
      <p:sp>
        <p:nvSpPr>
          <p:cNvPr id="8" name="TextBox 7"/>
          <p:cNvSpPr txBox="1"/>
          <p:nvPr/>
        </p:nvSpPr>
        <p:spPr>
          <a:xfrm>
            <a:off x="6286512" y="4357694"/>
            <a:ext cx="2571768" cy="523220"/>
          </a:xfrm>
          <a:prstGeom prst="rect">
            <a:avLst/>
          </a:prstGeom>
          <a:noFill/>
        </p:spPr>
        <p:txBody>
          <a:bodyPr wrap="square" rtlCol="0">
            <a:spAutoFit/>
          </a:bodyPr>
          <a:lstStyle/>
          <a:p>
            <a:r>
              <a:rPr lang="fa-IR" sz="2800" b="1" dirty="0" smtClean="0">
                <a:ln w="18000">
                  <a:solidFill>
                    <a:schemeClr val="accent2">
                      <a:satMod val="140000"/>
                    </a:schemeClr>
                  </a:solidFill>
                  <a:prstDash val="solid"/>
                  <a:miter lim="800000"/>
                </a:ln>
                <a:solidFill>
                  <a:schemeClr val="bg2">
                    <a:lumMod val="75000"/>
                  </a:schemeClr>
                </a:solidFill>
                <a:effectLst>
                  <a:outerShdw blurRad="25500" dist="23000" dir="7020000" algn="tl">
                    <a:srgbClr val="000000">
                      <a:alpha val="50000"/>
                    </a:srgbClr>
                  </a:outerShdw>
                </a:effectLst>
              </a:rPr>
              <a:t>شهرزاد اجتهادی</a:t>
            </a:r>
            <a:endParaRPr lang="en-US" sz="2800" b="1" dirty="0">
              <a:ln w="18000">
                <a:solidFill>
                  <a:schemeClr val="accent2">
                    <a:satMod val="140000"/>
                  </a:schemeClr>
                </a:solidFill>
                <a:prstDash val="solid"/>
                <a:miter lim="800000"/>
              </a:ln>
              <a:solidFill>
                <a:schemeClr val="bg2">
                  <a:lumMod val="75000"/>
                </a:schemeClr>
              </a:solidFill>
              <a:effectLst>
                <a:outerShdw blurRad="25500" dist="23000" dir="7020000" algn="tl">
                  <a:srgbClr val="000000">
                    <a:alpha val="50000"/>
                  </a:srgbClr>
                </a:outerShdw>
              </a:effectLst>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ox(in)">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2050"/>
                                        </p:tgtEl>
                                        <p:attrNameLst>
                                          <p:attrName>style.visibility</p:attrName>
                                        </p:attrNameLst>
                                      </p:cBhvr>
                                      <p:to>
                                        <p:strVal val="visible"/>
                                      </p:to>
                                    </p:set>
                                    <p:animEffect transition="in" filter="checkerboard(across)">
                                      <p:cBhvr>
                                        <p:cTn id="18" dur="500"/>
                                        <p:tgtEl>
                                          <p:spTgt spid="2050"/>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diamond(in)">
                                      <p:cBhvr>
                                        <p:cTn id="2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1"/>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620688"/>
            <a:ext cx="8686800" cy="838200"/>
          </a:xfrm>
        </p:spPr>
        <p:txBody>
          <a:bodyPr>
            <a:normAutofit/>
          </a:bodyPr>
          <a:lstStyle/>
          <a:p>
            <a:pPr algn="r"/>
            <a:r>
              <a:rPr lang="fa-IR" sz="4400" b="1" dirty="0" smtClean="0">
                <a:ln w="18000">
                  <a:solidFill>
                    <a:schemeClr val="accent2">
                      <a:satMod val="14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rPr>
              <a:t>اصرار بر تعهد</a:t>
            </a:r>
            <a:endParaRPr lang="fa-IR" sz="4400" b="1" dirty="0">
              <a:ln w="18000">
                <a:solidFill>
                  <a:schemeClr val="accent2">
                    <a:satMod val="14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endParaRPr>
          </a:p>
        </p:txBody>
      </p:sp>
      <p:sp>
        <p:nvSpPr>
          <p:cNvPr id="3" name="Content Placeholder 2"/>
          <p:cNvSpPr>
            <a:spLocks noGrp="1"/>
          </p:cNvSpPr>
          <p:nvPr>
            <p:ph sz="quarter" idx="1"/>
          </p:nvPr>
        </p:nvSpPr>
        <p:spPr/>
        <p:txBody>
          <a:bodyPr/>
          <a:lstStyle/>
          <a:p>
            <a:pPr>
              <a:buNone/>
            </a:pPr>
            <a:r>
              <a:rPr lang="fa-IR" dirty="0" smtClean="0"/>
              <a:t> </a:t>
            </a:r>
          </a:p>
          <a:p>
            <a:pPr>
              <a:buNone/>
            </a:pPr>
            <a:endParaRPr lang="fa-IR" dirty="0" smtClean="0"/>
          </a:p>
          <a:p>
            <a:pPr>
              <a:buNone/>
            </a:pPr>
            <a:r>
              <a:rPr lang="fa-IR" dirty="0" smtClean="0"/>
              <a:t>   گاهی اشخاص سعی می کنند با وجود شواهد بارز و قانع کننده مبنی     بر وجود مشکل به اجرای یک تصمیم ادامه دهند0این تمایل به پافشاری بر یک راهکار غیر موثر را که برابر شواهد موجود پروژه را در آینده به شکست می کشاند </a:t>
            </a:r>
            <a:r>
              <a:rPr lang="fa-IR" b="1" dirty="0" smtClean="0"/>
              <a:t>غالب شدن تعهد </a:t>
            </a:r>
            <a:r>
              <a:rPr lang="fa-IR" dirty="0" smtClean="0"/>
              <a:t>می نامند0</a:t>
            </a:r>
            <a:endParaRPr lang="fa-IR"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dirty="0" smtClean="0">
                <a:ln w="18000">
                  <a:solidFill>
                    <a:schemeClr val="accent2">
                      <a:satMod val="14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rPr>
              <a:t>دلایل غالب شدن تعهد از نظر استاو</a:t>
            </a:r>
            <a:endParaRPr lang="fa-IR" sz="3600" b="1" dirty="0">
              <a:ln w="18000">
                <a:solidFill>
                  <a:schemeClr val="accent2">
                    <a:satMod val="140000"/>
                  </a:schemeClr>
                </a:solidFill>
                <a:prstDash val="solid"/>
                <a:miter lim="800000"/>
              </a:ln>
              <a:solidFill>
                <a:schemeClr val="accent1">
                  <a:lumMod val="60000"/>
                  <a:lumOff val="40000"/>
                </a:schemeClr>
              </a:solidFill>
              <a:effectLst>
                <a:outerShdw blurRad="25500" dist="23000" dir="7020000" algn="tl">
                  <a:srgbClr val="000000">
                    <a:alpha val="50000"/>
                  </a:srgbClr>
                </a:outerShdw>
              </a:effectLst>
            </a:endParaRPr>
          </a:p>
        </p:txBody>
      </p:sp>
      <p:sp>
        <p:nvSpPr>
          <p:cNvPr id="3" name="Content Placeholder 2"/>
          <p:cNvSpPr>
            <a:spLocks noGrp="1"/>
          </p:cNvSpPr>
          <p:nvPr>
            <p:ph sz="quarter" idx="1"/>
          </p:nvPr>
        </p:nvSpPr>
        <p:spPr/>
        <p:style>
          <a:lnRef idx="2">
            <a:schemeClr val="accent2"/>
          </a:lnRef>
          <a:fillRef idx="1">
            <a:schemeClr val="lt1"/>
          </a:fillRef>
          <a:effectRef idx="0">
            <a:schemeClr val="accent2"/>
          </a:effectRef>
          <a:fontRef idx="minor">
            <a:schemeClr val="dk1"/>
          </a:fontRef>
        </p:style>
        <p:txBody>
          <a:bodyPr>
            <a:normAutofit/>
          </a:bodyPr>
          <a:lstStyle/>
          <a:p>
            <a:pPr marL="624078" indent="-514350" algn="just">
              <a:buNone/>
            </a:pP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fa-IR" dirty="0" smtClean="0"/>
              <a:t>بعضی از پروژه ها نیازمند سرمایه گذاری کامل از ابتدا تا انتها می باشند و تا به اتمام نرسد درآمد زیادی ایجاد نخواهد کرد0</a:t>
            </a:r>
          </a:p>
          <a:p>
            <a:pPr marL="624078" indent="-514350" algn="just">
              <a:buNone/>
            </a:pP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fa-IR" dirty="0" smtClean="0"/>
              <a:t>سرمایه گذاران یا رهبران پروژه آنچنان با پروژه سررشته شده و هویت آنها با پروژه در می آمیزند که به نظر می رسد شکست یا   لغو پروژه وجود آنها را به خطر می اندازد0</a:t>
            </a:r>
          </a:p>
          <a:p>
            <a:pPr marL="624078" indent="-514350" algn="just">
              <a:buNone/>
            </a:pPr>
            <a:r>
              <a:rPr lang="fa-IR" dirty="0" smtClean="0"/>
              <a:t>  </a:t>
            </a: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t>
            </a:r>
            <a:r>
              <a:rPr lang="fa-IR" dirty="0" smtClean="0"/>
              <a:t>ساختار اجتماعی وانسجام گروهی آنچنان از یک پروژه حمایت می کنند که لغو آن غیر ممکن به نظر می رسد0</a:t>
            </a:r>
          </a:p>
          <a:p>
            <a:pPr marL="624078" indent="-514350" algn="just">
              <a:buNone/>
            </a:pPr>
            <a:r>
              <a:rPr lang="fa-IR"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fa-IR" dirty="0" smtClean="0">
                <a:ln w="18000">
                  <a:solidFill>
                    <a:schemeClr val="accent2">
                      <a:satMod val="140000"/>
                    </a:schemeClr>
                  </a:solidFill>
                  <a:prstDash val="solid"/>
                  <a:miter lim="800000"/>
                </a:ln>
                <a:solidFill>
                  <a:schemeClr val="accent2">
                    <a:lumMod val="60000"/>
                    <a:lumOff val="40000"/>
                  </a:schemeClr>
                </a:solidFill>
                <a:effectLst>
                  <a:outerShdw blurRad="25500" dist="23000" dir="7020000" algn="tl">
                    <a:srgbClr val="000000">
                      <a:alpha val="50000"/>
                    </a:srgbClr>
                  </a:outerShdw>
                </a:effectLst>
              </a:rPr>
              <a:t>خاصیت ایستایی و رکود سازمانی</a:t>
            </a:r>
            <a:r>
              <a:rPr lang="fa-IR" dirty="0" smtClean="0"/>
              <a:t> نیز می تواند باعث حفظ یک پروژه شکست خورده میشود0</a:t>
            </a:r>
            <a:endParaRPr lang="fa-IR"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2" presetClass="entr" presetSubtype="0" fill="hold" grpId="0" nodeType="clickEffect">
                                  <p:stCondLst>
                                    <p:cond delay="0"/>
                                  </p:stCondLst>
                                  <p:childTnLst>
                                    <p:set>
                                      <p:cBhvr>
                                        <p:cTn id="24" dur="1" fill="hold">
                                          <p:stCondLst>
                                            <p:cond delay="0"/>
                                          </p:stCondLst>
                                        </p:cTn>
                                        <p:tgtEl>
                                          <p:spTgt spid="3">
                                            <p:bg/>
                                          </p:spTgt>
                                        </p:tgtEl>
                                        <p:attrNameLst>
                                          <p:attrName>style.visibility</p:attrName>
                                        </p:attrNameLst>
                                      </p:cBhvr>
                                      <p:to>
                                        <p:strVal val="visible"/>
                                      </p:to>
                                    </p:set>
                                    <p:animScale>
                                      <p:cBhvr>
                                        <p:cTn id="25" dur="1000" decel="50000" fill="hold">
                                          <p:stCondLst>
                                            <p:cond delay="0"/>
                                          </p:stCondLst>
                                        </p:cTn>
                                        <p:tgtEl>
                                          <p:spTgt spid="3">
                                            <p:bg/>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3">
                                            <p:bg/>
                                          </p:spTgt>
                                        </p:tgtEl>
                                        <p:attrNameLst>
                                          <p:attrName>ppt_x</p:attrName>
                                          <p:attrName>ppt_y</p:attrName>
                                        </p:attrNameLst>
                                      </p:cBhvr>
                                    </p:animMotion>
                                    <p:animEffect transition="in" filter="fade">
                                      <p:cBhvr>
                                        <p:cTn id="27" dur="1000"/>
                                        <p:tgtEl>
                                          <p:spTgt spid="3">
                                            <p:bg/>
                                          </p:spTgt>
                                        </p:tgtEl>
                                      </p:cBhvr>
                                    </p:animEffect>
                                  </p:childTnLst>
                                </p:cTn>
                              </p:par>
                            </p:childTnLst>
                          </p:cTn>
                        </p:par>
                      </p:childTnLst>
                    </p:cTn>
                  </p:par>
                  <p:par>
                    <p:cTn id="28" fill="hold">
                      <p:stCondLst>
                        <p:cond delay="indefinite"/>
                      </p:stCondLst>
                      <p:childTnLst>
                        <p:par>
                          <p:cTn id="29" fill="hold">
                            <p:stCondLst>
                              <p:cond delay="0"/>
                            </p:stCondLst>
                            <p:childTnLst>
                              <p:par>
                                <p:cTn id="30" presetID="52" presetClass="entr" presetSubtype="0" fill="hold" grpId="0"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Scale>
                                      <p:cBhvr>
                                        <p:cTn id="32"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3" dur="1000" decel="50000" fill="hold">
                                          <p:stCondLst>
                                            <p:cond delay="0"/>
                                          </p:stCondLst>
                                        </p:cTn>
                                        <p:tgtEl>
                                          <p:spTgt spid="3">
                                            <p:txEl>
                                              <p:pRg st="0" end="0"/>
                                            </p:txEl>
                                          </p:spTgt>
                                        </p:tgtEl>
                                        <p:attrNameLst>
                                          <p:attrName>ppt_x</p:attrName>
                                          <p:attrName>ppt_y</p:attrName>
                                        </p:attrNameLst>
                                      </p:cBhvr>
                                    </p:animMotion>
                                    <p:animEffect transition="in" filter="fade">
                                      <p:cBhvr>
                                        <p:cTn id="34" dur="1000"/>
                                        <p:tgtEl>
                                          <p:spTgt spid="3">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2" presetClass="entr" presetSubtype="0" fill="hold" grpId="0" nodeType="click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animScale>
                                      <p:cBhvr>
                                        <p:cTn id="39"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0" dur="1000" decel="50000" fill="hold">
                                          <p:stCondLst>
                                            <p:cond delay="0"/>
                                          </p:stCondLst>
                                        </p:cTn>
                                        <p:tgtEl>
                                          <p:spTgt spid="3">
                                            <p:txEl>
                                              <p:pRg st="1" end="1"/>
                                            </p:txEl>
                                          </p:spTgt>
                                        </p:tgtEl>
                                        <p:attrNameLst>
                                          <p:attrName>ppt_x</p:attrName>
                                          <p:attrName>ppt_y</p:attrName>
                                        </p:attrNameLst>
                                      </p:cBhvr>
                                    </p:animMotion>
                                    <p:animEffect transition="in" filter="fade">
                                      <p:cBhvr>
                                        <p:cTn id="41" dur="1000"/>
                                        <p:tgtEl>
                                          <p:spTgt spid="3">
                                            <p:txEl>
                                              <p:pRg st="1" end="1"/>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2" presetClass="entr" presetSubtype="0" fill="hold" grpId="0" nodeType="clickEffect">
                                  <p:stCondLst>
                                    <p:cond delay="0"/>
                                  </p:stCondLst>
                                  <p:childTnLst>
                                    <p:set>
                                      <p:cBhvr>
                                        <p:cTn id="45" dur="1" fill="hold">
                                          <p:stCondLst>
                                            <p:cond delay="0"/>
                                          </p:stCondLst>
                                        </p:cTn>
                                        <p:tgtEl>
                                          <p:spTgt spid="3">
                                            <p:txEl>
                                              <p:pRg st="2" end="2"/>
                                            </p:txEl>
                                          </p:spTgt>
                                        </p:tgtEl>
                                        <p:attrNameLst>
                                          <p:attrName>style.visibility</p:attrName>
                                        </p:attrNameLst>
                                      </p:cBhvr>
                                      <p:to>
                                        <p:strVal val="visible"/>
                                      </p:to>
                                    </p:set>
                                    <p:animScale>
                                      <p:cBhvr>
                                        <p:cTn id="46"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7" dur="1000" decel="50000" fill="hold">
                                          <p:stCondLst>
                                            <p:cond delay="0"/>
                                          </p:stCondLst>
                                        </p:cTn>
                                        <p:tgtEl>
                                          <p:spTgt spid="3">
                                            <p:txEl>
                                              <p:pRg st="2" end="2"/>
                                            </p:txEl>
                                          </p:spTgt>
                                        </p:tgtEl>
                                        <p:attrNameLst>
                                          <p:attrName>ppt_x</p:attrName>
                                          <p:attrName>ppt_y</p:attrName>
                                        </p:attrNameLst>
                                      </p:cBhvr>
                                    </p:animMotion>
                                    <p:animEffect transition="in" filter="fade">
                                      <p:cBhvr>
                                        <p:cTn id="48" dur="1000"/>
                                        <p:tgtEl>
                                          <p:spTgt spid="3">
                                            <p:txEl>
                                              <p:pRg st="2" end="2"/>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52" presetClass="entr" presetSubtype="0" fill="hold" grpId="0" nodeType="clickEffect">
                                  <p:stCondLst>
                                    <p:cond delay="0"/>
                                  </p:stCondLst>
                                  <p:childTnLst>
                                    <p:set>
                                      <p:cBhvr>
                                        <p:cTn id="52" dur="1" fill="hold">
                                          <p:stCondLst>
                                            <p:cond delay="0"/>
                                          </p:stCondLst>
                                        </p:cTn>
                                        <p:tgtEl>
                                          <p:spTgt spid="3">
                                            <p:txEl>
                                              <p:pRg st="3" end="3"/>
                                            </p:txEl>
                                          </p:spTgt>
                                        </p:tgtEl>
                                        <p:attrNameLst>
                                          <p:attrName>style.visibility</p:attrName>
                                        </p:attrNameLst>
                                      </p:cBhvr>
                                      <p:to>
                                        <p:strVal val="visible"/>
                                      </p:to>
                                    </p:set>
                                    <p:animScale>
                                      <p:cBhvr>
                                        <p:cTn id="53"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4" dur="1000" decel="50000" fill="hold">
                                          <p:stCondLst>
                                            <p:cond delay="0"/>
                                          </p:stCondLst>
                                        </p:cTn>
                                        <p:tgtEl>
                                          <p:spTgt spid="3">
                                            <p:txEl>
                                              <p:pRg st="3" end="3"/>
                                            </p:txEl>
                                          </p:spTgt>
                                        </p:tgtEl>
                                        <p:attrNameLst>
                                          <p:attrName>ppt_x</p:attrName>
                                          <p:attrName>ppt_y</p:attrName>
                                        </p:attrNameLst>
                                      </p:cBhvr>
                                    </p:animMotion>
                                    <p:animEffect transition="in" filter="fade">
                                      <p:cBhvr>
                                        <p:cTn id="55"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836712"/>
            <a:ext cx="8229600" cy="1066800"/>
          </a:xfrm>
        </p:spPr>
        <p:txBody>
          <a:bodyPr>
            <a:normAutofit/>
          </a:bodyPr>
          <a:lstStyle/>
          <a:p>
            <a:pPr algn="r"/>
            <a:r>
              <a:rPr lang="fa-IR" sz="3200" b="1" dirty="0" smtClean="0">
                <a:ln w="18000">
                  <a:solidFill>
                    <a:schemeClr val="accent2">
                      <a:satMod val="140000"/>
                    </a:schemeClr>
                  </a:solidFill>
                  <a:prstDash val="solid"/>
                  <a:miter lim="800000"/>
                </a:ln>
                <a:solidFill>
                  <a:schemeClr val="accent2">
                    <a:lumMod val="40000"/>
                    <a:lumOff val="60000"/>
                  </a:schemeClr>
                </a:solidFill>
                <a:effectLst>
                  <a:outerShdw blurRad="25500" dist="23000" dir="7020000" algn="tl">
                    <a:srgbClr val="000000">
                      <a:alpha val="50000"/>
                    </a:srgbClr>
                  </a:outerShdw>
                </a:effectLst>
              </a:rPr>
              <a:t>راههای جلوگیری از بروز مشکل غالب شدن تعهد</a:t>
            </a:r>
            <a:endParaRPr lang="fa-IR" sz="3200" b="1" dirty="0">
              <a:ln w="18000">
                <a:solidFill>
                  <a:schemeClr val="accent2">
                    <a:satMod val="140000"/>
                  </a:schemeClr>
                </a:solidFill>
                <a:prstDash val="solid"/>
                <a:miter lim="800000"/>
              </a:ln>
              <a:solidFill>
                <a:schemeClr val="accent2">
                  <a:lumMod val="40000"/>
                  <a:lumOff val="60000"/>
                </a:schemeClr>
              </a:solidFill>
              <a:effectLst>
                <a:outerShdw blurRad="25500" dist="23000" dir="7020000" algn="tl">
                  <a:srgbClr val="000000">
                    <a:alpha val="50000"/>
                  </a:srgbClr>
                </a:outerShdw>
              </a:effectLst>
            </a:endParaRPr>
          </a:p>
        </p:txBody>
      </p:sp>
      <p:sp>
        <p:nvSpPr>
          <p:cNvPr id="2" name="Content Placeholder 1"/>
          <p:cNvSpPr>
            <a:spLocks noGrp="1"/>
          </p:cNvSpPr>
          <p:nvPr>
            <p:ph sz="quarter" idx="1"/>
          </p:nvPr>
        </p:nvSpPr>
        <p:spPr>
          <a:xfrm>
            <a:off x="395536" y="1844824"/>
            <a:ext cx="8229600" cy="4525963"/>
          </a:xfrm>
        </p:spPr>
        <p:txBody>
          <a:bodyP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buNone/>
            </a:pPr>
            <a:endParaRPr lang="fa-IR"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buNone/>
            </a:pPr>
            <a:r>
              <a:rPr lang="fa-IR"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*وجود اطلاعات خوب</a:t>
            </a:r>
          </a:p>
          <a:p>
            <a:pPr>
              <a:buNone/>
            </a:pPr>
            <a:endParaRPr lang="fa-IR"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buNone/>
            </a:pPr>
            <a:r>
              <a:rPr lang="fa-IR"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*تشکیل گروههای جداگانه برای تهیه و اجرای پروژه</a:t>
            </a:r>
          </a:p>
          <a:p>
            <a:pPr>
              <a:buNone/>
            </a:pPr>
            <a:endParaRPr lang="fa-IR"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buNone/>
            </a:pPr>
            <a:r>
              <a:rPr lang="fa-IR"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به عقیده استاو استرازی کلی برای پرهیز از بروز مشکل غالب شدن </a:t>
            </a:r>
          </a:p>
          <a:p>
            <a:pPr>
              <a:buNone/>
            </a:pPr>
            <a:endParaRPr lang="fa-IR"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buNone/>
            </a:pPr>
            <a:r>
              <a:rPr lang="fa-IR"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تعهد ایجاد یک </a:t>
            </a:r>
            <a:r>
              <a:rPr lang="fa-IR" b="1" cap="all" dirty="0" smtClean="0">
                <a:ln/>
                <a:solidFill>
                  <a:srgbClr val="FF00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سازمان سنجش </a:t>
            </a:r>
            <a:r>
              <a:rPr lang="fa-IR"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است0</a:t>
            </a:r>
          </a:p>
          <a:p>
            <a:pPr>
              <a:buNone/>
            </a:pPr>
            <a:endParaRPr lang="fa-IR"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buNone/>
            </a:pPr>
            <a:endParaRPr lang="fa-IR"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buNone/>
            </a:pPr>
            <a:endParaRPr lang="fa-IR"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buNone/>
            </a:pPr>
            <a:endParaRPr lang="fa-IR"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buNone/>
            </a:pPr>
            <a:endParaRPr lang="fa-IR"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buNone/>
            </a:pPr>
            <a:endParaRPr lang="fa-IR"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buNone/>
            </a:pPr>
            <a:endParaRPr lang="fa-IR"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buNone/>
            </a:pPr>
            <a:endParaRPr lang="fa-IR"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buNone/>
            </a:pPr>
            <a:endParaRPr lang="fa-IR"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wipe(down)">
                                      <p:cBhvr>
                                        <p:cTn id="13" dur="500"/>
                                        <p:tgtEl>
                                          <p:spTgt spid="2">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wipe(down)">
                                      <p:cBhvr>
                                        <p:cTn id="18" dur="5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Effect transition="in" filter="wipe(down)">
                                      <p:cBhvr>
                                        <p:cTn id="23" dur="500"/>
                                        <p:tgtEl>
                                          <p:spTgt spid="2">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2">
                                            <p:txEl>
                                              <p:pRg st="7" end="7"/>
                                            </p:txEl>
                                          </p:spTgt>
                                        </p:tgtEl>
                                        <p:attrNameLst>
                                          <p:attrName>style.visibility</p:attrName>
                                        </p:attrNameLst>
                                      </p:cBhvr>
                                      <p:to>
                                        <p:strVal val="visible"/>
                                      </p:to>
                                    </p:set>
                                    <p:animEffect transition="in" filter="wipe(down)">
                                      <p:cBhvr>
                                        <p:cTn id="28"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b="1" dirty="0" smtClean="0">
                <a:solidFill>
                  <a:srgbClr val="FF0000"/>
                </a:solidFill>
              </a:rPr>
              <a:t>تصمیم گیری فردی در مقابل تصمیم گیری گروهی</a:t>
            </a:r>
            <a:endParaRPr lang="fa-IR" sz="3200" b="1" dirty="0">
              <a:solidFill>
                <a:srgbClr val="FF0000"/>
              </a:solidFill>
            </a:endParaRPr>
          </a:p>
        </p:txBody>
      </p:sp>
      <p:sp>
        <p:nvSpPr>
          <p:cNvPr id="3" name="Content Placeholder 2"/>
          <p:cNvSpPr>
            <a:spLocks noGrp="1"/>
          </p:cNvSpPr>
          <p:nvPr>
            <p:ph sz="quarter" idx="1"/>
          </p:nvPr>
        </p:nvSpPr>
        <p:spPr/>
        <p:txBody>
          <a:bodyPr/>
          <a:lstStyle/>
          <a:p>
            <a:endParaRPr lang="fa-IR" dirty="0" smtClean="0"/>
          </a:p>
          <a:p>
            <a:r>
              <a:rPr lang="fa-IR" b="1" dirty="0" smtClean="0">
                <a:solidFill>
                  <a:schemeClr val="tx2">
                    <a:lumMod val="75000"/>
                  </a:schemeClr>
                </a:solidFill>
              </a:rPr>
              <a:t>سئوال)چه زمانی تصمیم گیری گروهی بهتر از تصیم گیری فردی است؟</a:t>
            </a:r>
          </a:p>
          <a:p>
            <a:pPr>
              <a:buNone/>
            </a:pPr>
            <a:endParaRPr lang="fa-IR" dirty="0" smtClean="0"/>
          </a:p>
          <a:p>
            <a:endParaRPr lang="fa-IR" dirty="0" smtClean="0"/>
          </a:p>
          <a:p>
            <a:r>
              <a:rPr lang="fa-IR" dirty="0" smtClean="0"/>
              <a:t>پاسخ به این سئوال به عوامل متعددی از جمله :</a:t>
            </a:r>
            <a:r>
              <a:rPr lang="fa-IR" b="1" u="sng" dirty="0" smtClean="0">
                <a:solidFill>
                  <a:schemeClr val="tx2">
                    <a:lumMod val="75000"/>
                  </a:schemeClr>
                </a:solidFill>
              </a:rPr>
              <a:t>نوع تصمیم </a:t>
            </a:r>
            <a:r>
              <a:rPr lang="fa-IR" dirty="0" smtClean="0">
                <a:solidFill>
                  <a:schemeClr val="tx2">
                    <a:lumMod val="75000"/>
                  </a:schemeClr>
                </a:solidFill>
              </a:rPr>
              <a:t>،</a:t>
            </a:r>
            <a:r>
              <a:rPr lang="fa-IR" b="1" u="sng" dirty="0" smtClean="0">
                <a:solidFill>
                  <a:schemeClr val="tx2">
                    <a:lumMod val="75000"/>
                  </a:schemeClr>
                </a:solidFill>
              </a:rPr>
              <a:t>معلومات</a:t>
            </a:r>
            <a:r>
              <a:rPr lang="fa-IR" b="1" dirty="0" smtClean="0">
                <a:solidFill>
                  <a:schemeClr val="tx2">
                    <a:lumMod val="75000"/>
                  </a:schemeClr>
                </a:solidFill>
              </a:rPr>
              <a:t> </a:t>
            </a:r>
            <a:r>
              <a:rPr lang="fa-IR" b="1" u="sng" dirty="0" smtClean="0">
                <a:solidFill>
                  <a:schemeClr val="tx2">
                    <a:lumMod val="75000"/>
                  </a:schemeClr>
                </a:solidFill>
              </a:rPr>
              <a:t>وتجربه کسانی </a:t>
            </a:r>
            <a:r>
              <a:rPr lang="fa-IR" dirty="0" smtClean="0"/>
              <a:t>که با این تصمیم ارتباط دارند و</a:t>
            </a:r>
            <a:r>
              <a:rPr lang="fa-IR" b="1" dirty="0" smtClean="0"/>
              <a:t> </a:t>
            </a:r>
            <a:r>
              <a:rPr lang="fa-IR" b="1" u="sng" dirty="0" smtClean="0">
                <a:solidFill>
                  <a:schemeClr val="tx2">
                    <a:lumMod val="75000"/>
                  </a:schemeClr>
                </a:solidFill>
              </a:rPr>
              <a:t>نوع فرایندی </a:t>
            </a:r>
            <a:r>
              <a:rPr lang="fa-IR" dirty="0" smtClean="0"/>
              <a:t>که در تصمیم گیری به کار گرفته می شود،بستگی دارد0</a:t>
            </a:r>
            <a:endParaRPr lang="en-US" dirty="0" smtClean="0"/>
          </a:p>
          <a:p>
            <a:endParaRPr lang="en-US" dirty="0" smtClean="0"/>
          </a:p>
          <a:p>
            <a:endParaRPr lang="fa-IR" dirty="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to="" calcmode="lin" valueType="num">
                                      <p:cBhvr>
                                        <p:cTn id="17" dur="1" fill="hold"/>
                                        <p:tgtEl>
                                          <p:spTgt spid="3">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fa-IR" sz="2800" i="1" dirty="0" smtClean="0">
                <a:solidFill>
                  <a:srgbClr val="FF0000"/>
                </a:solidFill>
              </a:rPr>
              <a:t>تصمیم گیری فردی در مقابل تصمیم گیری گروهی</a:t>
            </a:r>
            <a:endParaRPr lang="fa-IR" sz="2800" i="1" dirty="0">
              <a:solidFill>
                <a:srgbClr val="FF0000"/>
              </a:solidFill>
            </a:endParaRPr>
          </a:p>
        </p:txBody>
      </p:sp>
      <p:sp>
        <p:nvSpPr>
          <p:cNvPr id="2" name="Content Placeholder 1"/>
          <p:cNvSpPr>
            <a:spLocks noGrp="1"/>
          </p:cNvSpPr>
          <p:nvPr>
            <p:ph sz="quarter" idx="1"/>
          </p:nvPr>
        </p:nvSpPr>
        <p:spPr/>
        <p:txBody>
          <a:bodyPr>
            <a:normAutofit fontScale="92500" lnSpcReduction="20000"/>
          </a:bodyPr>
          <a:lstStyle/>
          <a:p>
            <a:pPr>
              <a:buNone/>
            </a:pPr>
            <a:endParaRPr lang="fa-IR" dirty="0" smtClean="0"/>
          </a:p>
          <a:p>
            <a:pPr>
              <a:buNone/>
            </a:pPr>
            <a:r>
              <a:rPr lang="fa-IR" dirty="0" smtClean="0">
                <a:solidFill>
                  <a:srgbClr val="FF0000"/>
                </a:solidFill>
              </a:rPr>
              <a:t>*</a:t>
            </a:r>
            <a:r>
              <a:rPr lang="fa-IR" dirty="0" smtClean="0"/>
              <a:t>در وظایفی که نیازمند برآورد </a:t>
            </a:r>
            <a:r>
              <a:rPr lang="en-US" dirty="0" smtClean="0"/>
              <a:t>;</a:t>
            </a:r>
            <a:r>
              <a:rPr lang="fa-IR" dirty="0" smtClean="0"/>
              <a:t>پیش بینی و یا قضاوت می باشند 0به طور معمول </a:t>
            </a:r>
            <a:r>
              <a:rPr lang="fa-IR" b="1" dirty="0" smtClean="0">
                <a:ln w="18000">
                  <a:solidFill>
                    <a:schemeClr val="accent2">
                      <a:satMod val="140000"/>
                    </a:schemeClr>
                  </a:solidFill>
                  <a:prstDash val="solid"/>
                  <a:miter lim="800000"/>
                </a:ln>
                <a:solidFill>
                  <a:schemeClr val="tx2">
                    <a:lumMod val="40000"/>
                    <a:lumOff val="60000"/>
                  </a:schemeClr>
                </a:solidFill>
                <a:effectLst>
                  <a:outerShdw blurRad="25500" dist="23000" dir="7020000" algn="tl">
                    <a:srgbClr val="000000">
                      <a:alpha val="50000"/>
                    </a:srgbClr>
                  </a:outerShdw>
                </a:effectLst>
              </a:rPr>
              <a:t>وظایف قضاوتی</a:t>
            </a:r>
            <a:r>
              <a:rPr lang="fa-IR" dirty="0" smtClean="0">
                <a:solidFill>
                  <a:schemeClr val="accent2"/>
                </a:solidFill>
              </a:rPr>
              <a:t> </a:t>
            </a:r>
            <a:r>
              <a:rPr lang="fa-IR" dirty="0" smtClean="0"/>
              <a:t>نامیده می شوند معمولاٌ تصمیم گیری گروهی به دلیل آنکه اشخاص بیشتری به فرایند تصمیم گیری گروهی کمک میکنند به تصمیم گیری فردی برتری دارند 0به هرحال ممکن است گاهی شخص خاصی بهتر از یک گروه تصمیم بگیرد0</a:t>
            </a:r>
          </a:p>
          <a:p>
            <a:pPr>
              <a:buNone/>
            </a:pPr>
            <a:r>
              <a:rPr lang="fa-IR" dirty="0" smtClean="0">
                <a:solidFill>
                  <a:srgbClr val="FF0000"/>
                </a:solidFill>
              </a:rPr>
              <a:t>*</a:t>
            </a:r>
            <a:r>
              <a:rPr lang="fa-IR" b="1" dirty="0" smtClean="0">
                <a:ln w="18000">
                  <a:solidFill>
                    <a:schemeClr val="accent2">
                      <a:satMod val="140000"/>
                    </a:schemeClr>
                  </a:solidFill>
                  <a:prstDash val="solid"/>
                  <a:miter lim="800000"/>
                </a:ln>
                <a:solidFill>
                  <a:schemeClr val="bg2">
                    <a:lumMod val="75000"/>
                  </a:schemeClr>
                </a:solidFill>
                <a:effectLst>
                  <a:outerShdw blurRad="25500" dist="23000" dir="7020000" algn="tl">
                    <a:srgbClr val="000000">
                      <a:alpha val="50000"/>
                    </a:srgbClr>
                  </a:outerShdw>
                </a:effectLst>
              </a:rPr>
              <a:t>اگر موضوع حل مشکل باشد0 </a:t>
            </a:r>
            <a:r>
              <a:rPr lang="fa-IR" dirty="0" smtClean="0"/>
              <a:t>گروه ها در مقایسه با افراد زمان طولانی تری را صرف ارایه راه حل و تصمیم گیری می کنند0بهتر است هنگامی که </a:t>
            </a:r>
            <a:r>
              <a:rPr lang="fa-IR" b="1" dirty="0" smtClean="0">
                <a:ln w="18000">
                  <a:solidFill>
                    <a:schemeClr val="accent2">
                      <a:satMod val="140000"/>
                    </a:schemeClr>
                  </a:solidFill>
                  <a:prstDash val="solid"/>
                  <a:miter lim="800000"/>
                </a:ln>
                <a:solidFill>
                  <a:schemeClr val="bg2">
                    <a:lumMod val="75000"/>
                  </a:schemeClr>
                </a:solidFill>
                <a:effectLst>
                  <a:outerShdw blurRad="25500" dist="23000" dir="7020000" algn="tl">
                    <a:srgbClr val="000000">
                      <a:alpha val="50000"/>
                    </a:srgbClr>
                  </a:outerShdw>
                </a:effectLst>
              </a:rPr>
              <a:t>مشکل واضح و آشکار است </a:t>
            </a:r>
            <a:r>
              <a:rPr lang="fa-IR" dirty="0" smtClean="0"/>
              <a:t>از فردی دارای شرایط خواسته می شد در مورد پیدا کردن راه حل آن اقدام کند0در مواقعی که </a:t>
            </a:r>
            <a:r>
              <a:rPr lang="fa-IR" b="1" dirty="0" smtClean="0">
                <a:ln w="18000">
                  <a:solidFill>
                    <a:schemeClr val="accent2">
                      <a:satMod val="140000"/>
                    </a:schemeClr>
                  </a:solidFill>
                  <a:prstDash val="solid"/>
                  <a:miter lim="800000"/>
                </a:ln>
                <a:solidFill>
                  <a:schemeClr val="bg2">
                    <a:lumMod val="75000"/>
                  </a:schemeClr>
                </a:solidFill>
                <a:effectLst>
                  <a:outerShdw blurRad="25500" dist="23000" dir="7020000" algn="tl">
                    <a:srgbClr val="000000">
                      <a:alpha val="50000"/>
                    </a:srgbClr>
                  </a:outerShdw>
                </a:effectLst>
              </a:rPr>
              <a:t>مسائل پیچیده </a:t>
            </a:r>
            <a:r>
              <a:rPr lang="fa-IR" dirty="0" smtClean="0"/>
              <a:t>باشند،تصمیم گیری گروهی مناسب ترند0</a:t>
            </a:r>
          </a:p>
          <a:p>
            <a:pPr>
              <a:buNone/>
            </a:pPr>
            <a:r>
              <a:rPr lang="fa-IR" dirty="0" smtClean="0">
                <a:solidFill>
                  <a:srgbClr val="FF0000"/>
                </a:solidFill>
              </a:rPr>
              <a:t>*</a:t>
            </a:r>
            <a:r>
              <a:rPr lang="fa-IR" dirty="0" smtClean="0"/>
              <a:t> یکی دیگر از محاسن تصمیم گیری گروهی ایجاد </a:t>
            </a:r>
            <a:r>
              <a:rPr lang="fa-IR" b="1" dirty="0" smtClean="0">
                <a:ln w="18000">
                  <a:solidFill>
                    <a:schemeClr val="accent2">
                      <a:satMod val="140000"/>
                    </a:schemeClr>
                  </a:solidFill>
                  <a:prstDash val="solid"/>
                  <a:miter lim="800000"/>
                </a:ln>
                <a:solidFill>
                  <a:schemeClr val="bg2">
                    <a:lumMod val="75000"/>
                  </a:schemeClr>
                </a:solidFill>
                <a:effectLst>
                  <a:outerShdw blurRad="25500" dist="23000" dir="7020000" algn="tl">
                    <a:srgbClr val="000000">
                      <a:alpha val="50000"/>
                    </a:srgbClr>
                  </a:outerShdw>
                </a:effectLst>
              </a:rPr>
              <a:t>علاقه ی شغلی </a:t>
            </a:r>
            <a:r>
              <a:rPr lang="fa-IR" dirty="0" smtClean="0"/>
              <a:t>است0که باعث می شود کیفیت تصمیم گیری افزایش یابد0</a:t>
            </a:r>
          </a:p>
          <a:p>
            <a:pPr>
              <a:buNone/>
            </a:pPr>
            <a:endParaRPr lang="en-US" dirty="0" smtClean="0"/>
          </a:p>
          <a:p>
            <a:pPr>
              <a:buNone/>
            </a:pPr>
            <a:endParaRPr lang="en-US" dirty="0" smtClean="0"/>
          </a:p>
          <a:p>
            <a:pPr>
              <a:buNone/>
            </a:pPr>
            <a:endParaRPr lang="en-US" dirty="0" smtClean="0"/>
          </a:p>
          <a:p>
            <a:pPr>
              <a:buNone/>
            </a:pPr>
            <a:endParaRPr lang="fa-IR" dirty="0" smtClean="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5"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 calcmode="lin" valueType="num">
                                      <p:cBhvr>
                                        <p:cTn id="25" dur="500" decel="50000" fill="hold">
                                          <p:stCondLst>
                                            <p:cond delay="0"/>
                                          </p:stCondLst>
                                        </p:cTn>
                                        <p:tgtEl>
                                          <p:spTgt spid="2">
                                            <p:txEl>
                                              <p:pRg st="1" end="1"/>
                                            </p:txEl>
                                          </p:spTgt>
                                        </p:tgtEl>
                                        <p:attrNameLst>
                                          <p:attrName>style.rotation</p:attrName>
                                        </p:attrNameLst>
                                      </p:cBhvr>
                                      <p:tavLst>
                                        <p:tav tm="0">
                                          <p:val>
                                            <p:fltVal val="-90"/>
                                          </p:val>
                                        </p:tav>
                                        <p:tav tm="100000">
                                          <p:val>
                                            <p:fltVal val="0"/>
                                          </p:val>
                                        </p:tav>
                                      </p:tavLst>
                                    </p:anim>
                                    <p:anim calcmode="lin" valueType="num">
                                      <p:cBhvr>
                                        <p:cTn id="26" dur="500" decel="50000" fill="hold">
                                          <p:stCondLst>
                                            <p:cond delay="0"/>
                                          </p:stCondLst>
                                        </p:cTn>
                                        <p:tgtEl>
                                          <p:spTgt spid="2">
                                            <p:txEl>
                                              <p:pRg st="1" end="1"/>
                                            </p:txEl>
                                          </p:spTgt>
                                        </p:tgtEl>
                                        <p:attrNameLst>
                                          <p:attrName>ppt_w</p:attrName>
                                        </p:attrNameLst>
                                      </p:cBhvr>
                                      <p:tavLst>
                                        <p:tav tm="0">
                                          <p:val>
                                            <p:strVal val="#ppt_w"/>
                                          </p:val>
                                        </p:tav>
                                        <p:tav tm="100000">
                                          <p:val>
                                            <p:strVal val="#ppt_w*.05"/>
                                          </p:val>
                                        </p:tav>
                                      </p:tavLst>
                                    </p:anim>
                                    <p:anim calcmode="lin" valueType="num">
                                      <p:cBhvr>
                                        <p:cTn id="27" dur="500" accel="50000" fill="hold">
                                          <p:stCondLst>
                                            <p:cond delay="500"/>
                                          </p:stCondLst>
                                        </p:cTn>
                                        <p:tgtEl>
                                          <p:spTgt spid="2">
                                            <p:txEl>
                                              <p:pRg st="1" end="1"/>
                                            </p:txEl>
                                          </p:spTgt>
                                        </p:tgtEl>
                                        <p:attrNameLst>
                                          <p:attrName>ppt_w</p:attrName>
                                        </p:attrNameLst>
                                      </p:cBhvr>
                                      <p:tavLst>
                                        <p:tav tm="0">
                                          <p:val>
                                            <p:strVal val="#ppt_w*.05"/>
                                          </p:val>
                                        </p:tav>
                                        <p:tav tm="100000">
                                          <p:val>
                                            <p:strVal val="#ppt_w"/>
                                          </p:val>
                                        </p:tav>
                                      </p:tavLst>
                                    </p:anim>
                                    <p:anim calcmode="lin" valueType="num">
                                      <p:cBhvr>
                                        <p:cTn id="28" dur="1000" fill="hold"/>
                                        <p:tgtEl>
                                          <p:spTgt spid="2">
                                            <p:txEl>
                                              <p:pRg st="1" end="1"/>
                                            </p:txEl>
                                          </p:spTgt>
                                        </p:tgtEl>
                                        <p:attrNameLst>
                                          <p:attrName>ppt_h</p:attrName>
                                        </p:attrNameLst>
                                      </p:cBhvr>
                                      <p:tavLst>
                                        <p:tav tm="0">
                                          <p:val>
                                            <p:strVal val="#ppt_h"/>
                                          </p:val>
                                        </p:tav>
                                        <p:tav tm="100000">
                                          <p:val>
                                            <p:strVal val="#ppt_h"/>
                                          </p:val>
                                        </p:tav>
                                      </p:tavLst>
                                    </p:anim>
                                    <p:anim calcmode="lin" valueType="num">
                                      <p:cBhvr>
                                        <p:cTn id="29" dur="500" decel="50000" fill="hold">
                                          <p:stCondLst>
                                            <p:cond delay="0"/>
                                          </p:stCondLst>
                                        </p:cTn>
                                        <p:tgtEl>
                                          <p:spTgt spid="2">
                                            <p:txEl>
                                              <p:pRg st="1" end="1"/>
                                            </p:txEl>
                                          </p:spTgt>
                                        </p:tgtEl>
                                        <p:attrNameLst>
                                          <p:attrName>ppt_x</p:attrName>
                                        </p:attrNameLst>
                                      </p:cBhvr>
                                      <p:tavLst>
                                        <p:tav tm="0">
                                          <p:val>
                                            <p:strVal val="#ppt_x+.4"/>
                                          </p:val>
                                        </p:tav>
                                        <p:tav tm="100000">
                                          <p:val>
                                            <p:strVal val="#ppt_x"/>
                                          </p:val>
                                        </p:tav>
                                      </p:tavLst>
                                    </p:anim>
                                    <p:anim calcmode="lin" valueType="num">
                                      <p:cBhvr>
                                        <p:cTn id="30" dur="500" decel="50000" fill="hold">
                                          <p:stCondLst>
                                            <p:cond delay="0"/>
                                          </p:stCondLst>
                                        </p:cTn>
                                        <p:tgtEl>
                                          <p:spTgt spid="2">
                                            <p:txEl>
                                              <p:pRg st="1" end="1"/>
                                            </p:txEl>
                                          </p:spTgt>
                                        </p:tgtEl>
                                        <p:attrNameLst>
                                          <p:attrName>ppt_y</p:attrName>
                                        </p:attrNameLst>
                                      </p:cBhvr>
                                      <p:tavLst>
                                        <p:tav tm="0">
                                          <p:val>
                                            <p:strVal val="#ppt_y-.2"/>
                                          </p:val>
                                        </p:tav>
                                        <p:tav tm="100000">
                                          <p:val>
                                            <p:strVal val="#ppt_y+.1"/>
                                          </p:val>
                                        </p:tav>
                                      </p:tavLst>
                                    </p:anim>
                                    <p:anim calcmode="lin" valueType="num">
                                      <p:cBhvr>
                                        <p:cTn id="31" dur="500" accel="50000" fill="hold">
                                          <p:stCondLst>
                                            <p:cond delay="500"/>
                                          </p:stCondLst>
                                        </p:cTn>
                                        <p:tgtEl>
                                          <p:spTgt spid="2">
                                            <p:txEl>
                                              <p:pRg st="1" end="1"/>
                                            </p:txEl>
                                          </p:spTgt>
                                        </p:tgtEl>
                                        <p:attrNameLst>
                                          <p:attrName>ppt_y</p:attrName>
                                        </p:attrNameLst>
                                      </p:cBhvr>
                                      <p:tavLst>
                                        <p:tav tm="0">
                                          <p:val>
                                            <p:strVal val="#ppt_y+.1"/>
                                          </p:val>
                                        </p:tav>
                                        <p:tav tm="100000">
                                          <p:val>
                                            <p:strVal val="#ppt_y"/>
                                          </p:val>
                                        </p:tav>
                                      </p:tavLst>
                                    </p:anim>
                                    <p:animEffect transition="in" filter="fade">
                                      <p:cBhvr>
                                        <p:cTn id="32" dur="1000" decel="50000">
                                          <p:stCondLst>
                                            <p:cond delay="0"/>
                                          </p:stCondLst>
                                        </p:cTn>
                                        <p:tgtEl>
                                          <p:spTgt spid="2">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5" presetClass="entr" presetSubtype="0" fill="hold" grpId="0" nodeType="clickEffect">
                                  <p:stCondLst>
                                    <p:cond delay="0"/>
                                  </p:stCondLst>
                                  <p:childTnLst>
                                    <p:set>
                                      <p:cBhvr>
                                        <p:cTn id="36" dur="1" fill="hold">
                                          <p:stCondLst>
                                            <p:cond delay="0"/>
                                          </p:stCondLst>
                                        </p:cTn>
                                        <p:tgtEl>
                                          <p:spTgt spid="2">
                                            <p:txEl>
                                              <p:pRg st="2" end="2"/>
                                            </p:txEl>
                                          </p:spTgt>
                                        </p:tgtEl>
                                        <p:attrNameLst>
                                          <p:attrName>style.visibility</p:attrName>
                                        </p:attrNameLst>
                                      </p:cBhvr>
                                      <p:to>
                                        <p:strVal val="visible"/>
                                      </p:to>
                                    </p:set>
                                    <p:anim calcmode="lin" valueType="num">
                                      <p:cBhvr>
                                        <p:cTn id="37" dur="500" decel="50000" fill="hold">
                                          <p:stCondLst>
                                            <p:cond delay="0"/>
                                          </p:stCondLst>
                                        </p:cTn>
                                        <p:tgtEl>
                                          <p:spTgt spid="2">
                                            <p:txEl>
                                              <p:pRg st="2" end="2"/>
                                            </p:txEl>
                                          </p:spTgt>
                                        </p:tgtEl>
                                        <p:attrNameLst>
                                          <p:attrName>style.rotation</p:attrName>
                                        </p:attrNameLst>
                                      </p:cBhvr>
                                      <p:tavLst>
                                        <p:tav tm="0">
                                          <p:val>
                                            <p:fltVal val="-90"/>
                                          </p:val>
                                        </p:tav>
                                        <p:tav tm="100000">
                                          <p:val>
                                            <p:fltVal val="0"/>
                                          </p:val>
                                        </p:tav>
                                      </p:tavLst>
                                    </p:anim>
                                    <p:anim calcmode="lin" valueType="num">
                                      <p:cBhvr>
                                        <p:cTn id="38" dur="500" decel="50000" fill="hold">
                                          <p:stCondLst>
                                            <p:cond delay="0"/>
                                          </p:stCondLst>
                                        </p:cTn>
                                        <p:tgtEl>
                                          <p:spTgt spid="2">
                                            <p:txEl>
                                              <p:pRg st="2" end="2"/>
                                            </p:txEl>
                                          </p:spTgt>
                                        </p:tgtEl>
                                        <p:attrNameLst>
                                          <p:attrName>ppt_w</p:attrName>
                                        </p:attrNameLst>
                                      </p:cBhvr>
                                      <p:tavLst>
                                        <p:tav tm="0">
                                          <p:val>
                                            <p:strVal val="#ppt_w"/>
                                          </p:val>
                                        </p:tav>
                                        <p:tav tm="100000">
                                          <p:val>
                                            <p:strVal val="#ppt_w*.05"/>
                                          </p:val>
                                        </p:tav>
                                      </p:tavLst>
                                    </p:anim>
                                    <p:anim calcmode="lin" valueType="num">
                                      <p:cBhvr>
                                        <p:cTn id="39" dur="500" accel="50000" fill="hold">
                                          <p:stCondLst>
                                            <p:cond delay="500"/>
                                          </p:stCondLst>
                                        </p:cTn>
                                        <p:tgtEl>
                                          <p:spTgt spid="2">
                                            <p:txEl>
                                              <p:pRg st="2" end="2"/>
                                            </p:txEl>
                                          </p:spTgt>
                                        </p:tgtEl>
                                        <p:attrNameLst>
                                          <p:attrName>ppt_w</p:attrName>
                                        </p:attrNameLst>
                                      </p:cBhvr>
                                      <p:tavLst>
                                        <p:tav tm="0">
                                          <p:val>
                                            <p:strVal val="#ppt_w*.05"/>
                                          </p:val>
                                        </p:tav>
                                        <p:tav tm="100000">
                                          <p:val>
                                            <p:strVal val="#ppt_w"/>
                                          </p:val>
                                        </p:tav>
                                      </p:tavLst>
                                    </p:anim>
                                    <p:anim calcmode="lin" valueType="num">
                                      <p:cBhvr>
                                        <p:cTn id="40" dur="1000" fill="hold"/>
                                        <p:tgtEl>
                                          <p:spTgt spid="2">
                                            <p:txEl>
                                              <p:pRg st="2" end="2"/>
                                            </p:txEl>
                                          </p:spTgt>
                                        </p:tgtEl>
                                        <p:attrNameLst>
                                          <p:attrName>ppt_h</p:attrName>
                                        </p:attrNameLst>
                                      </p:cBhvr>
                                      <p:tavLst>
                                        <p:tav tm="0">
                                          <p:val>
                                            <p:strVal val="#ppt_h"/>
                                          </p:val>
                                        </p:tav>
                                        <p:tav tm="100000">
                                          <p:val>
                                            <p:strVal val="#ppt_h"/>
                                          </p:val>
                                        </p:tav>
                                      </p:tavLst>
                                    </p:anim>
                                    <p:anim calcmode="lin" valueType="num">
                                      <p:cBhvr>
                                        <p:cTn id="41" dur="500" decel="50000" fill="hold">
                                          <p:stCondLst>
                                            <p:cond delay="0"/>
                                          </p:stCondLst>
                                        </p:cTn>
                                        <p:tgtEl>
                                          <p:spTgt spid="2">
                                            <p:txEl>
                                              <p:pRg st="2" end="2"/>
                                            </p:txEl>
                                          </p:spTgt>
                                        </p:tgtEl>
                                        <p:attrNameLst>
                                          <p:attrName>ppt_x</p:attrName>
                                        </p:attrNameLst>
                                      </p:cBhvr>
                                      <p:tavLst>
                                        <p:tav tm="0">
                                          <p:val>
                                            <p:strVal val="#ppt_x+.4"/>
                                          </p:val>
                                        </p:tav>
                                        <p:tav tm="100000">
                                          <p:val>
                                            <p:strVal val="#ppt_x"/>
                                          </p:val>
                                        </p:tav>
                                      </p:tavLst>
                                    </p:anim>
                                    <p:anim calcmode="lin" valueType="num">
                                      <p:cBhvr>
                                        <p:cTn id="42" dur="500" decel="50000" fill="hold">
                                          <p:stCondLst>
                                            <p:cond delay="0"/>
                                          </p:stCondLst>
                                        </p:cTn>
                                        <p:tgtEl>
                                          <p:spTgt spid="2">
                                            <p:txEl>
                                              <p:pRg st="2" end="2"/>
                                            </p:txEl>
                                          </p:spTgt>
                                        </p:tgtEl>
                                        <p:attrNameLst>
                                          <p:attrName>ppt_y</p:attrName>
                                        </p:attrNameLst>
                                      </p:cBhvr>
                                      <p:tavLst>
                                        <p:tav tm="0">
                                          <p:val>
                                            <p:strVal val="#ppt_y-.2"/>
                                          </p:val>
                                        </p:tav>
                                        <p:tav tm="100000">
                                          <p:val>
                                            <p:strVal val="#ppt_y+.1"/>
                                          </p:val>
                                        </p:tav>
                                      </p:tavLst>
                                    </p:anim>
                                    <p:anim calcmode="lin" valueType="num">
                                      <p:cBhvr>
                                        <p:cTn id="43" dur="500" accel="50000" fill="hold">
                                          <p:stCondLst>
                                            <p:cond delay="500"/>
                                          </p:stCondLst>
                                        </p:cTn>
                                        <p:tgtEl>
                                          <p:spTgt spid="2">
                                            <p:txEl>
                                              <p:pRg st="2" end="2"/>
                                            </p:txEl>
                                          </p:spTgt>
                                        </p:tgtEl>
                                        <p:attrNameLst>
                                          <p:attrName>ppt_y</p:attrName>
                                        </p:attrNameLst>
                                      </p:cBhvr>
                                      <p:tavLst>
                                        <p:tav tm="0">
                                          <p:val>
                                            <p:strVal val="#ppt_y+.1"/>
                                          </p:val>
                                        </p:tav>
                                        <p:tav tm="100000">
                                          <p:val>
                                            <p:strVal val="#ppt_y"/>
                                          </p:val>
                                        </p:tav>
                                      </p:tavLst>
                                    </p:anim>
                                    <p:animEffect transition="in" filter="fade">
                                      <p:cBhvr>
                                        <p:cTn id="44" dur="1000" decel="50000">
                                          <p:stCondLst>
                                            <p:cond delay="0"/>
                                          </p:stCondLst>
                                        </p:cTn>
                                        <p:tgtEl>
                                          <p:spTgt spid="2">
                                            <p:txEl>
                                              <p:pRg st="2" end="2"/>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5" presetClass="entr" presetSubtype="0" fill="hold" grpId="0" nodeType="clickEffect">
                                  <p:stCondLst>
                                    <p:cond delay="0"/>
                                  </p:stCondLst>
                                  <p:iterate type="lt">
                                    <p:tmPct val="0"/>
                                  </p:iterate>
                                  <p:childTnLst>
                                    <p:set>
                                      <p:cBhvr>
                                        <p:cTn id="48" dur="1" fill="hold">
                                          <p:stCondLst>
                                            <p:cond delay="0"/>
                                          </p:stCondLst>
                                        </p:cTn>
                                        <p:tgtEl>
                                          <p:spTgt spid="2">
                                            <p:txEl>
                                              <p:pRg st="3" end="3"/>
                                            </p:txEl>
                                          </p:spTgt>
                                        </p:tgtEl>
                                        <p:attrNameLst>
                                          <p:attrName>style.visibility</p:attrName>
                                        </p:attrNameLst>
                                      </p:cBhvr>
                                      <p:to>
                                        <p:strVal val="visible"/>
                                      </p:to>
                                    </p:set>
                                    <p:anim calcmode="lin" valueType="num">
                                      <p:cBhvr>
                                        <p:cTn id="49" dur="500" decel="50000" fill="hold">
                                          <p:stCondLst>
                                            <p:cond delay="0"/>
                                          </p:stCondLst>
                                        </p:cTn>
                                        <p:tgtEl>
                                          <p:spTgt spid="2">
                                            <p:txEl>
                                              <p:pRg st="3" end="3"/>
                                            </p:txEl>
                                          </p:spTgt>
                                        </p:tgtEl>
                                        <p:attrNameLst>
                                          <p:attrName>style.rotation</p:attrName>
                                        </p:attrNameLst>
                                      </p:cBhvr>
                                      <p:tavLst>
                                        <p:tav tm="0">
                                          <p:val>
                                            <p:fltVal val="-90"/>
                                          </p:val>
                                        </p:tav>
                                        <p:tav tm="100000">
                                          <p:val>
                                            <p:fltVal val="0"/>
                                          </p:val>
                                        </p:tav>
                                      </p:tavLst>
                                    </p:anim>
                                    <p:anim calcmode="lin" valueType="num">
                                      <p:cBhvr>
                                        <p:cTn id="50" dur="500" decel="50000" fill="hold">
                                          <p:stCondLst>
                                            <p:cond delay="0"/>
                                          </p:stCondLst>
                                        </p:cTn>
                                        <p:tgtEl>
                                          <p:spTgt spid="2">
                                            <p:txEl>
                                              <p:pRg st="3" end="3"/>
                                            </p:txEl>
                                          </p:spTgt>
                                        </p:tgtEl>
                                        <p:attrNameLst>
                                          <p:attrName>ppt_w</p:attrName>
                                        </p:attrNameLst>
                                      </p:cBhvr>
                                      <p:tavLst>
                                        <p:tav tm="0">
                                          <p:val>
                                            <p:strVal val="#ppt_w"/>
                                          </p:val>
                                        </p:tav>
                                        <p:tav tm="100000">
                                          <p:val>
                                            <p:strVal val="#ppt_w*.05"/>
                                          </p:val>
                                        </p:tav>
                                      </p:tavLst>
                                    </p:anim>
                                    <p:anim calcmode="lin" valueType="num">
                                      <p:cBhvr>
                                        <p:cTn id="51" dur="500" accel="50000" fill="hold">
                                          <p:stCondLst>
                                            <p:cond delay="500"/>
                                          </p:stCondLst>
                                        </p:cTn>
                                        <p:tgtEl>
                                          <p:spTgt spid="2">
                                            <p:txEl>
                                              <p:pRg st="3" end="3"/>
                                            </p:txEl>
                                          </p:spTgt>
                                        </p:tgtEl>
                                        <p:attrNameLst>
                                          <p:attrName>ppt_w</p:attrName>
                                        </p:attrNameLst>
                                      </p:cBhvr>
                                      <p:tavLst>
                                        <p:tav tm="0">
                                          <p:val>
                                            <p:strVal val="#ppt_w*.05"/>
                                          </p:val>
                                        </p:tav>
                                        <p:tav tm="100000">
                                          <p:val>
                                            <p:strVal val="#ppt_w"/>
                                          </p:val>
                                        </p:tav>
                                      </p:tavLst>
                                    </p:anim>
                                    <p:anim calcmode="lin" valueType="num">
                                      <p:cBhvr>
                                        <p:cTn id="52" dur="1000" fill="hold"/>
                                        <p:tgtEl>
                                          <p:spTgt spid="2">
                                            <p:txEl>
                                              <p:pRg st="3" end="3"/>
                                            </p:txEl>
                                          </p:spTgt>
                                        </p:tgtEl>
                                        <p:attrNameLst>
                                          <p:attrName>ppt_h</p:attrName>
                                        </p:attrNameLst>
                                      </p:cBhvr>
                                      <p:tavLst>
                                        <p:tav tm="0">
                                          <p:val>
                                            <p:strVal val="#ppt_h"/>
                                          </p:val>
                                        </p:tav>
                                        <p:tav tm="100000">
                                          <p:val>
                                            <p:strVal val="#ppt_h"/>
                                          </p:val>
                                        </p:tav>
                                      </p:tavLst>
                                    </p:anim>
                                    <p:anim calcmode="lin" valueType="num">
                                      <p:cBhvr>
                                        <p:cTn id="53" dur="500" decel="50000" fill="hold">
                                          <p:stCondLst>
                                            <p:cond delay="0"/>
                                          </p:stCondLst>
                                        </p:cTn>
                                        <p:tgtEl>
                                          <p:spTgt spid="2">
                                            <p:txEl>
                                              <p:pRg st="3" end="3"/>
                                            </p:txEl>
                                          </p:spTgt>
                                        </p:tgtEl>
                                        <p:attrNameLst>
                                          <p:attrName>ppt_x</p:attrName>
                                        </p:attrNameLst>
                                      </p:cBhvr>
                                      <p:tavLst>
                                        <p:tav tm="0">
                                          <p:val>
                                            <p:strVal val="#ppt_x+.4"/>
                                          </p:val>
                                        </p:tav>
                                        <p:tav tm="100000">
                                          <p:val>
                                            <p:strVal val="#ppt_x"/>
                                          </p:val>
                                        </p:tav>
                                      </p:tavLst>
                                    </p:anim>
                                    <p:anim calcmode="lin" valueType="num">
                                      <p:cBhvr>
                                        <p:cTn id="54" dur="500" decel="50000" fill="hold">
                                          <p:stCondLst>
                                            <p:cond delay="0"/>
                                          </p:stCondLst>
                                        </p:cTn>
                                        <p:tgtEl>
                                          <p:spTgt spid="2">
                                            <p:txEl>
                                              <p:pRg st="3" end="3"/>
                                            </p:txEl>
                                          </p:spTgt>
                                        </p:tgtEl>
                                        <p:attrNameLst>
                                          <p:attrName>ppt_y</p:attrName>
                                        </p:attrNameLst>
                                      </p:cBhvr>
                                      <p:tavLst>
                                        <p:tav tm="0">
                                          <p:val>
                                            <p:strVal val="#ppt_y-.2"/>
                                          </p:val>
                                        </p:tav>
                                        <p:tav tm="100000">
                                          <p:val>
                                            <p:strVal val="#ppt_y+.1"/>
                                          </p:val>
                                        </p:tav>
                                      </p:tavLst>
                                    </p:anim>
                                    <p:anim calcmode="lin" valueType="num">
                                      <p:cBhvr>
                                        <p:cTn id="55" dur="500" accel="50000" fill="hold">
                                          <p:stCondLst>
                                            <p:cond delay="500"/>
                                          </p:stCondLst>
                                        </p:cTn>
                                        <p:tgtEl>
                                          <p:spTgt spid="2">
                                            <p:txEl>
                                              <p:pRg st="3" end="3"/>
                                            </p:txEl>
                                          </p:spTgt>
                                        </p:tgtEl>
                                        <p:attrNameLst>
                                          <p:attrName>ppt_y</p:attrName>
                                        </p:attrNameLst>
                                      </p:cBhvr>
                                      <p:tavLst>
                                        <p:tav tm="0">
                                          <p:val>
                                            <p:strVal val="#ppt_y+.1"/>
                                          </p:val>
                                        </p:tav>
                                        <p:tav tm="100000">
                                          <p:val>
                                            <p:strVal val="#ppt_y"/>
                                          </p:val>
                                        </p:tav>
                                      </p:tavLst>
                                    </p:anim>
                                    <p:animEffect transition="in" filter="fade">
                                      <p:cBhvr>
                                        <p:cTn id="56" dur="1000" decel="50000">
                                          <p:stCondLst>
                                            <p:cond delay="0"/>
                                          </p:stCondLst>
                                        </p:cTn>
                                        <p:tgtEl>
                                          <p:spTgt spid="2">
                                            <p:txEl>
                                              <p:pRg st="3" end="3"/>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8" presetClass="emph" presetSubtype="0" fill="hold" nodeType="clickEffect">
                                  <p:stCondLst>
                                    <p:cond delay="0"/>
                                  </p:stCondLst>
                                  <p:iterate type="lt">
                                    <p:tmPct val="4000"/>
                                  </p:iterate>
                                  <p:childTnLst>
                                    <p:set>
                                      <p:cBhvr override="childStyle">
                                        <p:cTn id="60" dur="500" fill="hold"/>
                                        <p:tgtEl>
                                          <p:spTgt spid="2">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1080</TotalTime>
  <Words>1467</Words>
  <Application>Microsoft Office PowerPoint</Application>
  <PresentationFormat>On-screen Show (4:3)</PresentationFormat>
  <Paragraphs>195</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Times New Roman</vt:lpstr>
      <vt:lpstr>Wingdings 2</vt:lpstr>
      <vt:lpstr>Equity</vt:lpstr>
      <vt:lpstr>PowerPoint Presentation</vt:lpstr>
      <vt:lpstr> دانشگاه آزاد اسلامی </vt:lpstr>
      <vt:lpstr>PowerPoint Presentation</vt:lpstr>
      <vt:lpstr>این مجموعه کار مشترکی است از:</vt:lpstr>
      <vt:lpstr>اصرار بر تعهد</vt:lpstr>
      <vt:lpstr>دلایل غالب شدن تعهد از نظر استاو</vt:lpstr>
      <vt:lpstr>راههای جلوگیری از بروز مشکل غالب شدن تعهد</vt:lpstr>
      <vt:lpstr>تصمیم گیری فردی در مقابل تصمیم گیری گروهی</vt:lpstr>
      <vt:lpstr>تصمیم گیری فردی در مقابل تصمیم گیری گروهی</vt:lpstr>
      <vt:lpstr>تصمیم گیری فردی در مقابل تصمیم گیری گروهی</vt:lpstr>
      <vt:lpstr>ویژگی تصمیم گیری گروهی و فردی</vt:lpstr>
      <vt:lpstr>عوامل اصلی تصمیم گیری گروهی</vt:lpstr>
      <vt:lpstr> قطبی شدن گروه</vt:lpstr>
      <vt:lpstr>PowerPoint Presentation</vt:lpstr>
      <vt:lpstr>شکلهای متعدد قطبی شدن</vt:lpstr>
      <vt:lpstr>تفکر گروهی</vt:lpstr>
      <vt:lpstr>PowerPoint Presentation</vt:lpstr>
      <vt:lpstr>ویژگی های گروه</vt:lpstr>
      <vt:lpstr>الف0توصیه هایی برای رهبر</vt:lpstr>
      <vt:lpstr>فنون حل مشکل گروهی</vt:lpstr>
      <vt:lpstr>4قاعده اساسی طوفان مغزی </vt:lpstr>
      <vt:lpstr>کاربرد و اهداف طوفان ذهنی</vt:lpstr>
      <vt:lpstr>نحوه انجام طوفان ذهنی </vt:lpstr>
      <vt:lpstr>PowerPoint Presentation</vt:lpstr>
      <vt:lpstr>فن گروه اسمی</vt:lpstr>
      <vt:lpstr>فن دلفی</vt:lpstr>
      <vt:lpstr>تصمیم گیری و مذاکره</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Paytakht</dc:creator>
  <cp:lastModifiedBy>Malaki</cp:lastModifiedBy>
  <cp:revision>111</cp:revision>
  <dcterms:created xsi:type="dcterms:W3CDTF">2014-05-19T08:53:50Z</dcterms:created>
  <dcterms:modified xsi:type="dcterms:W3CDTF">2014-05-25T19:34:02Z</dcterms:modified>
</cp:coreProperties>
</file>