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340" r:id="rId3"/>
    <p:sldId id="351" r:id="rId4"/>
    <p:sldId id="354" r:id="rId5"/>
    <p:sldId id="355" r:id="rId6"/>
    <p:sldId id="356" r:id="rId7"/>
    <p:sldId id="352" r:id="rId8"/>
    <p:sldId id="353" r:id="rId9"/>
    <p:sldId id="328" r:id="rId10"/>
    <p:sldId id="341" r:id="rId11"/>
    <p:sldId id="313" r:id="rId12"/>
    <p:sldId id="323" r:id="rId13"/>
    <p:sldId id="321" r:id="rId14"/>
    <p:sldId id="318" r:id="rId15"/>
    <p:sldId id="319" r:id="rId16"/>
    <p:sldId id="325" r:id="rId17"/>
    <p:sldId id="324" r:id="rId18"/>
    <p:sldId id="314" r:id="rId19"/>
    <p:sldId id="326" r:id="rId20"/>
    <p:sldId id="322" r:id="rId21"/>
    <p:sldId id="317" r:id="rId22"/>
    <p:sldId id="315" r:id="rId23"/>
    <p:sldId id="327" r:id="rId24"/>
    <p:sldId id="329" r:id="rId25"/>
    <p:sldId id="330" r:id="rId26"/>
    <p:sldId id="316" r:id="rId27"/>
    <p:sldId id="331" r:id="rId28"/>
    <p:sldId id="332" r:id="rId29"/>
    <p:sldId id="350" r:id="rId30"/>
    <p:sldId id="337" r:id="rId31"/>
    <p:sldId id="338" r:id="rId32"/>
    <p:sldId id="335" r:id="rId33"/>
    <p:sldId id="336" r:id="rId34"/>
    <p:sldId id="348" r:id="rId35"/>
    <p:sldId id="344" r:id="rId36"/>
    <p:sldId id="345" r:id="rId37"/>
    <p:sldId id="342" r:id="rId38"/>
    <p:sldId id="343" r:id="rId39"/>
    <p:sldId id="349" r:id="rId40"/>
    <p:sldId id="347" r:id="rId41"/>
    <p:sldId id="346" r:id="rId42"/>
    <p:sldId id="312" r:id="rId43"/>
    <p:sldId id="311" r:id="rId44"/>
    <p:sldId id="305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293" r:id="rId56"/>
    <p:sldId id="291" r:id="rId57"/>
    <p:sldId id="306" r:id="rId58"/>
    <p:sldId id="307" r:id="rId59"/>
    <p:sldId id="308" r:id="rId60"/>
    <p:sldId id="309" r:id="rId61"/>
    <p:sldId id="310" r:id="rId62"/>
    <p:sldId id="294" r:id="rId63"/>
    <p:sldId id="292" r:id="rId64"/>
    <p:sldId id="257" r:id="rId65"/>
    <p:sldId id="258" r:id="rId66"/>
    <p:sldId id="259" r:id="rId67"/>
    <p:sldId id="260" r:id="rId68"/>
    <p:sldId id="261" r:id="rId69"/>
    <p:sldId id="262" r:id="rId70"/>
    <p:sldId id="263" r:id="rId71"/>
    <p:sldId id="264" r:id="rId72"/>
    <p:sldId id="267" r:id="rId73"/>
    <p:sldId id="268" r:id="rId74"/>
    <p:sldId id="269" r:id="rId75"/>
    <p:sldId id="270" r:id="rId76"/>
    <p:sldId id="271" r:id="rId77"/>
    <p:sldId id="272" r:id="rId78"/>
    <p:sldId id="273" r:id="rId79"/>
    <p:sldId id="274" r:id="rId80"/>
    <p:sldId id="275" r:id="rId81"/>
    <p:sldId id="333" r:id="rId82"/>
    <p:sldId id="334" r:id="rId83"/>
    <p:sldId id="276" r:id="rId84"/>
    <p:sldId id="277" r:id="rId85"/>
    <p:sldId id="278" r:id="rId86"/>
    <p:sldId id="339" r:id="rId87"/>
    <p:sldId id="279" r:id="rId88"/>
    <p:sldId id="280" r:id="rId89"/>
    <p:sldId id="281" r:id="rId90"/>
    <p:sldId id="282" r:id="rId91"/>
    <p:sldId id="283" r:id="rId92"/>
    <p:sldId id="284" r:id="rId93"/>
    <p:sldId id="285" r:id="rId94"/>
    <p:sldId id="286" r:id="rId95"/>
    <p:sldId id="287" r:id="rId96"/>
    <p:sldId id="288" r:id="rId97"/>
    <p:sldId id="289" r:id="rId98"/>
    <p:sldId id="290" r:id="rId99"/>
  </p:sldIdLst>
  <p:sldSz cx="9144000" cy="6858000" type="screen4x3"/>
  <p:notesSz cx="6858000" cy="9144000"/>
  <p:embeddedFontLst>
    <p:embeddedFont>
      <p:font typeface="B Yagut" panose="00000400000000000000" pitchFamily="2" charset="-78"/>
      <p:regular r:id="rId102"/>
      <p:bold r:id="rId103"/>
    </p:embeddedFont>
    <p:embeddedFont>
      <p:font typeface="Blackadder ITC" panose="04020505051007020D02" pitchFamily="82" charset="0"/>
      <p:regular r:id="rId104"/>
    </p:embeddedFont>
    <p:embeddedFont>
      <p:font typeface="B Titr" panose="00000700000000000000" pitchFamily="2" charset="-78"/>
      <p:bold r:id="rId10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7" autoAdjust="0"/>
    <p:restoredTop sz="94599" autoAdjust="0"/>
  </p:normalViewPr>
  <p:slideViewPr>
    <p:cSldViewPr>
      <p:cViewPr varScale="1">
        <p:scale>
          <a:sx n="78" d="100"/>
          <a:sy n="78" d="100"/>
        </p:scale>
        <p:origin x="3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FE126-B9D2-4E23-93ED-BBBEDD8C65B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07D09-E4D6-4C2C-92FA-2BCAAEC48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45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D51A51-6CA6-4772-AB03-01FD20DA5F9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3671B-4D65-4081-92DB-13BABD12240C}" type="slidenum">
              <a:rPr lang="ar-SA" smtClean="0"/>
              <a:pPr/>
              <a:t>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a-IR" smtClean="0"/>
          </a:p>
        </p:txBody>
      </p:sp>
    </p:spTree>
    <p:extLst>
      <p:ext uri="{BB962C8B-B14F-4D97-AF65-F5344CB8AC3E}">
        <p14:creationId xmlns:p14="http://schemas.microsoft.com/office/powerpoint/2010/main" val="4068694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51A51-6CA6-4772-AB03-01FD20DA5F96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51A51-6CA6-4772-AB03-01FD20DA5F96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51A51-6CA6-4772-AB03-01FD20DA5F96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1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7"/>
          <p:cNvGrpSpPr>
            <a:grpSpLocks/>
          </p:cNvGrpSpPr>
          <p:nvPr userDrawn="1"/>
        </p:nvGrpSpPr>
        <p:grpSpPr bwMode="auto">
          <a:xfrm>
            <a:off x="0" y="0"/>
            <a:ext cx="8991600" cy="876300"/>
            <a:chOff x="48" y="0"/>
            <a:chExt cx="5664" cy="552"/>
          </a:xfrm>
        </p:grpSpPr>
        <p:pic>
          <p:nvPicPr>
            <p:cNvPr id="2051" name="Picture 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" y="0"/>
              <a:ext cx="544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624" y="528"/>
              <a:ext cx="5040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fa-IR"/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576" y="273"/>
              <a:ext cx="23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Sahand University of Technology</a:t>
              </a:r>
            </a:p>
          </p:txBody>
        </p: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3669" y="273"/>
              <a:ext cx="20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Mining Engineering Faculty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://www.google.com/url?sa=i&amp;source=images&amp;cd=&amp;cad=rja&amp;docid=AUUGklekv1XuJM&amp;tbnid=llkqgnnxQdiF8M:&amp;ved=0CAgQjRwwAA&amp;url=http://arrowsmith310.asu.edu/&amp;ei=KUtvUoi-FoOBhAfy0IC4Cg&amp;psig=AFQjCNGTAIMTyRSMNY82vUnh8VD6iscBLQ&amp;ust=1383111849422702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//upload.wikimedia.org/wikipedia/commons/c/c7/Mohr_Circle.sv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1066800" y="990600"/>
            <a:ext cx="67818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4400" dirty="0"/>
              <a:t>زمین شناسی </a:t>
            </a:r>
            <a:r>
              <a:rPr lang="fa-IR" sz="4400" dirty="0" smtClean="0"/>
              <a:t>ساختاری</a:t>
            </a:r>
            <a:endParaRPr lang="fa-IR" sz="4400" dirty="0"/>
          </a:p>
          <a:p>
            <a:pPr algn="ctr">
              <a:spcBef>
                <a:spcPct val="50000"/>
              </a:spcBef>
            </a:pPr>
            <a:r>
              <a:rPr lang="en-US" sz="2800" dirty="0" smtClean="0"/>
              <a:t>Structural Geology</a:t>
            </a:r>
            <a:endParaRPr lang="fa-IR" sz="2800" dirty="0" smtClean="0"/>
          </a:p>
          <a:p>
            <a:pPr algn="ctr">
              <a:spcBef>
                <a:spcPct val="50000"/>
              </a:spcBef>
            </a:pPr>
            <a:endParaRPr lang="fa-IR" sz="2800" dirty="0"/>
          </a:p>
          <a:p>
            <a:pPr algn="ctr">
              <a:spcBef>
                <a:spcPct val="50000"/>
              </a:spcBef>
            </a:pPr>
            <a:endParaRPr lang="fa-IR" sz="2800" dirty="0" smtClean="0"/>
          </a:p>
          <a:p>
            <a:pPr algn="ctr">
              <a:spcBef>
                <a:spcPct val="50000"/>
              </a:spcBef>
            </a:pPr>
            <a:endParaRPr lang="fa-IR" sz="2800" dirty="0"/>
          </a:p>
          <a:p>
            <a:pPr algn="ctr">
              <a:spcBef>
                <a:spcPct val="50000"/>
              </a:spcBef>
            </a:pPr>
            <a:r>
              <a:rPr lang="fa-IR" sz="2800" dirty="0" smtClean="0"/>
              <a:t>محمدی </a:t>
            </a:r>
            <a:r>
              <a:rPr lang="fa-IR" sz="2800" dirty="0" smtClean="0"/>
              <a:t>اسکوئی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573656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438400"/>
            <a:ext cx="56102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05400" y="990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استرونت و تصاویر کروی: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572919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86400" y="15240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تصویرصفحه در دایره عظیمه: 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maps.unomaha.edu/maher/geol3300/lab/stereonetpart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399"/>
            <a:ext cx="6019800" cy="53930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05400" y="990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شبکه هم مساحت (اشمیت):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781050"/>
            <a:ext cx="6897688" cy="6076950"/>
            <a:chOff x="647700" y="63500"/>
            <a:chExt cx="7240588" cy="6851650"/>
          </a:xfrm>
        </p:grpSpPr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4102100" y="63500"/>
              <a:ext cx="3762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i="1">
                  <a:latin typeface="Blackadder ITC" pitchFamily="82" charset="0"/>
                </a:rPr>
                <a:t>N</a:t>
              </a: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4110038" y="6548438"/>
              <a:ext cx="4016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 i="1">
                  <a:latin typeface="Blackadder ITC" pitchFamily="82" charset="0"/>
                </a:rPr>
                <a:t>S</a:t>
              </a:r>
            </a:p>
          </p:txBody>
        </p:sp>
        <p:grpSp>
          <p:nvGrpSpPr>
            <p:cNvPr id="22" name="Group 18"/>
            <p:cNvGrpSpPr/>
            <p:nvPr/>
          </p:nvGrpSpPr>
          <p:grpSpPr>
            <a:xfrm>
              <a:off x="1162050" y="323850"/>
              <a:ext cx="6726238" cy="6411913"/>
              <a:chOff x="1162050" y="323850"/>
              <a:chExt cx="6726238" cy="6411913"/>
            </a:xfrm>
          </p:grpSpPr>
          <p:pic>
            <p:nvPicPr>
              <p:cNvPr id="24" name="Picture 2" descr="stereonet_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62050" y="369888"/>
                <a:ext cx="6381750" cy="6365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Oval 3"/>
              <p:cNvSpPr>
                <a:spLocks noChangeArrowheads="1"/>
              </p:cNvSpPr>
              <p:nvPr/>
            </p:nvSpPr>
            <p:spPr bwMode="auto">
              <a:xfrm>
                <a:off x="1284288" y="382588"/>
                <a:ext cx="6115050" cy="6180137"/>
              </a:xfrm>
              <a:prstGeom prst="ellipse">
                <a:avLst/>
              </a:prstGeom>
              <a:noFill/>
              <a:ln w="349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 flipH="1">
                <a:off x="4286250" y="355600"/>
                <a:ext cx="19050" cy="61388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 rot="16200000" flipH="1">
                <a:off x="4270375" y="485775"/>
                <a:ext cx="17463" cy="60309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 Box 34"/>
              <p:cNvSpPr txBox="1">
                <a:spLocks noChangeArrowheads="1"/>
              </p:cNvSpPr>
              <p:nvPr/>
            </p:nvSpPr>
            <p:spPr bwMode="auto">
              <a:xfrm>
                <a:off x="5430838" y="323850"/>
                <a:ext cx="422275" cy="304800"/>
              </a:xfrm>
              <a:prstGeom prst="rect">
                <a:avLst/>
              </a:prstGeom>
              <a:solidFill>
                <a:srgbClr val="C0C0C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20</a:t>
                </a:r>
              </a:p>
            </p:txBody>
          </p:sp>
          <p:sp>
            <p:nvSpPr>
              <p:cNvPr id="29" name="Text Box 35"/>
              <p:cNvSpPr txBox="1">
                <a:spLocks noChangeArrowheads="1"/>
              </p:cNvSpPr>
              <p:nvPr/>
            </p:nvSpPr>
            <p:spPr bwMode="auto">
              <a:xfrm>
                <a:off x="6337300" y="850900"/>
                <a:ext cx="422275" cy="304800"/>
              </a:xfrm>
              <a:prstGeom prst="rect">
                <a:avLst/>
              </a:prstGeom>
              <a:solidFill>
                <a:srgbClr val="C0C0C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40</a:t>
                </a:r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6985000" y="1755775"/>
                <a:ext cx="422275" cy="304800"/>
              </a:xfrm>
              <a:prstGeom prst="rect">
                <a:avLst/>
              </a:prstGeom>
              <a:solidFill>
                <a:srgbClr val="C0C0C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60</a:t>
                </a:r>
              </a:p>
            </p:txBody>
          </p:sp>
          <p:sp>
            <p:nvSpPr>
              <p:cNvPr id="31" name="Text Box 37"/>
              <p:cNvSpPr txBox="1">
                <a:spLocks noChangeArrowheads="1"/>
              </p:cNvSpPr>
              <p:nvPr/>
            </p:nvSpPr>
            <p:spPr bwMode="auto">
              <a:xfrm>
                <a:off x="7394575" y="2698750"/>
                <a:ext cx="422275" cy="304800"/>
              </a:xfrm>
              <a:prstGeom prst="rect">
                <a:avLst/>
              </a:prstGeom>
              <a:solidFill>
                <a:srgbClr val="C0C0C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80</a:t>
                </a: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auto">
              <a:xfrm>
                <a:off x="2930525" y="655638"/>
                <a:ext cx="2836863" cy="506412"/>
              </a:xfrm>
              <a:custGeom>
                <a:avLst/>
                <a:gdLst>
                  <a:gd name="T0" fmla="*/ 0 w 2694"/>
                  <a:gd name="T1" fmla="*/ 0 h 368"/>
                  <a:gd name="T2" fmla="*/ 2147483647 w 2694"/>
                  <a:gd name="T3" fmla="*/ 2147483647 h 368"/>
                  <a:gd name="T4" fmla="*/ 2147483647 w 2694"/>
                  <a:gd name="T5" fmla="*/ 2147483647 h 368"/>
                  <a:gd name="T6" fmla="*/ 2147483647 w 2694"/>
                  <a:gd name="T7" fmla="*/ 2147483647 h 368"/>
                  <a:gd name="T8" fmla="*/ 2147483647 w 2694"/>
                  <a:gd name="T9" fmla="*/ 2147483647 h 368"/>
                  <a:gd name="T10" fmla="*/ 2147483647 w 2694"/>
                  <a:gd name="T11" fmla="*/ 2147483647 h 368"/>
                  <a:gd name="T12" fmla="*/ 2147483647 w 2694"/>
                  <a:gd name="T13" fmla="*/ 2147483647 h 368"/>
                  <a:gd name="T14" fmla="*/ 2147483647 w 2694"/>
                  <a:gd name="T15" fmla="*/ 2147483647 h 368"/>
                  <a:gd name="T16" fmla="*/ 2147483647 w 2694"/>
                  <a:gd name="T17" fmla="*/ 2147483647 h 368"/>
                  <a:gd name="T18" fmla="*/ 2147483647 w 2694"/>
                  <a:gd name="T19" fmla="*/ 2147483647 h 368"/>
                  <a:gd name="T20" fmla="*/ 2147483647 w 2694"/>
                  <a:gd name="T21" fmla="*/ 2147483647 h 368"/>
                  <a:gd name="T22" fmla="*/ 2147483647 w 2694"/>
                  <a:gd name="T23" fmla="*/ 2147483647 h 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94"/>
                  <a:gd name="T37" fmla="*/ 0 h 368"/>
                  <a:gd name="T38" fmla="*/ 2694 w 2694"/>
                  <a:gd name="T39" fmla="*/ 368 h 3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94" h="368">
                    <a:moveTo>
                      <a:pt x="0" y="0"/>
                    </a:moveTo>
                    <a:cubicBezTo>
                      <a:pt x="39" y="44"/>
                      <a:pt x="78" y="89"/>
                      <a:pt x="138" y="126"/>
                    </a:cubicBezTo>
                    <a:cubicBezTo>
                      <a:pt x="198" y="163"/>
                      <a:pt x="274" y="194"/>
                      <a:pt x="360" y="222"/>
                    </a:cubicBezTo>
                    <a:cubicBezTo>
                      <a:pt x="446" y="250"/>
                      <a:pt x="562" y="276"/>
                      <a:pt x="654" y="294"/>
                    </a:cubicBezTo>
                    <a:cubicBezTo>
                      <a:pt x="746" y="312"/>
                      <a:pt x="822" y="318"/>
                      <a:pt x="912" y="330"/>
                    </a:cubicBezTo>
                    <a:cubicBezTo>
                      <a:pt x="1002" y="342"/>
                      <a:pt x="1074" y="364"/>
                      <a:pt x="1194" y="366"/>
                    </a:cubicBezTo>
                    <a:cubicBezTo>
                      <a:pt x="1314" y="368"/>
                      <a:pt x="1500" y="353"/>
                      <a:pt x="1632" y="342"/>
                    </a:cubicBezTo>
                    <a:cubicBezTo>
                      <a:pt x="1764" y="331"/>
                      <a:pt x="1880" y="318"/>
                      <a:pt x="1986" y="300"/>
                    </a:cubicBezTo>
                    <a:cubicBezTo>
                      <a:pt x="2092" y="282"/>
                      <a:pt x="2183" y="258"/>
                      <a:pt x="2268" y="234"/>
                    </a:cubicBezTo>
                    <a:cubicBezTo>
                      <a:pt x="2353" y="210"/>
                      <a:pt x="2432" y="190"/>
                      <a:pt x="2496" y="156"/>
                    </a:cubicBezTo>
                    <a:cubicBezTo>
                      <a:pt x="2560" y="122"/>
                      <a:pt x="2619" y="55"/>
                      <a:pt x="2652" y="30"/>
                    </a:cubicBezTo>
                    <a:cubicBezTo>
                      <a:pt x="2685" y="5"/>
                      <a:pt x="2687" y="11"/>
                      <a:pt x="2694" y="6"/>
                    </a:cubicBezTo>
                  </a:path>
                </a:pathLst>
              </a:custGeom>
              <a:noFill/>
              <a:ln w="349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auto">
              <a:xfrm>
                <a:off x="1744663" y="1879600"/>
                <a:ext cx="5157787" cy="425450"/>
              </a:xfrm>
              <a:custGeom>
                <a:avLst/>
                <a:gdLst>
                  <a:gd name="T0" fmla="*/ 0 w 3618"/>
                  <a:gd name="T1" fmla="*/ 0 h 292"/>
                  <a:gd name="T2" fmla="*/ 2147483647 w 3618"/>
                  <a:gd name="T3" fmla="*/ 2147483647 h 292"/>
                  <a:gd name="T4" fmla="*/ 2147483647 w 3618"/>
                  <a:gd name="T5" fmla="*/ 2147483647 h 292"/>
                  <a:gd name="T6" fmla="*/ 2147483647 w 3618"/>
                  <a:gd name="T7" fmla="*/ 2147483647 h 292"/>
                  <a:gd name="T8" fmla="*/ 2147483647 w 3618"/>
                  <a:gd name="T9" fmla="*/ 2147483647 h 292"/>
                  <a:gd name="T10" fmla="*/ 2147483647 w 3618"/>
                  <a:gd name="T11" fmla="*/ 2147483647 h 292"/>
                  <a:gd name="T12" fmla="*/ 2147483647 w 3618"/>
                  <a:gd name="T13" fmla="*/ 2147483647 h 292"/>
                  <a:gd name="T14" fmla="*/ 2147483647 w 3618"/>
                  <a:gd name="T15" fmla="*/ 2147483647 h 292"/>
                  <a:gd name="T16" fmla="*/ 2147483647 w 3618"/>
                  <a:gd name="T17" fmla="*/ 2147483647 h 292"/>
                  <a:gd name="T18" fmla="*/ 2147483647 w 3618"/>
                  <a:gd name="T19" fmla="*/ 2147483647 h 292"/>
                  <a:gd name="T20" fmla="*/ 2147483647 w 3618"/>
                  <a:gd name="T21" fmla="*/ 2147483647 h 292"/>
                  <a:gd name="T22" fmla="*/ 2147483647 w 3618"/>
                  <a:gd name="T23" fmla="*/ 2147483647 h 292"/>
                  <a:gd name="T24" fmla="*/ 2147483647 w 3618"/>
                  <a:gd name="T25" fmla="*/ 2147483647 h 292"/>
                  <a:gd name="T26" fmla="*/ 2147483647 w 3618"/>
                  <a:gd name="T27" fmla="*/ 2147483647 h 292"/>
                  <a:gd name="T28" fmla="*/ 2147483647 w 3618"/>
                  <a:gd name="T29" fmla="*/ 2147483647 h 292"/>
                  <a:gd name="T30" fmla="*/ 2147483647 w 3618"/>
                  <a:gd name="T31" fmla="*/ 2147483647 h 292"/>
                  <a:gd name="T32" fmla="*/ 2147483647 w 3618"/>
                  <a:gd name="T33" fmla="*/ 2147483647 h 2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18"/>
                  <a:gd name="T52" fmla="*/ 0 h 292"/>
                  <a:gd name="T53" fmla="*/ 3618 w 3618"/>
                  <a:gd name="T54" fmla="*/ 292 h 2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18" h="292">
                    <a:moveTo>
                      <a:pt x="0" y="0"/>
                    </a:moveTo>
                    <a:cubicBezTo>
                      <a:pt x="57" y="35"/>
                      <a:pt x="114" y="71"/>
                      <a:pt x="186" y="96"/>
                    </a:cubicBezTo>
                    <a:cubicBezTo>
                      <a:pt x="258" y="121"/>
                      <a:pt x="355" y="133"/>
                      <a:pt x="432" y="150"/>
                    </a:cubicBezTo>
                    <a:cubicBezTo>
                      <a:pt x="509" y="167"/>
                      <a:pt x="574" y="186"/>
                      <a:pt x="648" y="198"/>
                    </a:cubicBezTo>
                    <a:cubicBezTo>
                      <a:pt x="722" y="210"/>
                      <a:pt x="794" y="212"/>
                      <a:pt x="876" y="222"/>
                    </a:cubicBezTo>
                    <a:cubicBezTo>
                      <a:pt x="958" y="232"/>
                      <a:pt x="1051" y="251"/>
                      <a:pt x="1140" y="258"/>
                    </a:cubicBezTo>
                    <a:cubicBezTo>
                      <a:pt x="1229" y="265"/>
                      <a:pt x="1309" y="259"/>
                      <a:pt x="1410" y="264"/>
                    </a:cubicBezTo>
                    <a:cubicBezTo>
                      <a:pt x="1511" y="269"/>
                      <a:pt x="1640" y="284"/>
                      <a:pt x="1746" y="288"/>
                    </a:cubicBezTo>
                    <a:cubicBezTo>
                      <a:pt x="1852" y="292"/>
                      <a:pt x="1956" y="289"/>
                      <a:pt x="2046" y="288"/>
                    </a:cubicBezTo>
                    <a:cubicBezTo>
                      <a:pt x="2136" y="287"/>
                      <a:pt x="2203" y="287"/>
                      <a:pt x="2286" y="282"/>
                    </a:cubicBezTo>
                    <a:cubicBezTo>
                      <a:pt x="2369" y="277"/>
                      <a:pt x="2458" y="265"/>
                      <a:pt x="2544" y="258"/>
                    </a:cubicBezTo>
                    <a:cubicBezTo>
                      <a:pt x="2630" y="251"/>
                      <a:pt x="2719" y="250"/>
                      <a:pt x="2802" y="240"/>
                    </a:cubicBezTo>
                    <a:cubicBezTo>
                      <a:pt x="2885" y="230"/>
                      <a:pt x="2972" y="214"/>
                      <a:pt x="3042" y="198"/>
                    </a:cubicBezTo>
                    <a:cubicBezTo>
                      <a:pt x="3112" y="182"/>
                      <a:pt x="3165" y="158"/>
                      <a:pt x="3222" y="144"/>
                    </a:cubicBezTo>
                    <a:cubicBezTo>
                      <a:pt x="3279" y="130"/>
                      <a:pt x="3328" y="130"/>
                      <a:pt x="3384" y="114"/>
                    </a:cubicBezTo>
                    <a:cubicBezTo>
                      <a:pt x="3440" y="98"/>
                      <a:pt x="3519" y="65"/>
                      <a:pt x="3558" y="48"/>
                    </a:cubicBezTo>
                    <a:cubicBezTo>
                      <a:pt x="3597" y="31"/>
                      <a:pt x="3607" y="21"/>
                      <a:pt x="3618" y="12"/>
                    </a:cubicBezTo>
                  </a:path>
                </a:pathLst>
              </a:custGeom>
              <a:noFill/>
              <a:ln w="349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" name="Group 45"/>
              <p:cNvGrpSpPr>
                <a:grpSpLocks/>
              </p:cNvGrpSpPr>
              <p:nvPr/>
            </p:nvGrpSpPr>
            <p:grpSpPr bwMode="auto">
              <a:xfrm>
                <a:off x="2338388" y="1196975"/>
                <a:ext cx="3835400" cy="1062038"/>
                <a:chOff x="1473" y="754"/>
                <a:chExt cx="2416" cy="669"/>
              </a:xfrm>
            </p:grpSpPr>
            <p:sp>
              <p:nvSpPr>
                <p:cNvPr id="36" name="AutoShape 41"/>
                <p:cNvSpPr>
                  <a:spLocks noChangeArrowheads="1"/>
                </p:cNvSpPr>
                <p:nvPr/>
              </p:nvSpPr>
              <p:spPr bwMode="auto">
                <a:xfrm>
                  <a:off x="1473" y="754"/>
                  <a:ext cx="2416" cy="669"/>
                </a:xfrm>
                <a:prstGeom prst="upDownArrowCallout">
                  <a:avLst>
                    <a:gd name="adj1" fmla="val 22471"/>
                    <a:gd name="adj2" fmla="val 51495"/>
                    <a:gd name="adj3" fmla="val 12569"/>
                    <a:gd name="adj4" fmla="val 54917"/>
                  </a:avLst>
                </a:prstGeom>
                <a:solidFill>
                  <a:srgbClr val="C0C0C0"/>
                </a:solidFill>
                <a:ln w="2540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493" y="889"/>
                  <a:ext cx="2390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800" b="1"/>
                    <a:t>Small circles = Paths of inclined lines around the N-S axis</a:t>
                  </a:r>
                </a:p>
              </p:txBody>
            </p:sp>
          </p:grpSp>
          <p:sp>
            <p:nvSpPr>
              <p:cNvPr id="35" name="Text Box 47"/>
              <p:cNvSpPr txBox="1">
                <a:spLocks noChangeArrowheads="1"/>
              </p:cNvSpPr>
              <p:nvPr/>
            </p:nvSpPr>
            <p:spPr bwMode="auto">
              <a:xfrm>
                <a:off x="7475538" y="3322638"/>
                <a:ext cx="4127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i="1">
                    <a:latin typeface="Blackadder ITC" pitchFamily="82" charset="0"/>
                  </a:rPr>
                  <a:t>E</a:t>
                </a:r>
              </a:p>
            </p:txBody>
          </p:sp>
        </p:grpSp>
        <p:sp>
          <p:nvSpPr>
            <p:cNvPr id="23" name="Text Box 48"/>
            <p:cNvSpPr txBox="1">
              <a:spLocks noChangeArrowheads="1"/>
            </p:cNvSpPr>
            <p:nvPr/>
          </p:nvSpPr>
          <p:spPr bwMode="auto">
            <a:xfrm>
              <a:off x="647700" y="3314700"/>
              <a:ext cx="479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i="1">
                  <a:latin typeface="Blackadder ITC" pitchFamily="82" charset="0"/>
                </a:rPr>
                <a:t>W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105400" y="990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مشخصات شبکه: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1074737"/>
            <a:ext cx="7962900" cy="5783263"/>
            <a:chOff x="152400" y="0"/>
            <a:chExt cx="8648700" cy="6850063"/>
          </a:xfrm>
        </p:grpSpPr>
        <p:pic>
          <p:nvPicPr>
            <p:cNvPr id="5" name="Picture 2" descr="stereonet_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7938"/>
              <a:ext cx="6858000" cy="684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257175" y="28575"/>
              <a:ext cx="6610350" cy="6686550"/>
            </a:xfrm>
            <a:prstGeom prst="ellipse">
              <a:avLst/>
            </a:prstGeom>
            <a:noFill/>
            <a:ln w="349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4"/>
            <p:cNvSpPr>
              <a:spLocks/>
            </p:cNvSpPr>
            <p:nvPr/>
          </p:nvSpPr>
          <p:spPr bwMode="auto">
            <a:xfrm>
              <a:off x="7124700" y="723900"/>
              <a:ext cx="1676400" cy="1304925"/>
            </a:xfrm>
            <a:prstGeom prst="borderCallout1">
              <a:avLst>
                <a:gd name="adj1" fmla="val 8759"/>
                <a:gd name="adj2" fmla="val -4546"/>
                <a:gd name="adj3" fmla="val 14597"/>
                <a:gd name="adj4" fmla="val -78407"/>
              </a:avLst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b="1"/>
                <a:t>Equatorial circle = horizontal plane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6677025" y="3046413"/>
              <a:ext cx="288925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/>
                <a:t>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6030913" y="3057525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20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337175" y="3078163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40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537075" y="3059113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775075" y="3078163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80</a:t>
              </a: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182563" y="3067050"/>
              <a:ext cx="288925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/>
                <a:t>0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698500" y="3059113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20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1319213" y="3041650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40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147888" y="3060700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2957513" y="3070225"/>
              <a:ext cx="469900" cy="304800"/>
            </a:xfrm>
            <a:prstGeom prst="rect">
              <a:avLst/>
            </a:prstGeom>
            <a:solidFill>
              <a:srgbClr val="C0C0C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80</a:t>
              </a:r>
            </a:p>
          </p:txBody>
        </p:sp>
        <p:sp>
          <p:nvSpPr>
            <p:cNvPr id="18" name="Line 35"/>
            <p:cNvSpPr>
              <a:spLocks noChangeShapeType="1"/>
            </p:cNvSpPr>
            <p:nvPr/>
          </p:nvSpPr>
          <p:spPr bwMode="auto">
            <a:xfrm flipH="1">
              <a:off x="3543300" y="0"/>
              <a:ext cx="19050" cy="67151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41"/>
            <p:cNvGrpSpPr>
              <a:grpSpLocks/>
            </p:cNvGrpSpPr>
            <p:nvPr/>
          </p:nvGrpSpPr>
          <p:grpSpPr bwMode="auto">
            <a:xfrm>
              <a:off x="250825" y="3336931"/>
              <a:ext cx="6007104" cy="1568453"/>
              <a:chOff x="158" y="2102"/>
              <a:chExt cx="3784" cy="988"/>
            </a:xfrm>
          </p:grpSpPr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flipV="1">
                <a:off x="2628" y="2154"/>
                <a:ext cx="1314" cy="5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flipV="1">
                <a:off x="2478" y="2142"/>
                <a:ext cx="954" cy="5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V="1">
                <a:off x="2401" y="2131"/>
                <a:ext cx="600" cy="55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9"/>
              <p:cNvSpPr>
                <a:spLocks noChangeShapeType="1"/>
              </p:cNvSpPr>
              <p:nvPr/>
            </p:nvSpPr>
            <p:spPr bwMode="auto">
              <a:xfrm flipV="1">
                <a:off x="2306" y="2102"/>
                <a:ext cx="234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 flipH="1" flipV="1">
                <a:off x="1989" y="2109"/>
                <a:ext cx="150" cy="5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 flipH="1" flipV="1">
                <a:off x="1460" y="2132"/>
                <a:ext cx="630" cy="5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2"/>
              <p:cNvSpPr>
                <a:spLocks noChangeShapeType="1"/>
              </p:cNvSpPr>
              <p:nvPr/>
            </p:nvSpPr>
            <p:spPr bwMode="auto">
              <a:xfrm>
                <a:off x="925" y="2125"/>
                <a:ext cx="1068" cy="5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 flipH="1" flipV="1">
                <a:off x="529" y="2155"/>
                <a:ext cx="1380" cy="5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H="1" flipV="1">
                <a:off x="158" y="2126"/>
                <a:ext cx="1614" cy="6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20"/>
              <p:cNvSpPr>
                <a:spLocks/>
              </p:cNvSpPr>
              <p:nvPr/>
            </p:nvSpPr>
            <p:spPr bwMode="auto">
              <a:xfrm>
                <a:off x="1836" y="2700"/>
                <a:ext cx="780" cy="390"/>
              </a:xfrm>
              <a:prstGeom prst="borderCallout1">
                <a:avLst>
                  <a:gd name="adj1" fmla="val 18463"/>
                  <a:gd name="adj2" fmla="val 106153"/>
                  <a:gd name="adj3" fmla="val -155384"/>
                  <a:gd name="adj4" fmla="val 319231"/>
                </a:avLst>
              </a:prstGeom>
              <a:solidFill>
                <a:srgbClr val="C0C0C0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/>
                  <a:t>Dip angles</a:t>
                </a:r>
              </a:p>
            </p:txBody>
          </p:sp>
        </p:grp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rot="16200000" flipH="1">
              <a:off x="3611563" y="-7938"/>
              <a:ext cx="19050" cy="67151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4248150" y="1600200"/>
              <a:ext cx="1962150" cy="704850"/>
            </a:xfrm>
            <a:prstGeom prst="borderCallout1">
              <a:avLst>
                <a:gd name="adj1" fmla="val 16218"/>
                <a:gd name="adj2" fmla="val -3884"/>
                <a:gd name="adj3" fmla="val 18917"/>
                <a:gd name="adj4" fmla="val -34954"/>
              </a:avLst>
            </a:prstGeom>
            <a:solidFill>
              <a:srgbClr val="C0C0C0"/>
            </a:solidFill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b="1"/>
                <a:t>Straight lines = vertical planes</a:t>
              </a: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flipH="1">
              <a:off x="5114925" y="2343150"/>
              <a:ext cx="28575" cy="1000125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39"/>
            <p:cNvSpPr>
              <a:spLocks/>
            </p:cNvSpPr>
            <p:nvPr/>
          </p:nvSpPr>
          <p:spPr bwMode="auto">
            <a:xfrm>
              <a:off x="6954838" y="4954588"/>
              <a:ext cx="1676400" cy="1000125"/>
            </a:xfrm>
            <a:prstGeom prst="borderCallout1">
              <a:avLst>
                <a:gd name="adj1" fmla="val 11431"/>
                <a:gd name="adj2" fmla="val -4546"/>
                <a:gd name="adj3" fmla="val -42856"/>
                <a:gd name="adj4" fmla="val -55681"/>
              </a:avLst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b="1" dirty="0"/>
                <a:t>Great circles = inclined planes</a:t>
              </a:r>
            </a:p>
          </p:txBody>
        </p:sp>
        <p:sp>
          <p:nvSpPr>
            <p:cNvPr id="24" name="Line 40"/>
            <p:cNvSpPr>
              <a:spLocks noChangeShapeType="1"/>
            </p:cNvSpPr>
            <p:nvPr/>
          </p:nvSpPr>
          <p:spPr bwMode="auto">
            <a:xfrm flipH="1" flipV="1">
              <a:off x="4171950" y="5229225"/>
              <a:ext cx="2705100" cy="371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5562600" cy="558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781800" y="990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 صفحه :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799"/>
            <a:ext cx="5029200" cy="528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0" y="990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 یک خط: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8263"/>
            <a:ext cx="6656498" cy="55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 صفحه و قطب آن در استرونت: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595115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 صفحه و خط واقع بر آن: 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732"/>
            <a:ext cx="8839200" cy="5500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914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/>
              <a:t>سرفصل درس: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maps.unomaha.edu/maher/geol3300/lab/stereoex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66799"/>
            <a:ext cx="5943600" cy="5620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9800" y="990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فصل مشترک دو صفحه: 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8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9906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تصویر صفحه حاوی دو خط: 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324600" y="1828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</a:t>
            </a:r>
            <a:r>
              <a:rPr lang="en-US" dirty="0" smtClean="0"/>
              <a:t>128,50</a:t>
            </a:r>
            <a:endParaRPr lang="en-US" dirty="0" smtClean="0"/>
          </a:p>
          <a:p>
            <a:r>
              <a:rPr lang="en-US" dirty="0" smtClean="0"/>
              <a:t>B: </a:t>
            </a:r>
            <a:r>
              <a:rPr lang="en-US" dirty="0" smtClean="0"/>
              <a:t>204,40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8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55054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24600" y="1828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38,50</a:t>
            </a:r>
          </a:p>
          <a:p>
            <a:r>
              <a:rPr lang="en-US" dirty="0" smtClean="0"/>
              <a:t>B: 124,40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990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زاویه بین دو خط و نیمساز آن دو : 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799"/>
            <a:ext cx="5638800" cy="559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19800" y="990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زاویه و نیمسازدو صفحه: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0400" y="990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شیب ظاهری: 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6248400" cy="5595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" y="1430656"/>
            <a:ext cx="6205887" cy="4826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محاسبه مشخصات لایه با داشتن امتداد و یک شیب ظاهری: </a:t>
            </a:r>
            <a:endParaRPr lang="en-US" sz="24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057400" y="2895600"/>
            <a:ext cx="7086600" cy="3962400"/>
            <a:chOff x="914400" y="2362200"/>
            <a:chExt cx="8549693" cy="4724400"/>
          </a:xfrm>
        </p:grpSpPr>
        <p:pic>
          <p:nvPicPr>
            <p:cNvPr id="89090" name="Picture 2" descr="apparent and true di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2362200"/>
              <a:ext cx="854969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1066800" y="5257800"/>
              <a:ext cx="4724400" cy="1600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708578"/>
              </p:ext>
            </p:extLst>
          </p:nvPr>
        </p:nvGraphicFramePr>
        <p:xfrm>
          <a:off x="238125" y="990600"/>
          <a:ext cx="1809750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85" name="Equation" r:id="rId4" imgW="1282680" imgH="1066680" progId="Equation.3">
                  <p:embed/>
                </p:oleObj>
              </mc:Choice>
              <mc:Fallback>
                <p:oleObj name="Equation" r:id="rId4" imgW="1282680" imgH="1066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990600"/>
                        <a:ext cx="1809750" cy="1506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9094" name="Object 6"/>
          <p:cNvGraphicFramePr>
            <a:graphicFrameLocks noChangeAspect="1"/>
          </p:cNvGraphicFramePr>
          <p:nvPr/>
        </p:nvGraphicFramePr>
        <p:xfrm>
          <a:off x="228600" y="2209800"/>
          <a:ext cx="8200869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86" name="Equation" r:id="rId6" imgW="4813300" imgH="584200" progId="Equation.3">
                  <p:embed/>
                </p:oleObj>
              </mc:Choice>
              <mc:Fallback>
                <p:oleObj name="Equation" r:id="rId6" imgW="4813300" imgH="584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200869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0" y="581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8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2895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N67E&lt;21SE</a:t>
            </a:r>
          </a:p>
          <a:p>
            <a:r>
              <a:rPr lang="el-GR" dirty="0" smtClean="0"/>
              <a:t>β</a:t>
            </a:r>
            <a:r>
              <a:rPr lang="en-US" dirty="0" smtClean="0"/>
              <a:t>=58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9906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محاسبه مشخصات لایه با داشتن امتداد و یک شیب ظاهری (استرونت): 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029200" y="990601"/>
            <a:ext cx="3657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محاسبه مشخصات لایه با داشتن دو شیب ظاهری: </a:t>
            </a:r>
            <a:endParaRPr lang="en-US" sz="2400" dirty="0" smtClean="0"/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FF0000"/>
                </a:solidFill>
              </a:rPr>
              <a:t>شیب ظاهری در جهت </a:t>
            </a:r>
            <a:r>
              <a:rPr lang="en-US" dirty="0" smtClean="0">
                <a:solidFill>
                  <a:srgbClr val="FF0000"/>
                </a:solidFill>
              </a:rPr>
              <a:t>OX</a:t>
            </a:r>
            <a:r>
              <a:rPr lang="fa-IR" dirty="0" smtClean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fa-IR" baseline="-25000" dirty="0" smtClean="0">
              <a:solidFill>
                <a:srgbClr val="FF0000"/>
              </a:solidFill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FF0000"/>
                </a:solidFill>
              </a:rPr>
              <a:t>شیب ظاهری در جهت </a:t>
            </a:r>
            <a:r>
              <a:rPr lang="en-US" dirty="0" smtClean="0">
                <a:solidFill>
                  <a:srgbClr val="FF0000"/>
                </a:solidFill>
              </a:rPr>
              <a:t>OY</a:t>
            </a:r>
            <a:r>
              <a:rPr lang="fa-IR" dirty="0" smtClean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FF0000"/>
                </a:solidFill>
              </a:rPr>
              <a:t>شیب واقعی=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endParaRPr lang="fa-IR" baseline="-25000" dirty="0" smtClean="0">
              <a:solidFill>
                <a:srgbClr val="FF0000"/>
              </a:solidFill>
            </a:endParaRPr>
          </a:p>
          <a:p>
            <a:pPr algn="r" rtl="1"/>
            <a:endParaRPr lang="fa-IR" baseline="-25000" dirty="0" smtClean="0"/>
          </a:p>
          <a:p>
            <a:pPr algn="r" rtl="1"/>
            <a:endParaRPr lang="fa-IR" baseline="-25000" dirty="0" smtClean="0"/>
          </a:p>
          <a:p>
            <a:pPr algn="r" rtl="1"/>
            <a:endParaRPr lang="en-US" baseline="-25000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609600" y="2743200"/>
            <a:ext cx="7086600" cy="4114800"/>
            <a:chOff x="0" y="1524000"/>
            <a:chExt cx="7086600" cy="4114800"/>
          </a:xfrm>
        </p:grpSpPr>
        <p:sp>
          <p:nvSpPr>
            <p:cNvPr id="22" name="Arc 21"/>
            <p:cNvSpPr/>
            <p:nvPr/>
          </p:nvSpPr>
          <p:spPr bwMode="auto">
            <a:xfrm>
              <a:off x="3429000" y="2667000"/>
              <a:ext cx="152400" cy="838200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0" y="1524000"/>
              <a:ext cx="7086600" cy="4114800"/>
              <a:chOff x="0" y="1524000"/>
              <a:chExt cx="7086600" cy="41148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0" y="1524000"/>
                <a:ext cx="7086600" cy="4114800"/>
                <a:chOff x="685800" y="2743200"/>
                <a:chExt cx="7086600" cy="411480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685800" y="2743200"/>
                  <a:ext cx="7086600" cy="3962400"/>
                  <a:chOff x="457200" y="1676400"/>
                  <a:chExt cx="7086600" cy="3962400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457200" y="1676400"/>
                    <a:ext cx="7086600" cy="3962400"/>
                    <a:chOff x="914400" y="2362200"/>
                    <a:chExt cx="8549693" cy="4724400"/>
                  </a:xfrm>
                </p:grpSpPr>
                <p:pic>
                  <p:nvPicPr>
                    <p:cNvPr id="5" name="Picture 2" descr="apparent and true dip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 bwMode="auto">
                    <a:xfrm>
                      <a:off x="914400" y="2362200"/>
                      <a:ext cx="8549693" cy="47244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cxnSp>
                  <p:nvCxnSpPr>
                    <p:cNvPr id="6" name="Straight Connector 5"/>
                    <p:cNvCxnSpPr/>
                    <p:nvPr/>
                  </p:nvCxnSpPr>
                  <p:spPr bwMode="auto">
                    <a:xfrm>
                      <a:off x="1066800" y="5257800"/>
                      <a:ext cx="4724400" cy="16002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8" name="Straight Connector 7"/>
                  <p:cNvCxnSpPr/>
                  <p:nvPr/>
                </p:nvCxnSpPr>
                <p:spPr bwMode="auto">
                  <a:xfrm>
                    <a:off x="1828800" y="3276600"/>
                    <a:ext cx="2667000" cy="8382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2" name="Straight Connector 11"/>
                  <p:cNvCxnSpPr/>
                  <p:nvPr/>
                </p:nvCxnSpPr>
                <p:spPr bwMode="auto">
                  <a:xfrm>
                    <a:off x="1828800" y="3276600"/>
                    <a:ext cx="2667000" cy="2133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5" name="Freeform 14"/>
                  <p:cNvSpPr/>
                  <p:nvPr/>
                </p:nvSpPr>
                <p:spPr bwMode="auto">
                  <a:xfrm>
                    <a:off x="2728687" y="3672114"/>
                    <a:ext cx="319314" cy="366486"/>
                  </a:xfrm>
                  <a:custGeom>
                    <a:avLst/>
                    <a:gdLst>
                      <a:gd name="connsiteX0" fmla="*/ 348343 w 348343"/>
                      <a:gd name="connsiteY0" fmla="*/ 0 h 333829"/>
                      <a:gd name="connsiteX1" fmla="*/ 0 w 348343"/>
                      <a:gd name="connsiteY1" fmla="*/ 333829 h 333829"/>
                      <a:gd name="connsiteX2" fmla="*/ 0 w 348343"/>
                      <a:gd name="connsiteY2" fmla="*/ 333829 h 333829"/>
                      <a:gd name="connsiteX3" fmla="*/ 0 w 348343"/>
                      <a:gd name="connsiteY3" fmla="*/ 333829 h 333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343" h="333829">
                        <a:moveTo>
                          <a:pt x="348343" y="0"/>
                        </a:moveTo>
                        <a:lnTo>
                          <a:pt x="0" y="333829"/>
                        </a:lnTo>
                        <a:lnTo>
                          <a:pt x="0" y="333829"/>
                        </a:lnTo>
                        <a:lnTo>
                          <a:pt x="0" y="333829"/>
                        </a:lnTo>
                      </a:path>
                    </a:pathLst>
                  </a:cu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876800" y="2895600"/>
                    <a:ext cx="4572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a-IR" baseline="-25000" dirty="0" smtClean="0"/>
                      <a:t>1</a:t>
                    </a:r>
                    <a:endParaRPr lang="en-US" baseline="-25000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895600" y="3733800"/>
                    <a:ext cx="457200" cy="3810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dirty="0" smtClean="0"/>
                      <a:t>α</a:t>
                    </a:r>
                    <a:r>
                      <a:rPr lang="fa-IR" baseline="-25000" dirty="0" smtClean="0"/>
                      <a:t>2</a:t>
                    </a:r>
                    <a:endParaRPr lang="en-US" baseline="-25000" dirty="0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4419600" y="5181600"/>
                  <a:ext cx="1066800" cy="1676400"/>
                  <a:chOff x="4419600" y="5181600"/>
                  <a:chExt cx="1066800" cy="1676400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419600" y="5181600"/>
                    <a:ext cx="6858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smtClean="0"/>
                      <a:t>Y</a:t>
                    </a:r>
                    <a:endParaRPr lang="en-US" sz="2000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800600" y="6457890"/>
                    <a:ext cx="6858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smtClean="0"/>
                      <a:t>Y'</a:t>
                    </a:r>
                    <a:endParaRPr lang="en-US" sz="2000" dirty="0"/>
                  </a:p>
                </p:txBody>
              </p:sp>
            </p:grpSp>
          </p:grpSp>
          <p:sp>
            <p:nvSpPr>
              <p:cNvPr id="23" name="TextBox 22"/>
              <p:cNvSpPr txBox="1"/>
              <p:nvPr/>
            </p:nvSpPr>
            <p:spPr>
              <a:xfrm>
                <a:off x="3733800" y="266700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φ</a:t>
                </a:r>
                <a:endParaRPr lang="en-US" dirty="0"/>
              </a:p>
            </p:txBody>
          </p:sp>
          <p:sp>
            <p:nvSpPr>
              <p:cNvPr id="24" name="Arc 23"/>
              <p:cNvSpPr/>
              <p:nvPr/>
            </p:nvSpPr>
            <p:spPr bwMode="auto">
              <a:xfrm>
                <a:off x="2362200" y="2851666"/>
                <a:ext cx="381000" cy="1371600"/>
              </a:xfrm>
              <a:prstGeom prst="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667000" y="28194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3429000" y="2667000"/>
              <a:ext cx="304800" cy="838200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4800" y="11430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زاویه بین جهات دو شیب ظاهری =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fa-IR" dirty="0" smtClean="0">
              <a:solidFill>
                <a:srgbClr val="FF0000"/>
              </a:solidFill>
            </a:endParaRP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زاویه بین شیب ظاهری </a:t>
            </a:r>
            <a:r>
              <a:rPr lang="en-US" dirty="0" smtClean="0">
                <a:solidFill>
                  <a:srgbClr val="FF0000"/>
                </a:solidFill>
              </a:rPr>
              <a:t>OX</a:t>
            </a:r>
            <a:r>
              <a:rPr lang="fa-IR" dirty="0" smtClean="0">
                <a:solidFill>
                  <a:srgbClr val="FF0000"/>
                </a:solidFill>
              </a:rPr>
              <a:t> و </a:t>
            </a:r>
            <a:r>
              <a:rPr lang="en-US" dirty="0" smtClean="0">
                <a:solidFill>
                  <a:srgbClr val="FF0000"/>
                </a:solidFill>
              </a:rPr>
              <a:t>OO’</a:t>
            </a:r>
            <a:r>
              <a:rPr lang="fa-IR" dirty="0" smtClean="0">
                <a:solidFill>
                  <a:srgbClr val="FF0000"/>
                </a:solidFill>
              </a:rPr>
              <a:t> = </a:t>
            </a:r>
            <a:r>
              <a:rPr lang="el-GR" dirty="0" smtClean="0">
                <a:solidFill>
                  <a:srgbClr val="FF0000"/>
                </a:solidFill>
              </a:rPr>
              <a:t>φ</a:t>
            </a:r>
            <a:endParaRPr lang="fa-IR" dirty="0" smtClean="0">
              <a:solidFill>
                <a:srgbClr val="FF0000"/>
              </a:solidFill>
            </a:endParaRPr>
          </a:p>
          <a:p>
            <a:r>
              <a:rPr lang="fa-IR" dirty="0" smtClean="0">
                <a:solidFill>
                  <a:srgbClr val="FF0000"/>
                </a:solidFill>
              </a:rPr>
              <a:t>φ= </a:t>
            </a:r>
            <a:r>
              <a:rPr lang="en-US" dirty="0" smtClean="0">
                <a:solidFill>
                  <a:srgbClr val="FF0000"/>
                </a:solidFill>
              </a:rPr>
              <a:t>90-</a:t>
            </a:r>
            <a:r>
              <a:rPr lang="el-GR" dirty="0" smtClean="0">
                <a:solidFill>
                  <a:srgbClr val="FF0000"/>
                </a:solidFill>
              </a:rPr>
              <a:t>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895600" y="1066800"/>
          <a:ext cx="6248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4" name="Equation" r:id="rId3" imgW="4203360" imgH="2997000" progId="Equation.3">
                  <p:embed/>
                </p:oleObj>
              </mc:Choice>
              <mc:Fallback>
                <p:oleObj name="Equation" r:id="rId3" imgW="4203360" imgH="299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6248400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0" y="1219200"/>
            <a:ext cx="3276600" cy="4724400"/>
            <a:chOff x="457200" y="1143000"/>
            <a:chExt cx="3276600" cy="4724400"/>
          </a:xfrm>
        </p:grpSpPr>
        <p:sp>
          <p:nvSpPr>
            <p:cNvPr id="29" name="TextBox 28"/>
            <p:cNvSpPr txBox="1"/>
            <p:nvPr/>
          </p:nvSpPr>
          <p:spPr>
            <a:xfrm>
              <a:off x="2971800" y="2895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O’</a:t>
              </a:r>
              <a:endParaRPr lang="en-US" dirty="0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57200" y="1143000"/>
              <a:ext cx="3200400" cy="4724400"/>
              <a:chOff x="1371600" y="1143794"/>
              <a:chExt cx="3200400" cy="4724400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 rot="5400000">
                <a:off x="-533400" y="3505200"/>
                <a:ext cx="47244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rot="16200000" flipH="1">
                <a:off x="1828800" y="3124200"/>
                <a:ext cx="1905000" cy="1905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1828800" y="1828800"/>
                <a:ext cx="1905000" cy="1295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1828800" y="3124200"/>
                <a:ext cx="1905000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810000" y="152400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α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05200" y="502920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α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733800" y="3124994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aseline="-25000" dirty="0" smtClean="0"/>
                  <a:t>δ</a:t>
                </a:r>
                <a:endParaRPr lang="en-US" sz="2400" baseline="-250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71600" y="29718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57600" y="14478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10000" y="48006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endParaRPr lang="en-US" dirty="0"/>
              </a:p>
            </p:txBody>
          </p:sp>
          <p:sp>
            <p:nvSpPr>
              <p:cNvPr id="35" name="Freeform 34"/>
              <p:cNvSpPr/>
              <p:nvPr/>
            </p:nvSpPr>
            <p:spPr bwMode="auto">
              <a:xfrm>
                <a:off x="2409371" y="2757714"/>
                <a:ext cx="217715" cy="420915"/>
              </a:xfrm>
              <a:custGeom>
                <a:avLst/>
                <a:gdLst>
                  <a:gd name="connsiteX0" fmla="*/ 0 w 217715"/>
                  <a:gd name="connsiteY0" fmla="*/ 0 h 420915"/>
                  <a:gd name="connsiteX1" fmla="*/ 188686 w 217715"/>
                  <a:gd name="connsiteY1" fmla="*/ 145143 h 420915"/>
                  <a:gd name="connsiteX2" fmla="*/ 174172 w 217715"/>
                  <a:gd name="connsiteY2" fmla="*/ 420915 h 4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715" h="420915">
                    <a:moveTo>
                      <a:pt x="0" y="0"/>
                    </a:moveTo>
                    <a:cubicBezTo>
                      <a:pt x="79828" y="37495"/>
                      <a:pt x="159657" y="74991"/>
                      <a:pt x="188686" y="145143"/>
                    </a:cubicBezTo>
                    <a:cubicBezTo>
                      <a:pt x="217715" y="215296"/>
                      <a:pt x="195943" y="318105"/>
                      <a:pt x="174172" y="420915"/>
                    </a:cubicBez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>
                <a:off x="2931886" y="2409371"/>
                <a:ext cx="437847" cy="1915886"/>
              </a:xfrm>
              <a:custGeom>
                <a:avLst/>
                <a:gdLst>
                  <a:gd name="connsiteX0" fmla="*/ 0 w 437847"/>
                  <a:gd name="connsiteY0" fmla="*/ 0 h 1915886"/>
                  <a:gd name="connsiteX1" fmla="*/ 420914 w 437847"/>
                  <a:gd name="connsiteY1" fmla="*/ 841829 h 1915886"/>
                  <a:gd name="connsiteX2" fmla="*/ 101600 w 437847"/>
                  <a:gd name="connsiteY2" fmla="*/ 1915886 h 191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847" h="1915886">
                    <a:moveTo>
                      <a:pt x="0" y="0"/>
                    </a:moveTo>
                    <a:cubicBezTo>
                      <a:pt x="201990" y="261257"/>
                      <a:pt x="403981" y="522515"/>
                      <a:pt x="420914" y="841829"/>
                    </a:cubicBezTo>
                    <a:cubicBezTo>
                      <a:pt x="437847" y="1161143"/>
                      <a:pt x="269723" y="1538514"/>
                      <a:pt x="101600" y="1915886"/>
                    </a:cubicBez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09800" y="28194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φ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276600" y="36576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θ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 bwMode="auto">
            <a:xfrm rot="5400000">
              <a:off x="1219994" y="3428206"/>
              <a:ext cx="32004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982" y="1981200"/>
            <a:ext cx="5019675" cy="4105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990601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محاسبه مشخصات لایه با داشتن اطلاعات سه نقطه از آن: </a:t>
            </a:r>
            <a:endParaRPr lang="en-US" sz="2400" dirty="0" smtClean="0"/>
          </a:p>
          <a:p>
            <a:pPr algn="r" rtl="1"/>
            <a:endParaRPr lang="fa-IR" baseline="-25000" dirty="0" smtClean="0"/>
          </a:p>
          <a:p>
            <a:pPr algn="r" rtl="1"/>
            <a:endParaRPr lang="fa-IR" baseline="-25000" dirty="0" smtClean="0"/>
          </a:p>
          <a:p>
            <a:pPr algn="r" rtl="1"/>
            <a:endParaRPr lang="en-US" baseline="-250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2743200" y="3200400"/>
            <a:ext cx="1524000" cy="1447800"/>
            <a:chOff x="2743200" y="3200400"/>
            <a:chExt cx="1524000" cy="14478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H="1">
              <a:off x="3429000" y="3200400"/>
              <a:ext cx="381000" cy="990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2819400" y="4033837"/>
              <a:ext cx="228600" cy="614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429000" y="406227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C’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3200" y="38216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A’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344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4" y="1796256"/>
            <a:ext cx="4408616" cy="506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796256"/>
            <a:ext cx="4156088" cy="5034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لایه بندی:</a:t>
            </a:r>
          </a:p>
        </p:txBody>
      </p:sp>
    </p:spTree>
    <p:extLst>
      <p:ext uri="{BB962C8B-B14F-4D97-AF65-F5344CB8AC3E}">
        <p14:creationId xmlns:p14="http://schemas.microsoft.com/office/powerpoint/2010/main" val="34197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676400"/>
            <a:ext cx="76295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29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algn="r"/>
            <a:r>
              <a:rPr lang="fa-IR" sz="3200" dirty="0" smtClean="0"/>
              <a:t>دایره مور</a:t>
            </a:r>
            <a:endParaRPr lang="en-US" sz="3200" dirty="0"/>
          </a:p>
        </p:txBody>
      </p:sp>
      <p:pic>
        <p:nvPicPr>
          <p:cNvPr id="166914" name="Picture 2" descr="http://www.geology.sdsu.edu/visualstructure/vss/htm_hlp/fig_gif/1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64368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00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arrowsmith310.asu.edu/index_files/moh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633412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1143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 smtClean="0"/>
              <a:t>محاسبه تنش در صفحات مختلف با زاویه معلوم نسبت به صفحه افقی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8695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4143"/>
            <a:ext cx="8229600" cy="1143000"/>
          </a:xfrm>
        </p:spPr>
        <p:txBody>
          <a:bodyPr/>
          <a:lstStyle/>
          <a:p>
            <a:pPr algn="r"/>
            <a:r>
              <a:rPr lang="fa-IR" sz="3200" dirty="0" smtClean="0"/>
              <a:t>دایره مور برای تنشهای سه بعدی</a:t>
            </a:r>
            <a:endParaRPr lang="en-US" sz="3200" dirty="0"/>
          </a:p>
        </p:txBody>
      </p:sp>
      <p:pic>
        <p:nvPicPr>
          <p:cNvPr id="164866" name="Picture 2" descr="File:Mohr Circle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066800"/>
            <a:ext cx="669730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02" y="3505200"/>
            <a:ext cx="905619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914400"/>
            <a:ext cx="4648200" cy="1143000"/>
          </a:xfrm>
        </p:spPr>
        <p:txBody>
          <a:bodyPr/>
          <a:lstStyle/>
          <a:p>
            <a:pPr algn="just"/>
            <a:r>
              <a:rPr lang="fa-IR" sz="2400" dirty="0" smtClean="0"/>
              <a:t>چین خوابیده در سنگهای گنایسی پرکامبرین</a:t>
            </a: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 smtClean="0"/>
              <a:t>(ارتفاع صخره تقریباً 1/5 کیلومتر)</a:t>
            </a:r>
            <a:r>
              <a:rPr lang="en-US" sz="2400" dirty="0"/>
              <a:t> </a:t>
            </a:r>
            <a:r>
              <a:rPr lang="en-US" sz="2400" dirty="0" err="1"/>
              <a:t>Unamak</a:t>
            </a:r>
            <a:r>
              <a:rPr lang="en-US" sz="2400" dirty="0"/>
              <a:t>, Greenland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9800"/>
            <a:ext cx="61626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081284"/>
            <a:ext cx="6858000" cy="46200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43400" y="914400"/>
            <a:ext cx="4648200" cy="1143000"/>
          </a:xfrm>
        </p:spPr>
        <p:txBody>
          <a:bodyPr/>
          <a:lstStyle/>
          <a:p>
            <a:pPr algn="just"/>
            <a:r>
              <a:rPr lang="fa-IR" sz="2400" dirty="0" smtClean="0"/>
              <a:t>چین خوابیده در سنگهای گنایسی پرکامبرین</a:t>
            </a: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 smtClean="0"/>
              <a:t>(ارتفاع صخره تقریباً 800 کیلومتر)</a:t>
            </a:r>
            <a:r>
              <a:rPr lang="en-US" sz="2400" dirty="0"/>
              <a:t> </a:t>
            </a:r>
            <a:r>
              <a:rPr lang="en-US" sz="2400" dirty="0" smtClean="0"/>
              <a:t>Western Greenland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0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62" y="1605756"/>
            <a:ext cx="58578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6778590" cy="48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752600"/>
            <a:ext cx="63627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" y="846138"/>
            <a:ext cx="5228230" cy="2859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5368545" cy="2935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90" y="2437149"/>
            <a:ext cx="3069609" cy="4432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ساخت داخلی دانه ترتیبی:</a:t>
            </a:r>
          </a:p>
        </p:txBody>
      </p:sp>
    </p:spTree>
    <p:extLst>
      <p:ext uri="{BB962C8B-B14F-4D97-AF65-F5344CB8AC3E}">
        <p14:creationId xmlns:p14="http://schemas.microsoft.com/office/powerpoint/2010/main" val="39132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767681"/>
            <a:ext cx="7162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90600"/>
            <a:ext cx="537052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90725"/>
            <a:ext cx="65341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 txBox="1">
            <a:spLocks/>
          </p:cNvSpPr>
          <p:nvPr/>
        </p:nvSpPr>
        <p:spPr bwMode="auto">
          <a:xfrm>
            <a:off x="482600" y="838200"/>
            <a:ext cx="8661400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لغزش (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slip</a:t>
            </a:r>
            <a:r>
              <a:rPr lang="fa-IR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) کلی، شیبی و امتدادی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B Titr"/>
              <a:cs typeface="B Tit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8534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 txBox="1">
            <a:spLocks/>
          </p:cNvSpPr>
          <p:nvPr/>
        </p:nvSpPr>
        <p:spPr bwMode="auto">
          <a:xfrm>
            <a:off x="482600" y="838200"/>
            <a:ext cx="8661400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جدایش شیبی، افت افقی (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heave</a:t>
            </a:r>
            <a:r>
              <a:rPr lang="fa-IR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) و افت قائم (</a:t>
            </a:r>
            <a:r>
              <a:rPr lang="en-US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throw</a:t>
            </a:r>
            <a:r>
              <a:rPr lang="fa-IR" sz="2400" kern="0" dirty="0" smtClean="0">
                <a:solidFill>
                  <a:srgbClr val="002060"/>
                </a:solidFill>
                <a:latin typeface="+mj-lt"/>
                <a:ea typeface="B Titr"/>
                <a:cs typeface="B Titr"/>
              </a:rPr>
              <a:t>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B Titr"/>
              <a:cs typeface="B Tit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ctrTitle"/>
          </p:nvPr>
        </p:nvSpPr>
        <p:spPr bwMode="auto">
          <a:xfrm>
            <a:off x="254000" y="1828800"/>
            <a:ext cx="8661400" cy="1754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a-IR" sz="5400" dirty="0" smtClean="0">
                <a:solidFill>
                  <a:srgbClr val="002060"/>
                </a:solidFill>
                <a:ea typeface="B Titr"/>
                <a:cs typeface="B Titr"/>
              </a:rPr>
              <a:t>وضعیت نسبی گسله و </a:t>
            </a:r>
            <a:br>
              <a:rPr lang="fa-IR" sz="5400" dirty="0" smtClean="0">
                <a:solidFill>
                  <a:srgbClr val="002060"/>
                </a:solidFill>
                <a:ea typeface="B Titr"/>
                <a:cs typeface="B Titr"/>
              </a:rPr>
            </a:br>
            <a:r>
              <a:rPr lang="fa-IR" sz="5400" dirty="0" smtClean="0">
                <a:solidFill>
                  <a:srgbClr val="002060"/>
                </a:solidFill>
                <a:ea typeface="B Titr"/>
                <a:cs typeface="B Titr"/>
              </a:rPr>
              <a:t>طبقات در حالت های مختلف</a:t>
            </a:r>
            <a:endParaRPr lang="en-US" sz="5400" dirty="0" smtClean="0">
              <a:solidFill>
                <a:srgbClr val="002060"/>
              </a:solidFill>
              <a:ea typeface="B Titr"/>
              <a:cs typeface="B Titr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Structural Geology\Modified\Last\330(12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47" y="1006021"/>
            <a:ext cx="7943353" cy="2499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21-12- حالتی که طبقه، افقی و لغزش کلی در جهت شیب سطح گسله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Structural Geology\Modified\Last\330(13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21-13- حالتی که طبقه، افقی و لغزش کلی به موازات امتداد گسله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Structural Geology\Modified\Last\331(14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21-14- حالتی که طبقات، شيب دار و لغزش کلی در جهت شیب سطح گسله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Structural Geology\Modified\Last\331(15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21-15- حالتی که طبقات، شيب دار و لغزش کلی به موازات امتداد گسله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Structural Geology\Modified\Last\332(16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21-16- حالتی که طبقات، شيب دار و لغزش کلی مورب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7" y="1600200"/>
            <a:ext cx="4265192" cy="20899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819400"/>
            <a:ext cx="5384800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ساخت داخلی اثر شکنجی متقارن:</a:t>
            </a:r>
          </a:p>
        </p:txBody>
      </p:sp>
    </p:spTree>
    <p:extLst>
      <p:ext uri="{BB962C8B-B14F-4D97-AF65-F5344CB8AC3E}">
        <p14:creationId xmlns:p14="http://schemas.microsoft.com/office/powerpoint/2010/main" val="25515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Structural Geology\Modified\Last\332(17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21-17- حالتی که لغزش کلی، به موازات اثر طبقه در صفحه گسل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Structural Geology\Modified\Last\333(18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21-18- حالتی که امتداد گسله موازی امتداد طبقات قطع شده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Structural Geology\Modified\Last\333(19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21-19- حذف بعضی از لايه ها در اثر گسله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Structural Geology\Modified\Last\334(20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21-20- حالتی که شيب و امتداد گسله و طبقات يکسان است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Structural Geology\Modified\Last\334(21-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46136" cy="250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191000"/>
            <a:ext cx="7772400" cy="68676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2000" b="1" dirty="0">
                <a:solidFill>
                  <a:srgbClr val="0383B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B Yagut" pitchFamily="2" charset="-78"/>
              </a:rPr>
              <a:t>ش 21-21- تفاوت حرکات ظاهری و واقعی گسله در اثر فرسايش</a:t>
            </a:r>
            <a:endParaRPr lang="en-US" sz="2000" b="1" dirty="0">
              <a:solidFill>
                <a:srgbClr val="0383BD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B Yagut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8/89/Lewis_overthrust_fault_nh1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0725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975350" y="990600"/>
            <a:ext cx="316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پدیده های روراندگی</a:t>
            </a:r>
            <a:endParaRPr lang="en-GB" sz="2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75438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5975350" y="990600"/>
            <a:ext cx="316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پدیده های روراندگی</a:t>
            </a:r>
            <a:endParaRPr lang="en-GB" sz="2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19400"/>
            <a:ext cx="6872288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276600" y="129540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400"/>
              <a:t>بالا راندگی و پایین افتادگی:</a:t>
            </a:r>
            <a:endParaRPr lang="en-US" sz="2400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33400" y="12954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Horst  and Graben: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2988"/>
            <a:ext cx="3749675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114800" y="13716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400"/>
              <a:t>قطعات گسلی کج شده:</a:t>
            </a:r>
          </a:p>
          <a:p>
            <a:pPr algn="r"/>
            <a:r>
              <a:rPr lang="en-US" sz="2400"/>
              <a:t>Tilted Fault Blocks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67000"/>
            <a:ext cx="7453571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304800" y="1219200"/>
            <a:ext cx="82296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/>
              <a:t>تورق سطح محوری (شیستوزیته) :  (</a:t>
            </a:r>
            <a:r>
              <a:rPr lang="en-US" sz="2400"/>
              <a:t>Foliation</a:t>
            </a:r>
            <a:r>
              <a:rPr lang="fa-IR" sz="2400"/>
              <a:t>)</a:t>
            </a:r>
          </a:p>
          <a:p>
            <a:pPr algn="r" rtl="1"/>
            <a:endParaRPr lang="fa-IR" sz="2400"/>
          </a:p>
          <a:p>
            <a:pPr algn="r" rtl="1"/>
            <a:r>
              <a:rPr lang="fa-IR"/>
              <a:t>توازی کانیهای ورقه ای و منشوری مانند میکاها و آمفیبولها، </a:t>
            </a:r>
            <a:r>
              <a:rPr lang="fa-IR" i="1">
                <a:solidFill>
                  <a:srgbClr val="FF0000"/>
                </a:solidFill>
              </a:rPr>
              <a:t>در سنگهای مقاوم (</a:t>
            </a:r>
            <a:r>
              <a:rPr lang="en-US" i="1">
                <a:solidFill>
                  <a:srgbClr val="FF0000"/>
                </a:solidFill>
              </a:rPr>
              <a:t>I</a:t>
            </a:r>
            <a:r>
              <a:rPr lang="fa-IR" i="1">
                <a:solidFill>
                  <a:srgbClr val="FF0000"/>
                </a:solidFill>
              </a:rPr>
              <a:t>) به طرف پایین همگرا و در سنگهای نامقاوم ( </a:t>
            </a:r>
            <a:r>
              <a:rPr lang="en-US" i="1">
                <a:solidFill>
                  <a:srgbClr val="FF0000"/>
                </a:solidFill>
              </a:rPr>
              <a:t>II</a:t>
            </a:r>
            <a:r>
              <a:rPr lang="fa-IR" i="1">
                <a:solidFill>
                  <a:srgbClr val="FF0000"/>
                </a:solidFill>
              </a:rPr>
              <a:t>) واگرا </a:t>
            </a:r>
          </a:p>
          <a:p>
            <a:pPr algn="r" rtl="1"/>
            <a:r>
              <a:rPr lang="fa-IR"/>
              <a:t>(بصورت تقریبی </a:t>
            </a:r>
            <a:r>
              <a:rPr lang="fa-IR">
                <a:solidFill>
                  <a:srgbClr val="FF0000"/>
                </a:solidFill>
              </a:rPr>
              <a:t>موازی صفحه محوری چین </a:t>
            </a:r>
            <a:r>
              <a:rPr lang="fa-IR"/>
              <a:t>می باشند)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3" y="846138"/>
            <a:ext cx="5930189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3" y="3284538"/>
            <a:ext cx="5365145" cy="3573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9906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ساخت داخلی اثر شکنجی نا متقارن:</a:t>
            </a:r>
          </a:p>
        </p:txBody>
      </p:sp>
    </p:spTree>
    <p:extLst>
      <p:ext uri="{BB962C8B-B14F-4D97-AF65-F5344CB8AC3E}">
        <p14:creationId xmlns:p14="http://schemas.microsoft.com/office/powerpoint/2010/main" val="2092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971800"/>
            <a:ext cx="6926262" cy="33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3124200" y="1524000"/>
            <a:ext cx="533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/>
              <a:t>تعیین جهت لغزش </a:t>
            </a:r>
            <a:r>
              <a:rPr lang="fa-IR"/>
              <a:t>کمر بالا و کمر پایین بر اساس </a:t>
            </a:r>
            <a:r>
              <a:rPr lang="fa-IR" i="1">
                <a:solidFill>
                  <a:srgbClr val="FF0000"/>
                </a:solidFill>
              </a:rPr>
              <a:t>زاویه بین فولیاسیون و مرز لایه بندی: </a:t>
            </a:r>
            <a:endParaRPr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77900"/>
            <a:ext cx="583882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5410200" y="990600"/>
            <a:ext cx="373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/>
              <a:t>تعیین دامنه های عادی از برگشته با استفاده از فولیاسیون: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nvcc.edu/home/cbentley/gol_135/billy_goat/images/unconform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5052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119813" y="1066800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دگرشیبی و ناپیوستگی ها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25613"/>
            <a:ext cx="6537325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119813" y="1066800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دگرشیبی و ناپیوستگی ها</a:t>
            </a:r>
            <a:endParaRPr lang="en-GB" sz="2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heat-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65309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6480175" y="1066800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/>
              <a:t>تکامل گنبدهای نمکی</a:t>
            </a:r>
            <a:endParaRPr lang="en-GB" sz="2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6248400" y="1143000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/>
              <a:t>تکامل گنبدهای نمکی</a:t>
            </a:r>
            <a:endParaRPr lang="en-GB" sz="2400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069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saltd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792003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5580063" y="1143000"/>
            <a:ext cx="3563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مشخصات گنبدهای نمکی</a:t>
            </a:r>
            <a:endParaRPr lang="en-GB" sz="2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SaltDomeStor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9229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photo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5344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gure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03313"/>
            <a:ext cx="3973513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7" y="990599"/>
            <a:ext cx="4693693" cy="2886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6" y="3962399"/>
            <a:ext cx="7360693" cy="2797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ساخت داخلی چلیپایی:</a:t>
            </a:r>
          </a:p>
        </p:txBody>
      </p:sp>
    </p:spTree>
    <p:extLst>
      <p:ext uri="{BB962C8B-B14F-4D97-AF65-F5344CB8AC3E}">
        <p14:creationId xmlns:p14="http://schemas.microsoft.com/office/powerpoint/2010/main" val="1407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lapopa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3058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3775"/>
            <a:ext cx="84582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geosyn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3505200" y="1066800"/>
            <a:ext cx="540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ژئوسنکلینها </a:t>
            </a:r>
            <a:endParaRPr lang="en-GB" sz="2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geosy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5029200" y="990600"/>
            <a:ext cx="3887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قسمتهای مختلف ژئوسنکلین</a:t>
            </a:r>
            <a:endParaRPr lang="en-GB"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E159100FG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1000"/>
            <a:ext cx="82296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435600" y="990600"/>
            <a:ext cx="370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پارالیا ژئوسنکلین</a:t>
            </a:r>
            <a:endParaRPr lang="en-GB" sz="2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438400" y="1066800"/>
            <a:ext cx="64071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مراحل ژئوسنکلین: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1-مرحله اصلی: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400"/>
              <a:t>فاز 1: تشکیل گسلهای عمیق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400"/>
              <a:t>فاز 2: فعالیتهای آتشفشانی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400"/>
              <a:t>فاز 3: رسوبات ضخیم رخساره فلیش و چین خوردگی آنها</a:t>
            </a:r>
            <a:endParaRPr lang="en-GB" sz="2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1524000" y="1066800"/>
            <a:ext cx="7343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مراحل ژئوسنکلین: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2- مرحله کوهزائی: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ایجاد گودیهای جدید و در نهایت چین خوردگی رسوبات موجود در آنها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424588534_9d7522f935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1888"/>
            <a:ext cx="8305800" cy="57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6119813" y="1066800"/>
            <a:ext cx="3024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ساختار پوسته</a:t>
            </a:r>
            <a:endParaRPr lang="en-GB" sz="24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f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46513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3024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سخت کره و سست کره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35050"/>
            <a:ext cx="57499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77787"/>
            <a:ext cx="4267200" cy="277706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77787"/>
            <a:ext cx="4183327" cy="2790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990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ساخت داخلی چلیپایی:</a:t>
            </a:r>
          </a:p>
        </p:txBody>
      </p:sp>
    </p:spTree>
    <p:extLst>
      <p:ext uri="{BB962C8B-B14F-4D97-AF65-F5344CB8AC3E}">
        <p14:creationId xmlns:p14="http://schemas.microsoft.com/office/powerpoint/2010/main" val="27935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000" y="1524000"/>
          <a:ext cx="806767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Video Clip" r:id="rId3" imgW="3962953" imgH="2619048" progId="Package">
                  <p:embed/>
                </p:oleObj>
              </mc:Choice>
              <mc:Fallback>
                <p:oleObj name="Video Clip" r:id="rId3" imgW="3962953" imgH="2619048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24000"/>
                        <a:ext cx="806767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4535488" y="990600"/>
            <a:ext cx="4608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اصلی لیتوسفر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F:\lecturenotes\lectures\tectonic\tectonic pics\iran300my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28" y="914400"/>
            <a:ext cx="584191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:\lecturenotes\lectures\tectonic\tectonic pics\iran300myag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75547"/>
            <a:ext cx="2914331" cy="58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989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682px-Plates_tect2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108200"/>
            <a:ext cx="70104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598863" y="914400"/>
            <a:ext cx="55451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اصلی لیتوسفر و برخی میکروپلیتهای مهم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ascade_Range-related_plate_tecton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394493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4535488" y="1066800"/>
            <a:ext cx="4608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 dirty="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 dirty="0"/>
              <a:t>صفحات همگرا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ontinental-dr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57388"/>
            <a:ext cx="7772400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535488" y="914400"/>
            <a:ext cx="4608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 dirty="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 dirty="0"/>
              <a:t>صفحات واگرا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399"/>
            <a:ext cx="3352800" cy="596053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35488" y="914400"/>
            <a:ext cx="4608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 dirty="0" smtClean="0"/>
              <a:t>شکاف سیلفرا در ایسلند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37000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imalayas_colli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2708275"/>
            <a:ext cx="91440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103688" y="1143000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همگرا و نحوه چین خوردگی رسوبات</a:t>
            </a:r>
            <a:endParaRPr lang="en-GB" sz="24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islandarc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103688" y="1066800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همگرا و نحوه تشکیل جزایر قوسی</a:t>
            </a:r>
            <a:endParaRPr lang="en-GB" sz="24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The rock cycle associated with a convergent plate boundary with a continent on one sid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4103688" y="1143000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همگرا و نحوه تشکیل کمانهای آتشفشانی</a:t>
            </a:r>
            <a:endParaRPr lang="en-GB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350px-StrikeDipPlungeR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5239608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43400" y="9906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امتداد و شیب (صفحه):</a:t>
            </a:r>
          </a:p>
          <a:p>
            <a:pPr algn="r" rtl="1"/>
            <a:r>
              <a:rPr lang="fa-IR" sz="2400" dirty="0" smtClean="0"/>
              <a:t>جهت شیب واقعی همیشه عمود بر امتداد 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eru-chile-tren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66900"/>
            <a:ext cx="9144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3962400" y="838200"/>
            <a:ext cx="5040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صفحات همگرا و رخداد آتشفشانها</a:t>
            </a:r>
            <a:endParaRPr lang="en-GB" sz="24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late-tect-cretaceo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363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886200" y="1066800"/>
            <a:ext cx="5040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واگرایی صفحات آمریکا و آفریقا</a:t>
            </a:r>
            <a:endParaRPr lang="en-GB" sz="24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ridgetr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2563"/>
            <a:ext cx="8153400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4103688" y="914400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تکتونیک صفحه ای</a:t>
            </a:r>
          </a:p>
          <a:p>
            <a:pPr algn="r" rtl="1">
              <a:spcBef>
                <a:spcPct val="50000"/>
              </a:spcBef>
            </a:pPr>
            <a:r>
              <a:rPr lang="fa-IR" sz="2400"/>
              <a:t>و مرزهای گذرا</a:t>
            </a:r>
            <a:endParaRPr lang="en-GB" sz="24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59134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6858000" y="990600"/>
            <a:ext cx="2089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قسمتی ازشرق  پشته اقیانوسی اقیانوس آرام </a:t>
            </a:r>
            <a:endParaRPr lang="en-GB" sz="24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066800"/>
            <a:ext cx="3962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4967288" y="1066800"/>
            <a:ext cx="41767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گسل سن آندریاس (مثالی تیپیک از مرزهای ترنسفرم)</a:t>
            </a:r>
            <a:endParaRPr lang="en-GB" sz="24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9063"/>
            <a:ext cx="914400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886200" y="9906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400"/>
              <a:t>مثالی از مرزهای مختلف صفحات لیتوسفر</a:t>
            </a:r>
            <a:endParaRPr lang="en-GB" sz="2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7263"/>
            <a:ext cx="6249988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59817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19275"/>
            <a:ext cx="60864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2735263" y="1143000"/>
            <a:ext cx="64087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spcBef>
                <a:spcPct val="50000"/>
              </a:spcBef>
            </a:pPr>
            <a:r>
              <a:rPr lang="fa-IR" sz="2400"/>
              <a:t>دلایل تاٌئید نظریه تکتونیک صفحه ای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وضعیت مغناطیسی زمین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رسوبات اعماق اقیانوسها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موقعیت کانونهای زلزله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4103688" y="990600"/>
            <a:ext cx="50403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spcBef>
                <a:spcPct val="50000"/>
              </a:spcBef>
            </a:pPr>
            <a:r>
              <a:rPr lang="fa-IR" sz="2400"/>
              <a:t>علت حرکت صفحات لیتوسفر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endParaRPr lang="fa-IR" sz="2400"/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نظریه نقاط داغ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جریانهای همرفتی</a:t>
            </a:r>
            <a:endParaRPr lang="en-GB" sz="2400"/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8" y="1600200"/>
            <a:ext cx="56864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6324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4103688" y="1066800"/>
            <a:ext cx="50403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spcBef>
                <a:spcPct val="50000"/>
              </a:spcBef>
            </a:pPr>
            <a:r>
              <a:rPr lang="fa-IR" sz="2400"/>
              <a:t>علت حرکت صفحات لیتوسفر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endParaRPr lang="fa-IR" sz="2400"/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نظریه نقاط داغ</a:t>
            </a:r>
          </a:p>
          <a:p>
            <a:pPr marL="342900" indent="-342900" algn="r" rtl="1">
              <a:spcBef>
                <a:spcPct val="50000"/>
              </a:spcBef>
              <a:buFontTx/>
              <a:buAutoNum type="arabicPeriod"/>
            </a:pPr>
            <a:r>
              <a:rPr lang="fa-IR" sz="2400"/>
              <a:t>جریانهای همرفتی</a:t>
            </a:r>
            <a:endParaRPr lang="en-GB" sz="240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1663"/>
            <a:ext cx="77247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4688"/>
            <a:ext cx="6443663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990600"/>
            <a:ext cx="39544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7408</TotalTime>
  <Words>815</Words>
  <Application>Microsoft Office PowerPoint</Application>
  <PresentationFormat>On-screen Show (4:3)</PresentationFormat>
  <Paragraphs>176</Paragraphs>
  <Slides>98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Wingdings</vt:lpstr>
      <vt:lpstr>Arial</vt:lpstr>
      <vt:lpstr>B Yagut</vt:lpstr>
      <vt:lpstr>Blackadder ITC</vt:lpstr>
      <vt:lpstr>Times New Roman</vt:lpstr>
      <vt:lpstr>B Titr</vt:lpstr>
      <vt:lpstr>Default Design</vt:lpstr>
      <vt:lpstr>Equation</vt:lpstr>
      <vt:lpstr>Video 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دایره مور</vt:lpstr>
      <vt:lpstr>PowerPoint Presentation</vt:lpstr>
      <vt:lpstr>دایره مور برای تنشهای سه بعدی</vt:lpstr>
      <vt:lpstr>PowerPoint Presentation</vt:lpstr>
      <vt:lpstr>چین خوابیده در سنگهای گنایسی پرکامبرین (ارتفاع صخره تقریباً 1/5 کیلومتر) Unamak, Greenland</vt:lpstr>
      <vt:lpstr>چین خوابیده در سنگهای گنایسی پرکامبرین (ارتفاع صخره تقریباً 800 کیلومتر) Western Greenland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وضعیت نسبی گسله و  طبقات در حالت های مختلف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mohammadi</dc:creator>
  <cp:lastModifiedBy>Majid Oskouei</cp:lastModifiedBy>
  <cp:revision>181</cp:revision>
  <dcterms:created xsi:type="dcterms:W3CDTF">2007-09-05T21:05:04Z</dcterms:created>
  <dcterms:modified xsi:type="dcterms:W3CDTF">2016-10-09T05:50:36Z</dcterms:modified>
</cp:coreProperties>
</file>