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533" autoAdjust="0"/>
  </p:normalViewPr>
  <p:slideViewPr>
    <p:cSldViewPr snapToGrid="0">
      <p:cViewPr varScale="1">
        <p:scale>
          <a:sx n="76" d="100"/>
          <a:sy n="76" d="100"/>
        </p:scale>
        <p:origin x="49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04A837-B520-448F-9587-F3DF83FEEFDF}" type="datetimeFigureOut">
              <a:rPr lang="en-US" smtClean="0"/>
              <a:t>12/9/2013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84D7C3-24B6-4264-BA9C-0FC4ADC616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171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84D7C3-24B6-4264-BA9C-0FC4ADC616C7}" type="slidenum">
              <a:rPr lang="en-US" smtClean="0"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6611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84D7C3-24B6-4264-BA9C-0FC4ADC616C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1594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D5A52-2095-4E0B-B90C-B0DE632A343D}" type="datetime1">
              <a:rPr lang="en-US" smtClean="0"/>
              <a:t>12/9/2013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9C16A-6C68-4D82-BC5A-A4AB3BDC1CB2}" type="datetime1">
              <a:rPr lang="en-US" smtClean="0"/>
              <a:t>12/9/2013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5A2ED-70C5-44D4-9107-F7EAEE4F6E64}" type="datetime1">
              <a:rPr lang="en-US" smtClean="0"/>
              <a:t>12/9/2013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7A146-572F-4117-A253-EB78B8A15783}" type="datetime1">
              <a:rPr lang="en-US" smtClean="0"/>
              <a:t>12/9/2013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2A106-04F7-4EC3-AC57-8C7DF93A36CD}" type="datetime1">
              <a:rPr lang="en-US" smtClean="0"/>
              <a:t>12/9/2013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04658-1AE2-4E6C-992A-CAC81489744D}" type="datetime1">
              <a:rPr lang="en-US" smtClean="0"/>
              <a:t>12/9/2013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2D29D-2998-4008-B9B6-0047E1B0D1CC}" type="datetime1">
              <a:rPr lang="en-US" smtClean="0"/>
              <a:t>12/9/2013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384A4-E87C-4AEC-B9CC-908CF3F85139}" type="datetime1">
              <a:rPr lang="en-US" smtClean="0"/>
              <a:t>12/9/2013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18AD05FA-ABB6-44F4-A897-F995575747A6}" type="datetime1">
              <a:rPr lang="en-US" smtClean="0"/>
              <a:t>12/9/2013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algn="just">
              <a:defRPr sz="2800"/>
            </a:lvl1pPr>
            <a:lvl2pPr algn="just">
              <a:defRPr sz="2400"/>
            </a:lvl2pPr>
            <a:lvl3pPr algn="just">
              <a:defRPr sz="2000"/>
            </a:lvl3pPr>
            <a:lvl4pPr algn="just">
              <a:defRPr sz="1800"/>
            </a:lvl4pPr>
            <a:lvl5pPr algn="just"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D4872-9BED-4EC8-BE38-44349B638468}" type="datetime1">
              <a:rPr lang="en-US" smtClean="0"/>
              <a:t>12/9/2013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07E5D-0AB0-44D2-A519-F468E8F2BFDB}" type="datetime1">
              <a:rPr lang="en-US" smtClean="0"/>
              <a:t>12/9/2013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F5A01-2657-4385-B8EE-1021C4588746}" type="datetime1">
              <a:rPr lang="en-US" smtClean="0"/>
              <a:t>12/9/2013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A14EE-394E-4406-8D76-184F87FB2FC7}" type="datetime1">
              <a:rPr lang="en-US" smtClean="0"/>
              <a:t>12/9/2013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F5C92-AC14-472B-86AD-8C4EDDA28502}" type="datetime1">
              <a:rPr lang="en-US" smtClean="0"/>
              <a:t>12/9/2013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B14CB-1A5A-4F85-B31A-6325561B4F77}" type="datetime1">
              <a:rPr lang="en-US" smtClean="0"/>
              <a:t>12/9/2013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FD9B9-3C75-4859-9987-88A7A824D919}" type="datetime1">
              <a:rPr lang="en-US" smtClean="0"/>
              <a:t>12/9/2013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BCB85-4C38-48FD-91EB-EE1BC43E271E}" type="datetime1">
              <a:rPr lang="en-US" smtClean="0"/>
              <a:t>12/9/2013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E3F013-185D-4872-8256-4437095A6474}" type="datetime1">
              <a:rPr lang="en-US" smtClean="0"/>
              <a:t>12/9/2013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gif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0625" y="2858969"/>
            <a:ext cx="8523831" cy="1373070"/>
          </a:xfrm>
        </p:spPr>
        <p:txBody>
          <a:bodyPr/>
          <a:lstStyle/>
          <a:p>
            <a:r>
              <a:rPr lang="en-US" sz="3600" dirty="0" smtClean="0"/>
              <a:t>The 4</a:t>
            </a:r>
            <a:r>
              <a:rPr lang="en-US" sz="3600" baseline="30000" dirty="0" smtClean="0"/>
              <a:t>th</a:t>
            </a:r>
            <a:r>
              <a:rPr lang="en-US" sz="3600" dirty="0" smtClean="0"/>
              <a:t> ACM ICPC</a:t>
            </a:r>
            <a:br>
              <a:rPr lang="en-US" sz="3600" dirty="0" smtClean="0"/>
            </a:br>
            <a:r>
              <a:rPr lang="en-US" sz="3600" dirty="0" smtClean="0"/>
              <a:t>Programming Contest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Shahed </a:t>
            </a:r>
            <a:r>
              <a:rPr lang="en-US" dirty="0" smtClean="0"/>
              <a:t>University</a:t>
            </a:r>
            <a:endParaRPr lang="en-US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083459" y="2858969"/>
            <a:ext cx="4695172" cy="137307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Solution</a:t>
            </a:r>
          </a:p>
          <a:p>
            <a:pPr algn="l"/>
            <a:r>
              <a:rPr lang="en-US" sz="3600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Ideas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625" y="293318"/>
            <a:ext cx="977487" cy="97748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6869" y="293318"/>
            <a:ext cx="1557432" cy="989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150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H – Longest Possible </a:t>
            </a:r>
            <a:r>
              <a:rPr lang="en-US" dirty="0" err="1" smtClean="0"/>
              <a:t>Milital</a:t>
            </a:r>
            <a:r>
              <a:rPr lang="en-US" dirty="0" smtClean="0"/>
              <a:t> Chain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80321" y="2336872"/>
                <a:ext cx="9613861" cy="4189187"/>
              </a:xfrm>
            </p:spPr>
            <p:txBody>
              <a:bodyPr>
                <a:normAutofit/>
              </a:bodyPr>
              <a:lstStyle/>
              <a:p>
                <a:r>
                  <a:rPr lang="en-US" b="1" dirty="0" smtClean="0">
                    <a:solidFill>
                      <a:schemeClr val="bg1">
                        <a:lumMod val="85000"/>
                        <a:lumOff val="15000"/>
                      </a:schemeClr>
                    </a:solidFill>
                  </a:rPr>
                  <a:t>Category:</a:t>
                </a:r>
                <a:r>
                  <a:rPr lang="en-US" b="1" dirty="0"/>
                  <a:t> </a:t>
                </a:r>
                <a:r>
                  <a:rPr lang="en-US" dirty="0" smtClean="0"/>
                  <a:t>DP</a:t>
                </a:r>
                <a:endParaRPr lang="en-US" dirty="0"/>
              </a:p>
              <a:p>
                <a:r>
                  <a:rPr lang="en-US" b="1" dirty="0">
                    <a:solidFill>
                      <a:schemeClr val="bg1">
                        <a:lumMod val="85000"/>
                        <a:lumOff val="15000"/>
                      </a:schemeClr>
                    </a:solidFill>
                  </a:rPr>
                  <a:t>Solution</a:t>
                </a:r>
                <a:r>
                  <a:rPr lang="en-US" b="1" dirty="0" smtClean="0">
                    <a:solidFill>
                      <a:schemeClr val="bg1">
                        <a:lumMod val="85000"/>
                        <a:lumOff val="15000"/>
                      </a:schemeClr>
                    </a:solidFill>
                  </a:rPr>
                  <a:t>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𝑑𝑝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dirty="0" smtClean="0"/>
                  <a:t>: maximum number of </a:t>
                </a:r>
                <a:r>
                  <a:rPr lang="en-US" dirty="0" err="1"/>
                  <a:t>M</a:t>
                </a:r>
                <a:r>
                  <a:rPr lang="en-US" dirty="0" err="1" smtClean="0"/>
                  <a:t>ilitals</a:t>
                </a:r>
                <a:r>
                  <a:rPr lang="en-US" dirty="0" smtClean="0"/>
                  <a:t> in a chain that the outer clip’s number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lvl="1"/>
                <a:r>
                  <a:rPr lang="en-US" dirty="0" smtClean="0"/>
                  <a:t>Read all the inputs and begin from the heaviest </a:t>
                </a:r>
                <a:r>
                  <a:rPr lang="en-US" dirty="0" err="1" smtClean="0"/>
                  <a:t>Militals</a:t>
                </a:r>
                <a:r>
                  <a:rPr lang="en-US" dirty="0" smtClean="0"/>
                  <a:t> (last box).</a:t>
                </a:r>
              </a:p>
              <a:p>
                <a:pPr lvl="1"/>
                <a:r>
                  <a:rPr lang="en-US" dirty="0" smtClean="0"/>
                  <a:t>For each new weight (new box) update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𝑑𝑝</m:t>
                    </m:r>
                  </m:oMath>
                </a14:m>
                <a:r>
                  <a:rPr lang="en-US" dirty="0" smtClean="0"/>
                  <a:t> of all kind of clips in the box.</a:t>
                </a:r>
              </a:p>
              <a:p>
                <a:pPr lvl="1"/>
                <a:r>
                  <a:rPr lang="en-US" dirty="0" smtClean="0"/>
                  <a:t>When you attach a </a:t>
                </a:r>
                <a:r>
                  <a:rPr lang="en-US" dirty="0" err="1" smtClean="0"/>
                  <a:t>Milital</a:t>
                </a:r>
                <a:r>
                  <a:rPr lang="en-US" dirty="0" smtClean="0"/>
                  <a:t> to another, you must update the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𝑑𝑝</m:t>
                    </m:r>
                  </m:oMath>
                </a14:m>
                <a:r>
                  <a:rPr lang="en-US" dirty="0" smtClean="0"/>
                  <a:t> of opposite clip of the attached </a:t>
                </a:r>
                <a:r>
                  <a:rPr lang="en-US" dirty="0" err="1" smtClean="0"/>
                  <a:t>Milital</a:t>
                </a:r>
                <a:r>
                  <a:rPr lang="en-US" dirty="0" smtClean="0"/>
                  <a:t>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0321" y="2336872"/>
                <a:ext cx="9613861" cy="4189187"/>
              </a:xfrm>
              <a:blipFill rotWithShape="0">
                <a:blip r:embed="rId2"/>
                <a:stretch>
                  <a:fillRect l="-1141" t="-2326" r="-9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2250" y="225060"/>
            <a:ext cx="831356" cy="528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411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H – Longest Possible </a:t>
            </a:r>
            <a:r>
              <a:rPr lang="en-US" dirty="0" err="1" smtClean="0"/>
              <a:t>Milital</a:t>
            </a:r>
            <a:r>
              <a:rPr lang="en-US" dirty="0" smtClean="0"/>
              <a:t> Chain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10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0008" y="3409415"/>
            <a:ext cx="1877437" cy="2400657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en-US" sz="2000" b="1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1 2 2 2 1 2</a:t>
            </a:r>
          </a:p>
          <a:p>
            <a:pPr>
              <a:lnSpc>
                <a:spcPct val="250000"/>
              </a:lnSpc>
            </a:pPr>
            <a:r>
              <a:rPr lang="en-US" sz="2000" b="1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3 3 1 2 3 2</a:t>
            </a:r>
          </a:p>
          <a:p>
            <a:pPr>
              <a:lnSpc>
                <a:spcPct val="250000"/>
              </a:lnSpc>
            </a:pPr>
            <a:r>
              <a:rPr lang="en-US" sz="2000" b="1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3 2 1 1 1 1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2221" y="2167251"/>
            <a:ext cx="6083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mbria Math" panose="02040503050406030204" pitchFamily="18" charset="0"/>
                <a:ea typeface="Cambria Math" panose="02040503050406030204" pitchFamily="18" charset="0"/>
                <a:cs typeface="Courier New" panose="02070309020205020404" pitchFamily="49" charset="0"/>
              </a:rPr>
              <a:t>Consider that there are just 3 kind of clips.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e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3728444"/>
                  </p:ext>
                </p:extLst>
              </p:nvPr>
            </p:nvGraphicFramePr>
            <p:xfrm>
              <a:off x="2902958" y="2962001"/>
              <a:ext cx="8127999" cy="2760388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709333"/>
                    <a:gridCol w="2709333"/>
                    <a:gridCol w="2709333"/>
                  </a:tblGrid>
                  <a:tr h="690097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𝑑𝑝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[1]</m:t>
                              </m:r>
                            </m:oMath>
                          </a14:m>
                          <a:r>
                            <a:rPr lang="en-US" sz="28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=0</a:t>
                          </a:r>
                          <a:endParaRPr lang="en-US" sz="28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𝑑𝑝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[2]</m:t>
                              </m:r>
                            </m:oMath>
                          </a14:m>
                          <a:r>
                            <a:rPr lang="en-US" sz="28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=0</a:t>
                          </a:r>
                          <a:endParaRPr lang="en-US" sz="28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𝑑𝑝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[3]</m:t>
                              </m:r>
                            </m:oMath>
                          </a14:m>
                          <a:r>
                            <a:rPr lang="en-US" sz="28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=0</a:t>
                          </a:r>
                          <a:endParaRPr lang="en-US" sz="28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/>
                    </a:tc>
                  </a:tr>
                  <a:tr h="690097">
                    <a:tc>
                      <a:txBody>
                        <a:bodyPr/>
                        <a:lstStyle/>
                        <a:p>
                          <a:pPr algn="ctr"/>
                          <a:endParaRPr lang="en-US" sz="28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28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280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/>
                    </a:tc>
                  </a:tr>
                  <a:tr h="690097">
                    <a:tc>
                      <a:txBody>
                        <a:bodyPr/>
                        <a:lstStyle/>
                        <a:p>
                          <a:pPr algn="ctr"/>
                          <a:endParaRPr lang="en-US" sz="280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28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28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/>
                    </a:tc>
                  </a:tr>
                  <a:tr h="690097">
                    <a:tc>
                      <a:txBody>
                        <a:bodyPr/>
                        <a:lstStyle/>
                        <a:p>
                          <a:pPr algn="ctr"/>
                          <a:endParaRPr lang="en-US" sz="280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28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28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e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3728444"/>
                  </p:ext>
                </p:extLst>
              </p:nvPr>
            </p:nvGraphicFramePr>
            <p:xfrm>
              <a:off x="2902958" y="2962001"/>
              <a:ext cx="8127999" cy="2760388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709333"/>
                    <a:gridCol w="2709333"/>
                    <a:gridCol w="2709333"/>
                  </a:tblGrid>
                  <a:tr h="6900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25" t="-877" r="-200225" b="-3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450" t="-877" r="-100676" b="-3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000" t="-877" r="-449" b="-300000"/>
                          </a:stretch>
                        </a:blipFill>
                      </a:tcPr>
                    </a:tc>
                  </a:tr>
                  <a:tr h="690097">
                    <a:tc>
                      <a:txBody>
                        <a:bodyPr/>
                        <a:lstStyle/>
                        <a:p>
                          <a:pPr algn="ctr"/>
                          <a:endParaRPr lang="en-US" sz="28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28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280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/>
                    </a:tc>
                  </a:tr>
                  <a:tr h="690097">
                    <a:tc>
                      <a:txBody>
                        <a:bodyPr/>
                        <a:lstStyle/>
                        <a:p>
                          <a:pPr algn="ctr"/>
                          <a:endParaRPr lang="en-US" sz="280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28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28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/>
                    </a:tc>
                  </a:tr>
                  <a:tr h="690097">
                    <a:tc>
                      <a:txBody>
                        <a:bodyPr/>
                        <a:lstStyle/>
                        <a:p>
                          <a:pPr algn="ctr"/>
                          <a:endParaRPr lang="en-US" sz="280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28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28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Fallback>
      </mc:AlternateContent>
      <p:sp>
        <p:nvSpPr>
          <p:cNvPr id="11" name="TextBox 10"/>
          <p:cNvSpPr txBox="1"/>
          <p:nvPr/>
        </p:nvSpPr>
        <p:spPr>
          <a:xfrm>
            <a:off x="530007" y="3409415"/>
            <a:ext cx="1877437" cy="2400657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3 2 1 1 1 1</a:t>
            </a:r>
          </a:p>
          <a:p>
            <a:pPr>
              <a:lnSpc>
                <a:spcPct val="250000"/>
              </a:lnSpc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3 3 1 2 3 2</a:t>
            </a:r>
          </a:p>
          <a:p>
            <a:pPr>
              <a:lnSpc>
                <a:spcPct val="250000"/>
              </a:lnSpc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1 2 2 2 1 2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30007" y="2962001"/>
            <a:ext cx="22726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206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ourier New" panose="02070309020205020404" pitchFamily="49" charset="0"/>
              </a:rPr>
              <a:t>Reversing order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622878" y="3712192"/>
            <a:ext cx="26749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1</a:t>
            </a:r>
            <a:endParaRPr lang="en-US" sz="3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341055" y="3703523"/>
            <a:ext cx="26749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1</a:t>
            </a:r>
            <a:endParaRPr lang="en-US" sz="3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26309" y="3693673"/>
            <a:ext cx="26749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1</a:t>
            </a:r>
            <a:endParaRPr lang="en-US" sz="3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341055" y="4380709"/>
            <a:ext cx="26749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endParaRPr lang="en-US" sz="3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622878" y="4380708"/>
            <a:ext cx="26749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endParaRPr lang="en-US" sz="3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904701" y="4380707"/>
            <a:ext cx="26749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endParaRPr lang="en-US" sz="3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626339" y="5087855"/>
            <a:ext cx="26749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endParaRPr lang="en-US" sz="3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904701" y="5087854"/>
            <a:ext cx="26749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endParaRPr lang="en-US" sz="3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2250" y="225060"/>
            <a:ext cx="831356" cy="528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559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I – Portal in Desert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>
                    <a:lumMod val="85000"/>
                    <a:lumOff val="15000"/>
                  </a:schemeClr>
                </a:solidFill>
              </a:rPr>
              <a:t>Category:</a:t>
            </a:r>
            <a:r>
              <a:rPr lang="en-US" b="1" dirty="0"/>
              <a:t> </a:t>
            </a:r>
            <a:r>
              <a:rPr lang="en-US" dirty="0" smtClean="0"/>
              <a:t>Graph Construction / DFS</a:t>
            </a:r>
            <a:endParaRPr lang="en-US" dirty="0"/>
          </a:p>
          <a:p>
            <a:r>
              <a:rPr lang="en-US" b="1" dirty="0">
                <a:solidFill>
                  <a:schemeClr val="bg1">
                    <a:lumMod val="85000"/>
                    <a:lumOff val="15000"/>
                  </a:schemeClr>
                </a:solidFill>
              </a:rPr>
              <a:t>Solution:</a:t>
            </a:r>
          </a:p>
          <a:p>
            <a:pPr lvl="1"/>
            <a:r>
              <a:rPr lang="en-US" dirty="0" smtClean="0"/>
              <a:t>By each input you read</a:t>
            </a:r>
          </a:p>
          <a:p>
            <a:pPr lvl="2"/>
            <a:r>
              <a:rPr lang="en-US" dirty="0" smtClean="0"/>
              <a:t>Update graph structure (portal’s birth items)</a:t>
            </a:r>
          </a:p>
          <a:p>
            <a:pPr lvl="2"/>
            <a:r>
              <a:rPr lang="en-US" dirty="0" smtClean="0"/>
              <a:t>Check if there is any path from two nodes in the graph (DFS)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93471" y="4502934"/>
            <a:ext cx="1569660" cy="101566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 1 10</a:t>
            </a:r>
          </a:p>
          <a:p>
            <a:r>
              <a:rPr lang="en-US" sz="2000" b="1" dirty="0" smtClean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 11 15</a:t>
            </a:r>
          </a:p>
          <a:p>
            <a:r>
              <a:rPr lang="en-US" sz="2000" b="1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q 1 2? 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NO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680321" y="5699342"/>
            <a:ext cx="209027" cy="209027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509127" y="6326008"/>
            <a:ext cx="209027" cy="209027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76653" y="5418385"/>
            <a:ext cx="1425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Portal #1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26926" y="6061189"/>
            <a:ext cx="1425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Portal #2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2693096" y="5793709"/>
            <a:ext cx="450937" cy="305318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828227" y="4853951"/>
            <a:ext cx="1107996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 5 14</a:t>
            </a:r>
            <a:endParaRPr lang="en-US" sz="2000" b="1" dirty="0">
              <a:solidFill>
                <a:srgbClr val="FFFF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4219132" y="5686816"/>
            <a:ext cx="209027" cy="209027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5173198" y="6463794"/>
            <a:ext cx="209027" cy="209027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715464" y="5405859"/>
            <a:ext cx="1425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Portal #1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90997" y="6198975"/>
            <a:ext cx="1425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Portal #2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301691" y="5694831"/>
            <a:ext cx="209027" cy="209027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5719490" y="5430012"/>
            <a:ext cx="1425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Portal #3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19" name="Straight Arrow Connector 18"/>
          <p:cNvCxnSpPr>
            <a:stCxn id="16" idx="2"/>
            <a:endCxn id="12" idx="6"/>
          </p:cNvCxnSpPr>
          <p:nvPr/>
        </p:nvCxnSpPr>
        <p:spPr>
          <a:xfrm flipH="1" flipV="1">
            <a:off x="4428159" y="5791330"/>
            <a:ext cx="1873532" cy="8015"/>
          </a:xfrm>
          <a:prstGeom prst="straightConnector1">
            <a:avLst/>
          </a:prstGeom>
          <a:ln w="28575">
            <a:solidFill>
              <a:srgbClr val="00B0F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6" idx="4"/>
            <a:endCxn id="13" idx="6"/>
          </p:cNvCxnSpPr>
          <p:nvPr/>
        </p:nvCxnSpPr>
        <p:spPr>
          <a:xfrm flipH="1">
            <a:off x="5382225" y="5903858"/>
            <a:ext cx="1023980" cy="664450"/>
          </a:xfrm>
          <a:prstGeom prst="straightConnector1">
            <a:avLst/>
          </a:prstGeom>
          <a:ln w="28575">
            <a:solidFill>
              <a:srgbClr val="00B0F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ight Arrow 22"/>
          <p:cNvSpPr/>
          <p:nvPr/>
        </p:nvSpPr>
        <p:spPr>
          <a:xfrm>
            <a:off x="7640320" y="5793709"/>
            <a:ext cx="450937" cy="305318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8912830" y="4853951"/>
            <a:ext cx="1723549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q 1 2? 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YES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605054" y="5548339"/>
            <a:ext cx="2339102" cy="1015663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Access is now</a:t>
            </a:r>
          </a:p>
          <a:p>
            <a:pPr algn="ctr"/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possible</a:t>
            </a:r>
          </a:p>
          <a:p>
            <a:pPr algn="ctr"/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from portal #3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2250" y="225060"/>
            <a:ext cx="831356" cy="528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8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J – Drown in Programming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2" y="2336873"/>
            <a:ext cx="5257015" cy="3599316"/>
          </a:xfrm>
        </p:spPr>
        <p:txBody>
          <a:bodyPr/>
          <a:lstStyle/>
          <a:p>
            <a:r>
              <a:rPr lang="en-US" b="1" dirty="0">
                <a:solidFill>
                  <a:schemeClr val="bg1">
                    <a:lumMod val="85000"/>
                    <a:lumOff val="15000"/>
                  </a:schemeClr>
                </a:solidFill>
              </a:rPr>
              <a:t>Category:</a:t>
            </a:r>
            <a:r>
              <a:rPr lang="en-US" b="1" dirty="0"/>
              <a:t> </a:t>
            </a:r>
            <a:r>
              <a:rPr lang="en-US" dirty="0" smtClean="0"/>
              <a:t>Binary Search</a:t>
            </a:r>
            <a:endParaRPr lang="en-US" dirty="0"/>
          </a:p>
          <a:p>
            <a:r>
              <a:rPr lang="en-US" b="1" dirty="0">
                <a:solidFill>
                  <a:schemeClr val="bg1">
                    <a:lumMod val="85000"/>
                    <a:lumOff val="15000"/>
                  </a:schemeClr>
                </a:solidFill>
              </a:rPr>
              <a:t>Solution:</a:t>
            </a:r>
          </a:p>
          <a:p>
            <a:pPr lvl="1"/>
            <a:r>
              <a:rPr lang="en-US" dirty="0" smtClean="0"/>
              <a:t>Pre-Calculate cumulative sum of finishing day for each project.</a:t>
            </a:r>
          </a:p>
          <a:p>
            <a:pPr lvl="1"/>
            <a:r>
              <a:rPr lang="en-US" dirty="0" smtClean="0"/>
              <a:t>On each query, perform a binary search on cumulative days array.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12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605131" y="2336873"/>
            <a:ext cx="1107996" cy="132343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1 1</a:t>
            </a:r>
          </a:p>
          <a:p>
            <a:r>
              <a:rPr lang="en-US" sz="2000" b="1" dirty="0" smtClean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2 2</a:t>
            </a:r>
          </a:p>
          <a:p>
            <a:r>
              <a:rPr lang="en-US" sz="2000" b="1" dirty="0" smtClean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3 3</a:t>
            </a:r>
          </a:p>
          <a:p>
            <a:r>
              <a:rPr lang="en-US" sz="2000" b="1" dirty="0" smtClean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 5 9?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862165"/>
              </p:ext>
            </p:extLst>
          </p:nvPr>
        </p:nvGraphicFramePr>
        <p:xfrm>
          <a:off x="7927332" y="2336873"/>
          <a:ext cx="236685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425"/>
                <a:gridCol w="118342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Project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Finishing</a:t>
                      </a:r>
                      <a:r>
                        <a:rPr lang="en-US" baseline="0" dirty="0" smtClean="0"/>
                        <a:t> Day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605131" y="3660312"/>
            <a:ext cx="338554" cy="101566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2250" y="225060"/>
            <a:ext cx="831356" cy="528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802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K - Letters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>
                    <a:lumMod val="85000"/>
                    <a:lumOff val="15000"/>
                  </a:schemeClr>
                </a:solidFill>
              </a:rPr>
              <a:t>Category:</a:t>
            </a:r>
            <a:r>
              <a:rPr lang="en-US" b="1" dirty="0"/>
              <a:t> </a:t>
            </a:r>
            <a:r>
              <a:rPr lang="en-US" dirty="0" smtClean="0"/>
              <a:t>String / Implementation</a:t>
            </a:r>
          </a:p>
          <a:p>
            <a:r>
              <a:rPr lang="en-US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Solution:</a:t>
            </a:r>
          </a:p>
          <a:p>
            <a:pPr lvl="1"/>
            <a:r>
              <a:rPr lang="en-US" dirty="0" smtClean="0"/>
              <a:t>Count number of each letter in the first string.</a:t>
            </a:r>
          </a:p>
          <a:p>
            <a:pPr lvl="1"/>
            <a:r>
              <a:rPr lang="en-US" dirty="0" smtClean="0"/>
              <a:t>Move on second string.</a:t>
            </a:r>
          </a:p>
          <a:p>
            <a:pPr lvl="1"/>
            <a:r>
              <a:rPr lang="en-US" dirty="0" smtClean="0"/>
              <a:t>Read each letter and decrease its counter by 1.</a:t>
            </a:r>
          </a:p>
          <a:p>
            <a:pPr lvl="1"/>
            <a:r>
              <a:rPr lang="en-US" dirty="0" smtClean="0"/>
              <a:t>Check if it is negative (“NO”).</a:t>
            </a:r>
          </a:p>
          <a:p>
            <a:pPr lvl="1"/>
            <a:r>
              <a:rPr lang="en-US" dirty="0" smtClean="0"/>
              <a:t>Reaching to the end of second string with no negative counter (“YES”).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2250" y="225060"/>
            <a:ext cx="831356" cy="528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73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L – Dam and Pumps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80321" y="2336872"/>
                <a:ext cx="9613861" cy="4239291"/>
              </a:xfrm>
            </p:spPr>
            <p:txBody>
              <a:bodyPr>
                <a:normAutofit fontScale="92500"/>
              </a:bodyPr>
              <a:lstStyle/>
              <a:p>
                <a:r>
                  <a:rPr lang="en-US" b="1" dirty="0" smtClean="0">
                    <a:solidFill>
                      <a:schemeClr val="bg1">
                        <a:lumMod val="85000"/>
                        <a:lumOff val="15000"/>
                      </a:schemeClr>
                    </a:solidFill>
                  </a:rPr>
                  <a:t>Category:</a:t>
                </a:r>
                <a:r>
                  <a:rPr lang="en-US" b="1" dirty="0"/>
                  <a:t> </a:t>
                </a:r>
                <a:r>
                  <a:rPr lang="en-US" dirty="0" smtClean="0"/>
                  <a:t>Math / Number Theory</a:t>
                </a:r>
                <a:endParaRPr lang="en-US" dirty="0"/>
              </a:p>
              <a:p>
                <a:r>
                  <a:rPr lang="en-US" b="1" dirty="0">
                    <a:solidFill>
                      <a:schemeClr val="bg1">
                        <a:lumMod val="85000"/>
                        <a:lumOff val="15000"/>
                      </a:schemeClr>
                    </a:solidFill>
                  </a:rPr>
                  <a:t>Solution:</a:t>
                </a:r>
              </a:p>
              <a:p>
                <a:pPr lvl="1"/>
                <a:r>
                  <a:rPr lang="en-US" dirty="0" smtClean="0"/>
                  <a:t>All pumps are partitioned by pumps that are initially switched on.</a:t>
                </a:r>
              </a:p>
              <a:p>
                <a:pPr lvl="1"/>
                <a:r>
                  <a:rPr lang="en-US" dirty="0" smtClean="0"/>
                  <a:t>First, count how many permutations are there to choose each partition.</a:t>
                </a:r>
              </a:p>
              <a:p>
                <a:pPr lvl="1"/>
                <a:r>
                  <a:rPr lang="en-US" dirty="0" smtClean="0"/>
                  <a:t>Then, count in how many ways you can switch on pumps in a partition</a:t>
                </a:r>
              </a:p>
              <a:p>
                <a:pPr lvl="1"/>
                <a:r>
                  <a:rPr lang="en-US" dirty="0" smtClean="0"/>
                  <a:t>First and last partitions have only 1 way for switching neighboring pumps.</a:t>
                </a:r>
              </a:p>
              <a:p>
                <a:pPr lvl="1"/>
                <a:r>
                  <a:rPr lang="en-US" dirty="0" smtClean="0"/>
                  <a:t>Other partitions pumps can be switched on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dirty="0" smtClean="0"/>
                  <a:t> ways, where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 smtClean="0"/>
                  <a:t> is number of pumps between two initially switched on pumps.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0321" y="2336872"/>
                <a:ext cx="9613861" cy="4239291"/>
              </a:xfrm>
              <a:blipFill rotWithShape="0">
                <a:blip r:embed="rId2"/>
                <a:stretch>
                  <a:fillRect l="-1015" t="-2299" r="-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14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2250" y="225060"/>
            <a:ext cx="831356" cy="528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707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L – Dam and Pumps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15</a:t>
            </a:fld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601248" y="2943616"/>
            <a:ext cx="501041" cy="501041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1192059" y="2943616"/>
            <a:ext cx="501041" cy="501041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1782870" y="2943616"/>
            <a:ext cx="501041" cy="501041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2373681" y="2943616"/>
            <a:ext cx="501041" cy="501041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2964492" y="2943616"/>
            <a:ext cx="501041" cy="501041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3555303" y="2943616"/>
            <a:ext cx="501041" cy="501041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4146114" y="2943616"/>
            <a:ext cx="501041" cy="501041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4736925" y="2943616"/>
            <a:ext cx="501041" cy="501041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5327736" y="2943616"/>
            <a:ext cx="501041" cy="501041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5918547" y="2943616"/>
            <a:ext cx="501041" cy="501041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688440" y="2996944"/>
            <a:ext cx="3385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endParaRPr lang="en-US" sz="2000" b="1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73302" y="2996944"/>
            <a:ext cx="3385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endParaRPr lang="en-US" sz="2000" b="1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58164" y="2996944"/>
            <a:ext cx="3385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endParaRPr lang="en-US" sz="2000" b="1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052940" y="2996944"/>
            <a:ext cx="3385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650328" y="2996944"/>
            <a:ext cx="3385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235190" y="2996944"/>
            <a:ext cx="3385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endParaRPr lang="en-US" sz="2000" b="1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417440" y="2996944"/>
            <a:ext cx="3385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006229" y="2996944"/>
            <a:ext cx="3385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</a:t>
            </a:r>
            <a:endParaRPr lang="en-US" sz="2000" b="1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-174514" y="4053067"/>
                <a:ext cx="7265096" cy="11330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6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Courier New" panose="02070309020205020404" pitchFamily="49" charset="0"/>
                            </a:rPr>
                          </m:ctrlPr>
                        </m:fPr>
                        <m:num>
                          <m:r>
                            <a:rPr lang="en-US" sz="36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Courier New" panose="02070309020205020404" pitchFamily="49" charset="0"/>
                            </a:rPr>
                            <m:t>𝟖</m:t>
                          </m:r>
                          <m:r>
                            <a:rPr lang="en-US" sz="36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Courier New" panose="02070309020205020404" pitchFamily="49" charset="0"/>
                            </a:rPr>
                            <m:t>!</m:t>
                          </m:r>
                        </m:num>
                        <m:den>
                          <m:r>
                            <a:rPr lang="en-US" sz="36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Courier New" panose="02070309020205020404" pitchFamily="49" charset="0"/>
                            </a:rPr>
                            <m:t>𝟑</m:t>
                          </m:r>
                          <m:r>
                            <a:rPr lang="en-US" sz="36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Courier New" panose="02070309020205020404" pitchFamily="49" charset="0"/>
                            </a:rPr>
                            <m:t>!×</m:t>
                          </m:r>
                          <m:r>
                            <a:rPr lang="en-US" sz="36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Courier New" panose="02070309020205020404" pitchFamily="49" charset="0"/>
                            </a:rPr>
                            <m:t>𝟑</m:t>
                          </m:r>
                          <m:r>
                            <a:rPr lang="en-US" sz="36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Courier New" panose="02070309020205020404" pitchFamily="49" charset="0"/>
                            </a:rPr>
                            <m:t>!×</m:t>
                          </m:r>
                          <m:r>
                            <a:rPr lang="en-US" sz="36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Courier New" panose="02070309020205020404" pitchFamily="49" charset="0"/>
                            </a:rPr>
                            <m:t>𝟐</m:t>
                          </m:r>
                          <m:r>
                            <a:rPr lang="en-US" sz="36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Courier New" panose="02070309020205020404" pitchFamily="49" charset="0"/>
                            </a:rPr>
                            <m:t>!</m:t>
                          </m:r>
                        </m:den>
                      </m:f>
                      <m:r>
                        <a:rPr lang="en-US" sz="36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ourier New" panose="02070309020205020404" pitchFamily="49" charset="0"/>
                        </a:rPr>
                        <m:t>×</m:t>
                      </m:r>
                      <m:sSup>
                        <m:sSupPr>
                          <m:ctrlPr>
                            <a:rPr lang="en-US" sz="36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</m:ctrlPr>
                        </m:sSupPr>
                        <m:e>
                          <m:r>
                            <a:rPr lang="en-US" sz="36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  <m:t>𝟐</m:t>
                          </m:r>
                        </m:e>
                        <m:sup>
                          <m:r>
                            <a:rPr lang="en-US" sz="36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  <m:t>𝟑</m:t>
                          </m:r>
                          <m:r>
                            <a:rPr lang="en-US" sz="36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  <m:t>−</m:t>
                          </m:r>
                          <m:r>
                            <a:rPr lang="en-US" sz="36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  <m:t>𝟏</m:t>
                          </m:r>
                        </m:sup>
                      </m:sSup>
                      <m:r>
                        <a:rPr lang="en-US" sz="36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ourier New" panose="02070309020205020404" pitchFamily="49" charset="0"/>
                        </a:rPr>
                        <m:t>×</m:t>
                      </m:r>
                      <m:r>
                        <a:rPr lang="en-US" sz="36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ourier New" panose="02070309020205020404" pitchFamily="49" charset="0"/>
                        </a:rPr>
                        <m:t>𝟏</m:t>
                      </m:r>
                      <m:r>
                        <a:rPr lang="en-US" sz="36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ourier New" panose="02070309020205020404" pitchFamily="49" charset="0"/>
                        </a:rPr>
                        <m:t>×</m:t>
                      </m:r>
                      <m:r>
                        <a:rPr lang="en-US" sz="36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ourier New" panose="02070309020205020404" pitchFamily="49" charset="0"/>
                        </a:rPr>
                        <m:t>𝟏</m:t>
                      </m:r>
                    </m:oMath>
                  </m:oMathPara>
                </a14:m>
                <a:endParaRPr lang="en-US" sz="3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74514" y="4053067"/>
                <a:ext cx="7265096" cy="113306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6840500" y="2343451"/>
                <a:ext cx="4533133" cy="43127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Courier New" panose="02070309020205020404" pitchFamily="49" charset="0"/>
                  </a:rPr>
                  <a:t>Modulo operator can be distributed on</a:t>
                </a:r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  <a:cs typeface="Courier New" panose="02070309020205020404" pitchFamily="49" charset="0"/>
                  </a:rPr>
                  <a:t> </a:t>
                </a:r>
                <a:r>
                  <a:rPr lang="en-US" sz="2000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Courier New" panose="02070309020205020404" pitchFamily="49" charset="0"/>
                  </a:rPr>
                  <a:t>product operator but it is not true for division operator.</a:t>
                </a:r>
              </a:p>
              <a:p>
                <a:endParaRPr lang="en-US" sz="2000" dirty="0">
                  <a:latin typeface="Cambria Math" panose="02040503050406030204" pitchFamily="18" charset="0"/>
                  <a:ea typeface="Cambria Math" panose="02040503050406030204" pitchFamily="18" charset="0"/>
                  <a:cs typeface="Courier New" panose="02070309020205020404" pitchFamily="49" charset="0"/>
                </a:endParaRPr>
              </a:p>
              <a:p>
                <a:r>
                  <a:rPr lang="en-US" sz="2000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Courier New" panose="02070309020205020404" pitchFamily="49" charset="0"/>
                  </a:rPr>
                  <a:t>We should change division into product by a number theory theorem:</a:t>
                </a:r>
              </a:p>
              <a:p>
                <a:endParaRPr lang="en-US" sz="2000" dirty="0">
                  <a:latin typeface="Cambria Math" panose="02040503050406030204" pitchFamily="18" charset="0"/>
                  <a:ea typeface="Cambria Math" panose="02040503050406030204" pitchFamily="18" charset="0"/>
                  <a:cs typeface="Courier New" panose="02070309020205020404" pitchFamily="49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  <m:t>𝑎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  <m:t>𝑏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ourier New" panose="02070309020205020404" pitchFamily="49" charset="0"/>
                        </a:rPr>
                        <m:t> ≡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ourier New" panose="02070309020205020404" pitchFamily="49" charset="0"/>
                        </a:rPr>
                        <m:t>𝑎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ourier New" panose="02070309020205020404" pitchFamily="49" charset="0"/>
                        </a:rPr>
                        <m:t>×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  <m:t>𝑏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  <m:t>−1</m:t>
                          </m:r>
                        </m:sup>
                      </m:sSup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ourier New" panose="02070309020205020404" pitchFamily="49" charset="0"/>
                        </a:rPr>
                        <m:t>≡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ourier New" panose="02070309020205020404" pitchFamily="49" charset="0"/>
                        </a:rPr>
                        <m:t>𝑎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ourier New" panose="02070309020205020404" pitchFamily="49" charset="0"/>
                        </a:rPr>
                        <m:t>×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  <m:t>𝑏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  <m:t>𝑚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  <m:t>−2</m:t>
                          </m:r>
                        </m:sup>
                      </m:sSup>
                    </m:oMath>
                  </m:oMathPara>
                </a14:m>
                <a:endParaRPr lang="en-US" sz="2000" dirty="0" smtClean="0">
                  <a:latin typeface="Cambria Math" panose="02040503050406030204" pitchFamily="18" charset="0"/>
                  <a:ea typeface="Cambria Math" panose="02040503050406030204" pitchFamily="18" charset="0"/>
                  <a:cs typeface="Courier New" panose="02070309020205020404" pitchFamily="49" charset="0"/>
                </a:endParaRPr>
              </a:p>
              <a:p>
                <a:endParaRPr lang="en-US" sz="2000" dirty="0" smtClean="0">
                  <a:latin typeface="Cambria Math" panose="02040503050406030204" pitchFamily="18" charset="0"/>
                  <a:ea typeface="Cambria Math" panose="02040503050406030204" pitchFamily="18" charset="0"/>
                  <a:cs typeface="Courier New" panose="02070309020205020404" pitchFamily="49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  <m:t>𝑏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  <m:t>,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  <m:t>𝑚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ourier New" panose="02070309020205020404" pitchFamily="49" charset="0"/>
                        </a:rPr>
                        <m:t>=1⇒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  <m:t>𝑏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  <m:t>𝑚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  <m:t>−1</m:t>
                          </m:r>
                        </m:sup>
                      </m:sSup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ourier New" panose="02070309020205020404" pitchFamily="49" charset="0"/>
                        </a:rPr>
                        <m:t>≡1</m:t>
                      </m:r>
                    </m:oMath>
                  </m:oMathPara>
                </a14:m>
                <a:endParaRPr lang="en-US" sz="2000" b="0" dirty="0" smtClean="0">
                  <a:latin typeface="Cambria Math" panose="02040503050406030204" pitchFamily="18" charset="0"/>
                  <a:ea typeface="Cambria Math" panose="02040503050406030204" pitchFamily="18" charset="0"/>
                  <a:cs typeface="Courier New" panose="02070309020205020404" pitchFamily="49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ourier New" panose="02070309020205020404" pitchFamily="49" charset="0"/>
                        </a:rPr>
                        <m:t>⇒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  <m:t>𝑏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  <m:t>𝑚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  <m:t>−1</m:t>
                          </m:r>
                        </m:sup>
                      </m:sSup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ourier New" panose="02070309020205020404" pitchFamily="49" charset="0"/>
                        </a:rPr>
                        <m:t>×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  <m:t>𝑏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  <m:t>−1</m:t>
                          </m:r>
                        </m:sup>
                      </m:sSup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ourier New" panose="02070309020205020404" pitchFamily="49" charset="0"/>
                        </a:rPr>
                        <m:t>≡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  <m:t>𝑏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sz="2000" b="0" dirty="0" smtClean="0">
                  <a:latin typeface="Cambria Math" panose="02040503050406030204" pitchFamily="18" charset="0"/>
                  <a:ea typeface="Cambria Math" panose="02040503050406030204" pitchFamily="18" charset="0"/>
                  <a:cs typeface="Courier New" panose="02070309020205020404" pitchFamily="49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ourier New" panose="02070309020205020404" pitchFamily="49" charset="0"/>
                        </a:rPr>
                        <m:t>⇒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  <m:t>𝑏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  <m:t>𝑚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  <m:t>−2</m:t>
                          </m:r>
                        </m:sup>
                      </m:sSup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ourier New" panose="02070309020205020404" pitchFamily="49" charset="0"/>
                        </a:rPr>
                        <m:t>≡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  <m:t>𝑏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anose="02070309020205020404" pitchFamily="49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sz="2000" dirty="0" smtClean="0">
                  <a:latin typeface="Cambria Math" panose="02040503050406030204" pitchFamily="18" charset="0"/>
                  <a:ea typeface="Cambria Math" panose="02040503050406030204" pitchFamily="18" charset="0"/>
                  <a:cs typeface="Courier New" panose="02070309020205020404" pitchFamily="49" charset="0"/>
                </a:endParaRPr>
              </a:p>
              <a:p>
                <a:r>
                  <a:rPr lang="en-US" sz="2000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Courier New" panose="02070309020205020404" pitchFamily="49" charset="0"/>
                  </a:rPr>
                  <a:t>If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ourier New" panose="02070309020205020404" pitchFamily="49" charset="0"/>
                      </a:rPr>
                      <m:t>𝑚</m:t>
                    </m:r>
                  </m:oMath>
                </a14:m>
                <a:r>
                  <a:rPr lang="en-US" sz="2000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Courier New" panose="02070309020205020404" pitchFamily="49" charset="0"/>
                  </a:rPr>
                  <a:t> is a prime number.</a:t>
                </a:r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500" y="2343451"/>
                <a:ext cx="4533133" cy="4312719"/>
              </a:xfrm>
              <a:prstGeom prst="rect">
                <a:avLst/>
              </a:prstGeom>
              <a:blipFill rotWithShape="0">
                <a:blip r:embed="rId3"/>
                <a:stretch>
                  <a:fillRect l="-1344" t="-706" r="-806" b="-14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6" name="Picture 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2250" y="225060"/>
            <a:ext cx="831356" cy="528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934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A – Smart Agent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Category:</a:t>
            </a:r>
            <a:r>
              <a:rPr lang="en-US" b="1" dirty="0" smtClean="0"/>
              <a:t> </a:t>
            </a:r>
            <a:r>
              <a:rPr lang="en-US" dirty="0" smtClean="0"/>
              <a:t>Ad hoc / Implementation</a:t>
            </a:r>
          </a:p>
          <a:p>
            <a:r>
              <a:rPr lang="en-US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Solution:</a:t>
            </a:r>
          </a:p>
          <a:p>
            <a:pPr lvl="1"/>
            <a:r>
              <a:rPr lang="en-US" dirty="0" smtClean="0"/>
              <a:t>It is enough to check 4 pairs of buttons.</a:t>
            </a:r>
          </a:p>
          <a:p>
            <a:pPr lvl="1"/>
            <a:r>
              <a:rPr lang="en-US" dirty="0" smtClean="0"/>
              <a:t>Any occurrence of inequality results “NO” in the output.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</a:t>
            </a:fld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5223353" y="4584526"/>
            <a:ext cx="475989" cy="475989"/>
          </a:xfrm>
          <a:prstGeom prst="roundRect">
            <a:avLst/>
          </a:prstGeom>
          <a:solidFill>
            <a:schemeClr val="accent1"/>
          </a:solid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5736920" y="4584525"/>
            <a:ext cx="475989" cy="475989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6250487" y="4584524"/>
            <a:ext cx="475989" cy="475989"/>
          </a:xfrm>
          <a:prstGeom prst="roundRect">
            <a:avLst/>
          </a:prstGeom>
          <a:solidFill>
            <a:srgbClr val="00B050"/>
          </a:solid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5223352" y="5087233"/>
            <a:ext cx="475989" cy="475989"/>
          </a:xfrm>
          <a:prstGeom prst="roundRect">
            <a:avLst/>
          </a:prstGeom>
          <a:solidFill>
            <a:srgbClr val="C000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5736920" y="5087232"/>
            <a:ext cx="475989" cy="475989"/>
          </a:xfrm>
          <a:prstGeom prst="roundRect">
            <a:avLst/>
          </a:prstGeom>
          <a:noFill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6250488" y="5087231"/>
            <a:ext cx="475989" cy="475989"/>
          </a:xfrm>
          <a:prstGeom prst="roundRect">
            <a:avLst/>
          </a:prstGeom>
          <a:solidFill>
            <a:srgbClr val="C00000"/>
          </a:solidFill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5223352" y="5589940"/>
            <a:ext cx="475989" cy="475989"/>
          </a:xfrm>
          <a:prstGeom prst="roundRect">
            <a:avLst/>
          </a:prstGeom>
          <a:solidFill>
            <a:srgbClr val="00B05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5736919" y="5589939"/>
            <a:ext cx="475989" cy="475989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6250486" y="5589938"/>
            <a:ext cx="475989" cy="475989"/>
          </a:xfrm>
          <a:prstGeom prst="roundRect">
            <a:avLst/>
          </a:prstGeom>
          <a:solidFill>
            <a:schemeClr val="accent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2250" y="225060"/>
            <a:ext cx="831356" cy="528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669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B – Palindromic Times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>
                    <a:lumMod val="85000"/>
                    <a:lumOff val="15000"/>
                  </a:schemeClr>
                </a:solidFill>
              </a:rPr>
              <a:t>Category:</a:t>
            </a:r>
            <a:r>
              <a:rPr lang="en-US" b="1" dirty="0"/>
              <a:t> </a:t>
            </a:r>
            <a:r>
              <a:rPr lang="en-US" dirty="0"/>
              <a:t>Ad hoc / </a:t>
            </a:r>
            <a:r>
              <a:rPr lang="en-US" dirty="0" smtClean="0"/>
              <a:t>Implementation / Brute Force</a:t>
            </a:r>
            <a:endParaRPr lang="en-US" dirty="0"/>
          </a:p>
          <a:p>
            <a:r>
              <a:rPr lang="en-US" b="1" dirty="0">
                <a:solidFill>
                  <a:schemeClr val="bg1">
                    <a:lumMod val="85000"/>
                    <a:lumOff val="15000"/>
                  </a:schemeClr>
                </a:solidFill>
              </a:rPr>
              <a:t>Solution:</a:t>
            </a:r>
          </a:p>
          <a:p>
            <a:pPr lvl="1"/>
            <a:r>
              <a:rPr lang="en-US" dirty="0" smtClean="0"/>
              <a:t>Write calculations to add one minute to a specific time.</a:t>
            </a:r>
            <a:endParaRPr lang="en-US" dirty="0"/>
          </a:p>
          <a:p>
            <a:pPr lvl="1"/>
            <a:r>
              <a:rPr lang="en-US" dirty="0" smtClean="0"/>
              <a:t>Start from the given time, adding minutes one by one, check for the palindrome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356417" y="4847573"/>
            <a:ext cx="5532589" cy="1384995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23:58 (add a minute)</a:t>
            </a:r>
          </a:p>
          <a:p>
            <a:r>
              <a:rPr lang="en-US" sz="2800" b="1" dirty="0" smtClean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23:59 </a:t>
            </a:r>
            <a:r>
              <a:rPr lang="en-US" sz="2800" b="1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(add a minute)</a:t>
            </a:r>
          </a:p>
          <a:p>
            <a:r>
              <a:rPr lang="en-US" sz="2800" b="1" dirty="0" smtClean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00:00 Nearest Palindrome!</a:t>
            </a:r>
            <a:endParaRPr lang="en-US" sz="2800" b="1" dirty="0">
              <a:solidFill>
                <a:srgbClr val="FFFF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2250" y="225060"/>
            <a:ext cx="831356" cy="528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080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C – Fruit Ninja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>
                    <a:lumMod val="85000"/>
                    <a:lumOff val="15000"/>
                  </a:schemeClr>
                </a:solidFill>
              </a:rPr>
              <a:t>Category:</a:t>
            </a:r>
            <a:r>
              <a:rPr lang="en-US" b="1" dirty="0"/>
              <a:t> </a:t>
            </a:r>
            <a:r>
              <a:rPr lang="en-US" dirty="0" smtClean="0"/>
              <a:t>Sorting</a:t>
            </a:r>
            <a:endParaRPr lang="en-US" dirty="0"/>
          </a:p>
          <a:p>
            <a:r>
              <a:rPr lang="en-US" b="1" dirty="0">
                <a:solidFill>
                  <a:schemeClr val="bg1">
                    <a:lumMod val="85000"/>
                    <a:lumOff val="15000"/>
                  </a:schemeClr>
                </a:solidFill>
              </a:rPr>
              <a:t>Solution:</a:t>
            </a:r>
          </a:p>
          <a:p>
            <a:pPr lvl="1"/>
            <a:r>
              <a:rPr lang="en-US" dirty="0" smtClean="0"/>
              <a:t>Optimal solution is to choose lighter fruits for the bag with lower capacity.</a:t>
            </a:r>
          </a:p>
          <a:p>
            <a:pPr lvl="1"/>
            <a:r>
              <a:rPr lang="en-US" dirty="0" smtClean="0"/>
              <a:t>Sort fruits by their weights. Take care of indices to handle lexicographical ordering.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7172" y="5599526"/>
            <a:ext cx="506259" cy="50625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3643" y="5599521"/>
            <a:ext cx="506259" cy="50625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1486" y="5599521"/>
            <a:ext cx="506259" cy="50625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9329" y="5599524"/>
            <a:ext cx="506259" cy="50625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5800" y="5599522"/>
            <a:ext cx="506259" cy="506259"/>
          </a:xfrm>
          <a:prstGeom prst="rect">
            <a:avLst/>
          </a:prstGeom>
        </p:spPr>
      </p:pic>
      <p:sp>
        <p:nvSpPr>
          <p:cNvPr id="14" name="Right Bracket 13"/>
          <p:cNvSpPr/>
          <p:nvPr/>
        </p:nvSpPr>
        <p:spPr>
          <a:xfrm rot="5400000">
            <a:off x="5633302" y="5077836"/>
            <a:ext cx="375781" cy="1627998"/>
          </a:xfrm>
          <a:prstGeom prst="rightBracket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Bracket 14"/>
          <p:cNvSpPr/>
          <p:nvPr/>
        </p:nvSpPr>
        <p:spPr>
          <a:xfrm rot="5400000">
            <a:off x="7551828" y="4889263"/>
            <a:ext cx="375781" cy="1991638"/>
          </a:xfrm>
          <a:prstGeom prst="rightBracket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667945" y="6047921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641722" y="6029622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887054" y="6134576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912106" y="5152629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538990" y="5152629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115770" y="5152629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680024" y="5152629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256804" y="5152629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2489211" y="6134576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091368" y="6134576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3693525" y="6134576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4295682" y="6134576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191157" y="5127577"/>
            <a:ext cx="1883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Fruit Numbers: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212743" y="6069564"/>
            <a:ext cx="1883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Fruit Weights:</a:t>
            </a:r>
            <a:endParaRPr lang="en-US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9800" y="5469115"/>
            <a:ext cx="506259" cy="506259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1957" y="5469113"/>
            <a:ext cx="506259" cy="506259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4218" y="5478963"/>
            <a:ext cx="506259" cy="506259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8177140" y="504472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6952825" y="5047334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7579709" y="5047334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1167" y="5491612"/>
            <a:ext cx="506259" cy="506259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010" y="5491612"/>
            <a:ext cx="506259" cy="506259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5383294" y="504472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5947548" y="504472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cxnSp>
        <p:nvCxnSpPr>
          <p:cNvPr id="41" name="Straight Connector 40"/>
          <p:cNvCxnSpPr/>
          <p:nvPr/>
        </p:nvCxnSpPr>
        <p:spPr>
          <a:xfrm>
            <a:off x="4847573" y="5044720"/>
            <a:ext cx="0" cy="1556496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8870515" y="5044720"/>
            <a:ext cx="0" cy="1556496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9499453" y="5044720"/>
            <a:ext cx="1883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Output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9511907" y="5700416"/>
            <a:ext cx="1883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2 2 1 1 2</a:t>
            </a:r>
            <a:endParaRPr lang="en-US" dirty="0"/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2250" y="225060"/>
            <a:ext cx="831356" cy="528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724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D - MiliTown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b="1" dirty="0" smtClean="0">
                    <a:solidFill>
                      <a:schemeClr val="bg1">
                        <a:lumMod val="85000"/>
                        <a:lumOff val="15000"/>
                      </a:schemeClr>
                    </a:solidFill>
                  </a:rPr>
                  <a:t>Category:</a:t>
                </a:r>
                <a:r>
                  <a:rPr lang="en-US" b="1" dirty="0"/>
                  <a:t> </a:t>
                </a:r>
                <a:r>
                  <a:rPr lang="en-US" dirty="0" smtClean="0"/>
                  <a:t>Greedy / MST</a:t>
                </a:r>
                <a:endParaRPr lang="en-US" dirty="0"/>
              </a:p>
              <a:p>
                <a:r>
                  <a:rPr lang="en-US" b="1" dirty="0">
                    <a:solidFill>
                      <a:schemeClr val="bg1">
                        <a:lumMod val="85000"/>
                        <a:lumOff val="15000"/>
                      </a:schemeClr>
                    </a:solidFill>
                  </a:rPr>
                  <a:t>Solution:</a:t>
                </a:r>
              </a:p>
              <a:p>
                <a:pPr lvl="1"/>
                <a:r>
                  <a:rPr lang="en-US" dirty="0" smtClean="0"/>
                  <a:t>Phase 1:</a:t>
                </a:r>
              </a:p>
              <a:p>
                <a:pPr lvl="2"/>
                <a:r>
                  <a:rPr lang="en-US" dirty="0" smtClean="0"/>
                  <a:t>Use </a:t>
                </a:r>
                <a:r>
                  <a:rPr lang="en-US" dirty="0" err="1" smtClean="0"/>
                  <a:t>Kruskal’s</a:t>
                </a:r>
                <a:r>
                  <a:rPr lang="en-US" dirty="0" smtClean="0"/>
                  <a:t> algorithm to find Minimum Spanning Forest (it may not be a tree).</a:t>
                </a:r>
              </a:p>
              <a:p>
                <a:pPr lvl="1"/>
                <a:r>
                  <a:rPr lang="en-US" dirty="0" smtClean="0"/>
                  <a:t>Phase 2:</a:t>
                </a:r>
              </a:p>
              <a:p>
                <a:pPr lvl="2"/>
                <a:r>
                  <a:rPr lang="en-US" dirty="0" smtClean="0"/>
                  <a:t>Use remaining sorted edges (if any) for connecting separate components (so we need at least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dirty="0" smtClean="0"/>
                  <a:t> edges, where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dirty="0" smtClean="0"/>
                  <a:t> is the number of separated components).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141" t="-2707" r="-6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4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2250" y="225060"/>
            <a:ext cx="831356" cy="528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965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Arrow Connector 19"/>
          <p:cNvCxnSpPr>
            <a:stCxn id="5" idx="5"/>
            <a:endCxn id="7" idx="1"/>
          </p:cNvCxnSpPr>
          <p:nvPr/>
        </p:nvCxnSpPr>
        <p:spPr>
          <a:xfrm>
            <a:off x="8889181" y="5469576"/>
            <a:ext cx="1826958" cy="55974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E – Delicious Food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336873"/>
            <a:ext cx="9613861" cy="2961637"/>
          </a:xfrm>
        </p:spPr>
        <p:txBody>
          <a:bodyPr/>
          <a:lstStyle/>
          <a:p>
            <a:r>
              <a:rPr lang="en-US" b="1" dirty="0">
                <a:solidFill>
                  <a:schemeClr val="bg1">
                    <a:lumMod val="85000"/>
                    <a:lumOff val="15000"/>
                  </a:schemeClr>
                </a:solidFill>
              </a:rPr>
              <a:t>Category:</a:t>
            </a:r>
            <a:r>
              <a:rPr lang="en-US" b="1" dirty="0"/>
              <a:t> </a:t>
            </a:r>
            <a:r>
              <a:rPr lang="en-US" dirty="0" smtClean="0"/>
              <a:t>SCC / Topological Sort / DAG</a:t>
            </a:r>
            <a:endParaRPr lang="en-US" dirty="0"/>
          </a:p>
          <a:p>
            <a:r>
              <a:rPr lang="en-US" b="1" dirty="0">
                <a:solidFill>
                  <a:schemeClr val="bg1">
                    <a:lumMod val="85000"/>
                    <a:lumOff val="15000"/>
                  </a:schemeClr>
                </a:solidFill>
              </a:rPr>
              <a:t>Solution</a:t>
            </a:r>
            <a:r>
              <a:rPr lang="en-US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:</a:t>
            </a:r>
          </a:p>
          <a:p>
            <a:pPr lvl="1"/>
            <a:r>
              <a:rPr lang="en-US" dirty="0" smtClean="0"/>
              <a:t>Construct tournament graph (exhaustive search).</a:t>
            </a:r>
          </a:p>
          <a:p>
            <a:pPr lvl="1"/>
            <a:r>
              <a:rPr lang="en-US" dirty="0" smtClean="0"/>
              <a:t>Perform topological sort (DFS).</a:t>
            </a:r>
          </a:p>
          <a:p>
            <a:pPr lvl="1"/>
            <a:r>
              <a:rPr lang="en-US" dirty="0" smtClean="0"/>
              <a:t>Mark nodes in the first Strongly Connected Component (DFS on transposed graph and based on topological sort).</a:t>
            </a:r>
          </a:p>
          <a:p>
            <a:pPr lvl="1"/>
            <a:r>
              <a:rPr lang="en-US" dirty="0" smtClean="0"/>
              <a:t>If your food is marked, then be happy :D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5</a:t>
            </a:fld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8718115" y="5298510"/>
            <a:ext cx="200416" cy="200416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0686789" y="5298510"/>
            <a:ext cx="200416" cy="200416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0686789" y="5999968"/>
            <a:ext cx="200416" cy="200416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8718115" y="6026688"/>
            <a:ext cx="200416" cy="200416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411621" y="5113844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1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924783" y="5113844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2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924783" y="5719984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3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8411621" y="5719984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4</a:t>
            </a:r>
            <a:endParaRPr lang="en-US" b="1" dirty="0">
              <a:solidFill>
                <a:srgbClr val="00B050"/>
              </a:solidFill>
            </a:endParaRPr>
          </a:p>
        </p:txBody>
      </p:sp>
      <p:cxnSp>
        <p:nvCxnSpPr>
          <p:cNvPr id="14" name="Straight Arrow Connector 13"/>
          <p:cNvCxnSpPr>
            <a:stCxn id="6" idx="2"/>
            <a:endCxn id="5" idx="6"/>
          </p:cNvCxnSpPr>
          <p:nvPr/>
        </p:nvCxnSpPr>
        <p:spPr>
          <a:xfrm flipH="1">
            <a:off x="8918531" y="5398718"/>
            <a:ext cx="1768258" cy="0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5" idx="4"/>
            <a:endCxn id="8" idx="0"/>
          </p:cNvCxnSpPr>
          <p:nvPr/>
        </p:nvCxnSpPr>
        <p:spPr>
          <a:xfrm>
            <a:off x="8818323" y="5498926"/>
            <a:ext cx="0" cy="527762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8" idx="6"/>
            <a:endCxn id="6" idx="4"/>
          </p:cNvCxnSpPr>
          <p:nvPr/>
        </p:nvCxnSpPr>
        <p:spPr>
          <a:xfrm flipV="1">
            <a:off x="8918531" y="5498926"/>
            <a:ext cx="1868466" cy="627970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8" idx="6"/>
            <a:endCxn id="7" idx="2"/>
          </p:cNvCxnSpPr>
          <p:nvPr/>
        </p:nvCxnSpPr>
        <p:spPr>
          <a:xfrm flipV="1">
            <a:off x="8918531" y="6100176"/>
            <a:ext cx="1768258" cy="2672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6" idx="4"/>
            <a:endCxn id="7" idx="0"/>
          </p:cNvCxnSpPr>
          <p:nvPr/>
        </p:nvCxnSpPr>
        <p:spPr>
          <a:xfrm>
            <a:off x="10786997" y="5498926"/>
            <a:ext cx="0" cy="50104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2250" y="225060"/>
            <a:ext cx="831356" cy="528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9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F – Jumpers and Commanders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b="1" dirty="0" smtClean="0">
                    <a:solidFill>
                      <a:schemeClr val="bg1">
                        <a:lumMod val="85000"/>
                        <a:lumOff val="15000"/>
                      </a:schemeClr>
                    </a:solidFill>
                  </a:rPr>
                  <a:t>Category:</a:t>
                </a:r>
                <a:r>
                  <a:rPr lang="en-US" b="1" dirty="0"/>
                  <a:t> </a:t>
                </a:r>
                <a:r>
                  <a:rPr lang="en-US" dirty="0" smtClean="0"/>
                  <a:t>DP</a:t>
                </a:r>
                <a:endParaRPr lang="en-US" dirty="0"/>
              </a:p>
              <a:p>
                <a:r>
                  <a:rPr lang="en-US" b="1" dirty="0">
                    <a:solidFill>
                      <a:schemeClr val="bg1">
                        <a:lumMod val="85000"/>
                        <a:lumOff val="15000"/>
                      </a:schemeClr>
                    </a:solidFill>
                  </a:rPr>
                  <a:t>Solution: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𝑑𝑝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dirty="0" smtClean="0"/>
                  <a:t>: minimum number of commands up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 err="1" smtClean="0"/>
                  <a:t>th</a:t>
                </a:r>
                <a:r>
                  <a:rPr lang="en-US" dirty="0" smtClean="0"/>
                  <a:t> row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US" dirty="0" err="1" smtClean="0"/>
                  <a:t>th</a:t>
                </a:r>
                <a:r>
                  <a:rPr lang="en-US" dirty="0" smtClean="0"/>
                  <a:t> column.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𝑑𝑝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Update:</a:t>
                </a:r>
              </a:p>
              <a:p>
                <a:pPr lvl="2"/>
                <a:r>
                  <a:rPr lang="en-US" dirty="0" smtClean="0"/>
                  <a:t>For all possible moves from previous column to the current column, update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𝑑𝑝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dirty="0" smtClean="0"/>
                  <a:t> to the move that needs minimum number of commands.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141" t="-2707" r="-9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2250" y="225060"/>
            <a:ext cx="831356" cy="528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78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F – Jumpers and Commanders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7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8838304"/>
              </p:ext>
            </p:extLst>
          </p:nvPr>
        </p:nvGraphicFramePr>
        <p:xfrm>
          <a:off x="2846192" y="3187293"/>
          <a:ext cx="6385488" cy="2512048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{616DA210-FB5B-4158-B5E0-FEB733F419BA}</a:tableStyleId>
              </a:tblPr>
              <a:tblGrid>
                <a:gridCol w="798186"/>
                <a:gridCol w="798186"/>
                <a:gridCol w="798186"/>
                <a:gridCol w="798186"/>
                <a:gridCol w="798186"/>
                <a:gridCol w="798186"/>
                <a:gridCol w="798186"/>
                <a:gridCol w="798186"/>
              </a:tblGrid>
              <a:tr h="628012"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</a:t>
                      </a:r>
                      <a:endParaRPr lang="en-US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</a:t>
                      </a:r>
                      <a:endParaRPr lang="en-US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</a:t>
                      </a:r>
                      <a:endParaRPr lang="en-US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</a:t>
                      </a:r>
                      <a:endParaRPr lang="en-US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</a:t>
                      </a:r>
                      <a:endParaRPr lang="en-US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28012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n-US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n-US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n-US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n-US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n-US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</a:t>
                      </a:r>
                      <a:endParaRPr lang="en-US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  <a:tr h="628012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n-US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n-US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</a:t>
                      </a:r>
                      <a:endParaRPr lang="en-US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</a:t>
                      </a:r>
                      <a:endParaRPr lang="en-US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</a:t>
                      </a:r>
                      <a:endParaRPr lang="en-US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anchor="ctr"/>
                </a:tc>
              </a:tr>
              <a:tr h="628012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n-US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∞</a:t>
                      </a:r>
                      <a:endParaRPr lang="en-US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</a:t>
                      </a:r>
                      <a:endParaRPr lang="en-US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</a:t>
                      </a:r>
                      <a:endParaRPr lang="en-US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</a:t>
                      </a:r>
                      <a:endParaRPr lang="en-US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</a:t>
                      </a:r>
                      <a:endParaRPr lang="en-US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2250" y="225060"/>
            <a:ext cx="831356" cy="528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440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G – Prime Calculation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>
                    <a:lumMod val="85000"/>
                    <a:lumOff val="15000"/>
                  </a:schemeClr>
                </a:solidFill>
              </a:rPr>
              <a:t>Category:</a:t>
            </a:r>
            <a:r>
              <a:rPr lang="en-US" b="1" dirty="0"/>
              <a:t> </a:t>
            </a:r>
            <a:r>
              <a:rPr lang="en-US" dirty="0" smtClean="0"/>
              <a:t>Math / Prime Numbers / Implementation</a:t>
            </a:r>
            <a:endParaRPr lang="en-US" dirty="0"/>
          </a:p>
          <a:p>
            <a:r>
              <a:rPr lang="en-US" b="1" dirty="0">
                <a:solidFill>
                  <a:schemeClr val="bg1">
                    <a:lumMod val="85000"/>
                    <a:lumOff val="15000"/>
                  </a:schemeClr>
                </a:solidFill>
              </a:rPr>
              <a:t>Solution:</a:t>
            </a:r>
          </a:p>
          <a:p>
            <a:pPr lvl="1"/>
            <a:r>
              <a:rPr lang="en-US" dirty="0" smtClean="0"/>
              <a:t>Pre-calculate prime numbers as much as it may be needed.</a:t>
            </a:r>
          </a:p>
          <a:p>
            <a:pPr lvl="1"/>
            <a:r>
              <a:rPr lang="en-US" dirty="0" smtClean="0"/>
              <a:t>Begin from first two neighboring primes</a:t>
            </a:r>
          </a:p>
          <a:p>
            <a:pPr lvl="2"/>
            <a:r>
              <a:rPr lang="en-US" dirty="0" smtClean="0"/>
              <a:t>Compute sum of them plus 1.</a:t>
            </a:r>
          </a:p>
          <a:p>
            <a:pPr lvl="2"/>
            <a:r>
              <a:rPr lang="en-US" dirty="0" smtClean="0"/>
              <a:t>Search for the result in array of prime numbers between specified interval.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2250" y="225060"/>
            <a:ext cx="831356" cy="528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192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TC104033917[[fn=Berlin]]</Template>
  <TotalTime>610</TotalTime>
  <Words>886</Words>
  <Application>Microsoft Office PowerPoint</Application>
  <PresentationFormat>Widescreen</PresentationFormat>
  <Paragraphs>217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Cambria Math</vt:lpstr>
      <vt:lpstr>Courier New</vt:lpstr>
      <vt:lpstr>Trebuchet MS</vt:lpstr>
      <vt:lpstr>Berlin</vt:lpstr>
      <vt:lpstr>The 4th ACM ICPC Programming Contest</vt:lpstr>
      <vt:lpstr>Problem A – Smart Agent</vt:lpstr>
      <vt:lpstr>Problem B – Palindromic Times</vt:lpstr>
      <vt:lpstr>Problem C – Fruit Ninja</vt:lpstr>
      <vt:lpstr>Problem D - MiliTown</vt:lpstr>
      <vt:lpstr>Problem E – Delicious Food</vt:lpstr>
      <vt:lpstr>Problem F – Jumpers and Commanders</vt:lpstr>
      <vt:lpstr>Problem F – Jumpers and Commanders</vt:lpstr>
      <vt:lpstr>Problem G – Prime Calculation</vt:lpstr>
      <vt:lpstr>Problem H – Longest Possible Milital Chain</vt:lpstr>
      <vt:lpstr>Problem H – Longest Possible Milital Chain</vt:lpstr>
      <vt:lpstr>Problem I – Portal in Desert</vt:lpstr>
      <vt:lpstr>Problem J – Drown in Programming</vt:lpstr>
      <vt:lpstr>Problem K - Letters</vt:lpstr>
      <vt:lpstr>Problem L – Dam and Pumps</vt:lpstr>
      <vt:lpstr>Problem L – Dam and Pumps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4th ACM ICPC Programming Contest</dc:title>
  <dc:creator>Milad</dc:creator>
  <cp:lastModifiedBy>Milad</cp:lastModifiedBy>
  <cp:revision>85</cp:revision>
  <dcterms:created xsi:type="dcterms:W3CDTF">2013-11-22T15:14:59Z</dcterms:created>
  <dcterms:modified xsi:type="dcterms:W3CDTF">2013-12-09T16:32:31Z</dcterms:modified>
</cp:coreProperties>
</file>