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88"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9" r:id="rId35"/>
    <p:sldId id="290" r:id="rId36"/>
    <p:sldId id="291" r:id="rId37"/>
    <p:sldId id="292" r:id="rId38"/>
    <p:sldId id="293" r:id="rId39"/>
    <p:sldId id="294" r:id="rId40"/>
    <p:sldId id="295" r:id="rId41"/>
    <p:sldId id="296" r:id="rId42"/>
    <p:sldId id="297" r:id="rId43"/>
    <p:sldId id="298" r:id="rId44"/>
    <p:sldId id="299" r:id="rId45"/>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00FFFF"/>
    <a:srgbClr val="46DA74"/>
    <a:srgbClr val="00FF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3" d="100"/>
          <a:sy n="63" d="100"/>
        </p:scale>
        <p:origin x="-63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6DFF5BD2-19E8-43ED-A960-404E89D5378C}" type="datetimeFigureOut">
              <a:rPr lang="fa-IR" smtClean="0"/>
              <a:t>07/13/1436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E4A8BDF-6BA6-4353-B6BB-F1FADBBBBDCB}" type="slidenum">
              <a:rPr lang="fa-IR" smtClean="0"/>
              <a:t>‹#›</a:t>
            </a:fld>
            <a:endParaRPr lang="fa-IR"/>
          </a:p>
        </p:txBody>
      </p:sp>
    </p:spTree>
    <p:extLst>
      <p:ext uri="{BB962C8B-B14F-4D97-AF65-F5344CB8AC3E}">
        <p14:creationId xmlns:p14="http://schemas.microsoft.com/office/powerpoint/2010/main" val="915611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6DFF5BD2-19E8-43ED-A960-404E89D5378C}" type="datetimeFigureOut">
              <a:rPr lang="fa-IR" smtClean="0"/>
              <a:t>07/13/1436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E4A8BDF-6BA6-4353-B6BB-F1FADBBBBDCB}" type="slidenum">
              <a:rPr lang="fa-IR" smtClean="0"/>
              <a:t>‹#›</a:t>
            </a:fld>
            <a:endParaRPr lang="fa-IR"/>
          </a:p>
        </p:txBody>
      </p:sp>
    </p:spTree>
    <p:extLst>
      <p:ext uri="{BB962C8B-B14F-4D97-AF65-F5344CB8AC3E}">
        <p14:creationId xmlns:p14="http://schemas.microsoft.com/office/powerpoint/2010/main" val="3161556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6DFF5BD2-19E8-43ED-A960-404E89D5378C}" type="datetimeFigureOut">
              <a:rPr lang="fa-IR" smtClean="0"/>
              <a:t>07/13/1436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E4A8BDF-6BA6-4353-B6BB-F1FADBBBBDCB}" type="slidenum">
              <a:rPr lang="fa-IR" smtClean="0"/>
              <a:t>‹#›</a:t>
            </a:fld>
            <a:endParaRPr lang="fa-IR"/>
          </a:p>
        </p:txBody>
      </p:sp>
    </p:spTree>
    <p:extLst>
      <p:ext uri="{BB962C8B-B14F-4D97-AF65-F5344CB8AC3E}">
        <p14:creationId xmlns:p14="http://schemas.microsoft.com/office/powerpoint/2010/main" val="2904975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6DFF5BD2-19E8-43ED-A960-404E89D5378C}" type="datetimeFigureOut">
              <a:rPr lang="fa-IR" smtClean="0"/>
              <a:t>07/13/1436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E4A8BDF-6BA6-4353-B6BB-F1FADBBBBDCB}" type="slidenum">
              <a:rPr lang="fa-IR" smtClean="0"/>
              <a:t>‹#›</a:t>
            </a:fld>
            <a:endParaRPr lang="fa-IR"/>
          </a:p>
        </p:txBody>
      </p:sp>
    </p:spTree>
    <p:extLst>
      <p:ext uri="{BB962C8B-B14F-4D97-AF65-F5344CB8AC3E}">
        <p14:creationId xmlns:p14="http://schemas.microsoft.com/office/powerpoint/2010/main" val="4184201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FF5BD2-19E8-43ED-A960-404E89D5378C}" type="datetimeFigureOut">
              <a:rPr lang="fa-IR" smtClean="0"/>
              <a:t>07/13/1436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E4A8BDF-6BA6-4353-B6BB-F1FADBBBBDCB}" type="slidenum">
              <a:rPr lang="fa-IR" smtClean="0"/>
              <a:t>‹#›</a:t>
            </a:fld>
            <a:endParaRPr lang="fa-IR"/>
          </a:p>
        </p:txBody>
      </p:sp>
    </p:spTree>
    <p:extLst>
      <p:ext uri="{BB962C8B-B14F-4D97-AF65-F5344CB8AC3E}">
        <p14:creationId xmlns:p14="http://schemas.microsoft.com/office/powerpoint/2010/main" val="1450531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6DFF5BD2-19E8-43ED-A960-404E89D5378C}" type="datetimeFigureOut">
              <a:rPr lang="fa-IR" smtClean="0"/>
              <a:t>07/13/1436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E4A8BDF-6BA6-4353-B6BB-F1FADBBBBDCB}" type="slidenum">
              <a:rPr lang="fa-IR" smtClean="0"/>
              <a:t>‹#›</a:t>
            </a:fld>
            <a:endParaRPr lang="fa-IR"/>
          </a:p>
        </p:txBody>
      </p:sp>
    </p:spTree>
    <p:extLst>
      <p:ext uri="{BB962C8B-B14F-4D97-AF65-F5344CB8AC3E}">
        <p14:creationId xmlns:p14="http://schemas.microsoft.com/office/powerpoint/2010/main" val="3179639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6DFF5BD2-19E8-43ED-A960-404E89D5378C}" type="datetimeFigureOut">
              <a:rPr lang="fa-IR" smtClean="0"/>
              <a:t>07/13/1436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6E4A8BDF-6BA6-4353-B6BB-F1FADBBBBDCB}" type="slidenum">
              <a:rPr lang="fa-IR" smtClean="0"/>
              <a:t>‹#›</a:t>
            </a:fld>
            <a:endParaRPr lang="fa-IR"/>
          </a:p>
        </p:txBody>
      </p:sp>
    </p:spTree>
    <p:extLst>
      <p:ext uri="{BB962C8B-B14F-4D97-AF65-F5344CB8AC3E}">
        <p14:creationId xmlns:p14="http://schemas.microsoft.com/office/powerpoint/2010/main" val="3643940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6DFF5BD2-19E8-43ED-A960-404E89D5378C}" type="datetimeFigureOut">
              <a:rPr lang="fa-IR" smtClean="0"/>
              <a:t>07/13/1436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6E4A8BDF-6BA6-4353-B6BB-F1FADBBBBDCB}" type="slidenum">
              <a:rPr lang="fa-IR" smtClean="0"/>
              <a:t>‹#›</a:t>
            </a:fld>
            <a:endParaRPr lang="fa-IR"/>
          </a:p>
        </p:txBody>
      </p:sp>
    </p:spTree>
    <p:extLst>
      <p:ext uri="{BB962C8B-B14F-4D97-AF65-F5344CB8AC3E}">
        <p14:creationId xmlns:p14="http://schemas.microsoft.com/office/powerpoint/2010/main" val="466991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FF5BD2-19E8-43ED-A960-404E89D5378C}" type="datetimeFigureOut">
              <a:rPr lang="fa-IR" smtClean="0"/>
              <a:t>07/13/1436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6E4A8BDF-6BA6-4353-B6BB-F1FADBBBBDCB}" type="slidenum">
              <a:rPr lang="fa-IR" smtClean="0"/>
              <a:t>‹#›</a:t>
            </a:fld>
            <a:endParaRPr lang="fa-IR"/>
          </a:p>
        </p:txBody>
      </p:sp>
    </p:spTree>
    <p:extLst>
      <p:ext uri="{BB962C8B-B14F-4D97-AF65-F5344CB8AC3E}">
        <p14:creationId xmlns:p14="http://schemas.microsoft.com/office/powerpoint/2010/main" val="30811005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FF5BD2-19E8-43ED-A960-404E89D5378C}" type="datetimeFigureOut">
              <a:rPr lang="fa-IR" smtClean="0"/>
              <a:t>07/13/1436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E4A8BDF-6BA6-4353-B6BB-F1FADBBBBDCB}" type="slidenum">
              <a:rPr lang="fa-IR" smtClean="0"/>
              <a:t>‹#›</a:t>
            </a:fld>
            <a:endParaRPr lang="fa-IR"/>
          </a:p>
        </p:txBody>
      </p:sp>
    </p:spTree>
    <p:extLst>
      <p:ext uri="{BB962C8B-B14F-4D97-AF65-F5344CB8AC3E}">
        <p14:creationId xmlns:p14="http://schemas.microsoft.com/office/powerpoint/2010/main" val="3177315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FF5BD2-19E8-43ED-A960-404E89D5378C}" type="datetimeFigureOut">
              <a:rPr lang="fa-IR" smtClean="0"/>
              <a:t>07/13/1436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E4A8BDF-6BA6-4353-B6BB-F1FADBBBBDCB}" type="slidenum">
              <a:rPr lang="fa-IR" smtClean="0"/>
              <a:t>‹#›</a:t>
            </a:fld>
            <a:endParaRPr lang="fa-IR"/>
          </a:p>
        </p:txBody>
      </p:sp>
    </p:spTree>
    <p:extLst>
      <p:ext uri="{BB962C8B-B14F-4D97-AF65-F5344CB8AC3E}">
        <p14:creationId xmlns:p14="http://schemas.microsoft.com/office/powerpoint/2010/main" val="1725737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DFF5BD2-19E8-43ED-A960-404E89D5378C}" type="datetimeFigureOut">
              <a:rPr lang="fa-IR" smtClean="0"/>
              <a:t>07/13/1436</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E4A8BDF-6BA6-4353-B6BB-F1FADBBBBDCB}" type="slidenum">
              <a:rPr lang="fa-IR" smtClean="0"/>
              <a:t>‹#›</a:t>
            </a:fld>
            <a:endParaRPr lang="fa-IR"/>
          </a:p>
        </p:txBody>
      </p:sp>
    </p:spTree>
    <p:extLst>
      <p:ext uri="{BB962C8B-B14F-4D97-AF65-F5344CB8AC3E}">
        <p14:creationId xmlns:p14="http://schemas.microsoft.com/office/powerpoint/2010/main" val="26741921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2657"/>
            <a:ext cx="7772400" cy="1440159"/>
          </a:xfrm>
        </p:spPr>
        <p:style>
          <a:lnRef idx="1">
            <a:schemeClr val="accent2"/>
          </a:lnRef>
          <a:fillRef idx="3">
            <a:schemeClr val="accent2"/>
          </a:fillRef>
          <a:effectRef idx="2">
            <a:schemeClr val="accent2"/>
          </a:effectRef>
          <a:fontRef idx="minor">
            <a:schemeClr val="lt1"/>
          </a:fontRef>
        </p:style>
        <p:txBody>
          <a:bodyPr/>
          <a:lstStyle/>
          <a:p>
            <a:r>
              <a:rPr lang="fa-IR" dirty="0" smtClean="0"/>
              <a:t>تئوری اداراک</a:t>
            </a:r>
            <a:endParaRPr lang="fa-IR" dirty="0"/>
          </a:p>
        </p:txBody>
      </p:sp>
      <p:sp>
        <p:nvSpPr>
          <p:cNvPr id="3" name="Subtitle 2"/>
          <p:cNvSpPr>
            <a:spLocks noGrp="1"/>
          </p:cNvSpPr>
          <p:nvPr>
            <p:ph type="subTitle" idx="1"/>
          </p:nvPr>
        </p:nvSpPr>
        <p:spPr>
          <a:xfrm>
            <a:off x="611560" y="2060848"/>
            <a:ext cx="7920880" cy="3577952"/>
          </a:xfrm>
          <a:solidFill>
            <a:schemeClr val="accent2">
              <a:lumMod val="40000"/>
              <a:lumOff val="60000"/>
            </a:schemeClr>
          </a:solidFill>
          <a:ln>
            <a:solidFill>
              <a:schemeClr val="accent3">
                <a:lumMod val="40000"/>
                <a:lumOff val="60000"/>
              </a:schemeClr>
            </a:solidFill>
          </a:ln>
        </p:spPr>
        <p:style>
          <a:lnRef idx="2">
            <a:schemeClr val="accent2"/>
          </a:lnRef>
          <a:fillRef idx="1">
            <a:schemeClr val="lt1"/>
          </a:fillRef>
          <a:effectRef idx="0">
            <a:schemeClr val="accent2"/>
          </a:effectRef>
          <a:fontRef idx="minor">
            <a:schemeClr val="dk1"/>
          </a:fontRef>
        </p:style>
        <p:txBody>
          <a:bodyPr>
            <a:normAutofit/>
          </a:bodyPr>
          <a:lstStyle/>
          <a:p>
            <a:pPr algn="r"/>
            <a:r>
              <a:rPr lang="fa-IR" dirty="0" smtClean="0">
                <a:cs typeface="B Nazanin" pitchFamily="2" charset="-78"/>
              </a:rPr>
              <a:t>هنگامی که اشخاص در معرض اطلاعات، وضعیتها یا رخدادهای واحدی قرار میگیرند اغلب واکنشهای متفاوتی از خود نشان میدهند </a:t>
            </a:r>
            <a:r>
              <a:rPr lang="fa-IR" dirty="0">
                <a:cs typeface="B Nazanin" pitchFamily="2" charset="-78"/>
              </a:rPr>
              <a:t>وهرکس</a:t>
            </a:r>
            <a:r>
              <a:rPr lang="fa-IR" dirty="0" smtClean="0">
                <a:cs typeface="B Nazanin" pitchFamily="2" charset="-78"/>
              </a:rPr>
              <a:t> مایل است که نظر خودش را درست بداند ودر واقع هرکس دنیا را با دیدگان متفاوتی میبیند بنابر این شناخت رفتار سازمانی بدون شناخت ادراک و چرایی تفاوت دیدگاههای مختلف در برابر مشاهده رخداد واحد امکان پذیر نیست.</a:t>
            </a:r>
            <a:endParaRPr lang="fa-IR" dirty="0">
              <a:cs typeface="B Nazanin" pitchFamily="2" charset="-78"/>
            </a:endParaRPr>
          </a:p>
        </p:txBody>
      </p:sp>
    </p:spTree>
    <p:extLst>
      <p:ext uri="{BB962C8B-B14F-4D97-AF65-F5344CB8AC3E}">
        <p14:creationId xmlns:p14="http://schemas.microsoft.com/office/powerpoint/2010/main" val="3210122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style>
          <a:lnRef idx="1">
            <a:schemeClr val="accent5"/>
          </a:lnRef>
          <a:fillRef idx="2">
            <a:schemeClr val="accent5"/>
          </a:fillRef>
          <a:effectRef idx="1">
            <a:schemeClr val="accent5"/>
          </a:effectRef>
          <a:fontRef idx="minor">
            <a:schemeClr val="dk1"/>
          </a:fontRef>
        </p:style>
        <p:txBody>
          <a:bodyPr/>
          <a:lstStyle/>
          <a:p>
            <a:r>
              <a:rPr lang="fa-IR" dirty="0" smtClean="0"/>
              <a:t>2-مشابهت-همانندی</a:t>
            </a:r>
            <a:endParaRPr lang="fa-IR" dirty="0"/>
          </a:p>
        </p:txBody>
      </p:sp>
      <p:sp>
        <p:nvSpPr>
          <p:cNvPr id="3" name="Content Placeholder 2"/>
          <p:cNvSpPr>
            <a:spLocks noGrp="1"/>
          </p:cNvSpPr>
          <p:nvPr>
            <p:ph idx="1"/>
          </p:nvPr>
        </p:nvSpPr>
        <p:spPr/>
        <p:style>
          <a:lnRef idx="2">
            <a:schemeClr val="accent3"/>
          </a:lnRef>
          <a:fillRef idx="1">
            <a:schemeClr val="lt1"/>
          </a:fillRef>
          <a:effectRef idx="0">
            <a:schemeClr val="accent3"/>
          </a:effectRef>
          <a:fontRef idx="minor">
            <a:schemeClr val="dk1"/>
          </a:fontRef>
        </p:style>
        <p:txBody>
          <a:bodyPr/>
          <a:lstStyle/>
          <a:p>
            <a:r>
              <a:rPr lang="fa-IR" dirty="0" smtClean="0">
                <a:cs typeface="B Nazanin" pitchFamily="2" charset="-78"/>
              </a:rPr>
              <a:t>احتمال دسته بندی محرکهایی که همانندیهای فیزیکی مشترکی دارند با یکدیگر بیشتراست مثلا دربیمارستانها با استفاده از خط هایی به رنگهای مختلف واحدهای مثلا آزمایشگاه ویا جراحی مردان ویا غیره را از هم تفکیک میکنندو و هر واحد را با رنگها ی همرنگ از یکدیگر متمایز میسازند تا به صورت تصویری وظایف ومسئولیتها جداگانه تعریف کنند.</a:t>
            </a:r>
            <a:endParaRPr lang="fa-IR" dirty="0">
              <a:cs typeface="B Nazanin" pitchFamily="2" charset="-78"/>
            </a:endParaRPr>
          </a:p>
        </p:txBody>
      </p:sp>
    </p:spTree>
    <p:extLst>
      <p:ext uri="{BB962C8B-B14F-4D97-AF65-F5344CB8AC3E}">
        <p14:creationId xmlns:p14="http://schemas.microsoft.com/office/powerpoint/2010/main" val="18901213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fa-IR" dirty="0" smtClean="0"/>
              <a:t>3-نزدیکی-مجاورت</a:t>
            </a:r>
            <a:endParaRPr lang="fa-IR" dirty="0"/>
          </a:p>
        </p:txBody>
      </p:sp>
      <p:sp>
        <p:nvSpPr>
          <p:cNvPr id="3" name="Content Placeholder 2"/>
          <p:cNvSpPr>
            <a:spLocks noGrp="1"/>
          </p:cNvSpPr>
          <p:nvPr>
            <p:ph idx="1"/>
          </p:nvPr>
        </p:nvSpPr>
        <p:spPr/>
        <p:style>
          <a:lnRef idx="2">
            <a:schemeClr val="accent3"/>
          </a:lnRef>
          <a:fillRef idx="1">
            <a:schemeClr val="lt1"/>
          </a:fillRef>
          <a:effectRef idx="0">
            <a:schemeClr val="accent3"/>
          </a:effectRef>
          <a:fontRef idx="minor">
            <a:schemeClr val="dk1"/>
          </a:fontRef>
        </p:style>
        <p:txBody>
          <a:bodyPr/>
          <a:lstStyle/>
          <a:p>
            <a:r>
              <a:rPr lang="fa-IR" dirty="0" smtClean="0">
                <a:cs typeface="B Nazanin" pitchFamily="2" charset="-78"/>
              </a:rPr>
              <a:t>محرکهایی که در نزدیکی هم(چه از نظر مکانی یا زمانی)رخ میدهند اغلب با یکدیگر همراهند.</a:t>
            </a:r>
          </a:p>
          <a:p>
            <a:r>
              <a:rPr lang="fa-IR" dirty="0" smtClean="0">
                <a:cs typeface="B Nazanin" pitchFamily="2" charset="-78"/>
              </a:rPr>
              <a:t>برای مثال اگر دو نفر را بارها با هم ببینید ویژگیهایی را که درباره یکی از آنان بدست می آورید تا زمانی که متوجه نشوید استنباط شما نادرست بوده است به دیگری نیز نسبت خواهید داد</a:t>
            </a:r>
            <a:endParaRPr lang="fa-IR" dirty="0">
              <a:cs typeface="B Nazanin" pitchFamily="2" charset="-78"/>
            </a:endParaRPr>
          </a:p>
        </p:txBody>
      </p:sp>
    </p:spTree>
    <p:extLst>
      <p:ext uri="{BB962C8B-B14F-4D97-AF65-F5344CB8AC3E}">
        <p14:creationId xmlns:p14="http://schemas.microsoft.com/office/powerpoint/2010/main" val="4660585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fa-IR" dirty="0" smtClean="0"/>
              <a:t>4-تکمیل</a:t>
            </a:r>
            <a:endParaRPr lang="fa-IR" dirty="0"/>
          </a:p>
        </p:txBody>
      </p:sp>
      <p:sp>
        <p:nvSpPr>
          <p:cNvPr id="3" name="Content Placeholder 2"/>
          <p:cNvSpPr>
            <a:spLocks noGrp="1"/>
          </p:cNvSpPr>
          <p:nvPr>
            <p:ph idx="1"/>
          </p:nvPr>
        </p:nvSpPr>
        <p:spPr/>
        <p:style>
          <a:lnRef idx="2">
            <a:schemeClr val="accent3"/>
          </a:lnRef>
          <a:fillRef idx="1">
            <a:schemeClr val="lt1"/>
          </a:fillRef>
          <a:effectRef idx="0">
            <a:schemeClr val="accent3"/>
          </a:effectRef>
          <a:fontRef idx="minor">
            <a:schemeClr val="dk1"/>
          </a:fontRef>
        </p:style>
        <p:txBody>
          <a:bodyPr/>
          <a:lstStyle/>
          <a:p>
            <a:r>
              <a:rPr lang="fa-IR" dirty="0" smtClean="0">
                <a:cs typeface="B Nazanin" pitchFamily="2" charset="-78"/>
              </a:rPr>
              <a:t>از آنجایی که بیشتر محرکهای دریافتی ناقص هستند آدمی به طور طبیعی از روی قرائن به پیش بینی اطلاعات و تجسم آنها برای تکمیل تصویر ذهنی خود تمایل نشان میدهد</a:t>
            </a:r>
            <a:endParaRPr lang="fa-IR" dirty="0">
              <a:cs typeface="B Nazanin" pitchFamily="2" charset="-78"/>
            </a:endParaRPr>
          </a:p>
        </p:txBody>
      </p:sp>
      <p:cxnSp>
        <p:nvCxnSpPr>
          <p:cNvPr id="6" name="Straight Connector 5"/>
          <p:cNvCxnSpPr/>
          <p:nvPr/>
        </p:nvCxnSpPr>
        <p:spPr>
          <a:xfrm>
            <a:off x="4355976" y="3909979"/>
            <a:ext cx="360040" cy="3600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3851920" y="5229200"/>
            <a:ext cx="172819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4139952" y="3861048"/>
            <a:ext cx="216024" cy="504056"/>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a:off x="3851920" y="4365104"/>
            <a:ext cx="288032" cy="432048"/>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16016" y="4270019"/>
            <a:ext cx="432048" cy="527133"/>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148064" y="4797152"/>
            <a:ext cx="432048" cy="43204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115537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fa-IR" dirty="0" smtClean="0"/>
              <a:t>ویژگیهای شیء ادراک شده</a:t>
            </a:r>
            <a:endParaRPr lang="fa-IR" dirty="0"/>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a:lstStyle/>
          <a:p>
            <a:r>
              <a:rPr lang="fa-IR" dirty="0" smtClean="0">
                <a:cs typeface="B Nazanin" pitchFamily="2" charset="-78"/>
              </a:rPr>
              <a:t>درک رخدادهای اجتماعی وویژگیهای افراد دشوار تر از درک اشیای فیزیکی است.</a:t>
            </a:r>
          </a:p>
          <a:p>
            <a:r>
              <a:rPr lang="fa-IR" dirty="0" smtClean="0">
                <a:cs typeface="B Nazanin" pitchFamily="2" charset="-78"/>
              </a:rPr>
              <a:t>ویژگیهای عمده ای که بر ادراک اجتماعی از واکنش موثرند عبارتند از:ویژگیهای ادراک شونده،ویژگیهای وضعیت وویژگیهای ادراک کننده</a:t>
            </a:r>
            <a:endParaRPr lang="fa-IR" dirty="0">
              <a:cs typeface="B Nazanin" pitchFamily="2" charset="-78"/>
            </a:endParaRPr>
          </a:p>
        </p:txBody>
      </p:sp>
    </p:spTree>
    <p:extLst>
      <p:ext uri="{BB962C8B-B14F-4D97-AF65-F5344CB8AC3E}">
        <p14:creationId xmlns:p14="http://schemas.microsoft.com/office/powerpoint/2010/main" val="33958755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normAutofit/>
          </a:bodyPr>
          <a:lstStyle/>
          <a:p>
            <a:r>
              <a:rPr lang="fa-IR" sz="2800" dirty="0" smtClean="0">
                <a:solidFill>
                  <a:srgbClr val="00B050"/>
                </a:solidFill>
              </a:rPr>
              <a:t>نمودار ویژگیهای موثر بر ادراک اجتماعی</a:t>
            </a:r>
            <a:endParaRPr lang="fa-IR" sz="2800" dirty="0">
              <a:solidFill>
                <a:srgbClr val="00B050"/>
              </a:solidFill>
            </a:endParaRPr>
          </a:p>
        </p:txBody>
      </p:sp>
      <p:sp>
        <p:nvSpPr>
          <p:cNvPr id="3" name="Content Placeholder 2"/>
          <p:cNvSpPr>
            <a:spLocks noGrp="1"/>
          </p:cNvSpPr>
          <p:nvPr>
            <p:ph idx="1"/>
          </p:nvPr>
        </p:nvSpPr>
        <p:spPr>
          <a:xfrm>
            <a:off x="230832" y="1196752"/>
            <a:ext cx="8445624" cy="4819265"/>
          </a:xfrm>
        </p:spPr>
        <p:style>
          <a:lnRef idx="2">
            <a:schemeClr val="accent3"/>
          </a:lnRef>
          <a:fillRef idx="1">
            <a:schemeClr val="lt1"/>
          </a:fillRef>
          <a:effectRef idx="0">
            <a:schemeClr val="accent3"/>
          </a:effectRef>
          <a:fontRef idx="minor">
            <a:schemeClr val="dk1"/>
          </a:fontRef>
        </p:style>
        <p:txBody>
          <a:bodyPr>
            <a:normAutofit/>
          </a:bodyPr>
          <a:lstStyle/>
          <a:p>
            <a:endParaRPr lang="fa-IR" sz="1200" dirty="0" smtClean="0"/>
          </a:p>
          <a:p>
            <a:endParaRPr lang="fa-IR" sz="1200" dirty="0"/>
          </a:p>
          <a:p>
            <a:endParaRPr lang="fa-IR" sz="1200" dirty="0" smtClean="0"/>
          </a:p>
          <a:p>
            <a:r>
              <a:rPr lang="fa-IR" sz="1200" b="1" dirty="0" smtClean="0">
                <a:cs typeface="B Nazanin" pitchFamily="2" charset="-78"/>
              </a:rPr>
              <a:t>ویژگیهای ادراک شونده                                                     ادراکات از دیگران</a:t>
            </a:r>
          </a:p>
          <a:p>
            <a:r>
              <a:rPr lang="fa-IR" sz="1200" dirty="0"/>
              <a:t> </a:t>
            </a:r>
            <a:r>
              <a:rPr lang="fa-IR" sz="1200" dirty="0" smtClean="0"/>
              <a:t>                                                                                                                                        </a:t>
            </a:r>
            <a:r>
              <a:rPr lang="fa-IR" sz="1200" b="1" dirty="0" smtClean="0">
                <a:cs typeface="B Nazanin" pitchFamily="2" charset="-78"/>
              </a:rPr>
              <a:t>ویژگیهای ادراک کننده</a:t>
            </a:r>
          </a:p>
          <a:p>
            <a:endParaRPr lang="fa-IR" sz="1200" b="1" dirty="0">
              <a:cs typeface="B Nazanin" pitchFamily="2" charset="-78"/>
            </a:endParaRPr>
          </a:p>
          <a:p>
            <a:endParaRPr lang="fa-IR" sz="1200" b="1" dirty="0" smtClean="0">
              <a:cs typeface="B Nazanin" pitchFamily="2" charset="-78"/>
            </a:endParaRPr>
          </a:p>
          <a:p>
            <a:endParaRPr lang="fa-IR" sz="1200" b="1" dirty="0">
              <a:cs typeface="B Nazanin" pitchFamily="2" charset="-78"/>
            </a:endParaRPr>
          </a:p>
          <a:p>
            <a:endParaRPr lang="fa-IR" sz="1200" b="1" dirty="0" smtClean="0">
              <a:cs typeface="B Nazanin" pitchFamily="2" charset="-78"/>
            </a:endParaRPr>
          </a:p>
          <a:p>
            <a:endParaRPr lang="fa-IR" sz="1200" b="1" dirty="0">
              <a:cs typeface="B Nazanin" pitchFamily="2" charset="-78"/>
            </a:endParaRPr>
          </a:p>
          <a:p>
            <a:r>
              <a:rPr lang="fa-IR" sz="1200" b="1" dirty="0" smtClean="0">
                <a:cs typeface="B Nazanin" pitchFamily="2" charset="-78"/>
              </a:rPr>
              <a:t>ویژگیهای وضعیت</a:t>
            </a:r>
            <a:endParaRPr lang="fa-IR" sz="1200" b="1" dirty="0">
              <a:cs typeface="B Nazanin" pitchFamily="2" charset="-78"/>
            </a:endParaRPr>
          </a:p>
        </p:txBody>
      </p:sp>
      <p:grpSp>
        <p:nvGrpSpPr>
          <p:cNvPr id="33" name="Group 32"/>
          <p:cNvGrpSpPr/>
          <p:nvPr/>
        </p:nvGrpSpPr>
        <p:grpSpPr>
          <a:xfrm>
            <a:off x="826530" y="2150181"/>
            <a:ext cx="7643609" cy="1967371"/>
            <a:chOff x="826530" y="2150181"/>
            <a:chExt cx="7643609" cy="1967371"/>
          </a:xfrm>
        </p:grpSpPr>
        <p:sp>
          <p:nvSpPr>
            <p:cNvPr id="16" name="Rectangle 15"/>
            <p:cNvSpPr/>
            <p:nvPr/>
          </p:nvSpPr>
          <p:spPr>
            <a:xfrm>
              <a:off x="7236296" y="2150858"/>
              <a:ext cx="1224136" cy="216024"/>
            </a:xfrm>
            <a:prstGeom prst="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fa-IR" dirty="0" smtClean="0">
                  <a:solidFill>
                    <a:schemeClr val="tx1"/>
                  </a:solidFill>
                </a:rPr>
                <a:t>1</a:t>
              </a:r>
              <a:r>
                <a:rPr lang="fa-IR" sz="1200" dirty="0" smtClean="0">
                  <a:solidFill>
                    <a:schemeClr val="tx1"/>
                  </a:solidFill>
                </a:rPr>
                <a:t>-شکل ظاهر</a:t>
              </a:r>
              <a:endParaRPr lang="fa-IR" sz="1200" dirty="0">
                <a:solidFill>
                  <a:schemeClr val="tx1"/>
                </a:solidFill>
              </a:endParaRPr>
            </a:p>
          </p:txBody>
        </p:sp>
        <p:sp>
          <p:nvSpPr>
            <p:cNvPr id="17" name="Rectangle 16"/>
            <p:cNvSpPr/>
            <p:nvPr/>
          </p:nvSpPr>
          <p:spPr>
            <a:xfrm>
              <a:off x="7236296" y="2366882"/>
              <a:ext cx="1224136" cy="216024"/>
            </a:xfrm>
            <a:prstGeom prst="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fa-IR" sz="1200" dirty="0" smtClean="0">
                  <a:solidFill>
                    <a:schemeClr val="tx1"/>
                  </a:solidFill>
                </a:rPr>
                <a:t>2-ارتباط</a:t>
              </a:r>
              <a:endParaRPr lang="fa-IR" sz="1200" dirty="0">
                <a:solidFill>
                  <a:schemeClr val="tx1"/>
                </a:solidFill>
              </a:endParaRPr>
            </a:p>
          </p:txBody>
        </p:sp>
        <p:sp>
          <p:nvSpPr>
            <p:cNvPr id="18" name="Rectangle 17"/>
            <p:cNvSpPr/>
            <p:nvPr/>
          </p:nvSpPr>
          <p:spPr>
            <a:xfrm>
              <a:off x="7246003" y="2582906"/>
              <a:ext cx="1224136" cy="216024"/>
            </a:xfrm>
            <a:prstGeom prst="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fa-IR" sz="1200" dirty="0" smtClean="0">
                  <a:solidFill>
                    <a:schemeClr val="tx1"/>
                  </a:solidFill>
                </a:rPr>
                <a:t>3-وجهه</a:t>
              </a:r>
              <a:r>
                <a:rPr lang="fa-IR" dirty="0" smtClean="0">
                  <a:solidFill>
                    <a:schemeClr val="tx1"/>
                  </a:solidFill>
                </a:rPr>
                <a:t> </a:t>
              </a:r>
              <a:r>
                <a:rPr lang="fa-IR" sz="1200" dirty="0" smtClean="0">
                  <a:solidFill>
                    <a:schemeClr val="tx1"/>
                  </a:solidFill>
                </a:rPr>
                <a:t>واعتبار</a:t>
              </a:r>
              <a:endParaRPr lang="fa-IR" sz="1200" dirty="0">
                <a:solidFill>
                  <a:schemeClr val="tx1"/>
                </a:solidFill>
              </a:endParaRPr>
            </a:p>
          </p:txBody>
        </p:sp>
        <p:sp>
          <p:nvSpPr>
            <p:cNvPr id="19" name="Rectangle 18"/>
            <p:cNvSpPr/>
            <p:nvPr/>
          </p:nvSpPr>
          <p:spPr>
            <a:xfrm>
              <a:off x="7236296" y="3645024"/>
              <a:ext cx="1224136" cy="216024"/>
            </a:xfrm>
            <a:prstGeom prst="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fa-IR" sz="1200" dirty="0" smtClean="0">
                  <a:solidFill>
                    <a:schemeClr val="tx1"/>
                  </a:solidFill>
                </a:rPr>
                <a:t>1-بافت</a:t>
              </a:r>
              <a:r>
                <a:rPr lang="fa-IR" dirty="0" smtClean="0">
                  <a:solidFill>
                    <a:schemeClr val="tx1"/>
                  </a:solidFill>
                </a:rPr>
                <a:t> </a:t>
              </a:r>
              <a:r>
                <a:rPr lang="fa-IR" sz="1100" dirty="0" smtClean="0">
                  <a:solidFill>
                    <a:schemeClr val="tx1"/>
                  </a:solidFill>
                </a:rPr>
                <a:t>اجتماعی</a:t>
              </a:r>
              <a:endParaRPr lang="fa-IR" sz="1100" dirty="0">
                <a:solidFill>
                  <a:schemeClr val="tx1"/>
                </a:solidFill>
              </a:endParaRPr>
            </a:p>
          </p:txBody>
        </p:sp>
        <p:sp>
          <p:nvSpPr>
            <p:cNvPr id="20" name="Rectangle 19"/>
            <p:cNvSpPr/>
            <p:nvPr/>
          </p:nvSpPr>
          <p:spPr>
            <a:xfrm>
              <a:off x="7236296" y="3861048"/>
              <a:ext cx="1224136" cy="256504"/>
            </a:xfrm>
            <a:prstGeom prst="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fa-IR" sz="1200" dirty="0" smtClean="0">
                  <a:solidFill>
                    <a:schemeClr val="tx1"/>
                  </a:solidFill>
                </a:rPr>
                <a:t>2</a:t>
              </a:r>
              <a:r>
                <a:rPr lang="fa-IR" dirty="0" smtClean="0">
                  <a:solidFill>
                    <a:schemeClr val="tx1"/>
                  </a:solidFill>
                </a:rPr>
                <a:t>-</a:t>
              </a:r>
              <a:r>
                <a:rPr lang="fa-IR" sz="1200" dirty="0" smtClean="0">
                  <a:solidFill>
                    <a:schemeClr val="tx1"/>
                  </a:solidFill>
                </a:rPr>
                <a:t>بافت</a:t>
              </a:r>
              <a:r>
                <a:rPr lang="fa-IR" dirty="0" smtClean="0">
                  <a:solidFill>
                    <a:schemeClr val="tx1"/>
                  </a:solidFill>
                </a:rPr>
                <a:t> </a:t>
              </a:r>
              <a:r>
                <a:rPr lang="fa-IR" sz="1200" dirty="0" smtClean="0">
                  <a:solidFill>
                    <a:schemeClr val="tx1"/>
                  </a:solidFill>
                </a:rPr>
                <a:t>سازمانی</a:t>
              </a:r>
              <a:endParaRPr lang="fa-IR" sz="1200" dirty="0">
                <a:solidFill>
                  <a:schemeClr val="tx1"/>
                </a:solidFill>
              </a:endParaRPr>
            </a:p>
          </p:txBody>
        </p:sp>
        <p:sp>
          <p:nvSpPr>
            <p:cNvPr id="24" name="Flowchart: Merge 23"/>
            <p:cNvSpPr/>
            <p:nvPr/>
          </p:nvSpPr>
          <p:spPr>
            <a:xfrm rot="5400000">
              <a:off x="6469270" y="2042169"/>
              <a:ext cx="648072" cy="864096"/>
            </a:xfrm>
            <a:prstGeom prst="flowChartMerge">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sz="800" dirty="0"/>
            </a:p>
          </p:txBody>
        </p:sp>
        <p:sp>
          <p:nvSpPr>
            <p:cNvPr id="25" name="Flowchart: Merge 24"/>
            <p:cNvSpPr/>
            <p:nvPr/>
          </p:nvSpPr>
          <p:spPr>
            <a:xfrm rot="5400000">
              <a:off x="6606226" y="3487482"/>
              <a:ext cx="468052" cy="792088"/>
            </a:xfrm>
            <a:prstGeom prst="flowChartMerge">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sp>
          <p:nvSpPr>
            <p:cNvPr id="26" name="Smiley Face 25"/>
            <p:cNvSpPr/>
            <p:nvPr/>
          </p:nvSpPr>
          <p:spPr>
            <a:xfrm>
              <a:off x="3995936" y="2384884"/>
              <a:ext cx="1800200" cy="1732668"/>
            </a:xfrm>
            <a:prstGeom prst="smileyFace">
              <a:avLst/>
            </a:prstGeom>
          </p:spPr>
          <p:style>
            <a:lnRef idx="2">
              <a:schemeClr val="dk1"/>
            </a:lnRef>
            <a:fillRef idx="1002">
              <a:schemeClr val="lt2"/>
            </a:fillRef>
            <a:effectRef idx="0">
              <a:schemeClr val="dk1"/>
            </a:effectRef>
            <a:fontRef idx="minor">
              <a:schemeClr val="dk1"/>
            </a:fontRef>
          </p:style>
          <p:txBody>
            <a:bodyPr rtlCol="1" anchor="ctr"/>
            <a:lstStyle/>
            <a:p>
              <a:pPr algn="ctr"/>
              <a:endParaRPr lang="fa-IR">
                <a:solidFill>
                  <a:srgbClr val="FF0000"/>
                </a:solidFill>
              </a:endParaRPr>
            </a:p>
          </p:txBody>
        </p:sp>
        <p:sp>
          <p:nvSpPr>
            <p:cNvPr id="28" name="Rectangle 27"/>
            <p:cNvSpPr/>
            <p:nvPr/>
          </p:nvSpPr>
          <p:spPr>
            <a:xfrm>
              <a:off x="827584" y="2528900"/>
              <a:ext cx="1584176" cy="324036"/>
            </a:xfrm>
            <a:prstGeom prst="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fa-IR" sz="1200" dirty="0" smtClean="0">
                  <a:solidFill>
                    <a:schemeClr val="tx1"/>
                  </a:solidFill>
                </a:rPr>
                <a:t>1-ادراک از خود</a:t>
              </a:r>
              <a:endParaRPr lang="fa-IR" sz="1200" dirty="0">
                <a:solidFill>
                  <a:schemeClr val="tx1"/>
                </a:solidFill>
              </a:endParaRPr>
            </a:p>
          </p:txBody>
        </p:sp>
        <p:sp>
          <p:nvSpPr>
            <p:cNvPr id="29" name="Rectangle 28"/>
            <p:cNvSpPr/>
            <p:nvPr/>
          </p:nvSpPr>
          <p:spPr>
            <a:xfrm>
              <a:off x="826530" y="2852936"/>
              <a:ext cx="1584176" cy="324036"/>
            </a:xfrm>
            <a:prstGeom prst="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fa-IR" sz="1200" dirty="0" smtClean="0">
                  <a:solidFill>
                    <a:schemeClr val="tx1"/>
                  </a:solidFill>
                </a:rPr>
                <a:t>2-پیچیدگی شناختی</a:t>
              </a:r>
              <a:endParaRPr lang="fa-IR" sz="1200" dirty="0">
                <a:solidFill>
                  <a:schemeClr val="tx1"/>
                </a:solidFill>
              </a:endParaRPr>
            </a:p>
          </p:txBody>
        </p:sp>
        <p:sp>
          <p:nvSpPr>
            <p:cNvPr id="30" name="Rectangle 29"/>
            <p:cNvSpPr/>
            <p:nvPr/>
          </p:nvSpPr>
          <p:spPr>
            <a:xfrm>
              <a:off x="826530" y="3176972"/>
              <a:ext cx="1584176" cy="288032"/>
            </a:xfrm>
            <a:prstGeom prst="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fa-IR" sz="1200" dirty="0" smtClean="0">
                  <a:solidFill>
                    <a:schemeClr val="tx1"/>
                  </a:solidFill>
                </a:rPr>
                <a:t>3-تجربه قبلی</a:t>
              </a:r>
              <a:endParaRPr lang="fa-IR" sz="1200" dirty="0">
                <a:solidFill>
                  <a:schemeClr val="tx1"/>
                </a:solidFill>
              </a:endParaRPr>
            </a:p>
          </p:txBody>
        </p:sp>
        <p:sp>
          <p:nvSpPr>
            <p:cNvPr id="31" name="Rectangle 30"/>
            <p:cNvSpPr/>
            <p:nvPr/>
          </p:nvSpPr>
          <p:spPr>
            <a:xfrm>
              <a:off x="827584" y="3465004"/>
              <a:ext cx="1584176" cy="288032"/>
            </a:xfrm>
            <a:prstGeom prst="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r>
                <a:rPr lang="fa-IR" sz="1200" dirty="0" smtClean="0">
                  <a:solidFill>
                    <a:schemeClr val="tx1"/>
                  </a:solidFill>
                </a:rPr>
                <a:t>3-حالت</a:t>
              </a:r>
              <a:r>
                <a:rPr lang="fa-IR" dirty="0" smtClean="0">
                  <a:solidFill>
                    <a:schemeClr val="tx1"/>
                  </a:solidFill>
                </a:rPr>
                <a:t> </a:t>
              </a:r>
              <a:r>
                <a:rPr lang="fa-IR" sz="1200" dirty="0" smtClean="0">
                  <a:solidFill>
                    <a:schemeClr val="tx1"/>
                  </a:solidFill>
                </a:rPr>
                <a:t>انگیزشی</a:t>
              </a:r>
              <a:endParaRPr lang="fa-IR" sz="1200" dirty="0">
                <a:solidFill>
                  <a:schemeClr val="tx1"/>
                </a:solidFill>
              </a:endParaRPr>
            </a:p>
          </p:txBody>
        </p:sp>
        <p:sp>
          <p:nvSpPr>
            <p:cNvPr id="32" name="Isosceles Triangle 31"/>
            <p:cNvSpPr/>
            <p:nvPr/>
          </p:nvSpPr>
          <p:spPr>
            <a:xfrm rot="5400000">
              <a:off x="2267744" y="2672916"/>
              <a:ext cx="1224136" cy="936104"/>
            </a:xfrm>
            <a:prstGeom prst="triangle">
              <a:avLst/>
            </a:prstGeom>
          </p:spPr>
          <p:style>
            <a:lnRef idx="1">
              <a:schemeClr val="accent6"/>
            </a:lnRef>
            <a:fillRef idx="3">
              <a:schemeClr val="accent6"/>
            </a:fillRef>
            <a:effectRef idx="2">
              <a:schemeClr val="accent6"/>
            </a:effectRef>
            <a:fontRef idx="minor">
              <a:schemeClr val="lt1"/>
            </a:fontRef>
          </p:style>
          <p:txBody>
            <a:bodyPr rtlCol="1" anchor="ctr"/>
            <a:lstStyle/>
            <a:p>
              <a:pPr algn="ctr"/>
              <a:endParaRPr lang="fa-IR"/>
            </a:p>
          </p:txBody>
        </p:sp>
      </p:grpSp>
    </p:spTree>
    <p:extLst>
      <p:ext uri="{BB962C8B-B14F-4D97-AF65-F5344CB8AC3E}">
        <p14:creationId xmlns:p14="http://schemas.microsoft.com/office/powerpoint/2010/main" val="33563716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rmAutofit/>
          </a:bodyPr>
          <a:lstStyle/>
          <a:p>
            <a:r>
              <a:rPr lang="fa-IR" sz="2800" dirty="0" smtClean="0"/>
              <a:t>الف)ویژگیهای ادراک شونده</a:t>
            </a:r>
            <a:endParaRPr lang="fa-IR" sz="2800" dirty="0"/>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a:bodyPr>
          <a:lstStyle/>
          <a:p>
            <a:r>
              <a:rPr lang="fa-IR" sz="2800" dirty="0" smtClean="0">
                <a:cs typeface="B Nazanin" pitchFamily="2" charset="-78"/>
              </a:rPr>
              <a:t>اگر چه استنباط آدمی از شخصیت دیگران باید مبتنی بر رفتار مشاهده شده آنان باشد ولی ادراکات تحت تاثیرویژگیهای فیزیکی وغیر فیزیکی آنان قراردارد.سه ویژگی عمده هرفرد که بر ادراک انسان موثر است عبارتند از:1-ظاهر 2- ارتباط  3-وجهه و اعتبار</a:t>
            </a:r>
            <a:endParaRPr lang="fa-IR" sz="2800" dirty="0">
              <a:cs typeface="B Nazanin" pitchFamily="2" charset="-78"/>
            </a:endParaRPr>
          </a:p>
          <a:p>
            <a:r>
              <a:rPr lang="fa-IR" sz="2800" dirty="0" smtClean="0">
                <a:cs typeface="B Nazanin" pitchFamily="2" charset="-78"/>
              </a:rPr>
              <a:t>ظاهر:اگر شکل ظاهر دو نفرمتفاوت باشد هر چند که یکسان رفتار کنندممکن است آدمی رفتار آنان را کاملا متفاوت توصیف کند</a:t>
            </a:r>
          </a:p>
          <a:p>
            <a:r>
              <a:rPr lang="fa-IR" sz="2800" dirty="0" smtClean="0">
                <a:cs typeface="B Nazanin" pitchFamily="2" charset="-78"/>
              </a:rPr>
              <a:t>ارتباط:هنگامی که آدمی به سخنان دیگران گوش فرا میدهد استنباطهای سریعی درباره شخصیت،زمینه قبلی و انگیزه های آنان خواهد کردوبا توجه به آهنگ صدا می تواند متوجه شود که افراد شادمان</a:t>
            </a:r>
          </a:p>
        </p:txBody>
      </p:sp>
    </p:spTree>
    <p:extLst>
      <p:ext uri="{BB962C8B-B14F-4D97-AF65-F5344CB8AC3E}">
        <p14:creationId xmlns:p14="http://schemas.microsoft.com/office/powerpoint/2010/main" val="39172686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style>
          <a:lnRef idx="2">
            <a:schemeClr val="accent2"/>
          </a:lnRef>
          <a:fillRef idx="1">
            <a:schemeClr val="lt1"/>
          </a:fillRef>
          <a:effectRef idx="0">
            <a:schemeClr val="accent2"/>
          </a:effectRef>
          <a:fontRef idx="minor">
            <a:schemeClr val="dk1"/>
          </a:fontRef>
        </p:style>
        <p:txBody>
          <a:bodyPr>
            <a:normAutofit lnSpcReduction="10000"/>
          </a:bodyPr>
          <a:lstStyle/>
          <a:p>
            <a:r>
              <a:rPr lang="fa-IR" dirty="0">
                <a:cs typeface="B Nazanin" pitchFamily="2" charset="-78"/>
              </a:rPr>
              <a:t>،غمگین،خشمگین،یا ناشکیبا هستند.به دقت و روشنی به </a:t>
            </a:r>
            <a:r>
              <a:rPr lang="fa-IR" dirty="0" smtClean="0">
                <a:cs typeface="B Nazanin" pitchFamily="2" charset="-78"/>
              </a:rPr>
              <a:t>پیامهای </a:t>
            </a:r>
            <a:r>
              <a:rPr lang="fa-IR" dirty="0">
                <a:cs typeface="B Nazanin" pitchFamily="2" charset="-78"/>
              </a:rPr>
              <a:t>ارسالی توجه میکند و فرض کلی را بر این قرار میدهد پیامی که </a:t>
            </a:r>
            <a:r>
              <a:rPr lang="fa-IR" dirty="0" smtClean="0">
                <a:cs typeface="B Nazanin" pitchFamily="2" charset="-78"/>
              </a:rPr>
              <a:t>خیلی موکد و برجسته بیان میشود باید به دقت مورد توجه قرار گیرد.</a:t>
            </a:r>
          </a:p>
          <a:p>
            <a:r>
              <a:rPr lang="fa-IR" dirty="0" smtClean="0">
                <a:cs typeface="B Nazanin" pitchFamily="2" charset="-78"/>
              </a:rPr>
              <a:t>هنگامی که با لهجه صحبت میکند یا تکیه کلام خاصی دارد انسان درباره زادگاه و فرهنگ آنان استنباطهایی مینماید.</a:t>
            </a:r>
          </a:p>
          <a:p>
            <a:r>
              <a:rPr lang="fa-IR" dirty="0" smtClean="0">
                <a:cs typeface="B Nazanin" pitchFamily="2" charset="-78"/>
              </a:rPr>
              <a:t>وجهه:میزان ارزشی که به افراد داده میشود اعتبار یا وجهه گویند.وجهه در سازمان اساسا مبتنی بر پست فرد است.هر چند که افراد ممکن است یکسان رفتار نمایند ولی وجهه متفاوت آنان موجب میشود که آدمی به گونه های متفاوت رفتارهایشان را ادراک کندیا انگیزه های متفاوتی برای رفتارشان قائل شود.</a:t>
            </a:r>
            <a:endParaRPr lang="fa-IR" dirty="0">
              <a:cs typeface="B Nazanin" pitchFamily="2" charset="-78"/>
            </a:endParaRPr>
          </a:p>
          <a:p>
            <a:endParaRPr lang="fa-IR" dirty="0"/>
          </a:p>
        </p:txBody>
      </p:sp>
    </p:spTree>
    <p:extLst>
      <p:ext uri="{BB962C8B-B14F-4D97-AF65-F5344CB8AC3E}">
        <p14:creationId xmlns:p14="http://schemas.microsoft.com/office/powerpoint/2010/main" val="32677147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fa-IR" dirty="0" smtClean="0"/>
              <a:t>ب)ویژگیهای وضعیت</a:t>
            </a:r>
            <a:endParaRPr lang="fa-IR" dirty="0"/>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a:bodyPr>
          <a:lstStyle/>
          <a:p>
            <a:r>
              <a:rPr lang="fa-IR" sz="2800" dirty="0" smtClean="0">
                <a:cs typeface="B Nazanin" pitchFamily="2" charset="-78"/>
              </a:rPr>
              <a:t>گاهی وضعیت می تواند نقش عمده ای در چگونگی ادراک از یک شی یا حادثه ایفا کند.وضعیت می تواند درباره(شخص یا رخداد)اطلاعات بیشتری به انسان بدهد یا به عنوان پالونه ای عمل کند که فقط مشاهدات تعصب آمیز از آن عبور کند.دو بافتی که بر ادراکات آدمی اثر دارند عبارتند از:</a:t>
            </a:r>
          </a:p>
          <a:p>
            <a:r>
              <a:rPr lang="fa-IR" sz="2800" dirty="0" smtClean="0">
                <a:cs typeface="B Nazanin" pitchFamily="2" charset="-78"/>
              </a:rPr>
              <a:t>1-فرهنگ سازمانی </a:t>
            </a:r>
          </a:p>
          <a:p>
            <a:r>
              <a:rPr lang="fa-IR" sz="2800" dirty="0" smtClean="0">
                <a:cs typeface="B Nazanin" pitchFamily="2" charset="-78"/>
              </a:rPr>
              <a:t>2-ساختار سازمانی</a:t>
            </a:r>
            <a:endParaRPr lang="fa-IR" sz="2800" dirty="0">
              <a:cs typeface="B Nazanin" pitchFamily="2" charset="-78"/>
            </a:endParaRPr>
          </a:p>
        </p:txBody>
      </p:sp>
    </p:spTree>
    <p:extLst>
      <p:ext uri="{BB962C8B-B14F-4D97-AF65-F5344CB8AC3E}">
        <p14:creationId xmlns:p14="http://schemas.microsoft.com/office/powerpoint/2010/main" val="23636881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3"/>
          </a:lnRef>
          <a:fillRef idx="3">
            <a:schemeClr val="accent3"/>
          </a:fillRef>
          <a:effectRef idx="3">
            <a:schemeClr val="accent3"/>
          </a:effectRef>
          <a:fontRef idx="minor">
            <a:schemeClr val="lt1"/>
          </a:fontRef>
        </p:style>
        <p:txBody>
          <a:bodyPr/>
          <a:lstStyle/>
          <a:p>
            <a:r>
              <a:rPr lang="fa-IR" dirty="0" smtClean="0">
                <a:solidFill>
                  <a:schemeClr val="tx1"/>
                </a:solidFill>
              </a:rPr>
              <a:t>1-فرهنگ سازمانی</a:t>
            </a:r>
            <a:endParaRPr lang="fa-IR" dirty="0">
              <a:solidFill>
                <a:schemeClr val="tx1"/>
              </a:solidFill>
            </a:endParaRPr>
          </a:p>
        </p:txBody>
      </p:sp>
      <p:sp>
        <p:nvSpPr>
          <p:cNvPr id="3" name="Content Placeholder 2"/>
          <p:cNvSpPr>
            <a:spLocks noGrp="1"/>
          </p:cNvSpPr>
          <p:nvPr>
            <p:ph idx="1"/>
          </p:nvPr>
        </p:nvSpPr>
        <p:spPr/>
        <p:style>
          <a:lnRef idx="2">
            <a:schemeClr val="accent3"/>
          </a:lnRef>
          <a:fillRef idx="1">
            <a:schemeClr val="lt1"/>
          </a:fillRef>
          <a:effectRef idx="0">
            <a:schemeClr val="accent3"/>
          </a:effectRef>
          <a:fontRef idx="minor">
            <a:schemeClr val="dk1"/>
          </a:fontRef>
        </p:style>
        <p:txBody>
          <a:bodyPr>
            <a:normAutofit fontScale="92500"/>
          </a:bodyPr>
          <a:lstStyle/>
          <a:p>
            <a:r>
              <a:rPr lang="fa-IR" sz="2800" dirty="0" smtClean="0">
                <a:cs typeface="B Nazanin" pitchFamily="2" charset="-78"/>
              </a:rPr>
              <a:t>ادراکات آدمی در محیط اجتماعی تحت تاثیر عوامل متعددی است که عموما به آن فرهنگ سازمانی اطلاق می شود.فرهنگ سازمانی شامل اعتقادات مشترک افراد سازمانی درباره چگونگی انجام چیزها و اولویتهاست.یک متغیر مهم فرهنگی اینست که آیا جو رقابتی یا همکاری بر گروه کاری حاکم است.در وضعیت رقابتی ارتباطها کنترل شده است.رفتار افراد تدافعی است وافراد اظهار نظرها واعمال دیگران را تهدید آمیز وچالشی ادراک میکنند.</a:t>
            </a:r>
          </a:p>
          <a:p>
            <a:r>
              <a:rPr lang="fa-IR" sz="2800" dirty="0" smtClean="0">
                <a:cs typeface="B Nazanin" pitchFamily="2" charset="-78"/>
              </a:rPr>
              <a:t>متغیر مهم دیگر در بافت اجتماعی اینست که آیا نسبت به انسجام و وحدت تعهدی وجود دارد یا خیر.درصورتی که عدم صداقت و گندم نمائی وجو فروشی معمول باشدافراد میآموزند که مراقب گفته هایشان باشند ویک چشمک زدن یا شانه بالا انداختن را نشانه کفایت پرسش تفسیر نمایند.</a:t>
            </a:r>
            <a:endParaRPr lang="fa-IR" sz="2800" dirty="0">
              <a:cs typeface="B Nazanin" pitchFamily="2" charset="-78"/>
            </a:endParaRPr>
          </a:p>
        </p:txBody>
      </p:sp>
    </p:spTree>
    <p:extLst>
      <p:ext uri="{BB962C8B-B14F-4D97-AF65-F5344CB8AC3E}">
        <p14:creationId xmlns:p14="http://schemas.microsoft.com/office/powerpoint/2010/main" val="20640455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3">
            <a:schemeClr val="accent3"/>
          </a:fillRef>
          <a:effectRef idx="2">
            <a:schemeClr val="accent3"/>
          </a:effectRef>
          <a:fontRef idx="minor">
            <a:schemeClr val="lt1"/>
          </a:fontRef>
        </p:style>
        <p:txBody>
          <a:bodyPr/>
          <a:lstStyle/>
          <a:p>
            <a:r>
              <a:rPr lang="fa-IR" dirty="0" smtClean="0">
                <a:solidFill>
                  <a:schemeClr val="tx1"/>
                </a:solidFill>
              </a:rPr>
              <a:t>2-ساختار سازمانی</a:t>
            </a:r>
            <a:endParaRPr lang="fa-IR" dirty="0">
              <a:solidFill>
                <a:schemeClr val="tx1"/>
              </a:solidFill>
            </a:endParaRPr>
          </a:p>
        </p:txBody>
      </p:sp>
      <p:sp>
        <p:nvSpPr>
          <p:cNvPr id="3" name="Content Placeholder 2"/>
          <p:cNvSpPr>
            <a:spLocks noGrp="1"/>
          </p:cNvSpPr>
          <p:nvPr>
            <p:ph idx="1"/>
          </p:nvPr>
        </p:nvSpPr>
        <p:spPr/>
        <p:style>
          <a:lnRef idx="2">
            <a:schemeClr val="accent3"/>
          </a:lnRef>
          <a:fillRef idx="1">
            <a:schemeClr val="lt1"/>
          </a:fillRef>
          <a:effectRef idx="0">
            <a:schemeClr val="accent3"/>
          </a:effectRef>
          <a:fontRef idx="minor">
            <a:schemeClr val="dk1"/>
          </a:fontRef>
        </p:style>
        <p:txBody>
          <a:bodyPr>
            <a:normAutofit/>
          </a:bodyPr>
          <a:lstStyle/>
          <a:p>
            <a:r>
              <a:rPr lang="fa-IR" dirty="0" smtClean="0">
                <a:cs typeface="B Nazanin" pitchFamily="2" charset="-78"/>
              </a:rPr>
              <a:t>آنچه آدمی پذیرای دیدنش می باشد تحت تاثیر سطح یا واحد سازمانی که در آن رخ می دهد قراردارد.</a:t>
            </a:r>
          </a:p>
          <a:p>
            <a:r>
              <a:rPr lang="fa-IR" dirty="0" smtClean="0">
                <a:cs typeface="B Nazanin" pitchFamily="2" charset="-78"/>
              </a:rPr>
              <a:t>نتایج مطالعات نشان میدهد که ادراک هر مدیر از  مهمترین مساله شرکت یا سازمان تحت تاثیر بخشی که در آن کار میکرد قرار داشت.</a:t>
            </a:r>
            <a:endParaRPr lang="fa-IR" dirty="0">
              <a:cs typeface="B Nazanin" pitchFamily="2" charset="-78"/>
            </a:endParaRPr>
          </a:p>
        </p:txBody>
      </p:sp>
    </p:spTree>
    <p:extLst>
      <p:ext uri="{BB962C8B-B14F-4D97-AF65-F5344CB8AC3E}">
        <p14:creationId xmlns:p14="http://schemas.microsoft.com/office/powerpoint/2010/main" val="4529447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3">
            <a:schemeClr val="accent3"/>
          </a:fillRef>
          <a:effectRef idx="2">
            <a:schemeClr val="accent3"/>
          </a:effectRef>
          <a:fontRef idx="minor">
            <a:schemeClr val="lt1"/>
          </a:fontRef>
        </p:style>
        <p:txBody>
          <a:bodyPr/>
          <a:lstStyle/>
          <a:p>
            <a:r>
              <a:rPr lang="fa-IR" dirty="0" smtClean="0"/>
              <a:t>فرایندادراک</a:t>
            </a:r>
            <a:endParaRPr lang="fa-IR" dirty="0"/>
          </a:p>
        </p:txBody>
      </p:sp>
      <p:sp>
        <p:nvSpPr>
          <p:cNvPr id="3" name="Content Placeholder 2"/>
          <p:cNvSpPr>
            <a:spLocks noGrp="1"/>
          </p:cNvSpPr>
          <p:nvPr>
            <p:ph idx="1"/>
          </p:nvPr>
        </p:nvSpPr>
        <p:spPr>
          <a:xfrm>
            <a:off x="467544" y="1556792"/>
            <a:ext cx="8229600" cy="4525963"/>
          </a:xfrm>
          <a:solidFill>
            <a:schemeClr val="accent3">
              <a:lumMod val="60000"/>
              <a:lumOff val="40000"/>
            </a:schemeClr>
          </a:solidFill>
        </p:spPr>
        <p:style>
          <a:lnRef idx="2">
            <a:schemeClr val="accent5"/>
          </a:lnRef>
          <a:fillRef idx="1">
            <a:schemeClr val="lt1"/>
          </a:fillRef>
          <a:effectRef idx="0">
            <a:schemeClr val="accent5"/>
          </a:effectRef>
          <a:fontRef idx="minor">
            <a:schemeClr val="dk1"/>
          </a:fontRef>
        </p:style>
        <p:txBody>
          <a:bodyPr>
            <a:normAutofit/>
          </a:bodyPr>
          <a:lstStyle/>
          <a:p>
            <a:r>
              <a:rPr lang="fa-IR" sz="2800" dirty="0">
                <a:cs typeface="B Nazanin" pitchFamily="2" charset="-78"/>
              </a:rPr>
              <a:t>فرآیندی است که در آن افراد برداشت های حسی خود را نسبت به محیط ابراز </a:t>
            </a:r>
            <a:r>
              <a:rPr lang="fa-IR" sz="2800">
                <a:cs typeface="B Nazanin" pitchFamily="2" charset="-78"/>
              </a:rPr>
              <a:t>مي‌دارند </a:t>
            </a:r>
            <a:r>
              <a:rPr lang="fa-IR" sz="2800" smtClean="0">
                <a:cs typeface="B Nazanin" pitchFamily="2" charset="-78"/>
              </a:rPr>
              <a:t>وبه </a:t>
            </a:r>
            <a:r>
              <a:rPr lang="fa-IR" sz="2800" dirty="0">
                <a:cs typeface="B Nazanin" pitchFamily="2" charset="-78"/>
              </a:rPr>
              <a:t>منظور معنا بخشیدن به محیطشان سازماندهی و تفسیر مي‌کنند</a:t>
            </a:r>
            <a:r>
              <a:rPr lang="fa-IR" sz="2800" dirty="0" smtClean="0">
                <a:cs typeface="B Nazanin" pitchFamily="2" charset="-78"/>
              </a:rPr>
              <a:t>. </a:t>
            </a:r>
            <a:r>
              <a:rPr lang="fa-IR" sz="2800" dirty="0">
                <a:cs typeface="B Nazanin" pitchFamily="2" charset="-78"/>
              </a:rPr>
              <a:t>در دنیای واقع لزوما ً افراد ممکن است بر مبنای واقعیات عمل نکنند و آنچه را که حس مي‌کنند و درکش مي‌کنند مبنای رفتارشان باشد. مثلا ً اگر ازنظر ما شخصی خوش طینت نباشد ما با وی مشورت نمي‌کنیم،حال ممکن است خوش طینت باشد اما این درک ما از شخص است. </a:t>
            </a:r>
          </a:p>
        </p:txBody>
      </p:sp>
    </p:spTree>
    <p:extLst>
      <p:ext uri="{BB962C8B-B14F-4D97-AF65-F5344CB8AC3E}">
        <p14:creationId xmlns:p14="http://schemas.microsoft.com/office/powerpoint/2010/main" val="1360036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fa-IR" dirty="0" smtClean="0"/>
              <a:t>ج)ویژگیهای اداراک کننده</a:t>
            </a:r>
            <a:endParaRPr lang="fa-IR" dirty="0"/>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lnSpcReduction="10000"/>
          </a:bodyPr>
          <a:lstStyle/>
          <a:p>
            <a:r>
              <a:rPr lang="fa-IR" dirty="0" smtClean="0">
                <a:cs typeface="B Nazanin" pitchFamily="2" charset="-78"/>
              </a:rPr>
              <a:t>روشی که آدمی به واسطه آن محرکهای محیطی را سازماندهی و تعبیر وتفسیر میکند نیز متاثر از ویژگیهای شخص اوست مانندنگرش،شخصیت،انگیزش،علاقه،تجربیات گذشته،انتظارات.چهار ویژگی ازمهمترین ویژگیهای موثر بر ادراک آدمی عبارتند از:</a:t>
            </a:r>
          </a:p>
          <a:p>
            <a:r>
              <a:rPr lang="fa-IR" dirty="0" smtClean="0">
                <a:cs typeface="B Nazanin" pitchFamily="2" charset="-78"/>
              </a:rPr>
              <a:t>1-ادراک از خود</a:t>
            </a:r>
          </a:p>
          <a:p>
            <a:r>
              <a:rPr lang="fa-IR" dirty="0">
                <a:cs typeface="B Nazanin" pitchFamily="2" charset="-78"/>
              </a:rPr>
              <a:t>2-پیچیدگی </a:t>
            </a:r>
            <a:r>
              <a:rPr lang="fa-IR" dirty="0" smtClean="0">
                <a:cs typeface="B Nazanin" pitchFamily="2" charset="-78"/>
              </a:rPr>
              <a:t>شناختی</a:t>
            </a:r>
          </a:p>
          <a:p>
            <a:r>
              <a:rPr lang="fa-IR" dirty="0" smtClean="0">
                <a:cs typeface="B Nazanin" pitchFamily="2" charset="-78"/>
              </a:rPr>
              <a:t>3-تجربه پیشین</a:t>
            </a:r>
          </a:p>
          <a:p>
            <a:r>
              <a:rPr lang="fa-IR" dirty="0" smtClean="0">
                <a:cs typeface="B Nazanin" pitchFamily="2" charset="-78"/>
              </a:rPr>
              <a:t>4-حالت انگیزشی</a:t>
            </a:r>
            <a:endParaRPr lang="fa-IR" dirty="0">
              <a:cs typeface="B Nazanin" pitchFamily="2" charset="-78"/>
            </a:endParaRPr>
          </a:p>
        </p:txBody>
      </p:sp>
    </p:spTree>
    <p:extLst>
      <p:ext uri="{BB962C8B-B14F-4D97-AF65-F5344CB8AC3E}">
        <p14:creationId xmlns:p14="http://schemas.microsoft.com/office/powerpoint/2010/main" val="13329862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3">
            <a:schemeClr val="accent3"/>
          </a:fillRef>
          <a:effectRef idx="2">
            <a:schemeClr val="accent3"/>
          </a:effectRef>
          <a:fontRef idx="minor">
            <a:schemeClr val="lt1"/>
          </a:fontRef>
        </p:style>
        <p:txBody>
          <a:bodyPr/>
          <a:lstStyle/>
          <a:p>
            <a:r>
              <a:rPr lang="fa-IR" dirty="0" smtClean="0">
                <a:solidFill>
                  <a:schemeClr val="tx1"/>
                </a:solidFill>
              </a:rPr>
              <a:t>1-ادراک از خود</a:t>
            </a:r>
            <a:endParaRPr lang="fa-IR" dirty="0">
              <a:solidFill>
                <a:schemeClr val="tx1"/>
              </a:solidFill>
            </a:endParaRPr>
          </a:p>
        </p:txBody>
      </p:sp>
      <p:sp>
        <p:nvSpPr>
          <p:cNvPr id="3" name="Content Placeholder 2"/>
          <p:cNvSpPr>
            <a:spLocks noGrp="1"/>
          </p:cNvSpPr>
          <p:nvPr>
            <p:ph idx="1"/>
          </p:nvPr>
        </p:nvSpPr>
        <p:spPr/>
        <p:style>
          <a:lnRef idx="2">
            <a:schemeClr val="accent3"/>
          </a:lnRef>
          <a:fillRef idx="1">
            <a:schemeClr val="lt1"/>
          </a:fillRef>
          <a:effectRef idx="0">
            <a:schemeClr val="accent3"/>
          </a:effectRef>
          <a:fontRef idx="minor">
            <a:schemeClr val="dk1"/>
          </a:fontRef>
        </p:style>
        <p:txBody>
          <a:bodyPr/>
          <a:lstStyle/>
          <a:p>
            <a:r>
              <a:rPr lang="fa-IR" dirty="0" smtClean="0">
                <a:cs typeface="B Nazanin" pitchFamily="2" charset="-78"/>
              </a:rPr>
              <a:t>مطالعات چندی حکایت از آن دارد که بیشتر مردم تمایل دارند که خود را هنجار یا شاخص قضاوت دیگران قرار دهند.</a:t>
            </a:r>
          </a:p>
          <a:p>
            <a:r>
              <a:rPr lang="fa-IR" dirty="0" smtClean="0">
                <a:cs typeface="B Nazanin" pitchFamily="2" charset="-78"/>
              </a:rPr>
              <a:t>درنتیجه چگونگی احساسات آدمی نسبت به خودش تاثیر زیادی بر چگونگی ادراک او از دیگران خواهد داشت.</a:t>
            </a:r>
            <a:endParaRPr lang="fa-IR" dirty="0">
              <a:cs typeface="B Nazanin" pitchFamily="2" charset="-78"/>
            </a:endParaRPr>
          </a:p>
        </p:txBody>
      </p:sp>
    </p:spTree>
    <p:extLst>
      <p:ext uri="{BB962C8B-B14F-4D97-AF65-F5344CB8AC3E}">
        <p14:creationId xmlns:p14="http://schemas.microsoft.com/office/powerpoint/2010/main" val="11564110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3">
            <a:schemeClr val="accent3"/>
          </a:fillRef>
          <a:effectRef idx="2">
            <a:schemeClr val="accent3"/>
          </a:effectRef>
          <a:fontRef idx="minor">
            <a:schemeClr val="lt1"/>
          </a:fontRef>
        </p:style>
        <p:txBody>
          <a:bodyPr/>
          <a:lstStyle/>
          <a:p>
            <a:r>
              <a:rPr lang="fa-IR" dirty="0" smtClean="0">
                <a:solidFill>
                  <a:schemeClr val="tx1"/>
                </a:solidFill>
              </a:rPr>
              <a:t>2-پیچیدگی شناختی</a:t>
            </a:r>
            <a:endParaRPr lang="fa-IR" dirty="0">
              <a:solidFill>
                <a:schemeClr val="tx1"/>
              </a:solidFill>
            </a:endParaRPr>
          </a:p>
        </p:txBody>
      </p:sp>
      <p:sp>
        <p:nvSpPr>
          <p:cNvPr id="3" name="Content Placeholder 2"/>
          <p:cNvSpPr>
            <a:spLocks noGrp="1"/>
          </p:cNvSpPr>
          <p:nvPr>
            <p:ph idx="1"/>
          </p:nvPr>
        </p:nvSpPr>
        <p:spPr/>
        <p:style>
          <a:lnRef idx="2">
            <a:schemeClr val="accent3"/>
          </a:lnRef>
          <a:fillRef idx="1">
            <a:schemeClr val="lt1"/>
          </a:fillRef>
          <a:effectRef idx="0">
            <a:schemeClr val="accent3"/>
          </a:effectRef>
          <a:fontRef idx="minor">
            <a:schemeClr val="dk1"/>
          </a:fontRef>
        </p:style>
        <p:txBody>
          <a:bodyPr>
            <a:normAutofit/>
          </a:bodyPr>
          <a:lstStyle/>
          <a:p>
            <a:r>
              <a:rPr lang="fa-IR" sz="2400" dirty="0" smtClean="0">
                <a:cs typeface="B Nazanin" pitchFamily="2" charset="-78"/>
              </a:rPr>
              <a:t>روشی که آدمیان بر پایه آن ساختار اندیشه و استدلال خویش را پی می ریزند «پیچیدگی شناختی»نامیده می شود.کسانی که پیچیدگی شناختی زیادی دارندبرای ذخیره اطلاعات از سیستم پیچیده ای ازطبقات برخوردارندونسبت به وسعت اطلاعات بیشتری که در اندیشیدن و تجزیه و تحلیلشان به کار میبرند حساس ترند.درصورتی که افراد فاقد این پیچیدگی شناختی تنها از طبقات اندکی برای ذخیره اطلاعات استفاده می کنندوتفاوتهای ظریف را نادیده می انگارند.پیچیدگی شناختی به آدمی این امکان را می دهد که با استفاده از شاخصهای چند گانه مردمان راطبقه بندی کرده متفاوت ببیند و بدینگونه بر دقت ادراکاتش بیفزاید.شواهد حکایت از آن دارد که اگر افراد از پیچیدگی شناختی بیشتری در ارزیابیهایشان استفاده کنندگرایش مثبتی در ارزیابی از دیگران خواهند داشت.</a:t>
            </a:r>
            <a:endParaRPr lang="fa-IR" sz="2400" dirty="0">
              <a:cs typeface="B Nazanin" pitchFamily="2" charset="-78"/>
            </a:endParaRPr>
          </a:p>
        </p:txBody>
      </p:sp>
    </p:spTree>
    <p:extLst>
      <p:ext uri="{BB962C8B-B14F-4D97-AF65-F5344CB8AC3E}">
        <p14:creationId xmlns:p14="http://schemas.microsoft.com/office/powerpoint/2010/main" val="35015536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3">
            <a:schemeClr val="accent3"/>
          </a:fillRef>
          <a:effectRef idx="2">
            <a:schemeClr val="accent3"/>
          </a:effectRef>
          <a:fontRef idx="minor">
            <a:schemeClr val="lt1"/>
          </a:fontRef>
        </p:style>
        <p:txBody>
          <a:bodyPr/>
          <a:lstStyle/>
          <a:p>
            <a:r>
              <a:rPr lang="fa-IR" dirty="0" smtClean="0">
                <a:solidFill>
                  <a:schemeClr val="tx1"/>
                </a:solidFill>
              </a:rPr>
              <a:t>3-تجربه پیشین</a:t>
            </a:r>
            <a:endParaRPr lang="fa-IR" dirty="0">
              <a:solidFill>
                <a:schemeClr val="tx1"/>
              </a:solidFill>
            </a:endParaRPr>
          </a:p>
        </p:txBody>
      </p:sp>
      <p:sp>
        <p:nvSpPr>
          <p:cNvPr id="3" name="Content Placeholder 2"/>
          <p:cNvSpPr>
            <a:spLocks noGrp="1"/>
          </p:cNvSpPr>
          <p:nvPr>
            <p:ph idx="1"/>
          </p:nvPr>
        </p:nvSpPr>
        <p:spPr/>
        <p:style>
          <a:lnRef idx="2">
            <a:schemeClr val="accent3"/>
          </a:lnRef>
          <a:fillRef idx="1">
            <a:schemeClr val="lt1"/>
          </a:fillRef>
          <a:effectRef idx="0">
            <a:schemeClr val="accent3"/>
          </a:effectRef>
          <a:fontRef idx="minor">
            <a:schemeClr val="dk1"/>
          </a:fontRef>
        </p:style>
        <p:txBody>
          <a:bodyPr>
            <a:normAutofit/>
          </a:bodyPr>
          <a:lstStyle/>
          <a:p>
            <a:r>
              <a:rPr lang="fa-IR" sz="2800" dirty="0" smtClean="0">
                <a:cs typeface="B Nazanin" pitchFamily="2" charset="-78"/>
              </a:rPr>
              <a:t>تجربه گذشته به آدمی آموخته است که وقایع و حوادث را</a:t>
            </a:r>
          </a:p>
          <a:p>
            <a:pPr algn="r"/>
            <a:r>
              <a:rPr lang="fa-IR" sz="2800" dirty="0" smtClean="0">
                <a:cs typeface="B Nazanin" pitchFamily="2" charset="-78"/>
              </a:rPr>
              <a:t>«به طور نمونه ای»ادراک کند اگر چه هیچ دو حادثه ای نمی تواند دقیقا یکسان باشد ولی رخدادی که قبلا دیده شده است آدمی را وا می دارد که همان چیز را دوباره ببیند.انتظارات آدمی از تجربیات گذشته شکل میگیرد واین انتظارات بر ادراکات جاری انسان اثر میگذارد با این فرایند((دستگاه ادراکی))گفته میشود.دستگاه ادراکی هر کس طوری تنظیم شده است که هر رخدادی را به شیوه خاصی ادراک کند.آدمیان آنچه را که میبینند همان است که انتظار دیدنش را دارند مگر اینکه احساساتشان به طور قابل توجهی به آنچه که انتظار دارند تفاوت داشته باشد</a:t>
            </a:r>
            <a:endParaRPr lang="fa-IR" sz="2800" dirty="0">
              <a:cs typeface="B Nazanin" pitchFamily="2" charset="-78"/>
            </a:endParaRPr>
          </a:p>
        </p:txBody>
      </p:sp>
    </p:spTree>
    <p:extLst>
      <p:ext uri="{BB962C8B-B14F-4D97-AF65-F5344CB8AC3E}">
        <p14:creationId xmlns:p14="http://schemas.microsoft.com/office/powerpoint/2010/main" val="16896354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3">
            <a:schemeClr val="accent3"/>
          </a:fillRef>
          <a:effectRef idx="2">
            <a:schemeClr val="accent3"/>
          </a:effectRef>
          <a:fontRef idx="minor">
            <a:schemeClr val="lt1"/>
          </a:fontRef>
        </p:style>
        <p:txBody>
          <a:bodyPr/>
          <a:lstStyle/>
          <a:p>
            <a:r>
              <a:rPr lang="fa-IR" dirty="0" smtClean="0">
                <a:solidFill>
                  <a:schemeClr val="tx1"/>
                </a:solidFill>
              </a:rPr>
              <a:t>4-حالت انگیزشی</a:t>
            </a:r>
            <a:endParaRPr lang="fa-IR" dirty="0">
              <a:solidFill>
                <a:schemeClr val="tx1"/>
              </a:solidFill>
            </a:endParaRPr>
          </a:p>
        </p:txBody>
      </p:sp>
      <p:sp>
        <p:nvSpPr>
          <p:cNvPr id="3" name="Content Placeholder 2"/>
          <p:cNvSpPr>
            <a:spLocks noGrp="1"/>
          </p:cNvSpPr>
          <p:nvPr>
            <p:ph idx="1"/>
          </p:nvPr>
        </p:nvSpPr>
        <p:spPr/>
        <p:style>
          <a:lnRef idx="2">
            <a:schemeClr val="accent3"/>
          </a:lnRef>
          <a:fillRef idx="1">
            <a:schemeClr val="lt1"/>
          </a:fillRef>
          <a:effectRef idx="0">
            <a:schemeClr val="accent3"/>
          </a:effectRef>
          <a:fontRef idx="minor">
            <a:schemeClr val="dk1"/>
          </a:fontRef>
        </p:style>
        <p:txBody>
          <a:bodyPr/>
          <a:lstStyle/>
          <a:p>
            <a:r>
              <a:rPr lang="fa-IR" dirty="0" smtClean="0">
                <a:cs typeface="B Nazanin" pitchFamily="2" charset="-78"/>
              </a:rPr>
              <a:t>ادراکات آدمی تحت تاثیر انگیزه ها واحساسات موقتی اوست.برای مثال کسی که گرسنه هست چلو کبابی هاویا رستورانها بیشتر نظر او را جلب می کند.</a:t>
            </a:r>
            <a:endParaRPr lang="fa-IR" dirty="0">
              <a:cs typeface="B Nazanin" pitchFamily="2" charset="-78"/>
            </a:endParaRPr>
          </a:p>
        </p:txBody>
      </p:sp>
    </p:spTree>
    <p:extLst>
      <p:ext uri="{BB962C8B-B14F-4D97-AF65-F5344CB8AC3E}">
        <p14:creationId xmlns:p14="http://schemas.microsoft.com/office/powerpoint/2010/main" val="32732820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CC00"/>
          </a:solidFill>
        </p:spPr>
        <p:style>
          <a:lnRef idx="1">
            <a:schemeClr val="accent5"/>
          </a:lnRef>
          <a:fillRef idx="3">
            <a:schemeClr val="accent5"/>
          </a:fillRef>
          <a:effectRef idx="2">
            <a:schemeClr val="accent5"/>
          </a:effectRef>
          <a:fontRef idx="minor">
            <a:schemeClr val="lt1"/>
          </a:fontRef>
        </p:style>
        <p:txBody>
          <a:bodyPr/>
          <a:lstStyle/>
          <a:p>
            <a:r>
              <a:rPr lang="fa-IR" dirty="0" smtClean="0">
                <a:solidFill>
                  <a:schemeClr val="tx1"/>
                </a:solidFill>
              </a:rPr>
              <a:t>خطاهای ادراکی</a:t>
            </a:r>
            <a:endParaRPr lang="fa-IR" dirty="0">
              <a:solidFill>
                <a:schemeClr val="tx1"/>
              </a:solidFill>
            </a:endParaRPr>
          </a:p>
        </p:txBody>
      </p:sp>
      <p:sp>
        <p:nvSpPr>
          <p:cNvPr id="3" name="Content Placeholder 2"/>
          <p:cNvSpPr>
            <a:spLocks noGrp="1"/>
          </p:cNvSpPr>
          <p:nvPr>
            <p:ph idx="1"/>
          </p:nvPr>
        </p:nvSpPr>
        <p:spPr>
          <a:ln/>
        </p:spPr>
        <p:style>
          <a:lnRef idx="1">
            <a:schemeClr val="accent6"/>
          </a:lnRef>
          <a:fillRef idx="2">
            <a:schemeClr val="accent6"/>
          </a:fillRef>
          <a:effectRef idx="1">
            <a:schemeClr val="accent6"/>
          </a:effectRef>
          <a:fontRef idx="minor">
            <a:schemeClr val="dk1"/>
          </a:fontRef>
        </p:style>
        <p:txBody>
          <a:bodyPr/>
          <a:lstStyle/>
          <a:p>
            <a:endParaRPr lang="fa-IR" dirty="0"/>
          </a:p>
        </p:txBody>
      </p:sp>
      <p:sp>
        <p:nvSpPr>
          <p:cNvPr id="5" name="Oval 4"/>
          <p:cNvSpPr/>
          <p:nvPr/>
        </p:nvSpPr>
        <p:spPr>
          <a:xfrm>
            <a:off x="3095836" y="1744235"/>
            <a:ext cx="2664296" cy="1080120"/>
          </a:xfrm>
          <a:prstGeom prst="ellipse">
            <a:avLst/>
          </a:prstGeom>
          <a:solidFill>
            <a:srgbClr val="00CC00"/>
          </a:solidFill>
        </p:spPr>
        <p:style>
          <a:lnRef idx="3">
            <a:schemeClr val="lt1"/>
          </a:lnRef>
          <a:fillRef idx="1">
            <a:schemeClr val="accent5"/>
          </a:fillRef>
          <a:effectRef idx="1">
            <a:schemeClr val="accent5"/>
          </a:effectRef>
          <a:fontRef idx="minor">
            <a:schemeClr val="lt1"/>
          </a:fontRef>
        </p:style>
        <p:txBody>
          <a:bodyPr rtlCol="1" anchor="ctr"/>
          <a:lstStyle/>
          <a:p>
            <a:pPr algn="ctr"/>
            <a:r>
              <a:rPr lang="fa-IR" sz="2000" b="1" dirty="0" smtClean="0">
                <a:solidFill>
                  <a:schemeClr val="tx1"/>
                </a:solidFill>
                <a:cs typeface="B Nazanin" pitchFamily="2" charset="-78"/>
              </a:rPr>
              <a:t>خطاهای ادراکی</a:t>
            </a:r>
            <a:endParaRPr lang="fa-IR" sz="2000" b="1" dirty="0">
              <a:solidFill>
                <a:schemeClr val="tx1"/>
              </a:solidFill>
              <a:cs typeface="B Nazanin" pitchFamily="2" charset="-78"/>
            </a:endParaRPr>
          </a:p>
        </p:txBody>
      </p:sp>
      <p:cxnSp>
        <p:nvCxnSpPr>
          <p:cNvPr id="7" name="Straight Arrow Connector 6"/>
          <p:cNvCxnSpPr/>
          <p:nvPr/>
        </p:nvCxnSpPr>
        <p:spPr>
          <a:xfrm>
            <a:off x="5769136" y="2284295"/>
            <a:ext cx="108012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 name="Oval 7"/>
          <p:cNvSpPr/>
          <p:nvPr/>
        </p:nvSpPr>
        <p:spPr>
          <a:xfrm>
            <a:off x="6660232" y="2564904"/>
            <a:ext cx="1440160" cy="864096"/>
          </a:xfrm>
          <a:prstGeom prst="ellipse">
            <a:avLst/>
          </a:prstGeom>
          <a:solidFill>
            <a:srgbClr val="33CC33"/>
          </a:solidFill>
        </p:spPr>
        <p:style>
          <a:lnRef idx="1">
            <a:schemeClr val="accent5"/>
          </a:lnRef>
          <a:fillRef idx="2">
            <a:schemeClr val="accent5"/>
          </a:fillRef>
          <a:effectRef idx="1">
            <a:schemeClr val="accent5"/>
          </a:effectRef>
          <a:fontRef idx="minor">
            <a:schemeClr val="dk1"/>
          </a:fontRef>
        </p:style>
        <p:txBody>
          <a:bodyPr rtlCol="1" anchor="ctr"/>
          <a:lstStyle/>
          <a:p>
            <a:pPr algn="ctr"/>
            <a:r>
              <a:rPr lang="fa-IR" dirty="0" smtClean="0"/>
              <a:t>1-برخورد کلیشه ای</a:t>
            </a:r>
            <a:endParaRPr lang="fa-IR" dirty="0"/>
          </a:p>
        </p:txBody>
      </p:sp>
      <p:cxnSp>
        <p:nvCxnSpPr>
          <p:cNvPr id="10" name="Straight Arrow Connector 9"/>
          <p:cNvCxnSpPr/>
          <p:nvPr/>
        </p:nvCxnSpPr>
        <p:spPr>
          <a:xfrm>
            <a:off x="5652120" y="2557271"/>
            <a:ext cx="1296144" cy="12961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Oval 10"/>
          <p:cNvSpPr/>
          <p:nvPr/>
        </p:nvSpPr>
        <p:spPr>
          <a:xfrm>
            <a:off x="6768244" y="3676428"/>
            <a:ext cx="1584176" cy="1008112"/>
          </a:xfrm>
          <a:prstGeom prst="ellipse">
            <a:avLst/>
          </a:prstGeom>
          <a:solidFill>
            <a:srgbClr val="33CC33"/>
          </a:solidFill>
        </p:spPr>
        <p:style>
          <a:lnRef idx="1">
            <a:schemeClr val="accent5"/>
          </a:lnRef>
          <a:fillRef idx="2">
            <a:schemeClr val="accent5"/>
          </a:fillRef>
          <a:effectRef idx="1">
            <a:schemeClr val="accent5"/>
          </a:effectRef>
          <a:fontRef idx="minor">
            <a:schemeClr val="dk1"/>
          </a:fontRef>
        </p:style>
        <p:txBody>
          <a:bodyPr rtlCol="1" anchor="ctr"/>
          <a:lstStyle/>
          <a:p>
            <a:pPr algn="ctr"/>
            <a:r>
              <a:rPr lang="fa-IR" dirty="0" smtClean="0"/>
              <a:t>2-هاله ای</a:t>
            </a:r>
            <a:endParaRPr lang="fa-IR" dirty="0"/>
          </a:p>
        </p:txBody>
      </p:sp>
      <p:cxnSp>
        <p:nvCxnSpPr>
          <p:cNvPr id="13" name="Straight Arrow Connector 12"/>
          <p:cNvCxnSpPr/>
          <p:nvPr/>
        </p:nvCxnSpPr>
        <p:spPr>
          <a:xfrm>
            <a:off x="5055758" y="2797901"/>
            <a:ext cx="720080" cy="10081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5112060" y="3806013"/>
            <a:ext cx="1656184" cy="1224136"/>
          </a:xfrm>
          <a:prstGeom prst="ellipse">
            <a:avLst/>
          </a:prstGeom>
          <a:solidFill>
            <a:srgbClr val="33CC33"/>
          </a:solidFill>
        </p:spPr>
        <p:style>
          <a:lnRef idx="1">
            <a:schemeClr val="accent5"/>
          </a:lnRef>
          <a:fillRef idx="2">
            <a:schemeClr val="accent5"/>
          </a:fillRef>
          <a:effectRef idx="1">
            <a:schemeClr val="accent5"/>
          </a:effectRef>
          <a:fontRef idx="minor">
            <a:schemeClr val="dk1"/>
          </a:fontRef>
        </p:style>
        <p:txBody>
          <a:bodyPr rtlCol="1" anchor="ctr"/>
          <a:lstStyle/>
          <a:p>
            <a:pPr algn="ctr"/>
            <a:r>
              <a:rPr lang="fa-IR" dirty="0" smtClean="0"/>
              <a:t>3-دفاع ادراکی</a:t>
            </a:r>
            <a:endParaRPr lang="fa-IR" dirty="0"/>
          </a:p>
        </p:txBody>
      </p:sp>
      <p:cxnSp>
        <p:nvCxnSpPr>
          <p:cNvPr id="16" name="Straight Arrow Connector 15"/>
          <p:cNvCxnSpPr/>
          <p:nvPr/>
        </p:nvCxnSpPr>
        <p:spPr>
          <a:xfrm>
            <a:off x="4752020" y="2852936"/>
            <a:ext cx="108012" cy="21602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Oval 16"/>
          <p:cNvSpPr/>
          <p:nvPr/>
        </p:nvSpPr>
        <p:spPr>
          <a:xfrm>
            <a:off x="3944226" y="5013176"/>
            <a:ext cx="1831612" cy="1008112"/>
          </a:xfrm>
          <a:prstGeom prst="ellipse">
            <a:avLst/>
          </a:prstGeom>
          <a:solidFill>
            <a:srgbClr val="33CC33"/>
          </a:solidFill>
        </p:spPr>
        <p:style>
          <a:lnRef idx="1">
            <a:schemeClr val="accent5"/>
          </a:lnRef>
          <a:fillRef idx="2">
            <a:schemeClr val="accent5"/>
          </a:fillRef>
          <a:effectRef idx="1">
            <a:schemeClr val="accent5"/>
          </a:effectRef>
          <a:fontRef idx="minor">
            <a:schemeClr val="dk1"/>
          </a:fontRef>
        </p:style>
        <p:txBody>
          <a:bodyPr rtlCol="1" anchor="ctr"/>
          <a:lstStyle/>
          <a:p>
            <a:pPr algn="ctr"/>
            <a:r>
              <a:rPr lang="fa-IR" dirty="0" smtClean="0"/>
              <a:t>4-ادراک انتخابی</a:t>
            </a:r>
            <a:endParaRPr lang="fa-IR" dirty="0"/>
          </a:p>
        </p:txBody>
      </p:sp>
      <p:cxnSp>
        <p:nvCxnSpPr>
          <p:cNvPr id="19" name="Straight Arrow Connector 18"/>
          <p:cNvCxnSpPr/>
          <p:nvPr/>
        </p:nvCxnSpPr>
        <p:spPr>
          <a:xfrm flipH="1">
            <a:off x="3530705" y="2852936"/>
            <a:ext cx="504056" cy="11521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Oval 19"/>
          <p:cNvSpPr/>
          <p:nvPr/>
        </p:nvSpPr>
        <p:spPr>
          <a:xfrm>
            <a:off x="2627784" y="4010991"/>
            <a:ext cx="1800200" cy="1080120"/>
          </a:xfrm>
          <a:prstGeom prst="ellipse">
            <a:avLst/>
          </a:prstGeom>
          <a:solidFill>
            <a:srgbClr val="33CC33"/>
          </a:solidFill>
        </p:spPr>
        <p:style>
          <a:lnRef idx="1">
            <a:schemeClr val="accent5"/>
          </a:lnRef>
          <a:fillRef idx="2">
            <a:schemeClr val="accent5"/>
          </a:fillRef>
          <a:effectRef idx="1">
            <a:schemeClr val="accent5"/>
          </a:effectRef>
          <a:fontRef idx="minor">
            <a:schemeClr val="dk1"/>
          </a:fontRef>
        </p:style>
        <p:txBody>
          <a:bodyPr rtlCol="1" anchor="ctr"/>
          <a:lstStyle/>
          <a:p>
            <a:pPr algn="ctr"/>
            <a:r>
              <a:rPr lang="fa-IR" dirty="0" smtClean="0"/>
              <a:t>5-نظریه های ضمنی شخصیت</a:t>
            </a:r>
            <a:endParaRPr lang="fa-IR" dirty="0"/>
          </a:p>
        </p:txBody>
      </p:sp>
      <p:sp>
        <p:nvSpPr>
          <p:cNvPr id="23" name="Oval 22"/>
          <p:cNvSpPr/>
          <p:nvPr/>
        </p:nvSpPr>
        <p:spPr>
          <a:xfrm>
            <a:off x="1193243" y="3694430"/>
            <a:ext cx="1512168" cy="972108"/>
          </a:xfrm>
          <a:prstGeom prst="ellipse">
            <a:avLst/>
          </a:prstGeom>
          <a:solidFill>
            <a:srgbClr val="33CC33"/>
          </a:solidFill>
        </p:spPr>
        <p:style>
          <a:lnRef idx="1">
            <a:schemeClr val="accent5"/>
          </a:lnRef>
          <a:fillRef idx="2">
            <a:schemeClr val="accent5"/>
          </a:fillRef>
          <a:effectRef idx="1">
            <a:schemeClr val="accent5"/>
          </a:effectRef>
          <a:fontRef idx="minor">
            <a:schemeClr val="dk1"/>
          </a:fontRef>
        </p:style>
        <p:txBody>
          <a:bodyPr rtlCol="1" anchor="ctr"/>
          <a:lstStyle/>
          <a:p>
            <a:pPr algn="ctr"/>
            <a:r>
              <a:rPr lang="fa-IR" dirty="0" smtClean="0"/>
              <a:t>6-فرافکنی</a:t>
            </a:r>
            <a:endParaRPr lang="fa-IR" dirty="0"/>
          </a:p>
        </p:txBody>
      </p:sp>
      <p:cxnSp>
        <p:nvCxnSpPr>
          <p:cNvPr id="25" name="Straight Arrow Connector 24"/>
          <p:cNvCxnSpPr/>
          <p:nvPr/>
        </p:nvCxnSpPr>
        <p:spPr>
          <a:xfrm flipH="1">
            <a:off x="2472912" y="2708920"/>
            <a:ext cx="1121552" cy="10784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H="1">
            <a:off x="2154304" y="2456892"/>
            <a:ext cx="1080120" cy="3960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8" name="Oval 27"/>
          <p:cNvSpPr/>
          <p:nvPr/>
        </p:nvSpPr>
        <p:spPr>
          <a:xfrm>
            <a:off x="827584" y="2603652"/>
            <a:ext cx="1434732" cy="918102"/>
          </a:xfrm>
          <a:prstGeom prst="ellipse">
            <a:avLst/>
          </a:prstGeom>
          <a:solidFill>
            <a:srgbClr val="33CC33"/>
          </a:solidFill>
        </p:spPr>
        <p:style>
          <a:lnRef idx="1">
            <a:schemeClr val="accent5"/>
          </a:lnRef>
          <a:fillRef idx="2">
            <a:schemeClr val="accent5"/>
          </a:fillRef>
          <a:effectRef idx="1">
            <a:schemeClr val="accent5"/>
          </a:effectRef>
          <a:fontRef idx="minor">
            <a:schemeClr val="dk1"/>
          </a:fontRef>
        </p:style>
        <p:txBody>
          <a:bodyPr rtlCol="1" anchor="ctr"/>
          <a:lstStyle/>
          <a:p>
            <a:pPr algn="ctr"/>
            <a:r>
              <a:rPr lang="fa-IR" dirty="0" smtClean="0"/>
              <a:t>7-اولین برخوردها</a:t>
            </a:r>
            <a:endParaRPr lang="fa-IR" dirty="0"/>
          </a:p>
        </p:txBody>
      </p:sp>
    </p:spTree>
    <p:extLst>
      <p:ext uri="{BB962C8B-B14F-4D97-AF65-F5344CB8AC3E}">
        <p14:creationId xmlns:p14="http://schemas.microsoft.com/office/powerpoint/2010/main" val="313393551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33CC33"/>
          </a:solidFill>
        </p:spPr>
        <p:txBody>
          <a:bodyPr>
            <a:normAutofit/>
          </a:bodyPr>
          <a:lstStyle/>
          <a:p>
            <a:r>
              <a:rPr lang="fa-IR" sz="3600" dirty="0" smtClean="0">
                <a:cs typeface="B Nazanin" pitchFamily="2" charset="-78"/>
              </a:rPr>
              <a:t>1-برخورد کلیشه ای</a:t>
            </a:r>
            <a:endParaRPr lang="fa-IR" sz="3600" dirty="0">
              <a:cs typeface="B Nazanin" pitchFamily="2" charset="-78"/>
            </a:endParaRPr>
          </a:p>
        </p:txBody>
      </p:sp>
      <p:sp>
        <p:nvSpPr>
          <p:cNvPr id="3" name="Content Placeholder 2"/>
          <p:cNvSpPr>
            <a:spLocks noGrp="1"/>
          </p:cNvSpPr>
          <p:nvPr>
            <p:ph idx="1"/>
          </p:nvPr>
        </p:nvSpPr>
        <p:spPr/>
        <p:style>
          <a:lnRef idx="2">
            <a:schemeClr val="accent3"/>
          </a:lnRef>
          <a:fillRef idx="1">
            <a:schemeClr val="lt1"/>
          </a:fillRef>
          <a:effectRef idx="0">
            <a:schemeClr val="accent3"/>
          </a:effectRef>
          <a:fontRef idx="minor">
            <a:schemeClr val="dk1"/>
          </a:fontRef>
        </p:style>
        <p:txBody>
          <a:bodyPr>
            <a:normAutofit/>
          </a:bodyPr>
          <a:lstStyle/>
          <a:p>
            <a:r>
              <a:rPr lang="fa-IR" dirty="0" smtClean="0">
                <a:cs typeface="B Nazanin" pitchFamily="2" charset="-78"/>
              </a:rPr>
              <a:t>فرایند برخورد کلیشه ای به </a:t>
            </a:r>
            <a:r>
              <a:rPr lang="fa-IR" dirty="0" smtClean="0">
                <a:solidFill>
                  <a:srgbClr val="FF0000"/>
                </a:solidFill>
                <a:cs typeface="B Nazanin" pitchFamily="2" charset="-78"/>
              </a:rPr>
              <a:t>دسته بندی افراد </a:t>
            </a:r>
            <a:r>
              <a:rPr lang="fa-IR" dirty="0" smtClean="0">
                <a:cs typeface="B Nazanin" pitchFamily="2" charset="-78"/>
              </a:rPr>
              <a:t>بر اساس یک یا دو صفت واسناد وویژگیهایی به آنان بر اساس آن صفات اطلاق می شود.کلیشه ای عمل کردن غالبا بر اساس جنس،نژاد،سن،مذهب،ملیت و حرفه استوار است.</a:t>
            </a:r>
            <a:endParaRPr lang="fa-IR" dirty="0">
              <a:cs typeface="B Nazanin" pitchFamily="2" charset="-78"/>
            </a:endParaRPr>
          </a:p>
        </p:txBody>
      </p:sp>
    </p:spTree>
    <p:extLst>
      <p:ext uri="{BB962C8B-B14F-4D97-AF65-F5344CB8AC3E}">
        <p14:creationId xmlns:p14="http://schemas.microsoft.com/office/powerpoint/2010/main" val="381022710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33CC33"/>
          </a:solidFill>
        </p:spPr>
        <p:txBody>
          <a:bodyPr>
            <a:normAutofit/>
          </a:bodyPr>
          <a:lstStyle/>
          <a:p>
            <a:r>
              <a:rPr lang="fa-IR" sz="4000" dirty="0" smtClean="0">
                <a:cs typeface="B Nazanin" pitchFamily="2" charset="-78"/>
              </a:rPr>
              <a:t>2-خطای هاله ای</a:t>
            </a:r>
            <a:endParaRPr lang="fa-IR" sz="4000" dirty="0">
              <a:cs typeface="B Nazanin" pitchFamily="2" charset="-78"/>
            </a:endParaRPr>
          </a:p>
        </p:txBody>
      </p:sp>
      <p:sp>
        <p:nvSpPr>
          <p:cNvPr id="3" name="Content Placeholder 2"/>
          <p:cNvSpPr>
            <a:spLocks noGrp="1"/>
          </p:cNvSpPr>
          <p:nvPr>
            <p:ph idx="1"/>
          </p:nvPr>
        </p:nvSpPr>
        <p:spPr/>
        <p:style>
          <a:lnRef idx="2">
            <a:schemeClr val="accent3"/>
          </a:lnRef>
          <a:fillRef idx="1">
            <a:schemeClr val="lt1"/>
          </a:fillRef>
          <a:effectRef idx="0">
            <a:schemeClr val="accent3"/>
          </a:effectRef>
          <a:fontRef idx="minor">
            <a:schemeClr val="dk1"/>
          </a:fontRef>
        </p:style>
        <p:txBody>
          <a:bodyPr>
            <a:normAutofit/>
          </a:bodyPr>
          <a:lstStyle/>
          <a:p>
            <a:r>
              <a:rPr lang="fa-IR" dirty="0" smtClean="0">
                <a:cs typeface="B Nazanin" pitchFamily="2" charset="-78"/>
              </a:rPr>
              <a:t>تمایل به تحت </a:t>
            </a:r>
            <a:r>
              <a:rPr lang="fa-IR" dirty="0" smtClean="0">
                <a:solidFill>
                  <a:srgbClr val="FF0000"/>
                </a:solidFill>
                <a:cs typeface="B Nazanin" pitchFamily="2" charset="-78"/>
              </a:rPr>
              <a:t>تاثیر قراردادن</a:t>
            </a:r>
            <a:r>
              <a:rPr lang="fa-IR" dirty="0" smtClean="0">
                <a:cs typeface="B Nazanin" pitchFamily="2" charset="-78"/>
              </a:rPr>
              <a:t> ادراکات خود توسط یک صفت شخصیتی را خطای هاله ای می نامند.</a:t>
            </a:r>
          </a:p>
          <a:p>
            <a:r>
              <a:rPr lang="fa-IR" dirty="0">
                <a:cs typeface="B Nazanin" pitchFamily="2" charset="-78"/>
              </a:rPr>
              <a:t>برای مثال اگر شخصی خندان ودوست داشتنی باشد ممکن است آدمی این شخص را صادق </a:t>
            </a:r>
            <a:r>
              <a:rPr lang="fa-IR" dirty="0" smtClean="0">
                <a:cs typeface="B Nazanin" pitchFamily="2" charset="-78"/>
              </a:rPr>
              <a:t>ت</a:t>
            </a:r>
            <a:r>
              <a:rPr lang="fa-IR" dirty="0">
                <a:cs typeface="B Nazanin" pitchFamily="2" charset="-78"/>
              </a:rPr>
              <a:t>راز فردی که ترشروست بشمار آورد.</a:t>
            </a:r>
          </a:p>
          <a:p>
            <a:r>
              <a:rPr lang="fa-IR" dirty="0" smtClean="0">
                <a:cs typeface="B Nazanin" pitchFamily="2" charset="-78"/>
              </a:rPr>
              <a:t>درصورتی که هیچ ارتباطی میان خندان بودن و صداقت وجود ندارد.</a:t>
            </a:r>
            <a:endParaRPr lang="fa-IR" dirty="0">
              <a:cs typeface="B Nazanin" pitchFamily="2" charset="-78"/>
            </a:endParaRPr>
          </a:p>
        </p:txBody>
      </p:sp>
    </p:spTree>
    <p:extLst>
      <p:ext uri="{BB962C8B-B14F-4D97-AF65-F5344CB8AC3E}">
        <p14:creationId xmlns:p14="http://schemas.microsoft.com/office/powerpoint/2010/main" val="120243671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33CC33"/>
          </a:solidFill>
        </p:spPr>
        <p:txBody>
          <a:bodyPr>
            <a:normAutofit/>
          </a:bodyPr>
          <a:lstStyle/>
          <a:p>
            <a:r>
              <a:rPr lang="fa-IR" sz="4000" dirty="0" smtClean="0">
                <a:cs typeface="B Nazanin" pitchFamily="2" charset="-78"/>
              </a:rPr>
              <a:t>3-دفاع ادراکی</a:t>
            </a:r>
            <a:endParaRPr lang="fa-IR" sz="4000" dirty="0">
              <a:cs typeface="B Nazanin" pitchFamily="2" charset="-78"/>
            </a:endParaRPr>
          </a:p>
        </p:txBody>
      </p:sp>
      <p:sp>
        <p:nvSpPr>
          <p:cNvPr id="3" name="Content Placeholder 2"/>
          <p:cNvSpPr>
            <a:spLocks noGrp="1"/>
          </p:cNvSpPr>
          <p:nvPr>
            <p:ph idx="1"/>
          </p:nvPr>
        </p:nvSpPr>
        <p:spPr/>
        <p:style>
          <a:lnRef idx="2">
            <a:schemeClr val="accent3"/>
          </a:lnRef>
          <a:fillRef idx="1">
            <a:schemeClr val="lt1"/>
          </a:fillRef>
          <a:effectRef idx="0">
            <a:schemeClr val="accent3"/>
          </a:effectRef>
          <a:fontRef idx="minor">
            <a:schemeClr val="dk1"/>
          </a:fontRef>
        </p:style>
        <p:txBody>
          <a:bodyPr>
            <a:normAutofit/>
          </a:bodyPr>
          <a:lstStyle/>
          <a:p>
            <a:r>
              <a:rPr lang="fa-IR" sz="2800" dirty="0" smtClean="0">
                <a:cs typeface="B Nazanin" pitchFamily="2" charset="-78"/>
              </a:rPr>
              <a:t>گاه آدمی با محرکهایی بسیار تهدید کننده یا گیج کننده ای مواجه می شود که از ادراک آنها امتناع می ورزد.این فرایند «دفاع ادراکی» نامیده می شود.آدمی دوست دارد که اطلاعات یا آگهی هایی را که از نظر فرهنگی تهدید کننده یا غیر قابل قبول به نظر میرسد نادیده انگارد مگر اینکه از حالت عادی زیادتر باشد.فرایند دفاع ادراکی به آدمی امکان میدهد تا رخدادهایی را که توان برخورد با آنها را ندارد نادیده انگاشته و با هدایت توجه آدمی به چیزهای دیگر،او را در دور ساختن احساساتش از آن رخداد یاری کند.</a:t>
            </a:r>
            <a:endParaRPr lang="fa-IR" sz="2800" dirty="0">
              <a:cs typeface="B Nazanin" pitchFamily="2" charset="-78"/>
            </a:endParaRPr>
          </a:p>
        </p:txBody>
      </p:sp>
    </p:spTree>
    <p:extLst>
      <p:ext uri="{BB962C8B-B14F-4D97-AF65-F5344CB8AC3E}">
        <p14:creationId xmlns:p14="http://schemas.microsoft.com/office/powerpoint/2010/main" val="59764483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33CC33"/>
          </a:solidFill>
        </p:spPr>
        <p:txBody>
          <a:bodyPr>
            <a:normAutofit/>
          </a:bodyPr>
          <a:lstStyle/>
          <a:p>
            <a:r>
              <a:rPr lang="fa-IR" sz="4000" dirty="0" smtClean="0">
                <a:cs typeface="B Nazanin" pitchFamily="2" charset="-78"/>
              </a:rPr>
              <a:t>4-ادراک انتخابی</a:t>
            </a:r>
            <a:endParaRPr lang="fa-IR" sz="4000" dirty="0">
              <a:cs typeface="B Nazanin" pitchFamily="2" charset="-78"/>
            </a:endParaRPr>
          </a:p>
        </p:txBody>
      </p:sp>
      <p:sp>
        <p:nvSpPr>
          <p:cNvPr id="3" name="Content Placeholder 2"/>
          <p:cNvSpPr>
            <a:spLocks noGrp="1"/>
          </p:cNvSpPr>
          <p:nvPr>
            <p:ph idx="1"/>
          </p:nvPr>
        </p:nvSpPr>
        <p:spPr/>
        <p:style>
          <a:lnRef idx="2">
            <a:schemeClr val="accent3"/>
          </a:lnRef>
          <a:fillRef idx="1">
            <a:schemeClr val="lt1"/>
          </a:fillRef>
          <a:effectRef idx="0">
            <a:schemeClr val="accent3"/>
          </a:effectRef>
          <a:fontRef idx="minor">
            <a:schemeClr val="dk1"/>
          </a:fontRef>
        </p:style>
        <p:txBody>
          <a:bodyPr>
            <a:normAutofit/>
          </a:bodyPr>
          <a:lstStyle/>
          <a:p>
            <a:r>
              <a:rPr lang="fa-IR" dirty="0" smtClean="0">
                <a:cs typeface="B Nazanin" pitchFamily="2" charset="-78"/>
              </a:rPr>
              <a:t>فرایند پالایش نظام مند اطلاعاتی مطلوب آدمی را«ادراک انتخابی»می نامند.این فرایند واکنشی اکتسابی است.آدمی از تجربه پیشین خود </a:t>
            </a:r>
            <a:r>
              <a:rPr lang="fa-IR" dirty="0">
                <a:cs typeface="B Nazanin" pitchFamily="2" charset="-78"/>
              </a:rPr>
              <a:t>،</a:t>
            </a:r>
            <a:r>
              <a:rPr lang="fa-IR" dirty="0" smtClean="0">
                <a:cs typeface="B Nazanin" pitchFamily="2" charset="-78"/>
              </a:rPr>
              <a:t>خود می آموزد که اطلاعات نامساعد و ناخوشایند را نادیده بگیرد.</a:t>
            </a:r>
            <a:endParaRPr lang="fa-IR" dirty="0">
              <a:cs typeface="B Nazanin" pitchFamily="2" charset="-78"/>
            </a:endParaRPr>
          </a:p>
        </p:txBody>
      </p:sp>
    </p:spTree>
    <p:extLst>
      <p:ext uri="{BB962C8B-B14F-4D97-AF65-F5344CB8AC3E}">
        <p14:creationId xmlns:p14="http://schemas.microsoft.com/office/powerpoint/2010/main" val="17651321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3"/>
          </a:lnRef>
          <a:fillRef idx="3">
            <a:schemeClr val="accent3"/>
          </a:fillRef>
          <a:effectRef idx="3">
            <a:schemeClr val="accent3"/>
          </a:effectRef>
          <a:fontRef idx="minor">
            <a:schemeClr val="lt1"/>
          </a:fontRef>
        </p:style>
        <p:txBody>
          <a:bodyPr/>
          <a:lstStyle/>
          <a:p>
            <a:r>
              <a:rPr lang="fa-IR" dirty="0" smtClean="0"/>
              <a:t>فرایندادراک</a:t>
            </a:r>
            <a:endParaRPr lang="fa-IR" dirty="0"/>
          </a:p>
        </p:txBody>
      </p:sp>
      <p:sp>
        <p:nvSpPr>
          <p:cNvPr id="3" name="Content Placeholder 2"/>
          <p:cNvSpPr>
            <a:spLocks noGrp="1"/>
          </p:cNvSpPr>
          <p:nvPr>
            <p:ph idx="1"/>
          </p:nvPr>
        </p:nvSpPr>
        <p:spPr/>
        <p:style>
          <a:lnRef idx="2">
            <a:schemeClr val="accent5"/>
          </a:lnRef>
          <a:fillRef idx="1">
            <a:schemeClr val="lt1"/>
          </a:fillRef>
          <a:effectRef idx="0">
            <a:schemeClr val="accent5"/>
          </a:effectRef>
          <a:fontRef idx="minor">
            <a:schemeClr val="dk1"/>
          </a:fontRef>
        </p:style>
        <p:txBody>
          <a:bodyPr/>
          <a:lstStyle/>
          <a:p>
            <a:r>
              <a:rPr lang="fa-IR" dirty="0" smtClean="0">
                <a:cs typeface="B Nazanin" pitchFamily="2" charset="-78"/>
              </a:rPr>
              <a:t>فرایند دریافت و تعبیر وتفسیرمحرکهای محیطی را </a:t>
            </a:r>
            <a:r>
              <a:rPr lang="fa-IR" dirty="0" smtClean="0">
                <a:solidFill>
                  <a:srgbClr val="FF0000"/>
                </a:solidFill>
                <a:cs typeface="B Nazanin" pitchFamily="2" charset="-78"/>
              </a:rPr>
              <a:t>ادراک </a:t>
            </a:r>
            <a:r>
              <a:rPr lang="fa-IR" dirty="0" smtClean="0">
                <a:cs typeface="B Nazanin" pitchFamily="2" charset="-78"/>
              </a:rPr>
              <a:t>گویند.</a:t>
            </a:r>
          </a:p>
          <a:p>
            <a:r>
              <a:rPr lang="fa-IR" dirty="0" smtClean="0">
                <a:cs typeface="B Nazanin" pitchFamily="2" charset="-78"/>
              </a:rPr>
              <a:t>فرایند ادراکی از سه بخش عمده </a:t>
            </a:r>
            <a:r>
              <a:rPr lang="fa-IR" dirty="0" smtClean="0">
                <a:solidFill>
                  <a:srgbClr val="FF0000"/>
                </a:solidFill>
                <a:cs typeface="B Nazanin" pitchFamily="2" charset="-78"/>
              </a:rPr>
              <a:t>احساس</a:t>
            </a:r>
            <a:r>
              <a:rPr lang="fa-IR" dirty="0" smtClean="0">
                <a:cs typeface="B Nazanin" pitchFamily="2" charset="-78"/>
              </a:rPr>
              <a:t>،</a:t>
            </a:r>
            <a:r>
              <a:rPr lang="fa-IR" dirty="0" smtClean="0">
                <a:solidFill>
                  <a:srgbClr val="FF0000"/>
                </a:solidFill>
                <a:cs typeface="B Nazanin" pitchFamily="2" charset="-78"/>
              </a:rPr>
              <a:t>توجه</a:t>
            </a:r>
            <a:r>
              <a:rPr lang="fa-IR" dirty="0" smtClean="0">
                <a:cs typeface="B Nazanin" pitchFamily="2" charset="-78"/>
              </a:rPr>
              <a:t>، و</a:t>
            </a:r>
            <a:r>
              <a:rPr lang="fa-IR" dirty="0" smtClean="0">
                <a:solidFill>
                  <a:srgbClr val="FF0000"/>
                </a:solidFill>
                <a:cs typeface="B Nazanin" pitchFamily="2" charset="-78"/>
              </a:rPr>
              <a:t>ادراک</a:t>
            </a:r>
            <a:r>
              <a:rPr lang="fa-IR" dirty="0" smtClean="0">
                <a:cs typeface="B Nazanin" pitchFamily="2" charset="-78"/>
              </a:rPr>
              <a:t> تشکیل شده است.                  </a:t>
            </a:r>
          </a:p>
          <a:p>
            <a:r>
              <a:rPr lang="fa-IR" dirty="0">
                <a:cs typeface="B Nazanin" pitchFamily="2" charset="-78"/>
              </a:rPr>
              <a:t> </a:t>
            </a:r>
            <a:r>
              <a:rPr lang="fa-IR" dirty="0" smtClean="0">
                <a:cs typeface="B Nazanin" pitchFamily="2" charset="-78"/>
              </a:rPr>
              <a:t>                           فرایند  ادراکی                                                          </a:t>
            </a:r>
            <a:endParaRPr lang="fa-IR" dirty="0">
              <a:cs typeface="B Nazanin" pitchFamily="2" charset="-78"/>
            </a:endParaRPr>
          </a:p>
        </p:txBody>
      </p:sp>
      <p:grpSp>
        <p:nvGrpSpPr>
          <p:cNvPr id="16" name="Group 15"/>
          <p:cNvGrpSpPr/>
          <p:nvPr/>
        </p:nvGrpSpPr>
        <p:grpSpPr>
          <a:xfrm>
            <a:off x="1907704" y="4511772"/>
            <a:ext cx="6840760" cy="1055391"/>
            <a:chOff x="1907704" y="4245817"/>
            <a:chExt cx="6840760" cy="1055391"/>
          </a:xfrm>
        </p:grpSpPr>
        <p:sp>
          <p:nvSpPr>
            <p:cNvPr id="4" name="Rectangle 3"/>
            <p:cNvSpPr/>
            <p:nvPr/>
          </p:nvSpPr>
          <p:spPr>
            <a:xfrm>
              <a:off x="7524328" y="4329100"/>
              <a:ext cx="1224136" cy="936104"/>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r>
                <a:rPr lang="fa-IR" dirty="0" smtClean="0">
                  <a:solidFill>
                    <a:srgbClr val="FF0000"/>
                  </a:solidFill>
                </a:rPr>
                <a:t>محرکهای محیطی</a:t>
              </a:r>
              <a:endParaRPr lang="fa-IR" dirty="0">
                <a:solidFill>
                  <a:srgbClr val="FF0000"/>
                </a:solidFill>
              </a:endParaRPr>
            </a:p>
          </p:txBody>
        </p:sp>
        <p:sp>
          <p:nvSpPr>
            <p:cNvPr id="7" name="Rectangle 6"/>
            <p:cNvSpPr/>
            <p:nvPr/>
          </p:nvSpPr>
          <p:spPr>
            <a:xfrm>
              <a:off x="5199266" y="4293096"/>
              <a:ext cx="1296144" cy="1008112"/>
            </a:xfrm>
            <a:prstGeom prst="rect">
              <a:avLst/>
            </a:prstGeom>
          </p:spPr>
          <p:style>
            <a:lnRef idx="3">
              <a:schemeClr val="lt1"/>
            </a:lnRef>
            <a:fillRef idx="1">
              <a:schemeClr val="accent6"/>
            </a:fillRef>
            <a:effectRef idx="1">
              <a:schemeClr val="accent6"/>
            </a:effectRef>
            <a:fontRef idx="minor">
              <a:schemeClr val="lt1"/>
            </a:fontRef>
          </p:style>
          <p:txBody>
            <a:bodyPr rtlCol="1" anchor="ctr"/>
            <a:lstStyle/>
            <a:p>
              <a:pPr algn="ctr"/>
              <a:r>
                <a:rPr lang="fa-IR" dirty="0" smtClean="0">
                  <a:solidFill>
                    <a:srgbClr val="FF0000"/>
                  </a:solidFill>
                </a:rPr>
                <a:t>احساسها</a:t>
              </a:r>
              <a:endParaRPr lang="fa-IR" dirty="0">
                <a:solidFill>
                  <a:srgbClr val="FF0000"/>
                </a:solidFill>
              </a:endParaRPr>
            </a:p>
          </p:txBody>
        </p:sp>
        <p:sp>
          <p:nvSpPr>
            <p:cNvPr id="8" name="Down Arrow 7"/>
            <p:cNvSpPr/>
            <p:nvPr/>
          </p:nvSpPr>
          <p:spPr>
            <a:xfrm rot="5400000">
              <a:off x="4500603" y="4266714"/>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9" name="Down Arrow 8"/>
            <p:cNvSpPr/>
            <p:nvPr/>
          </p:nvSpPr>
          <p:spPr>
            <a:xfrm rot="5400000">
              <a:off x="6742298" y="4307948"/>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0" name="Rectangle 9"/>
            <p:cNvSpPr/>
            <p:nvPr/>
          </p:nvSpPr>
          <p:spPr>
            <a:xfrm>
              <a:off x="2886112" y="4245817"/>
              <a:ext cx="1296144" cy="1008112"/>
            </a:xfrm>
            <a:prstGeom prst="rect">
              <a:avLst/>
            </a:prstGeom>
          </p:spPr>
          <p:style>
            <a:lnRef idx="3">
              <a:schemeClr val="lt1"/>
            </a:lnRef>
            <a:fillRef idx="1">
              <a:schemeClr val="accent6"/>
            </a:fillRef>
            <a:effectRef idx="1">
              <a:schemeClr val="accent6"/>
            </a:effectRef>
            <a:fontRef idx="minor">
              <a:schemeClr val="lt1"/>
            </a:fontRef>
          </p:style>
          <p:txBody>
            <a:bodyPr rtlCol="1" anchor="ctr"/>
            <a:lstStyle/>
            <a:p>
              <a:pPr algn="ctr"/>
              <a:r>
                <a:rPr lang="fa-IR" dirty="0" smtClean="0">
                  <a:solidFill>
                    <a:srgbClr val="FF0000"/>
                  </a:solidFill>
                </a:rPr>
                <a:t>توجه</a:t>
              </a:r>
              <a:endParaRPr lang="fa-IR" dirty="0">
                <a:solidFill>
                  <a:srgbClr val="FF0000"/>
                </a:solidFill>
              </a:endParaRPr>
            </a:p>
          </p:txBody>
        </p:sp>
        <p:sp>
          <p:nvSpPr>
            <p:cNvPr id="11" name="Down Arrow 10"/>
            <p:cNvSpPr/>
            <p:nvPr/>
          </p:nvSpPr>
          <p:spPr>
            <a:xfrm rot="5400000">
              <a:off x="2154592" y="4340518"/>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grpSp>
      <p:sp>
        <p:nvSpPr>
          <p:cNvPr id="12" name="Rectangle 11"/>
          <p:cNvSpPr/>
          <p:nvPr/>
        </p:nvSpPr>
        <p:spPr>
          <a:xfrm>
            <a:off x="483588" y="4585442"/>
            <a:ext cx="1296144" cy="1008112"/>
          </a:xfrm>
          <a:prstGeom prst="rect">
            <a:avLst/>
          </a:prstGeom>
        </p:spPr>
        <p:style>
          <a:lnRef idx="3">
            <a:schemeClr val="lt1"/>
          </a:lnRef>
          <a:fillRef idx="1">
            <a:schemeClr val="accent6"/>
          </a:fillRef>
          <a:effectRef idx="1">
            <a:schemeClr val="accent6"/>
          </a:effectRef>
          <a:fontRef idx="minor">
            <a:schemeClr val="lt1"/>
          </a:fontRef>
        </p:style>
        <p:txBody>
          <a:bodyPr rtlCol="1" anchor="ctr"/>
          <a:lstStyle/>
          <a:p>
            <a:pPr algn="ctr"/>
            <a:r>
              <a:rPr lang="fa-IR" dirty="0" smtClean="0">
                <a:solidFill>
                  <a:srgbClr val="FF0000"/>
                </a:solidFill>
              </a:rPr>
              <a:t>ادراک</a:t>
            </a:r>
            <a:endParaRPr lang="fa-IR" dirty="0">
              <a:solidFill>
                <a:srgbClr val="FF0000"/>
              </a:solidFill>
            </a:endParaRPr>
          </a:p>
        </p:txBody>
      </p:sp>
    </p:spTree>
    <p:extLst>
      <p:ext uri="{BB962C8B-B14F-4D97-AF65-F5344CB8AC3E}">
        <p14:creationId xmlns:p14="http://schemas.microsoft.com/office/powerpoint/2010/main" val="2680568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33CC33"/>
          </a:solidFill>
        </p:spPr>
        <p:txBody>
          <a:bodyPr>
            <a:normAutofit/>
          </a:bodyPr>
          <a:lstStyle/>
          <a:p>
            <a:r>
              <a:rPr lang="fa-IR" sz="4000" dirty="0" smtClean="0">
                <a:cs typeface="B Nazanin" pitchFamily="2" charset="-78"/>
              </a:rPr>
              <a:t>5-نظریه های ضمنی شخصیت</a:t>
            </a:r>
            <a:endParaRPr lang="fa-IR" sz="4000" dirty="0">
              <a:cs typeface="B Nazanin" pitchFamily="2" charset="-78"/>
            </a:endParaRPr>
          </a:p>
        </p:txBody>
      </p:sp>
      <p:sp>
        <p:nvSpPr>
          <p:cNvPr id="3" name="Content Placeholder 2"/>
          <p:cNvSpPr>
            <a:spLocks noGrp="1"/>
          </p:cNvSpPr>
          <p:nvPr>
            <p:ph idx="1"/>
          </p:nvPr>
        </p:nvSpPr>
        <p:spPr/>
        <p:style>
          <a:lnRef idx="2">
            <a:schemeClr val="accent3"/>
          </a:lnRef>
          <a:fillRef idx="1">
            <a:schemeClr val="lt1"/>
          </a:fillRef>
          <a:effectRef idx="0">
            <a:schemeClr val="accent3"/>
          </a:effectRef>
          <a:fontRef idx="minor">
            <a:schemeClr val="dk1"/>
          </a:fontRef>
        </p:style>
        <p:txBody>
          <a:bodyPr>
            <a:normAutofit/>
          </a:bodyPr>
          <a:lstStyle/>
          <a:p>
            <a:r>
              <a:rPr lang="fa-IR" dirty="0" smtClean="0">
                <a:cs typeface="B Nazanin" pitchFamily="2" charset="-78"/>
              </a:rPr>
              <a:t>آدمی بر اساس تجربیاتی که بر اساس ارتباط با طبقات مختلف مردم بدست آورده است تمایل دارد که سیستمی ایجاد کندکه شارح شخصیتش باشد.برای مثال هرکسی از یک کارگذار بیمه که ولخرج،دوست باز،ریاکار ،اجتماعی،پر حرف و مصرنقشی در ذهن نشانده است که شارح این صفات است تا یک حسابدار که خجالتی ،غیر مدعی است. </a:t>
            </a:r>
            <a:endParaRPr lang="fa-IR" dirty="0">
              <a:cs typeface="B Nazanin" pitchFamily="2" charset="-78"/>
            </a:endParaRPr>
          </a:p>
        </p:txBody>
      </p:sp>
    </p:spTree>
    <p:extLst>
      <p:ext uri="{BB962C8B-B14F-4D97-AF65-F5344CB8AC3E}">
        <p14:creationId xmlns:p14="http://schemas.microsoft.com/office/powerpoint/2010/main" val="374771228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33CC33"/>
          </a:solidFill>
        </p:spPr>
        <p:txBody>
          <a:bodyPr/>
          <a:lstStyle/>
          <a:p>
            <a:r>
              <a:rPr lang="fa-IR" dirty="0" smtClean="0">
                <a:cs typeface="B Nazanin" pitchFamily="2" charset="-78"/>
              </a:rPr>
              <a:t>6-فرافکنی</a:t>
            </a:r>
            <a:endParaRPr lang="fa-IR" dirty="0">
              <a:cs typeface="B Nazanin" pitchFamily="2" charset="-78"/>
            </a:endParaRPr>
          </a:p>
        </p:txBody>
      </p:sp>
      <p:sp>
        <p:nvSpPr>
          <p:cNvPr id="3" name="Content Placeholder 2"/>
          <p:cNvSpPr>
            <a:spLocks noGrp="1"/>
          </p:cNvSpPr>
          <p:nvPr>
            <p:ph idx="1"/>
          </p:nvPr>
        </p:nvSpPr>
        <p:spPr/>
        <p:style>
          <a:lnRef idx="2">
            <a:schemeClr val="accent3"/>
          </a:lnRef>
          <a:fillRef idx="1">
            <a:schemeClr val="lt1"/>
          </a:fillRef>
          <a:effectRef idx="0">
            <a:schemeClr val="accent3"/>
          </a:effectRef>
          <a:fontRef idx="minor">
            <a:schemeClr val="dk1"/>
          </a:fontRef>
        </p:style>
        <p:txBody>
          <a:bodyPr>
            <a:normAutofit/>
          </a:bodyPr>
          <a:lstStyle/>
          <a:p>
            <a:r>
              <a:rPr lang="fa-IR" dirty="0" smtClean="0">
                <a:cs typeface="B Nazanin" pitchFamily="2" charset="-78"/>
              </a:rPr>
              <a:t>تمایل آدمی به انتساب احساسات و ویژگیهایش به دیگران را «فرافکنی»می نامند.</a:t>
            </a:r>
          </a:p>
          <a:p>
            <a:r>
              <a:rPr lang="fa-IR" dirty="0" smtClean="0">
                <a:cs typeface="B Nazanin" pitchFamily="2" charset="-78"/>
              </a:rPr>
              <a:t>کافر همه را به کیش خود پندارد.</a:t>
            </a:r>
          </a:p>
          <a:p>
            <a:r>
              <a:rPr lang="fa-IR" dirty="0" smtClean="0">
                <a:cs typeface="B Nazanin" pitchFamily="2" charset="-78"/>
              </a:rPr>
              <a:t>اگر انسان دوست ندارد که مورد عیبجویی اذیت و تهدید  قرار بگیرد منطقی است که فرض کند دیگران نیز همچون او دوستدار این مسائل نیستند.(آنچه </a:t>
            </a:r>
            <a:r>
              <a:rPr lang="fa-IR" smtClean="0">
                <a:cs typeface="B Nazanin" pitchFamily="2" charset="-78"/>
              </a:rPr>
              <a:t>را برای </a:t>
            </a:r>
            <a:r>
              <a:rPr lang="fa-IR" dirty="0" smtClean="0">
                <a:cs typeface="B Nazanin" pitchFamily="2" charset="-78"/>
              </a:rPr>
              <a:t>خود نمی پسندی برای دیگران هم نپسند)</a:t>
            </a:r>
            <a:endParaRPr lang="fa-IR" dirty="0">
              <a:cs typeface="B Nazanin" pitchFamily="2" charset="-78"/>
            </a:endParaRPr>
          </a:p>
        </p:txBody>
      </p:sp>
    </p:spTree>
    <p:extLst>
      <p:ext uri="{BB962C8B-B14F-4D97-AF65-F5344CB8AC3E}">
        <p14:creationId xmlns:p14="http://schemas.microsoft.com/office/powerpoint/2010/main" val="126429256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33CC33"/>
          </a:solidFill>
        </p:spPr>
        <p:txBody>
          <a:bodyPr>
            <a:normAutofit/>
          </a:bodyPr>
          <a:lstStyle/>
          <a:p>
            <a:r>
              <a:rPr lang="fa-IR" sz="4000" dirty="0" smtClean="0">
                <a:cs typeface="B Nazanin" pitchFamily="2" charset="-78"/>
              </a:rPr>
              <a:t>7-اولین برخوردها</a:t>
            </a:r>
            <a:endParaRPr lang="fa-IR" sz="4000" dirty="0">
              <a:cs typeface="B Nazanin" pitchFamily="2" charset="-78"/>
            </a:endParaRPr>
          </a:p>
        </p:txBody>
      </p:sp>
      <p:sp>
        <p:nvSpPr>
          <p:cNvPr id="3" name="Content Placeholder 2"/>
          <p:cNvSpPr>
            <a:spLocks noGrp="1"/>
          </p:cNvSpPr>
          <p:nvPr>
            <p:ph idx="1"/>
          </p:nvPr>
        </p:nvSpPr>
        <p:spPr/>
        <p:style>
          <a:lnRef idx="2">
            <a:schemeClr val="accent3"/>
          </a:lnRef>
          <a:fillRef idx="1">
            <a:schemeClr val="lt1"/>
          </a:fillRef>
          <a:effectRef idx="0">
            <a:schemeClr val="accent3"/>
          </a:effectRef>
          <a:fontRef idx="minor">
            <a:schemeClr val="dk1"/>
          </a:fontRef>
        </p:style>
        <p:txBody>
          <a:bodyPr>
            <a:normAutofit/>
          </a:bodyPr>
          <a:lstStyle/>
          <a:p>
            <a:r>
              <a:rPr lang="fa-IR" dirty="0" smtClean="0">
                <a:cs typeface="B Nazanin" pitchFamily="2" charset="-78"/>
              </a:rPr>
              <a:t>هنگامی که آدمی کسانی را برای اولین بار ملاقات می کند برای  پیش بینی رفتار خود در برخوردهای بعدی تصویر و خاطره ای از آن اشخاص در ذهن مینشاند.بهر صورت خاطرات آغازین به طور بارز و موثری پایدارخواهند ماند.</a:t>
            </a:r>
          </a:p>
          <a:p>
            <a:endParaRPr lang="fa-IR" sz="2800" dirty="0">
              <a:cs typeface="B Nazanin" pitchFamily="2" charset="-78"/>
            </a:endParaRPr>
          </a:p>
          <a:p>
            <a:r>
              <a:rPr lang="fa-IR" sz="2800" dirty="0" smtClean="0">
                <a:cs typeface="B Nazanin" pitchFamily="2" charset="-78"/>
              </a:rPr>
              <a:t>                                       </a:t>
            </a:r>
            <a:endParaRPr lang="fa-IR" sz="2000" dirty="0" smtClean="0">
              <a:cs typeface="B Nazanin" pitchFamily="2" charset="-78"/>
            </a:endParaRPr>
          </a:p>
        </p:txBody>
      </p:sp>
    </p:spTree>
    <p:extLst>
      <p:ext uri="{BB962C8B-B14F-4D97-AF65-F5344CB8AC3E}">
        <p14:creationId xmlns:p14="http://schemas.microsoft.com/office/powerpoint/2010/main" val="397681413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lstStyle/>
          <a:p>
            <a:r>
              <a:rPr lang="fa-IR" dirty="0" smtClean="0"/>
              <a:t>تئوری اسناد</a:t>
            </a:r>
            <a:endParaRPr lang="fa-IR" dirty="0"/>
          </a:p>
        </p:txBody>
      </p:sp>
      <p:sp>
        <p:nvSpPr>
          <p:cNvPr id="3" name="Content Placeholder 2"/>
          <p:cNvSpPr>
            <a:spLocks noGrp="1"/>
          </p:cNvSpPr>
          <p:nvPr>
            <p:ph idx="1"/>
          </p:nvPr>
        </p:nvSpPr>
        <p:spPr/>
        <p:style>
          <a:lnRef idx="2">
            <a:schemeClr val="accent3"/>
          </a:lnRef>
          <a:fillRef idx="1">
            <a:schemeClr val="lt1"/>
          </a:fillRef>
          <a:effectRef idx="0">
            <a:schemeClr val="accent3"/>
          </a:effectRef>
          <a:fontRef idx="minor">
            <a:schemeClr val="dk1"/>
          </a:fontRef>
        </p:style>
        <p:txBody>
          <a:bodyPr/>
          <a:lstStyle/>
          <a:p>
            <a:r>
              <a:rPr lang="fa-IR" dirty="0">
                <a:cs typeface="B Nazanin" pitchFamily="2" charset="-78"/>
              </a:rPr>
              <a:t>این </a:t>
            </a:r>
            <a:r>
              <a:rPr lang="fa-IR">
                <a:cs typeface="B Nazanin" pitchFamily="2" charset="-78"/>
              </a:rPr>
              <a:t>تئوری </a:t>
            </a:r>
            <a:r>
              <a:rPr lang="fa-IR" smtClean="0">
                <a:cs typeface="B Nazanin" pitchFamily="2" charset="-78"/>
              </a:rPr>
              <a:t>،تئوری </a:t>
            </a:r>
            <a:r>
              <a:rPr lang="fa-IR" dirty="0">
                <a:cs typeface="B Nazanin" pitchFamily="2" charset="-78"/>
              </a:rPr>
              <a:t>درک افراد است و در حقیقت قضاوت کردن درباره دیگران مي‌باشد. این تئوری مي‌گوید افراد وقتی رفتاری را مشاهده مي‌کنند تلاش دارند علت بروز رفتار را به یک عامل </a:t>
            </a:r>
            <a:r>
              <a:rPr lang="fa-IR" dirty="0" smtClean="0">
                <a:cs typeface="B Nazanin" pitchFamily="2" charset="-78"/>
              </a:rPr>
              <a:t>داخلی </a:t>
            </a:r>
            <a:r>
              <a:rPr lang="fa-IR" dirty="0">
                <a:cs typeface="B Nazanin" pitchFamily="2" charset="-78"/>
              </a:rPr>
              <a:t>یا خارجی نسبت دهند،درحقیقت این تئوری نسبت دادن رفتار افراد به عامل های داخلی و خارجی است. </a:t>
            </a:r>
            <a:r>
              <a:rPr lang="fa-IR" dirty="0" smtClean="0">
                <a:cs typeface="B Nazanin" pitchFamily="2" charset="-78"/>
              </a:rPr>
              <a:t>بنا به نظریه اسناد،نسبت دادن مسئولیت یا چرائی رفتار به عوامل درونی یا بیرونی از مشاهده مردم طی زمان سرچشمه میگیرد.</a:t>
            </a:r>
            <a:endParaRPr lang="en-US" dirty="0">
              <a:cs typeface="B Nazanin" pitchFamily="2" charset="-78"/>
            </a:endParaRPr>
          </a:p>
          <a:p>
            <a:endParaRPr lang="fa-IR" dirty="0"/>
          </a:p>
        </p:txBody>
      </p:sp>
    </p:spTree>
    <p:extLst>
      <p:ext uri="{BB962C8B-B14F-4D97-AF65-F5344CB8AC3E}">
        <p14:creationId xmlns:p14="http://schemas.microsoft.com/office/powerpoint/2010/main" val="21484590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lstStyle/>
          <a:p>
            <a:r>
              <a:rPr lang="fa-IR" dirty="0" smtClean="0"/>
              <a:t>تئوری اسناد</a:t>
            </a:r>
            <a:endParaRPr lang="fa-IR" dirty="0"/>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a:bodyPr>
          <a:lstStyle/>
          <a:p>
            <a:r>
              <a:rPr lang="fa-IR" sz="2800" dirty="0" smtClean="0">
                <a:cs typeface="B Nazanin" pitchFamily="2" charset="-78"/>
              </a:rPr>
              <a:t>در این فرایند تعیین مسئولیت تا اندازه زیادی به سه عامل زیر بستگی دارد:</a:t>
            </a:r>
          </a:p>
          <a:p>
            <a:r>
              <a:rPr lang="fa-IR" sz="2800" dirty="0" smtClean="0">
                <a:cs typeface="B Nazanin" pitchFamily="2" charset="-78"/>
              </a:rPr>
              <a:t>1-اختصاص</a:t>
            </a:r>
          </a:p>
          <a:p>
            <a:r>
              <a:rPr lang="fa-IR" sz="2800" dirty="0" smtClean="0">
                <a:cs typeface="B Nazanin" pitchFamily="2" charset="-78"/>
              </a:rPr>
              <a:t>2-اجماع</a:t>
            </a:r>
          </a:p>
          <a:p>
            <a:r>
              <a:rPr lang="fa-IR" sz="2800" dirty="0" smtClean="0">
                <a:cs typeface="B Nazanin" pitchFamily="2" charset="-78"/>
              </a:rPr>
              <a:t>3-ثبات</a:t>
            </a:r>
            <a:endParaRPr lang="fa-IR" sz="2800" dirty="0">
              <a:cs typeface="B Nazanin" pitchFamily="2" charset="-78"/>
            </a:endParaRPr>
          </a:p>
        </p:txBody>
      </p:sp>
    </p:spTree>
    <p:extLst>
      <p:ext uri="{BB962C8B-B14F-4D97-AF65-F5344CB8AC3E}">
        <p14:creationId xmlns:p14="http://schemas.microsoft.com/office/powerpoint/2010/main" val="205459381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normAutofit/>
          </a:bodyPr>
          <a:lstStyle/>
          <a:p>
            <a:r>
              <a:rPr lang="fa-IR" b="1" dirty="0" smtClean="0">
                <a:cs typeface="B Nazanin" pitchFamily="2" charset="-78"/>
              </a:rPr>
              <a:t>تمایز(خاص)تفاوت</a:t>
            </a:r>
            <a:endParaRPr lang="fa-IR" dirty="0"/>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a:bodyPr>
          <a:lstStyle/>
          <a:p>
            <a:r>
              <a:rPr lang="fa-IR" sz="2800" dirty="0" smtClean="0">
                <a:cs typeface="B Nazanin" pitchFamily="2" charset="-78"/>
              </a:rPr>
              <a:t>نشان </a:t>
            </a:r>
            <a:r>
              <a:rPr lang="fa-IR" sz="2800" dirty="0">
                <a:cs typeface="B Nazanin" pitchFamily="2" charset="-78"/>
              </a:rPr>
              <a:t>دادن رفتار های متفاوت در موقعیت های متفاوت،به این معنی است که افراد رفتارشان غیر معمول است،تداوم ندارد. یعنی اگر برف بیاید دیر مي‌آید و اگر هوا خوب باشد زود مي‌آید و اینجا شرایط بیرونی مؤثر است(رفتارش خاص است و عامل خارجی مؤثر است). منظور از رفتار خاص این است که آیا فرد در وضعیت های مختلف، رفتار های متفاوتی ازخود نشان می دهد؟ آیا همکارانش او را به دلیل این که امروز دیر آمده است به عنوان فردی " زیر کار در رو" نمی شناسند؟ اگر رفتار غیر عادی باشد، نظاره گر آن را به عامل بیرونی نسبت خواهد داد ولی اگر این رفتار مختص او باشد، احتمالا به عامل درونی نسبت خواهد داد</a:t>
            </a:r>
            <a:r>
              <a:rPr lang="en-US" sz="2800" dirty="0">
                <a:cs typeface="B Nazanin" pitchFamily="2" charset="-78"/>
              </a:rPr>
              <a:t>.</a:t>
            </a:r>
            <a:endParaRPr lang="fa-IR" sz="2800" dirty="0">
              <a:cs typeface="B Nazanin" pitchFamily="2" charset="-78"/>
            </a:endParaRPr>
          </a:p>
        </p:txBody>
      </p:sp>
    </p:spTree>
    <p:extLst>
      <p:ext uri="{BB962C8B-B14F-4D97-AF65-F5344CB8AC3E}">
        <p14:creationId xmlns:p14="http://schemas.microsoft.com/office/powerpoint/2010/main" val="90513046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260648"/>
            <a:ext cx="8229600" cy="1143000"/>
          </a:xfrm>
        </p:spPr>
        <p:style>
          <a:lnRef idx="1">
            <a:schemeClr val="accent6"/>
          </a:lnRef>
          <a:fillRef idx="2">
            <a:schemeClr val="accent6"/>
          </a:fillRef>
          <a:effectRef idx="1">
            <a:schemeClr val="accent6"/>
          </a:effectRef>
          <a:fontRef idx="minor">
            <a:schemeClr val="dk1"/>
          </a:fontRef>
        </p:style>
        <p:txBody>
          <a:bodyPr>
            <a:normAutofit/>
          </a:bodyPr>
          <a:lstStyle/>
          <a:p>
            <a:r>
              <a:rPr lang="fa-IR" b="1" dirty="0" smtClean="0">
                <a:cs typeface="B Nazanin" pitchFamily="2" charset="-78"/>
              </a:rPr>
              <a:t>توافق(اجماع)تطابق</a:t>
            </a:r>
            <a:endParaRPr lang="fa-IR" dirty="0"/>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fontScale="77500" lnSpcReduction="20000"/>
          </a:bodyPr>
          <a:lstStyle/>
          <a:p>
            <a:r>
              <a:rPr lang="fa-IR" dirty="0">
                <a:cs typeface="B Nazanin" pitchFamily="2" charset="-78"/>
              </a:rPr>
              <a:t>نشان دادن پاسخ های مشابه یا رفتارهای مشابه در موقعیت های مشابه. هر وقت موقعیت مشابهی ایجاد شود باز همان رفتار را دارند ولی در تمایز اینچنین نمي‌باشد. همه دیر آمده اند اینهم دیر مي‌آید همه زود مي‌آیند اینهم زود مي‌آید و عامل خارجی مؤثر </a:t>
            </a:r>
            <a:r>
              <a:rPr lang="fa-IR" dirty="0" smtClean="0">
                <a:cs typeface="B Nazanin" pitchFamily="2" charset="-78"/>
              </a:rPr>
              <a:t>است.</a:t>
            </a:r>
            <a:r>
              <a:rPr lang="fa-IR" dirty="0"/>
              <a:t> </a:t>
            </a:r>
            <a:r>
              <a:rPr lang="fa-IR" dirty="0">
                <a:cs typeface="B Nazanin" pitchFamily="2" charset="-78"/>
              </a:rPr>
              <a:t>اگر همه ی کسانی که با وضعیتی همانند رو به رو می شوند به یک شکل واکنش نشان دهند، گفته می شود که اجماع در رفتار آن ها وجود دارد. رفتار کارمندی که دیرکرد دارد در صورتی با این شاخص مناسبت دارد که تمامی کارکنانی که همان مسیر را برای رفتن به محل کار طی می کنند، نیز تاخیر داشته باشند. از دید نظریه اسناد، اگر اجماع فزونی یابد، افراد عامل بیرونی را موجب سستی کارمند می دانند در حالی که اگر سایر کارکنانی که همان مسیر را طی کرده اند، به موقع سر کار حاضر شده باشند، عامل درونی را دلیل سستی می دانند</a:t>
            </a:r>
            <a:r>
              <a:rPr lang="en-US" dirty="0">
                <a:cs typeface="B Nazanin" pitchFamily="2" charset="-78"/>
              </a:rPr>
              <a:t>.</a:t>
            </a:r>
            <a:br>
              <a:rPr lang="en-US" dirty="0">
                <a:cs typeface="B Nazanin" pitchFamily="2" charset="-78"/>
              </a:rPr>
            </a:br>
            <a:r>
              <a:rPr lang="en-US" dirty="0"/>
              <a:t/>
            </a:r>
            <a:br>
              <a:rPr lang="en-US" dirty="0"/>
            </a:br>
            <a:endParaRPr lang="fa-IR" dirty="0">
              <a:cs typeface="B Nazanin" pitchFamily="2" charset="-78"/>
            </a:endParaRPr>
          </a:p>
        </p:txBody>
      </p:sp>
    </p:spTree>
    <p:extLst>
      <p:ext uri="{BB962C8B-B14F-4D97-AF65-F5344CB8AC3E}">
        <p14:creationId xmlns:p14="http://schemas.microsoft.com/office/powerpoint/2010/main" val="15300994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normAutofit/>
          </a:bodyPr>
          <a:lstStyle/>
          <a:p>
            <a:r>
              <a:rPr lang="fa-IR" b="1" dirty="0">
                <a:cs typeface="B Nazanin" pitchFamily="2" charset="-78"/>
              </a:rPr>
              <a:t>تداوم و </a:t>
            </a:r>
            <a:r>
              <a:rPr lang="fa-IR" b="1" dirty="0" smtClean="0">
                <a:cs typeface="B Nazanin" pitchFamily="2" charset="-78"/>
              </a:rPr>
              <a:t>ثبات</a:t>
            </a:r>
            <a:endParaRPr lang="fa-IR" dirty="0">
              <a:cs typeface="B Nazanin" pitchFamily="2" charset="-78"/>
            </a:endParaRPr>
          </a:p>
        </p:txBody>
      </p:sp>
      <p:sp>
        <p:nvSpPr>
          <p:cNvPr id="3" name="Content Placeholder 2"/>
          <p:cNvSpPr>
            <a:spLocks noGrp="1"/>
          </p:cNvSpPr>
          <p:nvPr>
            <p:ph idx="1"/>
          </p:nvPr>
        </p:nvSpPr>
        <p:spPr/>
        <p:style>
          <a:lnRef idx="2">
            <a:schemeClr val="accent2"/>
          </a:lnRef>
          <a:fillRef idx="1">
            <a:schemeClr val="lt1"/>
          </a:fillRef>
          <a:effectRef idx="0">
            <a:schemeClr val="accent2"/>
          </a:effectRef>
          <a:fontRef idx="minor">
            <a:schemeClr val="dk1"/>
          </a:fontRef>
        </p:style>
        <p:txBody>
          <a:bodyPr>
            <a:normAutofit lnSpcReduction="10000"/>
          </a:bodyPr>
          <a:lstStyle/>
          <a:p>
            <a:r>
              <a:rPr lang="fa-IR" dirty="0">
                <a:cs typeface="B Nazanin" pitchFamily="2" charset="-78"/>
              </a:rPr>
              <a:t>پاسخ ها در بیشتر زمان ها مشابه است. همه دیر آمدهاند وی زود مي‌آید همه زود مي‌آیند باز هم آن شخص زود مي‌آید که در اینجا عامل داخلی و درونی مؤثر مي‌باشد. وسرانجام آدمی به عنوان یک نظارهگر در جستجوی ثبات در فعالیتهای فردی است. </a:t>
            </a:r>
            <a:r>
              <a:rPr lang="fa-IR" dirty="0" smtClean="0">
                <a:cs typeface="B Nazanin" pitchFamily="2" charset="-78"/>
              </a:rPr>
              <a:t>قضاوت </a:t>
            </a:r>
            <a:r>
              <a:rPr lang="fa-IR" dirty="0">
                <a:cs typeface="B Nazanin" pitchFamily="2" charset="-78"/>
              </a:rPr>
              <a:t>در مورد کارمندی که به طور استثنا ده دقیقه دیر سر کار می آید و کارمندی که که به طور مرتب هفته ای دو الی سه با تاخیر دارد، یکسان نخواهد بود. هر چه ثبات رفتاری فرد بیشتر باشد، نظاره گر بیشتر تمایل دارد رفتارهای او را به علل درونی نسبت دهد</a:t>
            </a:r>
            <a:r>
              <a:rPr lang="en-US" dirty="0">
                <a:cs typeface="B Nazanin" pitchFamily="2" charset="-78"/>
              </a:rPr>
              <a:t>.</a:t>
            </a:r>
            <a:r>
              <a:rPr lang="en-US" dirty="0"/>
              <a:t/>
            </a:r>
            <a:br>
              <a:rPr lang="en-US" dirty="0"/>
            </a:br>
            <a:endParaRPr lang="en-US" dirty="0">
              <a:cs typeface="B Nazanin" pitchFamily="2" charset="-78"/>
            </a:endParaRPr>
          </a:p>
          <a:p>
            <a:endParaRPr lang="fa-IR" dirty="0"/>
          </a:p>
        </p:txBody>
      </p:sp>
    </p:spTree>
    <p:extLst>
      <p:ext uri="{BB962C8B-B14F-4D97-AF65-F5344CB8AC3E}">
        <p14:creationId xmlns:p14="http://schemas.microsoft.com/office/powerpoint/2010/main" val="246852020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solidFill>
        </p:spPr>
        <p:txBody>
          <a:bodyPr/>
          <a:lstStyle/>
          <a:p>
            <a:r>
              <a:rPr lang="fa-IR" dirty="0" smtClean="0"/>
              <a:t>خطاها در اسناد</a:t>
            </a:r>
            <a:endParaRPr lang="fa-IR" dirty="0"/>
          </a:p>
        </p:txBody>
      </p:sp>
      <p:sp>
        <p:nvSpPr>
          <p:cNvPr id="3" name="Content Placeholder 2"/>
          <p:cNvSpPr>
            <a:spLocks noGrp="1"/>
          </p:cNvSpPr>
          <p:nvPr>
            <p:ph idx="1"/>
          </p:nvPr>
        </p:nvSpPr>
        <p:spPr/>
        <p:style>
          <a:lnRef idx="2">
            <a:schemeClr val="accent5"/>
          </a:lnRef>
          <a:fillRef idx="1">
            <a:schemeClr val="lt1"/>
          </a:fillRef>
          <a:effectRef idx="0">
            <a:schemeClr val="accent5"/>
          </a:effectRef>
          <a:fontRef idx="minor">
            <a:schemeClr val="dk1"/>
          </a:fontRef>
        </p:style>
        <p:txBody>
          <a:bodyPr/>
          <a:lstStyle/>
          <a:p>
            <a:endParaRPr lang="fa-IR" dirty="0"/>
          </a:p>
        </p:txBody>
      </p:sp>
      <p:sp>
        <p:nvSpPr>
          <p:cNvPr id="16" name="Oval 15"/>
          <p:cNvSpPr/>
          <p:nvPr/>
        </p:nvSpPr>
        <p:spPr>
          <a:xfrm>
            <a:off x="6948264" y="3216424"/>
            <a:ext cx="1656184" cy="923554"/>
          </a:xfrm>
          <a:prstGeom prst="ellipse">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fa-IR" dirty="0">
                <a:solidFill>
                  <a:sysClr val="windowText" lastClr="000000"/>
                </a:solidFill>
                <a:cs typeface="B Nazanin" pitchFamily="2" charset="-78"/>
              </a:rPr>
              <a:t>1-خطای اساسی اسناد</a:t>
            </a:r>
          </a:p>
        </p:txBody>
      </p:sp>
      <p:grpSp>
        <p:nvGrpSpPr>
          <p:cNvPr id="25" name="Group 24"/>
          <p:cNvGrpSpPr/>
          <p:nvPr/>
        </p:nvGrpSpPr>
        <p:grpSpPr>
          <a:xfrm>
            <a:off x="683568" y="1772816"/>
            <a:ext cx="6534889" cy="3561670"/>
            <a:chOff x="683568" y="1772816"/>
            <a:chExt cx="6534889" cy="3561670"/>
          </a:xfrm>
        </p:grpSpPr>
        <p:sp>
          <p:nvSpPr>
            <p:cNvPr id="4" name="Oval 3"/>
            <p:cNvSpPr/>
            <p:nvPr/>
          </p:nvSpPr>
          <p:spPr>
            <a:xfrm>
              <a:off x="3407420" y="1772816"/>
              <a:ext cx="2520280" cy="1008112"/>
            </a:xfrm>
            <a:prstGeom prst="ellipse">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fa-IR" b="1" dirty="0" smtClean="0">
                  <a:solidFill>
                    <a:sysClr val="windowText" lastClr="000000"/>
                  </a:solidFill>
                  <a:cs typeface="B Nazanin" pitchFamily="2" charset="-78"/>
                </a:rPr>
                <a:t>خطاها در اسناد</a:t>
              </a:r>
              <a:endParaRPr lang="fa-IR" b="1" dirty="0">
                <a:solidFill>
                  <a:sysClr val="windowText" lastClr="000000"/>
                </a:solidFill>
                <a:cs typeface="B Nazanin" pitchFamily="2" charset="-78"/>
              </a:endParaRPr>
            </a:p>
          </p:txBody>
        </p:sp>
        <p:cxnSp>
          <p:nvCxnSpPr>
            <p:cNvPr id="6" name="Straight Arrow Connector 5"/>
            <p:cNvCxnSpPr/>
            <p:nvPr/>
          </p:nvCxnSpPr>
          <p:spPr>
            <a:xfrm>
              <a:off x="5875548" y="2384884"/>
              <a:ext cx="1296144" cy="9361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5364088" y="2703644"/>
              <a:ext cx="936104" cy="10801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2111276" y="2420888"/>
              <a:ext cx="1296144" cy="900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a:off x="3275856" y="2739472"/>
              <a:ext cx="792088" cy="12241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4613554" y="2839059"/>
              <a:ext cx="108012" cy="14941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Oval 16"/>
            <p:cNvSpPr/>
            <p:nvPr/>
          </p:nvSpPr>
          <p:spPr>
            <a:xfrm>
              <a:off x="5425661" y="3787265"/>
              <a:ext cx="1792796" cy="833544"/>
            </a:xfrm>
            <a:prstGeom prst="ellipse">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fa-IR" dirty="0">
                  <a:solidFill>
                    <a:sysClr val="windowText" lastClr="000000"/>
                  </a:solidFill>
                  <a:cs typeface="B Nazanin" pitchFamily="2" charset="-78"/>
                </a:rPr>
                <a:t>2</a:t>
              </a:r>
              <a:r>
                <a:rPr lang="fa-IR" dirty="0" smtClean="0">
                  <a:solidFill>
                    <a:sysClr val="windowText" lastClr="000000"/>
                  </a:solidFill>
                  <a:cs typeface="B Nazanin" pitchFamily="2" charset="-78"/>
                </a:rPr>
                <a:t>-تعصب خود خدمتی</a:t>
              </a:r>
              <a:endParaRPr lang="fa-IR" dirty="0">
                <a:solidFill>
                  <a:sysClr val="windowText" lastClr="000000"/>
                </a:solidFill>
                <a:cs typeface="B Nazanin" pitchFamily="2" charset="-78"/>
              </a:endParaRPr>
            </a:p>
          </p:txBody>
        </p:sp>
        <p:sp>
          <p:nvSpPr>
            <p:cNvPr id="18" name="Oval 17"/>
            <p:cNvSpPr/>
            <p:nvPr/>
          </p:nvSpPr>
          <p:spPr>
            <a:xfrm>
              <a:off x="3731456" y="4365104"/>
              <a:ext cx="1980220" cy="969382"/>
            </a:xfrm>
            <a:prstGeom prst="ellipse">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fa-IR" dirty="0" smtClean="0">
                  <a:solidFill>
                    <a:sysClr val="windowText" lastClr="000000"/>
                  </a:solidFill>
                  <a:cs typeface="B Nazanin" pitchFamily="2" charset="-78"/>
                </a:rPr>
                <a:t>3-وضعیتهای </a:t>
              </a:r>
              <a:r>
                <a:rPr lang="fa-IR" dirty="0">
                  <a:solidFill>
                    <a:sysClr val="windowText" lastClr="000000"/>
                  </a:solidFill>
                  <a:cs typeface="B Nazanin" pitchFamily="2" charset="-78"/>
                </a:rPr>
                <a:t>سببی</a:t>
              </a:r>
            </a:p>
          </p:txBody>
        </p:sp>
        <p:sp>
          <p:nvSpPr>
            <p:cNvPr id="22" name="Oval 21"/>
            <p:cNvSpPr/>
            <p:nvPr/>
          </p:nvSpPr>
          <p:spPr>
            <a:xfrm>
              <a:off x="2111276" y="3963608"/>
              <a:ext cx="1800200" cy="833544"/>
            </a:xfrm>
            <a:prstGeom prst="ellipse">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fa-IR" dirty="0" smtClean="0">
                  <a:solidFill>
                    <a:sysClr val="windowText" lastClr="000000"/>
                  </a:solidFill>
                  <a:cs typeface="B Nazanin" pitchFamily="2" charset="-78"/>
                </a:rPr>
                <a:t>4-اوضاع </a:t>
              </a:r>
              <a:r>
                <a:rPr lang="fa-IR" dirty="0">
                  <a:solidFill>
                    <a:sysClr val="windowText" lastClr="000000"/>
                  </a:solidFill>
                  <a:cs typeface="B Nazanin" pitchFamily="2" charset="-78"/>
                </a:rPr>
                <a:t>بحرانی</a:t>
              </a:r>
            </a:p>
          </p:txBody>
        </p:sp>
        <p:sp>
          <p:nvSpPr>
            <p:cNvPr id="23" name="Oval 22"/>
            <p:cNvSpPr/>
            <p:nvPr/>
          </p:nvSpPr>
          <p:spPr>
            <a:xfrm>
              <a:off x="683568" y="3243704"/>
              <a:ext cx="1800200" cy="896274"/>
            </a:xfrm>
            <a:prstGeom prst="ellipse">
              <a:avLst/>
            </a:prstGeom>
          </p:spPr>
          <p:style>
            <a:lnRef idx="1">
              <a:schemeClr val="accent3"/>
            </a:lnRef>
            <a:fillRef idx="3">
              <a:schemeClr val="accent3"/>
            </a:fillRef>
            <a:effectRef idx="2">
              <a:schemeClr val="accent3"/>
            </a:effectRef>
            <a:fontRef idx="minor">
              <a:schemeClr val="lt1"/>
            </a:fontRef>
          </p:style>
          <p:txBody>
            <a:bodyPr rtlCol="1" anchor="ctr"/>
            <a:lstStyle/>
            <a:p>
              <a:pPr algn="ctr"/>
              <a:r>
                <a:rPr lang="fa-IR" dirty="0" smtClean="0">
                  <a:solidFill>
                    <a:sysClr val="windowText" lastClr="000000"/>
                  </a:solidFill>
                  <a:cs typeface="B Nazanin" pitchFamily="2" charset="-78"/>
                </a:rPr>
                <a:t>5-حفظ </a:t>
              </a:r>
              <a:r>
                <a:rPr lang="fa-IR" dirty="0">
                  <a:solidFill>
                    <a:sysClr val="windowText" lastClr="000000"/>
                  </a:solidFill>
                  <a:cs typeface="B Nazanin" pitchFamily="2" charset="-78"/>
                </a:rPr>
                <a:t>تصویر مثبت</a:t>
              </a:r>
            </a:p>
          </p:txBody>
        </p:sp>
      </p:grpSp>
    </p:spTree>
    <p:extLst>
      <p:ext uri="{BB962C8B-B14F-4D97-AF65-F5344CB8AC3E}">
        <p14:creationId xmlns:p14="http://schemas.microsoft.com/office/powerpoint/2010/main" val="398218305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solidFill>
        </p:spPr>
        <p:txBody>
          <a:bodyPr/>
          <a:lstStyle/>
          <a:p>
            <a:r>
              <a:rPr lang="fa-IR" dirty="0" smtClean="0"/>
              <a:t>1</a:t>
            </a:r>
            <a:r>
              <a:rPr lang="fa-IR" dirty="0" smtClean="0">
                <a:cs typeface="B Nazanin" pitchFamily="2" charset="-78"/>
              </a:rPr>
              <a:t>-خطای اساسی اسناد</a:t>
            </a:r>
            <a:endParaRPr lang="fa-IR" dirty="0">
              <a:cs typeface="B Nazanin" pitchFamily="2" charset="-78"/>
            </a:endParaRPr>
          </a:p>
        </p:txBody>
      </p:sp>
      <p:sp>
        <p:nvSpPr>
          <p:cNvPr id="3" name="Content Placeholder 2"/>
          <p:cNvSpPr>
            <a:spLocks noGrp="1"/>
          </p:cNvSpPr>
          <p:nvPr>
            <p:ph idx="1"/>
          </p:nvPr>
        </p:nvSpPr>
        <p:spPr/>
        <p:style>
          <a:lnRef idx="2">
            <a:schemeClr val="accent5"/>
          </a:lnRef>
          <a:fillRef idx="1">
            <a:schemeClr val="lt1"/>
          </a:fillRef>
          <a:effectRef idx="0">
            <a:schemeClr val="accent5"/>
          </a:effectRef>
          <a:fontRef idx="minor">
            <a:schemeClr val="dk1"/>
          </a:fontRef>
        </p:style>
        <p:txBody>
          <a:bodyPr/>
          <a:lstStyle/>
          <a:p>
            <a:r>
              <a:rPr lang="fa-IR" dirty="0">
                <a:cs typeface="B Nazanin" pitchFamily="2" charset="-78"/>
              </a:rPr>
              <a:t>وقتی در مورد رفتار دیگران قضاوت مي‌کنیم تمایل داریم تاثیر عوامل خارجی را ناچیز گرفته و تاثیر عوامل داخلی را بیشتر مؤثر بدانیم. </a:t>
            </a:r>
            <a:r>
              <a:rPr lang="fa-IR" u="sng" dirty="0">
                <a:cs typeface="B Nazanin" pitchFamily="2" charset="-78"/>
              </a:rPr>
              <a:t>به طور کلی تمایل داریم ابتدا خود فرد را مقصر بدانیم،نه موقعیت و محیط را. </a:t>
            </a:r>
            <a:r>
              <a:rPr lang="fa-IR" dirty="0">
                <a:cs typeface="B Nazanin" pitchFamily="2" charset="-78"/>
              </a:rPr>
              <a:t>در خطای اسناد گفته مي‌شود وقتی در مورد دیگران قضاوت مي‌کنیم(وقتی که شکست مي‌خورند نه وقتی که موفق مي‌شوند)عامل داخلی را موثر مي‌دانیم،پس به طور کلی تمایل داریم در مورد دیگران ابتدا فرد را مقصر بدانیم و بعد عامل خارجی یا بیرونی را. </a:t>
            </a:r>
            <a:endParaRPr lang="en-US" dirty="0">
              <a:cs typeface="B Nazanin" pitchFamily="2" charset="-78"/>
            </a:endParaRPr>
          </a:p>
          <a:p>
            <a:endParaRPr lang="en-US" dirty="0">
              <a:cs typeface="B Nazanin" pitchFamily="2" charset="-78"/>
            </a:endParaRPr>
          </a:p>
          <a:p>
            <a:endParaRPr lang="fa-IR" dirty="0"/>
          </a:p>
        </p:txBody>
      </p:sp>
    </p:spTree>
    <p:extLst>
      <p:ext uri="{BB962C8B-B14F-4D97-AF65-F5344CB8AC3E}">
        <p14:creationId xmlns:p14="http://schemas.microsoft.com/office/powerpoint/2010/main" val="39242406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lstStyle/>
          <a:p>
            <a:r>
              <a:rPr lang="fa-IR" dirty="0" smtClean="0"/>
              <a:t>الف)احساس</a:t>
            </a:r>
            <a:endParaRPr lang="fa-IR" dirty="0"/>
          </a:p>
        </p:txBody>
      </p:sp>
      <p:sp>
        <p:nvSpPr>
          <p:cNvPr id="3" name="Content Placeholder 2"/>
          <p:cNvSpPr>
            <a:spLocks noGrp="1"/>
          </p:cNvSpPr>
          <p:nvPr>
            <p:ph idx="1"/>
          </p:nvPr>
        </p:nvSpPr>
        <p:spPr/>
        <p:style>
          <a:lnRef idx="2">
            <a:schemeClr val="accent3"/>
          </a:lnRef>
          <a:fillRef idx="1">
            <a:schemeClr val="lt1"/>
          </a:fillRef>
          <a:effectRef idx="0">
            <a:schemeClr val="accent3"/>
          </a:effectRef>
          <a:fontRef idx="minor">
            <a:schemeClr val="dk1"/>
          </a:fontRef>
        </p:style>
        <p:txBody>
          <a:bodyPr/>
          <a:lstStyle/>
          <a:p>
            <a:r>
              <a:rPr lang="fa-IR" dirty="0" smtClean="0">
                <a:cs typeface="B Nazanin" pitchFamily="2" charset="-78"/>
              </a:rPr>
              <a:t>مکانیسمهای حسی عمده پنجگانه شامل:</a:t>
            </a:r>
          </a:p>
          <a:p>
            <a:r>
              <a:rPr lang="fa-IR" dirty="0" smtClean="0">
                <a:cs typeface="B Nazanin" pitchFamily="2" charset="-78"/>
              </a:rPr>
              <a:t> بینایی،بویایی،چشایی،شنوایی، وبساوایی</a:t>
            </a:r>
          </a:p>
          <a:p>
            <a:r>
              <a:rPr lang="fa-IR" dirty="0" smtClean="0">
                <a:cs typeface="B Nazanin" pitchFamily="2" charset="-78"/>
              </a:rPr>
              <a:t>محرکهای محیطی تنها در صورتی که بدن مکانیسمهای حسی را برای دریافت آنها آماده کرده باشد بر بدن آدمی تاثیر حسی میگذارند وآگاهی نسبت به تاثیر این حواس به گام بعدی در فرایند ادراک یعنی </a:t>
            </a:r>
            <a:r>
              <a:rPr lang="fa-IR" dirty="0" smtClean="0">
                <a:solidFill>
                  <a:srgbClr val="FF0000"/>
                </a:solidFill>
                <a:cs typeface="B Nazanin" pitchFamily="2" charset="-78"/>
              </a:rPr>
              <a:t>توجه </a:t>
            </a:r>
            <a:r>
              <a:rPr lang="fa-IR" dirty="0" smtClean="0">
                <a:cs typeface="B Nazanin" pitchFamily="2" charset="-78"/>
              </a:rPr>
              <a:t>بستگی دارد</a:t>
            </a:r>
            <a:endParaRPr lang="fa-IR" dirty="0">
              <a:cs typeface="B Nazanin" pitchFamily="2" charset="-78"/>
            </a:endParaRPr>
          </a:p>
        </p:txBody>
      </p:sp>
    </p:spTree>
    <p:extLst>
      <p:ext uri="{BB962C8B-B14F-4D97-AF65-F5344CB8AC3E}">
        <p14:creationId xmlns:p14="http://schemas.microsoft.com/office/powerpoint/2010/main" val="303888549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solidFill>
        </p:spPr>
        <p:txBody>
          <a:bodyPr/>
          <a:lstStyle/>
          <a:p>
            <a:r>
              <a:rPr lang="fa-IR" b="1" dirty="0" smtClean="0">
                <a:cs typeface="B Nazanin" pitchFamily="2" charset="-78"/>
              </a:rPr>
              <a:t>2-تعصب </a:t>
            </a:r>
            <a:r>
              <a:rPr lang="fa-IR" b="1" dirty="0">
                <a:cs typeface="B Nazanin" pitchFamily="2" charset="-78"/>
              </a:rPr>
              <a:t>خوش خدمتی</a:t>
            </a:r>
            <a:endParaRPr lang="fa-IR" dirty="0">
              <a:cs typeface="B Nazanin" pitchFamily="2" charset="-78"/>
            </a:endParaRPr>
          </a:p>
        </p:txBody>
      </p:sp>
      <p:sp>
        <p:nvSpPr>
          <p:cNvPr id="3" name="Content Placeholder 2"/>
          <p:cNvSpPr>
            <a:spLocks noGrp="1"/>
          </p:cNvSpPr>
          <p:nvPr>
            <p:ph idx="1"/>
          </p:nvPr>
        </p:nvSpPr>
        <p:spPr/>
        <p:style>
          <a:lnRef idx="2">
            <a:schemeClr val="accent5"/>
          </a:lnRef>
          <a:fillRef idx="1">
            <a:schemeClr val="lt1"/>
          </a:fillRef>
          <a:effectRef idx="0">
            <a:schemeClr val="accent5"/>
          </a:effectRef>
          <a:fontRef idx="minor">
            <a:schemeClr val="dk1"/>
          </a:fontRef>
        </p:style>
        <p:txBody>
          <a:bodyPr>
            <a:normAutofit fontScale="92500" lnSpcReduction="10000"/>
          </a:bodyPr>
          <a:lstStyle/>
          <a:p>
            <a:r>
              <a:rPr lang="fa-IR" sz="2800" dirty="0">
                <a:cs typeface="B Nazanin" pitchFamily="2" charset="-78"/>
              </a:rPr>
              <a:t>به نوعی خودمان را گول مي‌زنیم،و تمایل داریم در مورد موفقیت خودمان بگوییم موفق شده ام،20 گرفتم. و وقتی شکست مي‌خوریم به دیگران و عوامل دیگر آنرا نسبت دهیم مثلا ً بگوییم سوال سخت بود. وقتی دانشجویی نمره </a:t>
            </a:r>
            <a:r>
              <a:rPr lang="en-US" sz="2800" dirty="0">
                <a:cs typeface="B Nazanin" pitchFamily="2" charset="-78"/>
              </a:rPr>
              <a:t>A</a:t>
            </a:r>
            <a:r>
              <a:rPr lang="fa-IR" sz="2800" dirty="0">
                <a:cs typeface="B Nazanin" pitchFamily="2" charset="-78"/>
              </a:rPr>
              <a:t> در یک امتحان مي‌گیرد اغلب مي‌گوید سخت و خوب مطالعه کردم نمي‌گوید سوال ساده بود،حالت عکسش اگر نمره </a:t>
            </a:r>
            <a:r>
              <a:rPr lang="en-US" sz="2800" dirty="0">
                <a:cs typeface="B Nazanin" pitchFamily="2" charset="-78"/>
              </a:rPr>
              <a:t>C</a:t>
            </a:r>
            <a:r>
              <a:rPr lang="fa-IR" sz="2800" dirty="0">
                <a:cs typeface="B Nazanin" pitchFamily="2" charset="-78"/>
              </a:rPr>
              <a:t> یا </a:t>
            </a:r>
            <a:r>
              <a:rPr lang="en-US" sz="2800" dirty="0">
                <a:cs typeface="B Nazanin" pitchFamily="2" charset="-78"/>
              </a:rPr>
              <a:t>D</a:t>
            </a:r>
            <a:r>
              <a:rPr lang="fa-IR" sz="2800" dirty="0">
                <a:cs typeface="B Nazanin" pitchFamily="2" charset="-78"/>
              </a:rPr>
              <a:t> یا </a:t>
            </a:r>
            <a:r>
              <a:rPr lang="en-US" sz="2800" dirty="0">
                <a:cs typeface="B Nazanin" pitchFamily="2" charset="-78"/>
              </a:rPr>
              <a:t>F</a:t>
            </a:r>
            <a:r>
              <a:rPr lang="fa-IR" sz="2800" dirty="0">
                <a:cs typeface="B Nazanin" pitchFamily="2" charset="-78"/>
              </a:rPr>
              <a:t>(زیر 10) بگیرد مي‌گوید امتحانش بسیار سخت و مشکل بود،منبعش چیز دیگری بود،در سر کلاس 1 چیزی مي‌گوید ولی در امتحان چیز دیگری </a:t>
            </a:r>
            <a:r>
              <a:rPr lang="fa-IR" sz="2800" dirty="0" smtClean="0">
                <a:cs typeface="B Nazanin" pitchFamily="2" charset="-78"/>
              </a:rPr>
              <a:t>مي‌خواهد.</a:t>
            </a:r>
            <a:r>
              <a:rPr lang="fa-IR" sz="2800" dirty="0"/>
              <a:t> </a:t>
            </a:r>
            <a:r>
              <a:rPr lang="fa-IR" sz="2800" dirty="0">
                <a:cs typeface="B Nazanin" pitchFamily="2" charset="-78"/>
              </a:rPr>
              <a:t>در انسان ها تمایلی است که موفقیت های خود را به عوامل درونی مانند تلاش یا توان خود نسبت می دهند در حالی که دلیل شکست خود را عوامل </a:t>
            </a:r>
            <a:r>
              <a:rPr lang="fa-IR" sz="2800" dirty="0" smtClean="0">
                <a:cs typeface="B Nazanin" pitchFamily="2" charset="-78"/>
              </a:rPr>
              <a:t>بیرونی مانند </a:t>
            </a:r>
            <a:r>
              <a:rPr lang="fa-IR" sz="2800" dirty="0">
                <a:cs typeface="B Nazanin" pitchFamily="2" charset="-78"/>
              </a:rPr>
              <a:t>بخت و شانس یا تقدیر می دانند. پدیده ی خود خدمتی، بیانگر بازخوردی است که در بررسی عملکرد به کارکنان داده می شود و بر حسب مثبت یا منفی بودنش تحریف می شود</a:t>
            </a:r>
            <a:r>
              <a:rPr lang="en-US" sz="2800" dirty="0">
                <a:cs typeface="B Nazanin" pitchFamily="2" charset="-78"/>
              </a:rPr>
              <a:t>.</a:t>
            </a:r>
            <a:endParaRPr lang="fa-IR" sz="2800" dirty="0">
              <a:cs typeface="B Nazanin" pitchFamily="2" charset="-78"/>
            </a:endParaRPr>
          </a:p>
        </p:txBody>
      </p:sp>
    </p:spTree>
    <p:extLst>
      <p:ext uri="{BB962C8B-B14F-4D97-AF65-F5344CB8AC3E}">
        <p14:creationId xmlns:p14="http://schemas.microsoft.com/office/powerpoint/2010/main" val="205129111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solidFill>
        </p:spPr>
        <p:txBody>
          <a:bodyPr/>
          <a:lstStyle/>
          <a:p>
            <a:r>
              <a:rPr lang="fa-IR" dirty="0" smtClean="0"/>
              <a:t>3-وضعیتهای سببی</a:t>
            </a:r>
            <a:endParaRPr lang="fa-IR" dirty="0"/>
          </a:p>
        </p:txBody>
      </p:sp>
      <p:sp>
        <p:nvSpPr>
          <p:cNvPr id="3" name="Content Placeholder 2"/>
          <p:cNvSpPr>
            <a:spLocks noGrp="1"/>
          </p:cNvSpPr>
          <p:nvPr>
            <p:ph idx="1"/>
          </p:nvPr>
        </p:nvSpPr>
        <p:spPr/>
        <p:style>
          <a:lnRef idx="2">
            <a:schemeClr val="accent5"/>
          </a:lnRef>
          <a:fillRef idx="1">
            <a:schemeClr val="lt1"/>
          </a:fillRef>
          <a:effectRef idx="0">
            <a:schemeClr val="accent5"/>
          </a:effectRef>
          <a:fontRef idx="minor">
            <a:schemeClr val="dk1"/>
          </a:fontRef>
        </p:style>
        <p:txBody>
          <a:bodyPr/>
          <a:lstStyle/>
          <a:p>
            <a:r>
              <a:rPr lang="fa-IR" dirty="0">
                <a:cs typeface="B Nazanin" pitchFamily="2" charset="-78"/>
              </a:rPr>
              <a:t>گرایش انسان ها در وضعیت های سببی هنگام نظاره ی موفقیت ها و شکست های دیگران به اسناد موفقیت ها بر اساس صفات مشخصی همانند تلاش و توان است و اسناد شکست هایشان به عوامل بیرونی مانند دشواری </a:t>
            </a:r>
            <a:r>
              <a:rPr lang="fa-IR" dirty="0" smtClean="0">
                <a:cs typeface="B Nazanin" pitchFamily="2" charset="-78"/>
              </a:rPr>
              <a:t>کار.</a:t>
            </a:r>
            <a:endParaRPr lang="fa-IR" dirty="0">
              <a:cs typeface="B Nazanin" pitchFamily="2" charset="-78"/>
            </a:endParaRPr>
          </a:p>
        </p:txBody>
      </p:sp>
    </p:spTree>
    <p:extLst>
      <p:ext uri="{BB962C8B-B14F-4D97-AF65-F5344CB8AC3E}">
        <p14:creationId xmlns:p14="http://schemas.microsoft.com/office/powerpoint/2010/main" val="298553202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solidFill>
        </p:spPr>
        <p:txBody>
          <a:bodyPr/>
          <a:lstStyle/>
          <a:p>
            <a:r>
              <a:rPr lang="fa-IR" dirty="0" smtClean="0"/>
              <a:t>4-اوضاع بحرانی</a:t>
            </a:r>
            <a:endParaRPr lang="fa-IR" dirty="0"/>
          </a:p>
        </p:txBody>
      </p:sp>
      <p:sp>
        <p:nvSpPr>
          <p:cNvPr id="3" name="Content Placeholder 2"/>
          <p:cNvSpPr>
            <a:spLocks noGrp="1"/>
          </p:cNvSpPr>
          <p:nvPr>
            <p:ph idx="1"/>
          </p:nvPr>
        </p:nvSpPr>
        <p:spPr/>
        <p:style>
          <a:lnRef idx="2">
            <a:schemeClr val="accent5"/>
          </a:lnRef>
          <a:fillRef idx="1">
            <a:schemeClr val="lt1"/>
          </a:fillRef>
          <a:effectRef idx="0">
            <a:schemeClr val="accent5"/>
          </a:effectRef>
          <a:fontRef idx="minor">
            <a:schemeClr val="dk1"/>
          </a:fontRef>
        </p:style>
        <p:txBody>
          <a:bodyPr/>
          <a:lstStyle/>
          <a:p>
            <a:r>
              <a:rPr lang="fa-IR" dirty="0">
                <a:cs typeface="B Nazanin" pitchFamily="2" charset="-78"/>
              </a:rPr>
              <a:t>در ارزیابی عملکرد کارکنان، عملکرد ضعیف عموما به عوامل درونی و شخصی نسبت داده می شود به ویژه هنگامی نتایج وخیم باشد</a:t>
            </a:r>
            <a:r>
              <a:rPr lang="en-US" dirty="0">
                <a:cs typeface="B Nazanin" pitchFamily="2" charset="-78"/>
              </a:rPr>
              <a:t>.</a:t>
            </a:r>
            <a:endParaRPr lang="fa-IR" dirty="0">
              <a:cs typeface="B Nazanin" pitchFamily="2" charset="-78"/>
            </a:endParaRPr>
          </a:p>
        </p:txBody>
      </p:sp>
    </p:spTree>
    <p:extLst>
      <p:ext uri="{BB962C8B-B14F-4D97-AF65-F5344CB8AC3E}">
        <p14:creationId xmlns:p14="http://schemas.microsoft.com/office/powerpoint/2010/main" val="100953952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solidFill>
        </p:spPr>
        <p:txBody>
          <a:bodyPr/>
          <a:lstStyle/>
          <a:p>
            <a:r>
              <a:rPr lang="fa-IR" dirty="0" smtClean="0"/>
              <a:t>5-حفظ تصویر مثبت</a:t>
            </a:r>
            <a:endParaRPr lang="fa-IR" dirty="0"/>
          </a:p>
        </p:txBody>
      </p:sp>
      <p:sp>
        <p:nvSpPr>
          <p:cNvPr id="3" name="Content Placeholder 2"/>
          <p:cNvSpPr>
            <a:spLocks noGrp="1"/>
          </p:cNvSpPr>
          <p:nvPr>
            <p:ph idx="1"/>
          </p:nvPr>
        </p:nvSpPr>
        <p:spPr/>
        <p:style>
          <a:lnRef idx="2">
            <a:schemeClr val="accent5"/>
          </a:lnRef>
          <a:fillRef idx="1">
            <a:schemeClr val="lt1"/>
          </a:fillRef>
          <a:effectRef idx="0">
            <a:schemeClr val="accent5"/>
          </a:effectRef>
          <a:fontRef idx="minor">
            <a:schemeClr val="dk1"/>
          </a:fontRef>
        </p:style>
        <p:txBody>
          <a:bodyPr/>
          <a:lstStyle/>
          <a:p>
            <a:r>
              <a:rPr lang="fa-IR" dirty="0">
                <a:cs typeface="B Nazanin" pitchFamily="2" charset="-78"/>
              </a:rPr>
              <a:t>کارکنان معمولا موفقیت خود را به عوامل درونی و شکست هایشان را به علل بیرونی نسبت می دهند. انسان به دلیل نیاز به حفظ تصویر مثبت از خود </a:t>
            </a:r>
            <a:r>
              <a:rPr lang="fa-IR">
                <a:cs typeface="B Nazanin" pitchFamily="2" charset="-78"/>
              </a:rPr>
              <a:t>و </a:t>
            </a:r>
            <a:r>
              <a:rPr lang="fa-IR" smtClean="0">
                <a:cs typeface="B Nazanin" pitchFamily="2" charset="-78"/>
              </a:rPr>
              <a:t>دوست </a:t>
            </a:r>
            <a:r>
              <a:rPr lang="fa-IR" dirty="0">
                <a:cs typeface="B Nazanin" pitchFamily="2" charset="-78"/>
              </a:rPr>
              <a:t>داشتن خود، موفقیت هایشان را به مهارت ها و توانایی های شخصی نسبت می دهند و در هنگام شکست به دنبال عوامل بیرونی هستند</a:t>
            </a:r>
            <a:r>
              <a:rPr lang="en-US" dirty="0">
                <a:cs typeface="B Nazanin" pitchFamily="2" charset="-78"/>
              </a:rPr>
              <a:t>.</a:t>
            </a:r>
            <a:endParaRPr lang="fa-IR" dirty="0">
              <a:cs typeface="B Nazanin" pitchFamily="2" charset="-78"/>
            </a:endParaRPr>
          </a:p>
        </p:txBody>
      </p:sp>
    </p:spTree>
    <p:extLst>
      <p:ext uri="{BB962C8B-B14F-4D97-AF65-F5344CB8AC3E}">
        <p14:creationId xmlns:p14="http://schemas.microsoft.com/office/powerpoint/2010/main" val="139436335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a:solidFill>
            <a:srgbClr val="33CC33"/>
          </a:solidFill>
        </p:spPr>
        <p:txBody>
          <a:bodyPr/>
          <a:lstStyle/>
          <a:p>
            <a:endParaRPr lang="fa-IR" dirty="0" smtClean="0"/>
          </a:p>
          <a:p>
            <a:endParaRPr lang="fa-IR" dirty="0" smtClean="0"/>
          </a:p>
          <a:p>
            <a:endParaRPr lang="fa-IR" dirty="0" smtClean="0"/>
          </a:p>
          <a:p>
            <a:endParaRPr lang="fa-IR" dirty="0" smtClean="0"/>
          </a:p>
          <a:p>
            <a:r>
              <a:rPr lang="fa-IR" sz="4400" dirty="0" smtClean="0">
                <a:solidFill>
                  <a:srgbClr val="FF0000"/>
                </a:solidFill>
                <a:cs typeface="B Nazanin" pitchFamily="2" charset="-78"/>
              </a:rPr>
              <a:t>سالی خوش را برای شما آرزومندم.</a:t>
            </a:r>
          </a:p>
          <a:p>
            <a:r>
              <a:rPr lang="fa-IR" sz="4400" dirty="0" smtClean="0">
                <a:solidFill>
                  <a:srgbClr val="FF0000"/>
                </a:solidFill>
                <a:cs typeface="B Nazanin" pitchFamily="2" charset="-78"/>
              </a:rPr>
              <a:t>                                        </a:t>
            </a:r>
            <a:r>
              <a:rPr lang="fa-IR" sz="1800" dirty="0" smtClean="0">
                <a:solidFill>
                  <a:srgbClr val="FF0000"/>
                </a:solidFill>
                <a:cs typeface="B Nazanin" pitchFamily="2" charset="-78"/>
              </a:rPr>
              <a:t>باتشکر:مصطفی مکنونی</a:t>
            </a:r>
            <a:endParaRPr lang="fa-IR" sz="4400" dirty="0">
              <a:solidFill>
                <a:srgbClr val="FF0000"/>
              </a:solidFill>
              <a:cs typeface="B Nazanin" pitchFamily="2" charset="-78"/>
            </a:endParaRPr>
          </a:p>
        </p:txBody>
      </p:sp>
    </p:spTree>
    <p:extLst>
      <p:ext uri="{BB962C8B-B14F-4D97-AF65-F5344CB8AC3E}">
        <p14:creationId xmlns:p14="http://schemas.microsoft.com/office/powerpoint/2010/main" val="1580108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2000"/>
                                        <p:tgtEl>
                                          <p:spTgt spid="3">
                                            <p:txEl>
                                              <p:pRg st="4" end="4"/>
                                            </p:txEl>
                                          </p:spTgt>
                                        </p:tgtEl>
                                      </p:cBhvr>
                                    </p:animEffect>
                                    <p:anim calcmode="lin" valueType="num">
                                      <p:cBhvr>
                                        <p:cTn id="8"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4" end="4"/>
                                            </p:txEl>
                                          </p:spTgt>
                                        </p:tgtEl>
                                        <p:attrNameLst>
                                          <p:attrName>ppt_h</p:attrName>
                                        </p:attrNameLst>
                                      </p:cBhvr>
                                      <p:tavLst>
                                        <p:tav tm="0">
                                          <p:val>
                                            <p:strVal val="#ppt_h"/>
                                          </p:val>
                                        </p:tav>
                                        <p:tav tm="100000">
                                          <p:val>
                                            <p:strVal val="#ppt_h"/>
                                          </p:val>
                                        </p:tav>
                                      </p:tavLst>
                                    </p:anim>
                                  </p:childTnLst>
                                </p:cTn>
                              </p:par>
                              <p:par>
                                <p:cTn id="10" presetID="45" presetClass="entr" presetSubtype="0" fill="hold" nodeType="with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fade">
                                      <p:cBhvr>
                                        <p:cTn id="12" dur="2000"/>
                                        <p:tgtEl>
                                          <p:spTgt spid="3">
                                            <p:txEl>
                                              <p:pRg st="5" end="5"/>
                                            </p:txEl>
                                          </p:spTgt>
                                        </p:tgtEl>
                                      </p:cBhvr>
                                    </p:animEffect>
                                    <p:anim calcmode="lin" valueType="num">
                                      <p:cBhvr>
                                        <p:cTn id="13" dur="2000" fill="hold"/>
                                        <p:tgtEl>
                                          <p:spTgt spid="3">
                                            <p:txEl>
                                              <p:pRg st="5" end="5"/>
                                            </p:txEl>
                                          </p:spTgt>
                                        </p:tgtEl>
                                        <p:attrNameLst>
                                          <p:attrName>ppt_w</p:attrName>
                                        </p:attrNameLst>
                                      </p:cBhvr>
                                      <p:tavLst>
                                        <p:tav tm="0" fmla="#ppt_w*sin(2.5*pi*$)">
                                          <p:val>
                                            <p:fltVal val="0"/>
                                          </p:val>
                                        </p:tav>
                                        <p:tav tm="100000">
                                          <p:val>
                                            <p:fltVal val="1"/>
                                          </p:val>
                                        </p:tav>
                                      </p:tavLst>
                                    </p:anim>
                                    <p:anim calcmode="lin" valueType="num">
                                      <p:cBhvr>
                                        <p:cTn id="14" dur="2000" fill="hold"/>
                                        <p:tgtEl>
                                          <p:spTgt spid="3">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lstStyle/>
          <a:p>
            <a:r>
              <a:rPr lang="fa-IR" dirty="0" smtClean="0"/>
              <a:t>ب)توجه</a:t>
            </a:r>
            <a:endParaRPr lang="fa-IR" dirty="0"/>
          </a:p>
        </p:txBody>
      </p:sp>
      <p:sp>
        <p:nvSpPr>
          <p:cNvPr id="3" name="Content Placeholder 2"/>
          <p:cNvSpPr>
            <a:spLocks noGrp="1"/>
          </p:cNvSpPr>
          <p:nvPr>
            <p:ph idx="1"/>
          </p:nvPr>
        </p:nvSpPr>
        <p:spPr/>
        <p:style>
          <a:lnRef idx="2">
            <a:schemeClr val="accent3"/>
          </a:lnRef>
          <a:fillRef idx="1">
            <a:schemeClr val="lt1"/>
          </a:fillRef>
          <a:effectRef idx="0">
            <a:schemeClr val="accent3"/>
          </a:effectRef>
          <a:fontRef idx="minor">
            <a:schemeClr val="dk1"/>
          </a:fontRef>
        </p:style>
        <p:txBody>
          <a:bodyPr/>
          <a:lstStyle/>
          <a:p>
            <a:r>
              <a:rPr lang="fa-IR" dirty="0" smtClean="0">
                <a:cs typeface="B Nazanin" pitchFamily="2" charset="-78"/>
              </a:rPr>
              <a:t>گرچه آدمی قادر به حس محرکهای محیطی زیادی است ولی فقط به بخش بسیار کوچکی از آنها توجه میکند وبقیه را نادیده میگیرد.عوامل متعددی بر فرایند توجه تاثیر دارند که از آن جمله است:1-</a:t>
            </a:r>
            <a:r>
              <a:rPr lang="fa-IR" dirty="0" smtClean="0">
                <a:solidFill>
                  <a:srgbClr val="FF0000"/>
                </a:solidFill>
                <a:cs typeface="B Nazanin" pitchFamily="2" charset="-78"/>
              </a:rPr>
              <a:t>اندازه</a:t>
            </a:r>
            <a:r>
              <a:rPr lang="fa-IR" dirty="0" smtClean="0">
                <a:cs typeface="B Nazanin" pitchFamily="2" charset="-78"/>
              </a:rPr>
              <a:t>2-</a:t>
            </a:r>
            <a:r>
              <a:rPr lang="fa-IR" dirty="0" smtClean="0">
                <a:solidFill>
                  <a:srgbClr val="FF0000"/>
                </a:solidFill>
                <a:cs typeface="B Nazanin" pitchFamily="2" charset="-78"/>
              </a:rPr>
              <a:t>شدت</a:t>
            </a:r>
            <a:r>
              <a:rPr lang="fa-IR" dirty="0" smtClean="0">
                <a:cs typeface="B Nazanin" pitchFamily="2" charset="-78"/>
              </a:rPr>
              <a:t>(صدای بلند)3-</a:t>
            </a:r>
            <a:r>
              <a:rPr lang="fa-IR" dirty="0" smtClean="0">
                <a:solidFill>
                  <a:srgbClr val="FF0000"/>
                </a:solidFill>
                <a:cs typeface="B Nazanin" pitchFamily="2" charset="-78"/>
              </a:rPr>
              <a:t>تناوب</a:t>
            </a:r>
            <a:r>
              <a:rPr lang="fa-IR" dirty="0" smtClean="0">
                <a:cs typeface="B Nazanin" pitchFamily="2" charset="-78"/>
              </a:rPr>
              <a:t>(تکرار)</a:t>
            </a:r>
          </a:p>
          <a:p>
            <a:r>
              <a:rPr lang="fa-IR" dirty="0" smtClean="0">
                <a:cs typeface="B Nazanin" pitchFamily="2" charset="-78"/>
              </a:rPr>
              <a:t>4-</a:t>
            </a:r>
            <a:r>
              <a:rPr lang="fa-IR" dirty="0" smtClean="0">
                <a:solidFill>
                  <a:srgbClr val="FF0000"/>
                </a:solidFill>
                <a:cs typeface="B Nazanin" pitchFamily="2" charset="-78"/>
              </a:rPr>
              <a:t>تباین</a:t>
            </a:r>
            <a:r>
              <a:rPr lang="fa-IR" dirty="0" smtClean="0">
                <a:cs typeface="B Nazanin" pitchFamily="2" charset="-78"/>
              </a:rPr>
              <a:t>(دردید)5-</a:t>
            </a:r>
            <a:r>
              <a:rPr lang="fa-IR" dirty="0" smtClean="0">
                <a:solidFill>
                  <a:srgbClr val="FF0000"/>
                </a:solidFill>
                <a:cs typeface="B Nazanin" pitchFamily="2" charset="-78"/>
              </a:rPr>
              <a:t>حرکت</a:t>
            </a:r>
            <a:r>
              <a:rPr lang="fa-IR" dirty="0" smtClean="0">
                <a:cs typeface="B Nazanin" pitchFamily="2" charset="-78"/>
              </a:rPr>
              <a:t>(جنبش وپویا)6-</a:t>
            </a:r>
            <a:r>
              <a:rPr lang="fa-IR" dirty="0" smtClean="0">
                <a:solidFill>
                  <a:srgbClr val="FF0000"/>
                </a:solidFill>
                <a:cs typeface="B Nazanin" pitchFamily="2" charset="-78"/>
              </a:rPr>
              <a:t>تغییر</a:t>
            </a:r>
            <a:r>
              <a:rPr lang="fa-IR" dirty="0" smtClean="0">
                <a:cs typeface="B Nazanin" pitchFamily="2" charset="-78"/>
              </a:rPr>
              <a:t>(تغییرات اشیا:چراغ چشمک زن)7-</a:t>
            </a:r>
            <a:r>
              <a:rPr lang="fa-IR" dirty="0" smtClean="0">
                <a:solidFill>
                  <a:srgbClr val="FF0000"/>
                </a:solidFill>
                <a:cs typeface="B Nazanin" pitchFamily="2" charset="-78"/>
              </a:rPr>
              <a:t>تازگی</a:t>
            </a:r>
            <a:r>
              <a:rPr lang="fa-IR" dirty="0" smtClean="0">
                <a:cs typeface="B Nazanin" pitchFamily="2" charset="-78"/>
              </a:rPr>
              <a:t>(جدید بودن)</a:t>
            </a:r>
            <a:endParaRPr lang="fa-IR" dirty="0">
              <a:cs typeface="B Nazanin" pitchFamily="2" charset="-78"/>
            </a:endParaRPr>
          </a:p>
        </p:txBody>
      </p:sp>
    </p:spTree>
    <p:extLst>
      <p:ext uri="{BB962C8B-B14F-4D97-AF65-F5344CB8AC3E}">
        <p14:creationId xmlns:p14="http://schemas.microsoft.com/office/powerpoint/2010/main" val="1446561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heel(1)">
                                      <p:cBhvr>
                                        <p:cTn id="10"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lstStyle/>
          <a:p>
            <a:r>
              <a:rPr lang="fa-IR" dirty="0" smtClean="0"/>
              <a:t>ج)ادراک</a:t>
            </a:r>
            <a:endParaRPr lang="fa-IR" dirty="0"/>
          </a:p>
        </p:txBody>
      </p:sp>
      <p:sp>
        <p:nvSpPr>
          <p:cNvPr id="3" name="Content Placeholder 2"/>
          <p:cNvSpPr>
            <a:spLocks noGrp="1"/>
          </p:cNvSpPr>
          <p:nvPr>
            <p:ph idx="1"/>
          </p:nvPr>
        </p:nvSpPr>
        <p:spPr/>
        <p:style>
          <a:lnRef idx="2">
            <a:schemeClr val="accent3"/>
          </a:lnRef>
          <a:fillRef idx="1">
            <a:schemeClr val="lt1"/>
          </a:fillRef>
          <a:effectRef idx="0">
            <a:schemeClr val="accent3"/>
          </a:effectRef>
          <a:fontRef idx="minor">
            <a:schemeClr val="dk1"/>
          </a:fontRef>
        </p:style>
        <p:txBody>
          <a:bodyPr/>
          <a:lstStyle/>
          <a:p>
            <a:r>
              <a:rPr lang="fa-IR" dirty="0" smtClean="0">
                <a:cs typeface="B Nazanin" pitchFamily="2" charset="-78"/>
              </a:rPr>
              <a:t>فرایند ادراک عهده دار سازماندهی و تعبیر و تفسیر احساسهای آدمی است.</a:t>
            </a:r>
          </a:p>
          <a:p>
            <a:r>
              <a:rPr lang="fa-IR" dirty="0" smtClean="0">
                <a:cs typeface="B Nazanin" pitchFamily="2" charset="-78"/>
              </a:rPr>
              <a:t>ادراک فرایندی است که بدان وسیله فرد احساس خود را تفسیرمی نماید تا بتواند به محیط خود معنی بدهد.</a:t>
            </a:r>
          </a:p>
          <a:p>
            <a:r>
              <a:rPr lang="fa-IR" dirty="0" smtClean="0">
                <a:cs typeface="B Nazanin" pitchFamily="2" charset="-78"/>
              </a:rPr>
              <a:t>حقیقت این است که هیچ یک از ما واقعیت را بدان گونه که هست نمی بینیم.تنها کاری که ما انجام میدهیم این است که ،چیزی را که می بینیم تفسیر میکنیم و آن گاه آن را واقعیت می نامیم.</a:t>
            </a:r>
            <a:endParaRPr lang="fa-IR" dirty="0">
              <a:cs typeface="B Nazanin" pitchFamily="2" charset="-78"/>
            </a:endParaRPr>
          </a:p>
        </p:txBody>
      </p:sp>
    </p:spTree>
    <p:extLst>
      <p:ext uri="{BB962C8B-B14F-4D97-AF65-F5344CB8AC3E}">
        <p14:creationId xmlns:p14="http://schemas.microsoft.com/office/powerpoint/2010/main" val="23685953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5">
              <a:shade val="50000"/>
            </a:schemeClr>
          </a:lnRef>
          <a:fillRef idx="1">
            <a:schemeClr val="accent5"/>
          </a:fillRef>
          <a:effectRef idx="0">
            <a:schemeClr val="accent5"/>
          </a:effectRef>
          <a:fontRef idx="minor">
            <a:schemeClr val="lt1"/>
          </a:fontRef>
        </p:style>
        <p:txBody>
          <a:bodyPr/>
          <a:lstStyle/>
          <a:p>
            <a:r>
              <a:rPr lang="fa-IR" dirty="0" smtClean="0"/>
              <a:t>استنباطهای ادراکی</a:t>
            </a:r>
            <a:endParaRPr lang="fa-IR" dirty="0"/>
          </a:p>
        </p:txBody>
      </p:sp>
      <p:sp>
        <p:nvSpPr>
          <p:cNvPr id="3" name="Content Placeholder 2"/>
          <p:cNvSpPr>
            <a:spLocks noGrp="1"/>
          </p:cNvSpPr>
          <p:nvPr>
            <p:ph idx="1"/>
          </p:nvPr>
        </p:nvSpPr>
        <p:spPr/>
        <p:style>
          <a:lnRef idx="2">
            <a:schemeClr val="accent3"/>
          </a:lnRef>
          <a:fillRef idx="1">
            <a:schemeClr val="lt1"/>
          </a:fillRef>
          <a:effectRef idx="0">
            <a:schemeClr val="accent3"/>
          </a:effectRef>
          <a:fontRef idx="minor">
            <a:schemeClr val="dk1"/>
          </a:fontRef>
        </p:style>
        <p:txBody>
          <a:bodyPr/>
          <a:lstStyle/>
          <a:p>
            <a:r>
              <a:rPr lang="fa-IR" dirty="0" smtClean="0">
                <a:cs typeface="B Nazanin" pitchFamily="2" charset="-78"/>
              </a:rPr>
              <a:t>انسان تمایل دارد که با استفاده از اطلاعات محدود خود افراد را دسته بندی کرده و آنگاه بر اساس این اطلاعات عمل کند هر چند که بیشتراستنباطهای او مورد تائید قرار نگرفته باشد.این فرایند را استنباط ادراکی می نامند چون آدمی در برخورد با اشیاء مختلف باید وضعیت خود را تشخیص دهد و سپس بر اساس نشانه های اندکی که از اشیاء دارد درباره آنها استنباط کند.مثلا دسته بندی افراد براساس سن،جنس،وضعیت ازداواج،سال ورود به دانشکده ورشته تخصصی</a:t>
            </a:r>
            <a:endParaRPr lang="fa-IR" dirty="0">
              <a:cs typeface="B Nazanin" pitchFamily="2" charset="-78"/>
            </a:endParaRPr>
          </a:p>
        </p:txBody>
      </p:sp>
    </p:spTree>
    <p:extLst>
      <p:ext uri="{BB962C8B-B14F-4D97-AF65-F5344CB8AC3E}">
        <p14:creationId xmlns:p14="http://schemas.microsoft.com/office/powerpoint/2010/main" val="24505769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FFFF"/>
          </a:solidFill>
        </p:spPr>
        <p:style>
          <a:lnRef idx="1">
            <a:schemeClr val="accent5"/>
          </a:lnRef>
          <a:fillRef idx="2">
            <a:schemeClr val="accent5"/>
          </a:fillRef>
          <a:effectRef idx="1">
            <a:schemeClr val="accent5"/>
          </a:effectRef>
          <a:fontRef idx="minor">
            <a:schemeClr val="dk1"/>
          </a:fontRef>
        </p:style>
        <p:txBody>
          <a:bodyPr/>
          <a:lstStyle/>
          <a:p>
            <a:r>
              <a:rPr lang="fa-IR" dirty="0" smtClean="0"/>
              <a:t>سازمان ادراکی</a:t>
            </a:r>
            <a:endParaRPr lang="fa-IR" dirty="0"/>
          </a:p>
        </p:txBody>
      </p:sp>
      <p:sp>
        <p:nvSpPr>
          <p:cNvPr id="3" name="Content Placeholder 2"/>
          <p:cNvSpPr>
            <a:spLocks noGrp="1"/>
          </p:cNvSpPr>
          <p:nvPr>
            <p:ph idx="1"/>
          </p:nvPr>
        </p:nvSpPr>
        <p:spPr/>
        <p:style>
          <a:lnRef idx="2">
            <a:schemeClr val="accent5"/>
          </a:lnRef>
          <a:fillRef idx="1">
            <a:schemeClr val="lt1"/>
          </a:fillRef>
          <a:effectRef idx="0">
            <a:schemeClr val="accent5"/>
          </a:effectRef>
          <a:fontRef idx="minor">
            <a:schemeClr val="dk1"/>
          </a:fontRef>
        </p:style>
        <p:txBody>
          <a:bodyPr/>
          <a:lstStyle/>
          <a:p>
            <a:r>
              <a:rPr lang="fa-IR" dirty="0" smtClean="0">
                <a:cs typeface="B Nazanin" pitchFamily="2" charset="-78"/>
              </a:rPr>
              <a:t>فرایند دسته بندی محرکهای محیطی در الگوهای قابل تشخیص را «سازمان ادراکی» گویند.</a:t>
            </a:r>
          </a:p>
          <a:p>
            <a:r>
              <a:rPr lang="fa-IR" dirty="0" smtClean="0">
                <a:cs typeface="B Nazanin" pitchFamily="2" charset="-78"/>
              </a:rPr>
              <a:t>آدمی تلاش میکند به جای دیدن محرک محیطی به صورت مشاهدات تصادفی ،آنها را در الگوهای قابل تشخیص و معنی دار سازماندهی کند.بعضی از اصولی که آدمی در سازماندهی احساساتش به کار می بردعبارتند از:</a:t>
            </a:r>
          </a:p>
          <a:p>
            <a:r>
              <a:rPr lang="fa-IR" dirty="0" smtClean="0">
                <a:cs typeface="B Nazanin" pitchFamily="2" charset="-78"/>
              </a:rPr>
              <a:t>1-</a:t>
            </a:r>
            <a:r>
              <a:rPr lang="fa-IR" dirty="0" smtClean="0">
                <a:solidFill>
                  <a:srgbClr val="FF0000"/>
                </a:solidFill>
                <a:cs typeface="B Nazanin" pitchFamily="2" charset="-78"/>
              </a:rPr>
              <a:t>زمینه</a:t>
            </a:r>
            <a:r>
              <a:rPr lang="fa-IR" dirty="0" smtClean="0">
                <a:cs typeface="B Nazanin" pitchFamily="2" charset="-78"/>
              </a:rPr>
              <a:t> 2-</a:t>
            </a:r>
            <a:r>
              <a:rPr lang="fa-IR" dirty="0" smtClean="0">
                <a:solidFill>
                  <a:srgbClr val="FF0000"/>
                </a:solidFill>
                <a:cs typeface="B Nazanin" pitchFamily="2" charset="-78"/>
              </a:rPr>
              <a:t>مشابهت-همانندی</a:t>
            </a:r>
            <a:r>
              <a:rPr lang="fa-IR" dirty="0" smtClean="0">
                <a:cs typeface="B Nazanin" pitchFamily="2" charset="-78"/>
              </a:rPr>
              <a:t> 3-</a:t>
            </a:r>
            <a:r>
              <a:rPr lang="fa-IR" dirty="0" smtClean="0">
                <a:solidFill>
                  <a:srgbClr val="FF0000"/>
                </a:solidFill>
                <a:cs typeface="B Nazanin" pitchFamily="2" charset="-78"/>
              </a:rPr>
              <a:t>نزدیکی-مجاورت </a:t>
            </a:r>
            <a:r>
              <a:rPr lang="fa-IR" dirty="0" smtClean="0">
                <a:cs typeface="B Nazanin" pitchFamily="2" charset="-78"/>
              </a:rPr>
              <a:t>4-</a:t>
            </a:r>
            <a:r>
              <a:rPr lang="fa-IR" dirty="0" smtClean="0">
                <a:solidFill>
                  <a:srgbClr val="FF0000"/>
                </a:solidFill>
                <a:cs typeface="B Nazanin" pitchFamily="2" charset="-78"/>
              </a:rPr>
              <a:t>تکمیل</a:t>
            </a:r>
            <a:endParaRPr lang="fa-IR" dirty="0">
              <a:solidFill>
                <a:srgbClr val="FF0000"/>
              </a:solidFill>
              <a:cs typeface="B Nazanin" pitchFamily="2" charset="-78"/>
            </a:endParaRPr>
          </a:p>
        </p:txBody>
      </p:sp>
    </p:spTree>
    <p:extLst>
      <p:ext uri="{BB962C8B-B14F-4D97-AF65-F5344CB8AC3E}">
        <p14:creationId xmlns:p14="http://schemas.microsoft.com/office/powerpoint/2010/main" val="36514054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60648"/>
            <a:ext cx="8229600" cy="1143000"/>
          </a:xfrm>
        </p:spPr>
        <p:style>
          <a:lnRef idx="1">
            <a:schemeClr val="accent5"/>
          </a:lnRef>
          <a:fillRef idx="2">
            <a:schemeClr val="accent5"/>
          </a:fillRef>
          <a:effectRef idx="1">
            <a:schemeClr val="accent5"/>
          </a:effectRef>
          <a:fontRef idx="minor">
            <a:schemeClr val="dk1"/>
          </a:fontRef>
        </p:style>
        <p:txBody>
          <a:bodyPr/>
          <a:lstStyle/>
          <a:p>
            <a:r>
              <a:rPr lang="fa-IR" dirty="0" smtClean="0"/>
              <a:t>1-زمینه</a:t>
            </a:r>
            <a:endParaRPr lang="fa-IR" dirty="0"/>
          </a:p>
        </p:txBody>
      </p:sp>
      <p:sp>
        <p:nvSpPr>
          <p:cNvPr id="3" name="Content Placeholder 2"/>
          <p:cNvSpPr>
            <a:spLocks noGrp="1"/>
          </p:cNvSpPr>
          <p:nvPr>
            <p:ph idx="1"/>
          </p:nvPr>
        </p:nvSpPr>
        <p:spPr/>
        <p:style>
          <a:lnRef idx="2">
            <a:schemeClr val="accent5"/>
          </a:lnRef>
          <a:fillRef idx="1">
            <a:schemeClr val="lt1"/>
          </a:fillRef>
          <a:effectRef idx="0">
            <a:schemeClr val="accent5"/>
          </a:effectRef>
          <a:fontRef idx="minor">
            <a:schemeClr val="dk1"/>
          </a:fontRef>
        </p:style>
        <p:txBody>
          <a:bodyPr/>
          <a:lstStyle/>
          <a:p>
            <a:r>
              <a:rPr lang="fa-IR" dirty="0" smtClean="0">
                <a:cs typeface="B Nazanin" pitchFamily="2" charset="-78"/>
              </a:rPr>
              <a:t>آدمی اشیاء را با توجه به زمینه ای که درآن قراردارد درک می کند.تباین زمینه درمشاهده رخدادهای اجتماعی وارد است.برای مثال در یک جلسه اداری بیشتر افراد مذاکرات شفاهی را به عنوان طرح یا موضوع می بینند و به زمینه های غیر حرفی که میتواند به مراتب با معنی تر در شناخت فرایندهای گروهی باشد توجه ندارند</a:t>
            </a:r>
            <a:endParaRPr lang="fa-IR" dirty="0">
              <a:cs typeface="B Nazanin" pitchFamily="2" charset="-78"/>
            </a:endParaRPr>
          </a:p>
        </p:txBody>
      </p:sp>
    </p:spTree>
    <p:extLst>
      <p:ext uri="{BB962C8B-B14F-4D97-AF65-F5344CB8AC3E}">
        <p14:creationId xmlns:p14="http://schemas.microsoft.com/office/powerpoint/2010/main" val="41580128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582</TotalTime>
  <Words>2837</Words>
  <Application>Microsoft Office PowerPoint</Application>
  <PresentationFormat>On-screen Show (4:3)</PresentationFormat>
  <Paragraphs>160</Paragraphs>
  <Slides>44</Slides>
  <Notes>0</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Office Theme</vt:lpstr>
      <vt:lpstr>تئوری اداراک</vt:lpstr>
      <vt:lpstr>فرایندادراک</vt:lpstr>
      <vt:lpstr>فرایندادراک</vt:lpstr>
      <vt:lpstr>الف)احساس</vt:lpstr>
      <vt:lpstr>ب)توجه</vt:lpstr>
      <vt:lpstr>ج)ادراک</vt:lpstr>
      <vt:lpstr>استنباطهای ادراکی</vt:lpstr>
      <vt:lpstr>سازمان ادراکی</vt:lpstr>
      <vt:lpstr>1-زمینه</vt:lpstr>
      <vt:lpstr>2-مشابهت-همانندی</vt:lpstr>
      <vt:lpstr>3-نزدیکی-مجاورت</vt:lpstr>
      <vt:lpstr>4-تکمیل</vt:lpstr>
      <vt:lpstr>ویژگیهای شیء ادراک شده</vt:lpstr>
      <vt:lpstr>نمودار ویژگیهای موثر بر ادراک اجتماعی</vt:lpstr>
      <vt:lpstr>الف)ویژگیهای ادراک شونده</vt:lpstr>
      <vt:lpstr>PowerPoint Presentation</vt:lpstr>
      <vt:lpstr>ب)ویژگیهای وضعیت</vt:lpstr>
      <vt:lpstr>1-فرهنگ سازمانی</vt:lpstr>
      <vt:lpstr>2-ساختار سازمانی</vt:lpstr>
      <vt:lpstr>ج)ویژگیهای اداراک کننده</vt:lpstr>
      <vt:lpstr>1-ادراک از خود</vt:lpstr>
      <vt:lpstr>2-پیچیدگی شناختی</vt:lpstr>
      <vt:lpstr>3-تجربه پیشین</vt:lpstr>
      <vt:lpstr>4-حالت انگیزشی</vt:lpstr>
      <vt:lpstr>خطاهای ادراکی</vt:lpstr>
      <vt:lpstr>1-برخورد کلیشه ای</vt:lpstr>
      <vt:lpstr>2-خطای هاله ای</vt:lpstr>
      <vt:lpstr>3-دفاع ادراکی</vt:lpstr>
      <vt:lpstr>4-ادراک انتخابی</vt:lpstr>
      <vt:lpstr>5-نظریه های ضمنی شخصیت</vt:lpstr>
      <vt:lpstr>6-فرافکنی</vt:lpstr>
      <vt:lpstr>7-اولین برخوردها</vt:lpstr>
      <vt:lpstr>تئوری اسناد</vt:lpstr>
      <vt:lpstr>تئوری اسناد</vt:lpstr>
      <vt:lpstr>تمایز(خاص)تفاوت</vt:lpstr>
      <vt:lpstr>توافق(اجماع)تطابق</vt:lpstr>
      <vt:lpstr>تداوم و ثبات</vt:lpstr>
      <vt:lpstr>خطاها در اسناد</vt:lpstr>
      <vt:lpstr>1-خطای اساسی اسناد</vt:lpstr>
      <vt:lpstr>2-تعصب خوش خدمتی</vt:lpstr>
      <vt:lpstr>3-وضعیتهای سببی</vt:lpstr>
      <vt:lpstr>4-اوضاع بحرانی</vt:lpstr>
      <vt:lpstr>5-حفظ تصویر مثبت</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تئوری اداراک</dc:title>
  <dc:creator>Torshiz Novin</dc:creator>
  <cp:lastModifiedBy>user</cp:lastModifiedBy>
  <cp:revision>174</cp:revision>
  <dcterms:created xsi:type="dcterms:W3CDTF">2015-03-27T04:08:23Z</dcterms:created>
  <dcterms:modified xsi:type="dcterms:W3CDTF">2015-05-01T09:42:28Z</dcterms:modified>
</cp:coreProperties>
</file>