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ink/ink2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4"/>
  </p:notesMasterIdLst>
  <p:sldIdLst>
    <p:sldId id="256" r:id="rId2"/>
    <p:sldId id="271" r:id="rId3"/>
    <p:sldId id="257" r:id="rId4"/>
    <p:sldId id="258" r:id="rId5"/>
    <p:sldId id="259" r:id="rId6"/>
    <p:sldId id="260" r:id="rId7"/>
    <p:sldId id="265" r:id="rId8"/>
    <p:sldId id="263" r:id="rId9"/>
    <p:sldId id="264" r:id="rId10"/>
    <p:sldId id="261" r:id="rId11"/>
    <p:sldId id="262" r:id="rId12"/>
    <p:sldId id="269" r:id="rId13"/>
    <p:sldId id="266" r:id="rId14"/>
    <p:sldId id="267" r:id="rId15"/>
    <p:sldId id="268" r:id="rId16"/>
    <p:sldId id="270" r:id="rId17"/>
    <p:sldId id="272" r:id="rId18"/>
    <p:sldId id="34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26" r:id="rId60"/>
    <p:sldId id="319" r:id="rId61"/>
    <p:sldId id="320" r:id="rId62"/>
    <p:sldId id="321" r:id="rId63"/>
    <p:sldId id="325" r:id="rId64"/>
    <p:sldId id="322" r:id="rId65"/>
    <p:sldId id="323" r:id="rId66"/>
    <p:sldId id="324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2" r:id="rId82"/>
    <p:sldId id="341" r:id="rId83"/>
  </p:sldIdLst>
  <p:sldSz cx="9145588" cy="6877050"/>
  <p:notesSz cx="9144000" cy="6858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00"/>
    <a:srgbClr val="FFFF66"/>
    <a:srgbClr val="003E00"/>
    <a:srgbClr val="290C09"/>
    <a:srgbClr val="000066"/>
    <a:srgbClr val="120953"/>
    <a:srgbClr val="000000"/>
    <a:srgbClr val="808080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33" autoAdjust="0"/>
    <p:restoredTop sz="86281" autoAdjust="0"/>
  </p:normalViewPr>
  <p:slideViewPr>
    <p:cSldViewPr>
      <p:cViewPr varScale="1">
        <p:scale>
          <a:sx n="68" d="100"/>
          <a:sy n="68" d="100"/>
        </p:scale>
        <p:origin x="-954" y="-102"/>
      </p:cViewPr>
      <p:guideLst>
        <p:guide orient="horz" pos="2166"/>
        <p:guide pos="2881"/>
      </p:guideLst>
    </p:cSldViewPr>
  </p:slideViewPr>
  <p:outlineViewPr>
    <p:cViewPr>
      <p:scale>
        <a:sx n="25" d="100"/>
        <a:sy n="25" d="100"/>
      </p:scale>
      <p:origin x="0" y="33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6E002-392D-4E3A-B9B6-0409805C7747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07516C1-D7C9-4E5F-8101-87D1CC1A715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bg1"/>
          </a:solidFill>
        </a:ln>
      </dgm:spPr>
      <dgm:t>
        <a:bodyPr/>
        <a:lstStyle/>
        <a:p>
          <a:pPr rtl="1"/>
          <a:r>
            <a:rPr lang="fa-IR" sz="4400" b="1" kern="1200" cap="none" spc="0" smtClean="0">
              <a:ln w="11430"/>
              <a:solidFill>
                <a:schemeClr val="bg1"/>
              </a:solidFill>
              <a:effectLst/>
              <a:latin typeface="+mj-lt"/>
              <a:ea typeface="+mj-ea"/>
              <a:cs typeface="+mj-cs"/>
            </a:rPr>
            <a:t>چهار پاسخ به اين پرسش:</a:t>
          </a:r>
          <a:endParaRPr lang="fa-IR" sz="4000" b="1" kern="1200"/>
        </a:p>
      </dgm:t>
    </dgm:pt>
    <dgm:pt modelId="{2957EB32-B581-4C93-80E4-0A7B58B50BB1}" type="parTrans" cxnId="{C1A7B3F3-ED5F-4F3C-8092-A712FDFE83C0}">
      <dgm:prSet/>
      <dgm:spPr/>
      <dgm:t>
        <a:bodyPr/>
        <a:lstStyle/>
        <a:p>
          <a:pPr rtl="1"/>
          <a:endParaRPr lang="fa-IR"/>
        </a:p>
      </dgm:t>
    </dgm:pt>
    <dgm:pt modelId="{FA533CB6-81C3-4B54-8E31-80FB69DA6B13}" type="sibTrans" cxnId="{C1A7B3F3-ED5F-4F3C-8092-A712FDFE83C0}">
      <dgm:prSet/>
      <dgm:spPr/>
      <dgm:t>
        <a:bodyPr/>
        <a:lstStyle/>
        <a:p>
          <a:pPr rtl="1"/>
          <a:endParaRPr lang="fa-IR"/>
        </a:p>
      </dgm:t>
    </dgm:pt>
    <dgm:pt modelId="{1DA61424-F709-4065-9F85-6F0899EB6644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b="1" kern="1200" cap="none" spc="0" smtClean="0">
              <a:ln w="11430"/>
              <a:solidFill>
                <a:srgbClr val="FFFF66"/>
              </a:solidFill>
              <a:effectLst/>
              <a:latin typeface="+mj-lt"/>
              <a:ea typeface="+mj-ea"/>
              <a:cs typeface="+mj-cs"/>
            </a:rPr>
            <a:t>ب-وحدت وجود و  </a:t>
          </a:r>
          <a:r>
            <a:rPr lang="fa-IR" sz="4400" b="1" kern="1200" cap="none" spc="0" err="1" smtClean="0">
              <a:ln w="11430"/>
              <a:solidFill>
                <a:srgbClr val="FFFF66"/>
              </a:solidFill>
              <a:effectLst/>
              <a:latin typeface="+mj-lt"/>
              <a:ea typeface="+mj-ea"/>
              <a:cs typeface="+mj-cs"/>
            </a:rPr>
            <a:t>كثرت</a:t>
          </a:r>
          <a:r>
            <a:rPr lang="fa-IR" sz="4400" b="1" kern="1200" cap="none" spc="0" smtClean="0">
              <a:ln w="11430"/>
              <a:solidFill>
                <a:srgbClr val="FFFF66"/>
              </a:solidFill>
              <a:effectLst/>
              <a:latin typeface="+mj-lt"/>
              <a:ea typeface="+mj-ea"/>
              <a:cs typeface="+mj-cs"/>
            </a:rPr>
            <a:t> موجود ( محقق دواني): با توجه به اصالة الوجود مردود است .</a:t>
          </a:r>
        </a:p>
      </dgm:t>
    </dgm:pt>
    <dgm:pt modelId="{F8011A92-9F5E-4EB9-9717-E0ABA4F116D0}" type="parTrans" cxnId="{79F7672F-329B-4D9F-9A0F-3D187FD83FB2}">
      <dgm:prSet/>
      <dgm:spPr/>
      <dgm:t>
        <a:bodyPr/>
        <a:lstStyle/>
        <a:p>
          <a:pPr rtl="1"/>
          <a:endParaRPr lang="fa-IR"/>
        </a:p>
      </dgm:t>
    </dgm:pt>
    <dgm:pt modelId="{2D95FC4C-7E2E-49ED-A3B9-094F06746EBB}" type="sibTrans" cxnId="{79F7672F-329B-4D9F-9A0F-3D187FD83FB2}">
      <dgm:prSet/>
      <dgm:spPr/>
      <dgm:t>
        <a:bodyPr/>
        <a:lstStyle/>
        <a:p>
          <a:pPr rtl="1"/>
          <a:endParaRPr lang="fa-IR"/>
        </a:p>
      </dgm:t>
    </dgm:pt>
    <dgm:pt modelId="{9AA5EB6E-A5CA-41E8-A795-037AD6119F42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b="1" kern="1200" cap="none" spc="0" smtClean="0">
              <a:ln w="11430"/>
              <a:solidFill>
                <a:srgbClr val="FFFF66"/>
              </a:solidFill>
              <a:effectLst/>
              <a:latin typeface="+mj-lt"/>
              <a:ea typeface="+mj-ea"/>
              <a:cs typeface="+mj-cs"/>
            </a:rPr>
            <a:t>الف-وحدت وجود و موجود ( برخي صوفيه): مخالف وجدان و مستلزم سفسطه</a:t>
          </a:r>
        </a:p>
        <a:p>
          <a:pPr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0" kern="1200"/>
        </a:p>
      </dgm:t>
    </dgm:pt>
    <dgm:pt modelId="{F45AF540-9334-4B02-ABAA-7EED2A6344AB}" type="parTrans" cxnId="{7772ACB6-3B15-407E-877C-0B00680C2E27}">
      <dgm:prSet/>
      <dgm:spPr/>
      <dgm:t>
        <a:bodyPr/>
        <a:lstStyle/>
        <a:p>
          <a:pPr rtl="1"/>
          <a:endParaRPr lang="fa-IR"/>
        </a:p>
      </dgm:t>
    </dgm:pt>
    <dgm:pt modelId="{D5661583-2249-4AB4-BAB0-61F15A8FBF08}" type="sibTrans" cxnId="{7772ACB6-3B15-407E-877C-0B00680C2E27}">
      <dgm:prSet/>
      <dgm:spPr/>
      <dgm:t>
        <a:bodyPr/>
        <a:lstStyle/>
        <a:p>
          <a:pPr rtl="1"/>
          <a:endParaRPr lang="fa-IR"/>
        </a:p>
      </dgm:t>
    </dgm:pt>
    <dgm:pt modelId="{5E34BB02-9799-4DCC-82C1-A2E9B8037D90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b="1" kern="1200" cap="none" spc="0" smtClean="0">
              <a:ln w="11430"/>
              <a:solidFill>
                <a:srgbClr val="FFFF66"/>
              </a:solidFill>
              <a:effectLst/>
              <a:latin typeface="+mj-lt"/>
              <a:ea typeface="+mj-ea"/>
              <a:cs typeface="+mj-cs"/>
            </a:rPr>
            <a:t>د-</a:t>
          </a:r>
          <a:r>
            <a:rPr lang="fa-IR" sz="4400" b="1" kern="1200" cap="none" spc="0" err="1" smtClean="0">
              <a:ln w="11430"/>
              <a:solidFill>
                <a:srgbClr val="FFFF66"/>
              </a:solidFill>
              <a:effectLst/>
              <a:latin typeface="+mj-lt"/>
              <a:ea typeface="+mj-ea"/>
              <a:cs typeface="+mj-cs"/>
            </a:rPr>
            <a:t>كثرت</a:t>
          </a:r>
          <a:r>
            <a:rPr lang="fa-IR" sz="4400" b="1" kern="1200" cap="none" spc="0" smtClean="0">
              <a:ln w="11430"/>
              <a:solidFill>
                <a:srgbClr val="FFFF66"/>
              </a:solidFill>
              <a:effectLst/>
              <a:latin typeface="+mj-lt"/>
              <a:ea typeface="+mj-ea"/>
              <a:cs typeface="+mj-cs"/>
            </a:rPr>
            <a:t> در عين وحدت ، وحدت تشكيكي: (فهلويين و حكمت متعاليه )‌</a:t>
          </a:r>
          <a:endParaRPr lang="en-US" sz="4400" b="1" kern="1200" cap="none" spc="0" smtClean="0">
            <a:ln w="11430"/>
            <a:solidFill>
              <a:srgbClr val="FFFF66"/>
            </a:solidFill>
            <a:effectLst/>
            <a:latin typeface="+mj-lt"/>
            <a:ea typeface="+mj-ea"/>
            <a:cs typeface="+mj-cs"/>
          </a:endParaRPr>
        </a:p>
        <a:p>
          <a:pPr defTabSz="2800350" rtl="1">
            <a:spcBef>
              <a:spcPct val="0"/>
            </a:spcBef>
          </a:pPr>
          <a:endParaRPr lang="fa-IR" kern="1200"/>
        </a:p>
      </dgm:t>
    </dgm:pt>
    <dgm:pt modelId="{E370EB7F-32EA-457D-A362-FC3B36D6FEB1}" type="parTrans" cxnId="{6E9CD5EF-8D38-49F2-A063-91ADA6D8CD2F}">
      <dgm:prSet/>
      <dgm:spPr/>
      <dgm:t>
        <a:bodyPr/>
        <a:lstStyle/>
        <a:p>
          <a:pPr rtl="1"/>
          <a:endParaRPr lang="fa-IR"/>
        </a:p>
      </dgm:t>
    </dgm:pt>
    <dgm:pt modelId="{FD575F21-7B98-45BA-8BD7-D93067C15B10}" type="sibTrans" cxnId="{6E9CD5EF-8D38-49F2-A063-91ADA6D8CD2F}">
      <dgm:prSet/>
      <dgm:spPr/>
      <dgm:t>
        <a:bodyPr/>
        <a:lstStyle/>
        <a:p>
          <a:pPr rtl="1"/>
          <a:endParaRPr lang="fa-IR"/>
        </a:p>
      </dgm:t>
    </dgm:pt>
    <dgm:pt modelId="{C949A268-B8BD-4A74-8030-ED91EE4235EE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/>
      </dgm:spPr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b="1" kern="1200" cap="none" spc="0" smtClean="0">
              <a:ln w="11430"/>
              <a:solidFill>
                <a:srgbClr val="FFFF66"/>
              </a:solidFill>
              <a:effectLst/>
              <a:latin typeface="+mj-lt"/>
              <a:ea typeface="+mj-ea"/>
              <a:cs typeface="+mj-cs"/>
            </a:rPr>
            <a:t>ج-</a:t>
          </a:r>
          <a:r>
            <a:rPr lang="fa-IR" sz="4400" b="1" kern="1200" cap="none" spc="0" err="1" smtClean="0">
              <a:ln w="11430"/>
              <a:solidFill>
                <a:srgbClr val="FFFF66"/>
              </a:solidFill>
              <a:effectLst/>
              <a:latin typeface="+mj-lt"/>
              <a:ea typeface="+mj-ea"/>
              <a:cs typeface="+mj-cs"/>
            </a:rPr>
            <a:t>كثرت</a:t>
          </a:r>
          <a:r>
            <a:rPr lang="fa-IR" sz="4400" b="1" kern="1200" cap="none" spc="0" smtClean="0">
              <a:ln w="11430"/>
              <a:solidFill>
                <a:srgbClr val="FFFF66"/>
              </a:solidFill>
              <a:effectLst/>
              <a:latin typeface="+mj-lt"/>
              <a:ea typeface="+mj-ea"/>
              <a:cs typeface="+mj-cs"/>
            </a:rPr>
            <a:t> وجود و موجود ( حكماي مشاء) :‌ دليل و رد آن خواهد آمد.</a:t>
          </a:r>
          <a:endParaRPr lang="en-US" sz="4400" b="1" kern="1200" cap="none" spc="0" smtClean="0">
            <a:ln w="11430"/>
            <a:solidFill>
              <a:srgbClr val="FFFF66"/>
            </a:solidFill>
            <a:effectLst/>
            <a:latin typeface="+mj-lt"/>
            <a:ea typeface="+mj-ea"/>
            <a:cs typeface="+mj-cs"/>
          </a:endParaRPr>
        </a:p>
        <a:p>
          <a:pPr defTabSz="1600200" rtl="1">
            <a:spcBef>
              <a:spcPct val="0"/>
            </a:spcBef>
          </a:pPr>
          <a:endParaRPr lang="fa-IR" kern="1200"/>
        </a:p>
      </dgm:t>
    </dgm:pt>
    <dgm:pt modelId="{BBBEC266-A14A-4782-A4FA-1E3E4072C92B}" type="parTrans" cxnId="{93CD3EBF-26E6-4A5E-B712-655030A21D44}">
      <dgm:prSet/>
      <dgm:spPr/>
      <dgm:t>
        <a:bodyPr/>
        <a:lstStyle/>
        <a:p>
          <a:pPr rtl="1"/>
          <a:endParaRPr lang="fa-IR"/>
        </a:p>
      </dgm:t>
    </dgm:pt>
    <dgm:pt modelId="{01B21ED1-F649-44C5-B8D2-87DB5EBD4C60}" type="sibTrans" cxnId="{93CD3EBF-26E6-4A5E-B712-655030A21D44}">
      <dgm:prSet/>
      <dgm:spPr/>
      <dgm:t>
        <a:bodyPr/>
        <a:lstStyle/>
        <a:p>
          <a:pPr rtl="1"/>
          <a:endParaRPr lang="fa-IR"/>
        </a:p>
      </dgm:t>
    </dgm:pt>
    <dgm:pt modelId="{33E5CF1C-7E94-4CA4-998D-A5A007792C56}" type="pres">
      <dgm:prSet presAssocID="{A916E002-392D-4E3A-B9B6-0409805C774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57E0568-CBBC-45BA-9640-0C4DC254C31E}" type="pres">
      <dgm:prSet presAssocID="{A916E002-392D-4E3A-B9B6-0409805C7747}" presName="matrix" presStyleCnt="0"/>
      <dgm:spPr/>
    </dgm:pt>
    <dgm:pt modelId="{A990C674-37A5-470D-B27A-736A7A77464A}" type="pres">
      <dgm:prSet presAssocID="{A916E002-392D-4E3A-B9B6-0409805C7747}" presName="tile1" presStyleLbl="node1" presStyleIdx="0" presStyleCnt="4"/>
      <dgm:spPr/>
      <dgm:t>
        <a:bodyPr/>
        <a:lstStyle/>
        <a:p>
          <a:pPr rtl="1"/>
          <a:endParaRPr lang="fa-IR"/>
        </a:p>
      </dgm:t>
    </dgm:pt>
    <dgm:pt modelId="{D3AD6D6A-0CC5-4D15-9752-29BF3F6035DF}" type="pres">
      <dgm:prSet presAssocID="{A916E002-392D-4E3A-B9B6-0409805C77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1BE66B7-F1F4-4515-B8B2-3B793327B199}" type="pres">
      <dgm:prSet presAssocID="{A916E002-392D-4E3A-B9B6-0409805C7747}" presName="tile2" presStyleLbl="node1" presStyleIdx="1" presStyleCnt="4"/>
      <dgm:spPr/>
      <dgm:t>
        <a:bodyPr/>
        <a:lstStyle/>
        <a:p>
          <a:pPr rtl="1"/>
          <a:endParaRPr lang="fa-IR"/>
        </a:p>
      </dgm:t>
    </dgm:pt>
    <dgm:pt modelId="{F97A58ED-7242-40A3-A6B2-2C1CA8FFE331}" type="pres">
      <dgm:prSet presAssocID="{A916E002-392D-4E3A-B9B6-0409805C77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76D0548-0A95-4B38-A19B-D5984DEC380A}" type="pres">
      <dgm:prSet presAssocID="{A916E002-392D-4E3A-B9B6-0409805C7747}" presName="tile3" presStyleLbl="node1" presStyleIdx="2" presStyleCnt="4" custLinFactNeighborX="-798" custLinFactNeighborY="0"/>
      <dgm:spPr/>
      <dgm:t>
        <a:bodyPr/>
        <a:lstStyle/>
        <a:p>
          <a:pPr rtl="1"/>
          <a:endParaRPr lang="fa-IR"/>
        </a:p>
      </dgm:t>
    </dgm:pt>
    <dgm:pt modelId="{2406CE53-B34E-486B-AD78-F6A19A58EC93}" type="pres">
      <dgm:prSet presAssocID="{A916E002-392D-4E3A-B9B6-0409805C77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978A418-5B82-4A23-8C8D-640675BFB08C}" type="pres">
      <dgm:prSet presAssocID="{A916E002-392D-4E3A-B9B6-0409805C7747}" presName="tile4" presStyleLbl="node1" presStyleIdx="3" presStyleCnt="4"/>
      <dgm:spPr/>
      <dgm:t>
        <a:bodyPr/>
        <a:lstStyle/>
        <a:p>
          <a:pPr rtl="1"/>
          <a:endParaRPr lang="fa-IR"/>
        </a:p>
      </dgm:t>
    </dgm:pt>
    <dgm:pt modelId="{6D1B2128-B722-4ACE-B679-204C28330B06}" type="pres">
      <dgm:prSet presAssocID="{A916E002-392D-4E3A-B9B6-0409805C77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0E5FC0-071E-415B-BD54-19BEAFB48A00}" type="pres">
      <dgm:prSet presAssocID="{A916E002-392D-4E3A-B9B6-0409805C774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CAE84BA-40A0-4124-8E65-87B0EF8CE3CC}" type="presOf" srcId="{1DA61424-F709-4065-9F85-6F0899EB6644}" destId="{D3AD6D6A-0CC5-4D15-9752-29BF3F6035DF}" srcOrd="1" destOrd="0" presId="urn:microsoft.com/office/officeart/2005/8/layout/matrix1"/>
    <dgm:cxn modelId="{4930C10D-1748-45FF-87A5-2557BA07AFA9}" type="presOf" srcId="{C07516C1-D7C9-4E5F-8101-87D1CC1A715E}" destId="{A90E5FC0-071E-415B-BD54-19BEAFB48A00}" srcOrd="0" destOrd="0" presId="urn:microsoft.com/office/officeart/2005/8/layout/matrix1"/>
    <dgm:cxn modelId="{93CD3EBF-26E6-4A5E-B712-655030A21D44}" srcId="{C07516C1-D7C9-4E5F-8101-87D1CC1A715E}" destId="{C949A268-B8BD-4A74-8030-ED91EE4235EE}" srcOrd="3" destOrd="0" parTransId="{BBBEC266-A14A-4782-A4FA-1E3E4072C92B}" sibTransId="{01B21ED1-F649-44C5-B8D2-87DB5EBD4C60}"/>
    <dgm:cxn modelId="{FC18E675-184E-4353-A81B-410DF5441D6B}" type="presOf" srcId="{5E34BB02-9799-4DCC-82C1-A2E9B8037D90}" destId="{B76D0548-0A95-4B38-A19B-D5984DEC380A}" srcOrd="0" destOrd="0" presId="urn:microsoft.com/office/officeart/2005/8/layout/matrix1"/>
    <dgm:cxn modelId="{9DC35870-C97C-4EB2-81F0-4F84F481305F}" type="presOf" srcId="{C949A268-B8BD-4A74-8030-ED91EE4235EE}" destId="{6D1B2128-B722-4ACE-B679-204C28330B06}" srcOrd="1" destOrd="0" presId="urn:microsoft.com/office/officeart/2005/8/layout/matrix1"/>
    <dgm:cxn modelId="{B0677CC1-E7E0-4193-9FF1-FEF93D067DBA}" type="presOf" srcId="{1DA61424-F709-4065-9F85-6F0899EB6644}" destId="{A990C674-37A5-470D-B27A-736A7A77464A}" srcOrd="0" destOrd="0" presId="urn:microsoft.com/office/officeart/2005/8/layout/matrix1"/>
    <dgm:cxn modelId="{9DCF15C1-E1D4-40E7-87DF-34C007E059FC}" type="presOf" srcId="{A916E002-392D-4E3A-B9B6-0409805C7747}" destId="{33E5CF1C-7E94-4CA4-998D-A5A007792C56}" srcOrd="0" destOrd="0" presId="urn:microsoft.com/office/officeart/2005/8/layout/matrix1"/>
    <dgm:cxn modelId="{A80AF9EB-7385-4B25-9E6F-843A59D934A7}" type="presOf" srcId="{5E34BB02-9799-4DCC-82C1-A2E9B8037D90}" destId="{2406CE53-B34E-486B-AD78-F6A19A58EC93}" srcOrd="1" destOrd="0" presId="urn:microsoft.com/office/officeart/2005/8/layout/matrix1"/>
    <dgm:cxn modelId="{02633738-10EE-4FCD-8597-2E72AA06001F}" type="presOf" srcId="{C949A268-B8BD-4A74-8030-ED91EE4235EE}" destId="{8978A418-5B82-4A23-8C8D-640675BFB08C}" srcOrd="0" destOrd="0" presId="urn:microsoft.com/office/officeart/2005/8/layout/matrix1"/>
    <dgm:cxn modelId="{D4448451-147E-491E-A672-78A75CEFCE00}" type="presOf" srcId="{9AA5EB6E-A5CA-41E8-A795-037AD6119F42}" destId="{F1BE66B7-F1F4-4515-B8B2-3B793327B199}" srcOrd="0" destOrd="0" presId="urn:microsoft.com/office/officeart/2005/8/layout/matrix1"/>
    <dgm:cxn modelId="{6E9CD5EF-8D38-49F2-A063-91ADA6D8CD2F}" srcId="{C07516C1-D7C9-4E5F-8101-87D1CC1A715E}" destId="{5E34BB02-9799-4DCC-82C1-A2E9B8037D90}" srcOrd="2" destOrd="0" parTransId="{E370EB7F-32EA-457D-A362-FC3B36D6FEB1}" sibTransId="{FD575F21-7B98-45BA-8BD7-D93067C15B10}"/>
    <dgm:cxn modelId="{7772ACB6-3B15-407E-877C-0B00680C2E27}" srcId="{C07516C1-D7C9-4E5F-8101-87D1CC1A715E}" destId="{9AA5EB6E-A5CA-41E8-A795-037AD6119F42}" srcOrd="1" destOrd="0" parTransId="{F45AF540-9334-4B02-ABAA-7EED2A6344AB}" sibTransId="{D5661583-2249-4AB4-BAB0-61F15A8FBF08}"/>
    <dgm:cxn modelId="{79F7672F-329B-4D9F-9A0F-3D187FD83FB2}" srcId="{C07516C1-D7C9-4E5F-8101-87D1CC1A715E}" destId="{1DA61424-F709-4065-9F85-6F0899EB6644}" srcOrd="0" destOrd="0" parTransId="{F8011A92-9F5E-4EB9-9717-E0ABA4F116D0}" sibTransId="{2D95FC4C-7E2E-49ED-A3B9-094F06746EBB}"/>
    <dgm:cxn modelId="{2486E4F7-7DAE-486E-9B59-4FCCCA09EF84}" type="presOf" srcId="{9AA5EB6E-A5CA-41E8-A795-037AD6119F42}" destId="{F97A58ED-7242-40A3-A6B2-2C1CA8FFE331}" srcOrd="1" destOrd="0" presId="urn:microsoft.com/office/officeart/2005/8/layout/matrix1"/>
    <dgm:cxn modelId="{C1A7B3F3-ED5F-4F3C-8092-A712FDFE83C0}" srcId="{A916E002-392D-4E3A-B9B6-0409805C7747}" destId="{C07516C1-D7C9-4E5F-8101-87D1CC1A715E}" srcOrd="0" destOrd="0" parTransId="{2957EB32-B581-4C93-80E4-0A7B58B50BB1}" sibTransId="{FA533CB6-81C3-4B54-8E31-80FB69DA6B13}"/>
    <dgm:cxn modelId="{45368142-60CD-4E36-A0A7-83AA50EDD863}" type="presParOf" srcId="{33E5CF1C-7E94-4CA4-998D-A5A007792C56}" destId="{E57E0568-CBBC-45BA-9640-0C4DC254C31E}" srcOrd="0" destOrd="0" presId="urn:microsoft.com/office/officeart/2005/8/layout/matrix1"/>
    <dgm:cxn modelId="{6D16A3F5-5A20-4BB2-83D6-2642D3A06926}" type="presParOf" srcId="{E57E0568-CBBC-45BA-9640-0C4DC254C31E}" destId="{A990C674-37A5-470D-B27A-736A7A77464A}" srcOrd="0" destOrd="0" presId="urn:microsoft.com/office/officeart/2005/8/layout/matrix1"/>
    <dgm:cxn modelId="{4297986E-B567-4FA2-8372-046EB323115C}" type="presParOf" srcId="{E57E0568-CBBC-45BA-9640-0C4DC254C31E}" destId="{D3AD6D6A-0CC5-4D15-9752-29BF3F6035DF}" srcOrd="1" destOrd="0" presId="urn:microsoft.com/office/officeart/2005/8/layout/matrix1"/>
    <dgm:cxn modelId="{DFFEBD30-FBC0-4C01-8A57-DDB66C3E1524}" type="presParOf" srcId="{E57E0568-CBBC-45BA-9640-0C4DC254C31E}" destId="{F1BE66B7-F1F4-4515-B8B2-3B793327B199}" srcOrd="2" destOrd="0" presId="urn:microsoft.com/office/officeart/2005/8/layout/matrix1"/>
    <dgm:cxn modelId="{28D2DB8A-4DFA-427A-80A6-633807CA9872}" type="presParOf" srcId="{E57E0568-CBBC-45BA-9640-0C4DC254C31E}" destId="{F97A58ED-7242-40A3-A6B2-2C1CA8FFE331}" srcOrd="3" destOrd="0" presId="urn:microsoft.com/office/officeart/2005/8/layout/matrix1"/>
    <dgm:cxn modelId="{502E264F-A74A-431B-97E9-139462B0EA20}" type="presParOf" srcId="{E57E0568-CBBC-45BA-9640-0C4DC254C31E}" destId="{B76D0548-0A95-4B38-A19B-D5984DEC380A}" srcOrd="4" destOrd="0" presId="urn:microsoft.com/office/officeart/2005/8/layout/matrix1"/>
    <dgm:cxn modelId="{BB6BECA4-345C-4FB4-9537-BE7A7CFA10BC}" type="presParOf" srcId="{E57E0568-CBBC-45BA-9640-0C4DC254C31E}" destId="{2406CE53-B34E-486B-AD78-F6A19A58EC93}" srcOrd="5" destOrd="0" presId="urn:microsoft.com/office/officeart/2005/8/layout/matrix1"/>
    <dgm:cxn modelId="{2793B13A-CA94-4EF4-8B67-A7BAB1224204}" type="presParOf" srcId="{E57E0568-CBBC-45BA-9640-0C4DC254C31E}" destId="{8978A418-5B82-4A23-8C8D-640675BFB08C}" srcOrd="6" destOrd="0" presId="urn:microsoft.com/office/officeart/2005/8/layout/matrix1"/>
    <dgm:cxn modelId="{0283359F-D6E2-4863-864B-457309E00814}" type="presParOf" srcId="{E57E0568-CBBC-45BA-9640-0C4DC254C31E}" destId="{6D1B2128-B722-4ACE-B679-204C28330B06}" srcOrd="7" destOrd="0" presId="urn:microsoft.com/office/officeart/2005/8/layout/matrix1"/>
    <dgm:cxn modelId="{61351C2A-0FA8-469D-9473-A91422A55443}" type="presParOf" srcId="{33E5CF1C-7E94-4CA4-998D-A5A007792C56}" destId="{A90E5FC0-071E-415B-BD54-19BEAFB48A0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1899D-1834-43FA-AEE3-F9C9FCED9B2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D9098A4-42C6-408E-9402-E44912C5DAC6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1"/>
          <a:r>
            <a:rPr lang="fa-IR" sz="4000" smtClean="0">
              <a:cs typeface="B Badr" pitchFamily="2" charset="-78"/>
            </a:rPr>
            <a:t>إن اعتبرفي صدقه خصوصية هذا = لم يصدق علي ذلك. </a:t>
          </a:r>
          <a:endParaRPr lang="fa-IR" sz="4000">
            <a:cs typeface="B Badr" pitchFamily="2" charset="-78"/>
          </a:endParaRPr>
        </a:p>
      </dgm:t>
    </dgm:pt>
    <dgm:pt modelId="{60AFFC2F-2545-4E39-A3E5-6BCC29B12A1F}" type="parTrans" cxnId="{4087CE77-8D2B-4C41-AA13-0CD6CE6CFA92}">
      <dgm:prSet/>
      <dgm:spPr/>
      <dgm:t>
        <a:bodyPr/>
        <a:lstStyle/>
        <a:p>
          <a:pPr rtl="1"/>
          <a:endParaRPr lang="fa-IR"/>
        </a:p>
      </dgm:t>
    </dgm:pt>
    <dgm:pt modelId="{D5275006-59E9-4A0E-8885-58A308B11255}" type="sibTrans" cxnId="{4087CE77-8D2B-4C41-AA13-0CD6CE6CFA92}">
      <dgm:prSet/>
      <dgm:spPr/>
      <dgm:t>
        <a:bodyPr/>
        <a:lstStyle/>
        <a:p>
          <a:pPr rtl="1"/>
          <a:endParaRPr lang="fa-IR"/>
        </a:p>
      </dgm:t>
    </dgm:pt>
    <dgm:pt modelId="{5BF5C452-5A07-4D4E-83FE-109F51F3D6F6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1"/>
          <a:r>
            <a:rPr lang="fa-IR" sz="4000" smtClean="0">
              <a:cs typeface="B Badr" pitchFamily="2" charset="-78"/>
            </a:rPr>
            <a:t>إن لم يعتبر شيء من الخصوصيتين= خلف.</a:t>
          </a:r>
          <a:endParaRPr lang="fa-IR" sz="4000">
            <a:cs typeface="B Badr" pitchFamily="2" charset="-78"/>
          </a:endParaRPr>
        </a:p>
      </dgm:t>
    </dgm:pt>
    <dgm:pt modelId="{C4AC2385-9968-4E44-8FF8-83E63A1B2C61}" type="parTrans" cxnId="{DA56FCDA-431A-4918-8A09-DE4018CC1F40}">
      <dgm:prSet/>
      <dgm:spPr/>
      <dgm:t>
        <a:bodyPr/>
        <a:lstStyle/>
        <a:p>
          <a:pPr rtl="1"/>
          <a:endParaRPr lang="fa-IR"/>
        </a:p>
      </dgm:t>
    </dgm:pt>
    <dgm:pt modelId="{CBCA3A06-DBBE-41BB-BE14-5E8D93E462CC}" type="sibTrans" cxnId="{DA56FCDA-431A-4918-8A09-DE4018CC1F40}">
      <dgm:prSet/>
      <dgm:spPr/>
      <dgm:t>
        <a:bodyPr/>
        <a:lstStyle/>
        <a:p>
          <a:pPr rtl="1"/>
          <a:endParaRPr lang="fa-IR"/>
        </a:p>
      </dgm:t>
    </dgm:pt>
    <dgm:pt modelId="{4069E512-8C9F-4F78-81DC-D2A3E2AB073B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1"/>
          <a:r>
            <a:rPr lang="fa-IR" sz="4000" smtClean="0">
              <a:cs typeface="B Badr" pitchFamily="2" charset="-78"/>
            </a:rPr>
            <a:t>إن اعتبر في صدقه خصوصية ذلك = لم يصدق علي هذا.</a:t>
          </a:r>
          <a:endParaRPr lang="fa-IR" sz="4000">
            <a:cs typeface="B Badr" pitchFamily="2" charset="-78"/>
          </a:endParaRPr>
        </a:p>
      </dgm:t>
    </dgm:pt>
    <dgm:pt modelId="{2E3A8071-3A43-41E1-97F5-FF397BE8D3F3}" type="parTrans" cxnId="{9038DB0E-40D4-4B89-9979-99D2739A4BA3}">
      <dgm:prSet/>
      <dgm:spPr/>
      <dgm:t>
        <a:bodyPr/>
        <a:lstStyle/>
        <a:p>
          <a:pPr rtl="1"/>
          <a:endParaRPr lang="fa-IR"/>
        </a:p>
      </dgm:t>
    </dgm:pt>
    <dgm:pt modelId="{79EC848A-8E60-4F26-8E5C-1BCFFA805932}" type="sibTrans" cxnId="{9038DB0E-40D4-4B89-9979-99D2739A4BA3}">
      <dgm:prSet/>
      <dgm:spPr/>
      <dgm:t>
        <a:bodyPr/>
        <a:lstStyle/>
        <a:p>
          <a:pPr rtl="1"/>
          <a:endParaRPr lang="fa-IR"/>
        </a:p>
      </dgm:t>
    </dgm:pt>
    <dgm:pt modelId="{662C79D8-5512-4CBF-9E72-95E080AD5874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1"/>
          <a:r>
            <a:rPr lang="fa-IR" sz="4000" smtClean="0">
              <a:cs typeface="B Badr" pitchFamily="2" charset="-78"/>
            </a:rPr>
            <a:t>إن اعتبر الخصوصيتان معا = لم يصدق علي شيء منهما.</a:t>
          </a:r>
          <a:endParaRPr lang="fa-IR" sz="4000">
            <a:cs typeface="B Badr" pitchFamily="2" charset="-78"/>
          </a:endParaRPr>
        </a:p>
      </dgm:t>
    </dgm:pt>
    <dgm:pt modelId="{DE051DBC-46AE-44E9-86ED-9006F121CEB7}" type="parTrans" cxnId="{96CA6F3C-18AE-4128-90FE-7DBB8C5395F7}">
      <dgm:prSet/>
      <dgm:spPr/>
      <dgm:t>
        <a:bodyPr/>
        <a:lstStyle/>
        <a:p>
          <a:pPr rtl="1"/>
          <a:endParaRPr lang="fa-IR"/>
        </a:p>
      </dgm:t>
    </dgm:pt>
    <dgm:pt modelId="{BCAB725D-A6CD-4185-A66D-4761E83DC0AC}" type="sibTrans" cxnId="{96CA6F3C-18AE-4128-90FE-7DBB8C5395F7}">
      <dgm:prSet/>
      <dgm:spPr/>
      <dgm:t>
        <a:bodyPr/>
        <a:lstStyle/>
        <a:p>
          <a:pPr rtl="1"/>
          <a:endParaRPr lang="fa-IR"/>
        </a:p>
      </dgm:t>
    </dgm:pt>
    <dgm:pt modelId="{4061B8B9-6AB1-4D74-8188-127FB1BBFC54}" type="pres">
      <dgm:prSet presAssocID="{5E31899D-1834-43FA-AEE3-F9C9FCED9B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32490A4-0A20-419D-9861-DED22E21644D}" type="pres">
      <dgm:prSet presAssocID="{2D9098A4-42C6-408E-9402-E44912C5DAC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C2C1687-E0C6-4F56-86A8-38C04DB5A293}" type="pres">
      <dgm:prSet presAssocID="{D5275006-59E9-4A0E-8885-58A308B11255}" presName="spacer" presStyleCnt="0"/>
      <dgm:spPr/>
    </dgm:pt>
    <dgm:pt modelId="{294AA27D-74DC-43C6-9A5F-F07C0597CC25}" type="pres">
      <dgm:prSet presAssocID="{4069E512-8C9F-4F78-81DC-D2A3E2AB073B}" presName="parentText" presStyleLbl="node1" presStyleIdx="1" presStyleCnt="4" custLinFactY="-233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73025A2-A05D-4326-9A80-5C3AABBB1340}" type="pres">
      <dgm:prSet presAssocID="{79EC848A-8E60-4F26-8E5C-1BCFFA805932}" presName="spacer" presStyleCnt="0"/>
      <dgm:spPr/>
    </dgm:pt>
    <dgm:pt modelId="{E6498954-5FE9-40EE-BC50-950CCDC53D21}" type="pres">
      <dgm:prSet presAssocID="{662C79D8-5512-4CBF-9E72-95E080AD587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C26E36C-6E51-4ADF-804C-C2C4669252E2}" type="pres">
      <dgm:prSet presAssocID="{BCAB725D-A6CD-4185-A66D-4761E83DC0AC}" presName="spacer" presStyleCnt="0"/>
      <dgm:spPr/>
    </dgm:pt>
    <dgm:pt modelId="{92899AA0-E274-4681-AC9E-0C144C20AB82}" type="pres">
      <dgm:prSet presAssocID="{5BF5C452-5A07-4D4E-83FE-109F51F3D6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087CE77-8D2B-4C41-AA13-0CD6CE6CFA92}" srcId="{5E31899D-1834-43FA-AEE3-F9C9FCED9B20}" destId="{2D9098A4-42C6-408E-9402-E44912C5DAC6}" srcOrd="0" destOrd="0" parTransId="{60AFFC2F-2545-4E39-A3E5-6BCC29B12A1F}" sibTransId="{D5275006-59E9-4A0E-8885-58A308B11255}"/>
    <dgm:cxn modelId="{B58F85CC-8801-4D7E-AD23-F0CADD0047FA}" type="presOf" srcId="{4069E512-8C9F-4F78-81DC-D2A3E2AB073B}" destId="{294AA27D-74DC-43C6-9A5F-F07C0597CC25}" srcOrd="0" destOrd="0" presId="urn:microsoft.com/office/officeart/2005/8/layout/vList2"/>
    <dgm:cxn modelId="{9038DB0E-40D4-4B89-9979-99D2739A4BA3}" srcId="{5E31899D-1834-43FA-AEE3-F9C9FCED9B20}" destId="{4069E512-8C9F-4F78-81DC-D2A3E2AB073B}" srcOrd="1" destOrd="0" parTransId="{2E3A8071-3A43-41E1-97F5-FF397BE8D3F3}" sibTransId="{79EC848A-8E60-4F26-8E5C-1BCFFA805932}"/>
    <dgm:cxn modelId="{BCB21B57-5BD7-4B70-A38E-4B217D351F4E}" type="presOf" srcId="{5BF5C452-5A07-4D4E-83FE-109F51F3D6F6}" destId="{92899AA0-E274-4681-AC9E-0C144C20AB82}" srcOrd="0" destOrd="0" presId="urn:microsoft.com/office/officeart/2005/8/layout/vList2"/>
    <dgm:cxn modelId="{96CA6F3C-18AE-4128-90FE-7DBB8C5395F7}" srcId="{5E31899D-1834-43FA-AEE3-F9C9FCED9B20}" destId="{662C79D8-5512-4CBF-9E72-95E080AD5874}" srcOrd="2" destOrd="0" parTransId="{DE051DBC-46AE-44E9-86ED-9006F121CEB7}" sibTransId="{BCAB725D-A6CD-4185-A66D-4761E83DC0AC}"/>
    <dgm:cxn modelId="{DA56FCDA-431A-4918-8A09-DE4018CC1F40}" srcId="{5E31899D-1834-43FA-AEE3-F9C9FCED9B20}" destId="{5BF5C452-5A07-4D4E-83FE-109F51F3D6F6}" srcOrd="3" destOrd="0" parTransId="{C4AC2385-9968-4E44-8FF8-83E63A1B2C61}" sibTransId="{CBCA3A06-DBBE-41BB-BE14-5E8D93E462CC}"/>
    <dgm:cxn modelId="{D6A55E1C-7A8C-4E17-A6C1-2D67963B33D8}" type="presOf" srcId="{5E31899D-1834-43FA-AEE3-F9C9FCED9B20}" destId="{4061B8B9-6AB1-4D74-8188-127FB1BBFC54}" srcOrd="0" destOrd="0" presId="urn:microsoft.com/office/officeart/2005/8/layout/vList2"/>
    <dgm:cxn modelId="{92A2D098-D138-42B6-A60F-6A426E2BAB2B}" type="presOf" srcId="{662C79D8-5512-4CBF-9E72-95E080AD5874}" destId="{E6498954-5FE9-40EE-BC50-950CCDC53D21}" srcOrd="0" destOrd="0" presId="urn:microsoft.com/office/officeart/2005/8/layout/vList2"/>
    <dgm:cxn modelId="{B24A498C-0816-444D-B679-54661BDB4F18}" type="presOf" srcId="{2D9098A4-42C6-408E-9402-E44912C5DAC6}" destId="{B32490A4-0A20-419D-9861-DED22E21644D}" srcOrd="0" destOrd="0" presId="urn:microsoft.com/office/officeart/2005/8/layout/vList2"/>
    <dgm:cxn modelId="{18D470CF-63A0-4F0D-9F02-120141BF1751}" type="presParOf" srcId="{4061B8B9-6AB1-4D74-8188-127FB1BBFC54}" destId="{B32490A4-0A20-419D-9861-DED22E21644D}" srcOrd="0" destOrd="0" presId="urn:microsoft.com/office/officeart/2005/8/layout/vList2"/>
    <dgm:cxn modelId="{016E6F72-B834-417E-9323-4946C83274C5}" type="presParOf" srcId="{4061B8B9-6AB1-4D74-8188-127FB1BBFC54}" destId="{8C2C1687-E0C6-4F56-86A8-38C04DB5A293}" srcOrd="1" destOrd="0" presId="urn:microsoft.com/office/officeart/2005/8/layout/vList2"/>
    <dgm:cxn modelId="{211A5AF5-E9DE-4B82-BE58-6814673ABA74}" type="presParOf" srcId="{4061B8B9-6AB1-4D74-8188-127FB1BBFC54}" destId="{294AA27D-74DC-43C6-9A5F-F07C0597CC25}" srcOrd="2" destOrd="0" presId="urn:microsoft.com/office/officeart/2005/8/layout/vList2"/>
    <dgm:cxn modelId="{76131274-3A4A-42A4-B106-8B00899FEAC7}" type="presParOf" srcId="{4061B8B9-6AB1-4D74-8188-127FB1BBFC54}" destId="{E73025A2-A05D-4326-9A80-5C3AABBB1340}" srcOrd="3" destOrd="0" presId="urn:microsoft.com/office/officeart/2005/8/layout/vList2"/>
    <dgm:cxn modelId="{0467E38D-4BB3-4EEE-B56D-2767FB7F31FA}" type="presParOf" srcId="{4061B8B9-6AB1-4D74-8188-127FB1BBFC54}" destId="{E6498954-5FE9-40EE-BC50-950CCDC53D21}" srcOrd="4" destOrd="0" presId="urn:microsoft.com/office/officeart/2005/8/layout/vList2"/>
    <dgm:cxn modelId="{9CB36149-5131-4B6C-8180-416B15719B5B}" type="presParOf" srcId="{4061B8B9-6AB1-4D74-8188-127FB1BBFC54}" destId="{8C26E36C-6E51-4ADF-804C-C2C4669252E2}" srcOrd="5" destOrd="0" presId="urn:microsoft.com/office/officeart/2005/8/layout/vList2"/>
    <dgm:cxn modelId="{3DB4839D-1DA6-434E-8A6F-10EA67ECA5A1}" type="presParOf" srcId="{4061B8B9-6AB1-4D74-8188-127FB1BBFC54}" destId="{92899AA0-E274-4681-AC9E-0C144C20AB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0-02-07T04:13:00.8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0-02-07T04:15:40.9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65FC0EA-E9D2-435F-B543-C1F35B4BB9A7}" type="datetimeFigureOut">
              <a:rPr lang="fa-IR" smtClean="0"/>
              <a:pPr/>
              <a:t>1432/04/04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2263" y="514350"/>
            <a:ext cx="34194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F1B35D-7CA3-4647-BE3C-07BC5058196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17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39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40</a:t>
            </a:fld>
            <a:endParaRPr lang="fa-I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41</a:t>
            </a:fld>
            <a:endParaRPr lang="fa-I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42</a:t>
            </a:fld>
            <a:endParaRPr lang="fa-I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43</a:t>
            </a:fld>
            <a:endParaRPr lang="fa-I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44</a:t>
            </a:fld>
            <a:endParaRPr lang="fa-I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45</a:t>
            </a:fld>
            <a:endParaRPr lang="fa-I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46</a:t>
            </a:fld>
            <a:endParaRPr lang="fa-I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47</a:t>
            </a:fld>
            <a:endParaRPr lang="fa-I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48</a:t>
            </a:fld>
            <a:endParaRPr lang="fa-I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49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50</a:t>
            </a:fld>
            <a:endParaRPr lang="fa-I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51</a:t>
            </a:fld>
            <a:endParaRPr lang="fa-I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52</a:t>
            </a:fld>
            <a:endParaRPr lang="fa-I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53</a:t>
            </a:fld>
            <a:endParaRPr lang="fa-I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54</a:t>
            </a:fld>
            <a:endParaRPr lang="fa-I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55</a:t>
            </a:fld>
            <a:endParaRPr lang="fa-I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56</a:t>
            </a:fld>
            <a:endParaRPr lang="fa-I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57</a:t>
            </a:fld>
            <a:endParaRPr lang="fa-I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58</a:t>
            </a:fld>
            <a:endParaRPr lang="fa-I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59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60</a:t>
            </a:fld>
            <a:endParaRPr lang="fa-I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61</a:t>
            </a:fld>
            <a:endParaRPr lang="fa-I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62</a:t>
            </a:fld>
            <a:endParaRPr lang="fa-I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63</a:t>
            </a:fld>
            <a:endParaRPr lang="fa-I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64</a:t>
            </a:fld>
            <a:endParaRPr lang="fa-I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65</a:t>
            </a:fld>
            <a:endParaRPr lang="fa-I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66</a:t>
            </a:fld>
            <a:endParaRPr lang="fa-I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67</a:t>
            </a:fld>
            <a:endParaRPr lang="fa-I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68</a:t>
            </a:fld>
            <a:endParaRPr lang="fa-I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69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70</a:t>
            </a:fld>
            <a:endParaRPr lang="fa-I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71</a:t>
            </a:fld>
            <a:endParaRPr lang="fa-I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72</a:t>
            </a:fld>
            <a:endParaRPr lang="fa-I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73</a:t>
            </a:fld>
            <a:endParaRPr lang="fa-I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74</a:t>
            </a:fld>
            <a:endParaRPr lang="fa-I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75</a:t>
            </a:fld>
            <a:endParaRPr lang="fa-I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76</a:t>
            </a:fld>
            <a:endParaRPr lang="fa-I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77</a:t>
            </a:fld>
            <a:endParaRPr lang="fa-I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78</a:t>
            </a:fld>
            <a:endParaRPr lang="fa-I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79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80</a:t>
            </a:fld>
            <a:endParaRPr lang="fa-I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81</a:t>
            </a:fld>
            <a:endParaRPr lang="fa-I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82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14350"/>
            <a:ext cx="34194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B35D-7CA3-4647-BE3C-07BC50581965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2136346"/>
            <a:ext cx="7773750" cy="1474108"/>
          </a:xfrm>
        </p:spPr>
        <p:txBody>
          <a:bodyPr/>
          <a:lstStyle>
            <a:lvl1pPr>
              <a:defRPr>
                <a:solidFill>
                  <a:srgbClr val="FFFF00"/>
                </a:solidFill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3896995"/>
            <a:ext cx="6401912" cy="17574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E77-1D0D-4F17-81F5-661EF0A4799E}" type="datetimeFigureOut">
              <a:rPr lang="fa-IR" smtClean="0"/>
              <a:pPr/>
              <a:t>1432/04/04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7107-3ABA-422A-8382-9F188CBFFE2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E77-1D0D-4F17-81F5-661EF0A4799E}" type="datetimeFigureOut">
              <a:rPr lang="fa-IR" smtClean="0"/>
              <a:pPr/>
              <a:t>1432/04/04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7107-3ABA-422A-8382-9F188CBFFE2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52" y="275404"/>
            <a:ext cx="2057757" cy="58677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1" y="275404"/>
            <a:ext cx="6020845" cy="58677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E77-1D0D-4F17-81F5-661EF0A4799E}" type="datetimeFigureOut">
              <a:rPr lang="fa-IR" smtClean="0"/>
              <a:pPr/>
              <a:t>1432/04/04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7107-3ABA-422A-8382-9F188CBFFE2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E77-1D0D-4F17-81F5-661EF0A4799E}" type="datetimeFigureOut">
              <a:rPr lang="fa-IR" smtClean="0"/>
              <a:pPr/>
              <a:t>1432/04/04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7107-3ABA-422A-8382-9F188CBFFE2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8" y="4419143"/>
            <a:ext cx="7773750" cy="1365859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8" y="2914790"/>
            <a:ext cx="7773750" cy="15043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E77-1D0D-4F17-81F5-661EF0A4799E}" type="datetimeFigureOut">
              <a:rPr lang="fa-IR" smtClean="0"/>
              <a:pPr/>
              <a:t>1432/04/04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7107-3ABA-422A-8382-9F188CBFFE2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81" y="1604648"/>
            <a:ext cx="4039301" cy="4538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8" y="1604648"/>
            <a:ext cx="4039301" cy="4538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E77-1D0D-4F17-81F5-661EF0A4799E}" type="datetimeFigureOut">
              <a:rPr lang="fa-IR" smtClean="0"/>
              <a:pPr/>
              <a:t>1432/04/04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7107-3ABA-422A-8382-9F188CBFFE2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539377"/>
            <a:ext cx="4040890" cy="6415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80" y="2180916"/>
            <a:ext cx="4040890" cy="3962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4" y="1539377"/>
            <a:ext cx="4042477" cy="6415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4" y="2180916"/>
            <a:ext cx="4042477" cy="3962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E77-1D0D-4F17-81F5-661EF0A4799E}" type="datetimeFigureOut">
              <a:rPr lang="fa-IR" smtClean="0"/>
              <a:pPr/>
              <a:t>1432/04/04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7107-3ABA-422A-8382-9F188CBFFE2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E77-1D0D-4F17-81F5-661EF0A4799E}" type="datetimeFigureOut">
              <a:rPr lang="fa-IR" smtClean="0"/>
              <a:pPr/>
              <a:t>1432/04/04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7107-3ABA-422A-8382-9F188CBFFE2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E77-1D0D-4F17-81F5-661EF0A4799E}" type="datetimeFigureOut">
              <a:rPr lang="fa-IR" smtClean="0"/>
              <a:pPr/>
              <a:t>1432/04/04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7107-3ABA-422A-8382-9F188CBFFE2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2" y="273808"/>
            <a:ext cx="3008835" cy="116527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2" y="273811"/>
            <a:ext cx="5112639" cy="5869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2" y="1439089"/>
            <a:ext cx="3008835" cy="47040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E77-1D0D-4F17-81F5-661EF0A4799E}" type="datetimeFigureOut">
              <a:rPr lang="fa-IR" smtClean="0"/>
              <a:pPr/>
              <a:t>1432/04/04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7107-3ABA-422A-8382-9F188CBFFE2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00" y="4813936"/>
            <a:ext cx="5487353" cy="568312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00" y="614477"/>
            <a:ext cx="5487353" cy="41262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00" y="5382248"/>
            <a:ext cx="5487353" cy="8070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BE77-1D0D-4F17-81F5-661EF0A4799E}" type="datetimeFigureOut">
              <a:rPr lang="fa-IR" smtClean="0"/>
              <a:pPr/>
              <a:t>1432/04/04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7107-3ABA-422A-8382-9F188CBFFE2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1" y="275401"/>
            <a:ext cx="8231029" cy="114617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1" y="1604648"/>
            <a:ext cx="8231029" cy="45385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4339" y="6374009"/>
            <a:ext cx="2133971" cy="36613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5BE77-1D0D-4F17-81F5-661EF0A4799E}" type="datetimeFigureOut">
              <a:rPr lang="fa-IR" smtClean="0"/>
              <a:pPr/>
              <a:t>1432/04/04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6374009"/>
            <a:ext cx="2896103" cy="36613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80" y="6374009"/>
            <a:ext cx="2133971" cy="36613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F7107-3ABA-422A-8382-9F188CBFFE2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1" eaLnBrk="1" latinLnBrk="0" hangingPunct="1">
        <a:spcBef>
          <a:spcPct val="0"/>
        </a:spcBef>
        <a:buNone/>
        <a:defRPr sz="44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jpe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81" y="214885"/>
            <a:ext cx="8231029" cy="1206691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6600" b="1" err="1" smtClean="0">
                <a:ln w="50800"/>
                <a:solidFill>
                  <a:schemeClr val="bg1">
                    <a:shade val="50000"/>
                  </a:schemeClr>
                </a:solidFill>
                <a:latin typeface="MCS Basmalah normal." pitchFamily="2" charset="0"/>
              </a:rPr>
              <a:t>بسم</a:t>
            </a:r>
            <a:r>
              <a:rPr lang="fa-IR" sz="6600" b="1" smtClean="0">
                <a:ln w="50800"/>
                <a:solidFill>
                  <a:schemeClr val="bg1">
                    <a:shade val="50000"/>
                  </a:schemeClr>
                </a:solidFill>
                <a:latin typeface="MCS Basmalah normal." pitchFamily="2" charset="0"/>
              </a:rPr>
              <a:t> الله </a:t>
            </a:r>
            <a:r>
              <a:rPr lang="fa-IR" sz="6600" b="1" err="1" smtClean="0">
                <a:ln w="50800"/>
                <a:solidFill>
                  <a:schemeClr val="bg1">
                    <a:shade val="50000"/>
                  </a:schemeClr>
                </a:solidFill>
                <a:latin typeface="MCS Basmalah normal." pitchFamily="2" charset="0"/>
              </a:rPr>
              <a:t>الرّحمن</a:t>
            </a:r>
            <a:r>
              <a:rPr lang="fa-IR" sz="6600" b="1" smtClean="0">
                <a:ln w="50800"/>
                <a:solidFill>
                  <a:schemeClr val="bg1">
                    <a:shade val="50000"/>
                  </a:schemeClr>
                </a:solidFill>
                <a:latin typeface="MCS Basmalah normal." pitchFamily="2" charset="0"/>
              </a:rPr>
              <a:t> </a:t>
            </a:r>
            <a:r>
              <a:rPr lang="fa-IR" sz="6600" b="1" err="1" smtClean="0">
                <a:ln w="50800"/>
                <a:solidFill>
                  <a:schemeClr val="bg1">
                    <a:shade val="50000"/>
                  </a:schemeClr>
                </a:solidFill>
                <a:latin typeface="MCS Basmalah normal." pitchFamily="2" charset="0"/>
              </a:rPr>
              <a:t>الرّحيم</a:t>
            </a:r>
            <a:endParaRPr lang="fa-IR" sz="6600" b="1">
              <a:ln w="50800"/>
              <a:solidFill>
                <a:schemeClr val="bg1">
                  <a:shade val="50000"/>
                </a:schemeClr>
              </a:solidFill>
              <a:latin typeface="MCS Basmalah normal." pitchFamily="2" charset="0"/>
            </a:endParaRPr>
          </a:p>
        </p:txBody>
      </p:sp>
      <p:pic>
        <p:nvPicPr>
          <p:cNvPr id="8" name="Content Placeholder 7" descr="بدايه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072860" y="1719251"/>
            <a:ext cx="3612541" cy="4538535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Content Placeholder 6" descr="4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86514" y="1790887"/>
            <a:ext cx="4038600" cy="44414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29390" y="1934160"/>
            <a:ext cx="7044472" cy="372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fa-I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الف-</a:t>
            </a:r>
            <a:r>
              <a:rPr lang="fa-IR" sz="36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معرِّف</a:t>
            </a:r>
            <a:r>
              <a:rPr lang="fa-I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 </a:t>
            </a:r>
            <a:r>
              <a:rPr lang="fa-IR" sz="36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بايد</a:t>
            </a:r>
            <a:r>
              <a:rPr lang="fa-I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 </a:t>
            </a:r>
            <a:r>
              <a:rPr lang="fa-IR" sz="36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اجلي</a:t>
            </a:r>
            <a:r>
              <a:rPr lang="fa-I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 از </a:t>
            </a:r>
            <a:r>
              <a:rPr lang="fa-IR" sz="36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معرَّف</a:t>
            </a:r>
            <a:r>
              <a:rPr lang="fa-I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 باشد و </a:t>
            </a:r>
            <a:r>
              <a:rPr lang="fa-IR" sz="36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چيزي</a:t>
            </a:r>
            <a:r>
              <a:rPr lang="fa-I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 </a:t>
            </a:r>
            <a:r>
              <a:rPr lang="fa-IR" sz="36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اجلي</a:t>
            </a:r>
            <a:r>
              <a:rPr lang="fa-I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 از وجود </a:t>
            </a:r>
            <a:r>
              <a:rPr lang="fa-IR" sz="36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نيست</a:t>
            </a:r>
            <a:r>
              <a:rPr lang="fa-I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fa-I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ب-</a:t>
            </a:r>
            <a:r>
              <a:rPr lang="fa-IR" sz="32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م</a:t>
            </a:r>
            <a:r>
              <a:rPr lang="fa-IR" sz="32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عرّف</a:t>
            </a:r>
            <a:r>
              <a:rPr lang="fa-I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 </a:t>
            </a:r>
            <a:r>
              <a:rPr lang="fa-IR" sz="32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مركّب</a:t>
            </a:r>
            <a:r>
              <a:rPr lang="fa-I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 از جنس و فصل </a:t>
            </a:r>
            <a:r>
              <a:rPr lang="fa-IR" sz="32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وخاصه</a:t>
            </a:r>
            <a:r>
              <a:rPr lang="fa-I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 است </a:t>
            </a:r>
          </a:p>
          <a:p>
            <a:pPr>
              <a:lnSpc>
                <a:spcPct val="150000"/>
              </a:lnSpc>
              <a:buNone/>
            </a:pPr>
            <a:r>
              <a:rPr lang="fa-I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وجود جنس و فصل و خاصه (</a:t>
            </a:r>
            <a:r>
              <a:rPr lang="fa-IR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بمعنى</a:t>
            </a:r>
            <a:r>
              <a:rPr lang="fa-IR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 </a:t>
            </a:r>
            <a:r>
              <a:rPr lang="fa-IR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إحدى</a:t>
            </a:r>
            <a:r>
              <a:rPr lang="fa-IR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 </a:t>
            </a:r>
            <a:r>
              <a:rPr lang="fa-IR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الكليات</a:t>
            </a:r>
            <a:r>
              <a:rPr lang="fa-IR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 </a:t>
            </a:r>
            <a:r>
              <a:rPr lang="fa-IR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الخمس</a:t>
            </a:r>
            <a:r>
              <a:rPr lang="fa-I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)‏ ندارد چون </a:t>
            </a:r>
            <a:r>
              <a:rPr lang="fa-IR" sz="32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بسيط</a:t>
            </a:r>
            <a:r>
              <a:rPr lang="fa-I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B Badr" pitchFamily="2" charset="-78"/>
              </a:rPr>
              <a:t> است.</a:t>
            </a:r>
            <a:endParaRPr lang="fa-IR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B Badr" pitchFamily="2" charset="-78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7787504" y="1566317"/>
            <a:ext cx="1358084" cy="3868368"/>
          </a:xfrm>
        </p:spPr>
        <p:txBody>
          <a:bodyPr>
            <a:normAutofit/>
          </a:bodyPr>
          <a:lstStyle/>
          <a:p>
            <a:pPr>
              <a:buNone/>
            </a:pPr>
            <a:endParaRPr lang="fa-IR" sz="4000" smtClean="0"/>
          </a:p>
          <a:p>
            <a:pPr>
              <a:buNone/>
            </a:pPr>
            <a:endParaRPr lang="fa-IR" sz="6000" b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GnJadid" pitchFamily="2" charset="-78"/>
            </a:endParaRPr>
          </a:p>
          <a:p>
            <a:pPr algn="just" rtl="0">
              <a:buNone/>
            </a:pPr>
            <a:r>
              <a:rPr lang="fa-IR" sz="4800" b="1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GnJadid" pitchFamily="2" charset="-78"/>
              </a:rPr>
              <a:t>دليل</a:t>
            </a:r>
            <a:r>
              <a:rPr lang="fa-IR" sz="4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GnJadid" pitchFamily="2" charset="-78"/>
              </a:rPr>
              <a:t> </a:t>
            </a:r>
            <a:r>
              <a:rPr lang="fa-IR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GnJadid" pitchFamily="2" charset="-78"/>
              </a:rPr>
              <a:t>:</a:t>
            </a:r>
            <a:endParaRPr lang="fa-IR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cs typeface="GnJadid" pitchFamily="2" charset="-78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7501752" y="2077433"/>
            <a:ext cx="357190" cy="3953380"/>
          </a:xfrm>
          <a:prstGeom prst="rightBrace">
            <a:avLst>
              <a:gd name="adj1" fmla="val 90110"/>
              <a:gd name="adj2" fmla="val 46544"/>
            </a:avLst>
          </a:prstGeom>
          <a:noFill/>
          <a:ln w="38100" cmpd="sng">
            <a:solidFill>
              <a:schemeClr val="bg1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ectangle 17"/>
          <p:cNvSpPr/>
          <p:nvPr/>
        </p:nvSpPr>
        <p:spPr>
          <a:xfrm>
            <a:off x="1643836" y="716340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عدم امكان تعريف </a:t>
            </a:r>
            <a:r>
              <a:rPr lang="fa-IR" sz="48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حقيقي</a:t>
            </a:r>
            <a:r>
              <a:rPr lang="fa-IR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وجود:</a:t>
            </a:r>
            <a:endParaRPr lang="fa-IR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">
              <a:srgbClr val="D49E6C"/>
            </a:gs>
            <a:gs pos="0">
              <a:srgbClr val="A65528"/>
            </a:gs>
            <a:gs pos="7000">
              <a:srgbClr val="66301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724922" y="931250"/>
            <a:ext cx="3420666" cy="185920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7200" smtClean="0">
                <a:ln w="11430"/>
                <a:solidFill>
                  <a:schemeClr val="bg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پس </a:t>
            </a:r>
            <a:r>
              <a:rPr lang="fa-IR" sz="7200" err="1" smtClean="0">
                <a:ln w="11430"/>
                <a:solidFill>
                  <a:schemeClr val="bg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تعاريفي</a:t>
            </a:r>
            <a:r>
              <a:rPr lang="fa-IR" sz="7200" smtClean="0">
                <a:ln w="11430"/>
                <a:solidFill>
                  <a:schemeClr val="bg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چون:</a:t>
            </a:r>
            <a:endParaRPr lang="fa-IR" sz="7200">
              <a:ln w="11430"/>
              <a:solidFill>
                <a:schemeClr val="bg2">
                  <a:lumMod val="9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72266" y="1217796"/>
            <a:ext cx="5258522" cy="236400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fa-IR" sz="44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الثابت</a:t>
            </a:r>
            <a:r>
              <a:rPr lang="fa-IR" sz="4400" b="0" spc="0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 </a:t>
            </a:r>
            <a:r>
              <a:rPr lang="fa-IR" sz="44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العين</a:t>
            </a:r>
            <a:r>
              <a:rPr lang="fa-IR" sz="4400" b="0" spc="0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.</a:t>
            </a:r>
          </a:p>
          <a:p>
            <a:pPr>
              <a:buNone/>
            </a:pPr>
            <a:r>
              <a:rPr lang="fa-IR" sz="4400" b="0" spc="0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ما </a:t>
            </a:r>
            <a:r>
              <a:rPr lang="fa-IR" sz="44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يمكن</a:t>
            </a:r>
            <a:r>
              <a:rPr lang="fa-IR" sz="4400" b="0" spc="0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 </a:t>
            </a:r>
            <a:r>
              <a:rPr lang="fa-IR" sz="44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الإخبار</a:t>
            </a:r>
            <a:r>
              <a:rPr lang="fa-IR" sz="4400" b="0" spc="0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 </a:t>
            </a:r>
            <a:r>
              <a:rPr lang="fa-IR" sz="44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عنه</a:t>
            </a:r>
            <a:r>
              <a:rPr lang="fa-IR" sz="4400" b="0" spc="0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.</a:t>
            </a:r>
          </a:p>
          <a:p>
            <a:pPr>
              <a:buNone/>
            </a:pPr>
            <a:endParaRPr lang="fa-IR" b="1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286515" y="3366517"/>
            <a:ext cx="8859073" cy="27766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b="0" spc="0" smtClean="0">
                <a:ln>
                  <a:noFill/>
                </a:ln>
                <a:solidFill>
                  <a:schemeClr val="bg1"/>
                </a:solidFill>
                <a:effectLst/>
              </a:rPr>
              <a:t>	</a:t>
            </a:r>
            <a:r>
              <a:rPr lang="fa-IR" sz="32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ازقبيل</a:t>
            </a:r>
            <a:r>
              <a:rPr lang="fa-IR" sz="3200" b="0" spc="0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 شرح </a:t>
            </a:r>
            <a:r>
              <a:rPr lang="fa-IR" sz="32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الاسم</a:t>
            </a:r>
            <a:r>
              <a:rPr lang="fa-IR" sz="3200" b="0" spc="0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 </a:t>
            </a:r>
            <a:r>
              <a:rPr lang="fa-IR" sz="32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وتعريف</a:t>
            </a:r>
            <a:r>
              <a:rPr lang="fa-IR" sz="3200" b="0" spc="0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 </a:t>
            </a:r>
            <a:r>
              <a:rPr lang="fa-IR" sz="32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لفظي</a:t>
            </a:r>
            <a:r>
              <a:rPr lang="fa-IR" sz="3200" b="0" spc="0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 هستند نه </a:t>
            </a:r>
            <a:r>
              <a:rPr lang="fa-IR" sz="32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تعريف</a:t>
            </a:r>
            <a:r>
              <a:rPr lang="fa-IR" sz="3200" b="0" spc="0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 </a:t>
            </a:r>
            <a:r>
              <a:rPr lang="fa-IR" sz="32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MCS Nask S_I normal." pitchFamily="2" charset="-78"/>
              </a:rPr>
              <a:t>حقيقي</a:t>
            </a:r>
            <a:endParaRPr lang="fa-IR" sz="3200" b="0" spc="0" smtClean="0">
              <a:ln>
                <a:noFill/>
              </a:ln>
              <a:solidFill>
                <a:schemeClr val="bg1"/>
              </a:solidFill>
              <a:effectLst/>
              <a:cs typeface="MCS Nask S_I normal." pitchFamily="2" charset="-78"/>
            </a:endParaRPr>
          </a:p>
          <a:p>
            <a:pPr algn="ctr">
              <a:buNone/>
            </a:pPr>
            <a:r>
              <a:rPr lang="fa-IR" sz="4800" b="0" spc="0" smtClean="0">
                <a:ln>
                  <a:noFill/>
                </a:ln>
                <a:solidFill>
                  <a:schemeClr val="bg1"/>
                </a:solidFill>
                <a:effectLst/>
                <a:cs typeface="+mj-cs"/>
              </a:rPr>
              <a:t>  </a:t>
            </a:r>
            <a:r>
              <a:rPr lang="fa-IR" sz="48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+mj-cs"/>
              </a:rPr>
              <a:t>تعريف</a:t>
            </a:r>
            <a:r>
              <a:rPr lang="fa-IR" sz="4800" b="0" spc="0" smtClean="0">
                <a:ln>
                  <a:noFill/>
                </a:ln>
                <a:solidFill>
                  <a:schemeClr val="bg1"/>
                </a:solidFill>
                <a:effectLst/>
                <a:cs typeface="+mj-cs"/>
              </a:rPr>
              <a:t> </a:t>
            </a:r>
            <a:r>
              <a:rPr lang="fa-IR" sz="48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+mj-cs"/>
              </a:rPr>
              <a:t>لفظي:بيان</a:t>
            </a:r>
            <a:r>
              <a:rPr lang="fa-IR" sz="4800" b="0" spc="0" smtClean="0">
                <a:ln>
                  <a:noFill/>
                </a:ln>
                <a:solidFill>
                  <a:schemeClr val="bg1"/>
                </a:solidFill>
                <a:effectLst/>
                <a:cs typeface="+mj-cs"/>
              </a:rPr>
              <a:t> </a:t>
            </a:r>
            <a:r>
              <a:rPr lang="fa-IR" sz="48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+mj-cs"/>
              </a:rPr>
              <a:t>معناي</a:t>
            </a:r>
            <a:r>
              <a:rPr lang="fa-IR" sz="4800" b="0" spc="0" smtClean="0">
                <a:ln>
                  <a:noFill/>
                </a:ln>
                <a:solidFill>
                  <a:schemeClr val="bg1"/>
                </a:solidFill>
                <a:effectLst/>
                <a:cs typeface="+mj-cs"/>
              </a:rPr>
              <a:t> </a:t>
            </a:r>
            <a:r>
              <a:rPr lang="fa-IR" sz="48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+mj-cs"/>
              </a:rPr>
              <a:t>يك</a:t>
            </a:r>
            <a:r>
              <a:rPr lang="fa-IR" sz="4800" b="0" spc="0" smtClean="0">
                <a:ln>
                  <a:noFill/>
                </a:ln>
                <a:solidFill>
                  <a:schemeClr val="bg1"/>
                </a:solidFill>
                <a:effectLst/>
                <a:cs typeface="+mj-cs"/>
              </a:rPr>
              <a:t> لفظ توسط لفظ </a:t>
            </a:r>
            <a:r>
              <a:rPr lang="fa-IR" sz="48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+mj-cs"/>
              </a:rPr>
              <a:t>ديگر</a:t>
            </a:r>
            <a:endParaRPr lang="fa-IR" sz="4800" b="0" spc="0">
              <a:ln>
                <a:noFill/>
              </a:ln>
              <a:solidFill>
                <a:schemeClr val="bg1"/>
              </a:solidFill>
              <a:effectLst/>
              <a:cs typeface="+mj-cs"/>
            </a:endParaRPr>
          </a:p>
        </p:txBody>
      </p:sp>
      <p:sp useBgFill="1">
        <p:nvSpPr>
          <p:cNvPr id="12" name="Right Brace 11"/>
          <p:cNvSpPr/>
          <p:nvPr/>
        </p:nvSpPr>
        <p:spPr>
          <a:xfrm>
            <a:off x="5858678" y="1217795"/>
            <a:ext cx="441200" cy="1716674"/>
          </a:xfrm>
          <a:prstGeom prst="rightBrace">
            <a:avLst>
              <a:gd name="adj1" fmla="val 22023"/>
              <a:gd name="adj2" fmla="val 61391"/>
            </a:avLst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919" y="1074523"/>
            <a:ext cx="7773750" cy="394000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72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الفصل</a:t>
            </a:r>
            <a:r>
              <a:rPr lang="fa-IR" sz="7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 </a:t>
            </a:r>
            <a:r>
              <a:rPr lang="fa-IR" sz="72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الثاني</a:t>
            </a:r>
            <a:r>
              <a:rPr lang="fa-IR" sz="7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: </a:t>
            </a:r>
            <a:br>
              <a:rPr lang="fa-IR" sz="7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</a:br>
            <a:r>
              <a:rPr lang="fa-IR" sz="72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في</a:t>
            </a:r>
            <a:r>
              <a:rPr lang="fa-IR" sz="7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 </a:t>
            </a:r>
            <a:r>
              <a:rPr lang="fa-IR" sz="72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أنّ</a:t>
            </a:r>
            <a:r>
              <a:rPr lang="fa-IR" sz="7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 مفهوم </a:t>
            </a:r>
            <a:r>
              <a:rPr lang="fa-IR" sz="72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الوجود</a:t>
            </a:r>
            <a:r>
              <a:rPr lang="fa-IR" sz="7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 </a:t>
            </a:r>
            <a:r>
              <a:rPr lang="fa-IR" sz="72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مشترك</a:t>
            </a:r>
            <a:r>
              <a:rPr lang="fa-IR" sz="7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 </a:t>
            </a:r>
            <a:r>
              <a:rPr lang="fa-IR" sz="72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معنوي</a:t>
            </a:r>
            <a:endParaRPr lang="fa-IR" sz="72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45000">
              <a:srgbClr val="5F5F5F"/>
            </a:gs>
            <a:gs pos="37000">
              <a:srgbClr val="5F5F5F"/>
            </a:gs>
            <a:gs pos="0">
              <a:srgbClr val="FFFFFF"/>
            </a:gs>
            <a:gs pos="43000">
              <a:srgbClr val="B2B2B2"/>
            </a:gs>
            <a:gs pos="53000">
              <a:srgbClr val="292929"/>
            </a:gs>
            <a:gs pos="92000">
              <a:srgbClr val="777777"/>
            </a:gs>
            <a:gs pos="100000">
              <a:srgbClr val="EAEAE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828" y="3295252"/>
            <a:ext cx="8255732" cy="272218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None/>
            </a:pPr>
            <a:r>
              <a:rPr lang="fa-IR" sz="44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MCS Nask S_U normal." pitchFamily="2" charset="-78"/>
              </a:rPr>
              <a:t>مشترك</a:t>
            </a:r>
            <a:r>
              <a:rPr lang="fa-IR" sz="4400" b="0" spc="0" smtClean="0">
                <a:ln>
                  <a:noFill/>
                </a:ln>
                <a:solidFill>
                  <a:schemeClr val="bg1"/>
                </a:solidFill>
                <a:effectLst/>
                <a:cs typeface="MCS Nask S_U normal." pitchFamily="2" charset="-78"/>
              </a:rPr>
              <a:t> </a:t>
            </a:r>
            <a:r>
              <a:rPr lang="fa-IR" sz="44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MCS Nask S_U normal." pitchFamily="2" charset="-78"/>
              </a:rPr>
              <a:t>معنوي</a:t>
            </a:r>
            <a:r>
              <a:rPr lang="fa-IR" sz="4400" b="0" spc="0" smtClean="0">
                <a:ln>
                  <a:noFill/>
                </a:ln>
                <a:solidFill>
                  <a:schemeClr val="bg1"/>
                </a:solidFill>
                <a:effectLst/>
                <a:cs typeface="MCS Nask S_U normal." pitchFamily="2" charset="-78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fa-IR" sz="4800" err="1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يك</a:t>
            </a:r>
            <a:r>
              <a:rPr lang="fa-IR" sz="480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لفظ </a:t>
            </a:r>
            <a:r>
              <a:rPr lang="fa-IR" sz="4800" err="1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يك</a:t>
            </a:r>
            <a:r>
              <a:rPr lang="fa-IR" sz="480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وضع </a:t>
            </a:r>
            <a:r>
              <a:rPr lang="fa-IR" sz="4800" err="1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براي</a:t>
            </a:r>
            <a:r>
              <a:rPr lang="fa-IR" sz="480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4800" err="1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يك</a:t>
            </a:r>
            <a:r>
              <a:rPr lang="fa-IR" sz="480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4800" err="1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معناي</a:t>
            </a:r>
            <a:r>
              <a:rPr lang="fa-IR" sz="480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4800" err="1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داراي</a:t>
            </a:r>
            <a:r>
              <a:rPr lang="fa-IR" sz="480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4800" err="1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مصاديق</a:t>
            </a:r>
            <a:r>
              <a:rPr lang="fa-IR" sz="480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متعدد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5143" y="501431"/>
            <a:ext cx="7786741" cy="641539"/>
          </a:xfrm>
        </p:spPr>
        <p:txBody>
          <a:bodyPr>
            <a:noAutofit/>
          </a:bodyPr>
          <a:lstStyle/>
          <a:p>
            <a: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1A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GnJadid" pitchFamily="2" charset="-78"/>
              </a:rPr>
              <a:t>وجود </a:t>
            </a:r>
            <a:r>
              <a:rPr lang="fa-IR" sz="400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1A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GnJadid" pitchFamily="2" charset="-78"/>
              </a:rPr>
              <a:t>مشترك</a:t>
            </a:r>
            <a: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1A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GnJadid" pitchFamily="2" charset="-78"/>
              </a:rPr>
              <a:t> </a:t>
            </a:r>
            <a:r>
              <a:rPr lang="fa-IR" sz="400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1A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GnJadid" pitchFamily="2" charset="-78"/>
              </a:rPr>
              <a:t>لفظي</a:t>
            </a:r>
            <a: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1A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GnJadid" pitchFamily="2" charset="-78"/>
              </a:rPr>
              <a:t> است </a:t>
            </a:r>
            <a:r>
              <a:rPr lang="fa-IR" sz="400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1A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GnJadid" pitchFamily="2" charset="-78"/>
              </a:rPr>
              <a:t>يا</a:t>
            </a:r>
            <a: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1A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GnJadid" pitchFamily="2" charset="-78"/>
              </a:rPr>
              <a:t> </a:t>
            </a:r>
            <a:r>
              <a:rPr lang="fa-IR" sz="400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1A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GnJadid" pitchFamily="2" charset="-78"/>
              </a:rPr>
              <a:t>معنوي</a:t>
            </a:r>
            <a:r>
              <a:rPr lang="fa-IR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1A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GnJadid" pitchFamily="2" charset="-78"/>
              </a:rPr>
              <a:t>؟</a:t>
            </a:r>
            <a:endParaRPr lang="fa-IR" sz="40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1A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5077" y="1432705"/>
            <a:ext cx="8501123" cy="283361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fa-IR" sz="4400" b="1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مشترك</a:t>
            </a:r>
            <a:r>
              <a:rPr lang="fa-IR" sz="44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</a:t>
            </a:r>
            <a:r>
              <a:rPr lang="fa-IR" sz="4400" b="1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لفظي</a:t>
            </a:r>
            <a:r>
              <a:rPr lang="fa-IR" sz="44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:</a:t>
            </a:r>
            <a:r>
              <a:rPr lang="fa-IR" sz="44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fa-IR" sz="48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يك</a:t>
            </a:r>
            <a:r>
              <a:rPr lang="fa-IR" sz="4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لفظ -چند معنا- چند وضع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3771" y="286522"/>
            <a:ext cx="7401665" cy="85963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فلاسفه: وجود </a:t>
            </a:r>
            <a:r>
              <a:rPr lang="fa-IR" sz="600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مشترك</a:t>
            </a:r>
            <a:r>
              <a:rPr lang="fa-IR" sz="600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600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معنوي</a:t>
            </a:r>
            <a:r>
              <a:rPr lang="fa-IR" sz="600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است</a:t>
            </a:r>
            <a:endParaRPr lang="fa-IR" sz="600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98" y="1289432"/>
            <a:ext cx="8856984" cy="5101421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bliqueBottom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fa-IR" sz="6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برهان  </a:t>
            </a:r>
            <a:r>
              <a:rPr lang="fa-IR" sz="66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اوّل</a:t>
            </a:r>
            <a:r>
              <a:rPr lang="fa-IR" sz="6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:</a:t>
            </a:r>
          </a:p>
          <a:p>
            <a:pPr>
              <a:buNone/>
            </a:pPr>
            <a:r>
              <a:rPr lang="fa-IR" sz="6600" b="1" smtClean="0">
                <a:ln w="11430"/>
                <a:solidFill>
                  <a:srgbClr val="CFF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-وجود با </a:t>
            </a:r>
            <a:r>
              <a:rPr lang="fa-IR" sz="6600" b="1" err="1" smtClean="0">
                <a:ln w="11430"/>
                <a:solidFill>
                  <a:srgbClr val="CFF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معناي</a:t>
            </a:r>
            <a:r>
              <a:rPr lang="fa-IR" sz="6600" b="1" smtClean="0">
                <a:ln w="11430"/>
                <a:solidFill>
                  <a:srgbClr val="CFF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6600" b="1" err="1" smtClean="0">
                <a:ln w="11430"/>
                <a:solidFill>
                  <a:srgbClr val="CFF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واحدش</a:t>
            </a:r>
            <a:r>
              <a:rPr lang="fa-IR" sz="6600" b="1" smtClean="0">
                <a:ln w="11430"/>
                <a:solidFill>
                  <a:srgbClr val="CFF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قابل </a:t>
            </a:r>
            <a:r>
              <a:rPr lang="fa-IR" sz="6600" b="1" err="1" smtClean="0">
                <a:ln w="11430"/>
                <a:solidFill>
                  <a:srgbClr val="CFF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تقسيم</a:t>
            </a:r>
            <a:r>
              <a:rPr lang="fa-IR" sz="6600" b="1" smtClean="0">
                <a:ln w="11430"/>
                <a:solidFill>
                  <a:srgbClr val="CFF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به اقسام </a:t>
            </a:r>
            <a:r>
              <a:rPr lang="fa-IR" sz="6600" b="1" err="1" smtClean="0">
                <a:ln w="11430"/>
                <a:solidFill>
                  <a:srgbClr val="CFF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زيادي</a:t>
            </a:r>
            <a:r>
              <a:rPr lang="fa-IR" sz="6600" b="1" smtClean="0">
                <a:ln w="11430"/>
                <a:solidFill>
                  <a:srgbClr val="CFF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است.</a:t>
            </a:r>
          </a:p>
          <a:p>
            <a:pPr>
              <a:buNone/>
            </a:pPr>
            <a:r>
              <a:rPr lang="fa-IR" sz="6600" b="1" smtClean="0">
                <a:ln w="11430"/>
                <a:solidFill>
                  <a:srgbClr val="CFF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-صحت </a:t>
            </a:r>
            <a:r>
              <a:rPr lang="fa-IR" sz="6600" err="1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تقسيم</a:t>
            </a:r>
            <a:r>
              <a:rPr lang="fa-IR" sz="6600" b="1" smtClean="0">
                <a:ln w="11430"/>
                <a:solidFill>
                  <a:srgbClr val="CFF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متوقف بر وحدت </a:t>
            </a:r>
            <a:r>
              <a:rPr lang="fa-IR" sz="6600" b="1" err="1" smtClean="0">
                <a:ln w="11430"/>
                <a:solidFill>
                  <a:srgbClr val="CFF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مقسم</a:t>
            </a:r>
            <a:r>
              <a:rPr lang="fa-IR" sz="6600" b="1" smtClean="0">
                <a:ln w="11430"/>
                <a:solidFill>
                  <a:srgbClr val="CFF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و </a:t>
            </a:r>
            <a:r>
              <a:rPr lang="fa-IR" sz="6600" b="1" err="1" smtClean="0">
                <a:ln w="11430"/>
                <a:solidFill>
                  <a:srgbClr val="CFF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وجودش</a:t>
            </a:r>
            <a:r>
              <a:rPr lang="fa-IR" sz="6600" b="1" smtClean="0">
                <a:ln w="11430"/>
                <a:solidFill>
                  <a:srgbClr val="CFF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در اقسام است.</a:t>
            </a:r>
          </a:p>
          <a:p>
            <a:pPr>
              <a:buNone/>
            </a:pPr>
            <a:endParaRPr lang="fa-IR" sz="6600" b="1">
              <a:ln w="11430"/>
              <a:solidFill>
                <a:srgbClr val="CFF21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8018" y="558205"/>
            <a:ext cx="7830292" cy="982737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فلاسفه: وجود </a:t>
            </a:r>
            <a:r>
              <a:rPr lang="fa-IR" sz="6000" err="1"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مشترك</a:t>
            </a:r>
            <a:r>
              <a:rPr lang="fa-IR" sz="6000"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6000" err="1"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معنوي</a:t>
            </a:r>
            <a:r>
              <a:rPr lang="fa-IR" sz="6000"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است</a:t>
            </a:r>
          </a:p>
          <a:p>
            <a:endParaRPr lang="fa-IR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330" y="1361069"/>
            <a:ext cx="8280919" cy="5245808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fa-IR" sz="7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برهان  دوم :</a:t>
            </a:r>
          </a:p>
          <a:p>
            <a:pPr>
              <a:buNone/>
            </a:pPr>
            <a:r>
              <a:rPr lang="fa-IR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-اگر وجود </a:t>
            </a:r>
            <a:r>
              <a:rPr lang="fa-IR" sz="54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مشترك</a:t>
            </a:r>
            <a:r>
              <a:rPr lang="fa-IR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54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معنوي</a:t>
            </a:r>
            <a:r>
              <a:rPr lang="fa-IR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نباشد </a:t>
            </a:r>
            <a:r>
              <a:rPr lang="fa-IR" sz="54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باتغييرموضوع</a:t>
            </a:r>
            <a:r>
              <a:rPr lang="fa-IR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در اعتقاد </a:t>
            </a:r>
            <a:r>
              <a:rPr lang="fa-IR" sz="54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بايد</a:t>
            </a:r>
            <a:r>
              <a:rPr lang="fa-IR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54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معناي</a:t>
            </a:r>
            <a:r>
              <a:rPr lang="fa-IR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آن </a:t>
            </a:r>
            <a:r>
              <a:rPr lang="fa-IR" sz="54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نيز</a:t>
            </a:r>
            <a:endParaRPr lang="fa-IR" sz="5400" b="1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endParaRPr>
          </a:p>
          <a:p>
            <a:pPr>
              <a:buNone/>
            </a:pPr>
            <a:r>
              <a:rPr lang="fa-IR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54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تغييركند</a:t>
            </a:r>
            <a:r>
              <a:rPr lang="fa-IR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.</a:t>
            </a:r>
          </a:p>
          <a:p>
            <a:pPr>
              <a:buNone/>
            </a:pPr>
            <a:r>
              <a:rPr lang="fa-IR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- </a:t>
            </a:r>
            <a:r>
              <a:rPr lang="fa-IR" sz="54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لكن</a:t>
            </a:r>
            <a:r>
              <a:rPr lang="fa-IR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54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چنين</a:t>
            </a:r>
            <a:r>
              <a:rPr lang="fa-IR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54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نيست</a:t>
            </a:r>
            <a:r>
              <a:rPr lang="fa-IR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.</a:t>
            </a:r>
          </a:p>
          <a:p>
            <a:pPr>
              <a:buNone/>
            </a:pPr>
            <a:r>
              <a:rPr lang="fa-IR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●پس </a:t>
            </a:r>
            <a:r>
              <a:rPr lang="fa-IR" sz="54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مشترك</a:t>
            </a:r>
            <a:r>
              <a:rPr lang="fa-IR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54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معنوي</a:t>
            </a:r>
            <a:r>
              <a:rPr lang="fa-IR" sz="5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هست .</a:t>
            </a:r>
            <a:endParaRPr lang="fa-IR" sz="54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0">
              <a:srgbClr val="D49E6C"/>
            </a:gs>
            <a:gs pos="9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7953" y="1998365"/>
            <a:ext cx="8358245" cy="4735437"/>
          </a:xfrm>
          <a:solidFill>
            <a:schemeClr val="tx1"/>
          </a:solidFill>
          <a:scene3d>
            <a:camera prst="obliqueBottomRight"/>
            <a:lightRig rig="threePt" dir="t"/>
          </a:scene3d>
          <a:sp3d>
            <a:bevelT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None/>
            </a:pPr>
            <a:r>
              <a:rPr lang="fa-IR" sz="36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- وجود و عدم </a:t>
            </a:r>
            <a:r>
              <a:rPr lang="fa-IR" sz="36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نقيضين</a:t>
            </a:r>
            <a:r>
              <a:rPr lang="fa-IR" sz="36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هستند </a:t>
            </a:r>
          </a:p>
          <a:p>
            <a:pPr algn="ctr">
              <a:lnSpc>
                <a:spcPct val="150000"/>
              </a:lnSpc>
              <a:buNone/>
            </a:pP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-در </a:t>
            </a:r>
            <a:r>
              <a:rPr lang="fa-IR" sz="32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اشتراك</a:t>
            </a: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</a:t>
            </a:r>
            <a:r>
              <a:rPr lang="fa-IR" sz="32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معنوي</a:t>
            </a: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عدم </a:t>
            </a:r>
            <a:r>
              <a:rPr lang="fa-IR" sz="32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ترديدي</a:t>
            </a: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</a:t>
            </a:r>
            <a:r>
              <a:rPr lang="fa-IR" sz="32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نيست</a:t>
            </a: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</a:t>
            </a:r>
            <a:r>
              <a:rPr lang="fa-IR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( عدم </a:t>
            </a:r>
            <a:r>
              <a:rPr lang="fa-IR" sz="2800" b="1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يك</a:t>
            </a:r>
            <a:r>
              <a:rPr lang="fa-IR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معنا </a:t>
            </a:r>
            <a:r>
              <a:rPr lang="fa-IR" sz="2800" b="1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بيشتر</a:t>
            </a:r>
            <a:r>
              <a:rPr lang="fa-IR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ندارد در </a:t>
            </a:r>
            <a:r>
              <a:rPr lang="fa-IR" sz="2800" b="1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غير</a:t>
            </a:r>
            <a:r>
              <a:rPr lang="fa-IR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</a:t>
            </a:r>
            <a:r>
              <a:rPr lang="fa-IR" sz="2800" b="1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اين</a:t>
            </a:r>
            <a:r>
              <a:rPr lang="fa-IR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صورت در عدم </a:t>
            </a:r>
            <a:r>
              <a:rPr lang="fa-IR" sz="2800" b="1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كثرت</a:t>
            </a:r>
            <a:r>
              <a:rPr lang="fa-IR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و </a:t>
            </a:r>
            <a:r>
              <a:rPr lang="fa-IR" sz="2800" b="1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تمايز</a:t>
            </a:r>
            <a:r>
              <a:rPr lang="fa-IR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تحقق خواهد داشت حال </a:t>
            </a:r>
            <a:r>
              <a:rPr lang="fa-IR" sz="2800" b="1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آنكه</a:t>
            </a:r>
            <a:r>
              <a:rPr lang="fa-IR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لا </a:t>
            </a:r>
            <a:r>
              <a:rPr lang="fa-IR" sz="2800" b="1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كثرة</a:t>
            </a:r>
            <a:r>
              <a:rPr lang="fa-IR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و لا </a:t>
            </a:r>
            <a:r>
              <a:rPr lang="fa-IR" sz="2800" b="1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تمايز</a:t>
            </a:r>
            <a:r>
              <a:rPr lang="fa-IR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</a:t>
            </a:r>
            <a:r>
              <a:rPr lang="fa-IR" sz="2800" b="1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في</a:t>
            </a:r>
            <a:r>
              <a:rPr lang="fa-IR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</a:t>
            </a:r>
            <a:r>
              <a:rPr lang="fa-IR" sz="2800" b="1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الاعدام</a:t>
            </a:r>
            <a:r>
              <a:rPr lang="fa-IR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.)</a:t>
            </a:r>
            <a:endParaRPr lang="en-US" sz="2800" b="1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CS Nask S_U normal.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fa-IR" sz="36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- </a:t>
            </a:r>
            <a:r>
              <a:rPr lang="fa-IR" sz="36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نقيض</a:t>
            </a:r>
            <a:r>
              <a:rPr lang="fa-IR" sz="36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</a:t>
            </a:r>
            <a:r>
              <a:rPr lang="fa-IR" sz="36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الواحد</a:t>
            </a:r>
            <a:r>
              <a:rPr lang="fa-IR" sz="36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واحد</a:t>
            </a:r>
            <a:r>
              <a:rPr lang="fa-IR" sz="36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. </a:t>
            </a:r>
            <a:r>
              <a:rPr lang="fa-IR" sz="20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(</a:t>
            </a:r>
            <a:r>
              <a:rPr lang="fa-IR" sz="2000" err="1" smtClean="0">
                <a:solidFill>
                  <a:schemeClr val="bg1"/>
                </a:solidFill>
                <a:cs typeface="B Zar" pitchFamily="2" charset="-78"/>
              </a:rPr>
              <a:t>والّا</a:t>
            </a:r>
            <a:r>
              <a:rPr lang="fa-IR" sz="2000" smtClean="0">
                <a:solidFill>
                  <a:schemeClr val="bg1"/>
                </a:solidFill>
                <a:cs typeface="B Zar" pitchFamily="2" charset="-78"/>
              </a:rPr>
              <a:t> اجتماع </a:t>
            </a:r>
            <a:r>
              <a:rPr lang="fa-IR" sz="2000" err="1" smtClean="0">
                <a:solidFill>
                  <a:schemeClr val="bg1"/>
                </a:solidFill>
                <a:cs typeface="B Zar" pitchFamily="2" charset="-78"/>
              </a:rPr>
              <a:t>يا</a:t>
            </a:r>
            <a:r>
              <a:rPr lang="fa-IR" sz="2000" smtClean="0">
                <a:solidFill>
                  <a:schemeClr val="bg1"/>
                </a:solidFill>
                <a:cs typeface="B Zar" pitchFamily="2" charset="-78"/>
              </a:rPr>
              <a:t> ارتفاع </a:t>
            </a:r>
            <a:r>
              <a:rPr lang="fa-IR" sz="2000" err="1" smtClean="0">
                <a:solidFill>
                  <a:schemeClr val="bg1"/>
                </a:solidFill>
                <a:cs typeface="B Zar" pitchFamily="2" charset="-78"/>
              </a:rPr>
              <a:t>نقيضان</a:t>
            </a:r>
            <a:r>
              <a:rPr lang="fa-IR" sz="2000" smtClean="0">
                <a:solidFill>
                  <a:schemeClr val="bg1"/>
                </a:solidFill>
                <a:cs typeface="B Zar" pitchFamily="2" charset="-78"/>
              </a:rPr>
              <a:t> </a:t>
            </a:r>
            <a:r>
              <a:rPr lang="fa-IR" sz="2000" err="1" smtClean="0">
                <a:solidFill>
                  <a:schemeClr val="bg1"/>
                </a:solidFill>
                <a:cs typeface="B Zar" pitchFamily="2" charset="-78"/>
              </a:rPr>
              <a:t>پيش</a:t>
            </a:r>
            <a:r>
              <a:rPr lang="fa-IR" sz="2000" smtClean="0">
                <a:solidFill>
                  <a:schemeClr val="bg1"/>
                </a:solidFill>
                <a:cs typeface="B Zar" pitchFamily="2" charset="-78"/>
              </a:rPr>
              <a:t> خواهد آمد.</a:t>
            </a:r>
            <a:r>
              <a:rPr lang="fa-IR" sz="20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)</a:t>
            </a:r>
            <a:r>
              <a:rPr lang="fa-IR" sz="2000" smtClean="0">
                <a:solidFill>
                  <a:schemeClr val="bg1"/>
                </a:solidFill>
              </a:rPr>
              <a:t> </a:t>
            </a:r>
            <a:endParaRPr lang="fa-IR" sz="2000" b="1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CS Nask S_U normal.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019" y="286522"/>
            <a:ext cx="72539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fa-IR" sz="6000" b="1" spc="5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فلاسفه: وجود مشترك معنوي است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3715539" y="1217796"/>
            <a:ext cx="5143535" cy="121781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a-IR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برهان سوم : </a:t>
            </a:r>
            <a:endParaRPr lang="en-US" sz="5400" b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  <a:p>
            <a:endParaRPr lang="fa-IR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263800" y="182268813"/>
              <a:ext cx="0" cy="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263800" y="18226881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</a:t>
            </a:r>
            <a:r>
              <a:rPr lang="fa-IR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توضيح</a:t>
            </a:r>
            <a:r>
              <a:rPr lang="fa-IR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</a:t>
            </a:r>
            <a:r>
              <a:rPr lang="fa-IR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نقيض</a:t>
            </a:r>
            <a:r>
              <a:rPr lang="fa-IR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</a:t>
            </a:r>
            <a:r>
              <a:rPr lang="fa-IR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الواحد</a:t>
            </a:r>
            <a:r>
              <a:rPr lang="fa-IR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CS Nask S_U normal." pitchFamily="2" charset="-78"/>
              </a:rPr>
              <a:t> واحد</a:t>
            </a:r>
            <a:endParaRPr lang="fa-IR"/>
          </a:p>
        </p:txBody>
      </p:sp>
      <p:sp>
        <p:nvSpPr>
          <p:cNvPr id="10" name="Oval 9"/>
          <p:cNvSpPr/>
          <p:nvPr/>
        </p:nvSpPr>
        <p:spPr>
          <a:xfrm>
            <a:off x="7358876" y="2435615"/>
            <a:ext cx="1571636" cy="3295276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الف</a:t>
            </a:r>
            <a:endParaRPr lang="fa-IR" sz="4000">
              <a:solidFill>
                <a:schemeClr val="accent2">
                  <a:lumMod val="50000"/>
                </a:schemeClr>
              </a:solidFill>
              <a:cs typeface="+mj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698030" y="0"/>
            <a:ext cx="4475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الف </a:t>
            </a: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787240" y="2793797"/>
            <a:ext cx="1621350" cy="844160"/>
          </a:xfrm>
          <a:prstGeom prst="leftArrow">
            <a:avLst>
              <a:gd name="adj1" fmla="val 55298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b="1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نقيض</a:t>
            </a:r>
            <a:r>
              <a:rPr lang="fa-IR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اول </a:t>
            </a:r>
            <a:endParaRPr lang="fa-IR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787240" y="4584708"/>
            <a:ext cx="1692788" cy="93127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b="1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نقيض</a:t>
            </a:r>
            <a:r>
              <a:rPr lang="fa-IR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دوم </a:t>
            </a:r>
            <a:endParaRPr lang="fa-IR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87108" y="2793797"/>
            <a:ext cx="914400" cy="9169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ب</a:t>
            </a:r>
            <a:endParaRPr lang="fa-IR" sz="360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58546" y="4584708"/>
            <a:ext cx="914400" cy="9169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mtClean="0"/>
              <a:t> </a:t>
            </a:r>
            <a:r>
              <a:rPr lang="fa-IR" sz="360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ج</a:t>
            </a:r>
            <a:r>
              <a:rPr lang="fa-IR" smtClean="0"/>
              <a:t> </a:t>
            </a:r>
            <a:endParaRPr lang="fa-IR"/>
          </a:p>
        </p:txBody>
      </p:sp>
      <p:sp>
        <p:nvSpPr>
          <p:cNvPr id="17" name="Pentagon 16"/>
          <p:cNvSpPr/>
          <p:nvPr/>
        </p:nvSpPr>
        <p:spPr>
          <a:xfrm>
            <a:off x="500828" y="1504341"/>
            <a:ext cx="4286280" cy="3223640"/>
          </a:xfrm>
          <a:prstGeom prst="homePlate">
            <a:avLst>
              <a:gd name="adj" fmla="val 16658"/>
            </a:avLst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3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اگر همزمان با آن ”الف”هم باشد اجتماع نقيضين و اگر ”الف” نباشد ارتفاع نقيضين پيش خواهد آمد.(با توجه به اين نكته كه ”ج”هم وجود ندارد.)</a:t>
            </a:r>
            <a:endParaRPr lang="fa-IR" sz="32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192525" y="179682775"/>
              <a:ext cx="0" cy="0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192525" y="17968277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275401"/>
            <a:ext cx="8231029" cy="1515486"/>
          </a:xfrm>
        </p:spPr>
        <p:txBody>
          <a:bodyPr>
            <a:normAutofit/>
          </a:bodyPr>
          <a:lstStyle/>
          <a:p>
            <a:r>
              <a:rPr lang="fa-IR" sz="6000" b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متكلّمان</a:t>
            </a:r>
            <a:r>
              <a:rPr lang="fa-IR" sz="6000" b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 : وجود  ،</a:t>
            </a:r>
            <a:r>
              <a:rPr lang="fa-IR" sz="6000" b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مشترك</a:t>
            </a:r>
            <a:r>
              <a:rPr lang="fa-IR" sz="6000" b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 </a:t>
            </a:r>
            <a:r>
              <a:rPr lang="fa-IR" sz="6000" b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لفظي</a:t>
            </a:r>
            <a:r>
              <a:rPr lang="fa-IR" sz="6000" b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 است.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514" y="1710333"/>
            <a:ext cx="7000924" cy="44328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fa-IR" sz="4000" b="0" spc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cs typeface="+mj-cs"/>
              </a:rPr>
              <a:t>الف -وجود به تعداد موضوعات خود ( </a:t>
            </a:r>
            <a:r>
              <a:rPr lang="fa-IR" sz="4000" b="0" spc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cs typeface="+mj-cs"/>
              </a:rPr>
              <a:t>ماهياتي</a:t>
            </a:r>
            <a:r>
              <a:rPr lang="fa-IR" sz="4000" b="0" spc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cs typeface="+mj-cs"/>
              </a:rPr>
              <a:t> </a:t>
            </a:r>
            <a:r>
              <a:rPr lang="fa-IR" sz="4000" b="0" spc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cs typeface="+mj-cs"/>
              </a:rPr>
              <a:t>كه</a:t>
            </a:r>
            <a:r>
              <a:rPr lang="fa-IR" sz="4000" b="0" spc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cs typeface="+mj-cs"/>
              </a:rPr>
              <a:t> بر آنها حمل </a:t>
            </a:r>
            <a:r>
              <a:rPr lang="fa-IR" sz="4000" b="0" spc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cs typeface="+mj-cs"/>
              </a:rPr>
              <a:t>ميشود</a:t>
            </a:r>
            <a:r>
              <a:rPr lang="fa-IR" sz="4000" b="0" spc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cs typeface="+mj-cs"/>
              </a:rPr>
              <a:t>) </a:t>
            </a:r>
            <a:r>
              <a:rPr lang="fa-IR" sz="4000" b="0" spc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cs typeface="+mj-cs"/>
              </a:rPr>
              <a:t>معناي</a:t>
            </a:r>
            <a:r>
              <a:rPr lang="fa-IR" sz="4000" b="0" spc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cs typeface="+mj-cs"/>
              </a:rPr>
              <a:t> موضوع له دارد .</a:t>
            </a:r>
            <a:endParaRPr lang="en-US" sz="4000" b="0" spc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cs typeface="+mj-cs"/>
            </a:endParaRPr>
          </a:p>
          <a:p>
            <a:pPr>
              <a:lnSpc>
                <a:spcPct val="150000"/>
              </a:lnSpc>
              <a:buNone/>
            </a:pPr>
            <a:endParaRPr lang="fa-IR" sz="3600" smtClean="0">
              <a:solidFill>
                <a:srgbClr val="FFFF66"/>
              </a:solidFill>
              <a:cs typeface="+mj-cs"/>
            </a:endParaRPr>
          </a:p>
          <a:p>
            <a:pPr>
              <a:lnSpc>
                <a:spcPct val="200000"/>
              </a:lnSpc>
              <a:buNone/>
            </a:pPr>
            <a:r>
              <a:rPr lang="fa-IR" sz="4000" b="0" spc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cs typeface="+mj-cs"/>
              </a:rPr>
              <a:t>ب -وجود </a:t>
            </a:r>
            <a:r>
              <a:rPr lang="fa-IR" sz="4000" b="0" spc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cs typeface="+mj-cs"/>
              </a:rPr>
              <a:t> دو </a:t>
            </a:r>
            <a:r>
              <a:rPr lang="fa-IR" sz="4000" b="0" spc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cs typeface="+mj-cs"/>
              </a:rPr>
              <a:t>موضوع له دارد 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01752" y="2646437"/>
            <a:ext cx="1463530" cy="204969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spc="5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B Jadid" pitchFamily="2" charset="-78"/>
              </a:rPr>
              <a:t>قائلين</a:t>
            </a:r>
            <a:r>
              <a:rPr lang="fa-IR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B Jadid" pitchFamily="2" charset="-78"/>
              </a:rPr>
              <a:t> به </a:t>
            </a:r>
          </a:p>
          <a:p>
            <a:pPr algn="just">
              <a:buNone/>
            </a:pPr>
            <a:r>
              <a:rPr lang="fa-IR" sz="2800" b="1" spc="5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B Jadid" pitchFamily="2" charset="-78"/>
              </a:rPr>
              <a:t>اشتراك</a:t>
            </a:r>
            <a:r>
              <a:rPr lang="fa-IR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B Jadid" pitchFamily="2" charset="-78"/>
              </a:rPr>
              <a:t> </a:t>
            </a:r>
          </a:p>
          <a:p>
            <a:pPr algn="just">
              <a:buNone/>
            </a:pPr>
            <a:r>
              <a:rPr lang="fa-IR" sz="2800" b="1" spc="5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B Jadid" pitchFamily="2" charset="-78"/>
              </a:rPr>
              <a:t>لفظي</a:t>
            </a:r>
            <a:r>
              <a:rPr lang="fa-IR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B Jadid" pitchFamily="2" charset="-78"/>
              </a:rPr>
              <a:t>:</a:t>
            </a:r>
            <a:endParaRPr lang="fa-IR" sz="2800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B Jadid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211599" y="1606860"/>
            <a:ext cx="500066" cy="4513096"/>
          </a:xfrm>
          <a:prstGeom prst="rightBrace">
            <a:avLst>
              <a:gd name="adj1" fmla="val 68542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ight Brace 9"/>
          <p:cNvSpPr/>
          <p:nvPr/>
        </p:nvSpPr>
        <p:spPr>
          <a:xfrm>
            <a:off x="4501356" y="3125603"/>
            <a:ext cx="285752" cy="2578912"/>
          </a:xfrm>
          <a:prstGeom prst="rightBrace">
            <a:avLst>
              <a:gd name="adj1" fmla="val 105365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286514" y="2934469"/>
            <a:ext cx="4214841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4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+mj-cs"/>
              </a:rPr>
              <a:t>وجود در خالق ( واجب) </a:t>
            </a:r>
          </a:p>
          <a:p>
            <a:pPr>
              <a:lnSpc>
                <a:spcPct val="150000"/>
              </a:lnSpc>
            </a:pPr>
            <a:endParaRPr lang="fa-IR" smtClean="0">
              <a:solidFill>
                <a:srgbClr val="FFFF66"/>
              </a:solidFill>
            </a:endParaRPr>
          </a:p>
          <a:p>
            <a:pPr>
              <a:lnSpc>
                <a:spcPct val="150000"/>
              </a:lnSpc>
            </a:pPr>
            <a:endParaRPr lang="fa-IR" smtClean="0">
              <a:solidFill>
                <a:srgbClr val="FFFF66"/>
              </a:solidFill>
            </a:endParaRPr>
          </a:p>
          <a:p>
            <a:pPr>
              <a:lnSpc>
                <a:spcPct val="150000"/>
              </a:lnSpc>
            </a:pPr>
            <a:r>
              <a:rPr lang="fa-IR" sz="4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+mj-cs"/>
              </a:rPr>
              <a:t>وجود در مخلوقات ( ممكنات ) </a:t>
            </a:r>
          </a:p>
          <a:p>
            <a:pPr>
              <a:lnSpc>
                <a:spcPct val="150000"/>
              </a:lnSpc>
              <a:buNone/>
            </a:pPr>
            <a:endParaRPr lang="en-US" smtClean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9854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Brace 6"/>
          <p:cNvSpPr/>
          <p:nvPr/>
        </p:nvSpPr>
        <p:spPr>
          <a:xfrm>
            <a:off x="7341985" y="414189"/>
            <a:ext cx="500066" cy="3600400"/>
          </a:xfrm>
          <a:prstGeom prst="rightBrace">
            <a:avLst>
              <a:gd name="adj1" fmla="val 30633"/>
              <a:gd name="adj2" fmla="val 48415"/>
            </a:avLst>
          </a:prstGeom>
          <a:ln w="57150"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314" y="1074522"/>
            <a:ext cx="1715274" cy="272218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>
                <a:solidFill>
                  <a:schemeClr val="bg1"/>
                </a:solidFill>
              </a:rPr>
              <a:t>منشأ قول به </a:t>
            </a:r>
            <a:br>
              <a:rPr lang="fa-IR">
                <a:solidFill>
                  <a:schemeClr val="bg1"/>
                </a:solidFill>
              </a:rPr>
            </a:br>
            <a:r>
              <a:rPr lang="fa-IR" err="1">
                <a:solidFill>
                  <a:schemeClr val="bg1"/>
                </a:solidFill>
              </a:rPr>
              <a:t>اشتراك</a:t>
            </a:r>
            <a:r>
              <a:rPr lang="fa-IR">
                <a:solidFill>
                  <a:schemeClr val="bg1"/>
                </a:solidFill>
              </a:rPr>
              <a:t> </a:t>
            </a:r>
            <a:r>
              <a:rPr lang="fa-IR" err="1">
                <a:solidFill>
                  <a:schemeClr val="bg1"/>
                </a:solidFill>
              </a:rPr>
              <a:t>لفظي</a:t>
            </a:r>
            <a:r>
              <a:rPr lang="fa-IR">
                <a:solidFill>
                  <a:schemeClr val="bg1"/>
                </a:solidFill>
              </a:rPr>
              <a:t> :</a:t>
            </a:r>
            <a:r>
              <a:rPr lang="en-US" smtClean="0"/>
              <a:t/>
            </a:r>
            <a:br>
              <a:rPr lang="en-US" smtClean="0"/>
            </a:b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322" y="126157"/>
            <a:ext cx="7018785" cy="431527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4800" spc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دسته اول : </a:t>
            </a:r>
            <a:r>
              <a:rPr lang="fa-IR" sz="44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اگر وجود </a:t>
            </a:r>
            <a:r>
              <a:rPr lang="fa-IR" sz="4400" b="1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مشترك</a:t>
            </a:r>
            <a:r>
              <a:rPr lang="fa-IR" sz="44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4400" b="1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معنوي</a:t>
            </a:r>
            <a:r>
              <a:rPr lang="fa-IR" sz="44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باشد وجود علت و معلول همسان خواهد بود </a:t>
            </a:r>
            <a:r>
              <a:rPr lang="fa-IR" sz="440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44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و  </a:t>
            </a:r>
            <a:r>
              <a:rPr lang="fa-IR" sz="4400" b="1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هذا</a:t>
            </a:r>
            <a:r>
              <a:rPr lang="fa-IR" sz="44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باطل .</a:t>
            </a:r>
          </a:p>
          <a:p>
            <a:pPr marL="0" indent="0">
              <a:buNone/>
            </a:pPr>
            <a:r>
              <a:rPr lang="fa-IR" sz="4800" spc="0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دسته </a:t>
            </a:r>
            <a:r>
              <a:rPr lang="fa-IR" sz="4800" spc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دوم : </a:t>
            </a:r>
            <a:r>
              <a:rPr lang="fa-IR" sz="44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اگر وجود </a:t>
            </a:r>
            <a:r>
              <a:rPr lang="fa-IR" sz="4400" b="1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مشترك</a:t>
            </a:r>
            <a:r>
              <a:rPr lang="fa-IR" sz="44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4400" b="1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معنوي</a:t>
            </a:r>
            <a:r>
              <a:rPr lang="fa-IR" sz="44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باشد وجود واجب و </a:t>
            </a:r>
            <a:r>
              <a:rPr lang="fa-IR" sz="4400" b="1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ممكن</a:t>
            </a:r>
            <a:r>
              <a:rPr lang="fa-IR" sz="44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</a:t>
            </a:r>
            <a:r>
              <a:rPr lang="fa-IR" sz="4400" b="1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يكسان</a:t>
            </a:r>
            <a:r>
              <a:rPr lang="fa-IR" sz="44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خواهد بود     و </a:t>
            </a:r>
            <a:r>
              <a:rPr lang="fa-IR" sz="4400" b="1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تعالي</a:t>
            </a:r>
            <a:r>
              <a:rPr lang="fa-IR" sz="44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الله عن </a:t>
            </a:r>
            <a:r>
              <a:rPr lang="fa-IR" sz="4400" b="1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ذلك</a:t>
            </a:r>
            <a:endParaRPr lang="fa-IR" sz="4400" b="1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929456" y="4213040"/>
            <a:ext cx="7929618" cy="2215991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Bottom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6000" i="0" u="none" strike="noStrike" normalizeH="0" baseline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IranNastaliq" pitchFamily="18" charset="0"/>
                <a:ea typeface="Calibri" pitchFamily="34" charset="0"/>
                <a:cs typeface="+mj-cs"/>
              </a:rPr>
              <a:t>پاسخ </a:t>
            </a:r>
            <a:r>
              <a:rPr kumimoji="0" lang="fa-IR" sz="3200" i="0" u="none" strike="noStrike" normalizeH="0" baseline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IranNastaliq" pitchFamily="18" charset="0"/>
                <a:ea typeface="Calibri" pitchFamily="34" charset="0"/>
                <a:cs typeface="+mj-cs"/>
              </a:rPr>
              <a:t>: </a:t>
            </a:r>
            <a:r>
              <a:rPr kumimoji="0" lang="fa-IR" sz="3200" i="0" u="none" strike="noStrike" normalizeH="0" baseline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IranNastaliq" pitchFamily="18" charset="0"/>
                <a:ea typeface="Calibri" pitchFamily="34" charset="0"/>
                <a:cs typeface="B Badr" pitchFamily="2" charset="-78"/>
              </a:rPr>
              <a:t>اشتراك در مفهوم مستلزم اشتراك در مصداق نيست علت و معلول در مفهوم وجود مشتركند نه در مصداق.</a:t>
            </a:r>
            <a:endParaRPr kumimoji="0" lang="fa-IR" sz="3600" i="0" u="none" strike="noStrike" normalizeH="0" baseline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B Bad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9522" y="787977"/>
            <a:ext cx="6429420" cy="4083277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fa-IR" sz="7200" b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cs typeface="Al-Kharashi 29" pitchFamily="2" charset="-78"/>
            </a:endParaRPr>
          </a:p>
          <a:p>
            <a:pPr algn="ctr">
              <a:buNone/>
            </a:pPr>
            <a:r>
              <a:rPr lang="fa-IR" sz="166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Al-Kharashi 29" pitchFamily="2" charset="-78"/>
              </a:rPr>
              <a:t>مقدّمه</a:t>
            </a:r>
            <a:endParaRPr lang="fa-IR" sz="16600" b="1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Al-Kharashi 29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275401"/>
            <a:ext cx="8231029" cy="1085667"/>
          </a:xfrm>
        </p:spPr>
        <p:txBody>
          <a:bodyPr>
            <a:normAutofit/>
          </a:bodyPr>
          <a:lstStyle/>
          <a:p>
            <a:r>
              <a:rPr lang="fa-IR" sz="4800">
                <a:solidFill>
                  <a:schemeClr val="bg1"/>
                </a:solidFill>
              </a:rPr>
              <a:t>پاسخ </a:t>
            </a:r>
            <a:r>
              <a:rPr lang="fa-IR" sz="4800" err="1">
                <a:solidFill>
                  <a:schemeClr val="bg1"/>
                </a:solidFill>
              </a:rPr>
              <a:t>قائلين</a:t>
            </a:r>
            <a:r>
              <a:rPr lang="fa-IR" sz="4800">
                <a:solidFill>
                  <a:schemeClr val="bg1"/>
                </a:solidFill>
              </a:rPr>
              <a:t> به </a:t>
            </a:r>
            <a:r>
              <a:rPr lang="fa-IR" sz="4800" err="1">
                <a:solidFill>
                  <a:schemeClr val="bg1"/>
                </a:solidFill>
              </a:rPr>
              <a:t>اشتراك</a:t>
            </a:r>
            <a:r>
              <a:rPr lang="fa-IR" sz="4800">
                <a:solidFill>
                  <a:schemeClr val="bg1"/>
                </a:solidFill>
              </a:rPr>
              <a:t> </a:t>
            </a:r>
            <a:r>
              <a:rPr lang="fa-IR" sz="4800" err="1">
                <a:solidFill>
                  <a:schemeClr val="bg1"/>
                </a:solidFill>
              </a:rPr>
              <a:t>لفظي</a:t>
            </a:r>
            <a:r>
              <a:rPr lang="fa-IR" sz="4800">
                <a:solidFill>
                  <a:schemeClr val="bg1"/>
                </a:solidFill>
              </a:rPr>
              <a:t>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0895" y="1289433"/>
            <a:ext cx="7687416" cy="7163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400" smtClean="0">
                <a:solidFill>
                  <a:srgbClr val="FFFF66"/>
                </a:solidFill>
                <a:cs typeface="+mj-cs"/>
              </a:rPr>
              <a:t>در گزاره " </a:t>
            </a:r>
            <a:r>
              <a:rPr lang="fa-IR" sz="4400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واجب </a:t>
            </a:r>
            <a:r>
              <a:rPr lang="fa-IR" sz="4400" spc="5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الوجود</a:t>
            </a:r>
            <a:r>
              <a:rPr lang="fa-IR" sz="4400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 موجود</a:t>
            </a:r>
            <a:r>
              <a:rPr lang="fa-IR" sz="4400" smtClean="0">
                <a:solidFill>
                  <a:srgbClr val="FFFF66"/>
                </a:solidFill>
                <a:cs typeface="+mj-cs"/>
              </a:rPr>
              <a:t>" در مورد واژه " </a:t>
            </a:r>
            <a:r>
              <a:rPr lang="fa-IR" sz="4400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j-cs"/>
              </a:rPr>
              <a:t>موجود</a:t>
            </a:r>
            <a:r>
              <a:rPr lang="fa-IR" sz="4400" smtClean="0">
                <a:solidFill>
                  <a:srgbClr val="FFFF66"/>
                </a:solidFill>
                <a:cs typeface="+mj-cs"/>
              </a:rPr>
              <a:t>" سه احتمال متصور است : </a:t>
            </a:r>
            <a:endParaRPr lang="en-US" sz="4400" smtClean="0">
              <a:solidFill>
                <a:srgbClr val="FFFF66"/>
              </a:solidFill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638" y="2363978"/>
            <a:ext cx="8715436" cy="4098883"/>
          </a:xfrm>
          <a:gradFill>
            <a:gsLst>
              <a:gs pos="0">
                <a:srgbClr val="D6B19C"/>
              </a:gs>
              <a:gs pos="0">
                <a:srgbClr val="D49E6C"/>
              </a:gs>
              <a:gs pos="9000">
                <a:srgbClr val="A65528"/>
              </a:gs>
              <a:gs pos="100000">
                <a:srgbClr val="663012"/>
              </a:gs>
            </a:gsLst>
            <a:lin ang="5400000" scaled="0"/>
          </a:gra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fa-IR" sz="3600" smtClean="0">
                <a:solidFill>
                  <a:srgbClr val="FFFF66"/>
                </a:solidFill>
                <a:cs typeface="+mj-cs"/>
              </a:rPr>
              <a:t>یک-از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اين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واژه همان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معنايي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فهميده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شود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كه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از </a:t>
            </a:r>
            <a:r>
              <a:rPr lang="fa-IR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موجود 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در " </a:t>
            </a:r>
            <a:r>
              <a:rPr lang="fa-IR" sz="3200" b="1" spc="5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الممكن</a:t>
            </a:r>
            <a:r>
              <a:rPr lang="fa-IR" sz="32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 موجود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"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فهميده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شود</a:t>
            </a:r>
            <a:r>
              <a:rPr lang="fa-IR" sz="3600" smtClean="0">
                <a:cs typeface="+mj-cs"/>
              </a:rPr>
              <a:t>                                   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قبول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اشتراك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معنوي</a:t>
            </a:r>
            <a:endParaRPr lang="fa-IR" sz="3600" smtClean="0">
              <a:solidFill>
                <a:srgbClr val="FFFF66"/>
              </a:solidFill>
              <a:cs typeface="+mj-cs"/>
            </a:endParaRPr>
          </a:p>
          <a:p>
            <a:pPr>
              <a:lnSpc>
                <a:spcPct val="150000"/>
              </a:lnSpc>
              <a:buNone/>
            </a:pPr>
            <a:r>
              <a:rPr lang="fa-IR" sz="3600" smtClean="0">
                <a:solidFill>
                  <a:srgbClr val="FFFF66"/>
                </a:solidFill>
                <a:cs typeface="+mj-cs"/>
              </a:rPr>
              <a:t>دو-از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اين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واژه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مفهومي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مغاير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با "</a:t>
            </a:r>
            <a:r>
              <a:rPr lang="fa-IR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 موجود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"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ممكنات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فهميده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شود                                       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تعالي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الله عن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ذلك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چرا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كه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لازمه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اين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كلام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اين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است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كه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واجب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الوجود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مصداق عدم باشد و الا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لارتفع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</a:t>
            </a:r>
            <a:r>
              <a:rPr lang="fa-IR" sz="3600" err="1" smtClean="0">
                <a:solidFill>
                  <a:srgbClr val="FFFF66"/>
                </a:solidFill>
                <a:cs typeface="+mj-cs"/>
              </a:rPr>
              <a:t>النقيضان</a:t>
            </a:r>
            <a:r>
              <a:rPr lang="fa-IR" sz="3600" smtClean="0">
                <a:solidFill>
                  <a:srgbClr val="FFFF66"/>
                </a:solidFill>
                <a:cs typeface="+mj-cs"/>
              </a:rPr>
              <a:t> .</a:t>
            </a:r>
          </a:p>
          <a:p>
            <a:pPr>
              <a:lnSpc>
                <a:spcPct val="150000"/>
              </a:lnSpc>
              <a:buNone/>
            </a:pPr>
            <a:r>
              <a:rPr lang="fa-IR" sz="3600" smtClean="0">
                <a:solidFill>
                  <a:srgbClr val="FFFF66"/>
                </a:solidFill>
                <a:cs typeface="+mj-cs"/>
              </a:rPr>
              <a:t>سه -</a:t>
            </a:r>
            <a:r>
              <a:rPr lang="fa-IR" sz="3600" smtClean="0">
                <a:solidFill>
                  <a:srgbClr val="FFFF00"/>
                </a:solidFill>
                <a:latin typeface="IranNastaliq"/>
                <a:ea typeface="Calibri"/>
                <a:cs typeface="B Badr"/>
              </a:rPr>
              <a:t> </a:t>
            </a:r>
            <a:r>
              <a:rPr lang="fa-IR" sz="3600" smtClean="0">
                <a:solidFill>
                  <a:srgbClr val="FFFF66"/>
                </a:solidFill>
                <a:latin typeface="IranNastaliq"/>
                <a:ea typeface="Calibri"/>
                <a:cs typeface="+mj-cs"/>
              </a:rPr>
              <a:t>از </a:t>
            </a:r>
            <a:r>
              <a:rPr lang="fa-IR" sz="3600" err="1" smtClean="0">
                <a:solidFill>
                  <a:srgbClr val="FFFF66"/>
                </a:solidFill>
                <a:latin typeface="IranNastaliq"/>
                <a:ea typeface="Calibri"/>
                <a:cs typeface="+mj-cs"/>
              </a:rPr>
              <a:t>اين</a:t>
            </a:r>
            <a:r>
              <a:rPr lang="fa-IR" sz="3600" smtClean="0">
                <a:solidFill>
                  <a:srgbClr val="FFFF66"/>
                </a:solidFill>
                <a:latin typeface="IranNastaliq"/>
                <a:ea typeface="Calibri"/>
                <a:cs typeface="+mj-cs"/>
              </a:rPr>
              <a:t> واژه </a:t>
            </a:r>
            <a:r>
              <a:rPr lang="fa-IR" sz="3600" err="1" smtClean="0">
                <a:solidFill>
                  <a:srgbClr val="FFFF66"/>
                </a:solidFill>
                <a:latin typeface="IranNastaliq"/>
                <a:ea typeface="Calibri"/>
                <a:cs typeface="+mj-cs"/>
              </a:rPr>
              <a:t>هيچ</a:t>
            </a:r>
            <a:r>
              <a:rPr lang="fa-IR" sz="3600" smtClean="0">
                <a:solidFill>
                  <a:srgbClr val="FFFF66"/>
                </a:solidFill>
                <a:latin typeface="IranNastaliq"/>
                <a:ea typeface="Calibri"/>
                <a:cs typeface="+mj-cs"/>
              </a:rPr>
              <a:t> </a:t>
            </a:r>
            <a:r>
              <a:rPr lang="fa-IR" sz="3600" err="1" smtClean="0">
                <a:solidFill>
                  <a:srgbClr val="FFFF66"/>
                </a:solidFill>
                <a:latin typeface="IranNastaliq"/>
                <a:ea typeface="Calibri"/>
                <a:cs typeface="+mj-cs"/>
              </a:rPr>
              <a:t>نمي</a:t>
            </a:r>
            <a:r>
              <a:rPr lang="fa-IR" sz="3600" smtClean="0">
                <a:solidFill>
                  <a:srgbClr val="FFFF66"/>
                </a:solidFill>
                <a:latin typeface="IranNastaliq"/>
                <a:ea typeface="Calibri"/>
                <a:cs typeface="+mj-cs"/>
              </a:rPr>
              <a:t> </a:t>
            </a:r>
            <a:r>
              <a:rPr lang="fa-IR" sz="3600" err="1" smtClean="0">
                <a:solidFill>
                  <a:srgbClr val="FFFF66"/>
                </a:solidFill>
                <a:latin typeface="IranNastaliq"/>
                <a:ea typeface="Calibri"/>
                <a:cs typeface="+mj-cs"/>
              </a:rPr>
              <a:t>فهميم</a:t>
            </a:r>
            <a:r>
              <a:rPr lang="fa-IR" sz="3600" smtClean="0">
                <a:solidFill>
                  <a:srgbClr val="FFFF66"/>
                </a:solidFill>
                <a:latin typeface="IranNastaliq"/>
                <a:ea typeface="Calibri"/>
                <a:cs typeface="+mj-cs"/>
              </a:rPr>
              <a:t> !</a:t>
            </a:r>
            <a:r>
              <a:rPr lang="fa-IR" sz="3600" smtClean="0">
                <a:solidFill>
                  <a:srgbClr val="FFFF00"/>
                </a:solidFill>
                <a:latin typeface="IranNastaliq"/>
                <a:ea typeface="Calibri"/>
                <a:cs typeface="B Badr"/>
              </a:rPr>
              <a:t>          </a:t>
            </a:r>
            <a:r>
              <a:rPr lang="fa-IR" sz="3600" err="1" smtClean="0">
                <a:solidFill>
                  <a:srgbClr val="FFFF66"/>
                </a:solidFill>
                <a:latin typeface="IranNastaliq"/>
                <a:ea typeface="Calibri"/>
                <a:cs typeface="+mj-cs"/>
              </a:rPr>
              <a:t>تعطيل</a:t>
            </a:r>
            <a:r>
              <a:rPr lang="fa-IR" sz="3600" smtClean="0">
                <a:solidFill>
                  <a:srgbClr val="FFFF66"/>
                </a:solidFill>
                <a:latin typeface="IranNastaliq"/>
                <a:ea typeface="Calibri"/>
                <a:cs typeface="+mj-cs"/>
              </a:rPr>
              <a:t> عقول </a:t>
            </a:r>
            <a:endParaRPr lang="fa-IR" sz="3600">
              <a:solidFill>
                <a:srgbClr val="FFFF66"/>
              </a:solidFill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96530" y="2678604"/>
            <a:ext cx="4052746" cy="3190115"/>
            <a:chOff x="2358216" y="2671184"/>
            <a:chExt cx="4052746" cy="3181279"/>
          </a:xfrm>
        </p:grpSpPr>
        <p:sp>
          <p:nvSpPr>
            <p:cNvPr id="7" name="Left Arrow 6"/>
            <p:cNvSpPr/>
            <p:nvPr/>
          </p:nvSpPr>
          <p:spPr>
            <a:xfrm>
              <a:off x="2358216" y="2671184"/>
              <a:ext cx="571504" cy="484632"/>
            </a:xfrm>
            <a:prstGeom prst="lef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9" name="Left Arrow 8"/>
            <p:cNvSpPr/>
            <p:nvPr/>
          </p:nvSpPr>
          <p:spPr>
            <a:xfrm>
              <a:off x="3798376" y="3572616"/>
              <a:ext cx="642942" cy="556070"/>
            </a:xfrm>
            <a:prstGeom prst="lef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5718306" y="5367831"/>
              <a:ext cx="692656" cy="484632"/>
            </a:xfrm>
            <a:prstGeom prst="lef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81" y="275401"/>
            <a:ext cx="8231029" cy="552712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fa-IR" sz="72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الفصل</a:t>
            </a:r>
            <a:r>
              <a:rPr lang="fa-IR" sz="7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 </a:t>
            </a:r>
            <a:r>
              <a:rPr lang="fa-IR" sz="72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الثالث</a:t>
            </a:r>
            <a:r>
              <a:rPr lang="fa-IR" sz="7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 :</a:t>
            </a:r>
            <a:br>
              <a:rPr lang="fa-IR" sz="7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</a:br>
            <a:r>
              <a:rPr lang="fa-IR" sz="7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وجود </a:t>
            </a:r>
            <a:r>
              <a:rPr lang="fa-IR" sz="72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زايد</a:t>
            </a:r>
            <a:r>
              <a:rPr lang="fa-IR" sz="7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 بر </a:t>
            </a:r>
            <a:r>
              <a:rPr lang="fa-IR" sz="7200" b="1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ماهيت</a:t>
            </a:r>
            <a:r>
              <a:rPr lang="fa-IR" sz="7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 و عارض بر آن است.</a:t>
            </a:r>
            <a:endParaRPr lang="fa-IR" sz="72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l-Kharashi 29" pitchFamily="2" charset="-78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err="1" smtClean="0">
                <a:solidFill>
                  <a:srgbClr val="FFFF00"/>
                </a:solidFill>
                <a:cs typeface="Al-Kharashi 1" pitchFamily="2" charset="-78"/>
              </a:rPr>
              <a:t>ماهيت</a:t>
            </a:r>
            <a:r>
              <a:rPr lang="fa-IR" err="1" smtClean="0">
                <a:solidFill>
                  <a:srgbClr val="FFFF00"/>
                </a:solidFill>
              </a:rPr>
              <a:t>:مفهوم</a:t>
            </a:r>
            <a:r>
              <a:rPr lang="fa-IR" smtClean="0">
                <a:solidFill>
                  <a:srgbClr val="FFFF00"/>
                </a:solidFill>
              </a:rPr>
              <a:t> </a:t>
            </a:r>
            <a:r>
              <a:rPr lang="fa-IR" err="1" smtClean="0">
                <a:solidFill>
                  <a:srgbClr val="FFFF00"/>
                </a:solidFill>
              </a:rPr>
              <a:t>حاكي</a:t>
            </a:r>
            <a:r>
              <a:rPr lang="fa-IR" smtClean="0">
                <a:solidFill>
                  <a:srgbClr val="FFFF00"/>
                </a:solidFill>
              </a:rPr>
              <a:t> از </a:t>
            </a:r>
            <a:r>
              <a:rPr lang="fa-IR" err="1" smtClean="0">
                <a:solidFill>
                  <a:srgbClr val="FFFF00"/>
                </a:solidFill>
              </a:rPr>
              <a:t>چيستي</a:t>
            </a:r>
            <a:r>
              <a:rPr lang="fa-IR" smtClean="0">
                <a:solidFill>
                  <a:srgbClr val="FFFF00"/>
                </a:solidFill>
              </a:rPr>
              <a:t> .(ما </a:t>
            </a:r>
            <a:r>
              <a:rPr lang="fa-IR" err="1" smtClean="0">
                <a:solidFill>
                  <a:srgbClr val="FFFF00"/>
                </a:solidFill>
              </a:rPr>
              <a:t>يقع</a:t>
            </a:r>
            <a:r>
              <a:rPr lang="fa-IR" smtClean="0">
                <a:solidFill>
                  <a:srgbClr val="FFFF00"/>
                </a:solidFill>
              </a:rPr>
              <a:t> </a:t>
            </a:r>
            <a:r>
              <a:rPr lang="fa-IR" err="1" smtClean="0">
                <a:solidFill>
                  <a:srgbClr val="FFFF00"/>
                </a:solidFill>
              </a:rPr>
              <a:t>في</a:t>
            </a:r>
            <a:r>
              <a:rPr lang="fa-IR" smtClean="0">
                <a:solidFill>
                  <a:srgbClr val="FFFF00"/>
                </a:solidFill>
              </a:rPr>
              <a:t> جواب “ما هو؟“)</a:t>
            </a:r>
            <a:endParaRPr lang="fa-IR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3705" y="1575978"/>
            <a:ext cx="8231029" cy="2908424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fa-IR" sz="4000" spc="0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در </a:t>
            </a:r>
            <a:r>
              <a:rPr lang="fa-IR" sz="4000" spc="0" err="1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اين</a:t>
            </a:r>
            <a:r>
              <a:rPr lang="fa-IR" sz="4000" spc="0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فصل </a:t>
            </a:r>
            <a:r>
              <a:rPr lang="fa-IR" sz="4000" spc="0" err="1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زيادت</a:t>
            </a:r>
            <a:r>
              <a:rPr lang="fa-IR" sz="4000" spc="0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وجود بر </a:t>
            </a:r>
            <a:r>
              <a:rPr lang="fa-IR" sz="4000" spc="0" err="1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ماهيت</a:t>
            </a:r>
            <a:r>
              <a:rPr lang="fa-IR" sz="4000" spc="0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در ذهن مورد بحث است (نه در خارج ) به </a:t>
            </a:r>
            <a:r>
              <a:rPr lang="fa-IR" sz="4000" spc="0" err="1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اين</a:t>
            </a:r>
            <a:r>
              <a:rPr lang="fa-IR" sz="4000" spc="0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معنا  </a:t>
            </a:r>
            <a:r>
              <a:rPr lang="fa-IR" sz="4000" spc="0" err="1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كه</a:t>
            </a:r>
            <a:r>
              <a:rPr lang="fa-IR" sz="4000" spc="0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 ذهن </a:t>
            </a:r>
            <a:r>
              <a:rPr lang="fa-IR" sz="4000" spc="0" err="1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ميتواند</a:t>
            </a:r>
            <a:r>
              <a:rPr lang="fa-IR" sz="4000" spc="0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مفهوم </a:t>
            </a:r>
            <a:r>
              <a:rPr lang="fa-IR" sz="4000" spc="0" err="1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ماهيت</a:t>
            </a:r>
            <a:r>
              <a:rPr lang="fa-IR" sz="4000" spc="0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را </a:t>
            </a:r>
            <a:r>
              <a:rPr lang="fa-IR" sz="4000" spc="0" err="1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ازمفهوم</a:t>
            </a:r>
            <a:r>
              <a:rPr lang="fa-IR" sz="4000" spc="0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وجود جدا سازد و سپس </a:t>
            </a:r>
            <a:r>
              <a:rPr lang="fa-IR" sz="4000" spc="0" err="1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ماهيت</a:t>
            </a:r>
            <a:r>
              <a:rPr lang="fa-IR" sz="4000" spc="0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را به وجود </a:t>
            </a:r>
            <a:r>
              <a:rPr lang="fa-IR" sz="4000" spc="0" err="1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متصف</a:t>
            </a:r>
            <a:r>
              <a:rPr lang="fa-IR" sz="4000" spc="0" smtClean="0"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سازد.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786580" y="5014527"/>
            <a:ext cx="8001056" cy="1615827"/>
          </a:xfrm>
          <a:prstGeom prst="rect">
            <a:avLst/>
          </a:prstGeom>
          <a:solidFill>
            <a:srgbClr val="003E00">
              <a:alpha val="8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72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B Nasim" pitchFamily="2" charset="-78"/>
              </a:rPr>
              <a:t>يعني</a:t>
            </a:r>
            <a:r>
              <a:rPr lang="fa-IR" sz="72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j-cs"/>
              </a:rPr>
              <a:t>: وجود عين يا جزء ماهيت نيست 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smtClean="0">
                <a:solidFill>
                  <a:srgbClr val="FFFF00"/>
                </a:solidFill>
              </a:rPr>
              <a:t>برهان </a:t>
            </a:r>
            <a:r>
              <a:rPr lang="fa-IR" sz="5400" err="1" smtClean="0">
                <a:solidFill>
                  <a:srgbClr val="FFFF00"/>
                </a:solidFill>
              </a:rPr>
              <a:t>اوّل</a:t>
            </a:r>
            <a:r>
              <a:rPr lang="fa-IR" sz="5400" smtClean="0">
                <a:solidFill>
                  <a:srgbClr val="FFFF00"/>
                </a:solidFill>
              </a:rPr>
              <a:t>(</a:t>
            </a:r>
            <a:r>
              <a:rPr lang="fa-IR" sz="5400" err="1" smtClean="0">
                <a:solidFill>
                  <a:srgbClr val="FFFF00"/>
                </a:solidFill>
              </a:rPr>
              <a:t>قياس</a:t>
            </a:r>
            <a:r>
              <a:rPr lang="fa-IR" sz="5400" smtClean="0">
                <a:solidFill>
                  <a:srgbClr val="FFFF00"/>
                </a:solidFill>
              </a:rPr>
              <a:t> </a:t>
            </a:r>
            <a:r>
              <a:rPr lang="fa-IR" sz="5400" err="1" smtClean="0">
                <a:solidFill>
                  <a:srgbClr val="FFFF00"/>
                </a:solidFill>
              </a:rPr>
              <a:t>استثنايي</a:t>
            </a:r>
            <a:r>
              <a:rPr lang="fa-IR" sz="5400" smtClean="0">
                <a:solidFill>
                  <a:srgbClr val="FFFF00"/>
                </a:solidFill>
              </a:rPr>
              <a:t>)</a:t>
            </a:r>
            <a:endParaRPr lang="fa-IR" sz="540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25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  <a:buNone/>
            </a:pPr>
            <a:r>
              <a:rPr lang="fa-IR" sz="62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- اگر وجود</a:t>
            </a:r>
            <a:r>
              <a:rPr lang="fa-IR" sz="6200" baseline="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6200" baseline="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عين</a:t>
            </a:r>
            <a:r>
              <a:rPr lang="fa-IR" sz="6200" baseline="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6200" baseline="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يا</a:t>
            </a:r>
            <a:r>
              <a:rPr lang="fa-IR" sz="6200" baseline="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جزء </a:t>
            </a:r>
            <a:r>
              <a:rPr lang="fa-IR" sz="6200" baseline="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ماهيت</a:t>
            </a:r>
            <a:r>
              <a:rPr lang="fa-IR" sz="6200" baseline="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باشد سلب وجود از </a:t>
            </a:r>
            <a:r>
              <a:rPr lang="fa-IR" sz="6200" baseline="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ماهيت</a:t>
            </a:r>
            <a:r>
              <a:rPr lang="fa-IR" sz="6200" baseline="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6200" baseline="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صحيح</a:t>
            </a:r>
            <a:r>
              <a:rPr lang="fa-IR" sz="6200" baseline="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6200" b="1" kern="1200" cap="none" spc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نخواهد</a:t>
            </a:r>
            <a:r>
              <a:rPr lang="fa-IR" sz="6200" baseline="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بود </a:t>
            </a:r>
            <a:r>
              <a:rPr lang="fa-IR" sz="4800" baseline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(چون لا </a:t>
            </a:r>
            <a:r>
              <a:rPr lang="fa-IR" sz="4800" baseline="0" err="1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يصح</a:t>
            </a:r>
            <a:r>
              <a:rPr lang="fa-IR" sz="4800" baseline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 سلب </a:t>
            </a:r>
            <a:r>
              <a:rPr lang="fa-IR" sz="4800" baseline="0" err="1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الشيء</a:t>
            </a:r>
            <a:r>
              <a:rPr lang="fa-IR" sz="4800" baseline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a-IR" sz="480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و لا </a:t>
            </a:r>
            <a:r>
              <a:rPr lang="fa-IR" sz="4800" err="1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ذاتيات</a:t>
            </a:r>
            <a:r>
              <a:rPr lang="fa-IR" sz="480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الشيء</a:t>
            </a:r>
            <a:r>
              <a:rPr lang="fa-IR" sz="480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a-IR" sz="4800" baseline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عن نفسه)</a:t>
            </a:r>
            <a:endParaRPr lang="fa-IR" sz="4300" baseline="0" smtClean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fa-IR" sz="6400" err="1">
                <a:solidFill>
                  <a:schemeClr val="bg1">
                    <a:lumMod val="95000"/>
                  </a:schemeClr>
                </a:solidFill>
                <a:cs typeface="+mj-cs"/>
              </a:rPr>
              <a:t>لكن</a:t>
            </a:r>
            <a:r>
              <a:rPr lang="fa-IR" sz="640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6400" err="1">
                <a:solidFill>
                  <a:schemeClr val="bg1">
                    <a:lumMod val="95000"/>
                  </a:schemeClr>
                </a:solidFill>
                <a:cs typeface="+mj-cs"/>
              </a:rPr>
              <a:t>اين</a:t>
            </a:r>
            <a:r>
              <a:rPr lang="fa-IR" sz="6400">
                <a:solidFill>
                  <a:schemeClr val="bg1">
                    <a:lumMod val="95000"/>
                  </a:schemeClr>
                </a:solidFill>
                <a:cs typeface="+mj-cs"/>
              </a:rPr>
              <a:t> سلب </a:t>
            </a:r>
            <a:r>
              <a:rPr lang="fa-IR" sz="6400" err="1">
                <a:solidFill>
                  <a:schemeClr val="bg1">
                    <a:lumMod val="95000"/>
                  </a:schemeClr>
                </a:solidFill>
                <a:cs typeface="+mj-cs"/>
              </a:rPr>
              <a:t>صحيح</a:t>
            </a:r>
            <a:r>
              <a:rPr lang="fa-IR" sz="6400">
                <a:solidFill>
                  <a:schemeClr val="bg1">
                    <a:lumMod val="95000"/>
                  </a:schemeClr>
                </a:solidFill>
                <a:cs typeface="+mj-cs"/>
              </a:rPr>
              <a:t> است.</a:t>
            </a:r>
          </a:p>
          <a:p>
            <a:pPr>
              <a:lnSpc>
                <a:spcPct val="110000"/>
              </a:lnSpc>
              <a:buNone/>
            </a:pPr>
            <a:r>
              <a:rPr lang="fa-IR" sz="6400">
                <a:solidFill>
                  <a:schemeClr val="bg1">
                    <a:lumMod val="95000"/>
                  </a:schemeClr>
                </a:solidFill>
                <a:cs typeface="+mj-cs"/>
              </a:rPr>
              <a:t>●  وجود </a:t>
            </a:r>
            <a:r>
              <a:rPr lang="fa-IR" sz="6400" err="1">
                <a:solidFill>
                  <a:schemeClr val="bg1">
                    <a:lumMod val="95000"/>
                  </a:schemeClr>
                </a:solidFill>
                <a:cs typeface="+mj-cs"/>
              </a:rPr>
              <a:t>عين</a:t>
            </a:r>
            <a:r>
              <a:rPr lang="fa-IR" sz="640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6400" err="1">
                <a:solidFill>
                  <a:schemeClr val="bg1">
                    <a:lumMod val="95000"/>
                  </a:schemeClr>
                </a:solidFill>
                <a:cs typeface="+mj-cs"/>
              </a:rPr>
              <a:t>يا</a:t>
            </a:r>
            <a:r>
              <a:rPr lang="fa-IR" sz="6400">
                <a:solidFill>
                  <a:schemeClr val="bg1">
                    <a:lumMod val="95000"/>
                  </a:schemeClr>
                </a:solidFill>
                <a:cs typeface="+mj-cs"/>
              </a:rPr>
              <a:t> جزء </a:t>
            </a:r>
            <a:r>
              <a:rPr lang="fa-IR" sz="6400" err="1">
                <a:solidFill>
                  <a:schemeClr val="bg1">
                    <a:lumMod val="95000"/>
                  </a:schemeClr>
                </a:solidFill>
                <a:cs typeface="+mj-cs"/>
              </a:rPr>
              <a:t>ماهيت</a:t>
            </a:r>
            <a:r>
              <a:rPr lang="fa-IR" sz="640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6400" err="1">
                <a:solidFill>
                  <a:schemeClr val="bg1">
                    <a:lumMod val="95000"/>
                  </a:schemeClr>
                </a:solidFill>
                <a:cs typeface="+mj-cs"/>
              </a:rPr>
              <a:t>نيست</a:t>
            </a:r>
            <a:r>
              <a:rPr lang="fa-IR" sz="6400">
                <a:solidFill>
                  <a:schemeClr val="bg1">
                    <a:lumMod val="95000"/>
                  </a:schemeClr>
                </a:solidFill>
                <a:cs typeface="+mj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>
                <a:solidFill>
                  <a:srgbClr val="FFFF00"/>
                </a:solidFill>
              </a:rPr>
              <a:t>برهان دوم(</a:t>
            </a:r>
            <a:r>
              <a:rPr lang="fa-IR" sz="5400" err="1">
                <a:solidFill>
                  <a:srgbClr val="FFFF00"/>
                </a:solidFill>
              </a:rPr>
              <a:t>قياس</a:t>
            </a:r>
            <a:r>
              <a:rPr lang="fa-IR" sz="5400">
                <a:solidFill>
                  <a:srgbClr val="FFFF00"/>
                </a:solidFill>
              </a:rPr>
              <a:t> </a:t>
            </a:r>
            <a:r>
              <a:rPr lang="fa-IR" sz="5400" err="1">
                <a:solidFill>
                  <a:srgbClr val="FFFF00"/>
                </a:solidFill>
              </a:rPr>
              <a:t>استثنايي</a:t>
            </a:r>
            <a:r>
              <a:rPr lang="fa-IR" sz="540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0" y="1604648"/>
            <a:ext cx="8473232" cy="4538535"/>
          </a:xfr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342900" indent="-342900" algn="r" defTabSz="914400" rtl="1" eaLnBrk="1" latinLnBrk="0" hangingPunct="1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اگر وجود </a:t>
            </a:r>
            <a:r>
              <a:rPr lang="fa-IR" sz="52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عين</a:t>
            </a: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</a:t>
            </a:r>
            <a:r>
              <a:rPr lang="fa-IR" sz="52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يا</a:t>
            </a: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جزء </a:t>
            </a:r>
            <a:r>
              <a:rPr lang="fa-IR" sz="52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ماهيت</a:t>
            </a: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باشد حمل وجود بر </a:t>
            </a:r>
            <a:r>
              <a:rPr lang="fa-IR" sz="52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ماهيت</a:t>
            </a: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</a:t>
            </a:r>
            <a:r>
              <a:rPr lang="fa-IR" sz="52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نيازمند</a:t>
            </a: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</a:t>
            </a:r>
            <a:r>
              <a:rPr lang="fa-IR" sz="52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دليل</a:t>
            </a: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نبود </a:t>
            </a:r>
          </a:p>
          <a:p>
            <a:pPr>
              <a:lnSpc>
                <a:spcPct val="200000"/>
              </a:lnSpc>
              <a:buNone/>
            </a:pPr>
            <a:r>
              <a:rPr lang="fa-IR" sz="4200" b="0" kern="12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j-cs"/>
              </a:rPr>
              <a:t>(</a:t>
            </a:r>
            <a:r>
              <a:rPr lang="fa-IR" sz="3800" b="0" kern="12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چرا </a:t>
            </a:r>
            <a:r>
              <a:rPr lang="fa-IR" sz="3800" b="0" kern="120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كه</a:t>
            </a:r>
            <a:r>
              <a:rPr lang="fa-IR" sz="3800" b="0" kern="12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 </a:t>
            </a:r>
            <a:r>
              <a:rPr lang="fa-IR" sz="38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“حمل </a:t>
            </a:r>
            <a:r>
              <a:rPr lang="fa-IR" sz="3800" b="0" kern="120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الشيء</a:t>
            </a:r>
            <a:r>
              <a:rPr lang="fa-IR" sz="3800" b="0" kern="12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 </a:t>
            </a:r>
            <a:r>
              <a:rPr lang="fa-IR" sz="3800" b="0" kern="120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وذاتياته</a:t>
            </a:r>
            <a:r>
              <a:rPr lang="fa-IR" sz="3800" b="0" kern="12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 </a:t>
            </a:r>
            <a:r>
              <a:rPr lang="fa-IR" sz="3800" b="0" kern="120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علي</a:t>
            </a:r>
            <a:r>
              <a:rPr lang="fa-IR" sz="3800" b="0" kern="12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 نفسه </a:t>
            </a:r>
            <a:r>
              <a:rPr lang="fa-IR" sz="3800" b="0" kern="120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ضروري</a:t>
            </a:r>
            <a:r>
              <a:rPr lang="fa-IR" sz="3800" b="0" kern="12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“ </a:t>
            </a:r>
            <a:r>
              <a:rPr lang="fa-IR" sz="38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و “</a:t>
            </a:r>
            <a:r>
              <a:rPr lang="fa-IR" sz="38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ذاتي</a:t>
            </a:r>
            <a:r>
              <a:rPr lang="fa-IR" sz="38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 </a:t>
            </a:r>
            <a:r>
              <a:rPr lang="fa-IR" sz="3800" b="0" kern="120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الشيء</a:t>
            </a:r>
            <a:r>
              <a:rPr lang="fa-IR" sz="3800" b="0" kern="12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 لا </a:t>
            </a:r>
            <a:r>
              <a:rPr lang="fa-IR" sz="3800" b="0" kern="120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يعلل</a:t>
            </a:r>
            <a:r>
              <a:rPr lang="fa-IR" sz="3800" b="0" kern="12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arim" pitchFamily="2" charset="-78"/>
              </a:rPr>
              <a:t>“</a:t>
            </a:r>
            <a:r>
              <a:rPr lang="fa-IR" sz="4200" b="0" kern="12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j-cs"/>
              </a:rPr>
              <a:t>)</a:t>
            </a:r>
          </a:p>
          <a:p>
            <a:pPr marL="342900" indent="-342900" algn="r" defTabSz="914400" rtl="1" eaLnBrk="1" latinLnBrk="0" hangingPunct="1">
              <a:lnSpc>
                <a:spcPct val="120000"/>
              </a:lnSpc>
              <a:spcBef>
                <a:spcPct val="20000"/>
              </a:spcBef>
              <a:buNone/>
            </a:pP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- </a:t>
            </a:r>
            <a:r>
              <a:rPr lang="fa-IR" sz="52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لكن</a:t>
            </a: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</a:t>
            </a:r>
            <a:r>
              <a:rPr lang="fa-IR" sz="70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حمل </a:t>
            </a: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وجود بر </a:t>
            </a:r>
            <a:r>
              <a:rPr lang="fa-IR" sz="52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ماهيت</a:t>
            </a: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</a:t>
            </a:r>
            <a:r>
              <a:rPr lang="fa-IR" sz="52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نيازمند</a:t>
            </a: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</a:t>
            </a:r>
            <a:r>
              <a:rPr lang="fa-IR" sz="52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دليل</a:t>
            </a: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است.</a:t>
            </a:r>
          </a:p>
          <a:p>
            <a:pPr marL="342900" indent="-342900" algn="r" defTabSz="914400" rtl="1" eaLnBrk="1" latinLnBrk="0" hangingPunct="1">
              <a:lnSpc>
                <a:spcPct val="110000"/>
              </a:lnSpc>
              <a:spcBef>
                <a:spcPct val="20000"/>
              </a:spcBef>
              <a:buNone/>
            </a:pP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● </a:t>
            </a:r>
            <a:r>
              <a:rPr lang="fa-IR" sz="71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وجود </a:t>
            </a:r>
            <a:r>
              <a:rPr lang="fa-IR" sz="52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عين</a:t>
            </a: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</a:t>
            </a:r>
            <a:r>
              <a:rPr lang="fa-IR" sz="52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يا</a:t>
            </a: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جزء </a:t>
            </a:r>
            <a:r>
              <a:rPr lang="fa-IR" sz="52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ماهيت</a:t>
            </a: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</a:t>
            </a:r>
            <a:r>
              <a:rPr lang="fa-IR" sz="52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نيست</a:t>
            </a:r>
            <a:r>
              <a:rPr lang="fa-IR" sz="52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>
                <a:solidFill>
                  <a:srgbClr val="FFFF00"/>
                </a:solidFill>
              </a:rPr>
              <a:t>برهان سوم (</a:t>
            </a:r>
            <a:r>
              <a:rPr lang="fa-IR" sz="5400" err="1">
                <a:solidFill>
                  <a:srgbClr val="FFFF00"/>
                </a:solidFill>
              </a:rPr>
              <a:t>قياس</a:t>
            </a:r>
            <a:r>
              <a:rPr lang="fa-IR" sz="5400">
                <a:solidFill>
                  <a:srgbClr val="FFFF00"/>
                </a:solidFill>
              </a:rPr>
              <a:t> </a:t>
            </a:r>
            <a:r>
              <a:rPr lang="fa-IR" sz="5400" err="1">
                <a:solidFill>
                  <a:srgbClr val="FFFF00"/>
                </a:solidFill>
              </a:rPr>
              <a:t>استثنايي</a:t>
            </a:r>
            <a:r>
              <a:rPr lang="fa-IR" sz="540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6" y="1566317"/>
            <a:ext cx="8712968" cy="4538535"/>
          </a:xfrm>
          <a:solidFill>
            <a:schemeClr val="accent2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r" defTabSz="914400" rtl="1" eaLnBrk="1" latinLnBrk="0" hangingPunct="1">
              <a:lnSpc>
                <a:spcPct val="110000"/>
              </a:lnSpc>
              <a:spcBef>
                <a:spcPct val="20000"/>
              </a:spcBef>
              <a:buFontTx/>
              <a:buChar char="-"/>
            </a:pPr>
            <a:r>
              <a:rPr lang="fa-IR" sz="48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اگر وجود </a:t>
            </a:r>
            <a:r>
              <a:rPr lang="fa-IR" sz="48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عين</a:t>
            </a:r>
            <a:r>
              <a:rPr lang="fa-IR" sz="48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</a:t>
            </a:r>
            <a:r>
              <a:rPr lang="fa-IR" sz="48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يا</a:t>
            </a:r>
            <a:r>
              <a:rPr lang="fa-IR" sz="48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جزء </a:t>
            </a:r>
            <a:r>
              <a:rPr lang="fa-IR" sz="48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ماهيت</a:t>
            </a:r>
            <a:r>
              <a:rPr lang="fa-IR" sz="48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بود حمل </a:t>
            </a:r>
            <a:r>
              <a:rPr lang="fa-IR" sz="48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نقيض</a:t>
            </a:r>
            <a:r>
              <a:rPr lang="fa-IR" sz="48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وجود (عدم) بر آن محال بود. (</a:t>
            </a:r>
            <a:r>
              <a:rPr lang="fa-IR" sz="35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لاستحالة</a:t>
            </a:r>
            <a:r>
              <a:rPr lang="fa-IR" sz="35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اجتماع </a:t>
            </a:r>
            <a:r>
              <a:rPr lang="fa-IR" sz="35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النقيضين</a:t>
            </a:r>
            <a:r>
              <a:rPr lang="fa-IR" sz="35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)</a:t>
            </a:r>
          </a:p>
          <a:p>
            <a:pPr marL="342900" indent="-342900" algn="r" defTabSz="914400" rtl="1" eaLnBrk="1" latinLnBrk="0" hangingPunct="1">
              <a:lnSpc>
                <a:spcPct val="170000"/>
              </a:lnSpc>
              <a:spcBef>
                <a:spcPct val="20000"/>
              </a:spcBef>
              <a:buFontTx/>
              <a:buChar char="-"/>
            </a:pPr>
            <a:r>
              <a:rPr lang="fa-IR" sz="48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لكن</a:t>
            </a:r>
            <a:r>
              <a:rPr lang="fa-IR" sz="48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حمل عدم بر </a:t>
            </a:r>
            <a:r>
              <a:rPr lang="fa-IR" sz="48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ماهيت</a:t>
            </a:r>
            <a:r>
              <a:rPr lang="fa-IR" sz="48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محال </a:t>
            </a:r>
            <a:r>
              <a:rPr lang="fa-IR" sz="48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نيست</a:t>
            </a:r>
            <a:r>
              <a:rPr lang="fa-IR" sz="48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. </a:t>
            </a:r>
            <a:r>
              <a:rPr lang="fa-IR" sz="39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(چرا </a:t>
            </a:r>
            <a:r>
              <a:rPr lang="fa-IR" sz="39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كه</a:t>
            </a:r>
            <a:r>
              <a:rPr lang="fa-IR" sz="39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</a:t>
            </a:r>
            <a:r>
              <a:rPr lang="fa-IR" sz="39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ماهيت</a:t>
            </a:r>
            <a:r>
              <a:rPr lang="fa-IR" sz="39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</a:t>
            </a:r>
            <a:r>
              <a:rPr lang="fa-IR" sz="39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في</a:t>
            </a:r>
            <a:r>
              <a:rPr lang="fa-IR" sz="39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</a:t>
            </a:r>
            <a:r>
              <a:rPr lang="fa-IR" sz="39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نفسها</a:t>
            </a:r>
            <a:r>
              <a:rPr lang="fa-IR" sz="39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نسبت به وجود و عدم </a:t>
            </a:r>
            <a:r>
              <a:rPr lang="fa-IR" sz="39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يكسان</a:t>
            </a:r>
            <a:r>
              <a:rPr lang="fa-IR" sz="39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است.)</a:t>
            </a:r>
          </a:p>
          <a:p>
            <a:pPr marL="342900" marR="0" indent="-342900" algn="r" defTabSz="914400" rtl="1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a-IR" sz="58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● وجود </a:t>
            </a:r>
            <a:r>
              <a:rPr lang="fa-IR" sz="58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عين</a:t>
            </a:r>
            <a:r>
              <a:rPr lang="fa-IR" sz="58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</a:t>
            </a:r>
            <a:r>
              <a:rPr lang="fa-IR" sz="58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يا</a:t>
            </a:r>
            <a:r>
              <a:rPr lang="fa-IR" sz="58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جزء </a:t>
            </a:r>
            <a:r>
              <a:rPr lang="fa-IR" sz="58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ماهيت</a:t>
            </a:r>
            <a:r>
              <a:rPr lang="fa-IR" sz="58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 </a:t>
            </a:r>
            <a:r>
              <a:rPr lang="fa-IR" sz="5800" b="1" kern="1200" cap="none" spc="5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نيست</a:t>
            </a:r>
            <a:r>
              <a:rPr lang="fa-IR" sz="5800" b="1" kern="1200" cap="none" spc="5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j-cs"/>
              </a:rPr>
              <a:t>.</a:t>
            </a:r>
          </a:p>
          <a:p>
            <a:pPr>
              <a:buFontTx/>
              <a:buChar char="-"/>
            </a:pPr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53" y="0"/>
            <a:ext cx="8231029" cy="6877050"/>
          </a:xfrm>
        </p:spPr>
        <p:txBody>
          <a:bodyPr>
            <a:noAutofit/>
          </a:bodyPr>
          <a:lstStyle/>
          <a:p>
            <a:r>
              <a:rPr lang="fa-IR" sz="8000" b="1" kern="1200" cap="none" spc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l-Kharashi 29" pitchFamily="2" charset="-78"/>
              </a:rPr>
              <a:t>الفصل</a:t>
            </a:r>
            <a:r>
              <a:rPr lang="fa-IR" sz="8000" b="1" kern="1200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l-Kharashi 29" pitchFamily="2" charset="-78"/>
              </a:rPr>
              <a:t> </a:t>
            </a:r>
            <a:r>
              <a:rPr lang="fa-IR" sz="8000" b="1" kern="1200" cap="none" spc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l-Kharashi 29" pitchFamily="2" charset="-78"/>
              </a:rPr>
              <a:t>الرابع</a:t>
            </a:r>
            <a:r>
              <a:rPr lang="fa-IR" sz="8000" b="1" kern="1200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l-Kharashi 29" pitchFamily="2" charset="-78"/>
              </a:rPr>
              <a:t>:</a:t>
            </a:r>
            <a:br>
              <a:rPr lang="fa-IR" sz="8000" b="1" kern="1200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l-Kharashi 29" pitchFamily="2" charset="-78"/>
              </a:rPr>
            </a:br>
            <a:r>
              <a:rPr lang="fa-IR" sz="8000" smtClean="0">
                <a:solidFill>
                  <a:srgbClr val="000000"/>
                </a:solidFill>
                <a:latin typeface="IranNastaliq"/>
                <a:ea typeface="Calibri"/>
                <a:cs typeface="B Badr"/>
              </a:rPr>
              <a:t> </a:t>
            </a:r>
            <a:r>
              <a:rPr lang="fa-IR" sz="8000" err="1" smtClean="0">
                <a:solidFill>
                  <a:srgbClr val="FFFF00"/>
                </a:solidFill>
                <a:cs typeface="Al-Kharashi 29" pitchFamily="2" charset="-78"/>
              </a:rPr>
              <a:t>في</a:t>
            </a:r>
            <a:r>
              <a:rPr lang="fa-IR" sz="8000" smtClean="0">
                <a:solidFill>
                  <a:srgbClr val="FFFF00"/>
                </a:solidFill>
                <a:cs typeface="Al-Kharashi 29" pitchFamily="2" charset="-78"/>
              </a:rPr>
              <a:t> </a:t>
            </a:r>
            <a:r>
              <a:rPr lang="fa-IR" sz="8000" err="1" smtClean="0">
                <a:solidFill>
                  <a:srgbClr val="FFFF00"/>
                </a:solidFill>
                <a:cs typeface="Al-Kharashi 29" pitchFamily="2" charset="-78"/>
              </a:rPr>
              <a:t>أصالة</a:t>
            </a:r>
            <a:r>
              <a:rPr lang="fa-IR" sz="8000" smtClean="0">
                <a:solidFill>
                  <a:srgbClr val="FFFF00"/>
                </a:solidFill>
                <a:cs typeface="Al-Kharashi 29" pitchFamily="2" charset="-78"/>
              </a:rPr>
              <a:t> </a:t>
            </a:r>
            <a:r>
              <a:rPr lang="fa-IR" sz="8000" err="1" smtClean="0">
                <a:solidFill>
                  <a:srgbClr val="FFFF00"/>
                </a:solidFill>
                <a:cs typeface="Al-Kharashi 29" pitchFamily="2" charset="-78"/>
              </a:rPr>
              <a:t>الوجود</a:t>
            </a:r>
            <a:r>
              <a:rPr lang="fa-IR" sz="8000" smtClean="0">
                <a:solidFill>
                  <a:srgbClr val="FFFF00"/>
                </a:solidFill>
                <a:cs typeface="Al-Kharashi 29" pitchFamily="2" charset="-78"/>
              </a:rPr>
              <a:t> و </a:t>
            </a:r>
            <a:r>
              <a:rPr lang="fa-IR" sz="8000" err="1" smtClean="0">
                <a:solidFill>
                  <a:srgbClr val="FFFF00"/>
                </a:solidFill>
                <a:cs typeface="Al-Kharashi 29" pitchFamily="2" charset="-78"/>
              </a:rPr>
              <a:t>إعتبارية</a:t>
            </a:r>
            <a:r>
              <a:rPr lang="fa-IR" sz="8000" smtClean="0">
                <a:solidFill>
                  <a:srgbClr val="FFFF00"/>
                </a:solidFill>
                <a:cs typeface="Al-Kharashi 29" pitchFamily="2" charset="-78"/>
              </a:rPr>
              <a:t> </a:t>
            </a:r>
            <a:r>
              <a:rPr lang="fa-IR" sz="8000" err="1" smtClean="0">
                <a:solidFill>
                  <a:srgbClr val="FFFF00"/>
                </a:solidFill>
                <a:cs typeface="Al-Kharashi 29" pitchFamily="2" charset="-78"/>
              </a:rPr>
              <a:t>الماهية</a:t>
            </a:r>
            <a:r>
              <a:rPr lang="fa-IR" sz="8000" smtClean="0">
                <a:solidFill>
                  <a:srgbClr val="FFFF00"/>
                </a:solidFill>
                <a:cs typeface="Al-Kharashi 29" pitchFamily="2" charset="-78"/>
              </a:rPr>
              <a:t> </a:t>
            </a:r>
            <a:r>
              <a:rPr lang="fa-IR" sz="7200" smtClean="0"/>
              <a:t/>
            </a:r>
            <a:br>
              <a:rPr lang="fa-IR" sz="7200" smtClean="0"/>
            </a:br>
            <a:endParaRPr lang="fa-IR" sz="7200" b="1" kern="1200" cap="none" spc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Al-Kharashi 29" pitchFamily="2" charset="-78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15076" y="644704"/>
            <a:ext cx="8930512" cy="5587642"/>
          </a:xfrm>
          <a:prstGeom prst="verticalScroll">
            <a:avLst>
              <a:gd name="adj" fmla="val 8129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4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در خارج يقينا واقعيت هايي وجود دارد كه موهوم نيستند. </a:t>
            </a:r>
            <a:br>
              <a:rPr lang="fa-IR" sz="4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a-IR" sz="4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( ما    </a:t>
            </a:r>
            <a:r>
              <a:rPr lang="fa-IR" sz="4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MCS Jeddah S_I curve." pitchFamily="2" charset="-78"/>
              </a:rPr>
              <a:t>سوفسطايي </a:t>
            </a:r>
            <a:r>
              <a:rPr lang="fa-IR" sz="4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نيستيم! )</a:t>
            </a:r>
          </a:p>
          <a:p>
            <a:pPr algn="ctr">
              <a:lnSpc>
                <a:spcPct val="150000"/>
              </a:lnSpc>
            </a:pPr>
            <a:r>
              <a:rPr lang="fa-IR" sz="4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2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در برخورد با اشياء خارجي دو مفهوم در ذهن ما نقش مي بندد</a:t>
            </a:r>
            <a:r>
              <a:rPr lang="fa-IR" sz="4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a-IR" sz="4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هستي اين شيء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a-IR" sz="48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چيستي اين شيء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4034" y="1790887"/>
            <a:ext cx="2857520" cy="2513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Left Arrow Callout 10"/>
          <p:cNvSpPr/>
          <p:nvPr/>
        </p:nvSpPr>
        <p:spPr>
          <a:xfrm>
            <a:off x="6072992" y="1289432"/>
            <a:ext cx="3072596" cy="3295276"/>
          </a:xfrm>
          <a:prstGeom prst="leftArrowCallout">
            <a:avLst>
              <a:gd name="adj1" fmla="val 37161"/>
              <a:gd name="adj2" fmla="val 39391"/>
              <a:gd name="adj3" fmla="val 32660"/>
              <a:gd name="adj4" fmla="val 65171"/>
            </a:avLst>
          </a:prstGeom>
          <a:solidFill>
            <a:srgbClr val="003E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اين موجوداست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(هستي ) ،	(وجود)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fa-IR" sz="20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ما‌به الاشتراك موجودات</a:t>
            </a: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2" name="Right Arrow Callout 11"/>
          <p:cNvSpPr/>
          <p:nvPr/>
        </p:nvSpPr>
        <p:spPr>
          <a:xfrm>
            <a:off x="0" y="1217795"/>
            <a:ext cx="3215472" cy="3223640"/>
          </a:xfrm>
          <a:prstGeom prst="rightArrowCallout">
            <a:avLst>
              <a:gd name="adj1" fmla="val 35551"/>
              <a:gd name="adj2" fmla="val 38827"/>
              <a:gd name="adj3" fmla="val 25000"/>
              <a:gd name="adj4" fmla="val 71296"/>
            </a:avLst>
          </a:prstGeom>
          <a:solidFill>
            <a:srgbClr val="003E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اين سيب است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(چيستي )، (ماهيت)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fa-IR" sz="3200" b="1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fa-IR" sz="2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مابه الافتراق موجودات</a:t>
            </a: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3" name="Down Ribbon 12"/>
          <p:cNvSpPr/>
          <p:nvPr/>
        </p:nvSpPr>
        <p:spPr>
          <a:xfrm>
            <a:off x="1072332" y="4871230"/>
            <a:ext cx="7286676" cy="2005820"/>
          </a:xfrm>
          <a:prstGeom prst="ribbon">
            <a:avLst>
              <a:gd name="adj1" fmla="val 8087"/>
              <a:gd name="adj2" fmla="val 71612"/>
            </a:avLst>
          </a:prstGeom>
          <a:solidFill>
            <a:schemeClr val="accent2">
              <a:lumMod val="50000"/>
            </a:schemeClr>
          </a:solidFill>
          <a:ln>
            <a:solidFill>
              <a:srgbClr val="FFC000"/>
            </a:solidFill>
          </a:ln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حال سؤال اصلي اين است كه كدام يك از اين دو </a:t>
            </a:r>
            <a:r>
              <a:rPr lang="fa-I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اصيل</a:t>
            </a:r>
            <a:r>
              <a:rPr lang="fa-I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و منشأ‌  واقعي آثار خارجي  هستند ؟</a:t>
            </a:r>
            <a:endParaRPr lang="en-US" sz="3200" b="1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286778" y="0"/>
            <a:ext cx="4857784" cy="1719250"/>
          </a:xfrm>
          <a:prstGeom prst="downArrow">
            <a:avLst>
              <a:gd name="adj1" fmla="val 67777"/>
              <a:gd name="adj2" fmla="val 59778"/>
            </a:avLst>
          </a:prstGeom>
          <a:solidFill>
            <a:schemeClr val="accent4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a-IR" sz="40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به اين</a:t>
            </a:r>
            <a:r>
              <a:rPr lang="fa-IR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سيب  </a:t>
            </a:r>
            <a:r>
              <a:rPr lang="fa-IR" sz="40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دقت كنيد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803" y="501431"/>
            <a:ext cx="2571768" cy="644728"/>
          </a:xfrm>
        </p:spPr>
        <p:txBody>
          <a:bodyPr>
            <a:normAutofit fontScale="90000"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b="1" kern="1200" cap="none" spc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گزينه</a:t>
            </a:r>
            <a:r>
              <a:rPr lang="fa-IR" sz="4400" b="1" kern="1200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400" b="1" kern="1200" cap="none" spc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هاي</a:t>
            </a:r>
            <a:r>
              <a:rPr lang="fa-IR" sz="4400" b="1" kern="1200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محتمل :</a:t>
            </a:r>
            <a:endParaRPr lang="en-US" sz="4400" b="1" kern="1200" cap="none" spc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852" y="1217796"/>
            <a:ext cx="5215736" cy="5301096"/>
          </a:xfrm>
        </p:spPr>
        <p:txBody>
          <a:bodyPr>
            <a:normAutofit lnSpcReduction="10000"/>
          </a:bodyPr>
          <a:lstStyle/>
          <a:p>
            <a:pPr marL="342900" marR="0" indent="-342900" algn="r" defTabSz="9144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a-IR" sz="4000" spc="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الف -  </a:t>
            </a:r>
            <a:r>
              <a:rPr lang="fa-IR" sz="3600" spc="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هيچ</a:t>
            </a:r>
            <a:r>
              <a:rPr lang="fa-IR" sz="3600" spc="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3600" spc="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يك</a:t>
            </a:r>
            <a:r>
              <a:rPr lang="fa-IR" sz="3600" spc="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از وجود و </a:t>
            </a:r>
            <a:r>
              <a:rPr lang="fa-IR" sz="3600" spc="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3600" spc="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اصيل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3600" spc="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نيستند</a:t>
            </a:r>
            <a:r>
              <a:rPr lang="fa-IR" sz="3600" spc="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en-US" sz="4000" spc="0" smtClean="0"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marR="0" indent="-342900" algn="r" defTabSz="9144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a-IR" sz="4000" spc="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ب - وجود و </a:t>
            </a:r>
            <a:r>
              <a:rPr lang="fa-IR" sz="4000" spc="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4000" spc="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هر دو </a:t>
            </a:r>
            <a:r>
              <a:rPr lang="fa-IR" sz="40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اصيل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spc="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هستند .</a:t>
            </a:r>
            <a:endParaRPr lang="en-US" sz="4000" spc="0" smtClean="0"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marR="0" indent="-342900" algn="r" defTabSz="9144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a-IR" sz="4000" spc="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ج - </a:t>
            </a:r>
            <a:r>
              <a:rPr lang="fa-IR" sz="4000" spc="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اصيل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spc="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 وجود </a:t>
            </a:r>
            <a:r>
              <a:rPr lang="fa-IR" sz="4000" spc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اعتباري</a:t>
            </a:r>
            <a:r>
              <a:rPr lang="fa-IR" sz="4000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spc="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 .</a:t>
            </a:r>
            <a:endParaRPr lang="en-US" sz="4000" spc="0" smtClean="0"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marR="0" indent="-342900" algn="r" defTabSz="9144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a-IR" sz="4000" spc="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د -  وجود </a:t>
            </a:r>
            <a:r>
              <a:rPr lang="fa-IR" sz="40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اصيل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spc="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 </a:t>
            </a:r>
            <a:r>
              <a:rPr lang="fa-IR" sz="4000" spc="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4000" spc="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spc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اعتباري</a:t>
            </a:r>
            <a:r>
              <a:rPr lang="fa-IR" sz="4000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spc="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 .</a:t>
            </a:r>
            <a:endParaRPr lang="en-US" sz="4000" spc="0" smtClean="0"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200000"/>
              </a:lnSpc>
            </a:pPr>
            <a:endParaRPr lang="fa-IR"/>
          </a:p>
        </p:txBody>
      </p:sp>
      <p:sp>
        <p:nvSpPr>
          <p:cNvPr id="8" name="Pentagon 7"/>
          <p:cNvSpPr/>
          <p:nvPr/>
        </p:nvSpPr>
        <p:spPr>
          <a:xfrm>
            <a:off x="0" y="2507251"/>
            <a:ext cx="4287042" cy="1432729"/>
          </a:xfrm>
          <a:prstGeom prst="homePlate">
            <a:avLst>
              <a:gd name="adj" fmla="val 29889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باطل لازمه اش اين است كه يك شيء دو شيء باشد </a:t>
            </a:r>
          </a:p>
          <a:p>
            <a:pPr algn="ctr">
              <a:lnSpc>
                <a:spcPct val="150000"/>
              </a:lnSpc>
            </a:pPr>
            <a:r>
              <a:rPr lang="fa-IR" sz="200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B Badr" pitchFamily="2" charset="-78"/>
              </a:rPr>
              <a:t>( همچنين منجر به تسلسل مي شود)</a:t>
            </a:r>
            <a:endParaRPr lang="fa-IR" sz="2000" b="1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0" y="1361068"/>
            <a:ext cx="4001290" cy="1074547"/>
          </a:xfrm>
          <a:prstGeom prst="homePlate">
            <a:avLst>
              <a:gd name="adj" fmla="val 24054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قطعا اين گزينه صحيح نيست . ما </a:t>
            </a:r>
            <a:r>
              <a:rPr lang="fa-IR" sz="320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سوفسطايي</a:t>
            </a:r>
            <a:r>
              <a:rPr lang="fa-IR" sz="32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2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نيستيم</a:t>
            </a:r>
          </a:p>
        </p:txBody>
      </p:sp>
      <p:sp>
        <p:nvSpPr>
          <p:cNvPr id="10" name="Pentagon 9"/>
          <p:cNvSpPr/>
          <p:nvPr/>
        </p:nvSpPr>
        <p:spPr>
          <a:xfrm>
            <a:off x="0" y="4011617"/>
            <a:ext cx="4144166" cy="1217819"/>
          </a:xfrm>
          <a:prstGeom prst="homePlate">
            <a:avLst>
              <a:gd name="adj" fmla="val 2234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400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نظريه حكماي اشراق </a:t>
            </a:r>
          </a:p>
        </p:txBody>
      </p:sp>
      <p:sp>
        <p:nvSpPr>
          <p:cNvPr id="11" name="Pentagon 10"/>
          <p:cNvSpPr/>
          <p:nvPr/>
        </p:nvSpPr>
        <p:spPr>
          <a:xfrm>
            <a:off x="0" y="5301073"/>
            <a:ext cx="4072728" cy="1217819"/>
          </a:xfrm>
          <a:prstGeom prst="homePlate">
            <a:avLst>
              <a:gd name="adj" fmla="val 23427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440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نظريه حكماي مشاء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0C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8298" y="501432"/>
            <a:ext cx="9037290" cy="2262109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a-IR" b="1" spc="15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Al-Kharashi 53" pitchFamily="2" charset="-78"/>
              </a:rPr>
              <a:t>في</a:t>
            </a:r>
            <a:r>
              <a:rPr lang="fa-IR" b="1" spc="15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Al-Kharashi 53" pitchFamily="2" charset="-78"/>
              </a:rPr>
              <a:t> </a:t>
            </a:r>
            <a:r>
              <a:rPr lang="fa-IR" b="1" spc="15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Al-Kharashi 53" pitchFamily="2" charset="-78"/>
              </a:rPr>
              <a:t>تعريف</a:t>
            </a:r>
            <a:r>
              <a:rPr lang="fa-IR" b="1" spc="15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Al-Kharashi 53" pitchFamily="2" charset="-78"/>
              </a:rPr>
              <a:t> </a:t>
            </a:r>
            <a:r>
              <a:rPr lang="fa-IR" b="1" spc="15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Al-Kharashi 53" pitchFamily="2" charset="-78"/>
              </a:rPr>
              <a:t>هذا</a:t>
            </a:r>
            <a:r>
              <a:rPr lang="fa-IR" b="1" spc="15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Al-Kharashi 53" pitchFamily="2" charset="-78"/>
              </a:rPr>
              <a:t> </a:t>
            </a:r>
            <a:r>
              <a:rPr lang="fa-IR" b="1" spc="15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Al-Kharashi 53" pitchFamily="2" charset="-78"/>
              </a:rPr>
              <a:t>الفن</a:t>
            </a:r>
            <a:r>
              <a:rPr lang="fa-IR" b="1" spc="15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Al-Kharashi 53" pitchFamily="2" charset="-78"/>
              </a:rPr>
              <a:t> و موضوعه و </a:t>
            </a:r>
            <a:r>
              <a:rPr lang="fa-IR" b="1" spc="15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Al-Kharashi 53" pitchFamily="2" charset="-78"/>
              </a:rPr>
              <a:t>غايته</a:t>
            </a:r>
            <a:r>
              <a:rPr lang="fa-IR" sz="5400" b="1" spc="15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Al-Kharashi 53" pitchFamily="2" charset="-78"/>
              </a:rPr>
              <a:t>‏:</a:t>
            </a:r>
            <a:endParaRPr lang="fa-IR" sz="5400" b="1" spc="15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l-Kharashi 53" pitchFamily="2" charset="-78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43638" y="2070373"/>
            <a:ext cx="8787636" cy="4018701"/>
          </a:xfrm>
          <a:noFill/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fa-IR" sz="6000" b="1" err="1" smtClean="0">
                <a:ln w="50800"/>
                <a:solidFill>
                  <a:schemeClr val="bg1"/>
                </a:solidFill>
                <a:cs typeface="+mj-cs"/>
              </a:rPr>
              <a:t>تعريف</a:t>
            </a:r>
            <a:r>
              <a:rPr lang="fa-IR" sz="6000" b="1" smtClean="0">
                <a:ln w="50800"/>
                <a:solidFill>
                  <a:schemeClr val="bg1"/>
                </a:solidFill>
                <a:cs typeface="+mj-cs"/>
              </a:rPr>
              <a:t> </a:t>
            </a:r>
            <a:r>
              <a:rPr lang="fa-IR" sz="6000" b="1" err="1" smtClean="0">
                <a:ln w="50800"/>
                <a:solidFill>
                  <a:schemeClr val="bg1"/>
                </a:solidFill>
                <a:cs typeface="+mj-cs"/>
              </a:rPr>
              <a:t>الحكمة</a:t>
            </a:r>
            <a:r>
              <a:rPr lang="fa-IR" sz="6000" b="1" smtClean="0">
                <a:ln w="50800"/>
                <a:solidFill>
                  <a:schemeClr val="bg1"/>
                </a:solidFill>
                <a:cs typeface="+mj-cs"/>
              </a:rPr>
              <a:t> </a:t>
            </a:r>
            <a:r>
              <a:rPr lang="fa-IR" sz="6000" b="1" err="1" smtClean="0">
                <a:ln w="50800"/>
                <a:solidFill>
                  <a:schemeClr val="bg1"/>
                </a:solidFill>
                <a:cs typeface="+mj-cs"/>
              </a:rPr>
              <a:t>الإلهية</a:t>
            </a:r>
            <a:r>
              <a:rPr lang="fa-IR" sz="6000" b="1" smtClean="0">
                <a:ln w="50800"/>
                <a:solidFill>
                  <a:schemeClr val="bg1"/>
                </a:solidFill>
                <a:cs typeface="+mj-cs"/>
              </a:rPr>
              <a:t> </a:t>
            </a:r>
            <a:r>
              <a:rPr lang="fa-IR" sz="6600" b="1" smtClean="0">
                <a:ln w="50800"/>
                <a:solidFill>
                  <a:schemeClr val="bg1"/>
                </a:solidFill>
                <a:cs typeface="+mj-cs"/>
              </a:rPr>
              <a:t>(</a:t>
            </a:r>
            <a:r>
              <a:rPr lang="fa-IR" sz="4400" b="1" err="1" smtClean="0">
                <a:ln w="50800"/>
                <a:solidFill>
                  <a:schemeClr val="bg1"/>
                </a:solidFill>
                <a:cs typeface="+mj-cs"/>
              </a:rPr>
              <a:t>الفلسفة</a:t>
            </a:r>
            <a:r>
              <a:rPr lang="fa-IR" sz="4400" b="1" smtClean="0">
                <a:ln w="50800"/>
                <a:solidFill>
                  <a:schemeClr val="bg1"/>
                </a:solidFill>
                <a:cs typeface="+mj-cs"/>
              </a:rPr>
              <a:t> </a:t>
            </a:r>
            <a:r>
              <a:rPr lang="fa-IR" sz="4400" b="1" err="1" smtClean="0">
                <a:ln w="50800"/>
                <a:solidFill>
                  <a:schemeClr val="bg1"/>
                </a:solidFill>
                <a:cs typeface="+mj-cs"/>
              </a:rPr>
              <a:t>الأولى</a:t>
            </a:r>
            <a:r>
              <a:rPr lang="fa-IR" sz="4400" b="1" smtClean="0">
                <a:ln w="50800"/>
                <a:solidFill>
                  <a:schemeClr val="bg1"/>
                </a:solidFill>
                <a:cs typeface="+mj-cs"/>
              </a:rPr>
              <a:t> و </a:t>
            </a:r>
            <a:r>
              <a:rPr lang="fa-IR" sz="4400" b="1" err="1" smtClean="0">
                <a:ln w="50800"/>
                <a:solidFill>
                  <a:schemeClr val="bg1"/>
                </a:solidFill>
                <a:cs typeface="+mj-cs"/>
              </a:rPr>
              <a:t>العلم</a:t>
            </a:r>
            <a:r>
              <a:rPr lang="fa-IR" sz="4400" b="1" smtClean="0">
                <a:ln w="50800"/>
                <a:solidFill>
                  <a:schemeClr val="bg1"/>
                </a:solidFill>
                <a:cs typeface="+mj-cs"/>
              </a:rPr>
              <a:t> </a:t>
            </a:r>
            <a:r>
              <a:rPr lang="fa-IR" sz="4400" b="1" err="1" smtClean="0">
                <a:ln w="50800"/>
                <a:solidFill>
                  <a:schemeClr val="bg1"/>
                </a:solidFill>
                <a:cs typeface="+mj-cs"/>
              </a:rPr>
              <a:t>الأعلى</a:t>
            </a:r>
            <a:r>
              <a:rPr lang="fa-IR" sz="6600" b="1" smtClean="0">
                <a:ln w="50800"/>
                <a:solidFill>
                  <a:schemeClr val="bg1"/>
                </a:solidFill>
                <a:cs typeface="+mj-cs"/>
              </a:rPr>
              <a:t>)‏‏:</a:t>
            </a:r>
            <a:r>
              <a:rPr lang="fa-IR" sz="4400" b="1" smtClean="0">
                <a:ln w="50800"/>
                <a:solidFill>
                  <a:schemeClr val="bg1"/>
                </a:solidFill>
                <a:cs typeface="+mj-cs"/>
              </a:rPr>
              <a:t/>
            </a:r>
            <a:br>
              <a:rPr lang="fa-IR" sz="4400" b="1" smtClean="0">
                <a:ln w="50800"/>
                <a:solidFill>
                  <a:schemeClr val="bg1"/>
                </a:solidFill>
                <a:cs typeface="+mj-cs"/>
              </a:rPr>
            </a:br>
            <a:r>
              <a:rPr lang="fa-IR" sz="6600" b="1" smtClean="0">
                <a:ln w="50800"/>
                <a:solidFill>
                  <a:schemeClr val="bg1"/>
                </a:solidFill>
                <a:cs typeface="+mj-cs"/>
              </a:rPr>
              <a:t>علم </a:t>
            </a:r>
            <a:r>
              <a:rPr lang="fa-IR" sz="6600" b="1" err="1" smtClean="0">
                <a:ln w="50800"/>
                <a:solidFill>
                  <a:schemeClr val="bg1"/>
                </a:solidFill>
                <a:cs typeface="+mj-cs"/>
              </a:rPr>
              <a:t>يبحث</a:t>
            </a:r>
            <a:r>
              <a:rPr lang="fa-IR" sz="6600" b="1" smtClean="0">
                <a:ln w="50800"/>
                <a:solidFill>
                  <a:schemeClr val="bg1"/>
                </a:solidFill>
                <a:cs typeface="+mj-cs"/>
              </a:rPr>
              <a:t> </a:t>
            </a:r>
            <a:r>
              <a:rPr lang="fa-IR" sz="6600" b="1" err="1" smtClean="0">
                <a:ln w="50800"/>
                <a:solidFill>
                  <a:schemeClr val="bg1"/>
                </a:solidFill>
                <a:cs typeface="+mj-cs"/>
              </a:rPr>
              <a:t>فيه</a:t>
            </a:r>
            <a:r>
              <a:rPr lang="fa-IR" sz="6600" b="1" smtClean="0">
                <a:ln w="50800"/>
                <a:solidFill>
                  <a:schemeClr val="bg1"/>
                </a:solidFill>
                <a:cs typeface="+mj-cs"/>
              </a:rPr>
              <a:t> عن </a:t>
            </a:r>
            <a:r>
              <a:rPr lang="fa-IR" sz="6600" b="1" err="1" smtClean="0">
                <a:ln w="50800"/>
                <a:solidFill>
                  <a:schemeClr val="bg1"/>
                </a:solidFill>
                <a:cs typeface="+mj-cs"/>
              </a:rPr>
              <a:t>أحوال</a:t>
            </a:r>
            <a:r>
              <a:rPr lang="fa-IR" sz="6600" b="1" smtClean="0">
                <a:ln w="50800"/>
                <a:solidFill>
                  <a:schemeClr val="bg1"/>
                </a:solidFill>
                <a:cs typeface="+mj-cs"/>
              </a:rPr>
              <a:t> </a:t>
            </a:r>
            <a:r>
              <a:rPr lang="fa-IR" sz="6600" b="1" err="1" smtClean="0">
                <a:ln w="50800"/>
                <a:solidFill>
                  <a:schemeClr val="bg1"/>
                </a:solidFill>
                <a:cs typeface="+mj-cs"/>
              </a:rPr>
              <a:t>الموجود</a:t>
            </a:r>
            <a:r>
              <a:rPr lang="fa-IR" sz="7200" b="1" smtClean="0">
                <a:ln w="50800"/>
                <a:solidFill>
                  <a:schemeClr val="bg1"/>
                </a:solidFill>
                <a:cs typeface="+mj-cs"/>
              </a:rPr>
              <a:t> </a:t>
            </a:r>
            <a:r>
              <a:rPr lang="fa-IR" sz="7200" b="1" u="sng" err="1" smtClean="0">
                <a:ln w="50800"/>
                <a:solidFill>
                  <a:schemeClr val="bg1"/>
                </a:solidFill>
                <a:cs typeface="+mj-cs"/>
              </a:rPr>
              <a:t>بما</a:t>
            </a:r>
            <a:r>
              <a:rPr lang="fa-IR" sz="7200" b="1" u="sng" smtClean="0">
                <a:ln w="50800"/>
                <a:solidFill>
                  <a:schemeClr val="bg1"/>
                </a:solidFill>
                <a:cs typeface="+mj-cs"/>
              </a:rPr>
              <a:t> هو موجود</a:t>
            </a:r>
            <a:endParaRPr lang="fa-IR" sz="7200" b="1" u="sng">
              <a:ln w="50800"/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414188"/>
            <a:ext cx="8231029" cy="64807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علّامه </a:t>
            </a:r>
            <a:r>
              <a:rPr lang="fa-IR" sz="2400" b="0" kern="12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رحمه</a:t>
            </a:r>
            <a:r>
              <a:rPr lang="fa-IR" sz="2400" b="0" kern="1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الله </a:t>
            </a:r>
            <a:r>
              <a:rPr lang="fa-IR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نظر </a:t>
            </a:r>
            <a:r>
              <a:rPr lang="fa-IR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مكتب</a:t>
            </a:r>
            <a:r>
              <a:rPr lang="fa-IR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مشاء</a:t>
            </a:r>
            <a:r>
              <a:rPr lang="fa-IR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حق  است .</a:t>
            </a:r>
            <a:endParaRPr lang="en-US" b="1" kern="1200" cap="none" spc="0" smtClean="0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0213"/>
            <a:ext cx="9145588" cy="6246837"/>
          </a:xfrm>
        </p:spPr>
        <p:txBody>
          <a:bodyPr>
            <a:normAutofit fontScale="85000" lnSpcReduction="20000"/>
          </a:bodyPr>
          <a:lstStyle/>
          <a:p>
            <a:pPr marL="342900" marR="0" indent="-342900" algn="r" defTabSz="914400" rtl="1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a-IR" sz="5200" smtClean="0"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برهان </a:t>
            </a:r>
            <a:r>
              <a:rPr lang="fa-IR" sz="5200" err="1" smtClean="0"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اوّل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( </a:t>
            </a:r>
            <a:r>
              <a:rPr lang="fa-IR" sz="3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متقن</a:t>
            </a:r>
            <a:r>
              <a:rPr lang="fa-IR" sz="3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3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ترين</a:t>
            </a:r>
            <a:r>
              <a:rPr lang="fa-IR" sz="3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برهان 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):</a:t>
            </a:r>
            <a:endParaRPr lang="en-US" sz="5200" smtClean="0"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-"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الماهية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من 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حيث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هي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ليست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الّا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هي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"  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يعني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نسبت آن به وجود 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وعدم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يكسان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است و نه استحقاق 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موجوديت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دارد نه 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معدوميت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.(</a:t>
            </a:r>
            <a:r>
              <a:rPr lang="fa-IR" sz="2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Badr" pitchFamily="2" charset="-78"/>
              </a:rPr>
              <a:t>گفتيم</a:t>
            </a:r>
            <a:r>
              <a:rPr lang="fa-IR" sz="2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Badr" pitchFamily="2" charset="-78"/>
              </a:rPr>
              <a:t> </a:t>
            </a:r>
            <a:r>
              <a:rPr lang="fa-IR" sz="2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Badr" pitchFamily="2" charset="-78"/>
              </a:rPr>
              <a:t>كه</a:t>
            </a:r>
            <a:r>
              <a:rPr lang="fa-IR" sz="2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Badr" pitchFamily="2" charset="-78"/>
              </a:rPr>
              <a:t> وجود  نه </a:t>
            </a:r>
            <a:r>
              <a:rPr lang="fa-IR" sz="2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Badr" pitchFamily="2" charset="-78"/>
              </a:rPr>
              <a:t>عين</a:t>
            </a:r>
            <a:r>
              <a:rPr lang="fa-IR" sz="2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Badr" pitchFamily="2" charset="-78"/>
              </a:rPr>
              <a:t> </a:t>
            </a:r>
            <a:r>
              <a:rPr lang="fa-IR" sz="2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Badr" pitchFamily="2" charset="-78"/>
              </a:rPr>
              <a:t>ماهيت</a:t>
            </a:r>
            <a:r>
              <a:rPr lang="fa-IR" sz="2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Badr" pitchFamily="2" charset="-78"/>
              </a:rPr>
              <a:t> است نه جزء آن</a:t>
            </a:r>
            <a:r>
              <a:rPr lang="fa-IR" sz="2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sz="2600" smtClean="0"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rtl="1">
              <a:lnSpc>
                <a:spcPct val="120000"/>
              </a:lnSpc>
              <a:buNone/>
            </a:pP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برخي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ماهيات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موجود  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ومنشأ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آثارخارجي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2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اند</a:t>
            </a:r>
            <a:r>
              <a:rPr lang="fa-IR" sz="52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en-US" sz="5200" smtClean="0"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rtl="1">
              <a:lnSpc>
                <a:spcPct val="170000"/>
              </a:lnSpc>
              <a:buNone/>
            </a:pPr>
            <a:r>
              <a:rPr lang="fa-IR" sz="35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اگر </a:t>
            </a:r>
            <a:r>
              <a:rPr lang="fa-IR" sz="4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اين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ماهيات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خود به خود  و بدون واسطه شدن وجود ، موجود شده باشند   </a:t>
            </a:r>
            <a:r>
              <a:rPr lang="fa-IR" sz="46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l-Kharashi 1" pitchFamily="2" charset="-78"/>
              </a:rPr>
              <a:t>انقلاب</a:t>
            </a:r>
            <a:r>
              <a:rPr lang="fa-IR" sz="46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MCS Jeddah S_I curve." pitchFamily="2" charset="-78"/>
              </a:rPr>
              <a:t> 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رخ </a:t>
            </a:r>
            <a:r>
              <a:rPr lang="fa-IR" sz="4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ميدهد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en-US" sz="4600" smtClean="0"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rtl="1">
              <a:lnSpc>
                <a:spcPct val="120000"/>
              </a:lnSpc>
              <a:buNone/>
            </a:pPr>
            <a:r>
              <a:rPr lang="fa-IR" sz="35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انقلاب در ذات محال است .لازمه انقلاب </a:t>
            </a:r>
            <a:r>
              <a:rPr lang="fa-IR" sz="4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اين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است </a:t>
            </a:r>
            <a:r>
              <a:rPr lang="fa-IR" sz="4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كه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يك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شيء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بدون </a:t>
            </a:r>
            <a:r>
              <a:rPr lang="fa-IR" sz="4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هيچ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ضميمه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وتغييرو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دگرگوني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، </a:t>
            </a:r>
            <a:r>
              <a:rPr lang="fa-IR" sz="4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شيء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ديگري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شود . ( </a:t>
            </a:r>
            <a:r>
              <a:rPr lang="fa-IR" sz="4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يعني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هم همان </a:t>
            </a:r>
            <a:r>
              <a:rPr lang="fa-IR" sz="4600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شيء</a:t>
            </a:r>
            <a:r>
              <a:rPr lang="fa-IR" sz="4600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‌ باشد هم نباشد.)</a:t>
            </a:r>
            <a:endParaRPr lang="en-US" sz="4600" smtClean="0"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46" y="486197"/>
            <a:ext cx="8231029" cy="501084"/>
          </a:xfrm>
        </p:spPr>
        <p:txBody>
          <a:bodyPr>
            <a:normAutofit fontScale="90000"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5300" err="1" smtClean="0">
                <a:solidFill>
                  <a:srgbClr val="FFFF66"/>
                </a:solidFill>
              </a:rPr>
              <a:t>يك</a:t>
            </a:r>
            <a:r>
              <a:rPr lang="fa-IR" sz="5300" smtClean="0">
                <a:solidFill>
                  <a:srgbClr val="FFFF66"/>
                </a:solidFill>
              </a:rPr>
              <a:t> </a:t>
            </a:r>
            <a:r>
              <a:rPr lang="fa-IR" sz="5300" smtClean="0">
                <a:solidFill>
                  <a:srgbClr val="FF0000"/>
                </a:solidFill>
              </a:rPr>
              <a:t>شبهه</a:t>
            </a:r>
            <a:r>
              <a:rPr lang="fa-IR" sz="5300" smtClean="0">
                <a:solidFill>
                  <a:srgbClr val="FFFF66"/>
                </a:solidFill>
              </a:rPr>
              <a:t> : </a:t>
            </a:r>
            <a:endParaRPr lang="en-US" sz="5300" smtClean="0">
              <a:solidFill>
                <a:srgbClr val="FFFF66"/>
              </a:solidFill>
            </a:endParaRPr>
          </a:p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4229"/>
            <a:ext cx="9145588" cy="5887936"/>
          </a:xfrm>
        </p:spPr>
        <p:txBody>
          <a:bodyPr>
            <a:noAutofit/>
          </a:bodyPr>
          <a:lstStyle/>
          <a:p>
            <a:pPr marL="342900" marR="0" indent="-342900" algn="r" defTabSz="914400" rtl="1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a-IR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نه </a:t>
            </a:r>
            <a:r>
              <a:rPr lang="fa-IR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بنفسه</a:t>
            </a:r>
            <a:r>
              <a:rPr lang="fa-IR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موجود شده نه بواسطه وجود    </a:t>
            </a:r>
            <a:r>
              <a:rPr lang="fa-IR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l-Kharashi 1" pitchFamily="2" charset="-78"/>
              </a:rPr>
              <a:t>بلكه</a:t>
            </a:r>
            <a:r>
              <a:rPr lang="fa-IR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l-Kharashi 1" pitchFamily="2" charset="-78"/>
              </a:rPr>
              <a:t> </a:t>
            </a:r>
            <a:r>
              <a:rPr lang="fa-IR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به واسطه  </a:t>
            </a:r>
            <a:r>
              <a:rPr lang="fa-IR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Al-Kharashi 62" pitchFamily="2" charset="-78"/>
              </a:rPr>
              <a:t>انتساب به </a:t>
            </a:r>
            <a:r>
              <a:rPr lang="fa-IR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Al-Kharashi 62" pitchFamily="2" charset="-78"/>
              </a:rPr>
              <a:t>جاعل</a:t>
            </a:r>
            <a:r>
              <a:rPr lang="fa-IR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Al-Kharashi 62" pitchFamily="2" charset="-78"/>
              </a:rPr>
              <a:t> </a:t>
            </a:r>
            <a:r>
              <a:rPr lang="fa-IR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( خالق واجب </a:t>
            </a:r>
            <a:r>
              <a:rPr lang="fa-IR" err="1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الوجود</a:t>
            </a:r>
            <a:r>
              <a:rPr lang="fa-IR" smtClean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) موجود گشته است .</a:t>
            </a:r>
            <a:endParaRPr lang="en-US" smtClean="0"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70000"/>
              </a:lnSpc>
              <a:buNone/>
            </a:pPr>
            <a:r>
              <a:rPr lang="fa-IR" sz="4400" b="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پاسخ</a:t>
            </a:r>
            <a:r>
              <a:rPr lang="fa-IR" sz="44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 :</a:t>
            </a:r>
            <a:endParaRPr lang="en-US" sz="4400" spc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+mj-ea"/>
              <a:cs typeface="+mj-cs"/>
            </a:endParaRPr>
          </a:p>
          <a:p>
            <a:pPr rtl="1">
              <a:lnSpc>
                <a:spcPct val="200000"/>
              </a:lnSpc>
              <a:buNone/>
            </a:pPr>
            <a:r>
              <a:rPr lang="fa-IR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               پس از انتساب</a:t>
            </a:r>
          </a:p>
          <a:p>
            <a:pPr rtl="1">
              <a:lnSpc>
                <a:spcPct val="200000"/>
              </a:lnSpc>
              <a:buNone/>
            </a:pPr>
            <a:r>
              <a:rPr lang="fa-IR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دو حالت متصور است </a:t>
            </a:r>
            <a:r>
              <a:rPr lang="fa-IR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715934" y="1862523"/>
            <a:ext cx="500066" cy="5014527"/>
          </a:xfrm>
          <a:prstGeom prst="rightBrace">
            <a:avLst>
              <a:gd name="adj1" fmla="val 155354"/>
              <a:gd name="adj2" fmla="val 46952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0" y="1862523"/>
            <a:ext cx="6715934" cy="24356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fa-IR" sz="4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a-IR" sz="4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B Badr" pitchFamily="2" charset="-78"/>
              </a:rPr>
              <a:t> </a:t>
            </a:r>
            <a:r>
              <a:rPr lang="fa-IR" sz="4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تغييري در ماهيت رخ نداده است در عين حال موجود شده است اين همان </a:t>
            </a:r>
            <a:r>
              <a:rPr lang="fa-IR" sz="4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انقلاب  </a:t>
            </a:r>
            <a:r>
              <a:rPr lang="fa-IR" sz="4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محال است .</a:t>
            </a:r>
            <a:endParaRPr lang="en-US" sz="4400" b="1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369799"/>
            <a:ext cx="6715934" cy="250725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>
              <a:lnSpc>
                <a:spcPct val="170000"/>
              </a:lnSpc>
            </a:pPr>
            <a:r>
              <a:rPr lang="fa-IR" sz="40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 در ماهيت تغييري رخ داده و چيزي بر آن افزوده شده است:</a:t>
            </a:r>
            <a:endParaRPr lang="en-US" sz="4000" b="1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fa-IR" sz="40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 اين ضميمه را "وجود" مي دانيم شما هر نام ديگري كه مي خواهيد بر آن بگذاريد : اضافه ، انتساب ، نسبة مكتسبه ، جعل و ...</a:t>
            </a:r>
            <a:endParaRPr lang="en-US" sz="4000" b="1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80" y="275401"/>
            <a:ext cx="8330356" cy="870758"/>
          </a:xfrm>
        </p:spPr>
        <p:txBody>
          <a:bodyPr>
            <a:noAutofit/>
          </a:bodyPr>
          <a:lstStyle/>
          <a:p>
            <a:pPr algn="r"/>
            <a:r>
              <a:rPr lang="fa-IR" sz="5400" smtClean="0">
                <a:solidFill>
                  <a:srgbClr val="FFFF66"/>
                </a:solidFill>
              </a:rPr>
              <a:t>برهان  دوم:</a:t>
            </a:r>
            <a:r>
              <a:rPr lang="fa-IR" sz="4800" smtClean="0"/>
              <a:t/>
            </a:r>
            <a:br>
              <a:rPr lang="fa-IR" sz="4800" smtClean="0"/>
            </a:br>
            <a:endParaRPr lang="fa-IR" sz="480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644704"/>
            <a:ext cx="9145588" cy="62323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حملي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كه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به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معناي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اتحاد در وجود است (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شايع‌صناعي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)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نيازمند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اتحاد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واين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هماني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است.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اگر وجود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اصيل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نباشد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بين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دو وجود هرگز وحدت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حقيقي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وحمل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برقرار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نميشود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(چرا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كه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ماهيات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خاستگاه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كثرتند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و زبان حال هر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ماهيتي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نسبت به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ديگر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اين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است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كه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400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"</a:t>
            </a:r>
            <a:r>
              <a:rPr lang="fa-IR" sz="5400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أين</a:t>
            </a:r>
            <a:r>
              <a:rPr lang="fa-IR" sz="5400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5400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أنا</a:t>
            </a:r>
            <a:r>
              <a:rPr lang="fa-IR" sz="5400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 من </a:t>
            </a:r>
            <a:r>
              <a:rPr lang="fa-IR" sz="5400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ذلك</a:t>
            </a:r>
            <a:r>
              <a:rPr lang="fa-IR" sz="5400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؟ "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: </a:t>
            </a:r>
            <a:r>
              <a:rPr lang="fa-IR" sz="5400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" من </a:t>
            </a:r>
            <a:r>
              <a:rPr lang="fa-IR" sz="5400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كجا</a:t>
            </a:r>
            <a:r>
              <a:rPr lang="fa-IR" sz="5400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 و آن </a:t>
            </a:r>
            <a:r>
              <a:rPr lang="fa-IR" sz="5400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كجا</a:t>
            </a:r>
            <a:r>
              <a:rPr lang="fa-IR" sz="5400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؟"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pPr marL="342900" marR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لكن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تحقق حمل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شايع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و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اين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هماني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از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ضروريات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است .</a:t>
            </a:r>
          </a:p>
          <a:p>
            <a:pPr marL="342900" marR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●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پس وجود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اصيل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است .</a:t>
            </a:r>
          </a:p>
          <a:p>
            <a:pPr marL="342900" marR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5400" spc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275402"/>
            <a:ext cx="8231029" cy="642844"/>
          </a:xfrm>
        </p:spPr>
        <p:txBody>
          <a:bodyPr>
            <a:noAutofit/>
          </a:bodyPr>
          <a:lstStyle/>
          <a:p>
            <a:pPr algn="r"/>
            <a:r>
              <a:rPr lang="fa-IR" sz="6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برهان سوم </a:t>
            </a:r>
            <a:endParaRPr lang="fa-IR" sz="6600" b="1" kern="1200" cap="none" spc="0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1074523"/>
            <a:ext cx="8231029" cy="5802527"/>
          </a:xfrm>
        </p:spPr>
        <p:txBody>
          <a:bodyPr>
            <a:normAutofit fontScale="92500" lnSpcReduction="10000"/>
          </a:bodyPr>
          <a:lstStyle/>
          <a:p>
            <a:pPr marL="228600">
              <a:lnSpc>
                <a:spcPct val="150000"/>
              </a:lnSpc>
              <a:spcAft>
                <a:spcPts val="1000"/>
              </a:spcAft>
              <a:buNone/>
            </a:pPr>
            <a:r>
              <a:rPr lang="fa-IR" sz="43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پيش</a:t>
            </a:r>
            <a:r>
              <a:rPr lang="fa-IR" sz="43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3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نياز</a:t>
            </a:r>
            <a:r>
              <a:rPr lang="fa-IR" sz="43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: موجود </a:t>
            </a:r>
            <a:r>
              <a:rPr lang="fa-IR" sz="43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ذهني</a:t>
            </a:r>
            <a:r>
              <a:rPr lang="fa-IR" sz="43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و موجود </a:t>
            </a:r>
            <a:r>
              <a:rPr lang="fa-IR" sz="43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خارجي</a:t>
            </a:r>
            <a:r>
              <a:rPr lang="fa-IR" sz="43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در </a:t>
            </a:r>
            <a:r>
              <a:rPr lang="fa-IR" sz="43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43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3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يكي</a:t>
            </a:r>
            <a:r>
              <a:rPr lang="fa-IR" sz="43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هستند.</a:t>
            </a:r>
            <a:endParaRPr lang="en-US" sz="4300" b="1" kern="1200" cap="none" spc="0" smtClean="0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228600">
              <a:lnSpc>
                <a:spcPct val="150000"/>
              </a:lnSpc>
              <a:spcAft>
                <a:spcPts val="1000"/>
              </a:spcAft>
              <a:buNone/>
            </a:pP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-اگر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اصيل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و وجود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اعتباري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باشد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مي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بايست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ميان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موجود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ذهني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و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خارجي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تفاوتي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نباشد ( چرا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كه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اين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دو در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يكي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هستند )</a:t>
            </a:r>
            <a:endParaRPr lang="en-US" sz="4000" b="1" kern="1200" cap="none" spc="0" smtClean="0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228600">
              <a:lnSpc>
                <a:spcPct val="150000"/>
              </a:lnSpc>
              <a:spcAft>
                <a:spcPts val="1000"/>
              </a:spcAft>
              <a:buNone/>
            </a:pP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لكن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تفاوت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ميان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اين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دو موجود قابل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ترديد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نيست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. (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مي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بينيم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كه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آتش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ذهني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نمي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سوزاند و آتش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خارجي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آگاهي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بخش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نيست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!)</a:t>
            </a:r>
            <a:endParaRPr lang="fa-IR" sz="4000" spc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228600">
              <a:lnSpc>
                <a:spcPct val="110000"/>
              </a:lnSpc>
              <a:spcAft>
                <a:spcPts val="1000"/>
              </a:spcAft>
              <a:buNone/>
            </a:pP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●</a:t>
            </a: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پس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اصيل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نيست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و اصالت با</a:t>
            </a:r>
            <a:r>
              <a:rPr lang="fa-IR" sz="6000" b="1" kern="1200" cap="none" spc="30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وجود </a:t>
            </a:r>
            <a:r>
              <a:rPr lang="fa-IR" sz="4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است.</a:t>
            </a:r>
            <a:endParaRPr lang="en-US" sz="4000" b="1" kern="1200" cap="none" spc="0" smtClean="0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72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برهان چهارم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2301"/>
            <a:ext cx="9145588" cy="5454749"/>
          </a:xfrm>
        </p:spPr>
        <p:txBody>
          <a:bodyPr>
            <a:normAutofit/>
          </a:bodyPr>
          <a:lstStyle/>
          <a:p>
            <a:pPr marL="228600">
              <a:lnSpc>
                <a:spcPct val="150000"/>
              </a:lnSpc>
              <a:spcAft>
                <a:spcPts val="1000"/>
              </a:spcAft>
              <a:buNone/>
            </a:pP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 اگر </a:t>
            </a:r>
            <a:r>
              <a:rPr lang="fa-IR" sz="6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:</a:t>
            </a:r>
            <a:r>
              <a:rPr lang="fa-IR" sz="6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اصيل</a:t>
            </a: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و وجود </a:t>
            </a:r>
            <a:r>
              <a:rPr lang="fa-IR" sz="6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اعتباري</a:t>
            </a: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بود </a:t>
            </a:r>
            <a:r>
              <a:rPr lang="fa-IR" sz="6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بايد</a:t>
            </a: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قائل به </a:t>
            </a:r>
            <a:r>
              <a:rPr lang="fa-IR" sz="6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تشكيك</a:t>
            </a: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در </a:t>
            </a:r>
            <a:r>
              <a:rPr lang="fa-IR" sz="6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6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ميشديم</a:t>
            </a: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en-US" sz="6000" b="1" kern="1200" cap="none" spc="0" smtClean="0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228600">
              <a:lnSpc>
                <a:spcPct val="150000"/>
              </a:lnSpc>
              <a:spcAft>
                <a:spcPts val="1000"/>
              </a:spcAft>
              <a:buNone/>
            </a:pP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fa-IR" sz="6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لكن</a:t>
            </a: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6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تشكيك</a:t>
            </a: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در </a:t>
            </a:r>
            <a:r>
              <a:rPr lang="fa-IR" sz="6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تصور ندارد .</a:t>
            </a:r>
            <a:endParaRPr lang="en-US" sz="6000" b="1" kern="1200" cap="none" spc="0" smtClean="0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228600">
              <a:lnSpc>
                <a:spcPct val="150000"/>
              </a:lnSpc>
              <a:spcAft>
                <a:spcPts val="1000"/>
              </a:spcAft>
              <a:buNone/>
            </a:pP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● </a:t>
            </a: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پس </a:t>
            </a:r>
            <a:r>
              <a:rPr lang="fa-IR" sz="6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6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اصيل</a:t>
            </a: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60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نيست</a:t>
            </a: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و اصالت با وجود است .</a:t>
            </a:r>
            <a:endParaRPr lang="en-US" sz="6000" b="1" kern="1200" cap="none" spc="0" smtClean="0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80" y="275401"/>
            <a:ext cx="8688308" cy="942395"/>
          </a:xfrm>
        </p:spPr>
        <p:txBody>
          <a:bodyPr>
            <a:normAutofit/>
          </a:bodyPr>
          <a:lstStyle/>
          <a:p>
            <a:pPr algn="r"/>
            <a:r>
              <a:rPr lang="fa-IR" sz="48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توضيح</a:t>
            </a:r>
            <a:r>
              <a:rPr lang="fa-IR" sz="48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8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مقدّمه</a:t>
            </a:r>
            <a:r>
              <a:rPr lang="fa-IR" sz="48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8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اولي</a:t>
            </a:r>
            <a:r>
              <a:rPr lang="fa-IR" sz="48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4154891"/>
            <a:ext cx="9253314" cy="2292365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باتوجه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به اختلاف موجودات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خارجي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در شدت و ضعف ، تقدّم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وتأخّر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و بالفعل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وبالقوه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بودن اگر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ماهيت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اصيل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باشد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بايد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اين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اختلافات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ناشي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از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تشكيك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در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ماهيت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باشد چون وجود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امري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اعتباري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فرض شده و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يك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امر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اعتباري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نمي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تواند منشأ اختلافات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حقيقي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باشد .</a:t>
            </a:r>
            <a:endParaRPr lang="en-US" sz="3600" b="1" kern="1200" cap="none" spc="0" smtClean="0">
              <a:ln w="11430"/>
              <a:solidFill>
                <a:srgbClr val="FFFF66"/>
              </a:solidFill>
              <a:effectLst/>
              <a:latin typeface="+mj-lt"/>
              <a:ea typeface="+mj-ea"/>
              <a:cs typeface="+mj-cs"/>
            </a:endParaRPr>
          </a:p>
          <a:p>
            <a:endParaRPr lang="fa-IR" sz="1050" b="1" kern="1200" cap="none" spc="0" smtClean="0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35718" y="1074523"/>
            <a:ext cx="7287438" cy="2507275"/>
          </a:xfrm>
          <a:blipFill>
            <a:blip r:embed="rId3"/>
            <a:tile tx="0" ty="0" sx="100000" sy="100000" flip="none" algn="tl"/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fa-IR" sz="4000" kern="120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متواطي</a:t>
            </a:r>
            <a:r>
              <a:rPr lang="fa-IR" sz="4000" kern="12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: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مفاهيمي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كه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 صدق آن بر همه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مصاديقشان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يكسان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 است مثل ”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حجر"و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 "شجر"</a:t>
            </a:r>
            <a:endParaRPr lang="en-US" sz="3600" b="1" kern="1200" cap="none" spc="0" smtClean="0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ea typeface="+mj-ea"/>
              <a:cs typeface="+mj-cs"/>
            </a:endParaRPr>
          </a:p>
          <a:p>
            <a:pPr marL="0" lvl="0" indent="0" algn="just">
              <a:spcAft>
                <a:spcPts val="1000"/>
              </a:spcAft>
              <a:buNone/>
            </a:pPr>
            <a:r>
              <a:rPr lang="fa-IR" sz="4400" kern="120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مشكّك</a:t>
            </a:r>
            <a:r>
              <a:rPr lang="fa-IR" sz="4400" kern="12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3600" b="0" kern="12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: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مفاهيمي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كه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 صدق آن بر همه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مصاديقشان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يكنواخت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نيست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 و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برخي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 از افراد در صدق آن مفهوم نسبت به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ديگران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خصوصيت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 و 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تفاوتي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 دارند مثل "</a:t>
            </a:r>
            <a:r>
              <a:rPr lang="fa-IR" sz="36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علم"و"نور</a:t>
            </a:r>
            <a:r>
              <a:rPr lang="fa-IR" sz="36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+mj-cs"/>
              </a:rPr>
              <a:t>"</a:t>
            </a:r>
            <a:endParaRPr lang="en-US" sz="3600" b="1" kern="1200" cap="none" spc="0" smtClean="0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ea typeface="+mj-ea"/>
              <a:cs typeface="+mj-cs"/>
            </a:endParaRPr>
          </a:p>
          <a:p>
            <a:endParaRPr lang="fa-IR" sz="1050"/>
          </a:p>
        </p:txBody>
      </p:sp>
      <p:sp>
        <p:nvSpPr>
          <p:cNvPr id="8" name="Rectangle 7"/>
          <p:cNvSpPr/>
          <p:nvPr/>
        </p:nvSpPr>
        <p:spPr>
          <a:xfrm>
            <a:off x="7644628" y="1934160"/>
            <a:ext cx="1500960" cy="58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smtClean="0">
                <a:solidFill>
                  <a:schemeClr val="bg1"/>
                </a:solidFill>
                <a:cs typeface="B Jadid" pitchFamily="2" charset="-78"/>
              </a:rPr>
              <a:t>مفاهيم : </a:t>
            </a:r>
            <a:endParaRPr lang="fa-IR" sz="1600">
              <a:solidFill>
                <a:schemeClr val="bg1"/>
              </a:solidFill>
              <a:cs typeface="B Jadid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287438" y="1074523"/>
            <a:ext cx="357190" cy="2580026"/>
          </a:xfrm>
          <a:prstGeom prst="rightBrace">
            <a:avLst>
              <a:gd name="adj1" fmla="val 155354"/>
              <a:gd name="adj2" fmla="val 46952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53" y="358158"/>
            <a:ext cx="8231029" cy="1002910"/>
          </a:xfrm>
        </p:spPr>
        <p:txBody>
          <a:bodyPr>
            <a:noAutofit/>
          </a:bodyPr>
          <a:lstStyle/>
          <a:p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fa-IR" sz="60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a-IR" sz="48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توضيح</a:t>
            </a:r>
            <a:r>
              <a:rPr lang="fa-IR" sz="48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8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مقدّمه</a:t>
            </a:r>
            <a:r>
              <a:rPr lang="fa-IR" sz="48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دوم :</a:t>
            </a:r>
            <a:r>
              <a:rPr lang="fa-IR" sz="3600" err="1" smtClean="0">
                <a:solidFill>
                  <a:srgbClr val="FFFF66"/>
                </a:solidFill>
              </a:rPr>
              <a:t>درماهيت</a:t>
            </a:r>
            <a:r>
              <a:rPr lang="fa-IR" sz="3600" smtClean="0">
                <a:solidFill>
                  <a:srgbClr val="FFFF66"/>
                </a:solidFill>
              </a:rPr>
              <a:t> </a:t>
            </a:r>
            <a:r>
              <a:rPr lang="fa-IR" sz="3600" err="1" smtClean="0">
                <a:solidFill>
                  <a:srgbClr val="FFFF66"/>
                </a:solidFill>
              </a:rPr>
              <a:t>تشكيك</a:t>
            </a:r>
            <a:r>
              <a:rPr lang="fa-IR" sz="3600" smtClean="0">
                <a:solidFill>
                  <a:srgbClr val="FFFF66"/>
                </a:solidFill>
              </a:rPr>
              <a:t> راه ندارد. </a:t>
            </a:r>
            <a:r>
              <a:rPr lang="fa-IR" sz="4800" smtClean="0">
                <a:solidFill>
                  <a:srgbClr val="FFFF66"/>
                </a:solidFill>
              </a:rPr>
              <a:t/>
            </a:r>
            <a:br>
              <a:rPr lang="fa-IR" sz="4800" smtClean="0">
                <a:solidFill>
                  <a:srgbClr val="FFFF66"/>
                </a:solidFill>
              </a:rPr>
            </a:br>
            <a:r>
              <a:rPr lang="en-US" sz="4800" smtClean="0">
                <a:latin typeface="IranNastaliq"/>
                <a:ea typeface="Calibri"/>
                <a:cs typeface="B Mitra"/>
              </a:rPr>
              <a:t/>
            </a:r>
            <a:br>
              <a:rPr lang="en-US" sz="4800" smtClean="0">
                <a:latin typeface="IranNastaliq"/>
                <a:ea typeface="Calibri"/>
                <a:cs typeface="B Mitra"/>
              </a:rPr>
            </a:br>
            <a:endParaRPr lang="fa-IR" sz="4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4648"/>
            <a:ext cx="6372994" cy="4858213"/>
          </a:xfrm>
          <a:blipFill>
            <a:blip r:embed="rId3">
              <a:lum bright="-38000" contrast="12000"/>
            </a:blip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softEdge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lnSpc>
                <a:spcPct val="170000"/>
              </a:lnSpc>
              <a:spcAft>
                <a:spcPts val="1000"/>
              </a:spcAft>
              <a:buNone/>
            </a:pP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يا</a:t>
            </a: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در صدق </a:t>
            </a:r>
            <a:r>
              <a:rPr lang="fa-IR" sz="4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بر افراد خود معتبر است :</a:t>
            </a:r>
          </a:p>
          <a:p>
            <a:pPr lvl="0">
              <a:lnSpc>
                <a:spcPct val="170000"/>
              </a:lnSpc>
              <a:spcAft>
                <a:spcPts val="1000"/>
              </a:spcAft>
              <a:buNone/>
            </a:pP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-در </a:t>
            </a:r>
            <a:r>
              <a:rPr lang="fa-IR" sz="4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اين</a:t>
            </a: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صورت فرد فاقد آن </a:t>
            </a:r>
            <a:r>
              <a:rPr lang="fa-IR" sz="4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مابه</a:t>
            </a: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التفاوت</a:t>
            </a: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اصلا فرد </a:t>
            </a:r>
            <a:r>
              <a:rPr lang="fa-IR" sz="4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نخواهد بود و </a:t>
            </a:r>
            <a:r>
              <a:rPr lang="fa-IR" sz="4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هذا</a:t>
            </a: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خلف.</a:t>
            </a:r>
            <a:endParaRPr lang="fa-IR" sz="4000" spc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lnSpc>
                <a:spcPct val="170000"/>
              </a:lnSpc>
              <a:spcAft>
                <a:spcPts val="1000"/>
              </a:spcAft>
              <a:buNone/>
            </a:pPr>
            <a:r>
              <a:rPr lang="fa-IR" sz="4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يا</a:t>
            </a: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در صدق </a:t>
            </a:r>
            <a:r>
              <a:rPr lang="fa-IR" sz="4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بر افراد خود معتبر </a:t>
            </a:r>
            <a:r>
              <a:rPr lang="fa-IR" sz="4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نيست</a:t>
            </a: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:</a:t>
            </a:r>
          </a:p>
          <a:p>
            <a:pPr lvl="0">
              <a:lnSpc>
                <a:spcPct val="220000"/>
              </a:lnSpc>
              <a:spcAft>
                <a:spcPts val="1000"/>
              </a:spcAft>
              <a:buNone/>
            </a:pPr>
            <a:r>
              <a:rPr lang="fa-IR" sz="4000" spc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a-IR" sz="4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اين</a:t>
            </a: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بر خلاف </a:t>
            </a:r>
            <a:r>
              <a:rPr lang="fa-IR" sz="4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تشكيكي</a:t>
            </a: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بودن </a:t>
            </a:r>
            <a:r>
              <a:rPr lang="fa-IR" sz="4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4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است.</a:t>
            </a:r>
            <a:endParaRPr lang="en-US" sz="4000" spc="0" smtClean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9058" y="1134269"/>
            <a:ext cx="1981454" cy="532859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220000"/>
              </a:lnSpc>
              <a:buNone/>
            </a:pPr>
            <a:r>
              <a:rPr lang="fa-IR" sz="7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</a:t>
            </a:r>
            <a:r>
              <a:rPr lang="fa-IR" sz="5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چرا </a:t>
            </a:r>
            <a:r>
              <a:rPr lang="fa-IR" sz="5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كه</a:t>
            </a:r>
            <a:r>
              <a:rPr lang="fa-IR" sz="5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ما به </a:t>
            </a:r>
            <a:r>
              <a:rPr lang="fa-IR" sz="5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التفاوت</a:t>
            </a:r>
            <a:r>
              <a:rPr lang="fa-IR" sz="5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و</a:t>
            </a:r>
          </a:p>
          <a:p>
            <a:pPr algn="just">
              <a:lnSpc>
                <a:spcPct val="220000"/>
              </a:lnSpc>
              <a:buNone/>
            </a:pPr>
            <a:r>
              <a:rPr lang="fa-IR" sz="5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وجه </a:t>
            </a:r>
            <a:r>
              <a:rPr lang="fa-IR" sz="5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تمايز</a:t>
            </a:r>
            <a:r>
              <a:rPr lang="fa-IR" sz="5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فرد </a:t>
            </a:r>
            <a:r>
              <a:rPr lang="fa-IR" sz="5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ضعيف</a:t>
            </a:r>
            <a:r>
              <a:rPr lang="fa-IR" sz="5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5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ماهيت</a:t>
            </a:r>
            <a:r>
              <a:rPr lang="fa-IR" sz="5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و فرد </a:t>
            </a:r>
            <a:r>
              <a:rPr lang="fa-IR" sz="5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شديد</a:t>
            </a:r>
            <a:r>
              <a:rPr lang="fa-IR" sz="5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آن :</a:t>
            </a:r>
            <a:endParaRPr lang="en-US" sz="7000" spc="0" smtClean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220000"/>
              </a:lnSpc>
            </a:pPr>
            <a:endParaRPr lang="fa-IR"/>
          </a:p>
        </p:txBody>
      </p:sp>
      <p:sp>
        <p:nvSpPr>
          <p:cNvPr id="5" name="Right Brace 4"/>
          <p:cNvSpPr/>
          <p:nvPr/>
        </p:nvSpPr>
        <p:spPr>
          <a:xfrm>
            <a:off x="6372994" y="1638325"/>
            <a:ext cx="500066" cy="4799641"/>
          </a:xfrm>
          <a:prstGeom prst="rightBrace">
            <a:avLst>
              <a:gd name="adj1" fmla="val 155354"/>
              <a:gd name="adj2" fmla="val 40789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81" y="774229"/>
            <a:ext cx="8231029" cy="300293"/>
          </a:xfrm>
        </p:spPr>
        <p:txBody>
          <a:bodyPr>
            <a:noAutofit/>
          </a:bodyPr>
          <a:lstStyle/>
          <a:p>
            <a:r>
              <a:rPr lang="fa-IR" sz="54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دليل</a:t>
            </a:r>
            <a:r>
              <a:rPr lang="fa-IR" sz="54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54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قائلين</a:t>
            </a:r>
            <a:r>
              <a:rPr lang="fa-IR" sz="54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به </a:t>
            </a:r>
            <a:r>
              <a:rPr lang="fa-IR" sz="54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اصالة</a:t>
            </a:r>
            <a:r>
              <a:rPr lang="fa-IR" sz="54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54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الماهية</a:t>
            </a:r>
            <a:r>
              <a:rPr lang="fa-IR" sz="5400" b="1" kern="1200" cap="none" spc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</a:t>
            </a:r>
            <a:r>
              <a:rPr lang="en-US" sz="5400" smtClean="0">
                <a:latin typeface="IranNastaliq"/>
                <a:ea typeface="Calibri"/>
                <a:cs typeface="B Mitra"/>
              </a:rPr>
              <a:t/>
            </a:r>
            <a:br>
              <a:rPr lang="en-US" sz="5400" smtClean="0">
                <a:latin typeface="IranNastaliq"/>
                <a:ea typeface="Calibri"/>
                <a:cs typeface="B Mitra"/>
              </a:rPr>
            </a:br>
            <a:endParaRPr lang="fa-IR" sz="54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6515" y="1134270"/>
            <a:ext cx="8401795" cy="5472607"/>
          </a:xfrm>
          <a:blipFill>
            <a:blip r:embed="rId3"/>
            <a:tile tx="0" ty="0" sx="100000" sy="100000" flip="none" algn="tl"/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22860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63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l-Kharashi 58 Naskh" pitchFamily="2" charset="-78"/>
              </a:rPr>
              <a:t>استفاده از ابطال </a:t>
            </a:r>
            <a:r>
              <a:rPr lang="fa-IR" sz="63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l-Kharashi 58 Naskh" pitchFamily="2" charset="-78"/>
              </a:rPr>
              <a:t>اصالة</a:t>
            </a:r>
            <a:r>
              <a:rPr lang="fa-IR" sz="63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l-Kharashi 58 Naskh" pitchFamily="2" charset="-78"/>
              </a:rPr>
              <a:t> </a:t>
            </a:r>
            <a:r>
              <a:rPr lang="fa-IR" sz="63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l-Kharashi 58 Naskh" pitchFamily="2" charset="-78"/>
              </a:rPr>
              <a:t>الوجود</a:t>
            </a:r>
            <a:r>
              <a:rPr lang="fa-IR" sz="63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l-Kharashi 58 Naskh" pitchFamily="2" charset="-78"/>
              </a:rPr>
              <a:t> </a:t>
            </a:r>
            <a:r>
              <a:rPr lang="fa-IR" sz="63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l-Kharashi 58 Naskh" pitchFamily="2" charset="-78"/>
              </a:rPr>
              <a:t>براي</a:t>
            </a:r>
            <a:r>
              <a:rPr lang="fa-IR" sz="63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l-Kharashi 58 Naskh" pitchFamily="2" charset="-78"/>
              </a:rPr>
              <a:t> اثبات </a:t>
            </a:r>
            <a:r>
              <a:rPr lang="fa-IR" sz="63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l-Kharashi 58 Naskh" pitchFamily="2" charset="-78"/>
              </a:rPr>
              <a:t>اصالة</a:t>
            </a:r>
            <a:r>
              <a:rPr lang="fa-IR" sz="63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l-Kharashi 58 Naskh" pitchFamily="2" charset="-78"/>
              </a:rPr>
              <a:t> </a:t>
            </a:r>
            <a:r>
              <a:rPr lang="fa-IR" sz="63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l-Kharashi 58 Naskh" pitchFamily="2" charset="-78"/>
              </a:rPr>
              <a:t>الماهية</a:t>
            </a:r>
            <a:r>
              <a:rPr lang="fa-IR" sz="63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l-Kharashi 58 Naskh" pitchFamily="2" charset="-78"/>
              </a:rPr>
              <a:t>:</a:t>
            </a:r>
            <a:endParaRPr lang="en-US" sz="6300" spc="0" smtClean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ea typeface="+mj-ea"/>
              <a:cs typeface="Al-Kharashi 58 Naskh" pitchFamily="2" charset="-78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67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پيش</a:t>
            </a:r>
            <a:r>
              <a:rPr lang="fa-IR" sz="67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67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نياز</a:t>
            </a:r>
            <a:r>
              <a:rPr lang="fa-IR" sz="67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ول:  </a:t>
            </a:r>
            <a:r>
              <a:rPr lang="fa-IR" sz="63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اصيل</a:t>
            </a:r>
            <a:r>
              <a:rPr lang="fa-IR" sz="63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بودن </a:t>
            </a:r>
            <a:r>
              <a:rPr lang="fa-IR" sz="63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يك</a:t>
            </a:r>
            <a:r>
              <a:rPr lang="fa-IR" sz="63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63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شي</a:t>
            </a:r>
            <a:r>
              <a:rPr lang="fa-IR" sz="63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ء</a:t>
            </a:r>
            <a:r>
              <a:rPr lang="fa-IR" sz="6700" b="0" spc="0" smtClean="0">
                <a:solidFill>
                  <a:srgbClr val="FFFF66"/>
                </a:solidFill>
                <a:effectLst/>
                <a:latin typeface="Arabic Typesetting" pitchFamily="66" charset="-78"/>
                <a:ea typeface="+mj-ea"/>
                <a:cs typeface="Arabic Typesetting" pitchFamily="66" charset="-78"/>
              </a:rPr>
              <a:t> = </a:t>
            </a:r>
            <a:r>
              <a:rPr lang="fa-IR" sz="63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صحت حمل "موجود" بر آن.</a:t>
            </a:r>
            <a:endParaRPr lang="en-US" sz="6300" spc="0" smtClean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6700" spc="0" err="1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پيش</a:t>
            </a:r>
            <a:r>
              <a:rPr lang="fa-IR" sz="6700" spc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6700" spc="0" err="1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نيازدوم</a:t>
            </a:r>
            <a:r>
              <a:rPr lang="fa-IR" sz="6700" spc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63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fa-IR" sz="76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موجود </a:t>
            </a:r>
            <a:r>
              <a:rPr lang="fa-IR" sz="7600" b="0" spc="0" smtClean="0">
                <a:solidFill>
                  <a:srgbClr val="FFFF66"/>
                </a:solidFill>
                <a:effectLst/>
                <a:latin typeface="Arabic Typesetting" pitchFamily="66" charset="-78"/>
                <a:ea typeface="+mj-ea"/>
                <a:cs typeface="Arabic Typesetting" pitchFamily="66" charset="-78"/>
              </a:rPr>
              <a:t>= </a:t>
            </a:r>
            <a:r>
              <a:rPr lang="fa-IR" sz="76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76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ذاتٌ</a:t>
            </a:r>
            <a:r>
              <a:rPr lang="fa-IR" sz="76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ثبت له </a:t>
            </a:r>
            <a:r>
              <a:rPr lang="fa-IR" sz="76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الوجود</a:t>
            </a:r>
            <a:r>
              <a:rPr lang="fa-IR" sz="76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. </a:t>
            </a:r>
            <a:endParaRPr lang="en-US" sz="7600" spc="0" smtClean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fa-IR" sz="76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اگر وجود </a:t>
            </a:r>
            <a:r>
              <a:rPr lang="fa-IR" sz="76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اصيل</a:t>
            </a:r>
            <a:r>
              <a:rPr lang="fa-IR" sz="76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بود </a:t>
            </a:r>
            <a:r>
              <a:rPr lang="fa-IR" sz="76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ميتوانستيم</a:t>
            </a:r>
            <a:r>
              <a:rPr lang="fa-IR" sz="76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76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بگوييم</a:t>
            </a:r>
            <a:r>
              <a:rPr lang="fa-IR" sz="76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"</a:t>
            </a:r>
            <a:r>
              <a:rPr lang="fa-IR" sz="76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الوجود</a:t>
            </a:r>
            <a:r>
              <a:rPr lang="fa-IR" sz="76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موجود"(</a:t>
            </a:r>
            <a:r>
              <a:rPr lang="fa-IR" sz="76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باتوجه</a:t>
            </a:r>
            <a:r>
              <a:rPr lang="fa-IR" sz="76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به </a:t>
            </a:r>
            <a:r>
              <a:rPr lang="fa-IR" sz="76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پيش</a:t>
            </a:r>
            <a:r>
              <a:rPr lang="fa-IR" sz="76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76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نيازاول</a:t>
            </a:r>
            <a:r>
              <a:rPr lang="fa-IR" sz="76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)</a:t>
            </a:r>
            <a:endParaRPr lang="en-US" sz="7600" spc="0" smtClean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لكن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اين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گزاره 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صحيح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نيست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چرا 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كه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موجود 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يعني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 ذات ثبت له 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الوجود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(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پيش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نيازدوم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)خود 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اين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وجود هم 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موجودٌ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يعني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ذاتٌ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ثبت له 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الوجود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و 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هكذا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...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پس وجود 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اصيل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80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نيست</a:t>
            </a:r>
            <a:r>
              <a:rPr lang="fa-IR" sz="8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.</a:t>
            </a:r>
            <a:endParaRPr lang="en-US" sz="8000" spc="0" smtClean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90" y="1074523"/>
            <a:ext cx="8286808" cy="214909"/>
          </a:xfrm>
        </p:spPr>
        <p:txBody>
          <a:bodyPr>
            <a:normAutofit fontScale="90000"/>
          </a:bodyPr>
          <a:lstStyle/>
          <a:p>
            <a:pPr algn="r"/>
            <a:r>
              <a:rPr lang="fa-IR" sz="5400" b="1" kern="1200" cap="none" spc="0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پاسخ:</a:t>
            </a:r>
            <a:r>
              <a:rPr lang="fa-IR" err="1" smtClean="0">
                <a:solidFill>
                  <a:srgbClr val="FFFF66"/>
                </a:solidFill>
              </a:rPr>
              <a:t>ماپيش</a:t>
            </a:r>
            <a:r>
              <a:rPr lang="fa-IR" smtClean="0">
                <a:solidFill>
                  <a:srgbClr val="FFFF66"/>
                </a:solidFill>
              </a:rPr>
              <a:t> </a:t>
            </a:r>
            <a:r>
              <a:rPr lang="fa-IR" err="1" smtClean="0">
                <a:solidFill>
                  <a:srgbClr val="FFFF66"/>
                </a:solidFill>
              </a:rPr>
              <a:t>نياز</a:t>
            </a:r>
            <a:r>
              <a:rPr lang="fa-IR" smtClean="0">
                <a:solidFill>
                  <a:srgbClr val="FFFF66"/>
                </a:solidFill>
              </a:rPr>
              <a:t> دوم را </a:t>
            </a:r>
            <a:r>
              <a:rPr lang="fa-IR" err="1" smtClean="0">
                <a:solidFill>
                  <a:srgbClr val="FFFF66"/>
                </a:solidFill>
              </a:rPr>
              <a:t>نمي</a:t>
            </a:r>
            <a:r>
              <a:rPr lang="fa-IR" smtClean="0">
                <a:solidFill>
                  <a:srgbClr val="FFFF66"/>
                </a:solidFill>
              </a:rPr>
              <a:t> </a:t>
            </a:r>
            <a:r>
              <a:rPr lang="fa-IR" err="1" smtClean="0">
                <a:solidFill>
                  <a:srgbClr val="FFFF66"/>
                </a:solidFill>
              </a:rPr>
              <a:t>پذيريم</a:t>
            </a:r>
            <a:r>
              <a:rPr lang="fa-IR" smtClean="0">
                <a:solidFill>
                  <a:srgbClr val="FFFF66"/>
                </a:solidFill>
              </a:rPr>
              <a:t> :</a:t>
            </a:r>
            <a:r>
              <a:rPr lang="en-US" smtClean="0">
                <a:solidFill>
                  <a:srgbClr val="FFFF66"/>
                </a:solidFill>
              </a:rPr>
              <a:t/>
            </a:r>
            <a:br>
              <a:rPr lang="en-US" smtClean="0">
                <a:solidFill>
                  <a:srgbClr val="FFFF66"/>
                </a:solidFill>
              </a:rPr>
            </a:br>
            <a:r>
              <a:rPr lang="en-US" smtClean="0">
                <a:latin typeface="IranNastaliq"/>
                <a:ea typeface="Calibri"/>
                <a:cs typeface="B Mitra"/>
              </a:rPr>
              <a:t/>
            </a:r>
            <a:br>
              <a:rPr lang="en-US" smtClean="0">
                <a:latin typeface="IranNastaliq"/>
                <a:ea typeface="Calibri"/>
                <a:cs typeface="B Mitra"/>
              </a:rPr>
            </a:b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86844" y="2507251"/>
            <a:ext cx="4214842" cy="222073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ذاتٌ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  ثبت له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الوجود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endParaRPr lang="en-US" sz="5400" spc="0" smtClean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ذاتٌ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 هو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عين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54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الوجود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endParaRPr lang="en-US" sz="5400" spc="0" smtClean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9390" y="4298162"/>
            <a:ext cx="8501122" cy="229236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a-IR" sz="16000" spc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مثال: </a:t>
            </a:r>
            <a:endParaRPr lang="en-US" sz="16000" spc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192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غذا چرب است </a:t>
            </a:r>
            <a:r>
              <a:rPr lang="fa-IR" sz="19200" spc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r>
              <a:rPr lang="fa-IR" sz="112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192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ذاتٌ</a:t>
            </a:r>
            <a:r>
              <a:rPr lang="fa-IR" sz="192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له </a:t>
            </a:r>
            <a:r>
              <a:rPr lang="fa-IR" sz="192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الچربي</a:t>
            </a:r>
            <a:r>
              <a:rPr lang="fa-IR" sz="192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!</a:t>
            </a:r>
            <a:endParaRPr lang="en-US" sz="11200" spc="0" smtClean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19200" spc="0" err="1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چربي</a:t>
            </a:r>
            <a:r>
              <a:rPr lang="fa-IR" sz="19200" spc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چرب است : </a:t>
            </a:r>
            <a:r>
              <a:rPr lang="fa-IR" sz="176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ذاتٌ</a:t>
            </a:r>
            <a:r>
              <a:rPr lang="fa-IR" sz="176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هو </a:t>
            </a:r>
            <a:r>
              <a:rPr lang="fa-IR" sz="176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الچربي</a:t>
            </a:r>
            <a:r>
              <a:rPr lang="fa-IR" sz="176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!</a:t>
            </a:r>
            <a:endParaRPr lang="en-US" sz="9800" spc="0" smtClean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418" y="1134269"/>
            <a:ext cx="7330226" cy="819848"/>
          </a:xfrm>
          <a:blipFill>
            <a:blip r:embed="rId3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a-IR" sz="48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موجود   </a:t>
            </a:r>
            <a:r>
              <a:rPr lang="fa-IR" sz="54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˂</a:t>
            </a:r>
            <a:r>
              <a:rPr lang="fa-IR" sz="48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8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ذات ٌ ثبت له </a:t>
            </a:r>
            <a:r>
              <a:rPr lang="fa-IR" sz="4800" spc="0" err="1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الوجود</a:t>
            </a:r>
            <a:endParaRPr lang="en-US" sz="4800" spc="0" smtClean="0"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16000" y="3080343"/>
            <a:ext cx="1329434" cy="11859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a-IR" sz="6000" spc="0" smtClean="0"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موجود 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001686" y="2435615"/>
            <a:ext cx="357190" cy="2364002"/>
          </a:xfrm>
          <a:prstGeom prst="rightBrace">
            <a:avLst>
              <a:gd name="adj1" fmla="val 60419"/>
              <a:gd name="adj2" fmla="val 4695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marR="0" indent="-342900" algn="ctr" defTabSz="914400" rtl="1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4800" b="1" kern="1200" cap="none" spc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نظريه</a:t>
            </a:r>
            <a:r>
              <a:rPr lang="fa-IR" sz="4800" b="1" kern="1200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محقق </a:t>
            </a:r>
            <a:r>
              <a:rPr lang="fa-IR" sz="4800" b="1" kern="1200" cap="none" spc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دواني</a:t>
            </a:r>
            <a:r>
              <a:rPr lang="fa-IR" sz="4800" b="1" kern="1200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br>
              <a:rPr lang="fa-IR" sz="4800" b="1" kern="1200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a-IR" b="1" kern="1200" cap="none" spc="0" smtClean="0">
                <a:ln w="11430"/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در واجب </a:t>
            </a:r>
            <a:r>
              <a:rPr lang="fa-IR" b="1" kern="1200" cap="none" spc="0" err="1" smtClean="0">
                <a:ln w="11430"/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الوجود:وجود</a:t>
            </a:r>
            <a:r>
              <a:rPr lang="fa-IR" b="1" kern="1200" cap="none" spc="0" smtClean="0">
                <a:ln w="11430"/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b="1" kern="1200" cap="none" spc="0" err="1" smtClean="0">
                <a:ln w="11430"/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اصيل</a:t>
            </a:r>
            <a:r>
              <a:rPr lang="fa-IR" b="1" kern="1200" cap="none" spc="0" smtClean="0">
                <a:ln w="11430"/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است در </a:t>
            </a:r>
            <a:r>
              <a:rPr lang="fa-IR" b="1" kern="1200" cap="none" spc="0" err="1" smtClean="0">
                <a:ln w="11430"/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ممكنات</a:t>
            </a:r>
            <a:r>
              <a:rPr lang="fa-IR" b="1" kern="1200" cap="none" spc="0" smtClean="0">
                <a:ln w="11430"/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: </a:t>
            </a:r>
            <a:r>
              <a:rPr lang="fa-IR" b="1" kern="1200" cap="none" spc="0" err="1" smtClean="0">
                <a:ln w="11430"/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ماهيت</a:t>
            </a:r>
            <a:r>
              <a:rPr lang="fa-IR" b="1" kern="1200" cap="none" spc="0" smtClean="0">
                <a:ln w="11430"/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b="1" kern="1200" cap="none" spc="0" err="1" smtClean="0">
                <a:ln w="11430"/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اصيل</a:t>
            </a:r>
            <a:r>
              <a:rPr lang="fa-IR" b="1" kern="1200" cap="none" spc="0" smtClean="0">
                <a:ln w="11430"/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است </a:t>
            </a:r>
            <a:r>
              <a:rPr lang="fa-IR" sz="3200" b="1" kern="1200" cap="none" spc="0" smtClean="0">
                <a:ln w="11430"/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en-US" sz="3200" b="1" kern="1200" cap="none" spc="0" smtClean="0">
              <a:ln w="11430"/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04648"/>
            <a:ext cx="9145588" cy="5146245"/>
          </a:xfrm>
        </p:spPr>
        <p:txBody>
          <a:bodyPr>
            <a:noAutofit/>
          </a:bodyPr>
          <a:lstStyle/>
          <a:p>
            <a:r>
              <a:rPr lang="fa-IR" sz="36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وجود </a:t>
            </a:r>
            <a:r>
              <a:rPr lang="fa-IR" sz="36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يكي</a:t>
            </a:r>
            <a:r>
              <a:rPr lang="fa-IR" sz="36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 آن هم وجود واجب</a:t>
            </a:r>
            <a:endParaRPr lang="en-US" sz="3600" spc="0" smtClean="0">
              <a:solidFill>
                <a:srgbClr val="FFFF66"/>
              </a:solidFill>
              <a:effectLst/>
              <a:latin typeface="+mj-lt"/>
              <a:ea typeface="+mj-ea"/>
              <a:cs typeface="+mj-cs"/>
            </a:endParaRPr>
          </a:p>
          <a:p>
            <a:r>
              <a:rPr lang="fa-IR" sz="36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ماهيات</a:t>
            </a:r>
            <a:r>
              <a:rPr lang="fa-IR" sz="36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36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في</a:t>
            </a:r>
            <a:r>
              <a:rPr lang="fa-IR" sz="36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نفسه پوچ  - در اثر اضافه به واجب </a:t>
            </a:r>
            <a:r>
              <a:rPr lang="fa-IR" sz="36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داراي</a:t>
            </a:r>
            <a:r>
              <a:rPr lang="fa-IR" sz="36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اصالت </a:t>
            </a:r>
            <a:r>
              <a:rPr lang="fa-IR" sz="36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مي</a:t>
            </a:r>
            <a:r>
              <a:rPr lang="fa-IR" sz="36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شوند.( اصالت در </a:t>
            </a:r>
            <a:r>
              <a:rPr lang="fa-IR" sz="36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ماهيات</a:t>
            </a:r>
            <a:r>
              <a:rPr lang="fa-IR" sz="36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= انتساب به واجب )</a:t>
            </a:r>
            <a:endParaRPr lang="en-US" sz="3600" spc="0" smtClean="0">
              <a:solidFill>
                <a:srgbClr val="FFFF66"/>
              </a:solidFill>
              <a:effectLst/>
              <a:latin typeface="+mj-lt"/>
              <a:ea typeface="+mj-ea"/>
              <a:cs typeface="+mj-cs"/>
            </a:endParaRPr>
          </a:p>
          <a:p>
            <a:r>
              <a:rPr lang="fa-IR" sz="36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اطلاق موجود بر واجب = هو نفس </a:t>
            </a:r>
            <a:r>
              <a:rPr lang="fa-IR" sz="36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الوجود</a:t>
            </a:r>
            <a:r>
              <a:rPr lang="fa-IR" sz="36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  <a:p>
            <a:r>
              <a:rPr lang="fa-IR" sz="36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اطلاق موجود بر </a:t>
            </a:r>
            <a:r>
              <a:rPr lang="fa-IR" sz="36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ممكنات</a:t>
            </a:r>
            <a:r>
              <a:rPr lang="fa-IR" sz="36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= آنها منتسب  به وجود هستند مثل " </a:t>
            </a:r>
            <a:r>
              <a:rPr lang="fa-IR" sz="36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لابن</a:t>
            </a:r>
            <a:r>
              <a:rPr lang="fa-IR" sz="36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" و " </a:t>
            </a:r>
            <a:r>
              <a:rPr lang="fa-IR" sz="36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تامر</a:t>
            </a:r>
            <a:r>
              <a:rPr lang="fa-IR" sz="36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" </a:t>
            </a:r>
            <a:endParaRPr lang="en-US" sz="3600" spc="0" smtClean="0">
              <a:solidFill>
                <a:srgbClr val="FFFF66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fa-IR" sz="25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                       </a:t>
            </a:r>
          </a:p>
          <a:p>
            <a:pPr>
              <a:buNone/>
            </a:pPr>
            <a:r>
              <a:rPr lang="fa-IR" sz="28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    </a:t>
            </a:r>
            <a:r>
              <a:rPr lang="fa-IR" sz="44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بنا  بر </a:t>
            </a:r>
          </a:p>
          <a:p>
            <a:pPr>
              <a:buNone/>
            </a:pPr>
            <a:r>
              <a:rPr lang="fa-IR" sz="44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اصالة</a:t>
            </a:r>
            <a:r>
              <a:rPr lang="fa-IR" sz="44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44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الوجود</a:t>
            </a:r>
            <a:r>
              <a:rPr lang="fa-IR" sz="44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  </a:t>
            </a:r>
            <a:endParaRPr lang="en-US" sz="4400" spc="0" smtClean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endParaRPr lang="fa-IR" sz="2500" spc="0" smtClean="0">
              <a:solidFill>
                <a:srgbClr val="FFFF66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419918" y="4534445"/>
            <a:ext cx="357190" cy="2077457"/>
          </a:xfrm>
          <a:prstGeom prst="rightBrace">
            <a:avLst>
              <a:gd name="adj1" fmla="val 35446"/>
              <a:gd name="adj2" fmla="val 4915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 Diagonal Corner Rectangle 8"/>
          <p:cNvSpPr/>
          <p:nvPr/>
        </p:nvSpPr>
        <p:spPr>
          <a:xfrm>
            <a:off x="4287042" y="4600685"/>
            <a:ext cx="3057540" cy="1934184"/>
          </a:xfrm>
          <a:prstGeom prst="round2DiagRect">
            <a:avLst>
              <a:gd name="adj1" fmla="val 19704"/>
              <a:gd name="adj2" fmla="val 0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sz="4400" smtClean="0">
                <a:solidFill>
                  <a:srgbClr val="FFFF00"/>
                </a:solidFill>
                <a:cs typeface="+mj-cs"/>
              </a:rPr>
              <a:t>وجود وجود: بالذات </a:t>
            </a:r>
            <a:endParaRPr lang="en-US" sz="4400" smtClean="0">
              <a:solidFill>
                <a:srgbClr val="FFFF00"/>
              </a:solidFill>
              <a:cs typeface="+mj-cs"/>
            </a:endParaRPr>
          </a:p>
          <a:p>
            <a:pPr>
              <a:lnSpc>
                <a:spcPct val="150000"/>
              </a:lnSpc>
            </a:pPr>
            <a:r>
              <a:rPr lang="fa-IR" sz="4400" smtClean="0">
                <a:solidFill>
                  <a:srgbClr val="FFFF00"/>
                </a:solidFill>
                <a:cs typeface="+mj-cs"/>
              </a:rPr>
              <a:t>وجود ماهيت:‌ بالعرض</a:t>
            </a:r>
            <a:r>
              <a:rPr lang="fa-IR" sz="2400" smtClean="0">
                <a:solidFill>
                  <a:srgbClr val="FFFF00"/>
                </a:solidFill>
                <a:cs typeface="+mj-cs"/>
              </a:rPr>
              <a:t> </a:t>
            </a:r>
            <a:endParaRPr lang="en-US" sz="2400" smtClean="0">
              <a:solidFill>
                <a:srgbClr val="FFFF00"/>
              </a:solidFill>
              <a:cs typeface="+mj-cs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357952" y="4601057"/>
            <a:ext cx="4001290" cy="2005820"/>
          </a:xfrm>
          <a:prstGeom prst="verticalScroll">
            <a:avLst>
              <a:gd name="adj" fmla="val 6873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smtClean="0">
                <a:solidFill>
                  <a:srgbClr val="FFFF66"/>
                </a:solidFill>
                <a:cs typeface="+mj-cs"/>
              </a:rPr>
              <a:t>يعني ”وجود الانسان موجود ”گزاره اي حقيقي و ”الانسان موجود ”گزاره اي مجازي است .</a:t>
            </a:r>
            <a:endParaRPr lang="en-US" sz="3600" smtClean="0">
              <a:solidFill>
                <a:srgbClr val="FFFF66"/>
              </a:solidFill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>
            <a:spLocks noGrp="1"/>
          </p:cNvSpPr>
          <p:nvPr>
            <p:ph idx="1"/>
          </p:nvPr>
        </p:nvSpPr>
        <p:spPr>
          <a:xfrm>
            <a:off x="215076" y="1217796"/>
            <a:ext cx="8930512" cy="286545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fa-IR" sz="4000" b="1" smtClean="0">
              <a:ln w="50800"/>
              <a:solidFill>
                <a:schemeClr val="bg1">
                  <a:shade val="50000"/>
                </a:schemeClr>
              </a:solidFill>
              <a:cs typeface="B Jadid" pitchFamily="2" charset="-78"/>
            </a:endParaRPr>
          </a:p>
          <a:p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Nask S_I normal." pitchFamily="2" charset="-78"/>
              </a:rPr>
              <a:t>موضوع علم : ما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Nask S_I normal." pitchFamily="2" charset="-78"/>
              </a:rPr>
              <a:t>يبحث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Nask S_I normal." pitchFamily="2" charset="-78"/>
              </a:rPr>
              <a:t>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Nask S_I normal." pitchFamily="2" charset="-78"/>
              </a:rPr>
              <a:t>فيه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Nask S_I normal." pitchFamily="2" charset="-78"/>
              </a:rPr>
              <a:t> عن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Nask S_I normal." pitchFamily="2" charset="-78"/>
              </a:rPr>
              <a:t>اعراضه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Nask S_I normal." pitchFamily="2" charset="-78"/>
              </a:rPr>
              <a:t>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Nask S_I normal." pitchFamily="2" charset="-78"/>
              </a:rPr>
              <a:t>الذاتيه</a:t>
            </a:r>
            <a:endParaRPr lang="fa-IR" sz="3600" b="0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MCS Nask S_I normal." pitchFamily="2" charset="-78"/>
            </a:endParaRPr>
          </a:p>
          <a:p>
            <a:endParaRPr lang="fa-IR" sz="4100" b="1" smtClean="0">
              <a:ln w="50800"/>
              <a:solidFill>
                <a:schemeClr val="bg1">
                  <a:shade val="50000"/>
                </a:schemeClr>
              </a:solidFill>
              <a:cs typeface="B Jadid" pitchFamily="2" charset="-78"/>
            </a:endParaRPr>
          </a:p>
          <a:p>
            <a:endParaRPr lang="fa-IR" sz="4100" b="1">
              <a:ln w="50800"/>
              <a:solidFill>
                <a:schemeClr val="bg1">
                  <a:shade val="50000"/>
                </a:schemeClr>
              </a:solidFill>
              <a:cs typeface="B Jadid" pitchFamily="2" charset="-78"/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4358480" y="1074523"/>
            <a:ext cx="2857520" cy="948461"/>
          </a:xfrm>
          <a:prstGeom prst="curved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FFFF0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>
            <a:off x="2286778" y="2435615"/>
            <a:ext cx="4143404" cy="733552"/>
          </a:xfrm>
          <a:prstGeom prst="curved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2332" y="3796708"/>
            <a:ext cx="7643866" cy="7715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4400" b="1" smtClean="0">
                <a:ln w="11430"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CS Nask S_I normal." pitchFamily="2" charset="-78"/>
              </a:rPr>
              <a:t>موضوع فلسفه :الموجود </a:t>
            </a:r>
            <a:r>
              <a:rPr lang="fa-IR" sz="4400" b="1" u="sng" smtClean="0">
                <a:ln w="11430"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CS Nask S_I normal." pitchFamily="2" charset="-78"/>
              </a:rPr>
              <a:t>بما هو موجود</a:t>
            </a:r>
            <a:endParaRPr lang="fa-IR" sz="4400" b="1" u="sng">
              <a:ln w="11430">
                <a:solidFill>
                  <a:srgbClr val="FFFF00"/>
                </a:solidFill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CS Nask S_I normal.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829" y="501432"/>
            <a:ext cx="8231029" cy="5541445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  <a:buNone/>
            </a:pP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نكته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جالب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اينكه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: با توجه به انس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ذهني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شديد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با 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ماهيات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  و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كثرات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و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استيحاش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ذهن از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مفاهيم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كليه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حتي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مدافعين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أصالة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الوجود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"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ادبياتي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" متناسب با  </a:t>
            </a:r>
            <a:r>
              <a:rPr lang="fa-IR" sz="6000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أصالة</a:t>
            </a:r>
            <a:r>
              <a:rPr lang="fa-IR" sz="60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6000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الماهية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دارند! </a:t>
            </a:r>
          </a:p>
          <a:p>
            <a:endParaRPr lang="fa-IR" sz="4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501432"/>
            <a:ext cx="8231029" cy="5641751"/>
          </a:xfrm>
        </p:spPr>
        <p:txBody>
          <a:bodyPr>
            <a:normAutofit/>
            <a:scene3d>
              <a:camera prst="obliqueTop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80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الفصل</a:t>
            </a:r>
            <a:r>
              <a:rPr lang="fa-IR" sz="80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0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الخامس</a:t>
            </a:r>
            <a:r>
              <a:rPr lang="fa-IR" sz="80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0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في</a:t>
            </a:r>
            <a:r>
              <a:rPr lang="fa-IR" sz="80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0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أنّ</a:t>
            </a:r>
            <a:r>
              <a:rPr lang="fa-IR" sz="80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0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الوجود</a:t>
            </a:r>
            <a:r>
              <a:rPr lang="fa-IR" sz="80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0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حقيقة</a:t>
            </a:r>
            <a:r>
              <a:rPr lang="fa-IR" sz="80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0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واحدة</a:t>
            </a:r>
            <a:r>
              <a:rPr lang="fa-IR" sz="80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0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مشكّكة</a:t>
            </a:r>
            <a:endParaRPr lang="en-US" sz="8000" smtClean="0">
              <a:solidFill>
                <a:srgbClr val="FFFF00"/>
              </a:solidFill>
              <a:latin typeface="IranNastaliq"/>
              <a:ea typeface="Calibri"/>
              <a:cs typeface="MCS Arafat E_I 3d." pitchFamily="2" charset="-78"/>
            </a:endParaRPr>
          </a:p>
          <a:p>
            <a:endParaRPr lang="fa-IR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501431"/>
            <a:ext cx="8116042" cy="920145"/>
          </a:xfrm>
        </p:spPr>
        <p:txBody>
          <a:bodyPr>
            <a:noAutofit/>
          </a:bodyPr>
          <a:lstStyle/>
          <a:p>
            <a:pPr algn="r"/>
            <a:r>
              <a:rPr lang="fa-IR" sz="6000" smtClean="0">
                <a:solidFill>
                  <a:srgbClr val="FFFF66"/>
                </a:solidFill>
                <a:effectLst/>
              </a:rPr>
              <a:t>دو </a:t>
            </a:r>
            <a:r>
              <a:rPr lang="fa-IR" sz="6000" err="1" smtClean="0">
                <a:solidFill>
                  <a:srgbClr val="FFFF66"/>
                </a:solidFill>
                <a:effectLst/>
              </a:rPr>
              <a:t>پيش</a:t>
            </a:r>
            <a:r>
              <a:rPr lang="fa-IR" sz="6000" smtClean="0">
                <a:solidFill>
                  <a:srgbClr val="FFFF66"/>
                </a:solidFill>
                <a:effectLst/>
              </a:rPr>
              <a:t> </a:t>
            </a:r>
            <a:r>
              <a:rPr lang="fa-IR" sz="6000" err="1" smtClean="0">
                <a:solidFill>
                  <a:srgbClr val="FFFF66"/>
                </a:solidFill>
                <a:effectLst/>
              </a:rPr>
              <a:t>نياز</a:t>
            </a:r>
            <a:r>
              <a:rPr lang="fa-IR" sz="6000" smtClean="0">
                <a:solidFill>
                  <a:srgbClr val="FFFF66"/>
                </a:solidFill>
                <a:effectLst/>
              </a:rPr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chemeClr val="bg1"/>
            </a:solidFill>
          </a:ln>
          <a:scene3d>
            <a:camera prst="obliqueBottom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lnSpc>
                <a:spcPct val="210000"/>
              </a:lnSpc>
              <a:spcAft>
                <a:spcPts val="1000"/>
              </a:spcAft>
              <a:buNone/>
            </a:pP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الف-وجود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اصيل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است و وراء وجود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چيزي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نيست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en-US" sz="6000" spc="0" smtClean="0">
              <a:solidFill>
                <a:srgbClr val="FFFF66"/>
              </a:solidFill>
              <a:effectLst/>
              <a:latin typeface="+mj-lt"/>
              <a:ea typeface="+mj-ea"/>
              <a:cs typeface="+mj-cs"/>
            </a:endParaRPr>
          </a:p>
          <a:p>
            <a:pPr lvl="0">
              <a:lnSpc>
                <a:spcPct val="200000"/>
              </a:lnSpc>
              <a:spcAft>
                <a:spcPts val="1000"/>
              </a:spcAft>
              <a:buNone/>
            </a:pP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ب -وجود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بسيط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است و جزء بردار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نيست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و </a:t>
            </a:r>
            <a:r>
              <a:rPr lang="fa-IR" sz="60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تركيب</a:t>
            </a:r>
            <a:r>
              <a:rPr lang="fa-IR" sz="60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در آن راه ندارد.</a:t>
            </a:r>
            <a:endParaRPr lang="en-US" sz="6000" spc="0" smtClean="0">
              <a:solidFill>
                <a:srgbClr val="FFFF66"/>
              </a:solidFill>
              <a:effectLst/>
              <a:latin typeface="+mj-lt"/>
              <a:ea typeface="+mj-ea"/>
              <a:cs typeface="+mj-cs"/>
            </a:endParaRPr>
          </a:p>
          <a:p>
            <a:endParaRPr lang="fa-IR" sz="400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0512" cy="1361068"/>
          </a:xfrm>
        </p:spPr>
        <p:txBody>
          <a:bodyPr>
            <a:noAutofit/>
          </a:bodyPr>
          <a:lstStyle/>
          <a:p>
            <a:pPr marL="228600">
              <a:lnSpc>
                <a:spcPct val="150000"/>
              </a:lnSpc>
              <a:spcAft>
                <a:spcPts val="1000"/>
              </a:spcAft>
            </a:pPr>
            <a:r>
              <a:rPr lang="fa-IR" smtClean="0">
                <a:solidFill>
                  <a:srgbClr val="FFFF66"/>
                </a:solidFill>
                <a:effectLst/>
              </a:rPr>
              <a:t/>
            </a:r>
            <a:br>
              <a:rPr lang="fa-IR" smtClean="0">
                <a:solidFill>
                  <a:srgbClr val="FFFF66"/>
                </a:solidFill>
                <a:effectLst/>
              </a:rPr>
            </a:br>
            <a:r>
              <a:rPr lang="fa-IR" smtClean="0">
                <a:solidFill>
                  <a:srgbClr val="FFFF66"/>
                </a:solidFill>
                <a:effectLst/>
              </a:rPr>
              <a:t>بعد از </a:t>
            </a:r>
            <a:r>
              <a:rPr lang="fa-IR" err="1" smtClean="0">
                <a:solidFill>
                  <a:srgbClr val="FFFF66"/>
                </a:solidFill>
                <a:effectLst/>
              </a:rPr>
              <a:t>پذيرش</a:t>
            </a:r>
            <a:r>
              <a:rPr lang="fa-IR" smtClean="0">
                <a:solidFill>
                  <a:srgbClr val="FFFF66"/>
                </a:solidFill>
                <a:effectLst/>
              </a:rPr>
              <a:t> </a:t>
            </a:r>
            <a:r>
              <a:rPr lang="fa-IR" err="1" smtClean="0">
                <a:solidFill>
                  <a:srgbClr val="FFFF66"/>
                </a:solidFill>
                <a:effectLst/>
              </a:rPr>
              <a:t>اصالة</a:t>
            </a:r>
            <a:r>
              <a:rPr lang="fa-IR" smtClean="0">
                <a:solidFill>
                  <a:srgbClr val="FFFF66"/>
                </a:solidFill>
                <a:effectLst/>
              </a:rPr>
              <a:t> وجود </a:t>
            </a:r>
            <a:r>
              <a:rPr lang="fa-IR" err="1" smtClean="0">
                <a:solidFill>
                  <a:srgbClr val="FFFF66"/>
                </a:solidFill>
                <a:effectLst/>
              </a:rPr>
              <a:t>اين</a:t>
            </a:r>
            <a:r>
              <a:rPr lang="fa-IR" smtClean="0">
                <a:solidFill>
                  <a:srgbClr val="FFFF66"/>
                </a:solidFill>
                <a:effectLst/>
              </a:rPr>
              <a:t> سؤال مطرح </a:t>
            </a:r>
            <a:r>
              <a:rPr lang="fa-IR" err="1" smtClean="0">
                <a:solidFill>
                  <a:srgbClr val="FFFF66"/>
                </a:solidFill>
                <a:effectLst/>
              </a:rPr>
              <a:t>مي</a:t>
            </a:r>
            <a:r>
              <a:rPr lang="fa-IR" smtClean="0">
                <a:solidFill>
                  <a:srgbClr val="FFFF66"/>
                </a:solidFill>
                <a:effectLst/>
              </a:rPr>
              <a:t> شود </a:t>
            </a:r>
            <a:r>
              <a:rPr lang="fa-IR" err="1" smtClean="0">
                <a:solidFill>
                  <a:srgbClr val="FFFF66"/>
                </a:solidFill>
                <a:effectLst/>
              </a:rPr>
              <a:t>كه</a:t>
            </a:r>
            <a:r>
              <a:rPr lang="fa-IR" smtClean="0">
                <a:solidFill>
                  <a:srgbClr val="FFFF66"/>
                </a:solidFill>
                <a:effectLst/>
              </a:rPr>
              <a:t> </a:t>
            </a:r>
            <a:r>
              <a:rPr lang="fa-IR" err="1" smtClean="0">
                <a:solidFill>
                  <a:srgbClr val="FFFF66"/>
                </a:solidFill>
                <a:effectLst/>
              </a:rPr>
              <a:t>آيا</a:t>
            </a:r>
            <a:r>
              <a:rPr lang="fa-IR" smtClean="0">
                <a:solidFill>
                  <a:srgbClr val="FFFF66"/>
                </a:solidFill>
                <a:effectLst/>
              </a:rPr>
              <a:t> وجود واحد است </a:t>
            </a:r>
            <a:r>
              <a:rPr lang="fa-IR" err="1" smtClean="0">
                <a:solidFill>
                  <a:srgbClr val="FFFF66"/>
                </a:solidFill>
                <a:effectLst/>
              </a:rPr>
              <a:t>يا</a:t>
            </a:r>
            <a:r>
              <a:rPr lang="fa-IR" smtClean="0">
                <a:solidFill>
                  <a:srgbClr val="FFFF66"/>
                </a:solidFill>
                <a:effectLst/>
              </a:rPr>
              <a:t> </a:t>
            </a:r>
            <a:r>
              <a:rPr lang="fa-IR" err="1" smtClean="0">
                <a:solidFill>
                  <a:srgbClr val="FFFF66"/>
                </a:solidFill>
                <a:effectLst/>
              </a:rPr>
              <a:t>كثير</a:t>
            </a:r>
            <a:r>
              <a:rPr lang="fa-IR" smtClean="0">
                <a:solidFill>
                  <a:srgbClr val="FFFF66"/>
                </a:solidFill>
                <a:effectLst/>
              </a:rPr>
              <a:t>؟</a:t>
            </a:r>
            <a:r>
              <a:rPr lang="en-US" smtClean="0">
                <a:latin typeface="IranNastaliq"/>
                <a:ea typeface="Calibri"/>
                <a:cs typeface="B Mitra"/>
              </a:rPr>
              <a:t/>
            </a:r>
            <a:br>
              <a:rPr lang="en-US" smtClean="0">
                <a:latin typeface="IranNastaliq"/>
                <a:ea typeface="Calibri"/>
                <a:cs typeface="B Mitra"/>
              </a:rPr>
            </a:br>
            <a:endParaRPr lang="fa-IR" sz="60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932365"/>
              </p:ext>
            </p:extLst>
          </p:nvPr>
        </p:nvGraphicFramePr>
        <p:xfrm>
          <a:off x="215076" y="1361069"/>
          <a:ext cx="8715436" cy="530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126158"/>
            <a:ext cx="8231029" cy="864096"/>
          </a:xfrm>
        </p:spPr>
        <p:txBody>
          <a:bodyPr>
            <a:normAutofit/>
          </a:bodyPr>
          <a:lstStyle/>
          <a:p>
            <a:r>
              <a:rPr lang="fa-IR" sz="4800" smtClean="0">
                <a:solidFill>
                  <a:srgbClr val="FFFF66"/>
                </a:solidFill>
                <a:effectLst/>
              </a:rPr>
              <a:t>انحاء اختلاف موجب </a:t>
            </a:r>
            <a:r>
              <a:rPr lang="fa-IR" sz="4800" err="1" smtClean="0">
                <a:solidFill>
                  <a:srgbClr val="FFFF66"/>
                </a:solidFill>
                <a:effectLst/>
              </a:rPr>
              <a:t>كثرت</a:t>
            </a:r>
            <a:r>
              <a:rPr lang="fa-IR" sz="4800" smtClean="0">
                <a:solidFill>
                  <a:srgbClr val="FFFF66"/>
                </a:solidFill>
                <a:effectLst/>
              </a:rPr>
              <a:t> :</a:t>
            </a:r>
            <a:endParaRPr lang="fa-IR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14" y="918246"/>
            <a:ext cx="8784975" cy="5904655"/>
          </a:xfrm>
          <a:blipFill>
            <a:blip r:embed="rId3">
              <a:lum bright="-43000" contrast="26000"/>
            </a:blip>
            <a:tile tx="0" ty="0" sx="100000" sy="100000" flip="none" algn="tl"/>
          </a:blipFill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buNone/>
            </a:pPr>
            <a:r>
              <a:rPr lang="fa-IR" sz="5600" spc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الف-اختلاف در تمام ذات مثل اختلاف جوهر با عرض. </a:t>
            </a:r>
            <a:endParaRPr lang="fa-IR" sz="5600" spc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Aft>
                <a:spcPts val="1000"/>
              </a:spcAft>
              <a:buNone/>
            </a:pPr>
            <a:r>
              <a:rPr lang="fa-IR" sz="5600" spc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ب-اختلاف در جزء ذات مثل اختلاف </a:t>
            </a:r>
            <a:r>
              <a:rPr lang="fa-IR" sz="5600" spc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أسد</a:t>
            </a:r>
            <a:r>
              <a:rPr lang="fa-IR" sz="5600" spc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با فرس .</a:t>
            </a:r>
            <a:endParaRPr lang="en-US" sz="5600" spc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Aft>
                <a:spcPts val="1000"/>
              </a:spcAft>
              <a:buNone/>
            </a:pPr>
            <a:r>
              <a:rPr lang="fa-IR" sz="5600" spc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ج-اختلاف در </a:t>
            </a:r>
            <a:r>
              <a:rPr lang="fa-IR" sz="5600" spc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اعراض</a:t>
            </a:r>
            <a:r>
              <a:rPr lang="fa-IR" sz="5600" spc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خارج از ذات مثل اختلاف افراد انسان .</a:t>
            </a:r>
            <a:endParaRPr lang="en-US" sz="5600" spc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Aft>
                <a:spcPts val="1000"/>
              </a:spcAft>
              <a:buNone/>
            </a:pPr>
            <a:r>
              <a:rPr lang="fa-IR" sz="5600" spc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د-اختلاف در شدت و ضعف و تقدم و تأخر و </a:t>
            </a:r>
            <a:r>
              <a:rPr lang="fa-IR" sz="5600" spc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كم</a:t>
            </a:r>
            <a:r>
              <a:rPr lang="fa-IR" sz="5600" spc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و </a:t>
            </a:r>
            <a:r>
              <a:rPr lang="fa-IR" sz="5600" spc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زيادي</a:t>
            </a:r>
            <a:r>
              <a:rPr lang="fa-IR" sz="5600" spc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( اختلاف </a:t>
            </a:r>
            <a:r>
              <a:rPr lang="fa-IR" sz="5600" spc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تشكيكي</a:t>
            </a:r>
            <a:r>
              <a:rPr lang="fa-IR" sz="5600" spc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) مثل اختلاف </a:t>
            </a:r>
            <a:r>
              <a:rPr lang="fa-IR" sz="5600" spc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نورهاي</a:t>
            </a:r>
            <a:r>
              <a:rPr lang="fa-IR" sz="5600" spc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5600" spc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مختلف</a:t>
            </a:r>
            <a:r>
              <a:rPr lang="fa-IR" sz="5600" spc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en-US" sz="5600" spc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573068"/>
            <a:ext cx="8231029" cy="848508"/>
          </a:xfrm>
          <a:blipFill>
            <a:blip r:embed="rId3"/>
            <a:tile tx="0" ty="0" sx="100000" sy="100000" flip="none" algn="tl"/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a-IR" sz="6000" spc="-150" err="1" smtClean="0">
                <a:solidFill>
                  <a:srgbClr val="FFFF66"/>
                </a:solidFill>
                <a:effectLst/>
                <a:latin typeface="Arabic Typesetting" pitchFamily="66" charset="-78"/>
                <a:ea typeface="+mj-ea"/>
                <a:cs typeface="Arabic Typesetting" pitchFamily="66" charset="-78"/>
              </a:rPr>
              <a:t>ويژگيهاي</a:t>
            </a:r>
            <a:r>
              <a:rPr lang="fa-IR" sz="6000" spc="-150" smtClean="0">
                <a:solidFill>
                  <a:srgbClr val="FFFF66"/>
                </a:solidFill>
                <a:effectLst/>
                <a:latin typeface="Arabic Typesetting" pitchFamily="66" charset="-78"/>
                <a:ea typeface="+mj-ea"/>
                <a:cs typeface="Arabic Typesetting" pitchFamily="66" charset="-78"/>
              </a:rPr>
              <a:t> اختلاف </a:t>
            </a:r>
            <a:r>
              <a:rPr lang="fa-IR" sz="6000" spc="-150" err="1" smtClean="0">
                <a:solidFill>
                  <a:srgbClr val="FFFF66"/>
                </a:solidFill>
                <a:effectLst/>
                <a:latin typeface="Arabic Typesetting" pitchFamily="66" charset="-78"/>
                <a:ea typeface="+mj-ea"/>
                <a:cs typeface="Arabic Typesetting" pitchFamily="66" charset="-78"/>
              </a:rPr>
              <a:t>تشكيكي</a:t>
            </a:r>
            <a:r>
              <a:rPr lang="fa-IR" sz="6000" spc="-150" smtClean="0">
                <a:solidFill>
                  <a:srgbClr val="FFFF66"/>
                </a:solidFill>
                <a:effectLst/>
                <a:latin typeface="Arabic Typesetting" pitchFamily="66" charset="-78"/>
                <a:ea typeface="+mj-ea"/>
                <a:cs typeface="Arabic Typesetting" pitchFamily="66" charset="-78"/>
              </a:rPr>
              <a:t> در نور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1604647"/>
            <a:ext cx="8231029" cy="5272403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70000"/>
              </a:lnSpc>
              <a:spcAft>
                <a:spcPts val="1000"/>
              </a:spcAft>
              <a:buNone/>
            </a:pPr>
            <a:r>
              <a:rPr lang="fa-IR" sz="11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- </a:t>
            </a:r>
            <a:r>
              <a:rPr lang="fa-IR" sz="11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حقيقت</a:t>
            </a:r>
            <a:r>
              <a:rPr lang="fa-IR" sz="11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11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نوريت</a:t>
            </a:r>
            <a:r>
              <a:rPr lang="fa-IR" sz="11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( ظاهر </a:t>
            </a:r>
            <a:r>
              <a:rPr lang="fa-IR" sz="11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بذاته</a:t>
            </a:r>
            <a:r>
              <a:rPr lang="fa-IR" sz="11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مظهر </a:t>
            </a:r>
            <a:r>
              <a:rPr lang="fa-IR" sz="11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لغيره</a:t>
            </a:r>
            <a:r>
              <a:rPr lang="fa-IR" sz="11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) در تمام مراتب نور وجود دارد .</a:t>
            </a:r>
            <a:endParaRPr lang="en-US" sz="11000" spc="0" smtClean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  <a:buNone/>
            </a:pPr>
            <a:r>
              <a:rPr lang="fa-IR" sz="11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- شدت نور </a:t>
            </a:r>
            <a:r>
              <a:rPr lang="fa-IR" sz="11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شديد</a:t>
            </a:r>
            <a:r>
              <a:rPr lang="fa-IR" sz="11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جزء </a:t>
            </a:r>
            <a:r>
              <a:rPr lang="fa-IR" sz="11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مقوّم</a:t>
            </a:r>
            <a:r>
              <a:rPr lang="fa-IR" sz="11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11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نوريت</a:t>
            </a:r>
            <a:r>
              <a:rPr lang="fa-IR" sz="11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11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نيست</a:t>
            </a:r>
            <a:r>
              <a:rPr lang="fa-IR" sz="11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و </a:t>
            </a:r>
            <a:r>
              <a:rPr lang="fa-IR" sz="11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چيزي</a:t>
            </a:r>
            <a:r>
              <a:rPr lang="fa-IR" sz="11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خارج از </a:t>
            </a:r>
            <a:r>
              <a:rPr lang="fa-IR" sz="11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نوريت</a:t>
            </a:r>
            <a:r>
              <a:rPr lang="fa-IR" sz="11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هم </a:t>
            </a:r>
            <a:r>
              <a:rPr lang="fa-IR" sz="11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نيست</a:t>
            </a:r>
            <a:r>
              <a:rPr lang="fa-IR" sz="11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.</a:t>
            </a:r>
          </a:p>
          <a:p>
            <a:pPr lvl="0">
              <a:lnSpc>
                <a:spcPct val="120000"/>
              </a:lnSpc>
              <a:spcAft>
                <a:spcPts val="1000"/>
              </a:spcAft>
              <a:buNone/>
            </a:pPr>
            <a:r>
              <a:rPr lang="fa-IR" sz="9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- ضعف نور </a:t>
            </a:r>
            <a:r>
              <a:rPr lang="fa-IR" sz="9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ضعيف</a:t>
            </a:r>
            <a:r>
              <a:rPr lang="fa-IR" sz="9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9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مضرّ</a:t>
            </a:r>
            <a:r>
              <a:rPr lang="fa-IR" sz="9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به </a:t>
            </a:r>
            <a:r>
              <a:rPr lang="fa-IR" sz="9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نوريت</a:t>
            </a:r>
            <a:r>
              <a:rPr lang="fa-IR" sz="9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9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نيست</a:t>
            </a:r>
            <a:r>
              <a:rPr lang="fa-IR" sz="9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و </a:t>
            </a:r>
            <a:r>
              <a:rPr lang="fa-IR" sz="9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نيز</a:t>
            </a:r>
            <a:r>
              <a:rPr lang="fa-IR" sz="9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 نور </a:t>
            </a:r>
            <a:r>
              <a:rPr lang="fa-IR" sz="9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ضعيف</a:t>
            </a:r>
            <a:r>
              <a:rPr lang="fa-IR" sz="9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9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تركيبي</a:t>
            </a:r>
            <a:r>
              <a:rPr lang="fa-IR" sz="9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از نور و ظلمت هم </a:t>
            </a:r>
            <a:r>
              <a:rPr lang="fa-IR" sz="9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نيست</a:t>
            </a:r>
            <a:r>
              <a:rPr lang="fa-IR" sz="9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(ظلمت </a:t>
            </a:r>
            <a:r>
              <a:rPr lang="fa-IR" sz="9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عدمي</a:t>
            </a:r>
            <a:r>
              <a:rPr lang="fa-IR" sz="9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است.)</a:t>
            </a:r>
            <a:endParaRPr lang="en-US" sz="9000" spc="0" smtClean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  <a:buNone/>
            </a:pPr>
            <a:endParaRPr lang="fa-IR" sz="8000" spc="0" smtClean="0">
              <a:solidFill>
                <a:srgbClr val="FFFF66"/>
              </a:solidFill>
              <a:effectLst/>
              <a:latin typeface="+mj-lt"/>
              <a:ea typeface="+mj-ea"/>
              <a:cs typeface="+mj-cs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  <a:buNone/>
            </a:pPr>
            <a:r>
              <a:rPr lang="fa-IR" sz="12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نور دو </a:t>
            </a:r>
            <a:r>
              <a:rPr lang="fa-IR" sz="12000" spc="0" err="1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كثرت</a:t>
            </a:r>
            <a:r>
              <a:rPr lang="fa-IR" sz="12000" spc="0" smtClean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 دارد :</a:t>
            </a:r>
            <a:endParaRPr lang="en-US" sz="12000" spc="0" smtClean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  <a:p>
            <a:endParaRPr lang="fa-IR"/>
          </a:p>
        </p:txBody>
      </p:sp>
      <p:sp>
        <p:nvSpPr>
          <p:cNvPr id="4" name="Right Brace 3"/>
          <p:cNvSpPr/>
          <p:nvPr/>
        </p:nvSpPr>
        <p:spPr>
          <a:xfrm>
            <a:off x="6340538" y="4446638"/>
            <a:ext cx="357190" cy="2232248"/>
          </a:xfrm>
          <a:prstGeom prst="rightBrace">
            <a:avLst>
              <a:gd name="adj1" fmla="val 89699"/>
              <a:gd name="adj2" fmla="val 52141"/>
            </a:avLst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 Diagonal Corner Rectangle 12"/>
          <p:cNvSpPr/>
          <p:nvPr/>
        </p:nvSpPr>
        <p:spPr>
          <a:xfrm>
            <a:off x="357952" y="4529816"/>
            <a:ext cx="6000792" cy="2149069"/>
          </a:xfrm>
          <a:prstGeom prst="round2DiagRect">
            <a:avLst/>
          </a:prstGeom>
          <a:blipFill dpi="0" rotWithShape="1">
            <a:blip r:embed="rId4"/>
            <a:srcRect/>
            <a:tile tx="0" ty="0" sx="100000" sy="100000" flip="xy" algn="tr"/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sunse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0" numCol="1" rtlCol="1" anchor="ctr">
            <a:normAutofit/>
          </a:bodyPr>
          <a:lstStyle/>
          <a:p>
            <a:pPr marL="685800" algn="just">
              <a:lnSpc>
                <a:spcPct val="150000"/>
              </a:lnSpc>
              <a:spcAft>
                <a:spcPts val="1000"/>
              </a:spcAft>
            </a:pPr>
            <a:r>
              <a:rPr lang="fa-IR" sz="3600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الف -</a:t>
            </a:r>
            <a:r>
              <a:rPr lang="fa-IR" sz="3600" err="1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كثرت</a:t>
            </a:r>
            <a:r>
              <a:rPr lang="fa-IR" sz="3600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 </a:t>
            </a:r>
            <a:r>
              <a:rPr lang="fa-IR" sz="3600" err="1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طوليه</a:t>
            </a:r>
            <a:r>
              <a:rPr lang="fa-IR" sz="3600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 : از نظر </a:t>
            </a:r>
            <a:r>
              <a:rPr lang="fa-IR" sz="3600" err="1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شدّت</a:t>
            </a:r>
            <a:r>
              <a:rPr lang="fa-IR" sz="3600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 و </a:t>
            </a:r>
            <a:r>
              <a:rPr lang="fa-IR" sz="3600" err="1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ضعفي</a:t>
            </a:r>
            <a:r>
              <a:rPr lang="fa-IR" sz="3600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 </a:t>
            </a:r>
            <a:r>
              <a:rPr lang="fa-IR" sz="3600" err="1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كه</a:t>
            </a:r>
            <a:r>
              <a:rPr lang="fa-IR" sz="3600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 در افراد آن وجود دارد.</a:t>
            </a:r>
            <a:endParaRPr lang="en-US" sz="3600" smtClean="0">
              <a:ln>
                <a:gradFill>
                  <a:gsLst>
                    <a:gs pos="46000">
                      <a:schemeClr val="bg1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4800000" scaled="0"/>
                </a:gradFill>
              </a:ln>
              <a:latin typeface="IranNastaliq"/>
              <a:ea typeface="Calibri"/>
              <a:cs typeface="+mj-cs"/>
            </a:endParaRPr>
          </a:p>
          <a:p>
            <a:pPr marL="685800" algn="just">
              <a:lnSpc>
                <a:spcPct val="150000"/>
              </a:lnSpc>
              <a:spcAft>
                <a:spcPts val="1000"/>
              </a:spcAft>
            </a:pPr>
            <a:r>
              <a:rPr lang="fa-IR" sz="3600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ب -</a:t>
            </a:r>
            <a:r>
              <a:rPr lang="fa-IR" sz="3600" err="1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كثرت</a:t>
            </a:r>
            <a:r>
              <a:rPr lang="fa-IR" sz="3600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 </a:t>
            </a:r>
            <a:r>
              <a:rPr lang="fa-IR" sz="3600" err="1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عرضيه</a:t>
            </a:r>
            <a:r>
              <a:rPr lang="fa-IR" sz="3600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 : از نظر </a:t>
            </a:r>
            <a:r>
              <a:rPr lang="fa-IR" sz="3600" err="1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ا</a:t>
            </a:r>
            <a:r>
              <a:rPr lang="fa-IR" sz="3200" err="1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جسامي</a:t>
            </a:r>
            <a:r>
              <a:rPr lang="fa-IR" sz="3600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 </a:t>
            </a:r>
            <a:r>
              <a:rPr lang="fa-IR" sz="3600" err="1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كه</a:t>
            </a:r>
            <a:r>
              <a:rPr lang="fa-IR" sz="3600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 نور بر آنها </a:t>
            </a:r>
            <a:r>
              <a:rPr lang="fa-IR" sz="3600" err="1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مي‌تابد</a:t>
            </a:r>
            <a:r>
              <a:rPr lang="fa-IR" sz="3600" smtClean="0">
                <a:ln>
                  <a:gradFill>
                    <a:gsLst>
                      <a:gs pos="46000">
                        <a:schemeClr val="bg1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4800000" scaled="0"/>
                  </a:gradFill>
                </a:ln>
                <a:latin typeface="IranNastaliq"/>
                <a:ea typeface="Calibri"/>
                <a:cs typeface="+mj-cs"/>
              </a:rPr>
              <a:t>.</a:t>
            </a:r>
            <a:endParaRPr lang="en-US" sz="3600" smtClean="0">
              <a:ln>
                <a:gradFill>
                  <a:gsLst>
                    <a:gs pos="46000">
                      <a:schemeClr val="bg1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4800000" scaled="0"/>
                </a:gradFill>
              </a:ln>
              <a:latin typeface="IranNastaliq"/>
              <a:ea typeface="Calibri"/>
              <a:cs typeface="+mj-cs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60" y="1422300"/>
            <a:ext cx="8231029" cy="5454749"/>
          </a:xfrm>
          <a:blipFill>
            <a:blip r:embed="rId3">
              <a:lum bright="-44000" contrast="30000"/>
            </a:blip>
            <a:tile tx="0" ty="0" sx="100000" sy="100000" flip="none" algn="tl"/>
          </a:blipFill>
          <a:ln>
            <a:solidFill>
              <a:schemeClr val="bg1">
                <a:alpha val="75000"/>
              </a:schemeClr>
            </a:solidFill>
          </a:ln>
          <a:scene3d>
            <a:camera prst="perspectiveLeft">
              <a:rot lat="0" lon="0" rev="0"/>
            </a:camera>
            <a:lightRig rig="threePt" dir="t"/>
          </a:scene3d>
          <a:sp3d>
            <a:bevelT/>
            <a:bevelB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Aft>
                <a:spcPts val="1000"/>
              </a:spcAft>
              <a:buNone/>
            </a:pPr>
            <a:r>
              <a:rPr lang="fa-IR" sz="18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وجود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يك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حقيقت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است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داراي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مراتب مختلف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كه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اين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مراتب در شدت و ضعف و تقدم و تأخر اختلاف دارند .</a:t>
            </a:r>
            <a:endParaRPr lang="en-US" sz="1800" b="0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Aft>
                <a:spcPts val="1000"/>
              </a:spcAft>
              <a:buNone/>
            </a:pPr>
            <a:r>
              <a:rPr lang="fa-IR" sz="2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fa-IR" sz="44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در</a:t>
            </a:r>
            <a:r>
              <a:rPr lang="fa-IR" sz="28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4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اين</a:t>
            </a:r>
            <a:r>
              <a:rPr lang="fa-IR" sz="44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مراتب ما به </a:t>
            </a:r>
            <a:r>
              <a:rPr lang="fa-IR" sz="40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الاختلاف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همان ما به </a:t>
            </a:r>
            <a:r>
              <a:rPr lang="fa-IR" sz="40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الاشتراك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است و </a:t>
            </a:r>
            <a:r>
              <a:rPr lang="fa-IR" sz="40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بالعكس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en-US" sz="1800" b="0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Aft>
                <a:spcPts val="1000"/>
              </a:spcAft>
              <a:buNone/>
            </a:pPr>
            <a:r>
              <a:rPr lang="fa-IR" sz="2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</a:t>
            </a:r>
            <a:r>
              <a:rPr lang="fa-IR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                                         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نه جزء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مقوم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وجود است : چون وجود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بسيط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است (‌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پيش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نياز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ب )</a:t>
            </a:r>
            <a:endParaRPr lang="fa-IR" b="0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Aft>
                <a:spcPts val="1000"/>
              </a:spcAft>
              <a:buNone/>
            </a:pPr>
            <a:r>
              <a:rPr lang="fa-IR" sz="28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خصوصيت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يك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مرتبه از وجود:</a:t>
            </a:r>
            <a:endParaRPr lang="en-US" sz="2800" b="0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Aft>
                <a:spcPts val="1000"/>
              </a:spcAft>
              <a:buNone/>
            </a:pPr>
            <a:r>
              <a:rPr lang="fa-IR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    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نه</a:t>
            </a:r>
            <a:r>
              <a:rPr lang="fa-IR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امري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خارج از وجود است :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لأصالة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الوجود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(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پيش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3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نياز</a:t>
            </a:r>
            <a:r>
              <a:rPr lang="fa-IR" sz="3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الف)</a:t>
            </a:r>
            <a:endParaRPr lang="en-US" b="0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Aft>
                <a:spcPts val="1000"/>
              </a:spcAft>
              <a:buNone/>
            </a:pPr>
            <a:endParaRPr lang="en-US" sz="1800" b="0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Aft>
                <a:spcPts val="1000"/>
              </a:spcAft>
              <a:buNone/>
            </a:pPr>
            <a:r>
              <a:rPr lang="fa-IR" sz="24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a-IR" sz="44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خصوصيت</a:t>
            </a:r>
            <a:r>
              <a:rPr lang="fa-IR" sz="44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هر مرتبه از وجود </a:t>
            </a:r>
            <a:r>
              <a:rPr lang="fa-IR" sz="44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مقوم</a:t>
            </a:r>
            <a:r>
              <a:rPr lang="fa-IR" sz="44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همان مرتبه است ( عارض آن مرتبه و خارج از آن  </a:t>
            </a:r>
            <a:r>
              <a:rPr lang="fa-IR" sz="44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نيست</a:t>
            </a:r>
            <a:r>
              <a:rPr lang="fa-IR" sz="44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).</a:t>
            </a:r>
            <a:endParaRPr lang="en-US" sz="2400" b="0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fa-IR" sz="18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9391" y="342181"/>
            <a:ext cx="8231029" cy="84850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fa-IR" sz="5400" b="1" smtClean="0">
                <a:ln w="11430"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همين </a:t>
            </a:r>
            <a:r>
              <a:rPr lang="fa-IR" sz="5400" b="1" err="1" smtClean="0">
                <a:ln w="11430"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خصوصيات</a:t>
            </a:r>
            <a:r>
              <a:rPr lang="fa-IR" sz="5400" b="1" smtClean="0">
                <a:ln w="11430"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در وجود هم </a:t>
            </a:r>
            <a:r>
              <a:rPr lang="fa-IR" sz="5400" b="1" err="1" smtClean="0">
                <a:ln w="11430"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ديده</a:t>
            </a:r>
            <a:r>
              <a:rPr lang="fa-IR" sz="5400" b="1" smtClean="0">
                <a:ln w="11430"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fa-IR" sz="5400" b="1" err="1" smtClean="0">
                <a:ln w="11430"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مي</a:t>
            </a:r>
            <a:r>
              <a:rPr lang="fa-IR" sz="5400" b="1" smtClean="0">
                <a:ln w="11430"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+mj-ea"/>
                <a:cs typeface="Arabic Typesetting" pitchFamily="66" charset="-78"/>
              </a:rPr>
              <a:t> شود :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940946" y="3294509"/>
            <a:ext cx="360040" cy="2160240"/>
          </a:xfrm>
          <a:prstGeom prst="rightBrace">
            <a:avLst>
              <a:gd name="adj1" fmla="val 82571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249" y="1862523"/>
            <a:ext cx="1972375" cy="3510186"/>
          </a:xfrm>
          <a:blipFill>
            <a:blip r:embed="rId3">
              <a:lum bright="6000" contrast="37000"/>
            </a:blip>
            <a:tile tx="0" ty="0" sx="100000" sy="100000" flip="none" algn="tl"/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fa-IR" sz="6600" smtClean="0">
                <a:solidFill>
                  <a:srgbClr val="FFFF66"/>
                </a:solidFill>
                <a:effectLst/>
                <a:latin typeface="Arabic Typesetting" pitchFamily="66" charset="-78"/>
                <a:cs typeface="Arabic Typesetting" pitchFamily="66" charset="-78"/>
              </a:rPr>
              <a:t>وجود </a:t>
            </a:r>
            <a:r>
              <a:rPr lang="fa-IR" sz="6600" err="1" smtClean="0">
                <a:solidFill>
                  <a:srgbClr val="FFFF66"/>
                </a:solidFill>
                <a:effectLst/>
                <a:latin typeface="Arabic Typesetting" pitchFamily="66" charset="-78"/>
                <a:cs typeface="Arabic Typesetting" pitchFamily="66" charset="-78"/>
              </a:rPr>
              <a:t>نيز</a:t>
            </a:r>
            <a:r>
              <a:rPr lang="fa-IR" sz="6600" smtClean="0">
                <a:solidFill>
                  <a:srgbClr val="FFFF66"/>
                </a:solidFill>
                <a:effectLst/>
                <a:latin typeface="Arabic Typesetting" pitchFamily="66" charset="-78"/>
                <a:cs typeface="Arabic Typesetting" pitchFamily="66" charset="-78"/>
              </a:rPr>
              <a:t> دو </a:t>
            </a:r>
            <a:r>
              <a:rPr lang="fa-IR" sz="6600" err="1" smtClean="0">
                <a:solidFill>
                  <a:srgbClr val="FFFF66"/>
                </a:solidFill>
                <a:effectLst/>
                <a:latin typeface="Arabic Typesetting" pitchFamily="66" charset="-78"/>
                <a:cs typeface="Arabic Typesetting" pitchFamily="66" charset="-78"/>
              </a:rPr>
              <a:t>كثرت</a:t>
            </a:r>
            <a:r>
              <a:rPr lang="fa-IR" sz="6600" smtClean="0">
                <a:solidFill>
                  <a:srgbClr val="FFFF66"/>
                </a:solidFill>
                <a:effectLst/>
                <a:latin typeface="Arabic Typesetting" pitchFamily="66" charset="-78"/>
                <a:cs typeface="Arabic Typesetting" pitchFamily="66" charset="-78"/>
              </a:rPr>
              <a:t> دارد: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76" y="342181"/>
            <a:ext cx="6072230" cy="6248347"/>
          </a:xfrm>
          <a:blipFill>
            <a:blip r:embed="rId4">
              <a:lum bright="-45000" contrast="27000"/>
            </a:blip>
            <a:tile tx="0" ty="0" sx="100000" sy="100000" flip="none" algn="tl"/>
          </a:blip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70000"/>
              </a:lnSpc>
              <a:spcAft>
                <a:spcPts val="1000"/>
              </a:spcAft>
              <a:buNone/>
            </a:pPr>
            <a:r>
              <a:rPr lang="fa-IR" sz="44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الف -</a:t>
            </a:r>
            <a:r>
              <a:rPr lang="fa-IR" sz="54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كثرت</a:t>
            </a:r>
            <a:r>
              <a:rPr lang="fa-IR" sz="54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54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طوليه</a:t>
            </a:r>
            <a:r>
              <a:rPr lang="fa-IR" sz="54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: </a:t>
            </a:r>
            <a:r>
              <a:rPr lang="fa-IR" sz="44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از </a:t>
            </a:r>
            <a:r>
              <a:rPr lang="fa-IR" sz="44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ضعيف</a:t>
            </a:r>
            <a:r>
              <a:rPr lang="fa-IR" sz="44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44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ترين</a:t>
            </a:r>
            <a:r>
              <a:rPr lang="fa-IR" sz="44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مرتبه وجود </a:t>
            </a:r>
            <a:r>
              <a:rPr lang="fa-IR" sz="4000" spc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(</a:t>
            </a:r>
            <a:r>
              <a:rPr lang="fa-IR" sz="3600" spc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وجود </a:t>
            </a:r>
            <a:r>
              <a:rPr lang="fa-IR" sz="3600" spc="0" err="1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هيولاي</a:t>
            </a:r>
            <a:r>
              <a:rPr lang="fa-IR" sz="3600" spc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3600" spc="0" err="1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اولي</a:t>
            </a:r>
            <a:r>
              <a:rPr lang="fa-IR" sz="3600" spc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3600" spc="0" err="1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كه</a:t>
            </a:r>
            <a:r>
              <a:rPr lang="fa-IR" sz="3600" spc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در مرز عدم واقع شده</a:t>
            </a:r>
            <a:r>
              <a:rPr lang="fa-IR" sz="4000" spc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) </a:t>
            </a:r>
            <a:r>
              <a:rPr lang="fa-IR" sz="44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تا </a:t>
            </a:r>
            <a:r>
              <a:rPr lang="fa-IR" sz="44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قوي</a:t>
            </a:r>
            <a:r>
              <a:rPr lang="fa-IR" sz="44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44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ترين</a:t>
            </a:r>
            <a:r>
              <a:rPr lang="fa-IR" sz="44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مرتبه </a:t>
            </a:r>
            <a:r>
              <a:rPr lang="fa-IR" sz="4000" spc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(‌وجود واجب </a:t>
            </a:r>
            <a:r>
              <a:rPr lang="fa-IR" sz="4000" spc="0" err="1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الوجود</a:t>
            </a:r>
            <a:r>
              <a:rPr lang="fa-IR" sz="4000" spc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4000" spc="0" err="1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كه</a:t>
            </a:r>
            <a:r>
              <a:rPr lang="fa-IR" sz="4000" spc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4000" spc="0" err="1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هيچ</a:t>
            </a:r>
            <a:r>
              <a:rPr lang="fa-IR" sz="4000" spc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4000" spc="0" err="1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حدي</a:t>
            </a:r>
            <a:r>
              <a:rPr lang="fa-IR" sz="4000" spc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جز </a:t>
            </a:r>
            <a:r>
              <a:rPr lang="fa-IR" sz="4000" spc="0" err="1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بي</a:t>
            </a:r>
            <a:r>
              <a:rPr lang="fa-IR" sz="4000" spc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4000" spc="0" err="1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حدي</a:t>
            </a:r>
            <a:r>
              <a:rPr lang="fa-IR" sz="4000" spc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ندارد).</a:t>
            </a:r>
            <a:endParaRPr lang="en-US" sz="4400" spc="0" smtClean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buNone/>
            </a:pPr>
            <a:r>
              <a:rPr lang="fa-IR" sz="44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ب -</a:t>
            </a:r>
            <a:r>
              <a:rPr lang="fa-IR" sz="5400" spc="0" err="1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كثرت</a:t>
            </a:r>
            <a:r>
              <a:rPr lang="fa-IR" sz="5400" spc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5400" spc="0" err="1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عرضيه</a:t>
            </a:r>
            <a:r>
              <a:rPr lang="fa-IR" sz="5400" spc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fa-IR" sz="44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: به اعتبار اختصاص </a:t>
            </a:r>
            <a:r>
              <a:rPr lang="fa-IR" sz="44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يافتن</a:t>
            </a:r>
            <a:r>
              <a:rPr lang="fa-IR" sz="44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آن به </a:t>
            </a:r>
            <a:r>
              <a:rPr lang="fa-IR" sz="44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ماهيتهاي</a:t>
            </a:r>
            <a:r>
              <a:rPr lang="fa-IR" sz="44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گوناگون </a:t>
            </a:r>
            <a:r>
              <a:rPr lang="fa-IR" sz="44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كه</a:t>
            </a:r>
            <a:r>
              <a:rPr lang="fa-IR" sz="44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 خاستگاه </a:t>
            </a:r>
            <a:r>
              <a:rPr lang="fa-IR" sz="4400" spc="0" err="1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كثرتند</a:t>
            </a:r>
            <a:r>
              <a:rPr lang="fa-IR" sz="4400" spc="0" smtClean="0">
                <a:solidFill>
                  <a:srgbClr val="FFFF66"/>
                </a:solidFill>
                <a:effectLst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287306" y="270173"/>
            <a:ext cx="500066" cy="6320355"/>
          </a:xfrm>
          <a:prstGeom prst="rightBrace">
            <a:avLst>
              <a:gd name="adj1" fmla="val 57563"/>
              <a:gd name="adj2" fmla="val 50000"/>
            </a:avLst>
          </a:prstGeom>
          <a:ln>
            <a:solidFill>
              <a:srgbClr val="FFCC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81" y="126157"/>
            <a:ext cx="8231029" cy="1146175"/>
          </a:xfrm>
        </p:spPr>
        <p:txBody>
          <a:bodyPr>
            <a:normAutofit/>
          </a:bodyPr>
          <a:lstStyle/>
          <a:p>
            <a:r>
              <a:rPr lang="fa-IR" sz="7200" baseline="2000" smtClean="0">
                <a:solidFill>
                  <a:srgbClr val="FFFF00"/>
                </a:solidFill>
                <a:latin typeface="IranNastaliq" pitchFamily="18" charset="0"/>
              </a:rPr>
              <a:t>قوم</a:t>
            </a:r>
            <a:r>
              <a:rPr lang="fa-IR" sz="5400" smtClean="0">
                <a:solidFill>
                  <a:srgbClr val="FFFF00"/>
                </a:solidFill>
                <a:latin typeface="IranNastaliq" pitchFamily="18" charset="0"/>
              </a:rPr>
              <a:t> من </a:t>
            </a:r>
            <a:r>
              <a:rPr lang="fa-IR" sz="5400" err="1" smtClean="0">
                <a:solidFill>
                  <a:srgbClr val="FFFF00"/>
                </a:solidFill>
                <a:latin typeface="IranNastaliq" pitchFamily="18" charset="0"/>
              </a:rPr>
              <a:t>المشائين:وجودات</a:t>
            </a:r>
            <a:r>
              <a:rPr lang="fa-IR" sz="5400" smtClean="0">
                <a:solidFill>
                  <a:srgbClr val="FFFF00"/>
                </a:solidFill>
                <a:latin typeface="IranNastaliq" pitchFamily="18" charset="0"/>
              </a:rPr>
              <a:t> </a:t>
            </a:r>
            <a:r>
              <a:rPr lang="fa-IR" sz="5400" err="1" smtClean="0">
                <a:solidFill>
                  <a:srgbClr val="FFFF00"/>
                </a:solidFill>
                <a:latin typeface="IranNastaliq" pitchFamily="18" charset="0"/>
              </a:rPr>
              <a:t>حقائقي</a:t>
            </a:r>
            <a:r>
              <a:rPr lang="fa-IR" sz="5400" smtClean="0">
                <a:solidFill>
                  <a:srgbClr val="FFFF00"/>
                </a:solidFill>
                <a:latin typeface="IranNastaliq" pitchFamily="18" charset="0"/>
              </a:rPr>
              <a:t> </a:t>
            </a:r>
            <a:r>
              <a:rPr lang="fa-IR" sz="5400" err="1" smtClean="0">
                <a:solidFill>
                  <a:srgbClr val="FFFF00"/>
                </a:solidFill>
                <a:latin typeface="IranNastaliq" pitchFamily="18" charset="0"/>
              </a:rPr>
              <a:t>متباين</a:t>
            </a:r>
            <a:r>
              <a:rPr lang="fa-IR" sz="5400" smtClean="0">
                <a:solidFill>
                  <a:srgbClr val="FFFF00"/>
                </a:solidFill>
                <a:latin typeface="IranNastaliq" pitchFamily="18" charset="0"/>
              </a:rPr>
              <a:t> به تمام ذات هستند</a:t>
            </a:r>
            <a:r>
              <a:rPr lang="fa-IR" sz="5400" baseline="0" smtClean="0">
                <a:solidFill>
                  <a:srgbClr val="FFFF00"/>
                </a:solidFill>
                <a:latin typeface="IranNastaliq" pitchFamily="18" charset="0"/>
              </a:rPr>
              <a:t>    .           </a:t>
            </a:r>
            <a:endParaRPr lang="fa-IR" sz="5400" baseline="2000">
              <a:solidFill>
                <a:srgbClr val="FFFF00"/>
              </a:solidFill>
              <a:latin typeface="IranNastaliq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81" y="1178058"/>
            <a:ext cx="8231029" cy="5475178"/>
          </a:xfrm>
          <a:solidFill>
            <a:srgbClr val="003E00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fa-IR" sz="4800" smtClean="0">
                <a:solidFill>
                  <a:srgbClr val="FFFF00"/>
                </a:solidFill>
                <a:cs typeface="+mj-cs"/>
              </a:rPr>
              <a:t>الف-حقائق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متباينند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:                            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لاختلاف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آ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ثارها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.</a:t>
            </a:r>
          </a:p>
          <a:p>
            <a:pPr>
              <a:buNone/>
            </a:pPr>
            <a:r>
              <a:rPr lang="fa-IR" sz="4800" smtClean="0">
                <a:solidFill>
                  <a:srgbClr val="FFFF00"/>
                </a:solidFill>
                <a:cs typeface="+mj-cs"/>
              </a:rPr>
              <a:t>ب-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تباين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آنها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بتمام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الذات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است:                               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زيرا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اختلاف:</a:t>
            </a:r>
          </a:p>
          <a:p>
            <a:pPr>
              <a:lnSpc>
                <a:spcPct val="150000"/>
              </a:lnSpc>
              <a:buNone/>
            </a:pPr>
            <a:r>
              <a:rPr lang="fa-IR" sz="4800" smtClean="0">
                <a:solidFill>
                  <a:srgbClr val="FFFF00"/>
                </a:solidFill>
                <a:cs typeface="+mj-cs"/>
              </a:rPr>
              <a:t>الف -امر خارج از ذات :                    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لأصالة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الوجود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fa-IR" sz="4800" smtClean="0">
                <a:solidFill>
                  <a:srgbClr val="FFFF00"/>
                </a:solidFill>
                <a:cs typeface="+mj-cs"/>
              </a:rPr>
              <a:t>ب- جزء ذات:                     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لبساطة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الوجود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.</a:t>
            </a:r>
          </a:p>
          <a:p>
            <a:pPr>
              <a:buNone/>
            </a:pPr>
            <a:r>
              <a:rPr lang="fa-IR" sz="4800" smtClean="0">
                <a:solidFill>
                  <a:srgbClr val="FFFF00"/>
                </a:solidFill>
                <a:cs typeface="+mj-cs"/>
              </a:rPr>
              <a:t>ج-بتمام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الذات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:</a:t>
            </a:r>
            <a:r>
              <a:rPr lang="fa-IR" sz="7200" smtClean="0">
                <a:solidFill>
                  <a:srgbClr val="FF0000"/>
                </a:solidFill>
                <a:latin typeface="Staccato222 BT"/>
                <a:cs typeface="+mj-cs"/>
              </a:rPr>
              <a:t>√</a:t>
            </a:r>
            <a:endParaRPr lang="fa-IR" sz="7200" smtClean="0">
              <a:solidFill>
                <a:srgbClr val="FF0000"/>
              </a:solidFill>
              <a:cs typeface="+mj-cs"/>
            </a:endParaRPr>
          </a:p>
          <a:p>
            <a:pPr>
              <a:lnSpc>
                <a:spcPct val="150000"/>
              </a:lnSpc>
              <a:buNone/>
            </a:pPr>
            <a:endParaRPr lang="fa-IR" sz="4800">
              <a:solidFill>
                <a:srgbClr val="FFFF00"/>
              </a:solidFill>
              <a:cs typeface="+mj-cs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580906" y="1062261"/>
            <a:ext cx="764094" cy="1071570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Left Arrow 6"/>
          <p:cNvSpPr/>
          <p:nvPr/>
        </p:nvSpPr>
        <p:spPr>
          <a:xfrm>
            <a:off x="4068738" y="1934907"/>
            <a:ext cx="764094" cy="1071570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Multiply 7"/>
          <p:cNvSpPr/>
          <p:nvPr/>
        </p:nvSpPr>
        <p:spPr>
          <a:xfrm>
            <a:off x="5076850" y="3172197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Multiply 8"/>
          <p:cNvSpPr/>
          <p:nvPr/>
        </p:nvSpPr>
        <p:spPr>
          <a:xfrm>
            <a:off x="6034658" y="4374629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152377"/>
            <a:ext cx="8231029" cy="1928826"/>
          </a:xfrm>
          <a:blipFill>
            <a:blip r:embed="rId3">
              <a:lum bright="-33000" contrast="28000"/>
            </a:blip>
            <a:tile tx="0" ty="0" sx="100000" sy="100000" flip="none" algn="tl"/>
          </a:blip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6600" err="1" smtClean="0">
                <a:solidFill>
                  <a:srgbClr val="FFFF00"/>
                </a:solidFill>
                <a:cs typeface="Al-Kharashi 53" pitchFamily="2" charset="-78"/>
              </a:rPr>
              <a:t>الحقّ</a:t>
            </a:r>
            <a:r>
              <a:rPr lang="fa-IR" sz="6600" smtClean="0">
                <a:solidFill>
                  <a:srgbClr val="FFFF00"/>
                </a:solidFill>
                <a:cs typeface="Al-Kharashi 53" pitchFamily="2" charset="-78"/>
              </a:rPr>
              <a:t> : </a:t>
            </a:r>
            <a:r>
              <a:rPr lang="fa-IR" sz="6600" err="1" smtClean="0">
                <a:solidFill>
                  <a:srgbClr val="FFFF00"/>
                </a:solidFill>
                <a:cs typeface="Al-Kharashi 53" pitchFamily="2" charset="-78"/>
              </a:rPr>
              <a:t>الوجود</a:t>
            </a:r>
            <a:r>
              <a:rPr lang="fa-IR" sz="6600" smtClean="0">
                <a:solidFill>
                  <a:srgbClr val="FFFF00"/>
                </a:solidFill>
                <a:cs typeface="Al-Kharashi 53" pitchFamily="2" charset="-78"/>
              </a:rPr>
              <a:t> </a:t>
            </a:r>
            <a:r>
              <a:rPr lang="fa-IR" sz="6600" err="1" smtClean="0">
                <a:solidFill>
                  <a:srgbClr val="FFFF00"/>
                </a:solidFill>
                <a:cs typeface="Al-Kharashi 53" pitchFamily="2" charset="-78"/>
              </a:rPr>
              <a:t>حقيقة</a:t>
            </a:r>
            <a:r>
              <a:rPr lang="fa-IR" sz="6600" smtClean="0">
                <a:solidFill>
                  <a:srgbClr val="FFFF00"/>
                </a:solidFill>
                <a:cs typeface="Al-Kharashi 53" pitchFamily="2" charset="-78"/>
              </a:rPr>
              <a:t> </a:t>
            </a:r>
            <a:r>
              <a:rPr lang="fa-IR" sz="6600" err="1" smtClean="0">
                <a:solidFill>
                  <a:srgbClr val="FFFF00"/>
                </a:solidFill>
                <a:cs typeface="Al-Kharashi 53" pitchFamily="2" charset="-78"/>
              </a:rPr>
              <a:t>واحدة</a:t>
            </a:r>
            <a:r>
              <a:rPr lang="fa-IR" sz="6600" smtClean="0">
                <a:solidFill>
                  <a:srgbClr val="FFFF00"/>
                </a:solidFill>
                <a:cs typeface="Al-Kharashi 53" pitchFamily="2" charset="-78"/>
              </a:rPr>
              <a:t> </a:t>
            </a:r>
            <a:r>
              <a:rPr lang="fa-IR" sz="6600" err="1" smtClean="0">
                <a:solidFill>
                  <a:srgbClr val="FFFF00"/>
                </a:solidFill>
                <a:cs typeface="Al-Kharashi 53" pitchFamily="2" charset="-78"/>
              </a:rPr>
              <a:t>مشكّكة</a:t>
            </a:r>
            <a:endParaRPr lang="fa-IR" sz="6600">
              <a:solidFill>
                <a:srgbClr val="FFFF00"/>
              </a:solidFill>
              <a:cs typeface="Al-Kharashi 53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2081203"/>
            <a:ext cx="8231029" cy="4572032"/>
          </a:xfrm>
          <a:blipFill>
            <a:blip r:embed="rId4">
              <a:lum bright="-55000" contrast="26000"/>
            </a:blip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fa-IR" sz="5400" spc="0" smtClean="0"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endParaRPr>
          </a:p>
          <a:p>
            <a:pPr algn="ctr">
              <a:buNone/>
            </a:pPr>
            <a:r>
              <a:rPr lang="fa-IR" sz="6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دو بخش </a:t>
            </a:r>
            <a:r>
              <a:rPr lang="fa-IR" sz="6600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ادعاء</a:t>
            </a:r>
            <a:r>
              <a:rPr lang="fa-IR" sz="6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:</a:t>
            </a:r>
          </a:p>
          <a:p>
            <a:pPr algn="ctr">
              <a:buNone/>
            </a:pPr>
            <a:r>
              <a:rPr lang="fa-IR" sz="6600" spc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53" pitchFamily="2" charset="-78"/>
              </a:rPr>
              <a:t>الف- </a:t>
            </a:r>
            <a:r>
              <a:rPr lang="fa-IR" sz="6600" spc="0" err="1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53" pitchFamily="2" charset="-78"/>
              </a:rPr>
              <a:t>الوجود</a:t>
            </a:r>
            <a:r>
              <a:rPr lang="fa-IR" sz="6600" spc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53" pitchFamily="2" charset="-78"/>
              </a:rPr>
              <a:t> </a:t>
            </a:r>
            <a:r>
              <a:rPr lang="fa-IR" sz="6600" spc="0" err="1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53" pitchFamily="2" charset="-78"/>
              </a:rPr>
              <a:t>حقيقة</a:t>
            </a:r>
            <a:r>
              <a:rPr lang="fa-IR" sz="6600" spc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53" pitchFamily="2" charset="-78"/>
              </a:rPr>
              <a:t> </a:t>
            </a:r>
            <a:r>
              <a:rPr lang="fa-IR" sz="6600" spc="0" err="1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53" pitchFamily="2" charset="-78"/>
              </a:rPr>
              <a:t>واحدة</a:t>
            </a:r>
            <a:endParaRPr lang="fa-IR" sz="6600" spc="0"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l-Kharashi 53" pitchFamily="2" charset="-78"/>
            </a:endParaRPr>
          </a:p>
          <a:p>
            <a:pPr algn="ctr">
              <a:buNone/>
            </a:pPr>
            <a:r>
              <a:rPr lang="fa-IR" sz="6600" spc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53" pitchFamily="2" charset="-78"/>
              </a:rPr>
              <a:t>ب- </a:t>
            </a:r>
            <a:r>
              <a:rPr lang="fa-IR" sz="6600" spc="0" err="1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53" pitchFamily="2" charset="-78"/>
              </a:rPr>
              <a:t>الوجود</a:t>
            </a:r>
            <a:r>
              <a:rPr lang="fa-IR" sz="6600" spc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53" pitchFamily="2" charset="-78"/>
              </a:rPr>
              <a:t> </a:t>
            </a:r>
            <a:r>
              <a:rPr lang="fa-IR" sz="6600" spc="0" err="1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53" pitchFamily="2" charset="-78"/>
              </a:rPr>
              <a:t>حقيقة</a:t>
            </a:r>
            <a:r>
              <a:rPr lang="fa-IR" sz="6600" spc="0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53" pitchFamily="2" charset="-78"/>
              </a:rPr>
              <a:t> </a:t>
            </a:r>
            <a:r>
              <a:rPr lang="fa-IR" sz="6600" spc="0" err="1"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53" pitchFamily="2" charset="-78"/>
              </a:rPr>
              <a:t>مشكّكة</a:t>
            </a:r>
            <a:endParaRPr lang="fa-IR" sz="6600" spc="0"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l-Kharashi 53" pitchFamily="2" charset="-78"/>
            </a:endParaRPr>
          </a:p>
          <a:p>
            <a:pPr algn="ctr">
              <a:buNone/>
            </a:pPr>
            <a:endParaRPr lang="fa-IR" sz="6600" spc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+mj-cs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38" y="702221"/>
            <a:ext cx="8231029" cy="54409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7200" b="1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MCS Nask S_I normal." pitchFamily="2" charset="-78"/>
              </a:rPr>
              <a:t>غايته</a:t>
            </a:r>
            <a:r>
              <a:rPr lang="fa-IR" sz="72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MCS Nask S_I normal." pitchFamily="2" charset="-78"/>
              </a:rPr>
              <a:t>:</a:t>
            </a:r>
          </a:p>
          <a:p>
            <a:pPr algn="ctr">
              <a:lnSpc>
                <a:spcPct val="150000"/>
              </a:lnSpc>
              <a:buNone/>
            </a:pP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معرفة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الموجودات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على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وجه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كلي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و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تمييزها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مما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ليس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بموجود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حقيقي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‏(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ومعرفة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العلل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العالية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للوجود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و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بالأخص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العلة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الأولى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)</a:t>
            </a:r>
            <a:r>
              <a:rPr lang="fa-IR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F66">
                        <a:shade val="30000"/>
                        <a:satMod val="115000"/>
                      </a:srgbClr>
                    </a:gs>
                    <a:gs pos="50000">
                      <a:srgbClr val="FFFF66">
                        <a:shade val="67500"/>
                        <a:satMod val="115000"/>
                      </a:srgbClr>
                    </a:gs>
                    <a:gs pos="100000">
                      <a:srgbClr val="FFFF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cs typeface="MCS Nask S_I normal." pitchFamily="2" charset="-78"/>
              </a:rPr>
              <a:t>‏</a:t>
            </a:r>
            <a:endParaRPr lang="fa-IR" sz="4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FF66">
                      <a:shade val="30000"/>
                      <a:satMod val="115000"/>
                    </a:srgbClr>
                  </a:gs>
                  <a:gs pos="50000">
                    <a:srgbClr val="FFFF66">
                      <a:shade val="67500"/>
                      <a:satMod val="115000"/>
                    </a:srgbClr>
                  </a:gs>
                  <a:gs pos="100000">
                    <a:srgbClr val="FFFF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cs typeface="MCS Nask S_I normal.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0"/>
            <a:ext cx="8231029" cy="795319"/>
          </a:xfrm>
        </p:spPr>
        <p:txBody>
          <a:bodyPr>
            <a:noAutofit/>
          </a:bodyPr>
          <a:lstStyle/>
          <a:p>
            <a:pPr algn="r"/>
            <a:r>
              <a:rPr lang="fa-IR" sz="54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الف - </a:t>
            </a:r>
            <a:r>
              <a:rPr lang="fa-IR" sz="540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الوجود</a:t>
            </a:r>
            <a:r>
              <a:rPr lang="fa-IR" sz="54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a-IR" sz="540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حقيقة</a:t>
            </a:r>
            <a:r>
              <a:rPr lang="fa-IR" sz="54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a-IR" sz="540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واحدة</a:t>
            </a:r>
            <a:endParaRPr lang="fa-IR" sz="5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0213"/>
            <a:ext cx="9145588" cy="43085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fa-IR" sz="4400" smtClean="0">
                <a:solidFill>
                  <a:srgbClr val="FFFF00"/>
                </a:solidFill>
                <a:cs typeface="+mj-cs"/>
              </a:rPr>
              <a:t>-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اگروجود</a:t>
            </a:r>
            <a:r>
              <a:rPr lang="fa-IR" sz="440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حقيقة</a:t>
            </a:r>
            <a:r>
              <a:rPr lang="fa-IR" sz="44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</a:t>
            </a:r>
            <a:r>
              <a:rPr lang="fa-IR" sz="440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واحدة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نباشد حقائق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متباين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به تمام ذات خواهد شد</a:t>
            </a:r>
            <a:r>
              <a:rPr lang="fa-IR" sz="3600" smtClean="0">
                <a:solidFill>
                  <a:srgbClr val="FFFF00"/>
                </a:solidFill>
                <a:cs typeface="+mj-cs"/>
              </a:rPr>
              <a:t>(به همان </a:t>
            </a:r>
            <a:r>
              <a:rPr lang="fa-IR" sz="3600" err="1" smtClean="0">
                <a:solidFill>
                  <a:srgbClr val="FFFF00"/>
                </a:solidFill>
                <a:cs typeface="+mj-cs"/>
              </a:rPr>
              <a:t>دليل</a:t>
            </a:r>
            <a:r>
              <a:rPr lang="fa-IR" sz="3600" smtClean="0">
                <a:solidFill>
                  <a:srgbClr val="FFFF00"/>
                </a:solidFill>
                <a:cs typeface="+mj-cs"/>
              </a:rPr>
              <a:t> مورد قبول خصم)</a:t>
            </a:r>
            <a:endParaRPr lang="fa-IR" sz="4400" smtClean="0">
              <a:solidFill>
                <a:srgbClr val="FFFF00"/>
              </a:solidFill>
              <a:cs typeface="+mj-cs"/>
            </a:endParaRPr>
          </a:p>
          <a:p>
            <a:pPr>
              <a:lnSpc>
                <a:spcPct val="120000"/>
              </a:lnSpc>
              <a:buNone/>
            </a:pPr>
            <a:r>
              <a:rPr lang="fa-IR" sz="4000" smtClean="0">
                <a:solidFill>
                  <a:srgbClr val="FFFF00"/>
                </a:solidFill>
                <a:cs typeface="+mj-cs"/>
              </a:rPr>
              <a:t>-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وهذا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محال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زيرا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لازمه آن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اين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است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كه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مفهوم واحد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بما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هو واحد از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مصاديق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متباين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بما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هو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متباين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انتزاع شود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كه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اين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امر محال است به دو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دليل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: </a:t>
            </a:r>
          </a:p>
          <a:p>
            <a:pPr>
              <a:lnSpc>
                <a:spcPct val="120000"/>
              </a:lnSpc>
              <a:buNone/>
            </a:pPr>
            <a:r>
              <a:rPr lang="fa-IR" sz="4000" smtClean="0">
                <a:solidFill>
                  <a:srgbClr val="FFFF00"/>
                </a:solidFill>
                <a:cs typeface="+mj-cs"/>
              </a:rPr>
              <a:t>یک -مفهوم و مصداق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يكي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هستند</a:t>
            </a:r>
            <a:r>
              <a:rPr lang="fa-IR" smtClean="0">
                <a:solidFill>
                  <a:srgbClr val="FFFF00"/>
                </a:solidFill>
                <a:cs typeface="+mj-cs"/>
              </a:rPr>
              <a:t>(بعدا اثبات </a:t>
            </a:r>
            <a:r>
              <a:rPr lang="fa-IR" err="1" smtClean="0">
                <a:solidFill>
                  <a:srgbClr val="FFFF00"/>
                </a:solidFill>
                <a:cs typeface="+mj-cs"/>
              </a:rPr>
              <a:t>خواهيم</a:t>
            </a:r>
            <a:r>
              <a:rPr lang="fa-IR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err="1" smtClean="0">
                <a:solidFill>
                  <a:srgbClr val="FFFF00"/>
                </a:solidFill>
                <a:cs typeface="+mj-cs"/>
              </a:rPr>
              <a:t>كرد</a:t>
            </a:r>
            <a:r>
              <a:rPr lang="fa-IR" smtClean="0">
                <a:solidFill>
                  <a:srgbClr val="FFFF00"/>
                </a:solidFill>
                <a:cs typeface="+mj-cs"/>
              </a:rPr>
              <a:t>)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واين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يعني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واحد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كثير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باشد.</a:t>
            </a:r>
          </a:p>
          <a:p>
            <a:pPr>
              <a:lnSpc>
                <a:spcPct val="120000"/>
              </a:lnSpc>
              <a:buNone/>
            </a:pPr>
            <a:r>
              <a:rPr lang="fa-IR" sz="4000" smtClean="0">
                <a:solidFill>
                  <a:srgbClr val="FFFF00"/>
                </a:solidFill>
                <a:cs typeface="+mj-cs"/>
              </a:rPr>
              <a:t>دو -</a:t>
            </a:r>
            <a:r>
              <a:rPr lang="fa-IR" sz="3600" smtClean="0">
                <a:solidFill>
                  <a:srgbClr val="FFFF00"/>
                </a:solidFill>
                <a:cs typeface="+mj-cs"/>
              </a:rPr>
              <a:t>در انتزاع مفهوم واحد از </a:t>
            </a:r>
            <a:r>
              <a:rPr lang="fa-IR" sz="3600" err="1" smtClean="0">
                <a:solidFill>
                  <a:srgbClr val="FFFF00"/>
                </a:solidFill>
                <a:cs typeface="+mj-cs"/>
              </a:rPr>
              <a:t>مصاديق</a:t>
            </a:r>
            <a:r>
              <a:rPr lang="fa-IR" sz="36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3600" err="1" smtClean="0">
                <a:solidFill>
                  <a:srgbClr val="FFFF00"/>
                </a:solidFill>
                <a:cs typeface="+mj-cs"/>
              </a:rPr>
              <a:t>متباين</a:t>
            </a:r>
            <a:r>
              <a:rPr lang="fa-IR" sz="36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3600" err="1" smtClean="0">
                <a:solidFill>
                  <a:srgbClr val="FFFF00"/>
                </a:solidFill>
                <a:cs typeface="+mj-cs"/>
              </a:rPr>
              <a:t>بما</a:t>
            </a:r>
            <a:r>
              <a:rPr lang="fa-IR" sz="3600" smtClean="0">
                <a:solidFill>
                  <a:srgbClr val="FFFF00"/>
                </a:solidFill>
                <a:cs typeface="+mj-cs"/>
              </a:rPr>
              <a:t> هو </a:t>
            </a:r>
            <a:r>
              <a:rPr lang="fa-IR" sz="3600" err="1" smtClean="0">
                <a:solidFill>
                  <a:srgbClr val="FFFF00"/>
                </a:solidFill>
                <a:cs typeface="+mj-cs"/>
              </a:rPr>
              <a:t>متباين</a:t>
            </a:r>
            <a:r>
              <a:rPr lang="fa-IR" sz="36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3600" err="1" smtClean="0">
                <a:solidFill>
                  <a:srgbClr val="FFFF00"/>
                </a:solidFill>
                <a:cs typeface="+mj-cs"/>
              </a:rPr>
              <a:t>يكي</a:t>
            </a:r>
            <a:r>
              <a:rPr lang="fa-IR" sz="3600" smtClean="0">
                <a:solidFill>
                  <a:srgbClr val="FFFF00"/>
                </a:solidFill>
                <a:cs typeface="+mj-cs"/>
              </a:rPr>
              <a:t> از </a:t>
            </a:r>
            <a:r>
              <a:rPr lang="fa-IR" sz="3600" err="1" smtClean="0">
                <a:solidFill>
                  <a:srgbClr val="FFFF00"/>
                </a:solidFill>
                <a:cs typeface="+mj-cs"/>
              </a:rPr>
              <a:t>اين</a:t>
            </a:r>
            <a:r>
              <a:rPr lang="fa-IR" sz="3600" smtClean="0">
                <a:solidFill>
                  <a:srgbClr val="FFFF00"/>
                </a:solidFill>
                <a:cs typeface="+mj-cs"/>
              </a:rPr>
              <a:t> صور متصور است </a:t>
            </a:r>
            <a:r>
              <a:rPr lang="fa-IR" sz="3600" err="1" smtClean="0">
                <a:solidFill>
                  <a:srgbClr val="FFFF00"/>
                </a:solidFill>
                <a:cs typeface="+mj-cs"/>
              </a:rPr>
              <a:t>كه</a:t>
            </a:r>
            <a:r>
              <a:rPr lang="fa-IR" sz="3600" smtClean="0">
                <a:solidFill>
                  <a:srgbClr val="FFFF00"/>
                </a:solidFill>
                <a:cs typeface="+mj-cs"/>
              </a:rPr>
              <a:t> همه باطل است: </a:t>
            </a:r>
          </a:p>
          <a:p>
            <a:pPr>
              <a:lnSpc>
                <a:spcPct val="150000"/>
              </a:lnSpc>
              <a:buNone/>
            </a:pPr>
            <a:endParaRPr lang="fa-IR">
              <a:solidFill>
                <a:srgbClr val="FFFF00"/>
              </a:solidFill>
              <a:cs typeface="+mj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22398947"/>
              </p:ext>
            </p:extLst>
          </p:nvPr>
        </p:nvGraphicFramePr>
        <p:xfrm>
          <a:off x="0" y="4795847"/>
          <a:ext cx="9145588" cy="2081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275401"/>
            <a:ext cx="8231029" cy="1162860"/>
          </a:xfrm>
        </p:spPr>
        <p:txBody>
          <a:bodyPr>
            <a:noAutofit/>
          </a:bodyPr>
          <a:lstStyle/>
          <a:p>
            <a:r>
              <a:rPr lang="fa-IR" sz="7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ب - </a:t>
            </a:r>
            <a:r>
              <a:rPr lang="fa-IR" sz="720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الوجود</a:t>
            </a:r>
            <a:r>
              <a:rPr lang="fa-IR" sz="7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a-IR" sz="720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حقيقة</a:t>
            </a:r>
            <a:r>
              <a:rPr lang="fa-IR" sz="7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a-IR" sz="720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مشكّكة</a:t>
            </a:r>
            <a:endParaRPr lang="fa-IR" sz="7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3E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  <a:buNone/>
            </a:pPr>
            <a:r>
              <a:rPr lang="fa-IR" sz="7200" smtClean="0">
                <a:solidFill>
                  <a:srgbClr val="FFFF00"/>
                </a:solidFill>
                <a:cs typeface="+mj-cs"/>
              </a:rPr>
              <a:t>وجدان </a:t>
            </a:r>
            <a:r>
              <a:rPr lang="fa-IR" sz="7200" err="1" smtClean="0">
                <a:solidFill>
                  <a:srgbClr val="FFFF00"/>
                </a:solidFill>
                <a:cs typeface="+mj-cs"/>
              </a:rPr>
              <a:t>شدّت</a:t>
            </a:r>
            <a:r>
              <a:rPr lang="fa-IR" sz="72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7200" err="1" smtClean="0">
                <a:solidFill>
                  <a:srgbClr val="FFFF00"/>
                </a:solidFill>
                <a:cs typeface="+mj-cs"/>
              </a:rPr>
              <a:t>وضعف،تقدّم</a:t>
            </a:r>
            <a:r>
              <a:rPr lang="fa-IR" sz="72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7200" err="1" smtClean="0">
                <a:solidFill>
                  <a:srgbClr val="FFFF00"/>
                </a:solidFill>
                <a:cs typeface="+mj-cs"/>
              </a:rPr>
              <a:t>وتأخّر</a:t>
            </a:r>
            <a:r>
              <a:rPr lang="fa-IR" sz="7200" smtClean="0">
                <a:solidFill>
                  <a:srgbClr val="FFFF00"/>
                </a:solidFill>
                <a:cs typeface="+mj-cs"/>
              </a:rPr>
              <a:t> و </a:t>
            </a:r>
            <a:r>
              <a:rPr lang="fa-IR" sz="7200" err="1" smtClean="0">
                <a:solidFill>
                  <a:srgbClr val="FFFF00"/>
                </a:solidFill>
                <a:cs typeface="+mj-cs"/>
              </a:rPr>
              <a:t>قوة</a:t>
            </a:r>
            <a:r>
              <a:rPr lang="fa-IR" sz="72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7200" err="1" smtClean="0">
                <a:solidFill>
                  <a:srgbClr val="FFFF00"/>
                </a:solidFill>
                <a:cs typeface="+mj-cs"/>
              </a:rPr>
              <a:t>وفعل</a:t>
            </a:r>
            <a:r>
              <a:rPr lang="fa-IR" sz="7200" smtClean="0">
                <a:solidFill>
                  <a:srgbClr val="FFFF00"/>
                </a:solidFill>
                <a:cs typeface="+mj-cs"/>
              </a:rPr>
              <a:t> در موجودات </a:t>
            </a:r>
            <a:r>
              <a:rPr lang="fa-IR" sz="7200" err="1" smtClean="0">
                <a:solidFill>
                  <a:srgbClr val="FFFF00"/>
                </a:solidFill>
                <a:cs typeface="+mj-cs"/>
              </a:rPr>
              <a:t>خارجي</a:t>
            </a:r>
            <a:r>
              <a:rPr lang="fa-IR" sz="7200" smtClean="0">
                <a:solidFill>
                  <a:srgbClr val="FFFF00"/>
                </a:solidFill>
                <a:cs typeface="+mj-cs"/>
              </a:rPr>
              <a:t>.</a:t>
            </a:r>
            <a:endParaRPr lang="fa-IR" sz="7200">
              <a:solidFill>
                <a:srgbClr val="FFFF00"/>
              </a:solidFill>
              <a:cs typeface="+mj-cs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919" y="723881"/>
            <a:ext cx="7773750" cy="5072097"/>
          </a:xfrm>
        </p:spPr>
        <p:txBody>
          <a:bodyPr>
            <a:noAutofit/>
          </a:bodyPr>
          <a:lstStyle/>
          <a:p>
            <a:r>
              <a:rPr lang="fa-IR" sz="8800" spc="50" err="1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الفصل</a:t>
            </a:r>
            <a:r>
              <a:rPr lang="fa-IR" sz="8800" spc="50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800" spc="50" err="1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السادس</a:t>
            </a:r>
            <a:r>
              <a:rPr lang="fa-IR" sz="8800" spc="50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:</a:t>
            </a:r>
            <a:br>
              <a:rPr lang="fa-IR" sz="8800" spc="50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</a:br>
            <a:r>
              <a:rPr lang="fa-IR" sz="8800" spc="50" err="1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في</a:t>
            </a:r>
            <a:r>
              <a:rPr lang="fa-IR" sz="8800" spc="50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ما </a:t>
            </a:r>
            <a:r>
              <a:rPr lang="fa-IR" sz="8800" spc="50" err="1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يتخصّص</a:t>
            </a:r>
            <a:r>
              <a:rPr lang="fa-IR" sz="8800" spc="50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به </a:t>
            </a:r>
            <a:r>
              <a:rPr lang="fa-IR" sz="8800" spc="50" err="1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الوجود</a:t>
            </a:r>
            <a:endParaRPr lang="fa-IR" sz="8800" spc="50" smtClean="0"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/>
              <a:ea typeface="Calibri"/>
              <a:cs typeface="MCS Arafat E_I 3d.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6600" smtClean="0">
                <a:solidFill>
                  <a:srgbClr val="FFFF00"/>
                </a:solidFill>
              </a:rPr>
              <a:t>وجود سه گونه تخصّص </a:t>
            </a:r>
            <a:r>
              <a:rPr lang="fa-IR" sz="6600" err="1" smtClean="0">
                <a:solidFill>
                  <a:srgbClr val="FFFF00"/>
                </a:solidFill>
              </a:rPr>
              <a:t>مي</a:t>
            </a:r>
            <a:r>
              <a:rPr lang="fa-IR" sz="6600" smtClean="0">
                <a:solidFill>
                  <a:srgbClr val="FFFF00"/>
                </a:solidFill>
              </a:rPr>
              <a:t> </a:t>
            </a:r>
            <a:r>
              <a:rPr lang="fa-IR" sz="6600" err="1" smtClean="0">
                <a:solidFill>
                  <a:srgbClr val="FFFF00"/>
                </a:solidFill>
              </a:rPr>
              <a:t>پذيرد</a:t>
            </a:r>
            <a:r>
              <a:rPr lang="fa-IR" sz="6600" smtClean="0">
                <a:solidFill>
                  <a:srgbClr val="FFFF00"/>
                </a:solidFill>
              </a:rPr>
              <a:t>:</a:t>
            </a:r>
            <a:endParaRPr lang="fa-IR" sz="660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76" y="1509699"/>
            <a:ext cx="8786873" cy="5169185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fa-IR" sz="6600" smtClean="0">
                <a:solidFill>
                  <a:srgbClr val="FFFF00"/>
                </a:solidFill>
                <a:cs typeface="+mj-cs"/>
              </a:rPr>
              <a:t>الف -تخصّص ذات وجود از عدم </a:t>
            </a:r>
            <a:r>
              <a:rPr lang="fa-IR" sz="6600" err="1" smtClean="0">
                <a:solidFill>
                  <a:srgbClr val="FFFF00"/>
                </a:solidFill>
                <a:cs typeface="+mj-cs"/>
              </a:rPr>
              <a:t>مطلق</a:t>
            </a:r>
            <a:r>
              <a:rPr lang="fa-IR" sz="6600" smtClean="0">
                <a:solidFill>
                  <a:srgbClr val="FFFF00"/>
                </a:solidFill>
                <a:cs typeface="+mj-cs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fa-IR" sz="6600" smtClean="0">
                <a:solidFill>
                  <a:srgbClr val="FFFF00"/>
                </a:solidFill>
                <a:cs typeface="+mj-cs"/>
              </a:rPr>
              <a:t>ب - تخصّص وجود با </a:t>
            </a:r>
            <a:r>
              <a:rPr lang="fa-IR" sz="6600" err="1" smtClean="0">
                <a:solidFill>
                  <a:srgbClr val="FFFF00"/>
                </a:solidFill>
                <a:cs typeface="+mj-cs"/>
              </a:rPr>
              <a:t>خصوصيّات</a:t>
            </a:r>
            <a:r>
              <a:rPr lang="fa-IR" sz="6600" smtClean="0">
                <a:solidFill>
                  <a:srgbClr val="FFFF00"/>
                </a:solidFill>
                <a:cs typeface="+mj-cs"/>
              </a:rPr>
              <a:t> مراتب آن.</a:t>
            </a:r>
          </a:p>
          <a:p>
            <a:pPr>
              <a:lnSpc>
                <a:spcPct val="150000"/>
              </a:lnSpc>
              <a:buNone/>
            </a:pPr>
            <a:r>
              <a:rPr lang="fa-IR" sz="6600" smtClean="0">
                <a:solidFill>
                  <a:srgbClr val="FFFF00"/>
                </a:solidFill>
                <a:cs typeface="+mj-cs"/>
              </a:rPr>
              <a:t>ج- </a:t>
            </a:r>
            <a:r>
              <a:rPr lang="fa-IR" sz="5400" smtClean="0">
                <a:solidFill>
                  <a:srgbClr val="FFFF00"/>
                </a:solidFill>
                <a:cs typeface="+mj-cs"/>
              </a:rPr>
              <a:t>تخصّص وجود در اثر اضافه و عارض شدن به </a:t>
            </a:r>
            <a:r>
              <a:rPr lang="fa-IR" sz="5400" err="1" smtClean="0">
                <a:solidFill>
                  <a:srgbClr val="FFFF00"/>
                </a:solidFill>
                <a:cs typeface="+mj-cs"/>
              </a:rPr>
              <a:t>ماهيات</a:t>
            </a:r>
            <a:r>
              <a:rPr lang="fa-IR" sz="5400" smtClean="0">
                <a:solidFill>
                  <a:srgbClr val="FFFF00"/>
                </a:solidFill>
                <a:cs typeface="+mj-cs"/>
              </a:rPr>
              <a:t> مختلف.</a:t>
            </a:r>
            <a:endParaRPr lang="fa-IR" sz="5400">
              <a:solidFill>
                <a:srgbClr val="FFFF00"/>
              </a:solidFill>
              <a:cs typeface="+mj-cs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275401"/>
            <a:ext cx="8231029" cy="5663454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fa-IR" sz="7200" err="1" smtClean="0">
                <a:solidFill>
                  <a:schemeClr val="bg1"/>
                </a:solidFill>
              </a:rPr>
              <a:t>اين</a:t>
            </a:r>
            <a:r>
              <a:rPr lang="fa-IR" sz="7200" smtClean="0">
                <a:solidFill>
                  <a:schemeClr val="bg1"/>
                </a:solidFill>
              </a:rPr>
              <a:t> </a:t>
            </a:r>
            <a:r>
              <a:rPr lang="fa-IR" sz="7200" err="1" smtClean="0">
                <a:solidFill>
                  <a:schemeClr val="bg1"/>
                </a:solidFill>
              </a:rPr>
              <a:t>كه</a:t>
            </a:r>
            <a:r>
              <a:rPr lang="fa-IR" sz="7200" smtClean="0">
                <a:solidFill>
                  <a:schemeClr val="bg1"/>
                </a:solidFill>
              </a:rPr>
              <a:t> </a:t>
            </a:r>
            <a:r>
              <a:rPr lang="fa-IR" sz="7200" err="1" smtClean="0">
                <a:solidFill>
                  <a:schemeClr val="bg1"/>
                </a:solidFill>
              </a:rPr>
              <a:t>ميگوييم</a:t>
            </a:r>
            <a:r>
              <a:rPr lang="fa-IR" sz="7200" smtClean="0">
                <a:solidFill>
                  <a:schemeClr val="bg1"/>
                </a:solidFill>
              </a:rPr>
              <a:t> </a:t>
            </a:r>
            <a:r>
              <a:rPr lang="fa-IR" sz="7200" err="1" smtClean="0">
                <a:solidFill>
                  <a:schemeClr val="bg1"/>
                </a:solidFill>
              </a:rPr>
              <a:t>ماهيت</a:t>
            </a:r>
            <a:r>
              <a:rPr lang="fa-IR" sz="7200" smtClean="0">
                <a:solidFill>
                  <a:schemeClr val="bg1"/>
                </a:solidFill>
              </a:rPr>
              <a:t> بر وجود عارض </a:t>
            </a:r>
            <a:r>
              <a:rPr lang="fa-IR" sz="7200" err="1" smtClean="0">
                <a:solidFill>
                  <a:schemeClr val="bg1"/>
                </a:solidFill>
              </a:rPr>
              <a:t>ميشود</a:t>
            </a:r>
            <a:r>
              <a:rPr lang="fa-IR" sz="7200" smtClean="0">
                <a:solidFill>
                  <a:schemeClr val="bg1"/>
                </a:solidFill>
              </a:rPr>
              <a:t> مراد عرض </a:t>
            </a:r>
            <a:r>
              <a:rPr lang="fa-IR" sz="7200" err="1" smtClean="0">
                <a:solidFill>
                  <a:schemeClr val="bg1"/>
                </a:solidFill>
              </a:rPr>
              <a:t>مقولي</a:t>
            </a:r>
            <a:r>
              <a:rPr lang="fa-IR" sz="7200" smtClean="0">
                <a:solidFill>
                  <a:schemeClr val="bg1"/>
                </a:solidFill>
              </a:rPr>
              <a:t> </a:t>
            </a:r>
            <a:r>
              <a:rPr lang="fa-IR" sz="7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(ثبوت </a:t>
            </a:r>
            <a:r>
              <a:rPr lang="fa-IR" sz="720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شيء</a:t>
            </a:r>
            <a:r>
              <a:rPr lang="fa-IR" sz="7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a-IR" sz="720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لشيء</a:t>
            </a:r>
            <a:r>
              <a:rPr lang="fa-IR" sz="7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) </a:t>
            </a:r>
            <a:r>
              <a:rPr lang="fa-IR" sz="7200" err="1" smtClean="0">
                <a:solidFill>
                  <a:schemeClr val="bg1"/>
                </a:solidFill>
              </a:rPr>
              <a:t>نيست</a:t>
            </a:r>
            <a:r>
              <a:rPr lang="fa-IR" sz="7200" smtClean="0">
                <a:solidFill>
                  <a:schemeClr val="bg1"/>
                </a:solidFill>
              </a:rPr>
              <a:t> </a:t>
            </a:r>
            <a:r>
              <a:rPr lang="fa-IR" sz="7200" err="1" smtClean="0">
                <a:solidFill>
                  <a:schemeClr val="bg1"/>
                </a:solidFill>
              </a:rPr>
              <a:t>بلكه</a:t>
            </a:r>
            <a:r>
              <a:rPr lang="fa-IR" sz="7200" smtClean="0">
                <a:solidFill>
                  <a:schemeClr val="bg1"/>
                </a:solidFill>
              </a:rPr>
              <a:t> منظور ثبوت </a:t>
            </a:r>
            <a:r>
              <a:rPr lang="fa-IR" sz="7200" err="1" smtClean="0">
                <a:solidFill>
                  <a:schemeClr val="bg1"/>
                </a:solidFill>
              </a:rPr>
              <a:t>ماهيت</a:t>
            </a:r>
            <a:r>
              <a:rPr lang="fa-IR" sz="7200" smtClean="0">
                <a:solidFill>
                  <a:schemeClr val="bg1"/>
                </a:solidFill>
              </a:rPr>
              <a:t> به واسطه آن</a:t>
            </a:r>
            <a:r>
              <a:rPr lang="fa-IR" sz="7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(ثبوت </a:t>
            </a:r>
            <a:r>
              <a:rPr lang="fa-IR" sz="720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الشيء</a:t>
            </a:r>
            <a:r>
              <a:rPr lang="fa-IR" sz="72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</a:t>
            </a:r>
            <a:r>
              <a:rPr lang="fa-IR" sz="7200" smtClean="0">
                <a:solidFill>
                  <a:schemeClr val="bg1"/>
                </a:solidFill>
              </a:rPr>
              <a:t>است.</a:t>
            </a:r>
            <a:endParaRPr lang="fa-IR" sz="7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581006"/>
            <a:ext cx="8231029" cy="5562178"/>
          </a:xfrm>
          <a:blipFill>
            <a:blip r:embed="rId3">
              <a:lum bright="-23000" contrast="20000"/>
            </a:blip>
            <a:stretch>
              <a:fillRect/>
            </a:stretch>
          </a:blip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None/>
            </a:pPr>
            <a:r>
              <a:rPr lang="fa-IR" sz="4800" smtClean="0">
                <a:solidFill>
                  <a:schemeClr val="bg1"/>
                </a:solidFill>
                <a:cs typeface="+mj-cs"/>
              </a:rPr>
              <a:t>عقل به سبب </a:t>
            </a:r>
            <a:r>
              <a:rPr lang="fa-IR" sz="4800" err="1" smtClean="0">
                <a:solidFill>
                  <a:schemeClr val="bg1"/>
                </a:solidFill>
                <a:cs typeface="+mj-cs"/>
              </a:rPr>
              <a:t>انسي</a:t>
            </a:r>
            <a:r>
              <a:rPr lang="fa-IR" sz="48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chemeClr val="bg1"/>
                </a:solidFill>
                <a:cs typeface="+mj-cs"/>
              </a:rPr>
              <a:t>كه</a:t>
            </a:r>
            <a:r>
              <a:rPr lang="fa-IR" sz="4800" smtClean="0">
                <a:solidFill>
                  <a:schemeClr val="bg1"/>
                </a:solidFill>
                <a:cs typeface="+mj-cs"/>
              </a:rPr>
              <a:t> با </a:t>
            </a:r>
            <a:r>
              <a:rPr lang="fa-IR" sz="4800" err="1" smtClean="0">
                <a:solidFill>
                  <a:schemeClr val="bg1"/>
                </a:solidFill>
                <a:cs typeface="+mj-cs"/>
              </a:rPr>
              <a:t>ماهيات</a:t>
            </a:r>
            <a:r>
              <a:rPr lang="fa-IR" sz="4800" smtClean="0">
                <a:solidFill>
                  <a:schemeClr val="bg1"/>
                </a:solidFill>
                <a:cs typeface="+mj-cs"/>
              </a:rPr>
              <a:t> دارد </a:t>
            </a:r>
            <a:r>
              <a:rPr lang="fa-IR" sz="4800" err="1" smtClean="0">
                <a:solidFill>
                  <a:schemeClr val="bg1"/>
                </a:solidFill>
                <a:cs typeface="+mj-cs"/>
              </a:rPr>
              <a:t>ماهيت</a:t>
            </a:r>
            <a:r>
              <a:rPr lang="fa-IR" sz="4800" smtClean="0">
                <a:solidFill>
                  <a:schemeClr val="bg1"/>
                </a:solidFill>
                <a:cs typeface="+mj-cs"/>
              </a:rPr>
              <a:t> را موضوع  فرض </a:t>
            </a:r>
            <a:r>
              <a:rPr lang="fa-IR" sz="4800" err="1" smtClean="0">
                <a:solidFill>
                  <a:schemeClr val="bg1"/>
                </a:solidFill>
                <a:cs typeface="+mj-cs"/>
              </a:rPr>
              <a:t>ميكند</a:t>
            </a:r>
            <a:r>
              <a:rPr lang="fa-IR" sz="4800" smtClean="0">
                <a:solidFill>
                  <a:schemeClr val="bg1"/>
                </a:solidFill>
                <a:cs typeface="+mj-cs"/>
              </a:rPr>
              <a:t> و وجود را بر آن حمل </a:t>
            </a:r>
            <a:r>
              <a:rPr lang="fa-IR" sz="4800" err="1" smtClean="0">
                <a:solidFill>
                  <a:schemeClr val="bg1"/>
                </a:solidFill>
                <a:cs typeface="+mj-cs"/>
              </a:rPr>
              <a:t>مي</a:t>
            </a:r>
            <a:r>
              <a:rPr lang="fa-IR" sz="48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chemeClr val="bg1"/>
                </a:solidFill>
                <a:cs typeface="+mj-cs"/>
              </a:rPr>
              <a:t>نمايد</a:t>
            </a:r>
            <a:r>
              <a:rPr lang="fa-IR" sz="4800" smtClean="0">
                <a:solidFill>
                  <a:schemeClr val="bg1"/>
                </a:solidFill>
                <a:cs typeface="+mj-cs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fa-IR" sz="4800" smtClean="0">
                <a:solidFill>
                  <a:schemeClr val="bg1"/>
                </a:solidFill>
                <a:cs typeface="+mj-cs"/>
              </a:rPr>
              <a:t>در واقع</a:t>
            </a:r>
            <a:r>
              <a:rPr lang="fa-IR" sz="48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</a:t>
            </a:r>
            <a:r>
              <a:rPr lang="fa-IR" sz="48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</a:t>
            </a:r>
            <a:r>
              <a:rPr lang="fa-IR" sz="4800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عكس</a:t>
            </a:r>
            <a:r>
              <a:rPr lang="fa-IR" sz="48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</a:t>
            </a:r>
            <a:r>
              <a:rPr lang="fa-IR" sz="4800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الحمل</a:t>
            </a:r>
            <a:r>
              <a:rPr lang="fa-IR" sz="48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</a:t>
            </a:r>
            <a:r>
              <a:rPr lang="fa-IR" sz="48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</a:t>
            </a:r>
            <a:r>
              <a:rPr lang="fa-IR" sz="4800" smtClean="0">
                <a:solidFill>
                  <a:schemeClr val="bg1"/>
                </a:solidFill>
                <a:cs typeface="+mj-cs"/>
              </a:rPr>
              <a:t>صورت گرفته است.</a:t>
            </a:r>
          </a:p>
          <a:p>
            <a:pPr algn="ctr">
              <a:buNone/>
            </a:pPr>
            <a:r>
              <a:rPr lang="fa-IR" sz="44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اين</a:t>
            </a:r>
            <a:r>
              <a:rPr lang="fa-IR" sz="44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انسان موجود است (در واقع) </a:t>
            </a:r>
            <a:r>
              <a:rPr lang="fa-IR" sz="44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r>
              <a:rPr lang="fa-IR" sz="44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اين</a:t>
            </a:r>
            <a:r>
              <a:rPr lang="fa-IR" sz="44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وجود انسان است.</a:t>
            </a:r>
          </a:p>
          <a:p>
            <a:pPr algn="ctr">
              <a:lnSpc>
                <a:spcPct val="150000"/>
              </a:lnSpc>
              <a:buNone/>
            </a:pPr>
            <a:r>
              <a:rPr lang="fa-IR" sz="40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بهترين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راه </a:t>
            </a:r>
            <a:r>
              <a:rPr lang="fa-IR" sz="40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براي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پاسخ به </a:t>
            </a:r>
            <a:r>
              <a:rPr lang="fa-IR" sz="40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اشكال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معروف در حمل وجود بر </a:t>
            </a:r>
            <a:r>
              <a:rPr lang="fa-IR" sz="40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ماهيت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40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همين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40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بيان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است.</a:t>
            </a:r>
          </a:p>
          <a:p>
            <a:pPr algn="ctr">
              <a:lnSpc>
                <a:spcPct val="150000"/>
              </a:lnSpc>
              <a:buNone/>
            </a:pPr>
            <a:endParaRPr lang="fa-IR" sz="4400" smtClean="0">
              <a:solidFill>
                <a:srgbClr val="FFFF00"/>
              </a:solidFill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err="1" smtClean="0">
                <a:solidFill>
                  <a:schemeClr val="bg1"/>
                </a:solidFill>
              </a:rPr>
              <a:t>اشكال</a:t>
            </a:r>
            <a:r>
              <a:rPr lang="fa-IR" smtClean="0">
                <a:solidFill>
                  <a:schemeClr val="bg1"/>
                </a:solidFill>
              </a:rPr>
              <a:t> با استفاده از قاعده </a:t>
            </a:r>
            <a:r>
              <a:rPr lang="fa-IR" err="1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</a:t>
            </a:r>
            <a:r>
              <a:rPr lang="fa-IR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ر</a:t>
            </a:r>
            <a:r>
              <a:rPr lang="fa-IR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عيت</a:t>
            </a:r>
            <a:r>
              <a:rPr lang="fa-IR" smtClean="0">
                <a:solidFill>
                  <a:schemeClr val="bg1"/>
                </a:solidFill>
              </a:rPr>
              <a:t>(ثبوت </a:t>
            </a:r>
            <a:r>
              <a:rPr lang="fa-IR" err="1" smtClean="0">
                <a:solidFill>
                  <a:schemeClr val="bg1"/>
                </a:solidFill>
              </a:rPr>
              <a:t>شيء</a:t>
            </a:r>
            <a:r>
              <a:rPr lang="fa-IR" smtClean="0">
                <a:solidFill>
                  <a:schemeClr val="bg1"/>
                </a:solidFill>
              </a:rPr>
              <a:t> </a:t>
            </a:r>
            <a:r>
              <a:rPr lang="fa-IR" err="1" smtClean="0">
                <a:solidFill>
                  <a:schemeClr val="bg1"/>
                </a:solidFill>
              </a:rPr>
              <a:t>لشيء</a:t>
            </a:r>
            <a:r>
              <a:rPr lang="fa-IR" smtClean="0">
                <a:solidFill>
                  <a:schemeClr val="bg1"/>
                </a:solidFill>
              </a:rPr>
              <a:t> فرع ثبوت </a:t>
            </a:r>
            <a:r>
              <a:rPr lang="fa-IR" err="1" smtClean="0">
                <a:solidFill>
                  <a:schemeClr val="bg1"/>
                </a:solidFill>
              </a:rPr>
              <a:t>المثبت</a:t>
            </a:r>
            <a:r>
              <a:rPr lang="fa-IR" smtClean="0">
                <a:solidFill>
                  <a:schemeClr val="bg1"/>
                </a:solidFill>
              </a:rPr>
              <a:t> له):</a:t>
            </a:r>
            <a:endParaRPr lang="fa-IR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1278286"/>
            <a:ext cx="8231029" cy="5472608"/>
          </a:xfrm>
          <a:blipFill>
            <a:blip r:embed="rId3">
              <a:lum bright="-19000" contrast="24000"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None/>
            </a:pPr>
            <a:r>
              <a:rPr lang="fa-IR" sz="5400" smtClean="0">
                <a:solidFill>
                  <a:schemeClr val="bg1"/>
                </a:solidFill>
                <a:cs typeface="+mj-cs"/>
              </a:rPr>
              <a:t>با توجه به قاعده فوق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براي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ثبوت وجود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براي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ماهيت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بايد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ماهيت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،</a:t>
            </a:r>
            <a:r>
              <a:rPr lang="fa-IR" sz="4400" smtClean="0">
                <a:solidFill>
                  <a:schemeClr val="bg1"/>
                </a:solidFill>
                <a:cs typeface="+mj-cs"/>
              </a:rPr>
              <a:t>قبل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از حمل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وجود،تحقق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داشته باشد حال:</a:t>
            </a:r>
          </a:p>
          <a:p>
            <a:pPr>
              <a:lnSpc>
                <a:spcPct val="150000"/>
              </a:lnSpc>
              <a:buNone/>
            </a:pPr>
            <a:r>
              <a:rPr lang="fa-IR" sz="5400" err="1" smtClean="0">
                <a:solidFill>
                  <a:schemeClr val="bg1"/>
                </a:solidFill>
                <a:cs typeface="+mj-cs"/>
              </a:rPr>
              <a:t>يا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اين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وجودسابق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عين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همين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وجود است: </a:t>
            </a:r>
            <a:r>
              <a:rPr lang="fa-IR" sz="5400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تقدم </a:t>
            </a:r>
            <a:r>
              <a:rPr lang="fa-IR" sz="5400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الشيء</a:t>
            </a:r>
            <a:r>
              <a:rPr lang="fa-IR" sz="5400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 </a:t>
            </a:r>
            <a:r>
              <a:rPr lang="fa-IR" sz="5400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علي</a:t>
            </a:r>
            <a:r>
              <a:rPr lang="fa-IR" sz="5400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 نفسه .</a:t>
            </a:r>
            <a:endParaRPr lang="fa-IR" sz="5400" smtClean="0">
              <a:solidFill>
                <a:schemeClr val="bg1"/>
              </a:solidFill>
              <a:cs typeface="+mj-cs"/>
            </a:endParaRPr>
          </a:p>
          <a:p>
            <a:pPr>
              <a:lnSpc>
                <a:spcPct val="150000"/>
              </a:lnSpc>
              <a:buNone/>
            </a:pPr>
            <a:r>
              <a:rPr lang="fa-IR" sz="5400" err="1" smtClean="0">
                <a:solidFill>
                  <a:schemeClr val="bg1"/>
                </a:solidFill>
                <a:cs typeface="+mj-cs"/>
              </a:rPr>
              <a:t>يا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وجود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ديگري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است:</a:t>
            </a:r>
            <a:r>
              <a:rPr lang="fa-IR" sz="5400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تسلسل</a:t>
            </a:r>
            <a:r>
              <a:rPr lang="fa-IR" sz="5400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.</a:t>
            </a:r>
            <a:endParaRPr lang="fa-IR" sz="540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1"/>
            <a:ext cx="8231029" cy="1421576"/>
          </a:xfrm>
        </p:spPr>
        <p:txBody>
          <a:bodyPr>
            <a:normAutofit/>
          </a:bodyPr>
          <a:lstStyle/>
          <a:p>
            <a:r>
              <a:rPr lang="fa-IR" sz="4800" err="1" smtClean="0">
                <a:solidFill>
                  <a:srgbClr val="FFFF00"/>
                </a:solidFill>
              </a:rPr>
              <a:t>تلاشهاي</a:t>
            </a:r>
            <a:r>
              <a:rPr lang="fa-IR" sz="4800" smtClean="0">
                <a:solidFill>
                  <a:srgbClr val="FFFF00"/>
                </a:solidFill>
              </a:rPr>
              <a:t> نافرجام </a:t>
            </a:r>
            <a:r>
              <a:rPr lang="fa-IR" sz="4800" err="1" smtClean="0">
                <a:solidFill>
                  <a:srgbClr val="FFFF00"/>
                </a:solidFill>
              </a:rPr>
              <a:t>براي</a:t>
            </a:r>
            <a:r>
              <a:rPr lang="fa-IR" sz="4800" smtClean="0">
                <a:solidFill>
                  <a:srgbClr val="FFFF00"/>
                </a:solidFill>
              </a:rPr>
              <a:t> </a:t>
            </a:r>
            <a:r>
              <a:rPr lang="fa-IR" sz="4800" err="1" smtClean="0">
                <a:solidFill>
                  <a:srgbClr val="FFFF00"/>
                </a:solidFill>
              </a:rPr>
              <a:t>پاسخگويي</a:t>
            </a:r>
            <a:r>
              <a:rPr lang="fa-IR" sz="4800" smtClean="0">
                <a:solidFill>
                  <a:srgbClr val="FFFF00"/>
                </a:solidFill>
              </a:rPr>
              <a:t> به </a:t>
            </a:r>
            <a:r>
              <a:rPr lang="fa-IR" sz="4800" err="1" smtClean="0">
                <a:solidFill>
                  <a:srgbClr val="FFFF00"/>
                </a:solidFill>
              </a:rPr>
              <a:t>اين</a:t>
            </a:r>
            <a:r>
              <a:rPr lang="fa-IR" sz="4800" smtClean="0">
                <a:solidFill>
                  <a:srgbClr val="FFFF00"/>
                </a:solidFill>
              </a:rPr>
              <a:t> شبهه:</a:t>
            </a:r>
            <a:endParaRPr lang="fa-IR" sz="480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6" y="1278285"/>
            <a:ext cx="8688307" cy="37444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numCol="2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6000">
                <a:solidFill>
                  <a:srgbClr val="FFFF00"/>
                </a:solidFill>
                <a:cs typeface="+mj-cs"/>
              </a:rPr>
              <a:t>-</a:t>
            </a:r>
            <a:r>
              <a:rPr lang="fa-IR" sz="6000" smtClean="0">
                <a:solidFill>
                  <a:srgbClr val="FFFF00"/>
                </a:solidFill>
                <a:cs typeface="+mj-cs"/>
              </a:rPr>
              <a:t>تخصيص قاعده.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5400" smtClean="0">
                <a:solidFill>
                  <a:srgbClr val="FFFF00"/>
                </a:solidFill>
                <a:cs typeface="+mj-cs"/>
              </a:rPr>
              <a:t>-</a:t>
            </a:r>
            <a:r>
              <a:rPr lang="fa-IR" sz="5400" smtClean="0">
                <a:solidFill>
                  <a:srgbClr val="FFFF00"/>
                </a:solidFill>
                <a:cs typeface="+mj-cs"/>
              </a:rPr>
              <a:t>تبديل قاعده </a:t>
            </a:r>
            <a:r>
              <a:rPr lang="fa-IR" sz="5400" err="1" smtClean="0">
                <a:solidFill>
                  <a:srgbClr val="FFFF00"/>
                </a:solidFill>
                <a:cs typeface="+mj-cs"/>
              </a:rPr>
              <a:t>فرعيت</a:t>
            </a:r>
            <a:r>
              <a:rPr lang="fa-IR" sz="5400" smtClean="0">
                <a:solidFill>
                  <a:srgbClr val="FFFF00"/>
                </a:solidFill>
                <a:cs typeface="+mj-cs"/>
              </a:rPr>
              <a:t> به </a:t>
            </a:r>
            <a:r>
              <a:rPr lang="fa-IR" sz="5400" err="1" smtClean="0">
                <a:solidFill>
                  <a:srgbClr val="FFFF00"/>
                </a:solidFill>
                <a:cs typeface="+mj-cs"/>
              </a:rPr>
              <a:t>استلزام</a:t>
            </a:r>
            <a:r>
              <a:rPr lang="fa-IR" sz="5400" smtClean="0">
                <a:solidFill>
                  <a:srgbClr val="FFFF00"/>
                </a:solidFill>
                <a:cs typeface="+mj-cs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endParaRPr lang="en-US" sz="6000" smtClean="0">
              <a:solidFill>
                <a:srgbClr val="FFFF00"/>
              </a:solidFill>
              <a:cs typeface="+mj-cs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6000" smtClean="0">
                <a:solidFill>
                  <a:srgbClr val="FFFF00"/>
                </a:solidFill>
                <a:cs typeface="+mj-cs"/>
              </a:rPr>
              <a:t>-</a:t>
            </a:r>
            <a:r>
              <a:rPr lang="fa-IR" sz="6000" smtClean="0">
                <a:solidFill>
                  <a:srgbClr val="FFFF00"/>
                </a:solidFill>
                <a:cs typeface="+mj-cs"/>
              </a:rPr>
              <a:t>انكار ثبوت </a:t>
            </a:r>
            <a:r>
              <a:rPr lang="fa-IR" sz="6000" err="1" smtClean="0">
                <a:solidFill>
                  <a:srgbClr val="FFFF00"/>
                </a:solidFill>
                <a:cs typeface="+mj-cs"/>
              </a:rPr>
              <a:t>ذهني</a:t>
            </a:r>
            <a:r>
              <a:rPr lang="fa-IR" sz="6000" smtClean="0">
                <a:solidFill>
                  <a:srgbClr val="FFFF00"/>
                </a:solidFill>
                <a:cs typeface="+mj-cs"/>
              </a:rPr>
              <a:t>  </a:t>
            </a:r>
            <a:r>
              <a:rPr lang="fa-IR" sz="6000" err="1" smtClean="0">
                <a:solidFill>
                  <a:srgbClr val="FFFF00"/>
                </a:solidFill>
                <a:cs typeface="+mj-cs"/>
              </a:rPr>
              <a:t>وخارجي</a:t>
            </a:r>
            <a:r>
              <a:rPr lang="fa-IR" sz="6000" smtClean="0">
                <a:solidFill>
                  <a:srgbClr val="FFFF00"/>
                </a:solidFill>
                <a:cs typeface="+mj-cs"/>
              </a:rPr>
              <a:t> وجود.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6000" smtClean="0">
                <a:solidFill>
                  <a:srgbClr val="FFFF00"/>
                </a:solidFill>
                <a:cs typeface="+mj-cs"/>
              </a:rPr>
              <a:t>-</a:t>
            </a:r>
            <a:r>
              <a:rPr lang="fa-IR" sz="6000" smtClean="0">
                <a:solidFill>
                  <a:srgbClr val="FFFF00"/>
                </a:solidFill>
                <a:cs typeface="+mj-cs"/>
              </a:rPr>
              <a:t>انكار ثبوت </a:t>
            </a:r>
            <a:r>
              <a:rPr lang="fa-IR" sz="6000" err="1" smtClean="0">
                <a:solidFill>
                  <a:srgbClr val="FFFF00"/>
                </a:solidFill>
                <a:cs typeface="+mj-cs"/>
              </a:rPr>
              <a:t>خارجي</a:t>
            </a:r>
            <a:r>
              <a:rPr lang="fa-IR" sz="6000" smtClean="0">
                <a:solidFill>
                  <a:srgbClr val="FFFF00"/>
                </a:solidFill>
                <a:cs typeface="+mj-cs"/>
              </a:rPr>
              <a:t> وجود.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346" y="5351232"/>
            <a:ext cx="8231029" cy="15096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400" b="1" i="0" u="none" strike="noStrike" kern="1200" cap="none" spc="0" normalizeH="0" baseline="0" noProof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4224" y="5375190"/>
            <a:ext cx="47708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000" b="1" spc="5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اين پاسخ ها علاوه بر فساد مفيد هم نيستند.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>
              <a:lum bright="-47000" contrast="56000"/>
            </a:blip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60000"/>
              </a:lnSpc>
              <a:buNone/>
            </a:pP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قاعده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فرعيت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در ثبوت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شيء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لشيء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6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(</a:t>
            </a:r>
            <a:r>
              <a:rPr lang="fa-IR" sz="6600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هليات</a:t>
            </a:r>
            <a:r>
              <a:rPr lang="fa-IR" sz="6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</a:t>
            </a:r>
            <a:r>
              <a:rPr lang="fa-IR" sz="6600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مركبه</a:t>
            </a:r>
            <a:r>
              <a:rPr lang="fa-IR" sz="6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)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جريان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دارد</a:t>
            </a:r>
            <a:endParaRPr lang="en-US" sz="6600" b="0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  <a:p>
            <a:pPr algn="ctr">
              <a:lnSpc>
                <a:spcPct val="160000"/>
              </a:lnSpc>
              <a:buNone/>
            </a:pP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نه ثبوت </a:t>
            </a:r>
            <a:r>
              <a:rPr lang="fa-IR" sz="66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الشيء</a:t>
            </a:r>
            <a:r>
              <a:rPr lang="fa-IR" sz="6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(</a:t>
            </a:r>
            <a:r>
              <a:rPr lang="fa-IR" sz="6600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هليات</a:t>
            </a:r>
            <a:r>
              <a:rPr lang="fa-IR" sz="6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</a:t>
            </a:r>
            <a:r>
              <a:rPr lang="fa-IR" sz="6600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بسيطه</a:t>
            </a:r>
            <a:r>
              <a:rPr lang="fa-IR" sz="6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)</a:t>
            </a:r>
            <a:r>
              <a:rPr lang="fa-IR" sz="66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.</a:t>
            </a:r>
            <a:endParaRPr lang="fa-IR" sz="6600" b="0" spc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43968" y="152377"/>
            <a:ext cx="3571900" cy="1357322"/>
          </a:xfrm>
          <a:blipFill>
            <a:blip r:embed="rId4">
              <a:lum bright="-39000" contrast="37000"/>
            </a:blip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fa-IR" sz="5400" smtClean="0">
                <a:solidFill>
                  <a:srgbClr val="FFFF00"/>
                </a:solidFill>
              </a:rPr>
              <a:t>جواب </a:t>
            </a:r>
            <a:r>
              <a:rPr lang="fa-IR" sz="5400" err="1" smtClean="0">
                <a:solidFill>
                  <a:srgbClr val="FFFF00"/>
                </a:solidFill>
              </a:rPr>
              <a:t>صحيح</a:t>
            </a:r>
            <a:r>
              <a:rPr lang="fa-IR" sz="5400" smtClean="0">
                <a:solidFill>
                  <a:srgbClr val="FFFF00"/>
                </a:solidFill>
              </a:rPr>
              <a:t>:</a:t>
            </a:r>
            <a:endParaRPr lang="fa-IR" sz="5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275401"/>
            <a:ext cx="8231029" cy="5734892"/>
          </a:xfrm>
        </p:spPr>
        <p:txBody>
          <a:bodyPr>
            <a:normAutofit/>
          </a:bodyPr>
          <a:lstStyle/>
          <a:p>
            <a:r>
              <a:rPr lang="fa-IR" sz="80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الفصل</a:t>
            </a:r>
            <a:r>
              <a:rPr lang="fa-IR" sz="80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0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السابع</a:t>
            </a:r>
            <a:r>
              <a:rPr lang="fa-IR" sz="80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: </a:t>
            </a:r>
            <a:r>
              <a:rPr lang="fa-IR" sz="80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في</a:t>
            </a:r>
            <a:r>
              <a:rPr lang="fa-IR" sz="80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0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أحكام</a:t>
            </a:r>
            <a:r>
              <a:rPr lang="fa-IR" sz="80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0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الوجود</a:t>
            </a:r>
            <a:r>
              <a:rPr lang="fa-IR" sz="80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0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السلبيه</a:t>
            </a:r>
            <a:endParaRPr lang="fa-IR" sz="8000" spc="50" smtClean="0"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/>
              <a:ea typeface="Calibri"/>
              <a:cs typeface="MCS Arafat E_I 3d." pitchFamily="2" charset="-78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829" y="630214"/>
            <a:ext cx="8231029" cy="54726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fa-IR" sz="80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 </a:t>
            </a:r>
            <a:r>
              <a:rPr lang="fa-IR" sz="8000" b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cs typeface="Al-Kharashi 29" pitchFamily="2" charset="-78"/>
              </a:rPr>
              <a:t>المرحلة</a:t>
            </a:r>
            <a:r>
              <a:rPr lang="fa-IR" sz="8000" b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cs typeface="Al-Kharashi 29" pitchFamily="2" charset="-78"/>
              </a:rPr>
              <a:t> </a:t>
            </a:r>
            <a:r>
              <a:rPr lang="fa-IR" sz="8000" b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cs typeface="Al-Kharashi 29" pitchFamily="2" charset="-78"/>
              </a:rPr>
              <a:t>الأولى</a:t>
            </a:r>
            <a:r>
              <a:rPr lang="fa-IR" sz="8000" b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cs typeface="Al-Kharashi 29" pitchFamily="2" charset="-78"/>
              </a:rPr>
              <a:t>: </a:t>
            </a:r>
            <a:br>
              <a:rPr lang="fa-IR" sz="8000" b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cs typeface="Al-Kharashi 29" pitchFamily="2" charset="-78"/>
              </a:rPr>
            </a:br>
            <a:r>
              <a:rPr lang="fa-IR" sz="8000" b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cs typeface="Al-Kharashi 29" pitchFamily="2" charset="-78"/>
              </a:rPr>
              <a:t>في</a:t>
            </a:r>
            <a:r>
              <a:rPr lang="fa-IR" sz="8000" b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cs typeface="Al-Kharashi 29" pitchFamily="2" charset="-78"/>
              </a:rPr>
              <a:t> </a:t>
            </a:r>
            <a:r>
              <a:rPr lang="fa-IR" sz="8000" b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cs typeface="Al-Kharashi 29" pitchFamily="2" charset="-78"/>
              </a:rPr>
              <a:t>كليّات</a:t>
            </a:r>
            <a:r>
              <a:rPr lang="fa-IR" sz="8000" b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cs typeface="Al-Kharashi 29" pitchFamily="2" charset="-78"/>
              </a:rPr>
              <a:t> مباحث </a:t>
            </a:r>
            <a:r>
              <a:rPr lang="fa-IR" sz="8000" b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cs typeface="Al-Kharashi 29" pitchFamily="2" charset="-78"/>
              </a:rPr>
              <a:t>الوجود</a:t>
            </a:r>
            <a:endParaRPr lang="fa-IR" sz="8000" b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cs typeface="Al-Kharashi 29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674399">
            <a:off x="-1411695" y="356250"/>
            <a:ext cx="4907604" cy="857256"/>
          </a:xfrm>
        </p:spPr>
        <p:txBody>
          <a:bodyPr>
            <a:noAutofit/>
          </a:bodyPr>
          <a:lstStyle/>
          <a:p>
            <a:r>
              <a:rPr lang="fa-IR" sz="6000" err="1" smtClean="0">
                <a:solidFill>
                  <a:srgbClr val="FFFF00"/>
                </a:solidFill>
              </a:rPr>
              <a:t>احكام</a:t>
            </a:r>
            <a:r>
              <a:rPr lang="fa-IR" sz="6000" smtClean="0">
                <a:solidFill>
                  <a:srgbClr val="FFFF00"/>
                </a:solidFill>
              </a:rPr>
              <a:t> </a:t>
            </a:r>
            <a:r>
              <a:rPr lang="fa-IR" sz="6000" err="1" smtClean="0">
                <a:solidFill>
                  <a:srgbClr val="FFFF00"/>
                </a:solidFill>
              </a:rPr>
              <a:t>سلبي</a:t>
            </a:r>
            <a:r>
              <a:rPr lang="fa-IR" sz="6000" smtClean="0">
                <a:solidFill>
                  <a:srgbClr val="FFFF00"/>
                </a:solidFill>
              </a:rPr>
              <a:t> وجود </a:t>
            </a:r>
            <a:endParaRPr lang="fa-IR" sz="600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992" y="0"/>
            <a:ext cx="2928958" cy="68770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fa-IR" sz="4400" smtClean="0">
                <a:solidFill>
                  <a:srgbClr val="FFFF00"/>
                </a:solidFill>
                <a:cs typeface="+mj-cs"/>
              </a:rPr>
              <a:t>الف-وجود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غير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ندارد.</a:t>
            </a:r>
          </a:p>
          <a:p>
            <a:pPr>
              <a:lnSpc>
                <a:spcPct val="160000"/>
              </a:lnSpc>
              <a:buNone/>
            </a:pPr>
            <a:r>
              <a:rPr lang="fa-IR" sz="4000" smtClean="0">
                <a:solidFill>
                  <a:srgbClr val="FFFF00"/>
                </a:solidFill>
                <a:cs typeface="+mj-cs"/>
              </a:rPr>
              <a:t>ب- وجود </a:t>
            </a:r>
            <a:r>
              <a:rPr lang="fa-IR" sz="4000" err="1" smtClean="0">
                <a:solidFill>
                  <a:srgbClr val="FFFF00"/>
                </a:solidFill>
                <a:cs typeface="+mj-cs"/>
              </a:rPr>
              <a:t>ثاني</a:t>
            </a:r>
            <a:r>
              <a:rPr lang="fa-IR" sz="4000" smtClean="0">
                <a:solidFill>
                  <a:srgbClr val="FFFF00"/>
                </a:solidFill>
                <a:cs typeface="+mj-cs"/>
              </a:rPr>
              <a:t> ندارد .</a:t>
            </a:r>
          </a:p>
          <a:p>
            <a:pPr>
              <a:lnSpc>
                <a:spcPct val="120000"/>
              </a:lnSpc>
              <a:buNone/>
            </a:pPr>
            <a:endParaRPr lang="fa-IR" sz="3600" smtClean="0">
              <a:solidFill>
                <a:srgbClr val="FFFF00"/>
              </a:solidFill>
              <a:cs typeface="+mj-cs"/>
            </a:endParaRPr>
          </a:p>
          <a:p>
            <a:pPr>
              <a:lnSpc>
                <a:spcPct val="120000"/>
              </a:lnSpc>
              <a:buNone/>
            </a:pPr>
            <a:r>
              <a:rPr lang="fa-IR" sz="3600" smtClean="0">
                <a:solidFill>
                  <a:srgbClr val="FFFF00"/>
                </a:solidFill>
                <a:cs typeface="+mj-cs"/>
              </a:rPr>
              <a:t>ج-وجود جوهر </a:t>
            </a:r>
            <a:r>
              <a:rPr lang="fa-IR" sz="3600" err="1" smtClean="0">
                <a:solidFill>
                  <a:srgbClr val="FFFF00"/>
                </a:solidFill>
                <a:cs typeface="+mj-cs"/>
              </a:rPr>
              <a:t>نيست</a:t>
            </a:r>
            <a:r>
              <a:rPr lang="fa-IR" sz="3600" smtClean="0">
                <a:solidFill>
                  <a:srgbClr val="FFFF00"/>
                </a:solidFill>
                <a:cs typeface="+mj-cs"/>
              </a:rPr>
              <a:t> .</a:t>
            </a:r>
          </a:p>
          <a:p>
            <a:pPr>
              <a:lnSpc>
                <a:spcPct val="160000"/>
              </a:lnSpc>
              <a:buNone/>
            </a:pPr>
            <a:r>
              <a:rPr lang="fa-IR" sz="3600">
                <a:solidFill>
                  <a:srgbClr val="FFFF00"/>
                </a:solidFill>
                <a:cs typeface="+mj-cs"/>
              </a:rPr>
              <a:t>د</a:t>
            </a:r>
            <a:r>
              <a:rPr lang="fa-IR" sz="3600" smtClean="0">
                <a:solidFill>
                  <a:srgbClr val="FFFF00"/>
                </a:solidFill>
                <a:cs typeface="+mj-cs"/>
              </a:rPr>
              <a:t>-وجود عرض </a:t>
            </a:r>
            <a:r>
              <a:rPr lang="fa-IR" sz="3600" err="1" smtClean="0">
                <a:solidFill>
                  <a:srgbClr val="FFFF00"/>
                </a:solidFill>
                <a:cs typeface="+mj-cs"/>
              </a:rPr>
              <a:t>نيست</a:t>
            </a:r>
            <a:r>
              <a:rPr lang="fa-IR" sz="3600" smtClean="0">
                <a:solidFill>
                  <a:srgbClr val="FFFF00"/>
                </a:solidFill>
                <a:cs typeface="+mj-cs"/>
              </a:rPr>
              <a:t> .</a:t>
            </a:r>
          </a:p>
          <a:p>
            <a:pPr>
              <a:lnSpc>
                <a:spcPct val="120000"/>
              </a:lnSpc>
              <a:buNone/>
            </a:pPr>
            <a:endParaRPr lang="fa-IR" smtClean="0">
              <a:solidFill>
                <a:srgbClr val="FFFF00"/>
              </a:solidFill>
              <a:cs typeface="+mj-cs"/>
            </a:endParaRPr>
          </a:p>
          <a:p>
            <a:pPr>
              <a:lnSpc>
                <a:spcPct val="120000"/>
              </a:lnSpc>
              <a:buNone/>
            </a:pPr>
            <a:r>
              <a:rPr lang="fa-IR">
                <a:solidFill>
                  <a:srgbClr val="FFFF00"/>
                </a:solidFill>
                <a:cs typeface="+mj-cs"/>
              </a:rPr>
              <a:t>ه</a:t>
            </a:r>
            <a:r>
              <a:rPr lang="fa-IR" smtClean="0">
                <a:solidFill>
                  <a:srgbClr val="FFFF00"/>
                </a:solidFill>
                <a:cs typeface="+mj-cs"/>
              </a:rPr>
              <a:t>-وجود جزء </a:t>
            </a:r>
            <a:r>
              <a:rPr lang="fa-IR" err="1" smtClean="0">
                <a:solidFill>
                  <a:srgbClr val="FFFF00"/>
                </a:solidFill>
                <a:cs typeface="+mj-cs"/>
              </a:rPr>
              <a:t>چيزي</a:t>
            </a:r>
            <a:r>
              <a:rPr lang="fa-IR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err="1" smtClean="0">
                <a:solidFill>
                  <a:srgbClr val="FFFF00"/>
                </a:solidFill>
                <a:cs typeface="+mj-cs"/>
              </a:rPr>
              <a:t>نيست</a:t>
            </a:r>
            <a:r>
              <a:rPr lang="fa-IR" smtClean="0">
                <a:solidFill>
                  <a:srgbClr val="FFFF00"/>
                </a:solidFill>
                <a:cs typeface="+mj-cs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fa-IR" smtClean="0">
              <a:solidFill>
                <a:srgbClr val="FFFF00"/>
              </a:solidFill>
              <a:cs typeface="+mj-cs"/>
            </a:endParaRPr>
          </a:p>
          <a:p>
            <a:pPr>
              <a:lnSpc>
                <a:spcPct val="120000"/>
              </a:lnSpc>
              <a:buNone/>
            </a:pPr>
            <a:r>
              <a:rPr lang="fa-IR" sz="3000">
                <a:solidFill>
                  <a:srgbClr val="FFFF00"/>
                </a:solidFill>
                <a:cs typeface="+mj-cs"/>
              </a:rPr>
              <a:t>و</a:t>
            </a:r>
            <a:r>
              <a:rPr lang="fa-IR" sz="3000" smtClean="0">
                <a:solidFill>
                  <a:srgbClr val="FFFF00"/>
                </a:solidFill>
                <a:cs typeface="+mj-cs"/>
              </a:rPr>
              <a:t>-وجود جزء ندارد.</a:t>
            </a:r>
          </a:p>
          <a:p>
            <a:pPr>
              <a:lnSpc>
                <a:spcPct val="120000"/>
              </a:lnSpc>
              <a:buNone/>
            </a:pPr>
            <a:r>
              <a:rPr lang="fa-IR" sz="3000">
                <a:solidFill>
                  <a:srgbClr val="FFFF00"/>
                </a:solidFill>
                <a:cs typeface="+mj-cs"/>
              </a:rPr>
              <a:t>ز</a:t>
            </a:r>
            <a:r>
              <a:rPr lang="fa-IR" sz="3000" smtClean="0">
                <a:solidFill>
                  <a:srgbClr val="FFFF00"/>
                </a:solidFill>
                <a:cs typeface="+mj-cs"/>
              </a:rPr>
              <a:t>-وجود نوع </a:t>
            </a:r>
            <a:r>
              <a:rPr lang="fa-IR" sz="3000" err="1" smtClean="0">
                <a:solidFill>
                  <a:srgbClr val="FFFF00"/>
                </a:solidFill>
                <a:cs typeface="+mj-cs"/>
              </a:rPr>
              <a:t>نيست</a:t>
            </a:r>
            <a:r>
              <a:rPr lang="fa-IR" sz="3000" smtClean="0">
                <a:solidFill>
                  <a:srgbClr val="FFFF00"/>
                </a:solidFill>
                <a:cs typeface="+mj-cs"/>
              </a:rPr>
              <a:t> .</a:t>
            </a:r>
          </a:p>
          <a:p>
            <a:pPr>
              <a:lnSpc>
                <a:spcPct val="120000"/>
              </a:lnSpc>
              <a:buNone/>
            </a:pPr>
            <a:endParaRPr lang="fa-IR" smtClean="0">
              <a:solidFill>
                <a:srgbClr val="FFFF00"/>
              </a:solidFill>
              <a:cs typeface="+mj-cs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-203120"/>
            <a:ext cx="6287306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4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        لأصالة الوجود 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ea typeface="Calibri" pitchFamily="34" charset="0"/>
                <a:cs typeface="+mj-cs"/>
              </a:rPr>
              <a:t>حقيقت وجود، صرف </a:t>
            </a:r>
            <a:r>
              <a:rPr kumimoji="0" lang="fa-IR" sz="280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ea typeface="Calibri" pitchFamily="34" charset="0"/>
                <a:cs typeface="+mj-cs"/>
              </a:rPr>
              <a:t>(بدون ضميمه و خليط) </a:t>
            </a:r>
            <a:r>
              <a:rPr kumimoji="0" lang="fa-IR" sz="320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ea typeface="Calibri" pitchFamily="34" charset="0"/>
                <a:cs typeface="+mj-cs"/>
              </a:rPr>
              <a:t>است </a:t>
            </a:r>
            <a:r>
              <a:rPr kumimoji="0" lang="fa-IR" sz="240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ea typeface="Calibri" pitchFamily="34" charset="0"/>
                <a:cs typeface="+mj-cs"/>
              </a:rPr>
              <a:t>(چون غير ندارد)</a:t>
            </a:r>
            <a:endParaRPr kumimoji="0" lang="en-US" sz="14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+mj-cs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ea typeface="Calibri" pitchFamily="34" charset="0"/>
                <a:cs typeface="+mj-cs"/>
              </a:rPr>
              <a:t> </a:t>
            </a:r>
            <a:r>
              <a:rPr kumimoji="0" lang="fa-IR" sz="320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ea typeface="Calibri" pitchFamily="34" charset="0"/>
                <a:cs typeface="Arabic Typesetting" pitchFamily="66" charset="-78"/>
              </a:rPr>
              <a:t>صرف الشئ لايتثني و لايتكرر</a:t>
            </a:r>
            <a:r>
              <a:rPr kumimoji="0" lang="fa-IR" sz="280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ea typeface="Calibri" pitchFamily="34" charset="0"/>
                <a:cs typeface="+mj-cs"/>
              </a:rPr>
              <a:t>(تكرّرو تكثّرنيازمند ضميمه يا خليط است)</a:t>
            </a:r>
            <a:endParaRPr kumimoji="0" lang="en-US" sz="14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+mj-cs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         </a:t>
            </a:r>
            <a:r>
              <a:rPr kumimoji="0" lang="fa-IR" sz="4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جوهراز اقسام</a:t>
            </a:r>
            <a:r>
              <a:rPr kumimoji="0" lang="fa-IR" sz="48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 </a:t>
            </a:r>
            <a:r>
              <a:rPr kumimoji="0" lang="fa-IR" sz="4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 ماهيت است.</a:t>
            </a:r>
            <a:endParaRPr lang="fa-IR" sz="160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عرض  از اقسام ماهيت است .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عرض وابسته به غير است اما وجود قائم به نفس است . 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defTabSz="914400" rtl="1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وجود غير ندارد تا باضميمه به آن يك مركب تشكيل شود.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abic Typesetting" pitchFamily="66" charset="-78"/>
                <a:ea typeface="Calibri" pitchFamily="34" charset="0"/>
                <a:cs typeface="Arabic Typesetting" pitchFamily="66" charset="-78"/>
              </a:rPr>
              <a:t>«كلُّ ممكنٍ زوجٌ تركيبيٌ من ماهيةٍ و وجود»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يعني ذهن در برخورد با ممكنات دو مفهوم انتزاع مي كند.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+mj-cs"/>
              </a:rPr>
              <a:t>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+mj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23287" y="389537"/>
            <a:ext cx="610681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6348122" y="630213"/>
            <a:ext cx="428628" cy="1357322"/>
          </a:xfrm>
          <a:prstGeom prst="rightBrace">
            <a:avLst>
              <a:gd name="adj1" fmla="val 19471"/>
              <a:gd name="adj2" fmla="val 53765"/>
            </a:avLst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287306" y="2574429"/>
            <a:ext cx="844116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>
            <a:off x="6428627" y="3222501"/>
            <a:ext cx="428628" cy="1080120"/>
          </a:xfrm>
          <a:prstGeom prst="rightBrace">
            <a:avLst>
              <a:gd name="adj1" fmla="val 19471"/>
              <a:gd name="adj2" fmla="val 28397"/>
            </a:avLst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ight Brace 22"/>
          <p:cNvSpPr/>
          <p:nvPr/>
        </p:nvSpPr>
        <p:spPr>
          <a:xfrm>
            <a:off x="6463051" y="4518645"/>
            <a:ext cx="428628" cy="2160240"/>
          </a:xfrm>
          <a:prstGeom prst="rightBrace">
            <a:avLst>
              <a:gd name="adj1" fmla="val 12699"/>
              <a:gd name="adj2" fmla="val 19206"/>
            </a:avLst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116" y="0"/>
            <a:ext cx="3215472" cy="1152509"/>
          </a:xfrm>
        </p:spPr>
        <p:txBody>
          <a:bodyPr>
            <a:normAutofit/>
          </a:bodyPr>
          <a:lstStyle/>
          <a:p>
            <a:pPr algn="r"/>
            <a:r>
              <a:rPr lang="fa-IR" sz="5400">
                <a:solidFill>
                  <a:srgbClr val="FFFF00"/>
                </a:solidFill>
              </a:rPr>
              <a:t>و</a:t>
            </a:r>
            <a:r>
              <a:rPr lang="fa-IR" sz="5400" smtClean="0">
                <a:solidFill>
                  <a:srgbClr val="FFFF00"/>
                </a:solidFill>
              </a:rPr>
              <a:t>-وجود جزء ندارد.</a:t>
            </a:r>
            <a:endParaRPr lang="fa-IR" sz="5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240" y="1152509"/>
            <a:ext cx="3186822" cy="8572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44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اقسام </a:t>
            </a:r>
            <a:r>
              <a:rPr lang="fa-IR" sz="44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تركيب</a:t>
            </a:r>
            <a:r>
              <a:rPr lang="fa-IR" sz="44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44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حقيقي</a:t>
            </a:r>
            <a:r>
              <a:rPr lang="fa-IR" sz="44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:</a:t>
            </a:r>
            <a:endParaRPr lang="en-US" sz="4400" smtClean="0">
              <a:solidFill>
                <a:schemeClr val="bg1">
                  <a:lumMod val="95000"/>
                </a:schemeClr>
              </a:solidFill>
              <a:cs typeface="+mj-cs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175399" y="490085"/>
            <a:ext cx="571504" cy="2000264"/>
          </a:xfrm>
          <a:prstGeom prst="rightBrace">
            <a:avLst>
              <a:gd name="adj1" fmla="val 48254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400"/>
          </a:p>
        </p:txBody>
      </p:sp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0" y="366691"/>
            <a:ext cx="60729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1-تركيب عقلي </a:t>
            </a:r>
            <a:r>
              <a:rPr kumimoji="0" lang="fa-IR" sz="20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(تركيب از جنس</a:t>
            </a:r>
            <a:r>
              <a:rPr kumimoji="0" lang="fa-IR" sz="2000" b="0" i="0" u="none" strike="noStrike" cap="none" normalizeH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 </a:t>
            </a:r>
            <a:r>
              <a:rPr kumimoji="0" lang="fa-IR" sz="20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وفصل)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B Badr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2-تركيب خارجي </a:t>
            </a:r>
            <a:r>
              <a:rPr kumimoji="0" lang="fa-IR" sz="20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(تركيب از ماده وصورت)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3-تركيب مقداري </a:t>
            </a:r>
            <a:r>
              <a:rPr kumimoji="0" lang="fa-IR" sz="20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(امتداد زماني يا مكاني)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B Badr" pitchFamily="2" charset="-78"/>
              </a:rPr>
              <a:t> </a:t>
            </a:r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3924722" y="2417499"/>
            <a:ext cx="50728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هيچ يك از اين اقسام تركيب در وجود راه ندارد :</a:t>
            </a:r>
            <a:endParaRPr kumimoji="0" lang="fa-IR" sz="4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3492674" y="2968112"/>
            <a:ext cx="565291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smtClean="0">
                <a:solidFill>
                  <a:schemeClr val="bg1">
                    <a:lumMod val="95000"/>
                  </a:schemeClr>
                </a:solidFill>
                <a:latin typeface="IranNastaliq" pitchFamily="18" charset="0"/>
                <a:ea typeface="Calibri" pitchFamily="34" charset="0"/>
                <a:cs typeface="B Badr" pitchFamily="2" charset="-78"/>
              </a:rPr>
              <a:t>1-</a:t>
            </a:r>
            <a:r>
              <a:rPr kumimoji="0" lang="fa-IR" sz="3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جنس و فصل ندارد زيرا اگر جنس و فصل داشته باشد جنس آن يا وجود است يا غير وجود و هردو باطل است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اگر جنس نباشد فصل نيز نخواهد داشت.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+mj-cs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>
                <a:solidFill>
                  <a:schemeClr val="bg1">
                    <a:lumMod val="95000"/>
                  </a:schemeClr>
                </a:solidFill>
                <a:latin typeface="IranNastaliq" pitchFamily="18" charset="0"/>
                <a:ea typeface="Calibri" pitchFamily="34" charset="0"/>
                <a:cs typeface="B Badr" pitchFamily="2" charset="-78"/>
              </a:rPr>
              <a:t>2-</a:t>
            </a:r>
            <a:r>
              <a:rPr kumimoji="0" lang="fa-IR" sz="3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وجود ماده و صورت ندارد زيرا ماده و صورت همان جنس وفصل </a:t>
            </a:r>
            <a:r>
              <a:rPr kumimoji="0" lang="fa-IR" sz="2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 </a:t>
            </a:r>
            <a:r>
              <a:rPr kumimoji="0" lang="fa-IR" sz="36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"‌به‌شرط لا</a:t>
            </a:r>
            <a:r>
              <a:rPr kumimoji="0" lang="fa-IR" sz="2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"‌ </a:t>
            </a:r>
            <a:r>
              <a:rPr kumimoji="0" lang="fa-IR" sz="36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هستند.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+mj-cs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>
                <a:solidFill>
                  <a:schemeClr val="bg1">
                    <a:lumMod val="95000"/>
                  </a:schemeClr>
                </a:solidFill>
                <a:latin typeface="IranNastaliq" pitchFamily="18" charset="0"/>
                <a:ea typeface="Calibri" pitchFamily="34" charset="0"/>
                <a:cs typeface="B Badr" pitchFamily="2" charset="-78"/>
              </a:rPr>
              <a:t>3-</a:t>
            </a:r>
            <a:r>
              <a:rPr kumimoji="0" lang="fa-IR" sz="3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وجود جزء مقداري ندارد زيرا جسم ندارد(</a:t>
            </a:r>
            <a:r>
              <a:rPr kumimoji="0" lang="fa-IR" sz="2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چون</a:t>
            </a:r>
            <a:r>
              <a:rPr kumimoji="0" lang="fa-IR" sz="24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 ماده</a:t>
            </a:r>
            <a:r>
              <a:rPr kumimoji="0" lang="fa-IR" sz="2400" b="0" i="0" u="none" strike="noStrike" cap="none" normalizeH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 وصورت ندارد</a:t>
            </a:r>
            <a:r>
              <a:rPr kumimoji="0" lang="fa-IR" sz="3200" b="0" i="0" u="none" strike="noStrike" cap="none" normalizeH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)</a:t>
            </a:r>
            <a:r>
              <a:rPr kumimoji="0" lang="fa-IR" sz="3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IranNastaliq" pitchFamily="18" charset="0"/>
                <a:ea typeface="Calibri" pitchFamily="34" charset="0"/>
                <a:cs typeface="+mj-cs"/>
              </a:rPr>
              <a:t>.</a:t>
            </a:r>
            <a:endParaRPr kumimoji="0" lang="fa-IR" sz="36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060626" y="3236751"/>
            <a:ext cx="214314" cy="1785950"/>
          </a:xfrm>
          <a:prstGeom prst="rightBrace">
            <a:avLst>
              <a:gd name="adj1" fmla="val 37358"/>
              <a:gd name="adj2" fmla="val 54688"/>
            </a:avLst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324322" y="3081335"/>
            <a:ext cx="28145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ranNastaliq" pitchFamily="18" charset="0"/>
                <a:ea typeface="Calibri" pitchFamily="34" charset="0"/>
                <a:cs typeface="+mj-cs"/>
              </a:rPr>
              <a:t>جنس ،وجودُ نيست زيرا در اين صورت فصل آن مقوم جنس است   نه مقسم آن.</a:t>
            </a:r>
            <a:endParaRPr lang="en-US" sz="280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+mj-cs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ranNastaliq" pitchFamily="18" charset="0"/>
                <a:ea typeface="Calibri" pitchFamily="34" charset="0"/>
                <a:cs typeface="+mj-cs"/>
              </a:rPr>
              <a:t>جنس ،غير وجود نيست زيرا لا غير للوجود.</a:t>
            </a:r>
            <a:endParaRPr lang="en-US" sz="280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+mj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708699" y="4230613"/>
            <a:ext cx="3744415" cy="158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6600" smtClean="0">
                <a:solidFill>
                  <a:srgbClr val="FFFF00"/>
                </a:solidFill>
              </a:rPr>
              <a:t>ز- وجود نوع </a:t>
            </a:r>
            <a:r>
              <a:rPr lang="fa-IR" sz="6600" err="1" smtClean="0">
                <a:solidFill>
                  <a:srgbClr val="FFFF00"/>
                </a:solidFill>
              </a:rPr>
              <a:t>نيست</a:t>
            </a:r>
            <a:r>
              <a:rPr lang="fa-IR" sz="6600" smtClean="0">
                <a:solidFill>
                  <a:srgbClr val="FFFF00"/>
                </a:solidFill>
              </a:rPr>
              <a:t>.</a:t>
            </a:r>
            <a:endParaRPr lang="fa-IR" sz="660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>
              <a:lum bright="-57000" contrast="40000"/>
            </a:blip>
            <a:tile tx="0" ty="0" sx="100000" sy="100000" flip="none" algn="tl"/>
          </a:blip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fa-IR" sz="8800" smtClean="0">
              <a:solidFill>
                <a:srgbClr val="FFFF00"/>
              </a:solidFill>
              <a:cs typeface="+mj-cs"/>
            </a:endParaRPr>
          </a:p>
          <a:p>
            <a:pPr algn="ctr">
              <a:lnSpc>
                <a:spcPct val="220000"/>
              </a:lnSpc>
              <a:buNone/>
            </a:pPr>
            <a:r>
              <a:rPr lang="fa-IR" sz="8800" smtClean="0">
                <a:solidFill>
                  <a:srgbClr val="FFFF00"/>
                </a:solidFill>
                <a:cs typeface="+mj-cs"/>
              </a:rPr>
              <a:t>وجود نوع </a:t>
            </a:r>
            <a:r>
              <a:rPr lang="fa-IR" sz="8800" err="1" smtClean="0">
                <a:solidFill>
                  <a:srgbClr val="FFFF00"/>
                </a:solidFill>
                <a:cs typeface="+mj-cs"/>
              </a:rPr>
              <a:t>نيست</a:t>
            </a:r>
            <a:r>
              <a:rPr lang="fa-IR" sz="8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8800" err="1" smtClean="0">
                <a:solidFill>
                  <a:srgbClr val="FFFF00"/>
                </a:solidFill>
                <a:cs typeface="+mj-cs"/>
              </a:rPr>
              <a:t>زيرا</a:t>
            </a:r>
            <a:r>
              <a:rPr lang="fa-IR" sz="8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8800" err="1" smtClean="0">
                <a:solidFill>
                  <a:srgbClr val="FFFF00"/>
                </a:solidFill>
                <a:cs typeface="+mj-cs"/>
              </a:rPr>
              <a:t>تحصّل</a:t>
            </a:r>
            <a:r>
              <a:rPr lang="fa-IR" sz="8800" smtClean="0">
                <a:solidFill>
                  <a:srgbClr val="FFFF00"/>
                </a:solidFill>
                <a:cs typeface="+mj-cs"/>
              </a:rPr>
              <a:t> آن به مشخّصات </a:t>
            </a:r>
            <a:r>
              <a:rPr lang="fa-IR" sz="8800" err="1" smtClean="0">
                <a:solidFill>
                  <a:srgbClr val="FFFF00"/>
                </a:solidFill>
                <a:cs typeface="+mj-cs"/>
              </a:rPr>
              <a:t>فردي</a:t>
            </a:r>
            <a:r>
              <a:rPr lang="fa-IR" sz="8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8800" err="1" smtClean="0">
                <a:solidFill>
                  <a:srgbClr val="FFFF00"/>
                </a:solidFill>
                <a:cs typeface="+mj-cs"/>
              </a:rPr>
              <a:t>نيست</a:t>
            </a:r>
            <a:r>
              <a:rPr lang="fa-IR" sz="8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8800" err="1" smtClean="0">
                <a:solidFill>
                  <a:srgbClr val="FFFF00"/>
                </a:solidFill>
                <a:cs typeface="+mj-cs"/>
              </a:rPr>
              <a:t>بلكه</a:t>
            </a:r>
            <a:r>
              <a:rPr lang="fa-IR" sz="8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8800" err="1" smtClean="0">
                <a:solidFill>
                  <a:srgbClr val="FFFF00"/>
                </a:solidFill>
                <a:cs typeface="+mj-cs"/>
              </a:rPr>
              <a:t>تحصّل</a:t>
            </a:r>
            <a:r>
              <a:rPr lang="fa-IR" sz="8800" smtClean="0">
                <a:solidFill>
                  <a:srgbClr val="FFFF00"/>
                </a:solidFill>
                <a:cs typeface="+mj-cs"/>
              </a:rPr>
              <a:t> آن </a:t>
            </a:r>
            <a:r>
              <a:rPr lang="fa-IR" sz="8800" err="1" smtClean="0">
                <a:solidFill>
                  <a:srgbClr val="FFFF00"/>
                </a:solidFill>
                <a:cs typeface="+mj-cs"/>
              </a:rPr>
              <a:t>بذاته</a:t>
            </a:r>
            <a:r>
              <a:rPr lang="fa-IR" sz="8800" smtClean="0">
                <a:solidFill>
                  <a:srgbClr val="FFFF00"/>
                </a:solidFill>
                <a:cs typeface="+mj-cs"/>
              </a:rPr>
              <a:t> است.</a:t>
            </a:r>
            <a:endParaRPr lang="fa-IR" sz="8800">
              <a:solidFill>
                <a:srgbClr val="FFFF00"/>
              </a:solidFill>
              <a:cs typeface="+mj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275401"/>
            <a:ext cx="8231029" cy="5949206"/>
          </a:xfrm>
        </p:spPr>
        <p:txBody>
          <a:bodyPr>
            <a:noAutofit/>
          </a:bodyPr>
          <a:lstStyle/>
          <a:p>
            <a:r>
              <a:rPr lang="fa-IR" sz="88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الفصل</a:t>
            </a:r>
            <a:r>
              <a:rPr lang="fa-IR" sz="88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8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الثامن</a:t>
            </a:r>
            <a:r>
              <a:rPr lang="fa-IR" sz="88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: </a:t>
            </a:r>
            <a:r>
              <a:rPr lang="fa-IR" sz="80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في</a:t>
            </a:r>
            <a:r>
              <a:rPr lang="fa-IR" sz="80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0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معني</a:t>
            </a:r>
            <a:r>
              <a:rPr lang="fa-IR" sz="80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نفس </a:t>
            </a:r>
            <a:r>
              <a:rPr lang="fa-IR" sz="80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الامر</a:t>
            </a:r>
            <a:endParaRPr lang="fa-IR" sz="8800" spc="50" smtClean="0"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/>
              <a:ea typeface="Calibri"/>
              <a:cs typeface="MCS Arafat E_I 3d." pitchFamily="2" charset="-78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366691"/>
            <a:ext cx="8231029" cy="714380"/>
          </a:xfrm>
        </p:spPr>
        <p:txBody>
          <a:bodyPr>
            <a:noAutofit/>
          </a:bodyPr>
          <a:lstStyle/>
          <a:p>
            <a:r>
              <a:rPr lang="fa-IR" sz="6000" smtClean="0">
                <a:solidFill>
                  <a:srgbClr val="FFFF00"/>
                </a:solidFill>
              </a:rPr>
              <a:t>انواع ثبوت:</a:t>
            </a:r>
            <a:endParaRPr lang="fa-IR" sz="5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22" y="1134269"/>
            <a:ext cx="8643998" cy="5616624"/>
          </a:xfrm>
          <a:blipFill>
            <a:blip r:embed="rId3">
              <a:lum bright="-37000" contrast="47000"/>
            </a:blip>
            <a:tile tx="0" ty="0" sx="100000" sy="100000" flip="none" algn="tl"/>
          </a:blip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fa-IR" sz="5400" b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1- </a:t>
            </a:r>
            <a:r>
              <a:rPr lang="fa-IR" sz="54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ثبوت </a:t>
            </a:r>
            <a:r>
              <a:rPr lang="fa-IR" sz="54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حقيقت</a:t>
            </a:r>
            <a:r>
              <a:rPr lang="fa-IR" sz="54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وجود.</a:t>
            </a:r>
            <a:endParaRPr lang="en-US" sz="5400" smtClean="0">
              <a:solidFill>
                <a:schemeClr val="bg1">
                  <a:lumMod val="95000"/>
                </a:schemeClr>
              </a:solidFill>
              <a:cs typeface="+mj-cs"/>
            </a:endParaRPr>
          </a:p>
          <a:p>
            <a:pPr>
              <a:buNone/>
            </a:pPr>
            <a:r>
              <a:rPr lang="fa-IR" sz="4800" b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2-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ثبوت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ماهيات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(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بااين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كه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در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حقيقت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اين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ثبوت را از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بركت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وجود  دارند.)</a:t>
            </a:r>
            <a:endParaRPr lang="en-US" sz="4800" smtClean="0">
              <a:solidFill>
                <a:schemeClr val="bg1">
                  <a:lumMod val="95000"/>
                </a:schemeClr>
              </a:solidFill>
              <a:cs typeface="+mj-cs"/>
            </a:endParaRPr>
          </a:p>
          <a:p>
            <a:pPr>
              <a:buNone/>
            </a:pPr>
            <a:r>
              <a:rPr lang="fa-IR" sz="5400" b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3-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ثبوت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مفاهيم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اعتباري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عقلي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(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مفاهيمي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كه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با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يك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فعاليت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عقلي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انتزاع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ميشوند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)</a:t>
            </a:r>
            <a:endParaRPr lang="en-US" sz="4800" smtClean="0">
              <a:solidFill>
                <a:schemeClr val="bg1">
                  <a:lumMod val="95000"/>
                </a:schemeClr>
              </a:solidFill>
              <a:cs typeface="+mj-cs"/>
            </a:endParaRPr>
          </a:p>
          <a:p>
            <a:pPr algn="ctr">
              <a:buNone/>
            </a:pP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ثبوت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اين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مفاهيم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به ثبوت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مصاديق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آنهاست .</a:t>
            </a:r>
            <a:endParaRPr lang="en-US" sz="4800" smtClean="0">
              <a:solidFill>
                <a:schemeClr val="bg1">
                  <a:lumMod val="95000"/>
                </a:schemeClr>
              </a:solidFill>
              <a:cs typeface="+mj-cs"/>
            </a:endParaRPr>
          </a:p>
          <a:p>
            <a:pPr algn="ctr">
              <a:lnSpc>
                <a:spcPct val="150000"/>
              </a:lnSpc>
              <a:buNone/>
            </a:pPr>
            <a:r>
              <a:rPr lang="fa-IR" sz="360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ثبوت </a:t>
            </a:r>
            <a:r>
              <a:rPr lang="fa-IR" sz="3600" err="1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عامي</a:t>
            </a:r>
            <a:r>
              <a:rPr lang="fa-IR" sz="360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r>
              <a:rPr lang="fa-IR" sz="3600" err="1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كه</a:t>
            </a:r>
            <a:r>
              <a:rPr lang="fa-IR" sz="360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شامل هر سه قسم ثبوت </a:t>
            </a:r>
            <a:r>
              <a:rPr lang="fa-IR" sz="3600" err="1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مي‌شود</a:t>
            </a:r>
            <a:r>
              <a:rPr lang="fa-IR" sz="360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(</a:t>
            </a:r>
            <a:r>
              <a:rPr lang="fa-IR" sz="3600" err="1" smtClean="0">
                <a:solidFill>
                  <a:srgbClr val="FFFF00"/>
                </a:solidFill>
                <a:cs typeface="B Titr" pitchFamily="2" charset="-78"/>
              </a:rPr>
              <a:t>نفس‌الأمر</a:t>
            </a:r>
            <a:r>
              <a:rPr lang="fa-IR" sz="360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) </a:t>
            </a:r>
            <a:r>
              <a:rPr lang="fa-IR" sz="3600" err="1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ناميده</a:t>
            </a:r>
            <a:r>
              <a:rPr lang="fa-IR" sz="360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r>
              <a:rPr lang="fa-IR" sz="3600" err="1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ميشود</a:t>
            </a:r>
            <a:r>
              <a:rPr lang="fa-IR" sz="360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.</a:t>
            </a:r>
            <a:endParaRPr lang="en-US" sz="360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275401"/>
            <a:ext cx="8231029" cy="166292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sz="4900" smtClean="0">
                <a:solidFill>
                  <a:srgbClr val="FFFF00"/>
                </a:solidFill>
              </a:rPr>
              <a:t>نفس </a:t>
            </a:r>
            <a:r>
              <a:rPr lang="fa-IR" sz="4900" err="1" smtClean="0">
                <a:solidFill>
                  <a:srgbClr val="FFFF00"/>
                </a:solidFill>
              </a:rPr>
              <a:t>الأمر</a:t>
            </a:r>
            <a:r>
              <a:rPr lang="fa-IR" sz="4900" smtClean="0">
                <a:solidFill>
                  <a:srgbClr val="FFFF00"/>
                </a:solidFill>
              </a:rPr>
              <a:t> </a:t>
            </a:r>
            <a:r>
              <a:rPr lang="fa-IR" sz="4900" err="1" smtClean="0">
                <a:solidFill>
                  <a:srgbClr val="FFFF00"/>
                </a:solidFill>
              </a:rPr>
              <a:t>ملاك</a:t>
            </a:r>
            <a:r>
              <a:rPr lang="fa-IR" sz="4900" smtClean="0">
                <a:solidFill>
                  <a:srgbClr val="FFFF00"/>
                </a:solidFill>
              </a:rPr>
              <a:t> صدق و </a:t>
            </a:r>
            <a:r>
              <a:rPr lang="fa-IR" sz="4900" err="1" smtClean="0">
                <a:solidFill>
                  <a:srgbClr val="FFFF00"/>
                </a:solidFill>
              </a:rPr>
              <a:t>كذب</a:t>
            </a:r>
            <a:r>
              <a:rPr lang="fa-IR" sz="4900" smtClean="0">
                <a:solidFill>
                  <a:srgbClr val="FFFF00"/>
                </a:solidFill>
              </a:rPr>
              <a:t> </a:t>
            </a:r>
            <a:r>
              <a:rPr lang="fa-IR" sz="4900" err="1" smtClean="0">
                <a:solidFill>
                  <a:srgbClr val="FFFF00"/>
                </a:solidFill>
              </a:rPr>
              <a:t>قضاياست</a:t>
            </a:r>
            <a:r>
              <a:rPr lang="fa-IR" sz="4900" smtClean="0">
                <a:solidFill>
                  <a:srgbClr val="FFFF00"/>
                </a:solidFill>
              </a:rPr>
              <a:t/>
            </a:r>
            <a:br>
              <a:rPr lang="fa-IR" sz="4900" smtClean="0">
                <a:solidFill>
                  <a:srgbClr val="FFFF00"/>
                </a:solidFill>
              </a:rPr>
            </a:br>
            <a:r>
              <a:rPr lang="fa-IR" sz="4900" smtClean="0">
                <a:solidFill>
                  <a:srgbClr val="FFFF00"/>
                </a:solidFill>
              </a:rPr>
              <a:t> ( چه </a:t>
            </a:r>
            <a:r>
              <a:rPr lang="fa-IR" sz="4900" err="1" smtClean="0">
                <a:solidFill>
                  <a:srgbClr val="FFFF00"/>
                </a:solidFill>
              </a:rPr>
              <a:t>قضاياي</a:t>
            </a:r>
            <a:r>
              <a:rPr lang="fa-IR" sz="4900" smtClean="0">
                <a:solidFill>
                  <a:srgbClr val="FFFF00"/>
                </a:solidFill>
              </a:rPr>
              <a:t> </a:t>
            </a:r>
            <a:r>
              <a:rPr lang="fa-IR" sz="4900" err="1" smtClean="0">
                <a:solidFill>
                  <a:srgbClr val="FFFF00"/>
                </a:solidFill>
              </a:rPr>
              <a:t>خارجي</a:t>
            </a:r>
            <a:r>
              <a:rPr lang="fa-IR" sz="4900" smtClean="0">
                <a:solidFill>
                  <a:srgbClr val="FFFF00"/>
                </a:solidFill>
              </a:rPr>
              <a:t> چه </a:t>
            </a:r>
            <a:r>
              <a:rPr lang="fa-IR" sz="4900" err="1" smtClean="0">
                <a:solidFill>
                  <a:srgbClr val="FFFF00"/>
                </a:solidFill>
              </a:rPr>
              <a:t>قضاياي</a:t>
            </a:r>
            <a:r>
              <a:rPr lang="fa-IR" sz="4900" smtClean="0">
                <a:solidFill>
                  <a:srgbClr val="FFFF00"/>
                </a:solidFill>
              </a:rPr>
              <a:t> </a:t>
            </a:r>
            <a:r>
              <a:rPr lang="fa-IR" sz="4900" err="1" smtClean="0">
                <a:solidFill>
                  <a:srgbClr val="FFFF00"/>
                </a:solidFill>
              </a:rPr>
              <a:t>ذهني</a:t>
            </a:r>
            <a:r>
              <a:rPr lang="fa-IR" sz="4900" smtClean="0">
                <a:solidFill>
                  <a:srgbClr val="FFFF00"/>
                </a:solidFill>
              </a:rPr>
              <a:t>)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6" y="2295517"/>
            <a:ext cx="8784975" cy="4357718"/>
          </a:xfrm>
          <a:blipFill>
            <a:blip r:embed="rId3">
              <a:lum bright="-6000" contrast="33000"/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None/>
            </a:pPr>
            <a:r>
              <a:rPr lang="fa-IR" sz="4800" err="1" smtClean="0">
                <a:solidFill>
                  <a:srgbClr val="FFFF00"/>
                </a:solidFill>
                <a:cs typeface="+mj-cs"/>
              </a:rPr>
              <a:t>قضاياي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خارجي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: هم موضوع و هم محمول (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حكم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) آنها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خارجي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است (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الواجب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موجود).</a:t>
            </a:r>
            <a:endParaRPr lang="en-US" sz="4800" smtClean="0">
              <a:solidFill>
                <a:schemeClr val="bg1">
                  <a:lumMod val="95000"/>
                </a:schemeClr>
              </a:solidFill>
              <a:cs typeface="+mj-cs"/>
            </a:endParaRPr>
          </a:p>
          <a:p>
            <a:pPr algn="ctr">
              <a:lnSpc>
                <a:spcPct val="150000"/>
              </a:lnSpc>
              <a:buNone/>
            </a:pPr>
            <a:r>
              <a:rPr lang="fa-IR" sz="4800" err="1" smtClean="0">
                <a:solidFill>
                  <a:srgbClr val="FFFF00"/>
                </a:solidFill>
                <a:cs typeface="+mj-cs"/>
              </a:rPr>
              <a:t>قضاياي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ذهني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: محمول (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حكم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) در آنها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ذهني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است . چه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موضوعشان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خارجي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باشد چه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ذهني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. (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الكلّي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اما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ذاتي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اما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عرضي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/ </a:t>
            </a:r>
            <a:r>
              <a:rPr lang="fa-IR" sz="48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الانسان</a:t>
            </a:r>
            <a:r>
              <a:rPr lang="fa-IR" sz="48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نوع).</a:t>
            </a:r>
            <a:endParaRPr lang="en-US" sz="4800" smtClean="0">
              <a:solidFill>
                <a:schemeClr val="bg1">
                  <a:lumMod val="95000"/>
                </a:schemeClr>
              </a:solidFill>
              <a:cs typeface="+mj-cs"/>
            </a:endParaRPr>
          </a:p>
          <a:p>
            <a:endParaRPr lang="fa-IR" sz="44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7" y="275401"/>
            <a:ext cx="8715436" cy="273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4900" err="1" smtClean="0">
                <a:solidFill>
                  <a:srgbClr val="FFFF00"/>
                </a:solidFill>
                <a:cs typeface="B Titr" pitchFamily="2" charset="-78"/>
              </a:rPr>
              <a:t>قيل</a:t>
            </a:r>
            <a:r>
              <a:rPr lang="fa-IR" sz="4900" smtClean="0">
                <a:solidFill>
                  <a:srgbClr val="FFFF00"/>
                </a:solidFill>
                <a:cs typeface="B Titr" pitchFamily="2" charset="-78"/>
              </a:rPr>
              <a:t> </a:t>
            </a:r>
            <a:r>
              <a:rPr lang="fa-IR" sz="4900" smtClean="0">
                <a:solidFill>
                  <a:srgbClr val="FFFF00"/>
                </a:solidFill>
              </a:rPr>
              <a:t>: </a:t>
            </a:r>
            <a:r>
              <a:rPr lang="fa-IR" smtClean="0">
                <a:solidFill>
                  <a:srgbClr val="FFFF00"/>
                </a:solidFill>
              </a:rPr>
              <a:t>نفس </a:t>
            </a:r>
            <a:r>
              <a:rPr lang="fa-IR" err="1" smtClean="0">
                <a:solidFill>
                  <a:srgbClr val="FFFF00"/>
                </a:solidFill>
              </a:rPr>
              <a:t>الامر</a:t>
            </a:r>
            <a:r>
              <a:rPr lang="fa-IR" smtClean="0">
                <a:solidFill>
                  <a:srgbClr val="FFFF00"/>
                </a:solidFill>
              </a:rPr>
              <a:t> عقل </a:t>
            </a:r>
            <a:r>
              <a:rPr lang="fa-IR" err="1" smtClean="0">
                <a:solidFill>
                  <a:srgbClr val="FFFF00"/>
                </a:solidFill>
              </a:rPr>
              <a:t>مجرّدي</a:t>
            </a:r>
            <a:r>
              <a:rPr lang="fa-IR" smtClean="0">
                <a:solidFill>
                  <a:srgbClr val="FFFF00"/>
                </a:solidFill>
              </a:rPr>
              <a:t> است </a:t>
            </a:r>
            <a:r>
              <a:rPr lang="fa-IR" err="1" smtClean="0">
                <a:solidFill>
                  <a:srgbClr val="FFFF00"/>
                </a:solidFill>
              </a:rPr>
              <a:t>كه</a:t>
            </a:r>
            <a:r>
              <a:rPr lang="fa-IR" smtClean="0">
                <a:solidFill>
                  <a:srgbClr val="FFFF00"/>
                </a:solidFill>
              </a:rPr>
              <a:t> تمام صور </a:t>
            </a:r>
            <a:r>
              <a:rPr lang="fa-IR" err="1" smtClean="0">
                <a:solidFill>
                  <a:srgbClr val="FFFF00"/>
                </a:solidFill>
              </a:rPr>
              <a:t>معقولات</a:t>
            </a:r>
            <a:r>
              <a:rPr lang="fa-IR" smtClean="0">
                <a:solidFill>
                  <a:srgbClr val="FFFF00"/>
                </a:solidFill>
              </a:rPr>
              <a:t> در آن </a:t>
            </a:r>
            <a:r>
              <a:rPr lang="fa-IR" err="1" smtClean="0">
                <a:solidFill>
                  <a:srgbClr val="FFFF00"/>
                </a:solidFill>
              </a:rPr>
              <a:t>موجوداست</a:t>
            </a:r>
            <a:r>
              <a:rPr lang="fa-IR" smtClean="0">
                <a:solidFill>
                  <a:srgbClr val="FFFF00"/>
                </a:solidFill>
              </a:rPr>
              <a:t> و مطابقت </a:t>
            </a:r>
            <a:r>
              <a:rPr lang="fa-IR" err="1" smtClean="0">
                <a:solidFill>
                  <a:srgbClr val="FFFF00"/>
                </a:solidFill>
              </a:rPr>
              <a:t>قضايا</a:t>
            </a:r>
            <a:r>
              <a:rPr lang="fa-IR" smtClean="0">
                <a:solidFill>
                  <a:srgbClr val="FFFF00"/>
                </a:solidFill>
              </a:rPr>
              <a:t> با آن </a:t>
            </a:r>
            <a:r>
              <a:rPr lang="fa-IR" err="1" smtClean="0">
                <a:solidFill>
                  <a:srgbClr val="FFFF00"/>
                </a:solidFill>
              </a:rPr>
              <a:t>ملاك</a:t>
            </a:r>
            <a:r>
              <a:rPr lang="fa-IR" smtClean="0">
                <a:solidFill>
                  <a:srgbClr val="FFFF00"/>
                </a:solidFill>
              </a:rPr>
              <a:t> صدق و </a:t>
            </a:r>
            <a:r>
              <a:rPr lang="fa-IR" err="1" smtClean="0">
                <a:solidFill>
                  <a:srgbClr val="FFFF00"/>
                </a:solidFill>
              </a:rPr>
              <a:t>كذب</a:t>
            </a:r>
            <a:r>
              <a:rPr lang="fa-IR" smtClean="0">
                <a:solidFill>
                  <a:srgbClr val="FFFF00"/>
                </a:solidFill>
              </a:rPr>
              <a:t> </a:t>
            </a:r>
            <a:r>
              <a:rPr lang="fa-IR" err="1" smtClean="0">
                <a:solidFill>
                  <a:srgbClr val="FFFF00"/>
                </a:solidFill>
              </a:rPr>
              <a:t>قضايا</a:t>
            </a:r>
            <a:r>
              <a:rPr lang="fa-IR" smtClean="0">
                <a:solidFill>
                  <a:srgbClr val="FFFF00"/>
                </a:solidFill>
              </a:rPr>
              <a:t> است.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2795583"/>
            <a:ext cx="8231029" cy="3347600"/>
          </a:xfrm>
          <a:blipFill>
            <a:blip r:embed="rId3">
              <a:lum bright="-7000" contrast="46000"/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a-IR" sz="5400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اشكال</a:t>
            </a:r>
            <a:r>
              <a:rPr lang="fa-IR" sz="54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: </a:t>
            </a:r>
            <a:r>
              <a:rPr lang="fa-IR" sz="54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ملاك</a:t>
            </a:r>
            <a:r>
              <a:rPr lang="fa-IR" sz="54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صدق خود </a:t>
            </a:r>
            <a:r>
              <a:rPr lang="fa-IR" sz="54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اين</a:t>
            </a:r>
            <a:r>
              <a:rPr lang="fa-IR" sz="54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</a:t>
            </a:r>
            <a:r>
              <a:rPr lang="fa-IR" sz="54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قضاياي</a:t>
            </a:r>
            <a:r>
              <a:rPr lang="fa-IR" sz="54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موجود در عقل مجرّد </a:t>
            </a:r>
            <a:r>
              <a:rPr lang="fa-IR" sz="54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چيست</a:t>
            </a:r>
            <a:r>
              <a:rPr lang="fa-IR" sz="54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 ؟ ناچار مطابقت با عالم ثبوت و نفس </a:t>
            </a:r>
            <a:r>
              <a:rPr lang="fa-IR" sz="5400" err="1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الأمر</a:t>
            </a:r>
            <a:r>
              <a:rPr lang="fa-IR" sz="5400" smtClean="0">
                <a:solidFill>
                  <a:schemeClr val="bg1">
                    <a:lumMod val="95000"/>
                  </a:schemeClr>
                </a:solidFill>
                <a:cs typeface="+mj-cs"/>
              </a:rPr>
              <a:t>.</a:t>
            </a:r>
            <a:endParaRPr lang="en-US" sz="5400" smtClean="0">
              <a:solidFill>
                <a:schemeClr val="bg1">
                  <a:lumMod val="95000"/>
                </a:schemeClr>
              </a:solidFill>
              <a:cs typeface="+mj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1081070"/>
            <a:ext cx="8231029" cy="506211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a-IR" sz="96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الفصل</a:t>
            </a:r>
            <a:r>
              <a:rPr lang="fa-IR" sz="96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96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التاسع</a:t>
            </a:r>
            <a:r>
              <a:rPr lang="fa-IR" sz="96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: </a:t>
            </a:r>
            <a:r>
              <a:rPr lang="fa-IR" sz="88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الشيئية</a:t>
            </a:r>
            <a:r>
              <a:rPr lang="fa-IR" sz="88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8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تساوق</a:t>
            </a:r>
            <a:r>
              <a:rPr lang="fa-IR" sz="88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8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الوجود</a:t>
            </a:r>
            <a:endParaRPr lang="fa-IR" sz="880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107726" y="0"/>
            <a:ext cx="9253313" cy="687705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fa-IR" sz="4500" err="1" smtClean="0">
                <a:solidFill>
                  <a:srgbClr val="FFFF00"/>
                </a:solidFill>
                <a:cs typeface="B Jadid" pitchFamily="2" charset="-78"/>
              </a:rPr>
              <a:t>فلاسفه</a:t>
            </a:r>
            <a:r>
              <a:rPr lang="fa-IR" sz="5800" err="1" smtClean="0">
                <a:solidFill>
                  <a:srgbClr val="FFFF00"/>
                </a:solidFill>
                <a:cs typeface="B Jadid" pitchFamily="2" charset="-78"/>
              </a:rPr>
              <a:t>:</a:t>
            </a:r>
            <a:r>
              <a:rPr lang="fa-IR" sz="4500" err="1" smtClean="0">
                <a:solidFill>
                  <a:srgbClr val="FFFF00"/>
                </a:solidFill>
                <a:cs typeface="B Jadid" pitchFamily="2" charset="-78"/>
              </a:rPr>
              <a:t>وجود</a:t>
            </a:r>
            <a:r>
              <a:rPr lang="fa-IR" sz="4500" smtClean="0">
                <a:solidFill>
                  <a:srgbClr val="FFFF00"/>
                </a:solidFill>
                <a:cs typeface="B Jadid" pitchFamily="2" charset="-78"/>
              </a:rPr>
              <a:t>=</a:t>
            </a:r>
            <a:r>
              <a:rPr lang="fa-IR" sz="4500" err="1" smtClean="0">
                <a:solidFill>
                  <a:srgbClr val="FFFF00"/>
                </a:solidFill>
                <a:cs typeface="B Jadid" pitchFamily="2" charset="-78"/>
              </a:rPr>
              <a:t>شيئيت</a:t>
            </a:r>
            <a:r>
              <a:rPr lang="fa-IR" sz="4500" smtClean="0">
                <a:solidFill>
                  <a:srgbClr val="FFFF00"/>
                </a:solidFill>
                <a:cs typeface="B Jadid" pitchFamily="2" charset="-78"/>
              </a:rPr>
              <a:t>(ثبوت )،عدم=لاشيئيت(نفي)</a:t>
            </a:r>
            <a:r>
              <a:rPr lang="fa-IR" sz="4500" smtClean="0">
                <a:solidFill>
                  <a:srgbClr val="FFFF00"/>
                </a:solidFill>
              </a:rPr>
              <a:t/>
            </a:r>
            <a:br>
              <a:rPr lang="fa-IR" sz="4500" smtClean="0">
                <a:solidFill>
                  <a:srgbClr val="FFFF00"/>
                </a:solidFill>
              </a:rPr>
            </a:br>
            <a:r>
              <a:rPr lang="fa-IR" sz="4500" b="0" spc="0" err="1" smtClean="0">
                <a:ln>
                  <a:noFill/>
                </a:ln>
                <a:solidFill>
                  <a:schemeClr val="bg1"/>
                </a:solidFill>
                <a:effectLst/>
                <a:cs typeface="Al-Kharashi 1" pitchFamily="2" charset="-78"/>
              </a:rPr>
              <a:t>دليل</a:t>
            </a:r>
            <a:r>
              <a:rPr lang="fa-IR" sz="4500" b="0" spc="0" smtClean="0">
                <a:ln>
                  <a:noFill/>
                </a:ln>
                <a:solidFill>
                  <a:schemeClr val="bg1"/>
                </a:solidFill>
                <a:effectLst/>
                <a:cs typeface="Al-Kharashi 1" pitchFamily="2" charset="-78"/>
              </a:rPr>
              <a:t>: اصالة  الوجود</a:t>
            </a:r>
            <a:r>
              <a:rPr lang="fa-IR" sz="3800" smtClean="0">
                <a:solidFill>
                  <a:srgbClr val="FFFF00"/>
                </a:solidFill>
                <a:cs typeface="Al-Kharashi 1" pitchFamily="2" charset="-78"/>
              </a:rPr>
              <a:t/>
            </a:r>
            <a:br>
              <a:rPr lang="fa-IR" sz="3800" smtClean="0">
                <a:solidFill>
                  <a:srgbClr val="FFFF00"/>
                </a:solidFill>
                <a:cs typeface="Al-Kharashi 1" pitchFamily="2" charset="-78"/>
              </a:rPr>
            </a:br>
            <a:endParaRPr lang="fa-IR" sz="3800" smtClean="0">
              <a:solidFill>
                <a:srgbClr val="FFFF00"/>
              </a:solidFill>
              <a:cs typeface="Al-Kharashi 1" pitchFamily="2" charset="-78"/>
            </a:endParaRPr>
          </a:p>
          <a:p>
            <a:pPr>
              <a:buNone/>
            </a:pPr>
            <a:endParaRPr lang="fa-IR" smtClean="0">
              <a:solidFill>
                <a:schemeClr val="bg1"/>
              </a:solidFill>
            </a:endParaRPr>
          </a:p>
          <a:p>
            <a:pPr>
              <a:buNone/>
            </a:pPr>
            <a:endParaRPr lang="fa-IR" sz="520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a-IR" sz="5200" smtClean="0">
                <a:solidFill>
                  <a:schemeClr val="bg1"/>
                </a:solidFill>
              </a:rPr>
              <a:t>در مقابل </a:t>
            </a:r>
          </a:p>
          <a:p>
            <a:pPr>
              <a:buNone/>
            </a:pPr>
            <a:r>
              <a:rPr lang="fa-IR" sz="5200" smtClean="0">
                <a:solidFill>
                  <a:schemeClr val="bg1"/>
                </a:solidFill>
              </a:rPr>
              <a:t>فلاسفه:</a:t>
            </a:r>
          </a:p>
          <a:p>
            <a:pPr>
              <a:buNone/>
            </a:pPr>
            <a:endParaRPr lang="fa-IR" smtClean="0">
              <a:solidFill>
                <a:srgbClr val="FFFF00"/>
              </a:solidFill>
            </a:endParaRPr>
          </a:p>
          <a:p>
            <a:pPr>
              <a:buNone/>
            </a:pPr>
            <a:endParaRPr lang="fa-IR" smtClean="0">
              <a:solidFill>
                <a:srgbClr val="FFFF00"/>
              </a:solidFill>
            </a:endParaRPr>
          </a:p>
          <a:p>
            <a:pPr>
              <a:buNone/>
            </a:pPr>
            <a:endParaRPr lang="fa-IR" sz="4100" smtClean="0">
              <a:solidFill>
                <a:srgbClr val="FFFF00"/>
              </a:solidFill>
            </a:endParaRPr>
          </a:p>
          <a:p>
            <a:pPr>
              <a:buNone/>
            </a:pPr>
            <a:endParaRPr lang="fa-IR" sz="4100" smtClean="0">
              <a:solidFill>
                <a:srgbClr val="FFFF00"/>
              </a:solidFill>
            </a:endParaRPr>
          </a:p>
          <a:p>
            <a:pPr algn="ctr">
              <a:lnSpc>
                <a:spcPct val="220000"/>
              </a:lnSpc>
              <a:buNone/>
            </a:pPr>
            <a:r>
              <a:rPr lang="fa-IR" sz="7300" smtClean="0">
                <a:solidFill>
                  <a:srgbClr val="FFFF00"/>
                </a:solidFill>
                <a:cs typeface="+mj-cs"/>
              </a:rPr>
              <a:t>پاسخ: </a:t>
            </a:r>
            <a:r>
              <a:rPr lang="fa-IR" sz="7300" err="1" smtClean="0">
                <a:solidFill>
                  <a:srgbClr val="FFFF00"/>
                </a:solidFill>
                <a:cs typeface="+mj-cs"/>
              </a:rPr>
              <a:t>حكم</a:t>
            </a:r>
            <a:r>
              <a:rPr lang="fa-IR" sz="7300" smtClean="0">
                <a:solidFill>
                  <a:srgbClr val="FFFF00"/>
                </a:solidFill>
                <a:cs typeface="+mj-cs"/>
              </a:rPr>
              <a:t> فطرت به </a:t>
            </a:r>
            <a:r>
              <a:rPr lang="fa-IR" sz="7300" err="1" smtClean="0">
                <a:solidFill>
                  <a:srgbClr val="FFFF00"/>
                </a:solidFill>
                <a:cs typeface="+mj-cs"/>
              </a:rPr>
              <a:t>اين</a:t>
            </a:r>
            <a:r>
              <a:rPr lang="fa-IR" sz="73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7300" err="1" smtClean="0">
                <a:solidFill>
                  <a:srgbClr val="FFFF00"/>
                </a:solidFill>
                <a:cs typeface="+mj-cs"/>
              </a:rPr>
              <a:t>كه</a:t>
            </a:r>
            <a:r>
              <a:rPr lang="fa-IR" sz="7300" smtClean="0">
                <a:solidFill>
                  <a:srgbClr val="FFFF00"/>
                </a:solidFill>
                <a:cs typeface="+mj-cs"/>
              </a:rPr>
              <a:t> عدم بطلان است و </a:t>
            </a:r>
            <a:r>
              <a:rPr lang="fa-IR" sz="7300" err="1" smtClean="0">
                <a:solidFill>
                  <a:srgbClr val="FFFF00"/>
                </a:solidFill>
                <a:cs typeface="+mj-cs"/>
              </a:rPr>
              <a:t>شيئيت</a:t>
            </a:r>
            <a:r>
              <a:rPr lang="fa-IR" sz="7300" smtClean="0">
                <a:solidFill>
                  <a:srgbClr val="FFFF00"/>
                </a:solidFill>
                <a:cs typeface="+mj-cs"/>
              </a:rPr>
              <a:t> ندارد وامتناع ارتفاع نقیضین. </a:t>
            </a:r>
            <a:endParaRPr lang="fa-IR" sz="7300"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2394" y="1998365"/>
            <a:ext cx="6408712" cy="3600400"/>
          </a:xfrm>
          <a:prstGeom prst="roundRect">
            <a:avLst/>
          </a:prstGeom>
          <a:blipFill>
            <a:blip r:embed="rId3">
              <a:lum bright="-25000" contrast="48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2800">
                <a:solidFill>
                  <a:schemeClr val="bg1">
                    <a:lumMod val="95000"/>
                  </a:schemeClr>
                </a:solidFill>
                <a:latin typeface="IranNastaliq" pitchFamily="18" charset="0"/>
                <a:ea typeface="Calibri" pitchFamily="34" charset="0"/>
                <a:cs typeface="B Badr" pitchFamily="2" charset="-78"/>
              </a:rPr>
              <a:t>1-</a:t>
            </a:r>
            <a:r>
              <a:rPr lang="fa-IR" sz="2800" b="1" smtClean="0"/>
              <a:t> گروهي از معتزله: ثبوت</a:t>
            </a:r>
            <a:r>
              <a:rPr lang="fa-IR" sz="2800" b="1" smtClean="0">
                <a:latin typeface="Times New Roman"/>
                <a:cs typeface="Times New Roman"/>
              </a:rPr>
              <a:t>˂وجود،نفي˃عدم</a:t>
            </a:r>
          </a:p>
          <a:p>
            <a:pPr algn="just">
              <a:lnSpc>
                <a:spcPct val="150000"/>
              </a:lnSpc>
            </a:pPr>
            <a:r>
              <a:rPr lang="fa-IR" sz="2800" b="1" smtClean="0">
                <a:latin typeface="Times New Roman"/>
                <a:cs typeface="Times New Roman"/>
              </a:rPr>
              <a:t> برخي معدومات(ممكنات معدومه) داراي ثبوتند.</a:t>
            </a:r>
          </a:p>
          <a:p>
            <a:pPr>
              <a:lnSpc>
                <a:spcPct val="150000"/>
              </a:lnSpc>
            </a:pPr>
            <a:r>
              <a:rPr lang="fa-IR" sz="2800">
                <a:solidFill>
                  <a:schemeClr val="bg1">
                    <a:lumMod val="95000"/>
                  </a:schemeClr>
                </a:solidFill>
                <a:latin typeface="IranNastaliq" pitchFamily="18" charset="0"/>
                <a:ea typeface="Calibri" pitchFamily="34" charset="0"/>
                <a:cs typeface="B Badr" pitchFamily="2" charset="-78"/>
              </a:rPr>
              <a:t>2-</a:t>
            </a:r>
            <a:r>
              <a:rPr lang="fa-IR" sz="2800" b="1" smtClean="0">
                <a:latin typeface="Times New Roman"/>
                <a:cs typeface="Times New Roman"/>
              </a:rPr>
              <a:t> گروهي از متكلمان: صفات انتزاعي وجود ندارند ولي ثبوت دارنداين امور كه نه موجودند نه معدوم «حال» ناميده ميشوند .</a:t>
            </a:r>
            <a:endParaRPr lang="fa-IR" sz="2800" b="1"/>
          </a:p>
        </p:txBody>
      </p:sp>
      <p:sp>
        <p:nvSpPr>
          <p:cNvPr id="8" name="Right Brace 7"/>
          <p:cNvSpPr/>
          <p:nvPr/>
        </p:nvSpPr>
        <p:spPr>
          <a:xfrm>
            <a:off x="7242790" y="2070373"/>
            <a:ext cx="714380" cy="3600400"/>
          </a:xfrm>
          <a:prstGeom prst="rightBrace">
            <a:avLst>
              <a:gd name="adj1" fmla="val 56688"/>
              <a:gd name="adj2" fmla="val 42946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275401"/>
            <a:ext cx="8231029" cy="5806330"/>
          </a:xfrm>
        </p:spPr>
        <p:txBody>
          <a:bodyPr>
            <a:noAutofit/>
          </a:bodyPr>
          <a:lstStyle/>
          <a:p>
            <a:r>
              <a:rPr lang="fa-IR" sz="88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الفصل</a:t>
            </a:r>
            <a:r>
              <a:rPr lang="fa-IR" sz="88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8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العاشر</a:t>
            </a:r>
            <a:r>
              <a:rPr lang="fa-IR" sz="88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:</a:t>
            </a:r>
            <a:br>
              <a:rPr lang="fa-IR" sz="88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</a:br>
            <a:r>
              <a:rPr lang="fa-IR" sz="88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في</a:t>
            </a:r>
            <a:r>
              <a:rPr lang="fa-IR" sz="88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8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أنّه</a:t>
            </a:r>
            <a:r>
              <a:rPr lang="fa-IR" sz="88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لا </a:t>
            </a:r>
            <a:r>
              <a:rPr lang="fa-IR" sz="88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تمايز</a:t>
            </a:r>
            <a:r>
              <a:rPr lang="fa-IR" sz="88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و لا </a:t>
            </a:r>
            <a:r>
              <a:rPr lang="fa-IR" sz="88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عليّة</a:t>
            </a:r>
            <a:r>
              <a:rPr lang="fa-IR" sz="88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8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في</a:t>
            </a:r>
            <a:r>
              <a:rPr lang="fa-IR" sz="88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8800" spc="50" err="1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العدم</a:t>
            </a:r>
            <a:r>
              <a:rPr lang="fa-IR" sz="8800" spc="50" smtClean="0"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/>
                <a:ea typeface="Calibri"/>
                <a:cs typeface="MCS Arafat E_I 3d." pitchFamily="2" charset="-78"/>
              </a:rPr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275401"/>
            <a:ext cx="8231029" cy="58136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fa-IR" sz="8000" b="1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الفصل</a:t>
            </a:r>
            <a:r>
              <a:rPr lang="fa-IR" sz="80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 </a:t>
            </a:r>
            <a:r>
              <a:rPr lang="fa-IR" sz="8000" b="1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الأوّل</a:t>
            </a:r>
            <a:r>
              <a:rPr lang="fa-IR" sz="80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: </a:t>
            </a:r>
            <a:br>
              <a:rPr lang="fa-IR" sz="80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</a:br>
            <a:r>
              <a:rPr lang="fa-IR" sz="8000" b="1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في</a:t>
            </a:r>
            <a:r>
              <a:rPr lang="fa-IR" sz="80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 </a:t>
            </a:r>
            <a:r>
              <a:rPr lang="fa-IR" sz="8000" b="1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بداهة</a:t>
            </a:r>
            <a:r>
              <a:rPr lang="fa-IR" sz="80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 مفهوم </a:t>
            </a:r>
            <a:r>
              <a:rPr lang="fa-IR" sz="8000" b="1" err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الوجود</a:t>
            </a:r>
            <a:r>
              <a:rPr lang="fa-IR" sz="80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Kharashi 29" pitchFamily="2" charset="-78"/>
              </a:rPr>
              <a:t> </a:t>
            </a:r>
            <a:endParaRPr lang="fa-IR" sz="8000" b="1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l-Kharashi 29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6000" smtClean="0">
                <a:solidFill>
                  <a:srgbClr val="FFFF00"/>
                </a:solidFill>
              </a:rPr>
              <a:t>    دو </a:t>
            </a:r>
            <a:r>
              <a:rPr lang="fa-IR" sz="6000" err="1" smtClean="0">
                <a:solidFill>
                  <a:srgbClr val="FFFF00"/>
                </a:solidFill>
              </a:rPr>
              <a:t>حكم</a:t>
            </a:r>
            <a:r>
              <a:rPr lang="fa-IR" sz="6000" smtClean="0">
                <a:solidFill>
                  <a:srgbClr val="FFFF00"/>
                </a:solidFill>
              </a:rPr>
              <a:t> عدم:	</a:t>
            </a:r>
            <a:r>
              <a:rPr lang="fa-IR" sz="6000" smtClean="0"/>
              <a:t>					</a:t>
            </a:r>
            <a:endParaRPr lang="fa-IR" sz="6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1366822"/>
            <a:ext cx="8231029" cy="5312063"/>
          </a:xfrm>
          <a:blipFill>
            <a:blip r:embed="rId3">
              <a:lum bright="-30000" contrast="66000"/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4800" b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1-</a:t>
            </a:r>
            <a:r>
              <a:rPr lang="fa-IR" sz="4800" smtClean="0">
                <a:solidFill>
                  <a:schemeClr val="bg1"/>
                </a:solidFill>
                <a:cs typeface="+mj-cs"/>
              </a:rPr>
              <a:t> در عدم </a:t>
            </a:r>
            <a:r>
              <a:rPr lang="fa-IR" sz="4800" err="1" smtClean="0">
                <a:solidFill>
                  <a:schemeClr val="bg1"/>
                </a:solidFill>
                <a:cs typeface="+mj-cs"/>
              </a:rPr>
              <a:t>تمايز</a:t>
            </a:r>
            <a:r>
              <a:rPr lang="fa-IR" sz="4800" smtClean="0">
                <a:solidFill>
                  <a:schemeClr val="bg1"/>
                </a:solidFill>
                <a:cs typeface="+mj-cs"/>
              </a:rPr>
              <a:t> راه ندارد: </a:t>
            </a:r>
            <a:r>
              <a:rPr lang="fa-IR" sz="3600" err="1" smtClean="0">
                <a:solidFill>
                  <a:srgbClr val="FFFF00"/>
                </a:solidFill>
                <a:cs typeface="B Hamid" pitchFamily="2" charset="-78"/>
              </a:rPr>
              <a:t>زيرا</a:t>
            </a:r>
            <a:r>
              <a:rPr lang="fa-IR" sz="3600" smtClean="0">
                <a:solidFill>
                  <a:srgbClr val="FFFF00"/>
                </a:solidFill>
                <a:cs typeface="B Hamid" pitchFamily="2" charset="-78"/>
              </a:rPr>
              <a:t> </a:t>
            </a:r>
            <a:r>
              <a:rPr lang="fa-IR" sz="3600" err="1" smtClean="0">
                <a:solidFill>
                  <a:srgbClr val="FFFF00"/>
                </a:solidFill>
                <a:cs typeface="B Hamid" pitchFamily="2" charset="-78"/>
              </a:rPr>
              <a:t>تمايز</a:t>
            </a:r>
            <a:r>
              <a:rPr lang="fa-IR" sz="3600" smtClean="0">
                <a:solidFill>
                  <a:srgbClr val="FFFF00"/>
                </a:solidFill>
                <a:cs typeface="B Hamid" pitchFamily="2" charset="-78"/>
              </a:rPr>
              <a:t> فرع ثبوت است </a:t>
            </a:r>
            <a:r>
              <a:rPr lang="fa-IR" sz="3600" err="1" smtClean="0">
                <a:solidFill>
                  <a:srgbClr val="FFFF00"/>
                </a:solidFill>
                <a:cs typeface="B Hamid" pitchFamily="2" charset="-78"/>
              </a:rPr>
              <a:t>وعدم</a:t>
            </a:r>
            <a:r>
              <a:rPr lang="fa-IR" sz="3600" smtClean="0">
                <a:solidFill>
                  <a:srgbClr val="FFFF00"/>
                </a:solidFill>
                <a:cs typeface="B Hamid" pitchFamily="2" charset="-78"/>
              </a:rPr>
              <a:t> ثبوت ندارد.</a:t>
            </a:r>
            <a:r>
              <a:rPr lang="fa-IR" sz="3600" smtClean="0">
                <a:solidFill>
                  <a:srgbClr val="FFFF00"/>
                </a:solidFill>
                <a:cs typeface="B Jadid" pitchFamily="2" charset="-78"/>
              </a:rPr>
              <a:t> </a:t>
            </a:r>
            <a:r>
              <a:rPr lang="fa-IR" sz="3600" err="1" smtClean="0">
                <a:solidFill>
                  <a:srgbClr val="FFFF00"/>
                </a:solidFill>
                <a:cs typeface="B Jadid" pitchFamily="2" charset="-78"/>
              </a:rPr>
              <a:t>نعم</a:t>
            </a:r>
            <a:r>
              <a:rPr lang="fa-IR" sz="3600" smtClean="0">
                <a:solidFill>
                  <a:srgbClr val="FFFF00"/>
                </a:solidFill>
                <a:cs typeface="B Jadid" pitchFamily="2" charset="-78"/>
              </a:rPr>
              <a:t> </a:t>
            </a:r>
            <a:r>
              <a:rPr lang="fa-IR" sz="3600" err="1" smtClean="0">
                <a:solidFill>
                  <a:srgbClr val="FFFF00"/>
                </a:solidFill>
                <a:cs typeface="B Hamid" pitchFamily="2" charset="-78"/>
              </a:rPr>
              <a:t>تمايز</a:t>
            </a:r>
            <a:r>
              <a:rPr lang="fa-IR" sz="3600" smtClean="0">
                <a:solidFill>
                  <a:srgbClr val="FFFF00"/>
                </a:solidFill>
                <a:cs typeface="B Hamid" pitchFamily="2" charset="-78"/>
              </a:rPr>
              <a:t> در اعدام </a:t>
            </a:r>
            <a:r>
              <a:rPr lang="fa-IR" sz="3600" err="1" smtClean="0">
                <a:solidFill>
                  <a:srgbClr val="FFFF00"/>
                </a:solidFill>
                <a:cs typeface="B Hamid" pitchFamily="2" charset="-78"/>
              </a:rPr>
              <a:t>اضافي</a:t>
            </a:r>
            <a:r>
              <a:rPr lang="fa-IR" sz="3600" smtClean="0">
                <a:solidFill>
                  <a:srgbClr val="FFFF00"/>
                </a:solidFill>
                <a:cs typeface="B Hamid" pitchFamily="2" charset="-78"/>
              </a:rPr>
              <a:t> با توجه به ثبوت </a:t>
            </a:r>
            <a:r>
              <a:rPr lang="fa-IR" sz="3600" err="1" smtClean="0">
                <a:solidFill>
                  <a:srgbClr val="FFFF00"/>
                </a:solidFill>
                <a:cs typeface="B Hamid" pitchFamily="2" charset="-78"/>
              </a:rPr>
              <a:t>ذهني</a:t>
            </a:r>
            <a:r>
              <a:rPr lang="fa-IR" sz="3600" smtClean="0">
                <a:solidFill>
                  <a:srgbClr val="FFFF00"/>
                </a:solidFill>
                <a:cs typeface="B Hamid" pitchFamily="2" charset="-78"/>
              </a:rPr>
              <a:t> مفهوم عدم </a:t>
            </a:r>
            <a:r>
              <a:rPr lang="fa-IR" sz="3600" err="1" smtClean="0">
                <a:solidFill>
                  <a:srgbClr val="FFFF00"/>
                </a:solidFill>
                <a:cs typeface="B Hamid" pitchFamily="2" charset="-78"/>
              </a:rPr>
              <a:t>وتمايز</a:t>
            </a:r>
            <a:r>
              <a:rPr lang="fa-IR" sz="3600" smtClean="0">
                <a:solidFill>
                  <a:srgbClr val="FFFF00"/>
                </a:solidFill>
                <a:cs typeface="B Hamid" pitchFamily="2" charset="-78"/>
              </a:rPr>
              <a:t> در مضاف </a:t>
            </a:r>
            <a:r>
              <a:rPr lang="fa-IR" sz="3600" err="1" smtClean="0">
                <a:solidFill>
                  <a:srgbClr val="FFFF00"/>
                </a:solidFill>
                <a:cs typeface="B Hamid" pitchFamily="2" charset="-78"/>
              </a:rPr>
              <a:t>اليه</a:t>
            </a:r>
            <a:r>
              <a:rPr lang="fa-IR" sz="3600" smtClean="0">
                <a:solidFill>
                  <a:srgbClr val="FFFF00"/>
                </a:solidFill>
                <a:cs typeface="B Hamid" pitchFamily="2" charset="-78"/>
              </a:rPr>
              <a:t> عدم راه دارد، اما </a:t>
            </a:r>
            <a:r>
              <a:rPr lang="fa-IR" sz="3600" err="1" smtClean="0">
                <a:solidFill>
                  <a:srgbClr val="FFFF00"/>
                </a:solidFill>
                <a:cs typeface="B Hamid" pitchFamily="2" charset="-78"/>
              </a:rPr>
              <a:t>درعدم</a:t>
            </a:r>
            <a:r>
              <a:rPr lang="fa-IR" sz="3600" smtClean="0">
                <a:solidFill>
                  <a:srgbClr val="FFFF00"/>
                </a:solidFill>
                <a:cs typeface="B Hamid" pitchFamily="2" charset="-78"/>
              </a:rPr>
              <a:t> </a:t>
            </a:r>
            <a:r>
              <a:rPr lang="fa-IR" sz="3600" err="1" smtClean="0">
                <a:solidFill>
                  <a:srgbClr val="FFFF00"/>
                </a:solidFill>
                <a:cs typeface="B Hamid" pitchFamily="2" charset="-78"/>
              </a:rPr>
              <a:t>مطلق</a:t>
            </a:r>
            <a:r>
              <a:rPr lang="fa-IR" sz="3600" smtClean="0">
                <a:solidFill>
                  <a:srgbClr val="FFFF00"/>
                </a:solidFill>
                <a:cs typeface="B Hamid" pitchFamily="2" charset="-78"/>
              </a:rPr>
              <a:t> </a:t>
            </a:r>
            <a:r>
              <a:rPr lang="fa-IR" sz="3600" err="1" smtClean="0">
                <a:solidFill>
                  <a:srgbClr val="FFFF00"/>
                </a:solidFill>
                <a:cs typeface="B Hamid" pitchFamily="2" charset="-78"/>
              </a:rPr>
              <a:t>تميّزي</a:t>
            </a:r>
            <a:r>
              <a:rPr lang="fa-IR" sz="3600" smtClean="0">
                <a:solidFill>
                  <a:srgbClr val="FFFF00"/>
                </a:solidFill>
                <a:cs typeface="B Hamid" pitchFamily="2" charset="-78"/>
              </a:rPr>
              <a:t> </a:t>
            </a:r>
            <a:r>
              <a:rPr lang="fa-IR" sz="3600" err="1" smtClean="0">
                <a:solidFill>
                  <a:srgbClr val="FFFF00"/>
                </a:solidFill>
                <a:cs typeface="B Hamid" pitchFamily="2" charset="-78"/>
              </a:rPr>
              <a:t>نيست</a:t>
            </a:r>
            <a:r>
              <a:rPr lang="fa-IR" sz="3600" smtClean="0">
                <a:solidFill>
                  <a:srgbClr val="FFFF00"/>
                </a:solidFill>
                <a:cs typeface="B Hamid" pitchFamily="2" charset="-78"/>
              </a:rPr>
              <a:t>.</a:t>
            </a:r>
            <a:endParaRPr lang="fa-IR" sz="4000" smtClean="0">
              <a:solidFill>
                <a:srgbClr val="FFFF00"/>
              </a:solidFill>
              <a:cs typeface="B Hamid" pitchFamily="2" charset="-78"/>
            </a:endParaRPr>
          </a:p>
          <a:p>
            <a:pPr algn="just">
              <a:buNone/>
            </a:pPr>
            <a:endParaRPr lang="fa-IR" sz="4800" b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IranNastaliq" pitchFamily="18" charset="0"/>
              <a:ea typeface="Calibri" pitchFamily="34" charset="0"/>
              <a:cs typeface="B Badr" pitchFamily="2" charset="-78"/>
            </a:endParaRPr>
          </a:p>
          <a:p>
            <a:pPr algn="just">
              <a:buNone/>
            </a:pPr>
            <a:r>
              <a:rPr lang="fa-IR" sz="4800" b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2-</a:t>
            </a:r>
            <a:r>
              <a:rPr lang="fa-IR" sz="4800" smtClean="0">
                <a:solidFill>
                  <a:schemeClr val="bg1"/>
                </a:solidFill>
                <a:cs typeface="+mj-cs"/>
              </a:rPr>
              <a:t> در عدم </a:t>
            </a:r>
            <a:r>
              <a:rPr lang="fa-IR" sz="4800" err="1" smtClean="0">
                <a:solidFill>
                  <a:schemeClr val="bg1"/>
                </a:solidFill>
                <a:cs typeface="+mj-cs"/>
              </a:rPr>
              <a:t>عليت</a:t>
            </a:r>
            <a:r>
              <a:rPr lang="fa-IR" sz="4800" smtClean="0">
                <a:solidFill>
                  <a:schemeClr val="bg1"/>
                </a:solidFill>
                <a:cs typeface="+mj-cs"/>
              </a:rPr>
              <a:t> راه ندارد: </a:t>
            </a:r>
            <a:r>
              <a:rPr lang="fa-IR" sz="4000" err="1" smtClean="0">
                <a:solidFill>
                  <a:srgbClr val="FFFF00"/>
                </a:solidFill>
                <a:cs typeface="B Hamid" pitchFamily="2" charset="-78"/>
              </a:rPr>
              <a:t>زيرا</a:t>
            </a:r>
            <a:r>
              <a:rPr lang="fa-IR" sz="4000" smtClean="0">
                <a:solidFill>
                  <a:srgbClr val="FFFF00"/>
                </a:solidFill>
                <a:cs typeface="B Hamid" pitchFamily="2" charset="-78"/>
              </a:rPr>
              <a:t> عدم </a:t>
            </a:r>
            <a:r>
              <a:rPr lang="fa-IR" sz="4000" err="1" smtClean="0">
                <a:solidFill>
                  <a:srgbClr val="FFFF00"/>
                </a:solidFill>
                <a:cs typeface="B Hamid" pitchFamily="2" charset="-78"/>
              </a:rPr>
              <a:t>چيزي</a:t>
            </a:r>
            <a:r>
              <a:rPr lang="fa-IR" sz="4000" smtClean="0">
                <a:solidFill>
                  <a:srgbClr val="FFFF00"/>
                </a:solidFill>
                <a:cs typeface="B Hamid" pitchFamily="2" charset="-78"/>
              </a:rPr>
              <a:t> </a:t>
            </a:r>
            <a:r>
              <a:rPr lang="fa-IR" sz="4000" err="1" smtClean="0">
                <a:solidFill>
                  <a:srgbClr val="FFFF00"/>
                </a:solidFill>
                <a:cs typeface="B Hamid" pitchFamily="2" charset="-78"/>
              </a:rPr>
              <a:t>نيست</a:t>
            </a:r>
            <a:r>
              <a:rPr lang="fa-IR" sz="4000" smtClean="0">
                <a:solidFill>
                  <a:srgbClr val="FFFF00"/>
                </a:solidFill>
                <a:cs typeface="B Hamid" pitchFamily="2" charset="-78"/>
              </a:rPr>
              <a:t> تا علت </a:t>
            </a:r>
            <a:r>
              <a:rPr lang="fa-IR" sz="4000" err="1" smtClean="0">
                <a:solidFill>
                  <a:srgbClr val="FFFF00"/>
                </a:solidFill>
                <a:cs typeface="B Hamid" pitchFamily="2" charset="-78"/>
              </a:rPr>
              <a:t>يا</a:t>
            </a:r>
            <a:r>
              <a:rPr lang="fa-IR" sz="4000" smtClean="0">
                <a:solidFill>
                  <a:srgbClr val="FFFF00"/>
                </a:solidFill>
                <a:cs typeface="B Hamid" pitchFamily="2" charset="-78"/>
              </a:rPr>
              <a:t> معلول باشد.</a:t>
            </a:r>
            <a:endParaRPr lang="fa-IR" sz="4000">
              <a:solidFill>
                <a:srgbClr val="FFFF00"/>
              </a:solidFill>
              <a:cs typeface="B Hamid" pitchFamily="2" charset="-78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err="1" smtClean="0">
                <a:solidFill>
                  <a:srgbClr val="FFFF00"/>
                </a:solidFill>
              </a:rPr>
              <a:t>اشكال</a:t>
            </a:r>
            <a:r>
              <a:rPr lang="fa-IR" smtClean="0">
                <a:solidFill>
                  <a:srgbClr val="FFFF00"/>
                </a:solidFill>
              </a:rPr>
              <a:t> : عدم </a:t>
            </a:r>
            <a:r>
              <a:rPr lang="fa-IR" err="1" smtClean="0">
                <a:solidFill>
                  <a:srgbClr val="FFFF00"/>
                </a:solidFill>
              </a:rPr>
              <a:t>العلة</a:t>
            </a:r>
            <a:r>
              <a:rPr lang="fa-IR" smtClean="0">
                <a:solidFill>
                  <a:srgbClr val="FFFF00"/>
                </a:solidFill>
              </a:rPr>
              <a:t> ، </a:t>
            </a:r>
            <a:r>
              <a:rPr lang="fa-IR" err="1" smtClean="0">
                <a:solidFill>
                  <a:srgbClr val="FFFF00"/>
                </a:solidFill>
              </a:rPr>
              <a:t>علة</a:t>
            </a:r>
            <a:r>
              <a:rPr lang="fa-IR" smtClean="0">
                <a:solidFill>
                  <a:srgbClr val="FFFF00"/>
                </a:solidFill>
              </a:rPr>
              <a:t> </a:t>
            </a:r>
            <a:r>
              <a:rPr lang="fa-IR" err="1" smtClean="0">
                <a:solidFill>
                  <a:srgbClr val="FFFF00"/>
                </a:solidFill>
              </a:rPr>
              <a:t>العدم</a:t>
            </a:r>
            <a:r>
              <a:rPr lang="fa-IR" smtClean="0">
                <a:solidFill>
                  <a:srgbClr val="FFFF00"/>
                </a:solidFill>
              </a:rPr>
              <a:t>.</a:t>
            </a:r>
            <a:endParaRPr lang="fa-IR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1223947"/>
            <a:ext cx="8231029" cy="5286411"/>
          </a:xfrm>
          <a:blipFill>
            <a:blip r:embed="rId3">
              <a:lum bright="-74000" contrast="56000"/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  <a:buNone/>
            </a:pPr>
            <a:r>
              <a:rPr lang="fa-IR" sz="54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پاسخ: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اين</a:t>
            </a:r>
            <a:r>
              <a:rPr lang="fa-IR" sz="60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عبارت 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مجازي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و از باب </a:t>
            </a:r>
            <a:r>
              <a:rPr lang="fa-IR" sz="540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« لم </a:t>
            </a:r>
            <a:r>
              <a:rPr lang="fa-IR" sz="540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يكن</a:t>
            </a:r>
            <a:r>
              <a:rPr lang="fa-IR" sz="540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 </a:t>
            </a:r>
            <a:r>
              <a:rPr lang="fa-IR" sz="540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غيم</a:t>
            </a:r>
            <a:r>
              <a:rPr lang="fa-IR" sz="540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 </a:t>
            </a:r>
            <a:r>
              <a:rPr lang="fa-IR" sz="540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فلم‌يكن</a:t>
            </a:r>
            <a:r>
              <a:rPr lang="fa-IR" sz="540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 مطر» 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است.</a:t>
            </a:r>
          </a:p>
          <a:p>
            <a:pPr algn="ctr">
              <a:lnSpc>
                <a:spcPct val="200000"/>
              </a:lnSpc>
              <a:buNone/>
            </a:pPr>
            <a:r>
              <a:rPr lang="fa-IR" sz="5400" err="1" smtClean="0">
                <a:solidFill>
                  <a:schemeClr val="bg1"/>
                </a:solidFill>
                <a:cs typeface="+mj-cs"/>
              </a:rPr>
              <a:t>نظير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اجراء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احكام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قضاياي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موجبه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در مورد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قضاياي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سلبيه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همانطور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كه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ميگوييم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: </a:t>
            </a:r>
            <a:r>
              <a:rPr lang="fa-IR" sz="54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«</a:t>
            </a:r>
            <a:r>
              <a:rPr lang="fa-IR" sz="5400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سالبه</a:t>
            </a:r>
            <a:r>
              <a:rPr lang="fa-IR" sz="54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</a:t>
            </a:r>
            <a:r>
              <a:rPr lang="fa-IR" sz="5400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حمليه»</a:t>
            </a:r>
            <a:r>
              <a:rPr lang="fa-IR" sz="5400" err="1" smtClean="0">
                <a:solidFill>
                  <a:schemeClr val="bg1"/>
                </a:solidFill>
                <a:cs typeface="+mj-cs"/>
              </a:rPr>
              <a:t>يا</a:t>
            </a:r>
            <a:r>
              <a:rPr lang="fa-IR" sz="54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54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« </a:t>
            </a:r>
            <a:r>
              <a:rPr lang="fa-IR" sz="5400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سالبه</a:t>
            </a:r>
            <a:r>
              <a:rPr lang="fa-IR" sz="54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</a:t>
            </a:r>
            <a:r>
              <a:rPr lang="fa-IR" sz="5400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شرطيه</a:t>
            </a:r>
            <a:r>
              <a:rPr lang="fa-IR" sz="54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»</a:t>
            </a:r>
            <a:endParaRPr lang="fa-IR" sz="540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723882"/>
            <a:ext cx="8231029" cy="54193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a-IR" sz="66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الفصل</a:t>
            </a:r>
            <a:r>
              <a:rPr lang="fa-IR" sz="66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66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الحادي‌عشر</a:t>
            </a:r>
            <a:r>
              <a:rPr lang="fa-IR" sz="66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:</a:t>
            </a:r>
            <a:r>
              <a:rPr lang="fa-IR" sz="72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/>
            </a:r>
            <a:br>
              <a:rPr lang="fa-IR" sz="72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</a:br>
            <a:r>
              <a:rPr lang="fa-IR" sz="72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في</a:t>
            </a:r>
            <a:r>
              <a:rPr lang="fa-IR" sz="72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72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أنّ</a:t>
            </a:r>
            <a:r>
              <a:rPr lang="fa-IR" sz="72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72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العدم‌المطلق</a:t>
            </a:r>
            <a:r>
              <a:rPr lang="fa-IR" sz="72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72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لا‌يخبر</a:t>
            </a:r>
            <a:r>
              <a:rPr lang="fa-IR" sz="72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72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عنه</a:t>
            </a:r>
            <a:r>
              <a:rPr lang="fa-IR" sz="72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endParaRPr lang="fa-IR" sz="72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err="1" smtClean="0">
                <a:solidFill>
                  <a:srgbClr val="FFFF00"/>
                </a:solidFill>
              </a:rPr>
              <a:t>سومين</a:t>
            </a:r>
            <a:r>
              <a:rPr lang="fa-IR" smtClean="0">
                <a:solidFill>
                  <a:srgbClr val="FFFF00"/>
                </a:solidFill>
              </a:rPr>
              <a:t> </a:t>
            </a:r>
            <a:r>
              <a:rPr lang="fa-IR" err="1" smtClean="0">
                <a:solidFill>
                  <a:srgbClr val="FFFF00"/>
                </a:solidFill>
              </a:rPr>
              <a:t>حكم</a:t>
            </a:r>
            <a:r>
              <a:rPr lang="fa-IR" smtClean="0">
                <a:solidFill>
                  <a:srgbClr val="FFFF00"/>
                </a:solidFill>
              </a:rPr>
              <a:t> عدم :</a:t>
            </a:r>
            <a:r>
              <a:rPr lang="fa-IR" err="1" smtClean="0">
                <a:solidFill>
                  <a:srgbClr val="FFFF00"/>
                </a:solidFill>
              </a:rPr>
              <a:t>المعدوم</a:t>
            </a:r>
            <a:r>
              <a:rPr lang="fa-IR" smtClean="0">
                <a:solidFill>
                  <a:srgbClr val="FFFF00"/>
                </a:solidFill>
              </a:rPr>
              <a:t> </a:t>
            </a:r>
            <a:r>
              <a:rPr lang="fa-IR" err="1" smtClean="0">
                <a:solidFill>
                  <a:srgbClr val="FFFF00"/>
                </a:solidFill>
              </a:rPr>
              <a:t>المطلق</a:t>
            </a:r>
            <a:r>
              <a:rPr lang="fa-IR" smtClean="0">
                <a:solidFill>
                  <a:srgbClr val="FFFF00"/>
                </a:solidFill>
              </a:rPr>
              <a:t>  لا </a:t>
            </a:r>
            <a:r>
              <a:rPr lang="fa-IR" err="1" smtClean="0">
                <a:solidFill>
                  <a:srgbClr val="FFFF00"/>
                </a:solidFill>
              </a:rPr>
              <a:t>يخبر</a:t>
            </a:r>
            <a:r>
              <a:rPr lang="fa-IR" smtClean="0">
                <a:solidFill>
                  <a:srgbClr val="FFFF00"/>
                </a:solidFill>
              </a:rPr>
              <a:t> </a:t>
            </a:r>
            <a:r>
              <a:rPr lang="fa-IR" err="1" smtClean="0">
                <a:solidFill>
                  <a:srgbClr val="FFFF00"/>
                </a:solidFill>
              </a:rPr>
              <a:t>عنه</a:t>
            </a:r>
            <a:endParaRPr lang="fa-IR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1604648"/>
            <a:ext cx="8231029" cy="4905711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fa-IR" sz="4000" smtClean="0">
                <a:solidFill>
                  <a:schemeClr val="bg1"/>
                </a:solidFill>
                <a:cs typeface="B Nasim" pitchFamily="2" charset="-78"/>
              </a:rPr>
              <a:t>مخبر </a:t>
            </a:r>
            <a:r>
              <a:rPr lang="fa-IR" sz="4000" err="1" smtClean="0">
                <a:solidFill>
                  <a:schemeClr val="bg1"/>
                </a:solidFill>
                <a:cs typeface="B Nasim" pitchFamily="2" charset="-78"/>
              </a:rPr>
              <a:t>عنه</a:t>
            </a:r>
            <a:r>
              <a:rPr lang="fa-IR" sz="4000" smtClean="0">
                <a:solidFill>
                  <a:schemeClr val="bg1"/>
                </a:solidFill>
                <a:cs typeface="B Nasim" pitchFamily="2" charset="-78"/>
              </a:rPr>
              <a:t> </a:t>
            </a:r>
            <a:r>
              <a:rPr lang="fa-IR" sz="4000" err="1" smtClean="0">
                <a:solidFill>
                  <a:schemeClr val="bg1"/>
                </a:solidFill>
                <a:cs typeface="B Nasim" pitchFamily="2" charset="-78"/>
              </a:rPr>
              <a:t>بايد</a:t>
            </a:r>
            <a:r>
              <a:rPr lang="fa-IR" sz="4000" smtClean="0">
                <a:solidFill>
                  <a:schemeClr val="bg1"/>
                </a:solidFill>
                <a:cs typeface="B Nasim" pitchFamily="2" charset="-78"/>
              </a:rPr>
              <a:t> </a:t>
            </a:r>
            <a:r>
              <a:rPr lang="fa-IR" sz="4000" err="1" smtClean="0">
                <a:solidFill>
                  <a:schemeClr val="bg1"/>
                </a:solidFill>
                <a:cs typeface="B Nasim" pitchFamily="2" charset="-78"/>
              </a:rPr>
              <a:t>شيئيت</a:t>
            </a:r>
            <a:r>
              <a:rPr lang="fa-IR" sz="4000" smtClean="0">
                <a:solidFill>
                  <a:schemeClr val="bg1"/>
                </a:solidFill>
                <a:cs typeface="B Nasim" pitchFamily="2" charset="-78"/>
              </a:rPr>
              <a:t> داشته باشد و عدم </a:t>
            </a:r>
            <a:r>
              <a:rPr lang="fa-IR" sz="4000" err="1" smtClean="0">
                <a:solidFill>
                  <a:schemeClr val="bg1"/>
                </a:solidFill>
                <a:cs typeface="B Nasim" pitchFamily="2" charset="-78"/>
              </a:rPr>
              <a:t>مطلق</a:t>
            </a:r>
            <a:r>
              <a:rPr lang="fa-IR" sz="4000" smtClean="0">
                <a:solidFill>
                  <a:schemeClr val="bg1"/>
                </a:solidFill>
                <a:cs typeface="B Nasim" pitchFamily="2" charset="-78"/>
              </a:rPr>
              <a:t> </a:t>
            </a:r>
            <a:r>
              <a:rPr lang="fa-IR" sz="4000" err="1" smtClean="0">
                <a:solidFill>
                  <a:schemeClr val="bg1"/>
                </a:solidFill>
                <a:cs typeface="B Nasim" pitchFamily="2" charset="-78"/>
              </a:rPr>
              <a:t>شيئيت</a:t>
            </a:r>
            <a:r>
              <a:rPr lang="fa-IR" sz="4000" smtClean="0">
                <a:solidFill>
                  <a:schemeClr val="bg1"/>
                </a:solidFill>
                <a:cs typeface="B Nasim" pitchFamily="2" charset="-78"/>
              </a:rPr>
              <a:t> ندارد.</a:t>
            </a:r>
          </a:p>
          <a:p>
            <a:pPr algn="just">
              <a:lnSpc>
                <a:spcPct val="150000"/>
              </a:lnSpc>
              <a:buNone/>
            </a:pPr>
            <a:r>
              <a:rPr lang="fa-IR" sz="60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l-Kharashi 53" pitchFamily="2" charset="-78"/>
              </a:rPr>
              <a:t>شبهه :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اين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گزاره خود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ستيز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است.</a:t>
            </a:r>
          </a:p>
          <a:p>
            <a:pPr algn="just">
              <a:lnSpc>
                <a:spcPct val="170000"/>
              </a:lnSpc>
              <a:buNone/>
            </a:pPr>
            <a:r>
              <a:rPr lang="fa-IR" sz="44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Jadid" pitchFamily="2" charset="-78"/>
              </a:rPr>
              <a:t>پاسخ : 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با دقت در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تفكيك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بين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حمل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اولي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ذاتي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و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شايع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صناعي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اين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شبهه بر طرف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ميشود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. </a:t>
            </a:r>
            <a:endParaRPr lang="fa-IR" sz="4400">
              <a:solidFill>
                <a:srgbClr val="FFFF00"/>
              </a:solidFill>
              <a:cs typeface="+mj-cs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76" y="223815"/>
            <a:ext cx="8715435" cy="650085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a-IR" smtClean="0">
                <a:solidFill>
                  <a:srgbClr val="FFFF00"/>
                </a:solidFill>
                <a:cs typeface="+mj-cs"/>
              </a:rPr>
              <a:t>                                               </a:t>
            </a:r>
            <a:r>
              <a:rPr lang="fa-IR" sz="3600" smtClean="0">
                <a:solidFill>
                  <a:srgbClr val="FFFF00"/>
                </a:solidFill>
                <a:cs typeface="+mj-cs"/>
              </a:rPr>
              <a:t>                      </a:t>
            </a:r>
            <a:r>
              <a:rPr lang="fa-IR" sz="44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اولي</a:t>
            </a:r>
            <a:r>
              <a:rPr lang="fa-IR" sz="44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44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ذاتي:</a:t>
            </a:r>
            <a:r>
              <a:rPr lang="fa-IR" err="1" smtClean="0">
                <a:solidFill>
                  <a:srgbClr val="FFFF00"/>
                </a:solidFill>
                <a:cs typeface="+mj-cs"/>
              </a:rPr>
              <a:t>اتحاد</a:t>
            </a:r>
            <a:r>
              <a:rPr lang="fa-IR" smtClean="0">
                <a:solidFill>
                  <a:srgbClr val="FFFF00"/>
                </a:solidFill>
                <a:cs typeface="+mj-cs"/>
              </a:rPr>
              <a:t> موضوع و محمول در مفهوم و اختلاف </a:t>
            </a:r>
            <a:r>
              <a:rPr lang="fa-IR" err="1" smtClean="0">
                <a:solidFill>
                  <a:srgbClr val="FFFF00"/>
                </a:solidFill>
                <a:cs typeface="+mj-cs"/>
              </a:rPr>
              <a:t>اعتباري</a:t>
            </a:r>
            <a:r>
              <a:rPr lang="fa-IR" smtClean="0">
                <a:solidFill>
                  <a:srgbClr val="FFFF00"/>
                </a:solidFill>
                <a:cs typeface="+mj-cs"/>
              </a:rPr>
              <a:t>.                                                                                    </a:t>
            </a:r>
            <a:r>
              <a:rPr lang="fa-IR" sz="4000" smtClean="0">
                <a:solidFill>
                  <a:srgbClr val="FFFF00"/>
                </a:solidFill>
                <a:cs typeface="B Jadid" pitchFamily="2" charset="-78"/>
              </a:rPr>
              <a:t>حمل    </a:t>
            </a:r>
            <a:r>
              <a:rPr lang="fa-IR" smtClean="0">
                <a:solidFill>
                  <a:srgbClr val="FFFF00"/>
                </a:solidFill>
                <a:cs typeface="+mj-cs"/>
              </a:rPr>
              <a:t>‌                     </a:t>
            </a:r>
            <a:r>
              <a:rPr lang="fa-IR" sz="24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(</a:t>
            </a:r>
            <a:r>
              <a:rPr lang="fa-IR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l-Kharashi 53" pitchFamily="2" charset="-78"/>
              </a:rPr>
              <a:t>الانسان</a:t>
            </a:r>
            <a:r>
              <a:rPr lang="fa-IR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l-Kharashi 53" pitchFamily="2" charset="-78"/>
              </a:rPr>
              <a:t> </a:t>
            </a:r>
            <a:r>
              <a:rPr lang="fa-IR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l-Kharashi 53" pitchFamily="2" charset="-78"/>
              </a:rPr>
              <a:t>حيوان</a:t>
            </a:r>
            <a:r>
              <a:rPr lang="fa-IR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l-Kharashi 53" pitchFamily="2" charset="-78"/>
              </a:rPr>
              <a:t> ناطق/ </a:t>
            </a:r>
            <a:r>
              <a:rPr lang="fa-IR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l-Kharashi 53" pitchFamily="2" charset="-78"/>
              </a:rPr>
              <a:t>الانسان</a:t>
            </a:r>
            <a:r>
              <a:rPr lang="fa-IR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l-Kharashi 53" pitchFamily="2" charset="-78"/>
              </a:rPr>
              <a:t> انسان)</a:t>
            </a:r>
            <a:endParaRPr lang="fa-IR" smtClean="0">
              <a:solidFill>
                <a:srgbClr val="FFFF00"/>
              </a:solidFill>
              <a:cs typeface="Al-Kharashi 53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fa-IR" smtClean="0">
                <a:solidFill>
                  <a:srgbClr val="FFFF00"/>
                </a:solidFill>
                <a:cs typeface="+mj-cs"/>
              </a:rPr>
              <a:t>                                                                     </a:t>
            </a:r>
            <a:r>
              <a:rPr lang="fa-IR" sz="40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شايع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40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صناعي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: </a:t>
            </a:r>
            <a:r>
              <a:rPr lang="fa-IR" smtClean="0">
                <a:solidFill>
                  <a:srgbClr val="FFFF00"/>
                </a:solidFill>
                <a:cs typeface="+mj-cs"/>
              </a:rPr>
              <a:t>اتحاد موضوع و محمول  در وجود و اختلاف در مفهوم.</a:t>
            </a:r>
          </a:p>
          <a:p>
            <a:pPr>
              <a:buNone/>
            </a:pPr>
            <a:r>
              <a:rPr lang="fa-IR" smtClean="0">
                <a:solidFill>
                  <a:srgbClr val="FFFF00"/>
                </a:solidFill>
                <a:cs typeface="+mj-cs"/>
              </a:rPr>
              <a:t>                                                                                                                                    </a:t>
            </a:r>
            <a:r>
              <a:rPr lang="fa-IR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l-Kharashi 53" pitchFamily="2" charset="-78"/>
              </a:rPr>
              <a:t>(</a:t>
            </a:r>
            <a:r>
              <a:rPr lang="fa-IR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l-Kharashi 53" pitchFamily="2" charset="-78"/>
              </a:rPr>
              <a:t>الانسان</a:t>
            </a:r>
            <a:r>
              <a:rPr lang="fa-IR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l-Kharashi 53" pitchFamily="2" charset="-78"/>
              </a:rPr>
              <a:t> </a:t>
            </a:r>
            <a:r>
              <a:rPr lang="fa-IR" spc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l-Kharashi 53" pitchFamily="2" charset="-78"/>
              </a:rPr>
              <a:t>ضاحك</a:t>
            </a:r>
            <a:r>
              <a:rPr lang="fa-IR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l-Kharashi 53" pitchFamily="2" charset="-78"/>
              </a:rPr>
              <a:t> )</a:t>
            </a:r>
            <a:r>
              <a:rPr lang="fa-IR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</a:t>
            </a:r>
            <a:endParaRPr lang="fa-IR" smtClean="0">
              <a:solidFill>
                <a:srgbClr val="FFFF00"/>
              </a:solidFill>
              <a:cs typeface="Al-Kharashi 53" pitchFamily="2" charset="-78"/>
            </a:endParaRPr>
          </a:p>
          <a:p>
            <a:pPr>
              <a:lnSpc>
                <a:spcPct val="200000"/>
              </a:lnSpc>
              <a:buNone/>
            </a:pPr>
            <a:r>
              <a:rPr lang="fa-IR" smtClean="0">
                <a:solidFill>
                  <a:srgbClr val="FFFF00"/>
                </a:solidFill>
                <a:cs typeface="+mj-cs"/>
              </a:rPr>
              <a:t>                                                                     </a:t>
            </a:r>
            <a:r>
              <a:rPr lang="fa-IR" smtClean="0">
                <a:solidFill>
                  <a:srgbClr val="FFFF00"/>
                </a:solidFill>
                <a:cs typeface="Al-Kharashi 53" pitchFamily="2" charset="-78"/>
              </a:rPr>
              <a:t>حمل </a:t>
            </a:r>
            <a:r>
              <a:rPr lang="fa-IR" err="1" smtClean="0">
                <a:solidFill>
                  <a:srgbClr val="FFFF00"/>
                </a:solidFill>
                <a:cs typeface="Al-Kharashi 53" pitchFamily="2" charset="-78"/>
              </a:rPr>
              <a:t>اولي</a:t>
            </a:r>
            <a:r>
              <a:rPr lang="fa-IR" smtClean="0">
                <a:solidFill>
                  <a:srgbClr val="FFFF00"/>
                </a:solidFill>
                <a:cs typeface="Al-Kharashi 53" pitchFamily="2" charset="-78"/>
              </a:rPr>
              <a:t>:  </a:t>
            </a:r>
            <a:r>
              <a:rPr lang="fa-IR" smtClean="0">
                <a:solidFill>
                  <a:srgbClr val="FFFF00"/>
                </a:solidFill>
                <a:cs typeface="+mj-cs"/>
              </a:rPr>
              <a:t>مفهوم الف همان مفهوم ب است</a:t>
            </a:r>
          </a:p>
          <a:p>
            <a:pPr>
              <a:buNone/>
            </a:pPr>
            <a:r>
              <a:rPr lang="fa-IR" smtClean="0">
                <a:solidFill>
                  <a:srgbClr val="FFFF00"/>
                </a:solidFill>
                <a:cs typeface="+mj-cs"/>
              </a:rPr>
              <a:t>الف ب است </a:t>
            </a:r>
          </a:p>
          <a:p>
            <a:pPr>
              <a:buNone/>
            </a:pPr>
            <a:r>
              <a:rPr lang="fa-IR" smtClean="0">
                <a:solidFill>
                  <a:srgbClr val="FFFF00"/>
                </a:solidFill>
                <a:cs typeface="+mj-cs"/>
              </a:rPr>
              <a:t>                                                                     </a:t>
            </a:r>
            <a:r>
              <a:rPr lang="fa-IR" smtClean="0">
                <a:solidFill>
                  <a:srgbClr val="FFFF00"/>
                </a:solidFill>
                <a:cs typeface="Al-Kharashi 53" pitchFamily="2" charset="-78"/>
              </a:rPr>
              <a:t>حمل </a:t>
            </a:r>
            <a:r>
              <a:rPr lang="fa-IR" err="1" smtClean="0">
                <a:solidFill>
                  <a:srgbClr val="FFFF00"/>
                </a:solidFill>
                <a:cs typeface="Al-Kharashi 53" pitchFamily="2" charset="-78"/>
              </a:rPr>
              <a:t>شايع</a:t>
            </a:r>
            <a:r>
              <a:rPr lang="fa-IR" smtClean="0">
                <a:solidFill>
                  <a:srgbClr val="FFFF00"/>
                </a:solidFill>
                <a:cs typeface="Al-Kharashi 53" pitchFamily="2" charset="-78"/>
              </a:rPr>
              <a:t> :   </a:t>
            </a:r>
            <a:r>
              <a:rPr lang="fa-IR" smtClean="0">
                <a:solidFill>
                  <a:srgbClr val="FFFF00"/>
                </a:solidFill>
                <a:cs typeface="+mj-cs"/>
              </a:rPr>
              <a:t>الف مصداق ب است.      </a:t>
            </a:r>
            <a:endParaRPr lang="fa-IR">
              <a:solidFill>
                <a:srgbClr val="FFFF00"/>
              </a:solidFill>
              <a:cs typeface="+mj-cs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237090" y="513557"/>
            <a:ext cx="357190" cy="3429024"/>
          </a:xfrm>
          <a:prstGeom prst="rightBrace">
            <a:avLst>
              <a:gd name="adj1" fmla="val 101793"/>
              <a:gd name="adj2" fmla="val 39841"/>
            </a:avLst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endParaRPr lang="fa-I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245433" y="4081467"/>
            <a:ext cx="369762" cy="2214578"/>
          </a:xfrm>
          <a:prstGeom prst="rightBrace">
            <a:avLst>
              <a:gd name="adj1" fmla="val 67212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15" y="295253"/>
            <a:ext cx="8401796" cy="635798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None/>
            </a:pPr>
            <a:r>
              <a:rPr lang="fa-IR" sz="4800" smtClean="0"/>
              <a:t>                 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به حمل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اولي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(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مفهوماً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):معدوم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مطلق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است.</a:t>
            </a:r>
            <a:r>
              <a:rPr lang="fa-IR" sz="4400" spc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a-IR" sz="44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لذا لا </a:t>
            </a:r>
            <a:r>
              <a:rPr lang="fa-IR" sz="44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يخبر</a:t>
            </a:r>
            <a:r>
              <a:rPr lang="fa-IR" sz="44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44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عنه</a:t>
            </a:r>
            <a:endParaRPr lang="fa-IR" sz="4800" smtClean="0">
              <a:solidFill>
                <a:schemeClr val="bg1"/>
              </a:solidFill>
              <a:cs typeface="+mj-cs"/>
            </a:endParaRPr>
          </a:p>
          <a:p>
            <a:pPr>
              <a:lnSpc>
                <a:spcPct val="150000"/>
              </a:lnSpc>
              <a:buNone/>
            </a:pPr>
            <a:r>
              <a:rPr lang="fa-IR" sz="3600" spc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معدوم </a:t>
            </a:r>
            <a:r>
              <a:rPr lang="fa-IR" sz="3600" spc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مطلق</a:t>
            </a:r>
            <a:r>
              <a:rPr lang="fa-IR" sz="3600" spc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fa-IR" sz="4800" smtClean="0">
                <a:solidFill>
                  <a:srgbClr val="FFFF00"/>
                </a:solidFill>
              </a:rPr>
              <a:t>                 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3900" smtClean="0">
                <a:solidFill>
                  <a:srgbClr val="FFFF00"/>
                </a:solidFill>
                <a:cs typeface="+mj-cs"/>
              </a:rPr>
              <a:t>به حمل </a:t>
            </a:r>
            <a:r>
              <a:rPr lang="fa-IR" sz="3900" err="1" smtClean="0">
                <a:solidFill>
                  <a:srgbClr val="FFFF00"/>
                </a:solidFill>
                <a:cs typeface="+mj-cs"/>
              </a:rPr>
              <a:t>شايع</a:t>
            </a:r>
            <a:r>
              <a:rPr lang="fa-IR" sz="3900" smtClean="0">
                <a:solidFill>
                  <a:srgbClr val="FFFF00"/>
                </a:solidFill>
                <a:cs typeface="+mj-cs"/>
              </a:rPr>
              <a:t>(</a:t>
            </a:r>
            <a:r>
              <a:rPr lang="fa-IR" sz="3900" err="1" smtClean="0">
                <a:solidFill>
                  <a:srgbClr val="FFFF00"/>
                </a:solidFill>
                <a:cs typeface="+mj-cs"/>
              </a:rPr>
              <a:t>مصداقاً</a:t>
            </a:r>
            <a:r>
              <a:rPr lang="fa-IR" sz="3900" smtClean="0">
                <a:solidFill>
                  <a:srgbClr val="FFFF00"/>
                </a:solidFill>
                <a:cs typeface="+mj-cs"/>
              </a:rPr>
              <a:t>): </a:t>
            </a:r>
            <a:r>
              <a:rPr lang="fa-IR" sz="3900" err="1" smtClean="0">
                <a:solidFill>
                  <a:srgbClr val="FFFF00"/>
                </a:solidFill>
                <a:cs typeface="+mj-cs"/>
              </a:rPr>
              <a:t>موجودي</a:t>
            </a:r>
            <a:r>
              <a:rPr lang="fa-IR" sz="3900" smtClean="0">
                <a:solidFill>
                  <a:srgbClr val="FFFF00"/>
                </a:solidFill>
                <a:cs typeface="+mj-cs"/>
              </a:rPr>
              <a:t> از موجودات </a:t>
            </a:r>
            <a:r>
              <a:rPr lang="fa-IR" sz="3900" err="1" smtClean="0">
                <a:solidFill>
                  <a:srgbClr val="FFFF00"/>
                </a:solidFill>
                <a:cs typeface="+mj-cs"/>
              </a:rPr>
              <a:t>ذهني</a:t>
            </a:r>
            <a:r>
              <a:rPr lang="fa-IR" sz="3900" smtClean="0">
                <a:solidFill>
                  <a:srgbClr val="FFFF00"/>
                </a:solidFill>
                <a:cs typeface="+mj-cs"/>
              </a:rPr>
              <a:t>.</a:t>
            </a:r>
            <a:r>
              <a:rPr lang="fa-IR" sz="4800" spc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a-IR" sz="43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لذا </a:t>
            </a:r>
            <a:r>
              <a:rPr lang="fa-IR" sz="43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يخبر</a:t>
            </a:r>
            <a:r>
              <a:rPr lang="fa-IR" sz="43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fa-IR" sz="43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عنه</a:t>
            </a:r>
            <a:endParaRPr lang="fa-IR" sz="4800" smtClean="0">
              <a:solidFill>
                <a:schemeClr val="bg1"/>
              </a:solidFill>
              <a:cs typeface="+mj-cs"/>
            </a:endParaRPr>
          </a:p>
          <a:p>
            <a:pPr algn="just">
              <a:lnSpc>
                <a:spcPct val="200000"/>
              </a:lnSpc>
              <a:buNone/>
            </a:pPr>
            <a:r>
              <a:rPr lang="fa-IR" sz="4400" smtClean="0">
                <a:solidFill>
                  <a:schemeClr val="bg1"/>
                </a:solidFill>
                <a:cs typeface="+mj-cs"/>
              </a:rPr>
              <a:t>                                                                  </a:t>
            </a:r>
            <a:r>
              <a:rPr lang="fa-IR" sz="4400" b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1- </a:t>
            </a:r>
            <a:r>
              <a:rPr lang="fa-IR" sz="44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4400" err="1" smtClean="0">
                <a:solidFill>
                  <a:schemeClr val="bg1"/>
                </a:solidFill>
                <a:cs typeface="+mj-cs"/>
              </a:rPr>
              <a:t>هرمفهومي</a:t>
            </a:r>
            <a:r>
              <a:rPr lang="fa-IR" sz="4400" smtClean="0">
                <a:solidFill>
                  <a:schemeClr val="bg1"/>
                </a:solidFill>
                <a:cs typeface="+mj-cs"/>
              </a:rPr>
              <a:t> به حمل </a:t>
            </a:r>
            <a:r>
              <a:rPr lang="fa-IR" sz="4400" err="1" smtClean="0">
                <a:solidFill>
                  <a:schemeClr val="bg1"/>
                </a:solidFill>
                <a:cs typeface="+mj-cs"/>
              </a:rPr>
              <a:t>اولي</a:t>
            </a:r>
            <a:r>
              <a:rPr lang="fa-IR" sz="4400" smtClean="0">
                <a:solidFill>
                  <a:schemeClr val="bg1"/>
                </a:solidFill>
                <a:cs typeface="+mj-cs"/>
              </a:rPr>
              <a:t> خودش ،خودش است.</a:t>
            </a:r>
          </a:p>
          <a:p>
            <a:pPr>
              <a:lnSpc>
                <a:spcPct val="200000"/>
              </a:lnSpc>
              <a:buNone/>
            </a:pPr>
            <a:r>
              <a:rPr lang="fa-IR" sz="4800" b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            2-</a:t>
            </a:r>
            <a:r>
              <a:rPr lang="fa-IR" sz="4800" smtClean="0">
                <a:solidFill>
                  <a:schemeClr val="bg1"/>
                </a:solidFill>
                <a:cs typeface="+mj-cs"/>
              </a:rPr>
              <a:t>هيچ مفهومي مصداق خودش نيست.</a:t>
            </a:r>
            <a:endParaRPr lang="fa-IR" sz="480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287306" y="509567"/>
            <a:ext cx="285752" cy="3000966"/>
          </a:xfrm>
          <a:prstGeom prst="rightBrace">
            <a:avLst>
              <a:gd name="adj1" fmla="val 77412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ight Brace 4"/>
          <p:cNvSpPr/>
          <p:nvPr/>
        </p:nvSpPr>
        <p:spPr>
          <a:xfrm>
            <a:off x="6733034" y="4014589"/>
            <a:ext cx="357190" cy="2376264"/>
          </a:xfrm>
          <a:prstGeom prst="rightBrace">
            <a:avLst>
              <a:gd name="adj1" fmla="val 70838"/>
              <a:gd name="adj2" fmla="val 50660"/>
            </a:avLst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8735" y="4614460"/>
            <a:ext cx="13724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7200" b="1">
                <a:ln w="900" cmpd="sng">
                  <a:solidFill>
                    <a:srgbClr val="D34817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D34817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D34817">
                      <a:satMod val="190000"/>
                      <a:tint val="100000"/>
                      <a:alpha val="74000"/>
                    </a:srgbClr>
                  </a:innerShdw>
                </a:effectLst>
                <a:cs typeface="IranNastaliq"/>
              </a:rPr>
              <a:t>د و نكته:</a:t>
            </a:r>
            <a:r>
              <a:rPr lang="fa-IR" sz="4800" b="1" spc="5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IranNastaliq"/>
              </a:rPr>
              <a:t> </a:t>
            </a:r>
            <a:endParaRPr lang="fa-IR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126157"/>
            <a:ext cx="8231029" cy="1026353"/>
          </a:xfrm>
        </p:spPr>
        <p:txBody>
          <a:bodyPr>
            <a:normAutofit/>
          </a:bodyPr>
          <a:lstStyle/>
          <a:p>
            <a:pPr algn="r"/>
            <a:r>
              <a:rPr lang="fa-IR" sz="4800" smtClean="0">
                <a:solidFill>
                  <a:schemeClr val="bg1"/>
                </a:solidFill>
              </a:rPr>
              <a:t>پاسخ به چند شبهه </a:t>
            </a:r>
            <a:r>
              <a:rPr lang="fa-IR" sz="4800" err="1" smtClean="0">
                <a:solidFill>
                  <a:schemeClr val="bg1"/>
                </a:solidFill>
              </a:rPr>
              <a:t>ديگر</a:t>
            </a:r>
            <a:r>
              <a:rPr lang="fa-IR" sz="4800" smtClean="0">
                <a:solidFill>
                  <a:schemeClr val="bg1"/>
                </a:solidFill>
              </a:rPr>
              <a:t> با استفاده از </a:t>
            </a:r>
            <a:r>
              <a:rPr lang="fa-IR" sz="4800" err="1" smtClean="0">
                <a:solidFill>
                  <a:schemeClr val="bg1"/>
                </a:solidFill>
              </a:rPr>
              <a:t>همين</a:t>
            </a:r>
            <a:r>
              <a:rPr lang="fa-IR" sz="4800" smtClean="0">
                <a:solidFill>
                  <a:schemeClr val="bg1"/>
                </a:solidFill>
              </a:rPr>
              <a:t> </a:t>
            </a:r>
            <a:r>
              <a:rPr lang="fa-IR" sz="4800" err="1" smtClean="0">
                <a:solidFill>
                  <a:schemeClr val="bg1"/>
                </a:solidFill>
              </a:rPr>
              <a:t>شيوه</a:t>
            </a:r>
            <a:r>
              <a:rPr lang="fa-IR" sz="4800" smtClean="0">
                <a:solidFill>
                  <a:schemeClr val="bg1"/>
                </a:solidFill>
              </a:rPr>
              <a:t>:</a:t>
            </a:r>
            <a:endParaRPr lang="fa-IR" sz="48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1072"/>
            <a:ext cx="9145588" cy="5572164"/>
          </a:xfrm>
          <a:blipFill>
            <a:blip r:embed="rId3">
              <a:lum bright="-6000" contrast="30000"/>
            </a:blip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fa-IR" sz="4800" err="1" smtClean="0">
                <a:solidFill>
                  <a:srgbClr val="FFFF00"/>
                </a:solidFill>
                <a:cs typeface="+mj-cs"/>
              </a:rPr>
              <a:t>جزئي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جزئي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است</a:t>
            </a:r>
            <a:r>
              <a:rPr lang="fa-IR" sz="48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(</a:t>
            </a:r>
            <a:r>
              <a:rPr lang="fa-IR" sz="480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مفهوماً</a:t>
            </a:r>
            <a:r>
              <a:rPr lang="fa-IR" sz="48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 و به حمل </a:t>
            </a:r>
            <a:r>
              <a:rPr lang="fa-IR" sz="480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اولي</a:t>
            </a:r>
            <a:r>
              <a:rPr lang="fa-IR" sz="48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)</a:t>
            </a:r>
          </a:p>
          <a:p>
            <a:pPr>
              <a:buNone/>
            </a:pPr>
            <a:r>
              <a:rPr lang="fa-IR" sz="4800" err="1" smtClean="0">
                <a:solidFill>
                  <a:srgbClr val="FFFF00"/>
                </a:solidFill>
                <a:cs typeface="+mj-cs"/>
              </a:rPr>
              <a:t>جزئي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جزئي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نيست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بلكه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كلّي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است.</a:t>
            </a:r>
            <a:r>
              <a:rPr lang="fa-IR" sz="48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(</a:t>
            </a:r>
            <a:r>
              <a:rPr lang="fa-IR" sz="480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مصداقاً</a:t>
            </a:r>
            <a:r>
              <a:rPr lang="fa-IR" sz="48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 و به حمل </a:t>
            </a:r>
            <a:r>
              <a:rPr lang="fa-IR" sz="480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شايع</a:t>
            </a:r>
            <a:r>
              <a:rPr lang="fa-IR" sz="48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)</a:t>
            </a:r>
          </a:p>
          <a:p>
            <a:pPr>
              <a:buNone/>
            </a:pPr>
            <a:r>
              <a:rPr lang="fa-IR" sz="4800" err="1" smtClean="0">
                <a:solidFill>
                  <a:srgbClr val="FFFF00"/>
                </a:solidFill>
                <a:cs typeface="+mj-cs"/>
              </a:rPr>
              <a:t>شريك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الباري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شريك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الباري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است.</a:t>
            </a:r>
            <a:r>
              <a:rPr lang="fa-IR" sz="48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(</a:t>
            </a:r>
            <a:r>
              <a:rPr lang="fa-IR" sz="480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مفهوماً</a:t>
            </a:r>
            <a:r>
              <a:rPr lang="fa-IR" sz="48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 و به حمل </a:t>
            </a:r>
            <a:r>
              <a:rPr lang="fa-IR" sz="480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اولي</a:t>
            </a:r>
            <a:r>
              <a:rPr lang="fa-IR" sz="48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)</a:t>
            </a:r>
          </a:p>
          <a:p>
            <a:pPr>
              <a:buNone/>
            </a:pPr>
            <a:r>
              <a:rPr lang="fa-IR" sz="4400" err="1" smtClean="0">
                <a:solidFill>
                  <a:srgbClr val="FFFF00"/>
                </a:solidFill>
                <a:cs typeface="+mj-cs"/>
              </a:rPr>
              <a:t>شريك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الباري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شريك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الباري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نيست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بلكه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موجودي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ذهني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وممكن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+mj-cs"/>
              </a:rPr>
              <a:t>الوجود</a:t>
            </a:r>
            <a:r>
              <a:rPr lang="fa-IR" sz="4400" smtClean="0">
                <a:solidFill>
                  <a:srgbClr val="FFFF00"/>
                </a:solidFill>
                <a:cs typeface="+mj-cs"/>
              </a:rPr>
              <a:t> است .</a:t>
            </a:r>
            <a:r>
              <a:rPr lang="fa-IR" sz="4800" smtClean="0">
                <a:solidFill>
                  <a:schemeClr val="bg1"/>
                </a:solidFill>
                <a:cs typeface="+mj-cs"/>
              </a:rPr>
              <a:t> </a:t>
            </a:r>
            <a:r>
              <a:rPr lang="fa-IR" sz="36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(</a:t>
            </a:r>
            <a:r>
              <a:rPr lang="fa-IR" sz="360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مصداقاً</a:t>
            </a:r>
            <a:r>
              <a:rPr lang="fa-IR" sz="36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 و به حمل </a:t>
            </a:r>
            <a:r>
              <a:rPr lang="fa-IR" sz="360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شايع</a:t>
            </a:r>
            <a:r>
              <a:rPr lang="fa-IR" sz="36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)</a:t>
            </a:r>
            <a:r>
              <a:rPr lang="fa-IR" sz="360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cs typeface="+mj-cs"/>
              </a:rPr>
              <a:t> </a:t>
            </a:r>
            <a:endParaRPr lang="fa-IR" sz="3600" smtClean="0">
              <a:ln w="11430">
                <a:solidFill>
                  <a:schemeClr val="tx1"/>
                </a:solidFill>
              </a:ln>
              <a:solidFill>
                <a:schemeClr val="bg1"/>
              </a:solidFill>
              <a:cs typeface="+mj-cs"/>
            </a:endParaRPr>
          </a:p>
          <a:p>
            <a:pPr>
              <a:buNone/>
            </a:pPr>
            <a:r>
              <a:rPr lang="fa-IR" sz="4800" smtClean="0">
                <a:solidFill>
                  <a:srgbClr val="FFFF00"/>
                </a:solidFill>
                <a:cs typeface="+mj-cs"/>
              </a:rPr>
              <a:t>لا ثابت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في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الذهن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لا ثابت است. </a:t>
            </a:r>
            <a:r>
              <a:rPr lang="fa-IR" sz="48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(</a:t>
            </a:r>
            <a:r>
              <a:rPr lang="fa-IR" sz="480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مفهوماً</a:t>
            </a:r>
            <a:r>
              <a:rPr lang="fa-IR" sz="48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 و به حمل </a:t>
            </a:r>
            <a:r>
              <a:rPr lang="fa-IR" sz="480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اولي</a:t>
            </a:r>
            <a:r>
              <a:rPr lang="fa-IR" sz="48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)</a:t>
            </a:r>
          </a:p>
          <a:p>
            <a:pPr>
              <a:buNone/>
            </a:pPr>
            <a:r>
              <a:rPr lang="fa-IR" sz="4800" smtClean="0">
                <a:solidFill>
                  <a:srgbClr val="FFFF00"/>
                </a:solidFill>
                <a:cs typeface="+mj-cs"/>
              </a:rPr>
              <a:t>لا ثابت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في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الذهن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لا ثابت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نيست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بلكه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ثابت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في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</a:t>
            </a:r>
            <a:r>
              <a:rPr lang="fa-IR" sz="4800" err="1" smtClean="0">
                <a:solidFill>
                  <a:srgbClr val="FFFF00"/>
                </a:solidFill>
                <a:cs typeface="+mj-cs"/>
              </a:rPr>
              <a:t>الذهن</a:t>
            </a:r>
            <a:r>
              <a:rPr lang="fa-IR" sz="4800" smtClean="0">
                <a:solidFill>
                  <a:srgbClr val="FFFF00"/>
                </a:solidFill>
                <a:cs typeface="+mj-cs"/>
              </a:rPr>
              <a:t> است. </a:t>
            </a:r>
            <a:r>
              <a:rPr lang="fa-IR" sz="48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(</a:t>
            </a:r>
            <a:r>
              <a:rPr lang="fa-IR" sz="480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مصداقاً</a:t>
            </a:r>
            <a:r>
              <a:rPr lang="fa-IR" sz="48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 و به حمل </a:t>
            </a:r>
            <a:r>
              <a:rPr lang="fa-IR" sz="480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شايع</a:t>
            </a:r>
            <a:r>
              <a:rPr lang="fa-IR" sz="480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)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652444"/>
            <a:ext cx="8231029" cy="549074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fa-IR" sz="66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الفصل</a:t>
            </a:r>
            <a:r>
              <a:rPr lang="fa-IR" sz="66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66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الثاني‌عشر</a:t>
            </a:r>
            <a:r>
              <a:rPr lang="fa-IR" sz="66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:</a:t>
            </a:r>
            <a:r>
              <a:rPr lang="fa-IR" sz="72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/>
            </a:r>
            <a:br>
              <a:rPr lang="fa-IR" sz="72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</a:br>
            <a:r>
              <a:rPr lang="fa-IR" sz="72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في</a:t>
            </a:r>
            <a:r>
              <a:rPr lang="fa-IR" sz="72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72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أمتناع</a:t>
            </a:r>
            <a:r>
              <a:rPr lang="fa-IR" sz="72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72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إعادة</a:t>
            </a:r>
            <a:r>
              <a:rPr lang="fa-IR" sz="72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 </a:t>
            </a:r>
            <a:r>
              <a:rPr lang="fa-IR" sz="72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المعدوم</a:t>
            </a:r>
            <a:r>
              <a:rPr lang="fa-IR" sz="7200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‌ </a:t>
            </a:r>
            <a:r>
              <a:rPr lang="fa-IR" sz="7200" err="1" smtClean="0">
                <a:solidFill>
                  <a:srgbClr val="FFFF00"/>
                </a:solidFill>
                <a:latin typeface="IranNastaliq"/>
                <a:ea typeface="Calibri"/>
                <a:cs typeface="MCS Arafat E_I 3d." pitchFamily="2" charset="-78"/>
              </a:rPr>
              <a:t>بعينه</a:t>
            </a:r>
            <a:endParaRPr lang="fa-IR" sz="720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126157"/>
            <a:ext cx="8231029" cy="1152129"/>
          </a:xfrm>
        </p:spPr>
        <p:txBody>
          <a:bodyPr>
            <a:normAutofit/>
          </a:bodyPr>
          <a:lstStyle/>
          <a:p>
            <a:pPr algn="r"/>
            <a:r>
              <a:rPr lang="fa-IR" sz="6000" smtClean="0">
                <a:solidFill>
                  <a:srgbClr val="FFFF00"/>
                </a:solidFill>
              </a:rPr>
              <a:t>نظرات در مورد اعاده معدوم:</a:t>
            </a:r>
            <a:endParaRPr lang="fa-IR" sz="600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1134269"/>
            <a:ext cx="8231029" cy="5376089"/>
          </a:xfrm>
          <a:blipFill>
            <a:blip r:embed="rId3">
              <a:lum bright="-27000" contrast="41000"/>
            </a:blip>
            <a:tile tx="0" ty="0" sx="100000" sy="100000" flip="none" algn="tl"/>
          </a:blip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  <a:buNone/>
            </a:pPr>
            <a:r>
              <a:rPr lang="fa-IR" b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1- </a:t>
            </a:r>
            <a:r>
              <a:rPr lang="fa-IR" smtClean="0">
                <a:solidFill>
                  <a:srgbClr val="FFFF00"/>
                </a:solidFill>
              </a:rPr>
              <a:t>اكثر </a:t>
            </a:r>
            <a:r>
              <a:rPr lang="fa-IR" err="1" smtClean="0">
                <a:solidFill>
                  <a:srgbClr val="FFFF00"/>
                </a:solidFill>
              </a:rPr>
              <a:t>متكلمين</a:t>
            </a:r>
            <a:r>
              <a:rPr lang="fa-IR" smtClean="0">
                <a:solidFill>
                  <a:srgbClr val="FFFF00"/>
                </a:solidFill>
              </a:rPr>
              <a:t>: </a:t>
            </a:r>
            <a:r>
              <a:rPr lang="fa-IR" err="1" smtClean="0">
                <a:solidFill>
                  <a:srgbClr val="FFFF00"/>
                </a:solidFill>
              </a:rPr>
              <a:t>ممكن</a:t>
            </a:r>
            <a:r>
              <a:rPr lang="fa-IR" smtClean="0">
                <a:solidFill>
                  <a:srgbClr val="FFFF00"/>
                </a:solidFill>
              </a:rPr>
              <a:t> است.</a:t>
            </a:r>
          </a:p>
          <a:p>
            <a:pPr>
              <a:lnSpc>
                <a:spcPct val="120000"/>
              </a:lnSpc>
              <a:buNone/>
            </a:pPr>
            <a:r>
              <a:rPr lang="fa-IR" b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2-</a:t>
            </a:r>
            <a:r>
              <a:rPr lang="fa-IR" smtClean="0">
                <a:solidFill>
                  <a:srgbClr val="FFFF00"/>
                </a:solidFill>
              </a:rPr>
              <a:t> </a:t>
            </a:r>
            <a:r>
              <a:rPr lang="fa-IR" err="1" smtClean="0">
                <a:solidFill>
                  <a:srgbClr val="FFFF00"/>
                </a:solidFill>
              </a:rPr>
              <a:t>حكماء</a:t>
            </a:r>
            <a:r>
              <a:rPr lang="fa-IR" smtClean="0">
                <a:solidFill>
                  <a:srgbClr val="FFFF00"/>
                </a:solidFill>
              </a:rPr>
              <a:t> </a:t>
            </a:r>
            <a:r>
              <a:rPr lang="fa-IR" err="1" smtClean="0">
                <a:solidFill>
                  <a:srgbClr val="FFFF00"/>
                </a:solidFill>
              </a:rPr>
              <a:t>وبرخي</a:t>
            </a:r>
            <a:r>
              <a:rPr lang="fa-IR" smtClean="0">
                <a:solidFill>
                  <a:srgbClr val="FFFF00"/>
                </a:solidFill>
              </a:rPr>
              <a:t> </a:t>
            </a:r>
            <a:r>
              <a:rPr lang="fa-IR" err="1" smtClean="0">
                <a:solidFill>
                  <a:srgbClr val="FFFF00"/>
                </a:solidFill>
              </a:rPr>
              <a:t>متكلمين:ممتنع</a:t>
            </a:r>
            <a:r>
              <a:rPr lang="fa-IR" smtClean="0">
                <a:solidFill>
                  <a:srgbClr val="FFFF00"/>
                </a:solidFill>
              </a:rPr>
              <a:t> است:</a:t>
            </a:r>
          </a:p>
          <a:p>
            <a:pPr>
              <a:lnSpc>
                <a:spcPct val="120000"/>
              </a:lnSpc>
              <a:buNone/>
            </a:pPr>
            <a:r>
              <a:rPr lang="fa-IR" smtClean="0">
                <a:solidFill>
                  <a:schemeClr val="bg1"/>
                </a:solidFill>
              </a:rPr>
              <a:t>الف- </a:t>
            </a:r>
            <a:r>
              <a:rPr lang="fa-IR" err="1" smtClean="0">
                <a:solidFill>
                  <a:schemeClr val="bg1"/>
                </a:solidFill>
              </a:rPr>
              <a:t>ضروري</a:t>
            </a:r>
            <a:r>
              <a:rPr lang="fa-IR" smtClean="0">
                <a:solidFill>
                  <a:schemeClr val="bg1"/>
                </a:solidFill>
              </a:rPr>
              <a:t> و </a:t>
            </a:r>
            <a:r>
              <a:rPr lang="fa-IR" err="1" smtClean="0">
                <a:solidFill>
                  <a:schemeClr val="bg1"/>
                </a:solidFill>
              </a:rPr>
              <a:t>بي</a:t>
            </a:r>
            <a:r>
              <a:rPr lang="fa-IR" smtClean="0">
                <a:solidFill>
                  <a:schemeClr val="bg1"/>
                </a:solidFill>
              </a:rPr>
              <a:t> </a:t>
            </a:r>
            <a:r>
              <a:rPr lang="fa-IR" err="1" smtClean="0">
                <a:solidFill>
                  <a:schemeClr val="bg1"/>
                </a:solidFill>
              </a:rPr>
              <a:t>نياز</a:t>
            </a:r>
            <a:r>
              <a:rPr lang="fa-IR" smtClean="0">
                <a:solidFill>
                  <a:schemeClr val="bg1"/>
                </a:solidFill>
              </a:rPr>
              <a:t> از برهان </a:t>
            </a:r>
          </a:p>
          <a:p>
            <a:pPr>
              <a:lnSpc>
                <a:spcPct val="120000"/>
              </a:lnSpc>
              <a:buNone/>
            </a:pPr>
            <a:r>
              <a:rPr lang="fa-IR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</a:t>
            </a:r>
            <a:r>
              <a:rPr lang="fa-IR" sz="3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برهان ( </a:t>
            </a:r>
            <a:r>
              <a:rPr lang="fa-IR" sz="3600" b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1 </a:t>
            </a:r>
            <a:r>
              <a:rPr lang="fa-IR" sz="3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</a:t>
            </a:r>
          </a:p>
          <a:p>
            <a:pPr>
              <a:lnSpc>
                <a:spcPct val="120000"/>
              </a:lnSpc>
              <a:buNone/>
            </a:pPr>
            <a:r>
              <a:rPr lang="fa-IR" sz="3600" smtClean="0">
                <a:solidFill>
                  <a:schemeClr val="bg1"/>
                </a:solidFill>
              </a:rPr>
              <a:t>ب- </a:t>
            </a:r>
            <a:r>
              <a:rPr lang="fa-IR" sz="3600" err="1" smtClean="0">
                <a:solidFill>
                  <a:schemeClr val="bg1"/>
                </a:solidFill>
              </a:rPr>
              <a:t>نظري</a:t>
            </a:r>
            <a:r>
              <a:rPr lang="fa-IR" sz="3600" smtClean="0">
                <a:solidFill>
                  <a:schemeClr val="bg1"/>
                </a:solidFill>
              </a:rPr>
              <a:t>:      </a:t>
            </a:r>
            <a:r>
              <a:rPr lang="fa-IR" sz="3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برهان </a:t>
            </a:r>
            <a:r>
              <a:rPr lang="fa-IR" sz="3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 </a:t>
            </a:r>
            <a:r>
              <a:rPr lang="fa-IR" sz="3600" b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2 </a:t>
            </a:r>
            <a:r>
              <a:rPr lang="fa-IR" sz="3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</a:t>
            </a:r>
          </a:p>
          <a:p>
            <a:pPr>
              <a:lnSpc>
                <a:spcPct val="120000"/>
              </a:lnSpc>
              <a:buNone/>
            </a:pPr>
            <a:r>
              <a:rPr lang="fa-IR" sz="3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برهان  ( </a:t>
            </a:r>
            <a:r>
              <a:rPr lang="fa-IR" sz="3600" b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3 </a:t>
            </a:r>
            <a:r>
              <a:rPr lang="fa-IR" sz="3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</a:t>
            </a:r>
          </a:p>
          <a:p>
            <a:pPr>
              <a:lnSpc>
                <a:spcPct val="120000"/>
              </a:lnSpc>
              <a:buNone/>
            </a:pPr>
            <a:r>
              <a:rPr lang="fa-IR" sz="3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برهان ( </a:t>
            </a:r>
            <a:r>
              <a:rPr lang="fa-IR" sz="3600" b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ranNastaliq" pitchFamily="18" charset="0"/>
                <a:ea typeface="Calibri" pitchFamily="34" charset="0"/>
                <a:cs typeface="B Badr" pitchFamily="2" charset="-78"/>
              </a:rPr>
              <a:t>4 </a:t>
            </a:r>
            <a:r>
              <a:rPr lang="fa-IR" sz="3600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</a:t>
            </a:r>
            <a:endParaRPr lang="fa-IR" sz="3600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537339" y="3510533"/>
            <a:ext cx="357190" cy="2714644"/>
          </a:xfrm>
          <a:prstGeom prst="rightBrace">
            <a:avLst>
              <a:gd name="adj1" fmla="val 54047"/>
              <a:gd name="adj2" fmla="val 36745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126157"/>
            <a:ext cx="8231029" cy="1295419"/>
          </a:xfrm>
        </p:spPr>
        <p:txBody>
          <a:bodyPr>
            <a:normAutofit/>
          </a:bodyPr>
          <a:lstStyle/>
          <a:p>
            <a:pPr algn="r"/>
            <a:r>
              <a:rPr lang="fa-IR" sz="6000" smtClean="0">
                <a:solidFill>
                  <a:srgbClr val="FFFF00"/>
                </a:solidFill>
              </a:rPr>
              <a:t>برهان </a:t>
            </a:r>
            <a:r>
              <a:rPr lang="fa-IR" sz="6000" err="1" smtClean="0">
                <a:solidFill>
                  <a:srgbClr val="FFFF00"/>
                </a:solidFill>
              </a:rPr>
              <a:t>اوّل</a:t>
            </a:r>
            <a:r>
              <a:rPr lang="fa-IR" sz="6000" smtClean="0">
                <a:solidFill>
                  <a:srgbClr val="FFFF00"/>
                </a:solidFill>
              </a:rPr>
              <a:t> </a:t>
            </a:r>
            <a:r>
              <a:rPr lang="fa-IR" sz="6000" err="1" smtClean="0">
                <a:solidFill>
                  <a:srgbClr val="FFFF00"/>
                </a:solidFill>
              </a:rPr>
              <a:t>حكماء</a:t>
            </a:r>
            <a:r>
              <a:rPr lang="fa-IR" sz="6000" smtClean="0">
                <a:solidFill>
                  <a:srgbClr val="FFFF00"/>
                </a:solidFill>
              </a:rPr>
              <a:t>:‌</a:t>
            </a:r>
            <a:endParaRPr lang="fa-IR" sz="600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1152510"/>
            <a:ext cx="8231029" cy="4990674"/>
          </a:xfrm>
          <a:prstGeom prst="roundRect">
            <a:avLst/>
          </a:prstGeom>
          <a:blipFill>
            <a:blip r:embed="rId3">
              <a:lum bright="-73000" contrast="37000"/>
            </a:blip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fa-IR" sz="4400" smtClean="0">
                <a:solidFill>
                  <a:srgbClr val="FFFF00"/>
                </a:solidFill>
                <a:cs typeface="B Nazanin" pitchFamily="2" charset="-78"/>
              </a:rPr>
              <a:t>-اگر اعاده معدوم </a:t>
            </a:r>
            <a:r>
              <a:rPr lang="fa-IR" sz="4400" err="1" smtClean="0">
                <a:solidFill>
                  <a:srgbClr val="FFFF00"/>
                </a:solidFill>
                <a:cs typeface="B Nazanin" pitchFamily="2" charset="-78"/>
              </a:rPr>
              <a:t>ممكن</a:t>
            </a:r>
            <a:r>
              <a:rPr lang="fa-IR" sz="4400" smtClean="0">
                <a:solidFill>
                  <a:srgbClr val="FFFF00"/>
                </a:solidFill>
                <a:cs typeface="B Nazanin" pitchFamily="2" charset="-78"/>
              </a:rPr>
              <a:t> بود </a:t>
            </a:r>
            <a:r>
              <a:rPr lang="fa-IR" sz="4400" err="1" smtClean="0">
                <a:solidFill>
                  <a:srgbClr val="FFFF00"/>
                </a:solidFill>
                <a:cs typeface="B Nazanin" pitchFamily="2" charset="-78"/>
              </a:rPr>
              <a:t>تخلل</a:t>
            </a:r>
            <a:r>
              <a:rPr lang="fa-IR" sz="4400" smtClean="0">
                <a:solidFill>
                  <a:srgbClr val="FFFF00"/>
                </a:solidFill>
                <a:cs typeface="B Nazanin" pitchFamily="2" charset="-78"/>
              </a:rPr>
              <a:t> عدم </a:t>
            </a:r>
            <a:r>
              <a:rPr lang="fa-IR" sz="4400" err="1" smtClean="0">
                <a:solidFill>
                  <a:srgbClr val="FFFF00"/>
                </a:solidFill>
                <a:cs typeface="B Nazanin" pitchFamily="2" charset="-78"/>
              </a:rPr>
              <a:t>بين</a:t>
            </a:r>
            <a:r>
              <a:rPr lang="fa-IR" sz="4400" smtClean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B Nazanin" pitchFamily="2" charset="-78"/>
              </a:rPr>
              <a:t>شيء</a:t>
            </a:r>
            <a:r>
              <a:rPr lang="fa-IR" sz="4400" smtClean="0">
                <a:solidFill>
                  <a:srgbClr val="FFFF00"/>
                </a:solidFill>
                <a:cs typeface="B Nazanin" pitchFamily="2" charset="-78"/>
              </a:rPr>
              <a:t> و نفسه </a:t>
            </a:r>
            <a:r>
              <a:rPr lang="fa-IR" sz="4400" err="1" smtClean="0">
                <a:solidFill>
                  <a:srgbClr val="FFFF00"/>
                </a:solidFill>
                <a:cs typeface="B Nazanin" pitchFamily="2" charset="-78"/>
              </a:rPr>
              <a:t>پيش</a:t>
            </a:r>
            <a:r>
              <a:rPr lang="fa-IR" sz="4400" smtClean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B Nazanin" pitchFamily="2" charset="-78"/>
              </a:rPr>
              <a:t>مي</a:t>
            </a:r>
            <a:r>
              <a:rPr lang="fa-IR" sz="4400" smtClean="0">
                <a:solidFill>
                  <a:srgbClr val="FFFF00"/>
                </a:solidFill>
                <a:cs typeface="B Nazanin" pitchFamily="2" charset="-78"/>
              </a:rPr>
              <a:t> آمد.</a:t>
            </a:r>
          </a:p>
          <a:p>
            <a:pPr>
              <a:lnSpc>
                <a:spcPct val="120000"/>
              </a:lnSpc>
              <a:buNone/>
            </a:pPr>
            <a:r>
              <a:rPr lang="fa-IR" sz="4400" smtClean="0">
                <a:solidFill>
                  <a:srgbClr val="FFFF00"/>
                </a:solidFill>
                <a:cs typeface="B Nazanin" pitchFamily="2" charset="-78"/>
              </a:rPr>
              <a:t>-</a:t>
            </a:r>
            <a:r>
              <a:rPr lang="fa-IR" sz="4400" err="1" smtClean="0">
                <a:solidFill>
                  <a:srgbClr val="FFFF00"/>
                </a:solidFill>
                <a:cs typeface="B Nazanin" pitchFamily="2" charset="-78"/>
              </a:rPr>
              <a:t>لكن</a:t>
            </a:r>
            <a:r>
              <a:rPr lang="fa-IR" sz="4400" smtClean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fa-IR" sz="4400" err="1" smtClean="0">
                <a:solidFill>
                  <a:srgbClr val="FFFF00"/>
                </a:solidFill>
                <a:cs typeface="B Nazanin" pitchFamily="2" charset="-78"/>
              </a:rPr>
              <a:t>اين</a:t>
            </a:r>
            <a:r>
              <a:rPr lang="fa-IR" sz="4400" smtClean="0">
                <a:solidFill>
                  <a:srgbClr val="FFFF00"/>
                </a:solidFill>
                <a:cs typeface="B Nazanin" pitchFamily="2" charset="-78"/>
              </a:rPr>
              <a:t> امر محال است.</a:t>
            </a:r>
            <a:r>
              <a:rPr lang="fa-IR" sz="3600" smtClean="0">
                <a:solidFill>
                  <a:schemeClr val="bg1"/>
                </a:solidFill>
                <a:cs typeface="B Nazanin" pitchFamily="2" charset="-78"/>
              </a:rPr>
              <a:t>(سر از تقدّم </a:t>
            </a:r>
            <a:r>
              <a:rPr lang="fa-IR" sz="3600" err="1" smtClean="0">
                <a:solidFill>
                  <a:schemeClr val="bg1"/>
                </a:solidFill>
                <a:cs typeface="B Nazanin" pitchFamily="2" charset="-78"/>
              </a:rPr>
              <a:t>الشيء</a:t>
            </a:r>
            <a:r>
              <a:rPr lang="fa-IR" sz="360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3600" err="1" smtClean="0">
                <a:solidFill>
                  <a:schemeClr val="bg1"/>
                </a:solidFill>
                <a:cs typeface="B Nazanin" pitchFamily="2" charset="-78"/>
              </a:rPr>
              <a:t>علي</a:t>
            </a:r>
            <a:r>
              <a:rPr lang="fa-IR" sz="3600" smtClean="0">
                <a:solidFill>
                  <a:schemeClr val="bg1"/>
                </a:solidFill>
                <a:cs typeface="B Nazanin" pitchFamily="2" charset="-78"/>
              </a:rPr>
              <a:t> نفسه در </a:t>
            </a:r>
            <a:r>
              <a:rPr lang="fa-IR" sz="3600" err="1" smtClean="0">
                <a:solidFill>
                  <a:schemeClr val="bg1"/>
                </a:solidFill>
                <a:cs typeface="B Nazanin" pitchFamily="2" charset="-78"/>
              </a:rPr>
              <a:t>مي</a:t>
            </a:r>
            <a:r>
              <a:rPr lang="fa-IR" sz="3600" smtClean="0">
                <a:solidFill>
                  <a:schemeClr val="bg1"/>
                </a:solidFill>
                <a:cs typeface="B Nazanin" pitchFamily="2" charset="-78"/>
              </a:rPr>
              <a:t> آورد)</a:t>
            </a:r>
            <a:endParaRPr lang="fa-IR" sz="4400" smtClean="0">
              <a:solidFill>
                <a:schemeClr val="bg1"/>
              </a:solidFill>
              <a:cs typeface="B Nazanin" pitchFamily="2" charset="-78"/>
            </a:endParaRPr>
          </a:p>
          <a:p>
            <a:pPr>
              <a:lnSpc>
                <a:spcPct val="120000"/>
              </a:lnSpc>
              <a:buNone/>
            </a:pPr>
            <a:r>
              <a:rPr lang="fa-IR" sz="4400" smtClean="0">
                <a:solidFill>
                  <a:srgbClr val="FFFF00"/>
                </a:solidFill>
                <a:latin typeface="Century Gothic"/>
                <a:cs typeface="B Nazanin" pitchFamily="2" charset="-78"/>
              </a:rPr>
              <a:t>● </a:t>
            </a:r>
            <a:r>
              <a:rPr lang="fa-IR" sz="4400" smtClean="0">
                <a:solidFill>
                  <a:srgbClr val="FFFF00"/>
                </a:solidFill>
                <a:cs typeface="B Nazanin" pitchFamily="2" charset="-78"/>
              </a:rPr>
              <a:t>پس اعاده معدوم محال است.</a:t>
            </a:r>
            <a:r>
              <a:rPr lang="fa-IR" smtClean="0">
                <a:cs typeface="B Nazanin" pitchFamily="2" charset="-78"/>
              </a:rPr>
              <a:t>  </a:t>
            </a:r>
            <a:endParaRPr lang="fa-IR"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3000">
              <a:schemeClr val="tx1"/>
            </a:gs>
            <a:gs pos="21001">
              <a:schemeClr val="tx1"/>
            </a:gs>
            <a:gs pos="62000">
              <a:schemeClr val="tx1">
                <a:lumMod val="95000"/>
                <a:lumOff val="5000"/>
              </a:schemeClr>
            </a:gs>
            <a:gs pos="67000">
              <a:schemeClr val="bg1">
                <a:lumMod val="50000"/>
              </a:schemeClr>
            </a:gs>
            <a:gs pos="73000">
              <a:schemeClr val="tx1"/>
            </a:gs>
            <a:gs pos="88000">
              <a:srgbClr val="777777"/>
            </a:gs>
            <a:gs pos="100000">
              <a:schemeClr val="bg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952" y="931250"/>
            <a:ext cx="8643998" cy="1944378"/>
          </a:xfrm>
          <a:prstGeom prst="rect">
            <a:avLst/>
          </a:prstGeom>
        </p:spPr>
        <p:txBody>
          <a:bodyPr wrap="square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GnJadid" pitchFamily="2" charset="-78"/>
              </a:rPr>
              <a:t>قدم اول در هر علم اثبات و تعريف موضوع آن علم است.</a:t>
            </a:r>
            <a:endParaRPr lang="en-US" sz="6000" b="1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GnJadid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157" y="3295252"/>
            <a:ext cx="8491427" cy="1759199"/>
          </a:xfrm>
          <a:prstGeom prst="rect">
            <a:avLst/>
          </a:prstGeom>
        </p:spPr>
        <p:txBody>
          <a:bodyPr wrap="none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5400" b="1" smtClean="0">
                <a:ln w="1143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Nask S_U normal." pitchFamily="2" charset="-78"/>
              </a:rPr>
              <a:t>موضوع فلسفه نياز به اثبات ندارد </a:t>
            </a:r>
          </a:p>
          <a:p>
            <a:pPr algn="ctr"/>
            <a:r>
              <a:rPr lang="fa-IR" sz="5400" b="1" smtClean="0">
                <a:ln w="1143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Nask S_U normal." pitchFamily="2" charset="-78"/>
              </a:rPr>
              <a:t>وتصديق آن بديهي است</a:t>
            </a:r>
            <a:r>
              <a:rPr lang="fa-IR" sz="5400" b="1" smtClean="0">
                <a:ln w="1143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Nask E_U 3d." pitchFamily="2" charset="-78"/>
              </a:rPr>
              <a:t>.</a:t>
            </a:r>
            <a:endParaRPr lang="en-US" sz="5400" b="1">
              <a:ln w="11430"/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Nask E_U 3d.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smtClean="0">
                <a:solidFill>
                  <a:srgbClr val="FFFF00"/>
                </a:solidFill>
                <a:cs typeface="+mn-cs"/>
              </a:rPr>
              <a:t>برهان </a:t>
            </a:r>
            <a:r>
              <a:rPr lang="fa-IR" sz="4000" err="1" smtClean="0">
                <a:solidFill>
                  <a:srgbClr val="FFFF00"/>
                </a:solidFill>
                <a:cs typeface="+mn-cs"/>
              </a:rPr>
              <a:t>مجوّزين</a:t>
            </a:r>
            <a:r>
              <a:rPr lang="fa-IR" sz="4000" smtClean="0">
                <a:solidFill>
                  <a:srgbClr val="FFFF00"/>
                </a:solidFill>
                <a:cs typeface="+mn-cs"/>
              </a:rPr>
              <a:t>:</a:t>
            </a:r>
            <a:endParaRPr lang="fa-IR" sz="4000">
              <a:solidFill>
                <a:srgbClr val="FFFF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smtClean="0"/>
          </a:p>
          <a:p>
            <a:pPr>
              <a:buNone/>
            </a:pPr>
            <a:endParaRPr lang="fa-IR" smtClean="0"/>
          </a:p>
          <a:p>
            <a:pPr>
              <a:buNone/>
            </a:pPr>
            <a:endParaRPr lang="fa-IR" smtClean="0"/>
          </a:p>
          <a:p>
            <a:pPr>
              <a:buNone/>
            </a:pPr>
            <a:r>
              <a:rPr lang="fa-IR" sz="4800" smtClean="0">
                <a:solidFill>
                  <a:srgbClr val="FFFF00"/>
                </a:solidFill>
                <a:cs typeface="+mj-cs"/>
              </a:rPr>
              <a:t>سبب امتناع اعاده:</a:t>
            </a:r>
            <a:endParaRPr lang="fa-IR" sz="4800">
              <a:solidFill>
                <a:srgbClr val="FFFF00"/>
              </a:solidFill>
              <a:cs typeface="+mj-cs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930116" y="1581137"/>
            <a:ext cx="571504" cy="4643470"/>
          </a:xfrm>
          <a:prstGeom prst="rightBrace">
            <a:avLst>
              <a:gd name="adj1" fmla="val 66745"/>
              <a:gd name="adj2" fmla="val 48384"/>
            </a:avLst>
          </a:prstGeom>
          <a:ln>
            <a:solidFill>
              <a:srgbClr val="FFFF6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Pentagon 4"/>
          <p:cNvSpPr/>
          <p:nvPr/>
        </p:nvSpPr>
        <p:spPr>
          <a:xfrm>
            <a:off x="357952" y="1652575"/>
            <a:ext cx="2714644" cy="1428760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لم يوجد ابتداءاً</a:t>
            </a:r>
            <a:endParaRPr lang="fa-IR" sz="4400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+mj-cs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57952" y="3152773"/>
            <a:ext cx="2714644" cy="1428760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لم يوجد ابتداءاً</a:t>
            </a:r>
            <a:endParaRPr lang="fa-IR" sz="4400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+mj-cs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57952" y="4652971"/>
            <a:ext cx="2714644" cy="1428760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يزول بزواله</a:t>
            </a:r>
            <a:endParaRPr lang="fa-IR" sz="4800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+mj-cs"/>
            </a:endParaRPr>
          </a:p>
        </p:txBody>
      </p:sp>
      <p:sp>
        <p:nvSpPr>
          <p:cNvPr id="8" name="Bevel 7"/>
          <p:cNvSpPr/>
          <p:nvPr/>
        </p:nvSpPr>
        <p:spPr>
          <a:xfrm>
            <a:off x="3144034" y="1724013"/>
            <a:ext cx="2857520" cy="1357322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smtClean="0">
                <a:solidFill>
                  <a:srgbClr val="FFFF00"/>
                </a:solidFill>
                <a:cs typeface="+mj-cs"/>
              </a:rPr>
              <a:t>ماهيت</a:t>
            </a:r>
            <a:endParaRPr lang="fa-IR" sz="6000">
              <a:solidFill>
                <a:srgbClr val="FFFF00"/>
              </a:solidFill>
              <a:cs typeface="+mj-cs"/>
            </a:endParaRPr>
          </a:p>
        </p:txBody>
      </p:sp>
      <p:sp>
        <p:nvSpPr>
          <p:cNvPr id="9" name="Bevel 8"/>
          <p:cNvSpPr/>
          <p:nvPr/>
        </p:nvSpPr>
        <p:spPr>
          <a:xfrm>
            <a:off x="3144034" y="3224211"/>
            <a:ext cx="2857520" cy="1357322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smtClean="0">
                <a:solidFill>
                  <a:srgbClr val="FFFF00"/>
                </a:solidFill>
                <a:cs typeface="+mj-cs"/>
              </a:rPr>
              <a:t>لازم ماهيت</a:t>
            </a:r>
            <a:endParaRPr lang="fa-IR" sz="4800">
              <a:solidFill>
                <a:srgbClr val="FFFF00"/>
              </a:solidFill>
              <a:cs typeface="+mj-cs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3144034" y="4724409"/>
            <a:ext cx="2857520" cy="1357322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smtClean="0">
                <a:solidFill>
                  <a:srgbClr val="FFFF00"/>
                </a:solidFill>
                <a:cs typeface="+mj-cs"/>
              </a:rPr>
              <a:t>عارض مفارق</a:t>
            </a:r>
            <a:endParaRPr lang="fa-IR" sz="4400">
              <a:solidFill>
                <a:srgbClr val="FFFF00"/>
              </a:solidFill>
              <a:cs typeface="+mj-cs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844" y="275401"/>
            <a:ext cx="3286148" cy="2591620"/>
          </a:xfrm>
          <a:prstGeom prst="bevel">
            <a:avLst>
              <a:gd name="adj" fmla="val 16980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fa-IR" sz="10700" smtClean="0">
                <a:solidFill>
                  <a:srgbClr val="FFFF00"/>
                </a:solidFill>
              </a:rPr>
              <a:t>پاسخ</a:t>
            </a:r>
            <a:r>
              <a:rPr lang="fa-IR" smtClean="0">
                <a:solidFill>
                  <a:srgbClr val="FFFF00"/>
                </a:solidFill>
              </a:rPr>
              <a:t>:</a:t>
            </a:r>
            <a:endParaRPr lang="fa-IR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3152773"/>
            <a:ext cx="8231029" cy="299041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fa-IR" sz="6600" smtClean="0">
                <a:solidFill>
                  <a:srgbClr val="FFFF00"/>
                </a:solidFill>
                <a:cs typeface="+mj-cs"/>
              </a:rPr>
              <a:t>امتناع لازمه وجود و </a:t>
            </a:r>
            <a:r>
              <a:rPr lang="fa-IR" sz="6600" err="1" smtClean="0">
                <a:solidFill>
                  <a:srgbClr val="FFFF00"/>
                </a:solidFill>
                <a:cs typeface="+mj-cs"/>
              </a:rPr>
              <a:t>هويت</a:t>
            </a:r>
            <a:r>
              <a:rPr lang="fa-IR" sz="6600" smtClean="0">
                <a:solidFill>
                  <a:srgbClr val="FFFF00"/>
                </a:solidFill>
                <a:cs typeface="+mj-cs"/>
              </a:rPr>
              <a:t> است</a:t>
            </a:r>
            <a:endParaRPr lang="fa-IR" sz="6600">
              <a:solidFill>
                <a:srgbClr val="FFFF00"/>
              </a:solidFill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275401"/>
            <a:ext cx="8231029" cy="3163124"/>
          </a:xfrm>
          <a:prstGeom prst="bevel">
            <a:avLst>
              <a:gd name="adj" fmla="val 177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a-IR" err="1" smtClean="0">
                <a:solidFill>
                  <a:srgbClr val="FFFF00"/>
                </a:solidFill>
                <a:cs typeface="B Esfehan" pitchFamily="2" charset="-78"/>
              </a:rPr>
              <a:t>انگيزه</a:t>
            </a:r>
            <a:r>
              <a:rPr lang="fa-IR" smtClean="0">
                <a:solidFill>
                  <a:srgbClr val="FFFF00"/>
                </a:solidFill>
                <a:cs typeface="B Esfehan" pitchFamily="2" charset="-78"/>
              </a:rPr>
              <a:t> </a:t>
            </a:r>
            <a:r>
              <a:rPr lang="fa-IR" err="1" smtClean="0">
                <a:solidFill>
                  <a:srgbClr val="FFFF00"/>
                </a:solidFill>
                <a:cs typeface="B Esfehan" pitchFamily="2" charset="-78"/>
              </a:rPr>
              <a:t>مجوّزين</a:t>
            </a:r>
            <a:r>
              <a:rPr lang="fa-IR" smtClean="0">
                <a:solidFill>
                  <a:srgbClr val="FFFF00"/>
                </a:solidFill>
                <a:cs typeface="B Esfehan" pitchFamily="2" charset="-78"/>
              </a:rPr>
              <a:t>:</a:t>
            </a:r>
            <a:br>
              <a:rPr lang="fa-IR" smtClean="0">
                <a:solidFill>
                  <a:srgbClr val="FFFF00"/>
                </a:solidFill>
                <a:cs typeface="B Esfehan" pitchFamily="2" charset="-78"/>
              </a:rPr>
            </a:br>
            <a:r>
              <a:rPr lang="fa-IR" smtClean="0">
                <a:solidFill>
                  <a:srgbClr val="FFFF00"/>
                </a:solidFill>
                <a:cs typeface="B Esfehan" pitchFamily="2" charset="-78"/>
              </a:rPr>
              <a:t>معاد از </a:t>
            </a:r>
            <a:r>
              <a:rPr lang="fa-IR" err="1" smtClean="0">
                <a:solidFill>
                  <a:srgbClr val="FFFF00"/>
                </a:solidFill>
                <a:cs typeface="B Esfehan" pitchFamily="2" charset="-78"/>
              </a:rPr>
              <a:t>قبيل</a:t>
            </a:r>
            <a:r>
              <a:rPr lang="fa-IR" smtClean="0">
                <a:solidFill>
                  <a:srgbClr val="FFFF00"/>
                </a:solidFill>
                <a:cs typeface="B Esfehan" pitchFamily="2" charset="-78"/>
              </a:rPr>
              <a:t> اعاده معدوم است.</a:t>
            </a:r>
            <a:endParaRPr lang="fa-IR">
              <a:solidFill>
                <a:srgbClr val="FFFF00"/>
              </a:solidFill>
              <a:cs typeface="B Esfeh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1" y="3652839"/>
            <a:ext cx="8231029" cy="2928958"/>
          </a:xfrm>
          <a:prstGeom prst="bevel">
            <a:avLst>
              <a:gd name="adj" fmla="val 16955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fa-IR" sz="48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ehr" pitchFamily="2" charset="-78"/>
              </a:rPr>
              <a:t>پاسخ:</a:t>
            </a:r>
          </a:p>
          <a:p>
            <a:pPr algn="ctr">
              <a:buNone/>
            </a:pPr>
            <a:r>
              <a:rPr lang="fa-IR" sz="48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ehr" pitchFamily="2" charset="-78"/>
              </a:rPr>
              <a:t>مرگ </a:t>
            </a:r>
            <a:r>
              <a:rPr lang="fa-IR" sz="48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ehr" pitchFamily="2" charset="-78"/>
              </a:rPr>
              <a:t>تكامل</a:t>
            </a:r>
            <a:r>
              <a:rPr lang="fa-IR" sz="48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ehr" pitchFamily="2" charset="-78"/>
              </a:rPr>
              <a:t> است نه </a:t>
            </a:r>
            <a:r>
              <a:rPr lang="fa-IR" sz="4800" b="0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ehr" pitchFamily="2" charset="-78"/>
              </a:rPr>
              <a:t>نابودي</a:t>
            </a:r>
            <a:r>
              <a:rPr lang="fa-IR" sz="40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ehr" pitchFamily="2" charset="-78"/>
              </a:rPr>
              <a:t>.</a:t>
            </a:r>
            <a:endParaRPr lang="fa-IR" sz="4000" b="0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ehr" pitchFamily="2" charset="-78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 txBox="1">
            <a:spLocks/>
          </p:cNvSpPr>
          <p:nvPr/>
        </p:nvSpPr>
        <p:spPr>
          <a:xfrm>
            <a:off x="1358084" y="644704"/>
            <a:ext cx="7286676" cy="3080367"/>
          </a:xfrm>
          <a:prstGeom prst="rect">
            <a:avLst/>
          </a:prstGeom>
        </p:spPr>
        <p:txBody>
          <a:bodyPr>
            <a:normAutofit fontScale="3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600" b="1" i="0" u="none" strike="noStrike" kern="120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GnJadid" pitchFamily="2" charset="-78"/>
              </a:rPr>
              <a:t> </a:t>
            </a:r>
            <a:r>
              <a:rPr kumimoji="0" lang="fa-IR" sz="21600" b="1" i="0" u="none" strike="noStrike" kern="1200" normalizeH="0" baseline="0" noProof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GnJadid" pitchFamily="2" charset="-78"/>
              </a:rPr>
              <a:t>وجود معرِّف حقيقي ندارد و امكان تعريف</a:t>
            </a:r>
            <a:r>
              <a:rPr kumimoji="0" lang="fa-IR" sz="21600" b="1" i="0" u="none" strike="noStrike" kern="1200" normalizeH="0" noProof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GnJadid" pitchFamily="2" charset="-78"/>
              </a:rPr>
              <a:t> آن نيز وجود ندارد.</a:t>
            </a:r>
            <a:endParaRPr kumimoji="0" lang="fa-IR" sz="21600" b="1" i="0" u="none" strike="noStrike" kern="1200" normalizeH="0" baseline="0" noProof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GnJadid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3200" b="1" i="0" u="none" strike="noStrike" kern="1200" normalizeH="0" baseline="0" noProof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3704" y="3510161"/>
            <a:ext cx="8073256" cy="2129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Nask S_U normal." pitchFamily="2" charset="-78"/>
              </a:rPr>
              <a:t>معرِّف حقيقي:معلومي تصوري كه با تجزيه و تحليل معنا باعث شناساندن مجهولي ميشود </a:t>
            </a:r>
            <a:endParaRPr lang="fa-IR" sz="440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MCS Nask S_U normal.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Al-Kharashi Koufi 1"/>
        <a:ea typeface=""/>
        <a:cs typeface="IranNastaliq"/>
      </a:majorFont>
      <a:minorFont>
        <a:latin typeface="Century Gothic"/>
        <a:ea typeface=""/>
        <a:cs typeface="Jasmine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25269</TotalTime>
  <Words>3776</Words>
  <Application>Microsoft Office PowerPoint</Application>
  <PresentationFormat>Custom</PresentationFormat>
  <Paragraphs>473</Paragraphs>
  <Slides>82</Slides>
  <Notes>82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بسم الله الرّحمن الرّحيم</vt:lpstr>
      <vt:lpstr>PowerPoint Presentation</vt:lpstr>
      <vt:lpstr>في تعريف هذا الفن و موضوعه و غايته‏:</vt:lpstr>
      <vt:lpstr>PowerPoint Presentation</vt:lpstr>
      <vt:lpstr>PowerPoint Presentation</vt:lpstr>
      <vt:lpstr> المرحلة الأولى:  في كليّات مباحث الوجود</vt:lpstr>
      <vt:lpstr>الفصل الأوّل:  في بداهة مفهوم الوجود </vt:lpstr>
      <vt:lpstr>PowerPoint Presentation</vt:lpstr>
      <vt:lpstr>PowerPoint Presentation</vt:lpstr>
      <vt:lpstr>PowerPoint Presentation</vt:lpstr>
      <vt:lpstr>PowerPoint Presentation</vt:lpstr>
      <vt:lpstr>الفصل الثاني:  في أنّ مفهوم الوجود مشترك معنوي</vt:lpstr>
      <vt:lpstr>PowerPoint Presentation</vt:lpstr>
      <vt:lpstr>PowerPoint Presentation</vt:lpstr>
      <vt:lpstr>PowerPoint Presentation</vt:lpstr>
      <vt:lpstr>PowerPoint Presentation</vt:lpstr>
      <vt:lpstr> توضيح نقيض الواحد واحد</vt:lpstr>
      <vt:lpstr>متكلّمان : وجود  ،مشترك لفظي است.</vt:lpstr>
      <vt:lpstr>منشأ قول به  اشتراك لفظي : </vt:lpstr>
      <vt:lpstr>پاسخ قائلين به اشتراك لفظي :</vt:lpstr>
      <vt:lpstr>الفصل الثالث : وجود زايد بر ماهيت و عارض بر آن است.</vt:lpstr>
      <vt:lpstr>ماهيت:مفهوم حاكي از چيستي .(ما يقع في جواب “ما هو؟“)</vt:lpstr>
      <vt:lpstr>برهان اوّل(قياس استثنايي)</vt:lpstr>
      <vt:lpstr>برهان دوم(قياس استثنايي)</vt:lpstr>
      <vt:lpstr>برهان سوم (قياس استثنايي)</vt:lpstr>
      <vt:lpstr>الفصل الرابع:  في أصالة الوجود و إعتبارية الماهية  </vt:lpstr>
      <vt:lpstr>PowerPoint Presentation</vt:lpstr>
      <vt:lpstr>PowerPoint Presentation</vt:lpstr>
      <vt:lpstr>گزينه هاي محتمل :</vt:lpstr>
      <vt:lpstr>علّامه رحمه الله : نظر مكتب مشاء حق  است . </vt:lpstr>
      <vt:lpstr>يك شبهه :  </vt:lpstr>
      <vt:lpstr>برهان  دوم: </vt:lpstr>
      <vt:lpstr>برهان سوم </vt:lpstr>
      <vt:lpstr>برهان چهارم </vt:lpstr>
      <vt:lpstr>توضيح مقدّمه اولي:</vt:lpstr>
      <vt:lpstr>  توضيح مقدّمه دوم :درماهيت تشكيك راه ندارد.   </vt:lpstr>
      <vt:lpstr>دليل قائلين به اصالة الماهية : </vt:lpstr>
      <vt:lpstr>پاسخ:ماپيش نياز دوم را نمي پذيريم :  </vt:lpstr>
      <vt:lpstr>نظريه محقق دواني:  در واجب الوجود:وجود اصيل است در ممكنات : ماهيت اصيل است .</vt:lpstr>
      <vt:lpstr>PowerPoint Presentation</vt:lpstr>
      <vt:lpstr>PowerPoint Presentation</vt:lpstr>
      <vt:lpstr>دو پيش نياز :</vt:lpstr>
      <vt:lpstr> بعد از پذيرش اصالة وجود اين سؤال مطرح مي شود كه آيا وجود واحد است يا كثير؟ </vt:lpstr>
      <vt:lpstr>انحاء اختلاف موجب كثرت :</vt:lpstr>
      <vt:lpstr>ويژگيهاي اختلاف تشكيكي در نور :</vt:lpstr>
      <vt:lpstr>PowerPoint Presentation</vt:lpstr>
      <vt:lpstr>وجود نيز دو كثرت دارد:</vt:lpstr>
      <vt:lpstr>قوم من المشائين:وجودات حقائقي متباين به تمام ذات هستند    .           </vt:lpstr>
      <vt:lpstr>الحقّ : الوجود حقيقة واحدة مشكّكة</vt:lpstr>
      <vt:lpstr>الف - الوجود حقيقة واحدة</vt:lpstr>
      <vt:lpstr>ب - الوجود حقيقة مشكّكة</vt:lpstr>
      <vt:lpstr>الفصل السادس: في ما يتخصّص به الوجود</vt:lpstr>
      <vt:lpstr>وجود سه گونه تخصّص مي پذيرد:</vt:lpstr>
      <vt:lpstr>اين كه ميگوييم ماهيت بر وجود عارض ميشود مراد عرض مقولي (ثبوت شيء لشيء ) نيست بلكه منظور ثبوت ماهيت به واسطه آن(ثبوت الشيء) است.</vt:lpstr>
      <vt:lpstr>PowerPoint Presentation</vt:lpstr>
      <vt:lpstr>اشكال با استفاده از قاعده فرعيت(ثبوت شيء لشيء فرع ثبوت المثبت له):</vt:lpstr>
      <vt:lpstr>تلاشهاي نافرجام براي پاسخگويي به اين شبهه:</vt:lpstr>
      <vt:lpstr>جواب صحيح:</vt:lpstr>
      <vt:lpstr>الفصل السابع: في أحكام الوجود السلبيه</vt:lpstr>
      <vt:lpstr>احكام سلبي وجود </vt:lpstr>
      <vt:lpstr>و-وجود جزء ندارد.</vt:lpstr>
      <vt:lpstr>ز- وجود نوع نيست.</vt:lpstr>
      <vt:lpstr>الفصل الثامن: في معني نفس الامر</vt:lpstr>
      <vt:lpstr>انواع ثبوت:</vt:lpstr>
      <vt:lpstr>نفس الأمر ملاك صدق و كذب قضاياست  ( چه قضاياي خارجي چه قضاياي ذهني)</vt:lpstr>
      <vt:lpstr>قيل : نفس الامر عقل مجرّدي است كه تمام صور معقولات در آن موجوداست و مطابقت قضايا با آن ملاك صدق و كذب قضايا است.</vt:lpstr>
      <vt:lpstr>PowerPoint Presentation</vt:lpstr>
      <vt:lpstr>PowerPoint Presentation</vt:lpstr>
      <vt:lpstr>الفصل العاشر : في أنّه لا تمايز و لا عليّة في العدم </vt:lpstr>
      <vt:lpstr>    دو حكم عدم:      </vt:lpstr>
      <vt:lpstr>اشكال : عدم العلة ، علة العدم.</vt:lpstr>
      <vt:lpstr>PowerPoint Presentation</vt:lpstr>
      <vt:lpstr>سومين حكم عدم :المعدوم المطلق  لا يخبر عنه</vt:lpstr>
      <vt:lpstr>PowerPoint Presentation</vt:lpstr>
      <vt:lpstr>PowerPoint Presentation</vt:lpstr>
      <vt:lpstr>پاسخ به چند شبهه ديگر با استفاده از همين شيوه:</vt:lpstr>
      <vt:lpstr>PowerPoint Presentation</vt:lpstr>
      <vt:lpstr>نظرات در مورد اعاده معدوم:</vt:lpstr>
      <vt:lpstr>برهان اوّل حكماء:‌</vt:lpstr>
      <vt:lpstr>برهان مجوّزين:</vt:lpstr>
      <vt:lpstr>پاسخ:</vt:lpstr>
      <vt:lpstr>انگيزه مجوّزين: معاد از قبيل اعاده معدوم است.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الّرحمن الّرِحيم</dc:title>
  <dc:creator>aref</dc:creator>
  <cp:lastModifiedBy>hamid</cp:lastModifiedBy>
  <cp:revision>317</cp:revision>
  <dcterms:created xsi:type="dcterms:W3CDTF">2010-02-01T20:07:52Z</dcterms:created>
  <dcterms:modified xsi:type="dcterms:W3CDTF">2011-03-09T19:52:29Z</dcterms:modified>
</cp:coreProperties>
</file>