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  <p:sldMasterId id="2147483756" r:id="rId3"/>
    <p:sldMasterId id="2147483780" r:id="rId4"/>
  </p:sldMasterIdLst>
  <p:notesMasterIdLst>
    <p:notesMasterId r:id="rId30"/>
  </p:notesMasterIdLst>
  <p:sldIdLst>
    <p:sldId id="282" r:id="rId5"/>
    <p:sldId id="256" r:id="rId6"/>
    <p:sldId id="258" r:id="rId7"/>
    <p:sldId id="259" r:id="rId8"/>
    <p:sldId id="257" r:id="rId9"/>
    <p:sldId id="287" r:id="rId10"/>
    <p:sldId id="260" r:id="rId11"/>
    <p:sldId id="288" r:id="rId12"/>
    <p:sldId id="261" r:id="rId13"/>
    <p:sldId id="289" r:id="rId14"/>
    <p:sldId id="262" r:id="rId15"/>
    <p:sldId id="263" r:id="rId16"/>
    <p:sldId id="264" r:id="rId17"/>
    <p:sldId id="283" r:id="rId18"/>
    <p:sldId id="265" r:id="rId19"/>
    <p:sldId id="266" r:id="rId20"/>
    <p:sldId id="267" r:id="rId21"/>
    <p:sldId id="290" r:id="rId22"/>
    <p:sldId id="291" r:id="rId23"/>
    <p:sldId id="292" r:id="rId24"/>
    <p:sldId id="293" r:id="rId25"/>
    <p:sldId id="269" r:id="rId26"/>
    <p:sldId id="294" r:id="rId27"/>
    <p:sldId id="295" r:id="rId28"/>
    <p:sldId id="281" r:id="rId2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65441" autoAdjust="0"/>
    <p:restoredTop sz="99203" autoAdjust="0"/>
  </p:normalViewPr>
  <p:slideViewPr>
    <p:cSldViewPr>
      <p:cViewPr>
        <p:scale>
          <a:sx n="80" d="100"/>
          <a:sy n="80" d="100"/>
        </p:scale>
        <p:origin x="-912" y="5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82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0B5C12-AE8D-4E8C-BF42-78BD8141A597}" type="datetimeFigureOut">
              <a:rPr lang="fa-IR" smtClean="0"/>
              <a:pPr/>
              <a:t>1436/05/14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7B20DF-F60F-4029-8A26-08E42E535B9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69029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B20DF-F60F-4029-8A26-08E42E535B96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2524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3357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15061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28217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87124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697861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5418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62923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585330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44807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4308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408190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1573022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65916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721969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727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723796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98693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416763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144080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975369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94300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596967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99648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1640996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68280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571597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442586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41320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16409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78904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6900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40716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59175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409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6609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35D71E-A211-4395-A8D1-10F0E3E1632B}" type="datetimeFigureOut">
              <a:rPr lang="fa-IR" smtClean="0">
                <a:solidFill>
                  <a:srgbClr val="696464"/>
                </a:solidFill>
              </a:rPr>
              <a:pPr/>
              <a:t>1436/05/14</a:t>
            </a:fld>
            <a:endParaRPr lang="fa-IR">
              <a:solidFill>
                <a:srgbClr val="696464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>
              <a:solidFill>
                <a:srgbClr val="696464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D712AE-1E6F-41FD-964E-DCACAE2D847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برنامه‏ریزی استراتژیک در سطح کل شرکت</a:t>
            </a:r>
            <a:endParaRPr lang="fa-IR" sz="32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027" name="Picture 3" descr="C:\Users\Baktash\Desktop\New folder (4)\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16" y="1268760"/>
            <a:ext cx="6920160" cy="4759810"/>
          </a:xfrm>
          <a:prstGeom prst="roundRect">
            <a:avLst>
              <a:gd name="adj" fmla="val 444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3678953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برنامه‏ریزی استراتژیک در سطح کل شرکت</a:t>
            </a:r>
            <a:endParaRPr lang="fa-IR" sz="32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85665"/>
            <a:ext cx="8280920" cy="2400657"/>
          </a:xfrm>
          <a:prstGeom prst="rect">
            <a:avLst/>
          </a:prstGeom>
          <a:noFill/>
        </p:spPr>
        <p:txBody>
          <a:bodyPr wrap="square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تدوین استراتژی رشد و کاهش:</a:t>
            </a:r>
            <a:endParaRPr lang="fa-IR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علاوه بر ارزیابی فعالیت‏های تجاری فعلی،</a:t>
            </a:r>
            <a:r>
              <a:rPr lang="en-US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طرح‏ریزی مجموعه فعالیت‏های تجاری مستلزم شناسایی فعالیت‏های تجاری و محصولاتی است که شرکت باید در سال‏های آتی در نظر بگیرد.</a:t>
            </a:r>
          </a:p>
          <a:p>
            <a:pPr algn="just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یکی از ابزارهای تدوین استراتژی رشد و کاهش، شبکه توسعه بازار و محصول است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55776" y="4365104"/>
            <a:ext cx="1872208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توسعه محصول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55776" y="5445224"/>
            <a:ext cx="1872208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متنوع سازی</a:t>
            </a:r>
          </a:p>
          <a:p>
            <a:pPr algn="ctr"/>
            <a:r>
              <a:rPr lang="fa-IR" dirty="0"/>
              <a:t>فعالیت‏ها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44008" y="5445224"/>
            <a:ext cx="1800200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توسعه بازار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644008" y="4365104"/>
            <a:ext cx="1800200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رسوخ در</a:t>
            </a:r>
          </a:p>
          <a:p>
            <a:pPr algn="ctr"/>
            <a:r>
              <a:rPr lang="fa-IR" dirty="0"/>
              <a:t>بازار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4596553"/>
            <a:ext cx="1512168" cy="5078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fa-IR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بازارهای فعلی</a:t>
            </a:r>
            <a:endParaRPr lang="fa-IR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5676673"/>
            <a:ext cx="1584176" cy="5078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fa-IR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بازارهای جدید</a:t>
            </a:r>
            <a:endParaRPr lang="fa-IR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5996" y="3717032"/>
            <a:ext cx="1728192" cy="47320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fa-IR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محصولات فعلی</a:t>
            </a:r>
            <a:endParaRPr lang="fa-IR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3717087"/>
            <a:ext cx="1728192" cy="47320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fa-IR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محصولات </a:t>
            </a:r>
            <a:r>
              <a:rPr lang="fa-IR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جدید</a:t>
            </a:r>
            <a:endParaRPr lang="fa-IR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0"/>
            <a:ext cx="8640960" cy="89255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2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مدیران باید روی فرصت‏های رشد آینده‏دار تمرکز کنند و نه با تلاش برای نجات فعالیت‏های رو به زوال انرژی را هدر دهند.</a:t>
            </a:r>
            <a:endParaRPr lang="fa-IR" sz="26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برنامه‏ریزی استراتژیک در سطح کل شرکت</a:t>
            </a:r>
            <a:endParaRPr lang="fa-IR" sz="32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2050" name="Picture 2" descr="C:\Documents and Settings\zytoon\Desktop\New Folder (2)\01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667000"/>
            <a:ext cx="473956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11760" y="307256"/>
            <a:ext cx="576064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 ریزی برای بازاریابی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86390"/>
            <a:ext cx="7272808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مشارکت جهت ایجاد روابط با مشتری: </a:t>
            </a:r>
            <a:endParaRPr lang="fa-IR" sz="2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00200"/>
            <a:ext cx="8424936" cy="1323439"/>
          </a:xfrm>
          <a:prstGeom prst="rect">
            <a:avLst/>
          </a:prstGeom>
          <a:noFill/>
        </p:spPr>
        <p:txBody>
          <a:bodyPr wrap="square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بازاریابی با شناسایی فرصت‏های جذاب بازار و ارزیابی توانمندی‏های بلقوه شرکت در راستای بهره بردن از این فرصت‏ها،</a:t>
            </a:r>
            <a:r>
              <a:rPr lang="en-US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داده‏هایی را برای برنامه‏ریزی استراتژیک فراهم می‏کند.</a:t>
            </a:r>
          </a:p>
          <a:p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بازاریابی، 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شرکت را به سوی ایجاد روابط سودآور با گروه‏های مصرف کننده مهم هدایت می‏کند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.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048000"/>
            <a:ext cx="7170514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مشارکت با دیگر بخش‏های شرکت: </a:t>
            </a:r>
            <a:endParaRPr lang="fa-IR" sz="2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581400"/>
            <a:ext cx="8272536" cy="1015663"/>
          </a:xfrm>
          <a:prstGeom prst="rect">
            <a:avLst/>
          </a:prstGeom>
          <a:noFill/>
        </p:spPr>
        <p:txBody>
          <a:bodyPr wrap="square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هریک از بخش‏های شرکت را به می‏توان عنوان یک حلقه ارتباطی از زنجیره ارزش شرکت به حساب آورد موفقیت شرکت نه تنها به اینکه هر بخش خوب عمل می‏کند بستگی دارد، بلکه به میزان هماهنگی بخشهای مختلف با هم نیز وابسته است.</a:t>
            </a:r>
          </a:p>
        </p:txBody>
      </p:sp>
      <p:pic>
        <p:nvPicPr>
          <p:cNvPr id="3074" name="Picture 2" descr="C:\Documents and Settings\zytoon\Desktop\New Folder (2)\01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00"/>
            <a:ext cx="2743200" cy="1844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1092" y="1124744"/>
            <a:ext cx="7135324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مشارکت با دیگران در نظام بازاریابی: </a:t>
            </a:r>
            <a:endParaRPr lang="fa-IR" sz="2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278" y="2134160"/>
            <a:ext cx="8409170" cy="1015663"/>
          </a:xfrm>
          <a:prstGeom prst="rect">
            <a:avLst/>
          </a:prstGeom>
          <a:noFill/>
        </p:spPr>
        <p:txBody>
          <a:bodyPr wrap="square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هر شرکت برای موفقیت خود باید علاوه بر عملیات خود با زنجیره 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ارزش رسانی 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خود یعنی 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تأمین 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کنندگان، توزیع کنندگان و مشتریان به دنبال مزایای رقابتی باشند و حتی  با اینها جهت تأمین نیازهای خود شریک شوند.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1760" y="307256"/>
            <a:ext cx="576064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 ریزی برای بازاریابی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098" name="Picture 2" descr="C:\Documents and Settings\zytoon\Desktop\New Folder (2)\01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2736182" cy="3119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68841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08720"/>
            <a:ext cx="8352928" cy="563231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آمیخته‏بازاریابی 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مجموعه ای از ابزارهای قابل کنترل بازاریابی است که شرکت آنها را در هم می آمیزد تا پاسخگوی بازار هدف باشد. 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آمیخته 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بازاریابی در بر گیرنده همه کارهایی است که شرکت 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می‏تواند 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انجام دهد تا بر میزان تقاضا ( برای محصولاتش) اثر 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بگذار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معمولاً 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این عوامل را به چهار گونه اصلی طبقه بندی می کنند که عبارتند از: </a:t>
            </a:r>
            <a:r>
              <a:rPr lang="fa-IR" sz="2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محصول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، </a:t>
            </a:r>
            <a:r>
              <a:rPr lang="fa-IR" sz="2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توزیع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، </a:t>
            </a:r>
            <a:r>
              <a:rPr lang="fa-IR" sz="2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قیمت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و </a:t>
            </a:r>
            <a:r>
              <a:rPr lang="fa-IR" sz="2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ترویج 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که به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4p</a:t>
            </a:r>
            <a:r>
              <a:rPr lang="fa-IR" sz="2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معروف است.</a:t>
            </a:r>
          </a:p>
          <a:p>
            <a:pPr algn="just"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منظور دست‏یابی به بهترین استراتژی و آمیخته بازاریابی، شرکت به تحلیل، برنامه‏ریزی، اجرا و کنترل بازاریابی می‏پردازد.</a:t>
            </a:r>
          </a:p>
          <a:p>
            <a:pPr algn="just"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شرکت از طریق این فعالیت‏ها، خود را با نیروها و عوامل حاظر در محیط بازاریابی سازگار می‏کند.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307256"/>
            <a:ext cx="576064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استراتژی بازاریابی و آمیخته بازاریابی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513522"/>
            <a:ext cx="8352928" cy="50167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شرکت‏ها برای اینکه در بازار رقابتی امروز موفق شوند باید مشتری را در کانون توجه خود قرار دهند. اما پیش از آنکه قادر باشند مشتریان را ارضاء کنند باید نیازها و خواسته‏های آنها را درک کنند. بنابراین برخورداری از یک بازاریابی بی‏عیب و نقص مستلزم تحلیل دقیق مشتریان است.</a:t>
            </a:r>
          </a:p>
          <a:p>
            <a:pPr algn="just"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هر شرکت باید کل بازار را به قسمت‏های مختلف تقسیم کند، بهترین قسمتها را انتخاب کند و به منظور ارائه خدماتی سودآور، استراتژی‏هایی را طرح ریزی کند. این فرآیند متشکل است از </a:t>
            </a:r>
            <a:r>
              <a:rPr lang="fa-IR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بخش‏بندی بازار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، </a:t>
            </a:r>
            <a:r>
              <a:rPr lang="fa-IR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شناسایی و انتخاب بازار هدف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، </a:t>
            </a:r>
            <a:r>
              <a:rPr lang="fa-IR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متمایز سازی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و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تعیین موقعیت محصول در بازار</a:t>
            </a:r>
            <a:endParaRPr lang="fa-IR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07256"/>
            <a:ext cx="576064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استراتژی بازاریابی و آمیخته بازاریابی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092" y="1156682"/>
            <a:ext cx="7135324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استراتژی بازاریابی مبتنی بر مشتری: </a:t>
            </a:r>
            <a:endParaRPr lang="fa-IR" sz="2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772816"/>
            <a:ext cx="7992888" cy="224676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به فرآیند تقسیم بازار به گروه‏های متمایزی از مشتریان که دارای نیازها و ویژگی‏ها یا رفتارهای متفاوت هستند و ممکن است نیازمند محصولات یا برنامه‏های بازاریابی مجزایی باشند، بخش‏بندی، بازار می‏گویند.</a:t>
            </a:r>
          </a:p>
          <a:p>
            <a:pPr algn="just"/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بازاریاب باید تعیین کند که چه قسمت‏هایی از بازار قادرند بهترین فرصت‏ها را ارائه دهند.</a:t>
            </a:r>
          </a:p>
          <a:p>
            <a:pPr algn="just"/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مصرف‏کنندگان به روشهای مختلفی بر اساس عوامل جغرافیایی، جمعیت‏شناختی، روانشناختی و رفتاری گروه بندی می‏شوند.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1113274"/>
            <a:ext cx="2952328" cy="5155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بخش‏بندی بازار: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307256"/>
            <a:ext cx="576064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استراتژی بازاریابی و آمیخته بازاریابی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8" name="Picture 7" descr="Copy of stp-120216050447-phpapp01-thumbnail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7338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752600"/>
            <a:ext cx="7992888" cy="163121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این مرحله شامل ارزیابی جذابیت هر یک از بخش‏های بازار و انتخاب یک یا چند بخش از آن برای ورود است.</a:t>
            </a:r>
          </a:p>
          <a:p>
            <a:pPr algn="just"/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در این مرحله باید بخش‏هایی مورد هدف قرار گیرند که بیشترین ارزش را از مشتری به صورت سودآوری حاصل کنند و همچنین بتوان در یک دوره طولانی مدت، آن بخش را حفظ کرد.</a:t>
            </a:r>
            <a:endParaRPr lang="fa-IR" sz="20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146810"/>
            <a:ext cx="3744416" cy="55399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شناسایی و انتخاب بازار هدف: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307256"/>
            <a:ext cx="576064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استراتژی بازاریابی و آمیخته بازاریابی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8" name="Picture 7" descr="Targeted-advertising-300x1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276600"/>
            <a:ext cx="38862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35962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828800"/>
            <a:ext cx="7992888" cy="193899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در این مرحله شرکت باید تصمیم بگیرد که چگونه در بخش مورد نظر از بازار، </a:t>
            </a:r>
            <a:r>
              <a:rPr lang="fa-IR" sz="2000" b="1" spc="50" dirty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می‏خواهد محصولات و خدمات خود را</a:t>
            </a: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متمایز کرده، و در آن بخش از چه موقعیتی برخوردار باشد.</a:t>
            </a:r>
          </a:p>
          <a:p>
            <a:pPr algn="just"/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تعیین موقعیت محصول در بازار یعنی فراهم کردن شرایطی که یک محصول از جایگاه روشن، متمایز و مطلوبی در ذهن مشتریان هدف در مقایسه با محصولات رقیب برخوردار شود.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1146810"/>
            <a:ext cx="3528392" cy="55399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متمایز سازی و تعیین موقعیت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307256"/>
            <a:ext cx="576064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استراتژی بازاریابی و آمیخته بازاریابی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8" name="Picture 7" descr="r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581400"/>
            <a:ext cx="3467100" cy="2591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00120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716" y="-158079"/>
            <a:ext cx="5112568" cy="1077218"/>
          </a:xfrm>
          <a:prstGeom prst="rect">
            <a:avLst/>
          </a:prstGeom>
          <a:noFill/>
        </p:spPr>
        <p:txBody>
          <a:bodyPr wrap="square" tIns="0" rIns="0" bIns="0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300000"/>
              </a:lnSpc>
            </a:pPr>
            <a:r>
              <a:rPr lang="fa-IR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شرکت و بازاریابی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2204864"/>
            <a:ext cx="5688632" cy="784830"/>
          </a:xfrm>
          <a:prstGeom prst="rect">
            <a:avLst/>
          </a:prstGeom>
          <a:noFill/>
        </p:spPr>
        <p:txBody>
          <a:bodyPr wrap="square" tIns="0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fa-IR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استاد مربوطه:           جناب آقاي دكتر پرند</a:t>
            </a:r>
            <a:endParaRPr lang="en-US" sz="16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3856693"/>
            <a:ext cx="2376264" cy="692497"/>
          </a:xfrm>
          <a:prstGeom prst="rect">
            <a:avLst/>
          </a:prstGeom>
          <a:noFill/>
        </p:spPr>
        <p:txBody>
          <a:bodyPr wrap="square" tIns="0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fa-IR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تهيه كننده:</a:t>
            </a:r>
            <a:endParaRPr lang="en-US" sz="16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6392" y="3995192"/>
            <a:ext cx="3096344" cy="423193"/>
          </a:xfrm>
          <a:prstGeom prst="rect">
            <a:avLst/>
          </a:prstGeom>
          <a:noFill/>
        </p:spPr>
        <p:txBody>
          <a:bodyPr wrap="square" tIns="0" bIns="0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سپیده سینا</a:t>
            </a:r>
            <a:endParaRPr lang="en-US" sz="20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733256"/>
            <a:ext cx="1512168" cy="477054"/>
          </a:xfrm>
          <a:prstGeom prst="rect">
            <a:avLst/>
          </a:prstGeom>
          <a:noFill/>
        </p:spPr>
        <p:txBody>
          <a:bodyPr wrap="square" tIns="0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fa-IR" sz="1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اسفند93</a:t>
            </a:r>
            <a:endParaRPr lang="en-US" sz="11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1112579"/>
            <a:ext cx="5112568" cy="738664"/>
          </a:xfrm>
          <a:prstGeom prst="rect">
            <a:avLst/>
          </a:prstGeom>
          <a:noFill/>
        </p:spPr>
        <p:txBody>
          <a:bodyPr wrap="square" tIns="0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300000"/>
              </a:lnSpc>
            </a:pPr>
            <a:r>
              <a:rPr lang="fa-IR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فصل 2 كتاب اصول بازاریابی کاتلر</a:t>
            </a:r>
            <a:r>
              <a:rPr lang="en-US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fa-IR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  آرمسترانگ</a:t>
            </a:r>
            <a:endParaRPr lang="en-US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699061"/>
            <a:ext cx="8352928" cy="317009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250000"/>
              </a:lnSpc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شرکت پس از تصمیم گیری در مورد کلیت استراتژی بازاریابی آماده است تا برنامه‏ریزی جزییات آمیخته را که جزء مفاهیم اصلی بازاریابی است، آغاز کند.</a:t>
            </a:r>
          </a:p>
          <a:p>
            <a:pPr algn="just">
              <a:lnSpc>
                <a:spcPct val="250000"/>
              </a:lnSpc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یک برنامه ریزی اثر بخش کلیه عناصر آمیخته بازاریابی را در یک برنامه یکپارچه بازاریابی می‏آمیزد تا با ارائه ارزش به مصرف کنندگان، اهداف بازاریابی شرکت تامین شود.</a:t>
            </a:r>
            <a:endParaRPr lang="fa-IR" sz="20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07256"/>
            <a:ext cx="576064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استراتژی بازاریابی و آمیخته بازاریابی</a:t>
            </a:r>
            <a:endParaRPr lang="fa-IR" sz="32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092" y="1156682"/>
            <a:ext cx="7135324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2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ارائه آمیخته یکپارچه بازاریابی: </a:t>
            </a:r>
            <a:endParaRPr lang="fa-IR" sz="22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6449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مدیریت کردن تلاش بازاریابی</a:t>
            </a:r>
            <a:endParaRPr lang="fa-IR" sz="32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772816"/>
            <a:ext cx="6984776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تحلیل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852936"/>
            <a:ext cx="1872208" cy="28083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برنامه ‏ریزی</a:t>
            </a:r>
          </a:p>
          <a:p>
            <a:pPr algn="ctr"/>
            <a:endParaRPr lang="fa-IR" sz="2000" b="1" dirty="0" smtClean="0"/>
          </a:p>
          <a:p>
            <a:pPr algn="ctr"/>
            <a:r>
              <a:rPr lang="fa-IR" dirty="0" smtClean="0"/>
              <a:t>تدوین برنامه‏های استراتژیک</a:t>
            </a:r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تدوین برنامه‏های بازاریابی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36096" y="2852936"/>
            <a:ext cx="1872208" cy="28025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کنترل</a:t>
            </a:r>
          </a:p>
          <a:p>
            <a:pPr algn="ctr"/>
            <a:endParaRPr lang="fa-IR" b="1" dirty="0" smtClean="0"/>
          </a:p>
          <a:p>
            <a:pPr algn="ctr"/>
            <a:r>
              <a:rPr lang="fa-IR" dirty="0" smtClean="0"/>
              <a:t>سنجش نتایج</a:t>
            </a:r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r>
              <a:rPr lang="fa-IR" dirty="0" smtClean="0"/>
              <a:t>ارزیابی نتایج</a:t>
            </a:r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انجام اقدامات اصلاحی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87824" y="2852936"/>
            <a:ext cx="1872208" cy="28025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اجرا</a:t>
            </a:r>
            <a:endParaRPr lang="fa-IR" b="1" dirty="0" smtClean="0">
              <a:solidFill>
                <a:schemeClr val="tx1"/>
              </a:solidFill>
            </a:endParaRPr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اجرای برنامه‏ها</a:t>
            </a:r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72200" y="5661248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259632" y="6021288"/>
            <a:ext cx="51125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2"/>
          </p:cNvCxnSpPr>
          <p:nvPr/>
        </p:nvCxnSpPr>
        <p:spPr>
          <a:xfrm flipV="1">
            <a:off x="1259632" y="56612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923928" y="56612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95736" y="530120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483768" y="3212976"/>
            <a:ext cx="0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83768" y="3212976"/>
            <a:ext cx="4680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860032" y="3212976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>
            <a:off x="1259632" y="2276872"/>
            <a:ext cx="108012" cy="5760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6300192" y="2276872"/>
            <a:ext cx="108012" cy="5760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3851920" y="2250687"/>
            <a:ext cx="108012" cy="5760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6300192" y="3861048"/>
            <a:ext cx="216024" cy="5040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1115616" y="4254206"/>
            <a:ext cx="360040" cy="61495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6300192" y="4688661"/>
            <a:ext cx="216024" cy="5040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4586" y="1052736"/>
            <a:ext cx="9125966" cy="36317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	مدیریت </a:t>
            </a: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فرآیند بازاریابی مستلزم چهار وظیفه مدیریت بازاریابی است:</a:t>
            </a:r>
          </a:p>
          <a:p>
            <a:pPr lvl="2"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تحلیل</a:t>
            </a:r>
          </a:p>
          <a:p>
            <a:pPr lvl="2"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برنامه‏ریزی </a:t>
            </a:r>
          </a:p>
          <a:p>
            <a:pPr lvl="2"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اجرا</a:t>
            </a:r>
          </a:p>
          <a:p>
            <a:pPr lvl="2"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کنترل</a:t>
            </a:r>
          </a:p>
        </p:txBody>
      </p:sp>
    </p:spTree>
    <p:extLst>
      <p:ext uri="{BB962C8B-B14F-4D97-AF65-F5344CB8AC3E}">
        <p14:creationId xmlns="" xmlns:p14="http://schemas.microsoft.com/office/powerpoint/2010/main" val="400546232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92" y="1674674"/>
            <a:ext cx="8136904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بازاریاب باید یک تحلیل </a:t>
            </a:r>
            <a:r>
              <a:rPr lang="en-US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SWOT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انجام دهد تا از طریق آن نقاط قوت </a:t>
            </a:r>
            <a:r>
              <a:rPr lang="en-US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(S)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، نقاط ضعف (</a:t>
            </a:r>
            <a:r>
              <a:rPr lang="en-US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W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)، فرصت‏ها (</a:t>
            </a:r>
            <a:r>
              <a:rPr lang="en-US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O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)، و تهدیدهای کلی (</a:t>
            </a:r>
            <a:r>
              <a:rPr lang="en-US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T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) را بشناسد.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مدیریت کردن تلاش بازاریابی</a:t>
            </a:r>
            <a:endParaRPr lang="fa-IR" sz="32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092" y="1156682"/>
            <a:ext cx="7143708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تحلیل بازاریابی: </a:t>
            </a:r>
            <a:endParaRPr lang="fa-IR" sz="2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24400"/>
            <a:ext cx="8136904" cy="163121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شرکت از طریق برنامه‏ریزی استراتژیک تعیین میکند که با هر واحد تجاری چه کاری می‏خواهد انجام دهد. برنامه‏ریزی بازاریابی شامل تعیین استراتژی‏های بازاریابی است که به شرکت کمک می‏کند تا به اهداف استراتژیک کلی خود دست یابد.</a:t>
            </a:r>
          </a:p>
          <a:p>
            <a:pPr algn="just"/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یک استراتژی بازاریابی عبارت است از استراتژی‏های خاص مربوط به بازارهای هدف، تعیین موقعیت، آمیخته بازاریابی و سطوح هزینه‏های بازاریابی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191000"/>
            <a:ext cx="6991308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برنامه‏ریزی بازاریابی: </a:t>
            </a:r>
            <a:endParaRPr lang="fa-IR" sz="2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2971800" cy="24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92" y="1674674"/>
            <a:ext cx="8136904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فرآیندی است که به منظور دستیابی به اهداف استراتژیک بازاریابی، </a:t>
            </a:r>
            <a:r>
              <a:rPr lang="fa-IR" b="1" spc="50" dirty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 های بازاریابی را </a:t>
            </a:r>
            <a:r>
              <a:rPr lang="fa-IR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به اقدامات عملی بازاریابی تبدیل می‏کند.</a:t>
            </a:r>
            <a:endParaRPr lang="fa-IR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مدیریت کردن تلاش بازاریابی</a:t>
            </a:r>
            <a:endParaRPr lang="fa-IR" sz="32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092" y="1156682"/>
            <a:ext cx="6991308" cy="4001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اجرای بازاریابی: </a:t>
            </a:r>
            <a:endParaRPr lang="fa-IR" sz="20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8136904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ارزیابی نتایج حاصله از استراتژی‏ها و برنامه‏های بازاریابی و انجام اقدامات اصلاحی جهت تضمین دستیابی به هدف. چهار مرحله دارد: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a-IR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مدیر اهداف خاصی برای بازاریابی تعیین میکند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a-IR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نحوه عملکرد آن اهداف را در بازار می‏سنجد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a-IR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دلایل هر نوع اختلافی بین برنامه و عملکرد فعلی را ارزیابی میکند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a-IR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برای از بین بردن اختلاف بین برنامه و عملکرد فعلی دست به اقدامات اصلاحی می‏زند</a:t>
            </a:r>
            <a:endParaRPr lang="fa-IR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362200"/>
            <a:ext cx="6838908" cy="4001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کنترل بازاریابی: </a:t>
            </a:r>
            <a:endParaRPr lang="fa-IR" sz="20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5122" name="Picture 2" descr="C:\Documents and Settings\zytoon\Desktop\New Folder (2)\01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19600"/>
            <a:ext cx="1828800" cy="1744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56969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43000"/>
            <a:ext cx="8153400" cy="81253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بازگشت سرمایه‏گذاری بازاریابی برابر است با تقسیم بازگشت خالص حاصل از سرمایه‏گذاری بازاریابی بر هزینه‏های مربوط به سرمایه‏گذاری بازاریابی.</a:t>
            </a:r>
          </a:p>
          <a:p>
            <a:pPr algn="just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مقیاس بازگشت سرمایه گذاری بازاریابی (</a:t>
            </a:r>
            <a:r>
              <a:rPr lang="en-US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ROI</a:t>
            </a: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بازاریابی) میزان سودهای حاصله از سرمایه گذاری‏های صورت گرفته در فعالیت‏های بازاریابی را می‏سنجد.</a:t>
            </a:r>
            <a:endParaRPr lang="en-US" sz="2000" b="1" spc="50" dirty="0" smtClean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   </a:t>
            </a:r>
            <a:r>
              <a:rPr lang="fa-IR" sz="24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سرمایه گذاریهای بازاریابی                                                                </a:t>
            </a:r>
            <a:r>
              <a:rPr lang="fa-IR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هزینه مربوط به  سرمایه گذاری</a:t>
            </a:r>
            <a:endParaRPr lang="fa-IR" sz="2400" b="1" spc="50" dirty="0" smtClean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            بازده بازاریابی                                                                                         </a:t>
            </a: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بازاریابی</a:t>
            </a:r>
            <a:endParaRPr lang="fa-IR" sz="2400" b="1" spc="50" dirty="0" smtClean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                                        افزایش وفاداری مشتری</a:t>
            </a:r>
          </a:p>
          <a:p>
            <a:pPr algn="just">
              <a:lnSpc>
                <a:spcPct val="150000"/>
              </a:lnSpc>
            </a:pPr>
            <a:r>
              <a:rPr lang="fa-IR" sz="24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                                          افزایش میزان توجه          افزایش ارزشهای مادام العمر مشتری</a:t>
            </a:r>
          </a:p>
          <a:p>
            <a:pPr algn="just">
              <a:lnSpc>
                <a:spcPct val="150000"/>
              </a:lnSpc>
            </a:pPr>
            <a:r>
              <a:rPr lang="fa-IR" sz="24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a-IR" sz="24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بازگشت سرمایه گذاری بازاریابی</a:t>
            </a:r>
          </a:p>
          <a:p>
            <a:pPr algn="just">
              <a:lnSpc>
                <a:spcPct val="150000"/>
              </a:lnSpc>
            </a:pPr>
            <a:endParaRPr lang="fa-IR" sz="2400" b="1" spc="50" dirty="0" smtClean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       </a:t>
            </a:r>
          </a:p>
          <a:p>
            <a:pPr algn="just">
              <a:lnSpc>
                <a:spcPct val="150000"/>
              </a:lnSpc>
            </a:pPr>
            <a:endParaRPr lang="fa-IR" sz="2400" b="1" spc="50" dirty="0" smtClean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                           </a:t>
            </a:r>
          </a:p>
          <a:p>
            <a:pPr algn="just">
              <a:lnSpc>
                <a:spcPct val="150000"/>
              </a:lnSpc>
            </a:pPr>
            <a:endParaRPr lang="fa-IR" sz="28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سنجش و مدیریت بازگشت سرمایه‏گذاری در بازاریابی</a:t>
            </a:r>
            <a:endParaRPr lang="fa-IR" sz="32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8382000" y="3352800"/>
            <a:ext cx="609600" cy="762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6629400" y="4114800"/>
            <a:ext cx="762000" cy="8191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6477000" y="4191000"/>
            <a:ext cx="1524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Left Arrow 16"/>
          <p:cNvSpPr/>
          <p:nvPr/>
        </p:nvSpPr>
        <p:spPr>
          <a:xfrm>
            <a:off x="4495800" y="4495800"/>
            <a:ext cx="381000" cy="609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29000" y="3352800"/>
            <a:ext cx="2286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-37306" y="4838700"/>
            <a:ext cx="23614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76400" y="6172200"/>
            <a:ext cx="3810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6200000" flipH="1">
            <a:off x="5295900" y="5295900"/>
            <a:ext cx="914400" cy="6858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149173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6800" y="457200"/>
            <a:ext cx="3919534" cy="646331"/>
          </a:xfrm>
          <a:prstGeom prst="rect">
            <a:avLst/>
          </a:prstGeom>
          <a:noFill/>
        </p:spPr>
        <p:txBody>
          <a:bodyPr wrap="square" rtlCol="1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با </a:t>
            </a:r>
            <a:r>
              <a:rPr lang="fa-IR" sz="36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تشکر از توجه شما</a:t>
            </a:r>
            <a:r>
              <a:rPr lang="fa-IR" sz="36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fa-IR" sz="36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1759401"/>
            <a:ext cx="8352928" cy="1015663"/>
          </a:xfrm>
          <a:prstGeom prst="rect">
            <a:avLst/>
          </a:prstGeom>
          <a:noFill/>
        </p:spPr>
        <p:txBody>
          <a:bodyPr wrap="square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فرآیندی که بدان وسیله بین اهداف و توانمندی‏های شرکت از یک سو و فرصت‏های بازاریابی در حال تغییر از سوی دیگر نوعی سازگاری استراتژیک ایجاد و حفظ نماید.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برنامه‏ریزی استراتژیک در سطح کل شرکت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2877796"/>
            <a:ext cx="8352928" cy="2762840"/>
          </a:xfrm>
          <a:prstGeom prst="rect">
            <a:avLst/>
          </a:prstGeom>
          <a:noFill/>
        </p:spPr>
        <p:txBody>
          <a:bodyPr wrap="square" bIns="252000" rtlCol="1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شرکتها معمولا برنامه‏ی سالیانه و بلند مدت و استراتژیک تهیه می‏کنند. این برنامه‏ها با فعالیت‏های تجاری فعلی شرکت و چگونگی فعال نگه داشتن آنها سروکار دارد. ولی برعکس برنامه استراتژیک مستلزم سازگاری شرکت با محیط در حال تغییر و بهره بردن از فرصت‏هایی است که در این شرایط ایجاد می‏شود.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608" y="1086390"/>
            <a:ext cx="7272808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برنامه ریزی</a:t>
            </a:r>
            <a:r>
              <a:rPr lang="en-US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استراتژیک: </a:t>
            </a:r>
            <a:endParaRPr lang="fa-IR" sz="2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6" name="Picture 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2001" y="4038601"/>
            <a:ext cx="35814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برنامه‏ریزی استراتژیک در سطح کل شرکت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164288" y="2044381"/>
            <a:ext cx="1292990" cy="9525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تعریف ماموریت شرکت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76056" y="2044381"/>
            <a:ext cx="1292990" cy="9525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تعیین اهداف بلندمدت و کوتاه مدت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87824" y="2044381"/>
            <a:ext cx="1292990" cy="9525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طرح‏ریزی مجموعه فعالیت‏ها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39552" y="1916832"/>
            <a:ext cx="1653030" cy="12241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برنامه‏ریزی بازاریابی و دیگر استراتژی‏های واحدهای اجرایی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722551" y="4869160"/>
            <a:ext cx="2953905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استراتژی کل شرکت نیز باید همانند استراتژی بازاریابی متمرکز بر مشتری باشد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6444208" y="2420888"/>
            <a:ext cx="651226" cy="21602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2267744" y="2420888"/>
            <a:ext cx="651226" cy="21602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4355976" y="2420888"/>
            <a:ext cx="651226" cy="21602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7740352" y="3140968"/>
            <a:ext cx="145593" cy="165618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1258055" y="3284984"/>
            <a:ext cx="145593" cy="151216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3528" y="4869160"/>
            <a:ext cx="2953905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برنامه‏ریزی استراتژیک در سطح کل شرکت، استراتژی و برنامه‏ریزی بازاریابی را هدایت می‏کند.</a:t>
            </a:r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535450"/>
            <a:ext cx="6048672" cy="707886"/>
          </a:xfrm>
          <a:prstGeom prst="rect">
            <a:avLst/>
          </a:prstGeom>
          <a:noFill/>
        </p:spPr>
        <p:txBody>
          <a:bodyPr wrap="square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فلسفه وجودی هر شرکتی را ماموریت آن شرکت می‏گویند.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برنامه‏ریزی استراتژیک در سطح کل شرکت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276872"/>
            <a:ext cx="4896544" cy="1323439"/>
          </a:xfrm>
          <a:prstGeom prst="rect">
            <a:avLst/>
          </a:prstGeom>
          <a:noFill/>
        </p:spPr>
        <p:txBody>
          <a:bodyPr wrap="square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بیانیه ماموریت</a:t>
            </a:r>
            <a:r>
              <a:rPr lang="fa-IR" sz="2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گزاره‏ای است که هدف شرکت را بیان می‏کند.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610759"/>
            <a:ext cx="8640960" cy="2554545"/>
          </a:xfrm>
          <a:prstGeom prst="rect">
            <a:avLst/>
          </a:prstGeom>
          <a:noFill/>
        </p:spPr>
        <p:txBody>
          <a:bodyPr wrap="square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بیانیه ماموریت بازار محور</a:t>
            </a:r>
            <a:r>
              <a:rPr lang="fa-IR" sz="2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برخی بیانیه ها‏ ماموریت بر حسب محصول یا فن‏آوری می‏باشند، این در حالی است که محصولات و فن‏آوری‏ها نهایتاً منسوخ می‏گردند ولی نیازهای اساسی بازار ممکن است برای همیشه پابرجا باشند لذا بهتر است که بیانیه ماموریت بصورت بازار محور باشد.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086390"/>
            <a:ext cx="7272808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ماموریت: </a:t>
            </a:r>
            <a:endParaRPr lang="fa-IR" sz="2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برنامه‏ریزی استراتژیک در سطح کل شرکت</a:t>
            </a:r>
            <a:endParaRPr lang="fa-IR" sz="3200" b="1" spc="50" dirty="0">
              <a:ln w="11430"/>
              <a:solidFill>
                <a:srgbClr val="9B2D1F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3400" y="1295400"/>
            <a:ext cx="7924800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cs typeface="B Nazanin" pitchFamily="2" charset="-78"/>
              </a:rPr>
              <a:t>شرکت صنایع فولاد </a:t>
            </a:r>
            <a:endParaRPr lang="en-US" b="1" dirty="0" smtClean="0">
              <a:cs typeface="B Nazanin" pitchFamily="2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1200" dirty="0" smtClean="0"/>
              <a:t>ركت </a:t>
            </a:r>
            <a:r>
              <a:rPr lang="ar-SA" sz="1200" dirty="0" smtClean="0"/>
              <a:t>ملی فولاد ایران به عنوان زیر مجموعه سازمان توسعه و نوسازی معادن و صنایع معدنی ایران، با ماموریت های واگذار شده توسط آن سازمان، عهده دار وظایف زیر می باشد</a:t>
            </a:r>
            <a:r>
              <a:rPr lang="ar-SA" sz="1200" dirty="0" smtClean="0"/>
              <a:t>:</a:t>
            </a: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1400" dirty="0" smtClean="0"/>
              <a:t>• </a:t>
            </a:r>
            <a:r>
              <a:rPr lang="ar-SA" sz="1200" dirty="0" smtClean="0"/>
              <a:t>نظارت بر شركت های زیر پوشش با تاكید بر دو اصل ارتقاء بهره وری و رقابت پذیری در شركتها و ارائه خدمات لازم به آن ها در همین </a:t>
            </a:r>
            <a:r>
              <a:rPr lang="ar-SA" sz="1200" dirty="0" smtClean="0"/>
              <a:t>راستا</a:t>
            </a:r>
            <a:r>
              <a:rPr lang="en-US" sz="1200" dirty="0" smtClean="0"/>
              <a:t>.</a:t>
            </a:r>
            <a:r>
              <a:rPr lang="ar-SA" sz="1600" dirty="0" smtClean="0"/>
              <a:t/>
            </a:r>
            <a:br>
              <a:rPr lang="ar-SA" sz="1600" dirty="0" smtClean="0"/>
            </a:br>
            <a:r>
              <a:rPr lang="ar-SA" sz="1600" dirty="0" smtClean="0"/>
              <a:t/>
            </a:r>
            <a:br>
              <a:rPr lang="ar-SA" sz="1600" dirty="0" smtClean="0"/>
            </a:br>
            <a:r>
              <a:rPr lang="ar-SA" sz="1400" dirty="0" smtClean="0"/>
              <a:t>• </a:t>
            </a:r>
            <a:r>
              <a:rPr lang="ar-SA" sz="1200" dirty="0" smtClean="0"/>
              <a:t>اجرای طرح های توسعه در چارچوب منابع و برنامه های زمانبندی شده مصوب با كیفیت مورد پذیرش كارفرما و تاكید بر مدیریت و انباشت تجربه و دانش مربوط و استفاده از آن در طرح های آتی با هدف بومی سازی در صنعت فولاد كشور. </a:t>
            </a:r>
            <a:br>
              <a:rPr lang="ar-SA" sz="1200" dirty="0" smtClean="0"/>
            </a:b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1200" dirty="0" smtClean="0"/>
              <a:t>• انجام مطالعات آینده و تدوین چشم انداز صنعت فولاد كشور در جهت افزایش بهره وری و كاهش مصرف در واحدهای تولیدی، اصلاح خطوط فعلی تولید و استفاده از فناوری های پیشرفته روز و مناسب در طراحی خطوط تولید و كارخانه های جدید به منظور ایجاد و افزایش مزیت های رقابتی. </a:t>
            </a:r>
            <a:br>
              <a:rPr lang="ar-SA" sz="1200" dirty="0" smtClean="0"/>
            </a:b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1400" dirty="0" smtClean="0"/>
              <a:t>• </a:t>
            </a:r>
            <a:r>
              <a:rPr lang="ar-SA" sz="1200" dirty="0" smtClean="0"/>
              <a:t>انجام امور دیگری كه از طرف ایمیدرو به شركت ارجاع می شود. </a:t>
            </a:r>
            <a:endParaRPr lang="en-US" sz="1200" b="1" dirty="0" smtClean="0">
              <a:cs typeface="B Nazanin" pitchFamily="2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cs typeface="B Nazanin" pitchFamily="2" charset="-78"/>
              </a:rPr>
              <a:t>ماموریت </a:t>
            </a:r>
            <a:r>
              <a:rPr lang="fa-IR" sz="2400" b="1" dirty="0" smtClean="0">
                <a:cs typeface="B Nazanin" pitchFamily="2" charset="-78"/>
              </a:rPr>
              <a:t>بانک رفاه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600" dirty="0" smtClean="0">
                <a:cs typeface="B Nazanin" pitchFamily="2" charset="-78"/>
              </a:rPr>
              <a:t>تلاش مستمر برای ارائه خدمات مالی روزآمد به جامعه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135313" algn="l"/>
              </a:tabLst>
            </a:pPr>
            <a:r>
              <a:rPr lang="fa-IR" sz="2800" dirty="0" smtClean="0">
                <a:cs typeface="B Nazanin" pitchFamily="2" charset="-78"/>
              </a:rPr>
              <a:t>لوازم خانگی امرسان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600" dirty="0" smtClean="0">
                <a:cs typeface="B Nazanin" pitchFamily="2" charset="-78"/>
              </a:rPr>
              <a:t>با بهره گیری از پیشرفته ترین خطوط تولید و به خدمت گرفتن کارشناسان مجرب در واحد طراحی – تحقیق و توسعه و دیگر قسمت ها همواره به عنوان پیشرو در نوآوری و تولید محصولاتی مطابق با استاندارد و نیاز مصرف کنندگان شناخته شده است.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1026" name="Picture 2" descr="C:\Users\mohammad\Desktop\عکس بازاریابی\01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953000"/>
            <a:ext cx="2286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261968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765265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شرکت باید ماموریت خود را به هدف‏های جزئی در سطوح مختلف مدیریتی تبدیل کند، هر مدیر باید دارای هدف‏های بلند مدت باشد و به منظور تحقق آنها احساس مسئولیت کند.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267200"/>
            <a:ext cx="8280920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مدیریت با توجه به بیانیه ماموریت و نیز اهداف شرکت مجموعه فعالیت‏های شرکت را برنامه ریزی می‏کند.</a:t>
            </a:r>
          </a:p>
          <a:p>
            <a:pPr algn="just"/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بهترین مجموعه فعالیت‏ها آنست که بر اساس نقاط قوت و ضعف شرکت و نیز بر اساس فرصت‏های موجود در محیط تعیین شود.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07256"/>
            <a:ext cx="684076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برنامه‏ریزی استراتژیک در سطح کل شرکت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086390"/>
            <a:ext cx="7272808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تعیین اهداف و مقاصد شرکت: </a:t>
            </a:r>
            <a:endParaRPr lang="fa-IR" sz="2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657600"/>
            <a:ext cx="7120408" cy="43088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fa-IR" sz="2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طرح ریزی مجموعه فعالیت‏های شرکت: </a:t>
            </a:r>
            <a:endParaRPr lang="fa-IR" sz="2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1" name="Picture 2" descr="C:\Documents and Settings\zytoon\Desktop\New Folder (2)\01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586" y="1052736"/>
            <a:ext cx="8117854" cy="209288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fa-IR" sz="2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این برنامه ریزی دو مرحله دارد.</a:t>
            </a:r>
          </a:p>
          <a:p>
            <a:pPr lvl="2"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تجزیه تحلیل فعالیت‏های جاری</a:t>
            </a:r>
          </a:p>
          <a:p>
            <a:pPr lvl="2"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برنامه‏ریزی برای فعال</a:t>
            </a:r>
            <a:r>
              <a:rPr lang="fa-IR" sz="2000" b="1" spc="50" dirty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ی</a:t>
            </a: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ت‏های آتی شرکت، با ارائه استراتژی رشد و کاهش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178711"/>
            <a:ext cx="8352928" cy="2554545"/>
          </a:xfrm>
          <a:prstGeom prst="rect">
            <a:avLst/>
          </a:prstGeom>
          <a:noFill/>
        </p:spPr>
        <p:txBody>
          <a:bodyPr wrap="square" rtlCol="1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fa-IR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تجزیه تحلیل فعالیت‏های </a:t>
            </a:r>
            <a:r>
              <a:rPr lang="fa-IR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جاری:</a:t>
            </a:r>
            <a:endParaRPr lang="fa-IR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مدیریت فعالیت‏هایی که شالوده شرکت را تشکیل می‏دهند را مورد ارزیابی قرار می‏دهد، تا بتواند منابع قوی خود را صرف فعالیت‏های سودآورتر کرده و موارد کم بازده را کاهش دهد یا حذف کند.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برنامه‏ریزی استراتژیک در سطح کل شرکت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5407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 bright="15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305870"/>
            <a:ext cx="7992888" cy="147732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بهترین برنامه ریزی مجموعه فعالیت‏های شرکت، روش گروه مشاوران بوستون (</a:t>
            </a:r>
            <a:r>
              <a:rPr lang="en-US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BCG</a:t>
            </a: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) می‏باشد.</a:t>
            </a:r>
          </a:p>
          <a:p>
            <a:pPr algn="just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این روش به ماتریس رشد-سهم نیز معروف است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0725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fa-I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برنامه‏ریزی استراتژیک در سطح کل شرکت</a:t>
            </a:r>
            <a:endParaRPr lang="fa-IR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586" y="1052736"/>
            <a:ext cx="8117854" cy="255454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اکثر شیوه‏های تجزیه تحلیل مجموعه فعالیت‏های شرکت، واحدهای تجاری استراتژیک را از دو بعد مهم مورد ارزیابی قرار می‏دهند</a:t>
            </a:r>
            <a:endParaRPr lang="fa-IR" sz="2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  <a:p>
            <a:pPr lvl="2"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 جذاب بودن صنعت یا بازار متعلق به واحد تجاری استراتژیک</a:t>
            </a:r>
          </a:p>
          <a:p>
            <a:pPr lvl="2"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="1" spc="50" dirty="0" smtClean="0">
                <a:ln w="11430"/>
                <a:solidFill>
                  <a:srgbClr val="9B2D1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قدرت و توان این واحد تجاری استراتژیک در صنعت مربوطه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2844</TotalTime>
  <Words>1898</Words>
  <Application>Microsoft Office PowerPoint</Application>
  <PresentationFormat>On-screen Show (4:3)</PresentationFormat>
  <Paragraphs>161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1_Equity</vt:lpstr>
      <vt:lpstr>2_Equity</vt:lpstr>
      <vt:lpstr>6_Equity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insig</dc:creator>
  <cp:lastModifiedBy>mohammad</cp:lastModifiedBy>
  <cp:revision>479</cp:revision>
  <dcterms:created xsi:type="dcterms:W3CDTF">2014-04-16T07:16:43Z</dcterms:created>
  <dcterms:modified xsi:type="dcterms:W3CDTF">2015-03-04T19:40:24Z</dcterms:modified>
</cp:coreProperties>
</file>