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2"/>
  </p:sldMasterIdLst>
  <p:notesMasterIdLst>
    <p:notesMasterId r:id="rId34"/>
  </p:notesMasterIdLst>
  <p:handoutMasterIdLst>
    <p:handoutMasterId r:id="rId35"/>
  </p:handoutMasterIdLst>
  <p:sldIdLst>
    <p:sldId id="419" r:id="rId3"/>
    <p:sldId id="256" r:id="rId4"/>
    <p:sldId id="344" r:id="rId5"/>
    <p:sldId id="382" r:id="rId6"/>
    <p:sldId id="393" r:id="rId7"/>
    <p:sldId id="394" r:id="rId8"/>
    <p:sldId id="395" r:id="rId9"/>
    <p:sldId id="420" r:id="rId10"/>
    <p:sldId id="396" r:id="rId11"/>
    <p:sldId id="383" r:id="rId12"/>
    <p:sldId id="397" r:id="rId13"/>
    <p:sldId id="398" r:id="rId14"/>
    <p:sldId id="399" r:id="rId15"/>
    <p:sldId id="421" r:id="rId16"/>
    <p:sldId id="422" r:id="rId17"/>
    <p:sldId id="423" r:id="rId18"/>
    <p:sldId id="424" r:id="rId19"/>
    <p:sldId id="400" r:id="rId20"/>
    <p:sldId id="401" r:id="rId21"/>
    <p:sldId id="402" r:id="rId22"/>
    <p:sldId id="403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5" r:id="rId32"/>
    <p:sldId id="414" r:id="rId33"/>
  </p:sldIdLst>
  <p:sldSz cx="9144000" cy="6858000" type="screen4x3"/>
  <p:notesSz cx="7086600" cy="942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بخش پیش فرض" id="{19117F92-71B2-4190-A688-9AB308350FA7}">
          <p14:sldIdLst>
            <p14:sldId id="419"/>
            <p14:sldId id="256"/>
            <p14:sldId id="344"/>
            <p14:sldId id="382"/>
            <p14:sldId id="393"/>
            <p14:sldId id="394"/>
            <p14:sldId id="395"/>
          </p14:sldIdLst>
        </p14:section>
        <p14:section name="بخش بی عنوان" id="{A0ACE9C2-3F40-4CB1-8DB5-A436A957DD58}">
          <p14:sldIdLst>
            <p14:sldId id="420"/>
            <p14:sldId id="396"/>
            <p14:sldId id="383"/>
            <p14:sldId id="397"/>
            <p14:sldId id="398"/>
            <p14:sldId id="399"/>
            <p14:sldId id="421"/>
            <p14:sldId id="422"/>
            <p14:sldId id="423"/>
            <p14:sldId id="424"/>
            <p14:sldId id="400"/>
            <p14:sldId id="401"/>
            <p14:sldId id="402"/>
            <p14:sldId id="403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5"/>
            <p14:sldId id="4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325"/>
    <a:srgbClr val="0000FF"/>
    <a:srgbClr val="008000"/>
    <a:srgbClr val="00CC00"/>
    <a:srgbClr val="FF00FF"/>
    <a:srgbClr val="78330C"/>
    <a:srgbClr val="996600"/>
    <a:srgbClr val="61067E"/>
    <a:srgbClr val="32741A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6828" autoAdjust="0"/>
  </p:normalViewPr>
  <p:slideViewPr>
    <p:cSldViewPr>
      <p:cViewPr>
        <p:scale>
          <a:sx n="50" d="100"/>
          <a:sy n="50" d="100"/>
        </p:scale>
        <p:origin x="-107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00CE4-F9B9-4C62-9250-DAC768460354}" type="doc">
      <dgm:prSet loTypeId="urn:microsoft.com/office/officeart/2005/8/layout/vList4#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06BCAC-C238-44B3-82E7-0CDDD26BFCA9}">
      <dgm:prSet phldrT="[Text]" phldr="1"/>
      <dgm:spPr/>
      <dgm:t>
        <a:bodyPr/>
        <a:lstStyle/>
        <a:p>
          <a:pPr rtl="1"/>
          <a:endParaRPr lang="en-US" dirty="0"/>
        </a:p>
      </dgm:t>
    </dgm:pt>
    <dgm:pt modelId="{081B2153-D0CB-49CA-8FDF-795FEEE13CFD}" type="parTrans" cxnId="{4C8FE64C-3A7B-4948-9914-BC3E4936B007}">
      <dgm:prSet/>
      <dgm:spPr/>
      <dgm:t>
        <a:bodyPr/>
        <a:lstStyle/>
        <a:p>
          <a:endParaRPr lang="en-US"/>
        </a:p>
      </dgm:t>
    </dgm:pt>
    <dgm:pt modelId="{FBFCBAAD-CB95-4000-836A-4D05269EC867}" type="sibTrans" cxnId="{4C8FE64C-3A7B-4948-9914-BC3E4936B007}">
      <dgm:prSet/>
      <dgm:spPr/>
      <dgm:t>
        <a:bodyPr/>
        <a:lstStyle/>
        <a:p>
          <a:endParaRPr lang="en-US"/>
        </a:p>
      </dgm:t>
    </dgm:pt>
    <dgm:pt modelId="{3940770A-D334-4B19-AFB9-5EBED74230CF}">
      <dgm:prSet phldrT="[Text]" phldr="1"/>
      <dgm:spPr/>
      <dgm:t>
        <a:bodyPr/>
        <a:lstStyle/>
        <a:p>
          <a:pPr rtl="1"/>
          <a:endParaRPr lang="en-US" dirty="0"/>
        </a:p>
      </dgm:t>
    </dgm:pt>
    <dgm:pt modelId="{7D21EA9D-3BCB-43B5-8036-6CBF58826C8D}" type="parTrans" cxnId="{08863866-B2A6-4EA0-B3C8-64CD5DDE02E2}">
      <dgm:prSet/>
      <dgm:spPr/>
      <dgm:t>
        <a:bodyPr/>
        <a:lstStyle/>
        <a:p>
          <a:endParaRPr lang="en-US"/>
        </a:p>
      </dgm:t>
    </dgm:pt>
    <dgm:pt modelId="{7483C4F9-4F55-4087-904B-0740A3A99F49}" type="sibTrans" cxnId="{08863866-B2A6-4EA0-B3C8-64CD5DDE02E2}">
      <dgm:prSet/>
      <dgm:spPr/>
      <dgm:t>
        <a:bodyPr/>
        <a:lstStyle/>
        <a:p>
          <a:endParaRPr lang="en-US"/>
        </a:p>
      </dgm:t>
    </dgm:pt>
    <dgm:pt modelId="{121F8C58-AB89-4141-B7B0-E3F4DE818266}">
      <dgm:prSet phldrT="[Text]" phldr="1"/>
      <dgm:spPr/>
      <dgm:t>
        <a:bodyPr/>
        <a:lstStyle/>
        <a:p>
          <a:pPr rtl="1"/>
          <a:endParaRPr lang="en-US" dirty="0"/>
        </a:p>
      </dgm:t>
    </dgm:pt>
    <dgm:pt modelId="{9BA49348-3C5D-4857-9661-10B2669E18ED}" type="parTrans" cxnId="{21BF0DE4-5961-465A-ABCA-5A0A43C60BC2}">
      <dgm:prSet/>
      <dgm:spPr/>
      <dgm:t>
        <a:bodyPr/>
        <a:lstStyle/>
        <a:p>
          <a:endParaRPr lang="en-US"/>
        </a:p>
      </dgm:t>
    </dgm:pt>
    <dgm:pt modelId="{AD799B24-FA56-45F9-96E2-221E08B0D5E3}" type="sibTrans" cxnId="{21BF0DE4-5961-465A-ABCA-5A0A43C60BC2}">
      <dgm:prSet/>
      <dgm:spPr/>
      <dgm:t>
        <a:bodyPr/>
        <a:lstStyle/>
        <a:p>
          <a:endParaRPr lang="en-US"/>
        </a:p>
      </dgm:t>
    </dgm:pt>
    <dgm:pt modelId="{2F939DBC-8B95-4DC5-9303-194079A01275}">
      <dgm:prSet phldrT="[Text]" phldr="1"/>
      <dgm:spPr/>
      <dgm:t>
        <a:bodyPr/>
        <a:lstStyle/>
        <a:p>
          <a:pPr rtl="1"/>
          <a:endParaRPr lang="en-US" dirty="0"/>
        </a:p>
      </dgm:t>
    </dgm:pt>
    <dgm:pt modelId="{4B47DD27-6C28-4467-8128-1AA35F8001BC}" type="parTrans" cxnId="{0E8CE095-BF00-4C62-9AED-D3EF527F2EE0}">
      <dgm:prSet/>
      <dgm:spPr/>
      <dgm:t>
        <a:bodyPr/>
        <a:lstStyle/>
        <a:p>
          <a:endParaRPr lang="en-US"/>
        </a:p>
      </dgm:t>
    </dgm:pt>
    <dgm:pt modelId="{BEEF3AD9-688A-47D9-8CD8-691CFD73C78F}" type="sibTrans" cxnId="{0E8CE095-BF00-4C62-9AED-D3EF527F2EE0}">
      <dgm:prSet/>
      <dgm:spPr/>
      <dgm:t>
        <a:bodyPr/>
        <a:lstStyle/>
        <a:p>
          <a:endParaRPr lang="en-US"/>
        </a:p>
      </dgm:t>
    </dgm:pt>
    <dgm:pt modelId="{4DFD5312-5914-4CC9-8DA5-F9EF52682E8C}">
      <dgm:prSet phldrT="[Text]" phldr="1"/>
      <dgm:spPr/>
      <dgm:t>
        <a:bodyPr/>
        <a:lstStyle/>
        <a:p>
          <a:pPr rtl="1"/>
          <a:endParaRPr lang="en-US" dirty="0"/>
        </a:p>
      </dgm:t>
    </dgm:pt>
    <dgm:pt modelId="{516D16D7-2B30-48A6-A9B5-229346D83B17}" type="parTrans" cxnId="{0BEA3ABB-329C-4F43-A0A3-0664A996ECC6}">
      <dgm:prSet/>
      <dgm:spPr/>
      <dgm:t>
        <a:bodyPr/>
        <a:lstStyle/>
        <a:p>
          <a:endParaRPr lang="en-US"/>
        </a:p>
      </dgm:t>
    </dgm:pt>
    <dgm:pt modelId="{B0C1B7F7-3D85-4814-A213-F4EDACCAB7FD}" type="sibTrans" cxnId="{0BEA3ABB-329C-4F43-A0A3-0664A996ECC6}">
      <dgm:prSet/>
      <dgm:spPr/>
      <dgm:t>
        <a:bodyPr/>
        <a:lstStyle/>
        <a:p>
          <a:endParaRPr lang="en-US"/>
        </a:p>
      </dgm:t>
    </dgm:pt>
    <dgm:pt modelId="{9E17018C-F326-43C7-99EF-EC76F197809A}">
      <dgm:prSet phldrT="[Text]" phldr="1"/>
      <dgm:spPr/>
      <dgm:t>
        <a:bodyPr/>
        <a:lstStyle/>
        <a:p>
          <a:pPr rtl="1"/>
          <a:endParaRPr lang="en-US" dirty="0"/>
        </a:p>
      </dgm:t>
    </dgm:pt>
    <dgm:pt modelId="{92AC7C65-83A4-4695-A3FE-615D51B64E18}" type="parTrans" cxnId="{46E94D87-AEE1-44B8-8A6F-151327A91D53}">
      <dgm:prSet/>
      <dgm:spPr/>
      <dgm:t>
        <a:bodyPr/>
        <a:lstStyle/>
        <a:p>
          <a:endParaRPr lang="en-US"/>
        </a:p>
      </dgm:t>
    </dgm:pt>
    <dgm:pt modelId="{FD079B17-17EC-4DA1-855A-E5DE841A159E}" type="sibTrans" cxnId="{46E94D87-AEE1-44B8-8A6F-151327A91D53}">
      <dgm:prSet/>
      <dgm:spPr/>
      <dgm:t>
        <a:bodyPr/>
        <a:lstStyle/>
        <a:p>
          <a:endParaRPr lang="en-US"/>
        </a:p>
      </dgm:t>
    </dgm:pt>
    <dgm:pt modelId="{7C4DF378-40E7-4206-83E3-28499077BB90}">
      <dgm:prSet/>
      <dgm:spPr/>
      <dgm:t>
        <a:bodyPr/>
        <a:lstStyle/>
        <a:p>
          <a:endParaRPr lang="en-US"/>
        </a:p>
      </dgm:t>
    </dgm:pt>
    <dgm:pt modelId="{B71A48CF-51AA-487A-9665-8624FAB2BF43}" type="parTrans" cxnId="{FE089DE6-64C5-4C72-AA57-E738A8A0712B}">
      <dgm:prSet/>
      <dgm:spPr/>
      <dgm:t>
        <a:bodyPr/>
        <a:lstStyle/>
        <a:p>
          <a:endParaRPr lang="en-US"/>
        </a:p>
      </dgm:t>
    </dgm:pt>
    <dgm:pt modelId="{311F0923-9FC1-4C6C-A332-B181862E3A89}" type="sibTrans" cxnId="{FE089DE6-64C5-4C72-AA57-E738A8A0712B}">
      <dgm:prSet/>
      <dgm:spPr/>
      <dgm:t>
        <a:bodyPr/>
        <a:lstStyle/>
        <a:p>
          <a:endParaRPr lang="en-US"/>
        </a:p>
      </dgm:t>
    </dgm:pt>
    <dgm:pt modelId="{4C85F5A4-A840-4586-8CF9-0BA9E1C160EA}">
      <dgm:prSet/>
      <dgm:spPr/>
      <dgm:t>
        <a:bodyPr/>
        <a:lstStyle/>
        <a:p>
          <a:endParaRPr lang="en-US"/>
        </a:p>
      </dgm:t>
    </dgm:pt>
    <dgm:pt modelId="{791B0003-A635-4E6B-AA9F-F63D93ED2CE0}" type="parTrans" cxnId="{D0C95FAA-8148-41D6-A7C3-B1865950B8A0}">
      <dgm:prSet/>
      <dgm:spPr/>
      <dgm:t>
        <a:bodyPr/>
        <a:lstStyle/>
        <a:p>
          <a:endParaRPr lang="en-US"/>
        </a:p>
      </dgm:t>
    </dgm:pt>
    <dgm:pt modelId="{E3C3FEF7-61F6-4DB1-86CC-64F93821E804}" type="sibTrans" cxnId="{D0C95FAA-8148-41D6-A7C3-B1865950B8A0}">
      <dgm:prSet/>
      <dgm:spPr/>
      <dgm:t>
        <a:bodyPr/>
        <a:lstStyle/>
        <a:p>
          <a:endParaRPr lang="en-US"/>
        </a:p>
      </dgm:t>
    </dgm:pt>
    <dgm:pt modelId="{D64C59C3-F07F-49BD-9ACB-C862F46800E8}" type="pres">
      <dgm:prSet presAssocID="{24D00CE4-F9B9-4C62-9250-DAC768460354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220331-64C2-4EE8-99CA-530B9417CE72}" type="pres">
      <dgm:prSet presAssocID="{EC06BCAC-C238-44B3-82E7-0CDDD26BFCA9}" presName="comp" presStyleCnt="0"/>
      <dgm:spPr/>
    </dgm:pt>
    <dgm:pt modelId="{083D3E0B-A24A-4F37-9F47-4BA9AFD9F91F}" type="pres">
      <dgm:prSet presAssocID="{EC06BCAC-C238-44B3-82E7-0CDDD26BFCA9}" presName="box" presStyleLbl="node1" presStyleIdx="0" presStyleCnt="4"/>
      <dgm:spPr/>
      <dgm:t>
        <a:bodyPr/>
        <a:lstStyle/>
        <a:p>
          <a:endParaRPr lang="en-US"/>
        </a:p>
      </dgm:t>
    </dgm:pt>
    <dgm:pt modelId="{DFB07912-08F8-41CB-BBD0-71B3DCD156B6}" type="pres">
      <dgm:prSet presAssocID="{EC06BCAC-C238-44B3-82E7-0CDDD26BFCA9}" presName="img" presStyleLbl="fgImgPlace1" presStyleIdx="0" presStyleCnt="4" custScaleX="137315" custLinFactNeighborX="1446" custLinFactNeighborY="3798"/>
      <dgm:spPr/>
    </dgm:pt>
    <dgm:pt modelId="{F54F3908-840E-45F7-AFE4-40662C95437C}" type="pres">
      <dgm:prSet presAssocID="{EC06BCAC-C238-44B3-82E7-0CDDD26BFCA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DBB05-039E-4064-A8C8-4AD11BD815E2}" type="pres">
      <dgm:prSet presAssocID="{FBFCBAAD-CB95-4000-836A-4D05269EC867}" presName="spacer" presStyleCnt="0"/>
      <dgm:spPr/>
    </dgm:pt>
    <dgm:pt modelId="{43ECD235-2AC5-4B24-B383-3B131607BF45}" type="pres">
      <dgm:prSet presAssocID="{2F939DBC-8B95-4DC5-9303-194079A01275}" presName="comp" presStyleCnt="0"/>
      <dgm:spPr/>
    </dgm:pt>
    <dgm:pt modelId="{253324BC-D938-421F-A5EA-7E80A2507DB9}" type="pres">
      <dgm:prSet presAssocID="{2F939DBC-8B95-4DC5-9303-194079A01275}" presName="box" presStyleLbl="node1" presStyleIdx="1" presStyleCnt="4"/>
      <dgm:spPr/>
      <dgm:t>
        <a:bodyPr/>
        <a:lstStyle/>
        <a:p>
          <a:endParaRPr lang="en-US"/>
        </a:p>
      </dgm:t>
    </dgm:pt>
    <dgm:pt modelId="{B5ABE7BD-D616-43AD-A5D2-ABAA09BD580F}" type="pres">
      <dgm:prSet presAssocID="{2F939DBC-8B95-4DC5-9303-194079A01275}" presName="img" presStyleLbl="fgImgPlace1" presStyleIdx="1" presStyleCnt="4" custScaleX="137315"/>
      <dgm:spPr/>
    </dgm:pt>
    <dgm:pt modelId="{75FC2C57-9C83-4B28-BEB4-D6CBD93086EF}" type="pres">
      <dgm:prSet presAssocID="{2F939DBC-8B95-4DC5-9303-194079A0127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7757A-A37E-422B-A620-070227EA0ADF}" type="pres">
      <dgm:prSet presAssocID="{BEEF3AD9-688A-47D9-8CD8-691CFD73C78F}" presName="spacer" presStyleCnt="0"/>
      <dgm:spPr/>
    </dgm:pt>
    <dgm:pt modelId="{DF985257-9D3E-49C5-8077-4BD96BA15324}" type="pres">
      <dgm:prSet presAssocID="{7C4DF378-40E7-4206-83E3-28499077BB90}" presName="comp" presStyleCnt="0"/>
      <dgm:spPr/>
    </dgm:pt>
    <dgm:pt modelId="{10BC6C8D-0F5D-458F-A31B-66AB8CC6A826}" type="pres">
      <dgm:prSet presAssocID="{7C4DF378-40E7-4206-83E3-28499077BB90}" presName="box" presStyleLbl="node1" presStyleIdx="2" presStyleCnt="4"/>
      <dgm:spPr/>
      <dgm:t>
        <a:bodyPr/>
        <a:lstStyle/>
        <a:p>
          <a:endParaRPr lang="en-US"/>
        </a:p>
      </dgm:t>
    </dgm:pt>
    <dgm:pt modelId="{8B69AF28-F212-4264-8C70-2AC5F53F862B}" type="pres">
      <dgm:prSet presAssocID="{7C4DF378-40E7-4206-83E3-28499077BB90}" presName="img" presStyleLbl="fgImgPlace1" presStyleIdx="2" presStyleCnt="4" custScaleX="137315"/>
      <dgm:spPr/>
    </dgm:pt>
    <dgm:pt modelId="{90C978CD-D37C-48E1-A814-D0A1BEDC19DA}" type="pres">
      <dgm:prSet presAssocID="{7C4DF378-40E7-4206-83E3-28499077BB9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80179-9F24-4AD9-B0DC-B68B5D1FF74F}" type="pres">
      <dgm:prSet presAssocID="{311F0923-9FC1-4C6C-A332-B181862E3A89}" presName="spacer" presStyleCnt="0"/>
      <dgm:spPr/>
    </dgm:pt>
    <dgm:pt modelId="{998EB7D7-2253-4B07-AB6C-44E8830B15CD}" type="pres">
      <dgm:prSet presAssocID="{4C85F5A4-A840-4586-8CF9-0BA9E1C160EA}" presName="comp" presStyleCnt="0"/>
      <dgm:spPr/>
    </dgm:pt>
    <dgm:pt modelId="{D4834230-BDE7-49A5-B12C-F809552A2AEA}" type="pres">
      <dgm:prSet presAssocID="{4C85F5A4-A840-4586-8CF9-0BA9E1C160EA}" presName="box" presStyleLbl="node1" presStyleIdx="3" presStyleCnt="4"/>
      <dgm:spPr/>
      <dgm:t>
        <a:bodyPr/>
        <a:lstStyle/>
        <a:p>
          <a:endParaRPr lang="en-US"/>
        </a:p>
      </dgm:t>
    </dgm:pt>
    <dgm:pt modelId="{E05A0F47-AF94-4988-85D4-C2893A67E495}" type="pres">
      <dgm:prSet presAssocID="{4C85F5A4-A840-4586-8CF9-0BA9E1C160EA}" presName="img" presStyleLbl="fgImgPlace1" presStyleIdx="3" presStyleCnt="4" custScaleX="134921"/>
      <dgm:spPr/>
    </dgm:pt>
    <dgm:pt modelId="{7A4D7AD5-1F64-4221-82C8-23736E5F1847}" type="pres">
      <dgm:prSet presAssocID="{4C85F5A4-A840-4586-8CF9-0BA9E1C160E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6745D4-B6F3-42C4-BEB8-CC55DC77AFC1}" type="presOf" srcId="{3940770A-D334-4B19-AFB9-5EBED74230CF}" destId="{F54F3908-840E-45F7-AFE4-40662C95437C}" srcOrd="1" destOrd="1" presId="urn:microsoft.com/office/officeart/2005/8/layout/vList4#1"/>
    <dgm:cxn modelId="{21BF0DE4-5961-465A-ABCA-5A0A43C60BC2}" srcId="{EC06BCAC-C238-44B3-82E7-0CDDD26BFCA9}" destId="{121F8C58-AB89-4141-B7B0-E3F4DE818266}" srcOrd="1" destOrd="0" parTransId="{9BA49348-3C5D-4857-9661-10B2669E18ED}" sibTransId="{AD799B24-FA56-45F9-96E2-221E08B0D5E3}"/>
    <dgm:cxn modelId="{0E8CE095-BF00-4C62-9AED-D3EF527F2EE0}" srcId="{24D00CE4-F9B9-4C62-9250-DAC768460354}" destId="{2F939DBC-8B95-4DC5-9303-194079A01275}" srcOrd="1" destOrd="0" parTransId="{4B47DD27-6C28-4467-8128-1AA35F8001BC}" sibTransId="{BEEF3AD9-688A-47D9-8CD8-691CFD73C78F}"/>
    <dgm:cxn modelId="{99306925-E590-41AE-BA11-515F7510E013}" type="presOf" srcId="{3940770A-D334-4B19-AFB9-5EBED74230CF}" destId="{083D3E0B-A24A-4F37-9F47-4BA9AFD9F91F}" srcOrd="0" destOrd="1" presId="urn:microsoft.com/office/officeart/2005/8/layout/vList4#1"/>
    <dgm:cxn modelId="{FE089DE6-64C5-4C72-AA57-E738A8A0712B}" srcId="{24D00CE4-F9B9-4C62-9250-DAC768460354}" destId="{7C4DF378-40E7-4206-83E3-28499077BB90}" srcOrd="2" destOrd="0" parTransId="{B71A48CF-51AA-487A-9665-8624FAB2BF43}" sibTransId="{311F0923-9FC1-4C6C-A332-B181862E3A89}"/>
    <dgm:cxn modelId="{AC00DE13-A517-41D8-9D3F-04FDF5B4D74A}" type="presOf" srcId="{9E17018C-F326-43C7-99EF-EC76F197809A}" destId="{253324BC-D938-421F-A5EA-7E80A2507DB9}" srcOrd="0" destOrd="2" presId="urn:microsoft.com/office/officeart/2005/8/layout/vList4#1"/>
    <dgm:cxn modelId="{2B7A46FF-8249-4B4C-80B2-BDE10015E98B}" type="presOf" srcId="{EC06BCAC-C238-44B3-82E7-0CDDD26BFCA9}" destId="{083D3E0B-A24A-4F37-9F47-4BA9AFD9F91F}" srcOrd="0" destOrd="0" presId="urn:microsoft.com/office/officeart/2005/8/layout/vList4#1"/>
    <dgm:cxn modelId="{30887E91-7163-44C2-BCB7-3ACA0154AB41}" type="presOf" srcId="{4C85F5A4-A840-4586-8CF9-0BA9E1C160EA}" destId="{D4834230-BDE7-49A5-B12C-F809552A2AEA}" srcOrd="0" destOrd="0" presId="urn:microsoft.com/office/officeart/2005/8/layout/vList4#1"/>
    <dgm:cxn modelId="{D0C95FAA-8148-41D6-A7C3-B1865950B8A0}" srcId="{24D00CE4-F9B9-4C62-9250-DAC768460354}" destId="{4C85F5A4-A840-4586-8CF9-0BA9E1C160EA}" srcOrd="3" destOrd="0" parTransId="{791B0003-A635-4E6B-AA9F-F63D93ED2CE0}" sibTransId="{E3C3FEF7-61F6-4DB1-86CC-64F93821E804}"/>
    <dgm:cxn modelId="{B69CE79E-D345-4BF1-B7DC-904B87E4445D}" type="presOf" srcId="{121F8C58-AB89-4141-B7B0-E3F4DE818266}" destId="{083D3E0B-A24A-4F37-9F47-4BA9AFD9F91F}" srcOrd="0" destOrd="2" presId="urn:microsoft.com/office/officeart/2005/8/layout/vList4#1"/>
    <dgm:cxn modelId="{798EF293-7592-4E7C-898F-C7DB8F4753D5}" type="presOf" srcId="{7C4DF378-40E7-4206-83E3-28499077BB90}" destId="{10BC6C8D-0F5D-458F-A31B-66AB8CC6A826}" srcOrd="0" destOrd="0" presId="urn:microsoft.com/office/officeart/2005/8/layout/vList4#1"/>
    <dgm:cxn modelId="{4C8FE64C-3A7B-4948-9914-BC3E4936B007}" srcId="{24D00CE4-F9B9-4C62-9250-DAC768460354}" destId="{EC06BCAC-C238-44B3-82E7-0CDDD26BFCA9}" srcOrd="0" destOrd="0" parTransId="{081B2153-D0CB-49CA-8FDF-795FEEE13CFD}" sibTransId="{FBFCBAAD-CB95-4000-836A-4D05269EC867}"/>
    <dgm:cxn modelId="{0D2079A2-356B-4FDB-BEEE-47E3A36C42C6}" type="presOf" srcId="{9E17018C-F326-43C7-99EF-EC76F197809A}" destId="{75FC2C57-9C83-4B28-BEB4-D6CBD93086EF}" srcOrd="1" destOrd="2" presId="urn:microsoft.com/office/officeart/2005/8/layout/vList4#1"/>
    <dgm:cxn modelId="{08863866-B2A6-4EA0-B3C8-64CD5DDE02E2}" srcId="{EC06BCAC-C238-44B3-82E7-0CDDD26BFCA9}" destId="{3940770A-D334-4B19-AFB9-5EBED74230CF}" srcOrd="0" destOrd="0" parTransId="{7D21EA9D-3BCB-43B5-8036-6CBF58826C8D}" sibTransId="{7483C4F9-4F55-4087-904B-0740A3A99F49}"/>
    <dgm:cxn modelId="{46E94D87-AEE1-44B8-8A6F-151327A91D53}" srcId="{2F939DBC-8B95-4DC5-9303-194079A01275}" destId="{9E17018C-F326-43C7-99EF-EC76F197809A}" srcOrd="1" destOrd="0" parTransId="{92AC7C65-83A4-4695-A3FE-615D51B64E18}" sibTransId="{FD079B17-17EC-4DA1-855A-E5DE841A159E}"/>
    <dgm:cxn modelId="{D5DAAFF4-720D-4BA3-B868-F33886EA78EB}" type="presOf" srcId="{4DFD5312-5914-4CC9-8DA5-F9EF52682E8C}" destId="{75FC2C57-9C83-4B28-BEB4-D6CBD93086EF}" srcOrd="1" destOrd="1" presId="urn:microsoft.com/office/officeart/2005/8/layout/vList4#1"/>
    <dgm:cxn modelId="{0BEA3ABB-329C-4F43-A0A3-0664A996ECC6}" srcId="{2F939DBC-8B95-4DC5-9303-194079A01275}" destId="{4DFD5312-5914-4CC9-8DA5-F9EF52682E8C}" srcOrd="0" destOrd="0" parTransId="{516D16D7-2B30-48A6-A9B5-229346D83B17}" sibTransId="{B0C1B7F7-3D85-4814-A213-F4EDACCAB7FD}"/>
    <dgm:cxn modelId="{8A93C51E-DA19-49E2-911E-CDA23903DA3F}" type="presOf" srcId="{EC06BCAC-C238-44B3-82E7-0CDDD26BFCA9}" destId="{F54F3908-840E-45F7-AFE4-40662C95437C}" srcOrd="1" destOrd="0" presId="urn:microsoft.com/office/officeart/2005/8/layout/vList4#1"/>
    <dgm:cxn modelId="{6F4F139A-E84E-4691-8D58-3701748B582B}" type="presOf" srcId="{24D00CE4-F9B9-4C62-9250-DAC768460354}" destId="{D64C59C3-F07F-49BD-9ACB-C862F46800E8}" srcOrd="0" destOrd="0" presId="urn:microsoft.com/office/officeart/2005/8/layout/vList4#1"/>
    <dgm:cxn modelId="{213C5FC3-343D-4643-AA0D-59A779B4E69F}" type="presOf" srcId="{7C4DF378-40E7-4206-83E3-28499077BB90}" destId="{90C978CD-D37C-48E1-A814-D0A1BEDC19DA}" srcOrd="1" destOrd="0" presId="urn:microsoft.com/office/officeart/2005/8/layout/vList4#1"/>
    <dgm:cxn modelId="{75F96E93-D799-4E33-A804-9E8606CEC64B}" type="presOf" srcId="{2F939DBC-8B95-4DC5-9303-194079A01275}" destId="{75FC2C57-9C83-4B28-BEB4-D6CBD93086EF}" srcOrd="1" destOrd="0" presId="urn:microsoft.com/office/officeart/2005/8/layout/vList4#1"/>
    <dgm:cxn modelId="{608A8A8D-62B5-474D-80F3-B8BB08D60202}" type="presOf" srcId="{121F8C58-AB89-4141-B7B0-E3F4DE818266}" destId="{F54F3908-840E-45F7-AFE4-40662C95437C}" srcOrd="1" destOrd="2" presId="urn:microsoft.com/office/officeart/2005/8/layout/vList4#1"/>
    <dgm:cxn modelId="{A6A02F4C-EB0D-4F41-85D2-4CA1528B5496}" type="presOf" srcId="{4DFD5312-5914-4CC9-8DA5-F9EF52682E8C}" destId="{253324BC-D938-421F-A5EA-7E80A2507DB9}" srcOrd="0" destOrd="1" presId="urn:microsoft.com/office/officeart/2005/8/layout/vList4#1"/>
    <dgm:cxn modelId="{5785CBEA-E7F2-470B-9040-3F70D6A6E108}" type="presOf" srcId="{4C85F5A4-A840-4586-8CF9-0BA9E1C160EA}" destId="{7A4D7AD5-1F64-4221-82C8-23736E5F1847}" srcOrd="1" destOrd="0" presId="urn:microsoft.com/office/officeart/2005/8/layout/vList4#1"/>
    <dgm:cxn modelId="{3082864C-7E5C-4BDB-A145-4B79A526A9E7}" type="presOf" srcId="{2F939DBC-8B95-4DC5-9303-194079A01275}" destId="{253324BC-D938-421F-A5EA-7E80A2507DB9}" srcOrd="0" destOrd="0" presId="urn:microsoft.com/office/officeart/2005/8/layout/vList4#1"/>
    <dgm:cxn modelId="{88DB62DB-85A7-474D-8D2F-C0DE01B1FDE4}" type="presParOf" srcId="{D64C59C3-F07F-49BD-9ACB-C862F46800E8}" destId="{3A220331-64C2-4EE8-99CA-530B9417CE72}" srcOrd="0" destOrd="0" presId="urn:microsoft.com/office/officeart/2005/8/layout/vList4#1"/>
    <dgm:cxn modelId="{C2F00964-922A-4977-AE28-32B3CD39215B}" type="presParOf" srcId="{3A220331-64C2-4EE8-99CA-530B9417CE72}" destId="{083D3E0B-A24A-4F37-9F47-4BA9AFD9F91F}" srcOrd="0" destOrd="0" presId="urn:microsoft.com/office/officeart/2005/8/layout/vList4#1"/>
    <dgm:cxn modelId="{6BBAFCFD-307F-4E82-B5A4-FFEF0C546B8E}" type="presParOf" srcId="{3A220331-64C2-4EE8-99CA-530B9417CE72}" destId="{DFB07912-08F8-41CB-BBD0-71B3DCD156B6}" srcOrd="1" destOrd="0" presId="urn:microsoft.com/office/officeart/2005/8/layout/vList4#1"/>
    <dgm:cxn modelId="{878C8B31-E2EA-4A01-9E43-492CD97B8EF8}" type="presParOf" srcId="{3A220331-64C2-4EE8-99CA-530B9417CE72}" destId="{F54F3908-840E-45F7-AFE4-40662C95437C}" srcOrd="2" destOrd="0" presId="urn:microsoft.com/office/officeart/2005/8/layout/vList4#1"/>
    <dgm:cxn modelId="{D2B9EDB8-9E3F-4C3F-ADA9-ACEFDEB57282}" type="presParOf" srcId="{D64C59C3-F07F-49BD-9ACB-C862F46800E8}" destId="{2A9DBB05-039E-4064-A8C8-4AD11BD815E2}" srcOrd="1" destOrd="0" presId="urn:microsoft.com/office/officeart/2005/8/layout/vList4#1"/>
    <dgm:cxn modelId="{7632280C-EC7C-472C-999E-EEBFBEC95B56}" type="presParOf" srcId="{D64C59C3-F07F-49BD-9ACB-C862F46800E8}" destId="{43ECD235-2AC5-4B24-B383-3B131607BF45}" srcOrd="2" destOrd="0" presId="urn:microsoft.com/office/officeart/2005/8/layout/vList4#1"/>
    <dgm:cxn modelId="{AB5F004B-EFF2-406E-8950-330194A14B98}" type="presParOf" srcId="{43ECD235-2AC5-4B24-B383-3B131607BF45}" destId="{253324BC-D938-421F-A5EA-7E80A2507DB9}" srcOrd="0" destOrd="0" presId="urn:microsoft.com/office/officeart/2005/8/layout/vList4#1"/>
    <dgm:cxn modelId="{F4C1A8BB-1018-4C34-AAD8-07622E845606}" type="presParOf" srcId="{43ECD235-2AC5-4B24-B383-3B131607BF45}" destId="{B5ABE7BD-D616-43AD-A5D2-ABAA09BD580F}" srcOrd="1" destOrd="0" presId="urn:microsoft.com/office/officeart/2005/8/layout/vList4#1"/>
    <dgm:cxn modelId="{31531D7F-7453-4E89-B286-153AB8162E4D}" type="presParOf" srcId="{43ECD235-2AC5-4B24-B383-3B131607BF45}" destId="{75FC2C57-9C83-4B28-BEB4-D6CBD93086EF}" srcOrd="2" destOrd="0" presId="urn:microsoft.com/office/officeart/2005/8/layout/vList4#1"/>
    <dgm:cxn modelId="{9655FE97-157D-411C-B08E-436BBE0CA178}" type="presParOf" srcId="{D64C59C3-F07F-49BD-9ACB-C862F46800E8}" destId="{6A77757A-A37E-422B-A620-070227EA0ADF}" srcOrd="3" destOrd="0" presId="urn:microsoft.com/office/officeart/2005/8/layout/vList4#1"/>
    <dgm:cxn modelId="{934B552A-2561-4004-A12B-41863B19F560}" type="presParOf" srcId="{D64C59C3-F07F-49BD-9ACB-C862F46800E8}" destId="{DF985257-9D3E-49C5-8077-4BD96BA15324}" srcOrd="4" destOrd="0" presId="urn:microsoft.com/office/officeart/2005/8/layout/vList4#1"/>
    <dgm:cxn modelId="{F776FFDE-99FD-4E5B-9722-9B398E05FE9A}" type="presParOf" srcId="{DF985257-9D3E-49C5-8077-4BD96BA15324}" destId="{10BC6C8D-0F5D-458F-A31B-66AB8CC6A826}" srcOrd="0" destOrd="0" presId="urn:microsoft.com/office/officeart/2005/8/layout/vList4#1"/>
    <dgm:cxn modelId="{E31FC324-68DF-4BAB-B9A4-B8CC5128DCEF}" type="presParOf" srcId="{DF985257-9D3E-49C5-8077-4BD96BA15324}" destId="{8B69AF28-F212-4264-8C70-2AC5F53F862B}" srcOrd="1" destOrd="0" presId="urn:microsoft.com/office/officeart/2005/8/layout/vList4#1"/>
    <dgm:cxn modelId="{931C5AAF-0D68-476E-948C-FFA7C90F8FA0}" type="presParOf" srcId="{DF985257-9D3E-49C5-8077-4BD96BA15324}" destId="{90C978CD-D37C-48E1-A814-D0A1BEDC19DA}" srcOrd="2" destOrd="0" presId="urn:microsoft.com/office/officeart/2005/8/layout/vList4#1"/>
    <dgm:cxn modelId="{5200D785-2652-4198-B225-99E90DD0468C}" type="presParOf" srcId="{D64C59C3-F07F-49BD-9ACB-C862F46800E8}" destId="{AFD80179-9F24-4AD9-B0DC-B68B5D1FF74F}" srcOrd="5" destOrd="0" presId="urn:microsoft.com/office/officeart/2005/8/layout/vList4#1"/>
    <dgm:cxn modelId="{76482DAB-A539-4116-86B7-651AA8938645}" type="presParOf" srcId="{D64C59C3-F07F-49BD-9ACB-C862F46800E8}" destId="{998EB7D7-2253-4B07-AB6C-44E8830B15CD}" srcOrd="6" destOrd="0" presId="urn:microsoft.com/office/officeart/2005/8/layout/vList4#1"/>
    <dgm:cxn modelId="{99E75D24-8A86-4EB4-A51F-5ADAB1DD1659}" type="presParOf" srcId="{998EB7D7-2253-4B07-AB6C-44E8830B15CD}" destId="{D4834230-BDE7-49A5-B12C-F809552A2AEA}" srcOrd="0" destOrd="0" presId="urn:microsoft.com/office/officeart/2005/8/layout/vList4#1"/>
    <dgm:cxn modelId="{21813510-009E-43DB-89A5-3B925EBE0582}" type="presParOf" srcId="{998EB7D7-2253-4B07-AB6C-44E8830B15CD}" destId="{E05A0F47-AF94-4988-85D4-C2893A67E495}" srcOrd="1" destOrd="0" presId="urn:microsoft.com/office/officeart/2005/8/layout/vList4#1"/>
    <dgm:cxn modelId="{45C09DDC-5D82-4CFA-B004-EF5CFE321606}" type="presParOf" srcId="{998EB7D7-2253-4B07-AB6C-44E8830B15CD}" destId="{7A4D7AD5-1F64-4221-82C8-23736E5F184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D3E0B-A24A-4F37-9F47-4BA9AFD9F91F}">
      <dsp:nvSpPr>
        <dsp:cNvPr id="0" name=""/>
        <dsp:cNvSpPr/>
      </dsp:nvSpPr>
      <dsp:spPr>
        <a:xfrm>
          <a:off x="-67830" y="0"/>
          <a:ext cx="6572296" cy="1095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-67830" y="0"/>
        <a:ext cx="5148252" cy="1095847"/>
      </dsp:txXfrm>
    </dsp:sp>
    <dsp:sp modelId="{DFB07912-08F8-41CB-BBD0-71B3DCD156B6}">
      <dsp:nvSpPr>
        <dsp:cNvPr id="0" name=""/>
        <dsp:cNvSpPr/>
      </dsp:nvSpPr>
      <dsp:spPr>
        <a:xfrm>
          <a:off x="4835176" y="142881"/>
          <a:ext cx="1804949" cy="87667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tint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3324BC-D938-421F-A5EA-7E80A2507DB9}">
      <dsp:nvSpPr>
        <dsp:cNvPr id="0" name=""/>
        <dsp:cNvSpPr/>
      </dsp:nvSpPr>
      <dsp:spPr>
        <a:xfrm>
          <a:off x="-67830" y="1205432"/>
          <a:ext cx="6572296" cy="1095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673099"/>
                <a:satOff val="6871"/>
                <a:lumOff val="5882"/>
                <a:alphaOff val="0"/>
                <a:shade val="51000"/>
                <a:satMod val="130000"/>
              </a:schemeClr>
            </a:gs>
            <a:gs pos="80000">
              <a:schemeClr val="accent5">
                <a:hueOff val="-4673099"/>
                <a:satOff val="6871"/>
                <a:lumOff val="5882"/>
                <a:alphaOff val="0"/>
                <a:shade val="93000"/>
                <a:satMod val="130000"/>
              </a:schemeClr>
            </a:gs>
            <a:gs pos="100000">
              <a:schemeClr val="accent5">
                <a:hueOff val="-4673099"/>
                <a:satOff val="6871"/>
                <a:lumOff val="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-4673099"/>
              <a:satOff val="6871"/>
              <a:lumOff val="5882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-67830" y="1205432"/>
        <a:ext cx="5148252" cy="1095847"/>
      </dsp:txXfrm>
    </dsp:sp>
    <dsp:sp modelId="{B5ABE7BD-D616-43AD-A5D2-ABAA09BD580F}">
      <dsp:nvSpPr>
        <dsp:cNvPr id="0" name=""/>
        <dsp:cNvSpPr/>
      </dsp:nvSpPr>
      <dsp:spPr>
        <a:xfrm>
          <a:off x="4835176" y="1315017"/>
          <a:ext cx="1804949" cy="87667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696624"/>
            <a:satOff val="9052"/>
            <a:lumOff val="177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tint val="50000"/>
              <a:hueOff val="-4696624"/>
              <a:satOff val="9052"/>
              <a:lumOff val="1772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0BC6C8D-0F5D-458F-A31B-66AB8CC6A826}">
      <dsp:nvSpPr>
        <dsp:cNvPr id="0" name=""/>
        <dsp:cNvSpPr/>
      </dsp:nvSpPr>
      <dsp:spPr>
        <a:xfrm>
          <a:off x="-67830" y="2410865"/>
          <a:ext cx="6572296" cy="1095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346198"/>
                <a:satOff val="13742"/>
                <a:lumOff val="11765"/>
                <a:alphaOff val="0"/>
                <a:shade val="51000"/>
                <a:satMod val="130000"/>
              </a:schemeClr>
            </a:gs>
            <a:gs pos="80000">
              <a:schemeClr val="accent5">
                <a:hueOff val="-9346198"/>
                <a:satOff val="13742"/>
                <a:lumOff val="11765"/>
                <a:alphaOff val="0"/>
                <a:shade val="93000"/>
                <a:satMod val="130000"/>
              </a:schemeClr>
            </a:gs>
            <a:gs pos="100000">
              <a:schemeClr val="accent5">
                <a:hueOff val="-9346198"/>
                <a:satOff val="13742"/>
                <a:lumOff val="1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-9346198"/>
              <a:satOff val="13742"/>
              <a:lumOff val="11765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/>
        </a:p>
      </dsp:txBody>
      <dsp:txXfrm>
        <a:off x="-67830" y="2410865"/>
        <a:ext cx="5148252" cy="1095847"/>
      </dsp:txXfrm>
    </dsp:sp>
    <dsp:sp modelId="{8B69AF28-F212-4264-8C70-2AC5F53F862B}">
      <dsp:nvSpPr>
        <dsp:cNvPr id="0" name=""/>
        <dsp:cNvSpPr/>
      </dsp:nvSpPr>
      <dsp:spPr>
        <a:xfrm>
          <a:off x="4835176" y="2520449"/>
          <a:ext cx="1804949" cy="87667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9393248"/>
            <a:satOff val="18103"/>
            <a:lumOff val="35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tint val="50000"/>
              <a:hueOff val="-9393248"/>
              <a:satOff val="18103"/>
              <a:lumOff val="3545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4834230-BDE7-49A5-B12C-F809552A2AEA}">
      <dsp:nvSpPr>
        <dsp:cNvPr id="0" name=""/>
        <dsp:cNvSpPr/>
      </dsp:nvSpPr>
      <dsp:spPr>
        <a:xfrm>
          <a:off x="-59963" y="3616297"/>
          <a:ext cx="6572296" cy="1095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6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-14019296"/>
              <a:satOff val="20613"/>
              <a:lumOff val="17647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/>
        </a:p>
      </dsp:txBody>
      <dsp:txXfrm>
        <a:off x="-59963" y="3616297"/>
        <a:ext cx="5148252" cy="1095847"/>
      </dsp:txXfrm>
    </dsp:sp>
    <dsp:sp modelId="{E05A0F47-AF94-4988-85D4-C2893A67E495}">
      <dsp:nvSpPr>
        <dsp:cNvPr id="0" name=""/>
        <dsp:cNvSpPr/>
      </dsp:nvSpPr>
      <dsp:spPr>
        <a:xfrm>
          <a:off x="4858777" y="3725882"/>
          <a:ext cx="1773481" cy="87667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4089872"/>
            <a:satOff val="27155"/>
            <a:lumOff val="53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tint val="50000"/>
              <a:hueOff val="-14089872"/>
              <a:satOff val="27155"/>
              <a:lumOff val="5317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r">
              <a:defRPr sz="1200"/>
            </a:lvl1pPr>
          </a:lstStyle>
          <a:p>
            <a:fld id="{70258B11-4D65-433A-9C0A-8A46A1D99CF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r">
              <a:defRPr sz="1200"/>
            </a:lvl1pPr>
          </a:lstStyle>
          <a:p>
            <a:fld id="{AD69036D-26AB-4094-B90D-BB30A8B42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8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r">
              <a:defRPr sz="1200"/>
            </a:lvl1pPr>
          </a:lstStyle>
          <a:p>
            <a:fld id="{2C306380-B8D7-44E7-9634-B4DE797AA215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8025"/>
            <a:ext cx="4711700" cy="3535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75" tIns="47188" rIns="94375" bIns="471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79131"/>
            <a:ext cx="5669280" cy="4243388"/>
          </a:xfrm>
          <a:prstGeom prst="rect">
            <a:avLst/>
          </a:prstGeom>
        </p:spPr>
        <p:txBody>
          <a:bodyPr vert="horz" lIns="94375" tIns="47188" rIns="94375" bIns="471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r">
              <a:defRPr sz="1200"/>
            </a:lvl1pPr>
          </a:lstStyle>
          <a:p>
            <a:fld id="{7F2FA508-7685-46C3-8F83-7EFB997D14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A508-7685-46C3-8F83-7EFB997D14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78386" y="42860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Yekan" pitchFamily="2" charset="-78"/>
              </a:rPr>
              <a:t>8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072A6C1-28BA-49DA-98D9-6B72C1779FAA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&#1587;&#1604;&#1587;&#1604;&#1607;%20&#1575;&#1604;&#1584;&#1607;&#1576;%20&#1575;&#1589;&#1604;&#1575;&#1581;%20&#1588;&#1583;&#1607;.WM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593;&#1575;&#1588;&#1602;%20&#1593;&#1588;&#1602;%20&#1576;&#1607;%20&#1607;&#1608;&#1575;&#1610;%20&#1578;&#1608;%20&#1588;&#1583;.VO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2" Type="http://schemas.openxmlformats.org/officeDocument/2006/relationships/audio" Target="file:///E:\3&#1583;&#1610;&#1606;%20&#1608;%20&#1586;&#1606;&#1583;&#1711;&#1610;\Lesson08\&#1601;&#1585;&#1602;&#1575;&#1606;.wma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2" Type="http://schemas.openxmlformats.org/officeDocument/2006/relationships/audio" Target="file:///E:\3&#1583;&#1610;&#1606;%20&#1608;%20&#1586;&#1606;&#1583;&#1711;&#1610;\Lesson08\&#1587;&#1576;&#1571;.wma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wmf"/><Relationship Id="rId2" Type="http://schemas.openxmlformats.org/officeDocument/2006/relationships/audio" Target="file:///E:\3&#1583;&#1610;&#1606;%20&#1608;%20&#1586;&#1606;&#1583;&#1711;&#1610;\Lesson08\&#1588;&#1608;&#1585;&#1610;.wma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m-bax\Desktop\Besm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0562" y="1689075"/>
            <a:ext cx="285809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شناخت دشمنان قران </a:t>
            </a:r>
            <a:r>
              <a:rPr lang="fa-IR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ومقابله</a:t>
            </a:r>
            <a:r>
              <a:rPr lang="fa-I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 با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آنها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689075"/>
            <a:ext cx="324606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پیروی از </a:t>
            </a:r>
            <a:r>
              <a:rPr lang="fa-I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قرآن</a:t>
            </a: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952357" y="1903389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2270" y="2812176"/>
            <a:ext cx="2853524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شناخت راه </a:t>
            </a:r>
            <a:r>
              <a:rPr lang="fa-IR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منحرفان</a:t>
            </a:r>
            <a:r>
              <a:rPr lang="fa-I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 و مقابله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آنان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2832083"/>
            <a:ext cx="3246060" cy="830997"/>
          </a:xfrm>
          <a:prstGeom prst="rect">
            <a:avLst/>
          </a:prstGeom>
          <a:solidFill>
            <a:srgbClr val="32741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قدم گذاشتن </a:t>
            </a:r>
            <a:r>
              <a:rPr lang="fa-I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در راه راست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  <a:p>
            <a:pPr algn="ctr"/>
            <a:endParaRPr lang="fa-I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929058" y="3046397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4559" y="3975091"/>
            <a:ext cx="2853524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طلب حق </a:t>
            </a:r>
          </a:p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از اهل حق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3975091"/>
            <a:ext cx="324606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اهل حق : سخن و سکوتشان معیار است</a:t>
            </a:r>
            <a:endParaRPr lang="en-US" sz="28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929058" y="4189405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72396" y="1774586"/>
            <a:ext cx="714380" cy="8572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cs typeface="B Roya" pitchFamily="2" charset="-78"/>
              </a:rPr>
              <a:t>1</a:t>
            </a:r>
            <a:endParaRPr lang="en-US" sz="6000" b="1" dirty="0">
              <a:cs typeface="B Roya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72396" y="2909027"/>
            <a:ext cx="714380" cy="8572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cs typeface="B Roya" pitchFamily="2" charset="-78"/>
              </a:rPr>
              <a:t>2</a:t>
            </a:r>
            <a:endParaRPr lang="en-US" sz="6000" b="1" dirty="0">
              <a:cs typeface="B Roya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72396" y="4050152"/>
            <a:ext cx="714380" cy="8572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cs typeface="B Roya" pitchFamily="2" charset="-78"/>
              </a:rPr>
              <a:t>3</a:t>
            </a:r>
            <a:endParaRPr lang="en-US" sz="6000" b="1" dirty="0">
              <a:cs typeface="B Roya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72396" y="5179512"/>
            <a:ext cx="714380" cy="8572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cs typeface="B Roya" pitchFamily="2" charset="-78"/>
              </a:rPr>
              <a:t>4</a:t>
            </a:r>
            <a:endParaRPr lang="en-US" sz="6000" b="1" dirty="0">
              <a:cs typeface="B Roy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4559" y="5118099"/>
            <a:ext cx="285352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ملاک و معیار حق طلبان: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560" y="5118099"/>
            <a:ext cx="324606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ديـــــــن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3929058" y="5332413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4480" y="703266"/>
            <a:ext cx="5329246" cy="72547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0000FF"/>
                </a:solidFill>
              </a:rPr>
              <a:t>پيام روايت: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7276" y="2714620"/>
            <a:ext cx="2357454" cy="214314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اقدامات مربوط به مرجعيت ديني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488" y="714356"/>
            <a:ext cx="3631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Roya" pitchFamily="2" charset="-78"/>
              </a:rPr>
              <a:t>مسؤوليت‌هاي مقام امامت: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Roya" pitchFamily="2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44770" y="1214422"/>
            <a:ext cx="3456320" cy="2000264"/>
            <a:chOff x="5044770" y="1071546"/>
            <a:chExt cx="3456320" cy="2000264"/>
          </a:xfrm>
        </p:grpSpPr>
        <p:sp>
          <p:nvSpPr>
            <p:cNvPr id="15" name="Rounded Rectangle 14"/>
            <p:cNvSpPr/>
            <p:nvPr/>
          </p:nvSpPr>
          <p:spPr>
            <a:xfrm>
              <a:off x="5044770" y="1285860"/>
              <a:ext cx="3000396" cy="178595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a-IR" sz="2800" spc="-1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تعليم و تفسير قرآن كريم</a:t>
              </a:r>
              <a:endParaRPr lang="en-US" sz="28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86710" y="1071546"/>
              <a:ext cx="714380" cy="7030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1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15014" y="1214422"/>
            <a:ext cx="3415376" cy="2000264"/>
            <a:chOff x="915014" y="1071546"/>
            <a:chExt cx="3415376" cy="2000264"/>
          </a:xfrm>
        </p:grpSpPr>
        <p:sp>
          <p:nvSpPr>
            <p:cNvPr id="12" name="Rounded Rectangle 11"/>
            <p:cNvSpPr/>
            <p:nvPr/>
          </p:nvSpPr>
          <p:spPr>
            <a:xfrm>
              <a:off x="1329994" y="1285860"/>
              <a:ext cx="3000396" cy="178595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a-IR" sz="2800" spc="-1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حفظ سخنان پيامبر(ص)</a:t>
              </a:r>
              <a:endParaRPr lang="en-US" sz="28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15014" y="1071546"/>
              <a:ext cx="714380" cy="7030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2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496968" y="2143116"/>
            <a:ext cx="262955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در مقابل دوران ممنوعيت نگارش احاديث پيامبر(ص)</a:t>
            </a:r>
            <a:endParaRPr lang="en-US" sz="24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44770" y="4102436"/>
            <a:ext cx="3456320" cy="2112646"/>
            <a:chOff x="5044770" y="3959560"/>
            <a:chExt cx="3456320" cy="2112646"/>
          </a:xfrm>
        </p:grpSpPr>
        <p:sp>
          <p:nvSpPr>
            <p:cNvPr id="13" name="Rounded Rectangle 12"/>
            <p:cNvSpPr/>
            <p:nvPr/>
          </p:nvSpPr>
          <p:spPr>
            <a:xfrm>
              <a:off x="5044770" y="4214818"/>
              <a:ext cx="3000396" cy="1857388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a-IR" sz="2400" spc="-1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تبيين معارف، متناسب با نيازها</a:t>
              </a:r>
              <a:endParaRPr lang="en-US" sz="24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786710" y="3959560"/>
              <a:ext cx="714380" cy="7030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3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</p:grpSp>
      <p:sp>
        <p:nvSpPr>
          <p:cNvPr id="17" name="8-Point Star 16">
            <a:hlinkClick r:id="rId2" action="ppaction://hlinkfile"/>
          </p:cNvPr>
          <p:cNvSpPr/>
          <p:nvPr/>
        </p:nvSpPr>
        <p:spPr>
          <a:xfrm>
            <a:off x="227930" y="5170808"/>
            <a:ext cx="1285884" cy="1218206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Yekan" pitchFamily="2" charset="-78"/>
              </a:rPr>
              <a:t>ادامه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14942" y="2143116"/>
            <a:ext cx="262955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رواج تفسير قرآن طبق نظر حاكمان باطل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18140" y="2143116"/>
            <a:ext cx="2640008" cy="928694"/>
          </a:xfrm>
          <a:prstGeom prst="roundRect">
            <a:avLst/>
          </a:prstGeom>
          <a:solidFill>
            <a:srgbClr val="00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تلاش ائمه براي تبيين حقايق راستين قرآن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00166" y="2143116"/>
            <a:ext cx="2640008" cy="928694"/>
          </a:xfrm>
          <a:prstGeom prst="roundRect">
            <a:avLst/>
          </a:prstGeom>
          <a:solidFill>
            <a:srgbClr val="00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تلاش ائمه براي ترويج  سخنان و سيره پيامبر(ص)</a:t>
            </a:r>
            <a:endParaRPr lang="en-US" sz="26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00166" y="2143116"/>
            <a:ext cx="2640008" cy="928694"/>
          </a:xfrm>
          <a:prstGeom prst="roundRect">
            <a:avLst/>
          </a:prstGeom>
          <a:solidFill>
            <a:srgbClr val="00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سلسله الذهب ، تجلي توحيد در زندگي اجتماعي</a:t>
            </a:r>
            <a:endParaRPr lang="en-US" sz="26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31788" y="5126666"/>
            <a:ext cx="2640008" cy="928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گسترش سرزمين‌هاي اسلامي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14942" y="5126666"/>
            <a:ext cx="264000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پديد آمدن سؤال‌ها و نيازهاي نو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14942" y="5126666"/>
            <a:ext cx="2640008" cy="928694"/>
          </a:xfrm>
          <a:prstGeom prst="roundRect">
            <a:avLst/>
          </a:prstGeom>
          <a:solidFill>
            <a:srgbClr val="00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تلاش ائمه براي پاسخگويي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5217214" y="5126666"/>
            <a:ext cx="2640008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ثمره به جا مانده از اين حضور فعال: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34" name="Oval 33">
            <a:hlinkClick r:id="rId3" action="ppaction://hlinksldjump"/>
          </p:cNvPr>
          <p:cNvSpPr/>
          <p:nvPr/>
        </p:nvSpPr>
        <p:spPr>
          <a:xfrm>
            <a:off x="5286380" y="5643578"/>
            <a:ext cx="500066" cy="5000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Roya" pitchFamily="2" charset="-78"/>
              </a:rPr>
              <a:t>؟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Roya" pitchFamily="2" charset="-78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0562" y="1521851"/>
            <a:ext cx="285809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شيخ كليني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8360" y="1521851"/>
            <a:ext cx="261926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كافي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952357" y="1504149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4559" y="2505000"/>
            <a:ext cx="28535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شيخ صدوق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4414" y="2505000"/>
            <a:ext cx="2643206" cy="523220"/>
          </a:xfrm>
          <a:prstGeom prst="rect">
            <a:avLst/>
          </a:prstGeom>
          <a:solidFill>
            <a:srgbClr val="32741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من لا يحضره الفقيه</a:t>
            </a:r>
            <a:endParaRPr lang="en-US" sz="28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929058" y="2487298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4559" y="3435577"/>
            <a:ext cx="285352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شيخ صدوق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14" y="3435577"/>
            <a:ext cx="264320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التهذيب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929058" y="3417875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90508" y="1429938"/>
            <a:ext cx="714380" cy="749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cs typeface="B Roya" pitchFamily="2" charset="-78"/>
              </a:rPr>
              <a:t>1</a:t>
            </a:r>
            <a:endParaRPr lang="en-US" sz="6000" b="1" dirty="0">
              <a:cs typeface="B Roya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90508" y="2404520"/>
            <a:ext cx="714380" cy="749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cs typeface="B Roya" pitchFamily="2" charset="-78"/>
              </a:rPr>
              <a:t>2</a:t>
            </a:r>
            <a:endParaRPr lang="en-US" sz="6000" b="1" dirty="0">
              <a:cs typeface="B Roya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90508" y="3333214"/>
            <a:ext cx="714380" cy="749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cs typeface="B Roya" pitchFamily="2" charset="-78"/>
              </a:rPr>
              <a:t>3</a:t>
            </a:r>
            <a:endParaRPr lang="en-US" sz="6000" b="1" dirty="0">
              <a:cs typeface="B Roya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90508" y="4261908"/>
            <a:ext cx="714380" cy="749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cs typeface="B Roya" pitchFamily="2" charset="-78"/>
              </a:rPr>
              <a:t>4</a:t>
            </a:r>
            <a:endParaRPr lang="en-US" sz="6000" b="1" dirty="0">
              <a:cs typeface="B Roya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4559" y="4377919"/>
            <a:ext cx="285352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شيخ طوسي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4414" y="4377919"/>
            <a:ext cx="26432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الاستبصار</a:t>
            </a:r>
            <a:endParaRPr lang="en-US" sz="28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3929058" y="4360217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85918" y="5072074"/>
            <a:ext cx="5329246" cy="725470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C00000"/>
                </a:solidFill>
              </a:rPr>
              <a:t>و كتب ارزشمند ديگر...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66880" y="723880"/>
            <a:ext cx="532924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50" normalizeH="0" baseline="0" noProof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Yekan" pitchFamily="2" charset="-78"/>
              </a:rPr>
              <a:t>كتب اربعه شيعه:</a:t>
            </a:r>
            <a:endParaRPr kumimoji="0" lang="en-US" sz="3200" b="1" i="0" u="none" strike="noStrike" kern="1200" cap="none" spc="50" normalizeH="0" baseline="0" noProof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71604" y="5715016"/>
            <a:ext cx="57864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نهج‌البلاغه، غُرَرالحِكَم و دُرَرالكَلِم، صحيفه سجاديه و ...</a:t>
            </a:r>
            <a:endParaRPr lang="en-US" sz="24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7276" y="2714620"/>
            <a:ext cx="2357454" cy="214314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اقدامات مربوط به مرجعيت ديني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488" y="714356"/>
            <a:ext cx="3631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Roya" pitchFamily="2" charset="-78"/>
              </a:rPr>
              <a:t>مسؤوليت‌هاي مقام امامت: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Roya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44770" y="1214422"/>
            <a:ext cx="3456320" cy="2000264"/>
            <a:chOff x="5044770" y="1071546"/>
            <a:chExt cx="3456320" cy="2000264"/>
          </a:xfrm>
        </p:grpSpPr>
        <p:sp>
          <p:nvSpPr>
            <p:cNvPr id="7" name="Rounded Rectangle 6"/>
            <p:cNvSpPr/>
            <p:nvPr/>
          </p:nvSpPr>
          <p:spPr>
            <a:xfrm>
              <a:off x="5044770" y="1285860"/>
              <a:ext cx="3000396" cy="178595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a-IR" sz="2800" spc="-1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تعليم و تفسير قرآن كريم</a:t>
              </a:r>
              <a:endParaRPr lang="en-US" sz="28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86710" y="1071546"/>
              <a:ext cx="714380" cy="7030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1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5014" y="1214422"/>
            <a:ext cx="3415376" cy="2000264"/>
            <a:chOff x="915014" y="1071546"/>
            <a:chExt cx="3415376" cy="2000264"/>
          </a:xfrm>
        </p:grpSpPr>
        <p:sp>
          <p:nvSpPr>
            <p:cNvPr id="10" name="Rounded Rectangle 9"/>
            <p:cNvSpPr/>
            <p:nvPr/>
          </p:nvSpPr>
          <p:spPr>
            <a:xfrm>
              <a:off x="1329994" y="1285860"/>
              <a:ext cx="3000396" cy="178595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a-IR" sz="2800" spc="-1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حفظ سخنان پيامبر(ص)</a:t>
              </a:r>
              <a:endParaRPr lang="en-US" sz="28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15014" y="1071546"/>
              <a:ext cx="714380" cy="7030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2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496968" y="2143116"/>
            <a:ext cx="262955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در مقابل دوران ممنوعيت نگارش احاديث پيامبر(ص)</a:t>
            </a:r>
            <a:endParaRPr lang="en-US" sz="24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4770" y="4102436"/>
            <a:ext cx="3456320" cy="2112646"/>
            <a:chOff x="5044770" y="3959560"/>
            <a:chExt cx="3456320" cy="2112646"/>
          </a:xfrm>
        </p:grpSpPr>
        <p:sp>
          <p:nvSpPr>
            <p:cNvPr id="14" name="Rounded Rectangle 13"/>
            <p:cNvSpPr/>
            <p:nvPr/>
          </p:nvSpPr>
          <p:spPr>
            <a:xfrm>
              <a:off x="5044770" y="4214818"/>
              <a:ext cx="3000396" cy="1857388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a-IR" sz="2400" spc="-1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تبيين معارف، متناسب با نيازها</a:t>
              </a:r>
              <a:endParaRPr lang="en-US" sz="24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786710" y="3959560"/>
              <a:ext cx="714380" cy="7030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3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8662" y="4071942"/>
            <a:ext cx="3401728" cy="2143140"/>
            <a:chOff x="928662" y="3929066"/>
            <a:chExt cx="3401728" cy="2143140"/>
          </a:xfrm>
        </p:grpSpPr>
        <p:sp>
          <p:nvSpPr>
            <p:cNvPr id="17" name="Rounded Rectangle 16"/>
            <p:cNvSpPr/>
            <p:nvPr/>
          </p:nvSpPr>
          <p:spPr>
            <a:xfrm>
              <a:off x="1329994" y="4214818"/>
              <a:ext cx="3000396" cy="18573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a-IR" sz="2700" spc="-1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تربيت شخصيت‌هاي اسلامي</a:t>
              </a:r>
              <a:endParaRPr lang="en-US" sz="27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28662" y="3929066"/>
              <a:ext cx="714380" cy="7030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4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214942" y="2143116"/>
            <a:ext cx="262955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رواج تفسير قرآن طبق نظر حاكمان باطل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18140" y="2143116"/>
            <a:ext cx="2640008" cy="928694"/>
          </a:xfrm>
          <a:prstGeom prst="roundRect">
            <a:avLst/>
          </a:prstGeom>
          <a:solidFill>
            <a:srgbClr val="00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تلاش ائمه براي تبيين حقايق راستين قرآن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00166" y="2143116"/>
            <a:ext cx="2640008" cy="928694"/>
          </a:xfrm>
          <a:prstGeom prst="roundRect">
            <a:avLst/>
          </a:prstGeom>
          <a:solidFill>
            <a:srgbClr val="00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تلاش ائمه براي ترويج  سخنان و سيره پيامبر(ص)</a:t>
            </a:r>
            <a:endParaRPr lang="en-US" sz="26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00166" y="2143116"/>
            <a:ext cx="2640008" cy="928694"/>
          </a:xfrm>
          <a:prstGeom prst="roundRect">
            <a:avLst/>
          </a:prstGeom>
          <a:solidFill>
            <a:srgbClr val="00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سلسله الذهب ، تجلي توحيد در زندگي اجتماعي</a:t>
            </a:r>
            <a:endParaRPr lang="en-US" sz="26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31788" y="5126666"/>
            <a:ext cx="2640008" cy="928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گسترش سرزمين‌هاي اسلامي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14942" y="5126666"/>
            <a:ext cx="264000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پديد آمدن سؤال‌ها و نيازهاي نو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14942" y="5126666"/>
            <a:ext cx="2640008" cy="928694"/>
          </a:xfrm>
          <a:prstGeom prst="roundRect">
            <a:avLst/>
          </a:prstGeom>
          <a:solidFill>
            <a:srgbClr val="00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تلاش ائمه براي پاسخگويي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6" name="Rounded Rectangle 25">
            <a:hlinkClick r:id="rId2" action="ppaction://hlinksldjump"/>
          </p:cNvPr>
          <p:cNvSpPr/>
          <p:nvPr/>
        </p:nvSpPr>
        <p:spPr>
          <a:xfrm>
            <a:off x="5217214" y="5126666"/>
            <a:ext cx="2640008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ثمره به جا مانده از اين حضور فعال: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00166" y="5072074"/>
            <a:ext cx="2640008" cy="928694"/>
          </a:xfrm>
          <a:prstGeom prst="roundRect">
            <a:avLst/>
          </a:prstGeom>
          <a:solidFill>
            <a:srgbClr val="00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دانش‌آموزان علاقمند:</a:t>
            </a:r>
          </a:p>
          <a:p>
            <a:pPr algn="ctr" rtl="1"/>
            <a:r>
              <a:rPr lang="fa-IR" sz="26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براي مطالعه </a:t>
            </a:r>
            <a:r>
              <a:rPr lang="fa-IR" sz="24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(صفحه101)</a:t>
            </a:r>
            <a:endParaRPr lang="en-US" sz="24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/>
              <a:t>تعلیم </a:t>
            </a:r>
            <a:r>
              <a:rPr lang="fa-IR" dirty="0" err="1" smtClean="0"/>
              <a:t>وتفسیر</a:t>
            </a:r>
            <a:r>
              <a:rPr lang="fa-IR" dirty="0" smtClean="0"/>
              <a:t> قرآن کریم</a:t>
            </a:r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822960" y="1700809"/>
            <a:ext cx="7520940" cy="2952328"/>
          </a:xfr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2  Kamran" panose="00000400000000000000" pitchFamily="2" charset="-78"/>
              </a:rPr>
              <a:t>در حالی که  حاکمان سعی در تفسیر قرآن مطابق با میل خود به افرادی نا لایق میدان میدادند ، امامان از هر فرصتی برای بیان کردن معارف این کتاب آسمانی استفاده میکردند و رهنمود های آن را آشکار میساختند.</a:t>
            </a:r>
          </a:p>
          <a:p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2  Kamran" panose="00000400000000000000" pitchFamily="2" charset="-78"/>
              </a:rPr>
              <a:t>در نتیجه مشتاقان معارف قرآن و نیز کسانی که تابع امامان بزرگوار نبودند توانستند از معارف قرآنی بهره ببرند.</a:t>
            </a:r>
            <a:endParaRPr lang="fa-IR" sz="3200" dirty="0">
              <a:solidFill>
                <a:schemeClr val="tx1">
                  <a:lumMod val="65000"/>
                  <a:lumOff val="35000"/>
                </a:schemeClr>
              </a:solidFill>
              <a:cs typeface="2  Kamran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7737176" y="345482"/>
            <a:ext cx="457200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 smtClean="0"/>
          </a:p>
          <a:p>
            <a:pPr algn="ctr"/>
            <a:r>
              <a:rPr lang="fa-IR" sz="40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2007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346368"/>
            <a:ext cx="7520940" cy="5486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/>
              <a:t>اقدام برای حفظ سخنان و </a:t>
            </a:r>
            <a:r>
              <a:rPr lang="fa-IR" dirty="0" err="1" smtClean="0"/>
              <a:t>سیره</a:t>
            </a:r>
            <a:r>
              <a:rPr lang="fa-IR" dirty="0" smtClean="0"/>
              <a:t> ی پیامبر اکرم</a:t>
            </a:r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2  Kamran" panose="00000400000000000000" pitchFamily="2" charset="-78"/>
              </a:rPr>
              <a:t>الف) امام علی (ع) و حضرت صدیقه طاهره(س)سخنان و آداب زندگی پیامبر را به فرزندان خود می آموختند.</a:t>
            </a:r>
          </a:p>
          <a:p>
            <a:r>
              <a:rPr lang="fa-IR" sz="2800" dirty="0" smtClean="0">
                <a:cs typeface="2  Kamran" panose="00000400000000000000" pitchFamily="2" charset="-78"/>
              </a:rPr>
              <a:t>ب)از آنان میخواستند تا این آموزه ها را به امامان بعد خود منتقل کنند.</a:t>
            </a:r>
          </a:p>
          <a:p>
            <a:r>
              <a:rPr lang="fa-IR" sz="2800" dirty="0" smtClean="0">
                <a:cs typeface="2  Kamran" panose="00000400000000000000" pitchFamily="2" charset="-78"/>
              </a:rPr>
              <a:t>ج)می کوشیدند نشان دهند  که این آموزش های پیامبر اکرم است.</a:t>
            </a:r>
          </a:p>
          <a:p>
            <a:r>
              <a:rPr lang="fa-IR" sz="2800" dirty="0" smtClean="0">
                <a:cs typeface="2  Kamran" panose="00000400000000000000" pitchFamily="2" charset="-78"/>
              </a:rPr>
              <a:t>د)می کوشند این علوم را در جامعه گسترش داده و یاران خود را بر اساس آن تربیت کنند.</a:t>
            </a:r>
            <a:endParaRPr lang="fa-IR" sz="2800" dirty="0">
              <a:cs typeface="2  Kamran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7555904" y="392088"/>
            <a:ext cx="457200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  <a:p>
            <a:pPr algn="ctr"/>
            <a:r>
              <a:rPr lang="fa-IR" sz="2800" dirty="0" smtClean="0"/>
              <a:t>2</a:t>
            </a:r>
            <a:endParaRPr lang="fa-IR" sz="2800" dirty="0"/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156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/>
              <a:t>تبیین معارف اسلامی متناسب با نیاز های نوع</a:t>
            </a:r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2  Kamran" panose="00000400000000000000" pitchFamily="2" charset="-78"/>
              </a:rPr>
              <a:t>با گسترش سرزمین های اسلامی سوال های مختلفی در زمینه های </a:t>
            </a:r>
            <a:r>
              <a:rPr lang="fa-IR" sz="3200" dirty="0" err="1" smtClean="0">
                <a:cs typeface="2  Kamran" panose="00000400000000000000" pitchFamily="2" charset="-78"/>
              </a:rPr>
              <a:t>احکام،اخلاق،افکار،نظام</a:t>
            </a:r>
            <a:r>
              <a:rPr lang="fa-IR" sz="3200" dirty="0" smtClean="0">
                <a:cs typeface="2  Kamran" panose="00000400000000000000" pitchFamily="2" charset="-78"/>
              </a:rPr>
              <a:t> کشور داری پدید می آمد که امامان بزرگوار با تکیه بر علم الهی </a:t>
            </a:r>
            <a:r>
              <a:rPr lang="fa-IR" sz="3200" dirty="0" err="1" smtClean="0">
                <a:cs typeface="2  Kamran" panose="00000400000000000000" pitchFamily="2" charset="-78"/>
              </a:rPr>
              <a:t>خود،به</a:t>
            </a:r>
            <a:r>
              <a:rPr lang="fa-IR" sz="3200" dirty="0" smtClean="0">
                <a:cs typeface="2  Kamran" panose="00000400000000000000" pitchFamily="2" charset="-78"/>
              </a:rPr>
              <a:t> دور از انزوا و گوشه گیری و با حضور سازنده و </a:t>
            </a:r>
            <a:r>
              <a:rPr lang="fa-IR" sz="3200" dirty="0" err="1" smtClean="0">
                <a:cs typeface="2  Kamran" panose="00000400000000000000" pitchFamily="2" charset="-78"/>
              </a:rPr>
              <a:t>فعال،مسلمانان</a:t>
            </a:r>
            <a:r>
              <a:rPr lang="fa-IR" sz="3200" dirty="0" smtClean="0">
                <a:cs typeface="2  Kamran" panose="00000400000000000000" pitchFamily="2" charset="-78"/>
              </a:rPr>
              <a:t> را راهنمایی کرده و در رابطه با تمام این مسائل اظهار نظر کرده </a:t>
            </a:r>
            <a:r>
              <a:rPr lang="fa-IR" sz="3200" dirty="0" err="1" smtClean="0">
                <a:cs typeface="2  Kamran" panose="00000400000000000000" pitchFamily="2" charset="-78"/>
              </a:rPr>
              <a:t>اند</a:t>
            </a:r>
            <a:r>
              <a:rPr lang="fa-IR" sz="3200" dirty="0" smtClean="0">
                <a:cs typeface="2  Kamran" panose="00000400000000000000" pitchFamily="2" charset="-78"/>
              </a:rPr>
              <a:t>.</a:t>
            </a:r>
            <a:endParaRPr lang="fa-IR" sz="3200" dirty="0">
              <a:cs typeface="2  Kamran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7583760" y="392088"/>
            <a:ext cx="457200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 smtClean="0"/>
          </a:p>
          <a:p>
            <a:pPr algn="ctr"/>
            <a:r>
              <a:rPr lang="fa-IR" sz="2800" dirty="0" smtClean="0"/>
              <a:t>3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2723948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/>
              <a:t>تربیت شخصیت های اسلامی</a:t>
            </a:r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cs typeface="2  Kamran" panose="00000400000000000000" pitchFamily="2" charset="-78"/>
              </a:rPr>
              <a:t>از جمله وظایف انسان های بزرگوار و با کرامت تربیت و یاری افرادی است که مستعد و مشتاق فضیلت یافتن هستند تا آنها را به رشد و کمال رسانند و از فضایل خود به آنان ببخشند.</a:t>
            </a:r>
          </a:p>
          <a:p>
            <a:r>
              <a:rPr lang="fa-IR" sz="3200" dirty="0" smtClean="0">
                <a:cs typeface="2  Kamran" panose="00000400000000000000" pitchFamily="2" charset="-78"/>
              </a:rPr>
              <a:t>امامان در این راه کوشش فراوان کردند و شخصیت های برجسته ای را تربیت کردند که این اشخاص سرآمد انسان های زمان خویش در زمینه های علم و ایمان و تقوا و جهاد بودند. آنها اندیشه های اسلام راستین را در عالم گسترش دادند و آرمان های متعالی آن را حفظ کردند.</a:t>
            </a:r>
            <a:endParaRPr lang="fa-IR" sz="3200" dirty="0">
              <a:cs typeface="2  Kamran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7549802" y="392088"/>
            <a:ext cx="457200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/>
              <a:t>4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2182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6050" y="3500438"/>
            <a:ext cx="3786214" cy="15001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اصول مجاهده در راستاي ولايت ظاهري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4770" y="1741784"/>
            <a:ext cx="3456320" cy="2000264"/>
            <a:chOff x="5044770" y="1071546"/>
            <a:chExt cx="3456320" cy="2000264"/>
          </a:xfrm>
        </p:grpSpPr>
        <p:sp>
          <p:nvSpPr>
            <p:cNvPr id="6" name="Rounded Rectangle 5"/>
            <p:cNvSpPr/>
            <p:nvPr/>
          </p:nvSpPr>
          <p:spPr>
            <a:xfrm>
              <a:off x="5044770" y="1285860"/>
              <a:ext cx="3000396" cy="17859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a-IR" sz="2800" spc="-1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عدم تأييد حاكمان</a:t>
              </a:r>
              <a:endParaRPr lang="en-US" sz="28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86710" y="1071546"/>
              <a:ext cx="714380" cy="703040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1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5014" y="1741784"/>
            <a:ext cx="3415376" cy="2000264"/>
            <a:chOff x="915014" y="1071546"/>
            <a:chExt cx="3415376" cy="2000264"/>
          </a:xfrm>
        </p:grpSpPr>
        <p:sp>
          <p:nvSpPr>
            <p:cNvPr id="9" name="Rounded Rectangle 8"/>
            <p:cNvSpPr/>
            <p:nvPr/>
          </p:nvSpPr>
          <p:spPr>
            <a:xfrm>
              <a:off x="1329994" y="1285860"/>
              <a:ext cx="3000396" cy="178595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a-IR" sz="2800" spc="-1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معرفي خويش به عنوان امام برحق</a:t>
              </a:r>
              <a:endParaRPr lang="en-US" sz="28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15014" y="1071546"/>
              <a:ext cx="714380" cy="703040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2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496968" y="3000372"/>
            <a:ext cx="2629558" cy="598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علت فشار حاكمان</a:t>
            </a:r>
            <a:endParaRPr lang="en-US" sz="24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44770" y="4432330"/>
            <a:ext cx="3456320" cy="2112646"/>
            <a:chOff x="5044770" y="3959560"/>
            <a:chExt cx="3456320" cy="2112646"/>
          </a:xfrm>
        </p:grpSpPr>
        <p:sp>
          <p:nvSpPr>
            <p:cNvPr id="13" name="Rounded Rectangle 12"/>
            <p:cNvSpPr/>
            <p:nvPr/>
          </p:nvSpPr>
          <p:spPr>
            <a:xfrm>
              <a:off x="5044770" y="4214818"/>
              <a:ext cx="3000396" cy="1857388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a-IR" sz="2400" spc="-1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آگاهي‌بخشي به مردم</a:t>
              </a:r>
              <a:endParaRPr lang="en-US" sz="24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786710" y="3959560"/>
              <a:ext cx="714380" cy="703040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3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8662" y="4401836"/>
            <a:ext cx="3401728" cy="2143140"/>
            <a:chOff x="928662" y="3929066"/>
            <a:chExt cx="3401728" cy="2143140"/>
          </a:xfrm>
        </p:grpSpPr>
        <p:sp>
          <p:nvSpPr>
            <p:cNvPr id="16" name="Rounded Rectangle 15"/>
            <p:cNvSpPr/>
            <p:nvPr/>
          </p:nvSpPr>
          <p:spPr>
            <a:xfrm>
              <a:off x="1329994" y="4214818"/>
              <a:ext cx="3000396" cy="18573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/>
              <a:r>
                <a:rPr lang="fa-IR" sz="2700" spc="-1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انتخاب شيوه‌هاي درست  مبارزه براي حفظ تشيع با :</a:t>
              </a:r>
              <a:endParaRPr lang="en-US" sz="27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28662" y="3929066"/>
              <a:ext cx="714380" cy="703040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Roya" pitchFamily="2" charset="-78"/>
                </a:rPr>
                <a:t>4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214942" y="2670478"/>
            <a:ext cx="262955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به عنوان جانشينان رسول خدا(ص)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31788" y="5456560"/>
            <a:ext cx="264000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رشد و آگاهي مردم، يك اصل اساسي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00166" y="5715016"/>
            <a:ext cx="2640008" cy="615646"/>
          </a:xfrm>
          <a:prstGeom prst="roundRect">
            <a:avLst/>
          </a:prstGeom>
          <a:solidFill>
            <a:srgbClr val="00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ظلم‌ستيزي + تقيه</a:t>
            </a:r>
          </a:p>
        </p:txBody>
      </p:sp>
      <p:sp>
        <p:nvSpPr>
          <p:cNvPr id="27" name="Oval 26"/>
          <p:cNvSpPr/>
          <p:nvPr/>
        </p:nvSpPr>
        <p:spPr>
          <a:xfrm>
            <a:off x="3643306" y="714356"/>
            <a:ext cx="2071702" cy="1143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>
                <a:cs typeface="B Roya" pitchFamily="2" charset="-78"/>
              </a:rPr>
              <a:t>جهت مبارزه امامان  با حاكمان غاصب</a:t>
            </a:r>
            <a:endParaRPr lang="en-US" sz="2000" b="1" dirty="0">
              <a:cs typeface="B Roya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29256" y="963180"/>
            <a:ext cx="2857520" cy="6798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spc="-150" dirty="0" smtClean="0">
                <a:cs typeface="B Roya" pitchFamily="2" charset="-78"/>
              </a:rPr>
              <a:t>انجام وظيفه الهي رهبري جامعه</a:t>
            </a:r>
            <a:endParaRPr lang="en-US" sz="2400" b="1" spc="-150" dirty="0">
              <a:cs typeface="B Roya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42976" y="963180"/>
            <a:ext cx="2857520" cy="6798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spc="-150" dirty="0" smtClean="0">
                <a:cs typeface="B Roya" pitchFamily="2" charset="-78"/>
              </a:rPr>
              <a:t>سكوت در برابر ظلم، گناه است</a:t>
            </a:r>
            <a:endParaRPr lang="en-US" sz="2400" b="1" spc="-150" dirty="0">
              <a:cs typeface="B Roya" pitchFamily="2" charset="-78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8" grpId="0" animBg="1"/>
      <p:bldP spid="22" grpId="0" animBg="1"/>
      <p:bldP spid="26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7242" y="5714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/>
              <a:t>نمونه‌هايي از شيوه‌هاي مبارزه ائمه: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214414" y="1605304"/>
            <a:ext cx="2214578" cy="150019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Roya" pitchFamily="2" charset="-78"/>
              </a:rPr>
              <a:t>امام حسين(ع)</a:t>
            </a:r>
          </a:p>
          <a:p>
            <a:pPr algn="ctr" rtl="1"/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Roya" pitchFamily="2" charset="-78"/>
              </a:rPr>
              <a:t>ادامه صلح با معاويه، جهاد با يزيد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58220" y="1605304"/>
            <a:ext cx="2214578" cy="15001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امام حسن(ع)</a:t>
            </a:r>
          </a:p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جهاد عليه معاويه، خيانت فرمانده‌ها، صلح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29322" y="1605304"/>
            <a:ext cx="2214578" cy="15001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حضرت علي(ع)</a:t>
            </a:r>
          </a:p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سكوت، انتقاد، ياري، براي حفظ اسلام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14414" y="3292520"/>
            <a:ext cx="2214578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امام صادق(ع)</a:t>
            </a:r>
          </a:p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استفاده از زوال امويان، علني‌تر شدن مبارزه، تربيت شاگردان...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58220" y="3292520"/>
            <a:ext cx="2214578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cs typeface="B Roya" pitchFamily="2" charset="-78"/>
              </a:rPr>
              <a:t>امام باقر(ع)</a:t>
            </a:r>
          </a:p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پايه‌گذاري مدرسه علمي بزرگ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29322" y="3292520"/>
            <a:ext cx="2214578" cy="15001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cs typeface="B Roya" pitchFamily="2" charset="-78"/>
              </a:rPr>
              <a:t>امام سجاد(ع)</a:t>
            </a:r>
          </a:p>
          <a:p>
            <a:pPr algn="ctr" rtl="1"/>
            <a:r>
              <a:rPr lang="fa-I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زمان سركوب شيعه، گسترش معارف با دعا و...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4414" y="4979736"/>
            <a:ext cx="2214578" cy="15001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بعد امام رضا(ع)</a:t>
            </a:r>
          </a:p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شرايط سخت و خفقان، تنگنا و حبس، نشانه مبارزه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58220" y="4979736"/>
            <a:ext cx="2214578" cy="1500198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امام رضا(ع)</a:t>
            </a:r>
          </a:p>
          <a:p>
            <a:pPr algn="ctr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دوران هارون</a:t>
            </a:r>
          </a:p>
          <a:p>
            <a:pPr algn="ctr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دوران مأمون و گسترش فعاليت امام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29322" y="4979736"/>
            <a:ext cx="2214578" cy="1500198"/>
          </a:xfrm>
          <a:prstGeom prst="roundRect">
            <a:avLst/>
          </a:prstGeom>
          <a:solidFill>
            <a:srgbClr val="32741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امام كاظم(ع)</a:t>
            </a:r>
          </a:p>
          <a:p>
            <a:pPr algn="ctr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شدت اختناق، </a:t>
            </a:r>
          </a:p>
          <a:p>
            <a:pPr algn="ctr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تقيه + تربيت شيعيان</a:t>
            </a:r>
          </a:p>
          <a:p>
            <a:pPr algn="ctr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سالهاي طولاني زندان</a:t>
            </a:r>
          </a:p>
        </p:txBody>
      </p:sp>
      <p:sp>
        <p:nvSpPr>
          <p:cNvPr id="14" name="8-Point Star 13">
            <a:hlinkClick r:id="rId2" action="ppaction://hlinkfile"/>
          </p:cNvPr>
          <p:cNvSpPr/>
          <p:nvPr/>
        </p:nvSpPr>
        <p:spPr>
          <a:xfrm>
            <a:off x="227930" y="5170808"/>
            <a:ext cx="1285884" cy="1218206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Yekan" pitchFamily="2" charset="-78"/>
              </a:rPr>
              <a:t>ادامه</a:t>
            </a:r>
            <a:endParaRPr lang="en-US" sz="2400" dirty="0">
              <a:cs typeface="B Yekan" pitchFamily="2" charset="-78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839" y="2420888"/>
            <a:ext cx="5438314" cy="1234396"/>
          </a:xfrm>
        </p:spPr>
        <p:txBody>
          <a:bodyPr>
            <a:noAutofit/>
          </a:bodyPr>
          <a:lstStyle/>
          <a:p>
            <a:r>
              <a:rPr lang="fa-IR" sz="7200" dirty="0" smtClean="0">
                <a:ln w="285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دين و زندگی(3)</a:t>
            </a:r>
            <a:endParaRPr lang="en-US" sz="7200" dirty="0">
              <a:ln w="28575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8682" y="415594"/>
            <a:ext cx="3414714" cy="8286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rim" pitchFamily="2" charset="-78"/>
              </a:rPr>
              <a:t>به نام خدا</a:t>
            </a:r>
          </a:p>
          <a:p>
            <a:r>
              <a:rPr lang="fa-I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rim" pitchFamily="2" charset="-78"/>
              </a:rPr>
              <a:t>درس هشتم</a:t>
            </a:r>
          </a:p>
          <a:p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Karim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13114" y="3645024"/>
            <a:ext cx="6572296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6000" b="1" i="0" u="none" strike="noStrike" kern="1200" spc="50" normalizeH="0" baseline="0" noProof="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cs typeface="B Karim" pitchFamily="2" charset="-78"/>
              </a:rPr>
              <a:t>احيای ارزش‌های راستين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1720" y="4930908"/>
            <a:ext cx="4968552" cy="1927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IranNastaliq" pitchFamily="18" charset="0"/>
                <a:ea typeface="+mj-ea"/>
                <a:cs typeface="IranNastaliq" pitchFamily="18" charset="0"/>
              </a:rPr>
              <a:t>گروه</a:t>
            </a:r>
            <a:r>
              <a:rPr kumimoji="0" lang="fa-IR" sz="5400" b="1" i="0" u="none" strike="noStrike" kern="1200" cap="none" spc="0" normalizeH="0" noProof="0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IranNastaliq" pitchFamily="18" charset="0"/>
                <a:ea typeface="+mj-ea"/>
                <a:cs typeface="IranNastaliq" pitchFamily="18" charset="0"/>
              </a:rPr>
              <a:t> (7) مدرسه ي امام رضا(ع)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5400" b="1" baseline="0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ranNastaliq" pitchFamily="18" charset="0"/>
                <a:ea typeface="+mj-ea"/>
                <a:cs typeface="IranNastaliq" pitchFamily="18" charset="0"/>
              </a:rPr>
              <a:t>پايه</a:t>
            </a:r>
            <a:r>
              <a:rPr lang="fa-IR" sz="5400" b="1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ranNastaliq" pitchFamily="18" charset="0"/>
                <a:ea typeface="+mj-ea"/>
                <a:cs typeface="IranNastaliq" pitchFamily="18" charset="0"/>
              </a:rPr>
              <a:t> سوم</a:t>
            </a:r>
            <a:endParaRPr kumimoji="0" lang="en-US" sz="5400" b="1" i="0" u="none" strike="noStrike" kern="1200" cap="none" spc="0" normalizeH="0" baseline="0" noProof="0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IranNastaliq" pitchFamily="18" charset="0"/>
              <a:ea typeface="+mj-ea"/>
              <a:cs typeface="IranNastaliq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386" y="429826"/>
            <a:ext cx="428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8</a:t>
            </a:r>
            <a:endParaRPr lang="en-US" sz="3200" dirty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1026" name="Picture 2" descr="C:\Users\fm-bax\Desktop\farn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98" y="-38366"/>
            <a:ext cx="2250902" cy="308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0562" y="1369451"/>
            <a:ext cx="285809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قيام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360" y="1369451"/>
            <a:ext cx="261926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امام حسين(ع)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952357" y="1351749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4559" y="2113728"/>
            <a:ext cx="28535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صلح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2113728"/>
            <a:ext cx="2643206" cy="523220"/>
          </a:xfrm>
          <a:prstGeom prst="rect">
            <a:avLst/>
          </a:prstGeom>
          <a:solidFill>
            <a:srgbClr val="32741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امام حسن(ع)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929058" y="2096026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4559" y="2899546"/>
            <a:ext cx="285352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تبيين معارف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414" y="2899546"/>
            <a:ext cx="264320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ادعيه امام سجاد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929058" y="2881844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90508" y="1277538"/>
            <a:ext cx="581954" cy="61082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cs typeface="B Roya" pitchFamily="2" charset="-78"/>
              </a:rPr>
              <a:t>1</a:t>
            </a:r>
            <a:endParaRPr lang="en-US" sz="4400" b="1" dirty="0">
              <a:cs typeface="B Roya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90508" y="2071678"/>
            <a:ext cx="581954" cy="61082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cs typeface="B Roya" pitchFamily="2" charset="-78"/>
              </a:rPr>
              <a:t>2</a:t>
            </a:r>
            <a:endParaRPr lang="en-US" sz="4400" b="1" dirty="0">
              <a:cs typeface="B Roya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90508" y="2857496"/>
            <a:ext cx="581954" cy="61082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cs typeface="B Roya" pitchFamily="2" charset="-78"/>
              </a:rPr>
              <a:t>3</a:t>
            </a:r>
            <a:endParaRPr lang="en-US" sz="4400" b="1" dirty="0">
              <a:cs typeface="B Roya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90508" y="3643314"/>
            <a:ext cx="581954" cy="61082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cs typeface="B Roya" pitchFamily="2" charset="-78"/>
              </a:rPr>
              <a:t>4</a:t>
            </a:r>
            <a:endParaRPr lang="en-US" sz="4400" b="1" dirty="0">
              <a:cs typeface="B Roya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04559" y="3685364"/>
            <a:ext cx="285352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نهضت علمي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4414" y="3685364"/>
            <a:ext cx="264320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امام باقر و امام صادق(ع)</a:t>
            </a:r>
            <a:endParaRPr lang="en-US" sz="24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3929058" y="3667662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66880" y="571480"/>
            <a:ext cx="532924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50" normalizeH="0" baseline="0" noProof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Yekan" pitchFamily="2" charset="-78"/>
              </a:rPr>
              <a:t>شيوه‌هاي مبارزه ائمه(ع) از نگاهي ديگر:</a:t>
            </a:r>
            <a:endParaRPr kumimoji="0" lang="en-US" sz="3200" b="1" i="0" u="none" strike="noStrike" kern="1200" cap="none" spc="50" normalizeH="0" baseline="0" noProof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90508" y="4389813"/>
            <a:ext cx="581954" cy="61082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cs typeface="B Roya" pitchFamily="2" charset="-78"/>
              </a:rPr>
              <a:t>5</a:t>
            </a:r>
            <a:endParaRPr lang="en-US" sz="4400" b="1" dirty="0">
              <a:cs typeface="B Roya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04559" y="4431863"/>
            <a:ext cx="285352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تقيه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4414" y="4431863"/>
            <a:ext cx="264320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دوره‌هاي مختلف</a:t>
            </a:r>
            <a:endParaRPr lang="en-US" sz="28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3929058" y="4414161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3108" y="5288340"/>
            <a:ext cx="521497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Nazanin" pitchFamily="2" charset="-78"/>
              </a:rPr>
              <a:t>آن بخش از مبارزه که شخص </a:t>
            </a:r>
            <a:r>
              <a:rPr lang="fa-IR" sz="32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Nazanin" pitchFamily="2" charset="-78"/>
              </a:rPr>
              <a:t>عقايد </a:t>
            </a:r>
            <a:r>
              <a:rPr lang="ar-SA" sz="32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Nazanin" pitchFamily="2" charset="-78"/>
              </a:rPr>
              <a:t>و مبارزات خود را مخفی نگه می دارد تا در </a:t>
            </a:r>
            <a:r>
              <a:rPr lang="fa-IR" sz="32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Nazanin" pitchFamily="2" charset="-78"/>
              </a:rPr>
              <a:t>عين </a:t>
            </a:r>
            <a:r>
              <a:rPr lang="ar-SA" sz="32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Nazanin" pitchFamily="2" charset="-78"/>
              </a:rPr>
              <a:t>ضربه</a:t>
            </a:r>
            <a:r>
              <a:rPr lang="ar-SA" sz="3200" b="1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ar-SA" sz="32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Nazanin" pitchFamily="2" charset="-78"/>
              </a:rPr>
              <a:t> زدن به دشمن کمتر ضربه بخورد. </a:t>
            </a:r>
            <a:endParaRPr lang="ar-SA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eft Arrow 26"/>
          <p:cNvSpPr/>
          <p:nvPr/>
        </p:nvSpPr>
        <p:spPr>
          <a:xfrm rot="16200000">
            <a:off x="5715008" y="4786322"/>
            <a:ext cx="428628" cy="857256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329378" cy="725470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/>
              <a:t>راهنمایی مردم با ولایت معنوی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814514"/>
            <a:ext cx="7286676" cy="4257692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>
                <a:solidFill>
                  <a:srgbClr val="00CC00"/>
                </a:solidFill>
              </a:rPr>
              <a:t>این مقام ناشی از بندگی واقعی ائمه اطهار در پیشگاه خداست  و امامان شیعه  با داشتن  ولایت معنوی :</a:t>
            </a:r>
            <a:endParaRPr lang="en-US" sz="2800" dirty="0" smtClean="0">
              <a:solidFill>
                <a:srgbClr val="00CC00"/>
              </a:solidFill>
            </a:endParaRPr>
          </a:p>
          <a:p>
            <a:pPr algn="ctr">
              <a:buNone/>
            </a:pPr>
            <a:r>
              <a:rPr lang="fa-IR" sz="2800" dirty="0" smtClean="0"/>
              <a:t>1-</a:t>
            </a:r>
            <a:r>
              <a:rPr lang="ar-SA" sz="2800" dirty="0" smtClean="0"/>
              <a:t> واسطه خیر و برکت و رحمت در جهان هستی هستند.</a:t>
            </a:r>
            <a:endParaRPr lang="en-US" sz="2800" dirty="0" smtClean="0"/>
          </a:p>
          <a:p>
            <a:pPr algn="ctr">
              <a:buNone/>
            </a:pPr>
            <a:r>
              <a:rPr lang="fa-IR" sz="2800" dirty="0" smtClean="0"/>
              <a:t>2</a:t>
            </a:r>
            <a:r>
              <a:rPr lang="ar-SA" sz="2800" dirty="0" smtClean="0"/>
              <a:t> </a:t>
            </a:r>
            <a:r>
              <a:rPr lang="fa-IR" sz="2800" dirty="0" smtClean="0"/>
              <a:t>-</a:t>
            </a:r>
            <a:r>
              <a:rPr lang="ar-SA" sz="2800" dirty="0" smtClean="0">
                <a:solidFill>
                  <a:srgbClr val="C00000"/>
                </a:solidFill>
              </a:rPr>
              <a:t> از طریق معنوی و غیبی نیازهای مردم را پاسخ</a:t>
            </a:r>
            <a:r>
              <a:rPr lang="fa-I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می</a:t>
            </a:r>
            <a:r>
              <a:rPr lang="fa-IR" sz="2800" dirty="0" smtClean="0">
                <a:solidFill>
                  <a:srgbClr val="C00000"/>
                </a:solidFill>
              </a:rPr>
              <a:t>‌</a:t>
            </a:r>
            <a:r>
              <a:rPr lang="ar-SA" sz="2800" dirty="0" smtClean="0">
                <a:solidFill>
                  <a:srgbClr val="C00000"/>
                </a:solidFill>
              </a:rPr>
              <a:t>دهند و آنان را به مقصود می رسانند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a-IR" sz="2800" dirty="0" smtClean="0"/>
              <a:t>3</a:t>
            </a:r>
            <a:r>
              <a:rPr lang="ar-SA" sz="2800" dirty="0" smtClean="0"/>
              <a:t> </a:t>
            </a:r>
            <a:r>
              <a:rPr lang="fa-IR" sz="2800" dirty="0" smtClean="0"/>
              <a:t>-</a:t>
            </a:r>
            <a:r>
              <a:rPr lang="ar-SA" sz="2800" dirty="0" smtClean="0"/>
              <a:t> </a:t>
            </a:r>
            <a:r>
              <a:rPr lang="ar-SA" sz="2800" dirty="0" smtClean="0">
                <a:solidFill>
                  <a:srgbClr val="0000FF"/>
                </a:solidFill>
              </a:rPr>
              <a:t>بسیاری از شیعیان مخلص از انوار حکمت و معرفت  ائمه بهره گرفته اند و نور معرفت به قلب آنان تابیده است. 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8304" y="908720"/>
            <a:ext cx="1552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Roya" pitchFamily="2" charset="-78"/>
              </a:rPr>
              <a:t>مسؤوليت‌هاي مقام امامت: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Roya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سوالات امتحان نهایی:ص1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fa-IR" sz="2800" dirty="0" smtClean="0"/>
              <a:t>1) </a:t>
            </a:r>
            <a:r>
              <a:rPr lang="fa-IR" sz="2800" dirty="0"/>
              <a:t>تقـیّه را تعریف </a:t>
            </a:r>
            <a:r>
              <a:rPr lang="fa-IR" sz="2800" dirty="0" smtClean="0"/>
              <a:t>کنید.</a:t>
            </a:r>
            <a:endParaRPr lang="fa-IR" sz="2800" dirty="0"/>
          </a:p>
          <a:p>
            <a:pPr algn="ctr">
              <a:buNone/>
            </a:pPr>
            <a:r>
              <a:rPr lang="fa-IR" sz="2800" dirty="0" smtClean="0"/>
              <a:t> (خ 85و د 85و د 87و د 88)</a:t>
            </a:r>
          </a:p>
          <a:p>
            <a:pPr algn="ctr">
              <a:buNone/>
            </a:pPr>
            <a:r>
              <a:rPr lang="fa-IR" sz="2800" dirty="0" smtClean="0"/>
              <a:t>2) امامان بزرگوار ما « در مجاهده برای حکومت عدل » از چه اصولی تبعیت می کردند ؟(نام ببرید.)                                        (ش85)  </a:t>
            </a:r>
          </a:p>
          <a:p>
            <a:pPr algn="ctr">
              <a:buNone/>
            </a:pPr>
            <a:r>
              <a:rPr lang="fa-IR" sz="2800" dirty="0" smtClean="0"/>
              <a:t>3) </a:t>
            </a:r>
            <a:r>
              <a:rPr lang="fa-IR" sz="2800" dirty="0"/>
              <a:t>امامان (ع) از دو جهت با حاکمان زمان خود مبارزه می کردند، آن دو جهت چیست ؟ </a:t>
            </a:r>
            <a:r>
              <a:rPr lang="fa-IR" sz="2800" dirty="0" smtClean="0"/>
              <a:t>توضیح دهید. </a:t>
            </a:r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 smtClean="0"/>
              <a:t>(خ86)</a:t>
            </a:r>
            <a:endParaRPr lang="fa-IR" sz="2800" dirty="0"/>
          </a:p>
        </p:txBody>
      </p:sp>
      <p:pic>
        <p:nvPicPr>
          <p:cNvPr id="1026" name="Picture 2" descr="C:\Users\fm-bax\Desktop\امتحان-نهای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1350"/>
            <a:ext cx="2960481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9104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سوالات امتحان </a:t>
            </a:r>
            <a:r>
              <a:rPr lang="fa-IR" dirty="0" smtClean="0"/>
              <a:t>نهایی:ص2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fa-IR" sz="2400" dirty="0" smtClean="0"/>
              <a:t>4) </a:t>
            </a:r>
            <a:r>
              <a:rPr lang="fa-IR" sz="2400" dirty="0"/>
              <a:t>چرا ائمة معصومین (ع) در مجاهده از اصل « آگاهی بخشی به مردم » تبعیت می </a:t>
            </a:r>
            <a:r>
              <a:rPr lang="fa-IR" sz="2400" dirty="0" smtClean="0"/>
              <a:t>کردند ؟( </a:t>
            </a:r>
            <a:r>
              <a:rPr lang="fa-IR" sz="2400" dirty="0"/>
              <a:t>ش </a:t>
            </a:r>
            <a:r>
              <a:rPr lang="fa-IR" sz="2400" dirty="0" smtClean="0"/>
              <a:t>86ود 87) </a:t>
            </a:r>
            <a:endParaRPr lang="fa-IR" sz="2400" dirty="0"/>
          </a:p>
          <a:p>
            <a:pPr algn="ctr"/>
            <a:endParaRPr lang="fa-IR" sz="2400" dirty="0" smtClean="0"/>
          </a:p>
          <a:p>
            <a:pPr algn="ctr">
              <a:buNone/>
            </a:pPr>
            <a:r>
              <a:rPr lang="fa-IR" sz="2400" dirty="0" smtClean="0"/>
              <a:t>5)</a:t>
            </a:r>
            <a:r>
              <a:rPr lang="fa-IR" sz="2400" dirty="0"/>
              <a:t>  ترجمه کنید : « قُلْ لا اَسأَلُکُم </a:t>
            </a:r>
            <a:r>
              <a:rPr lang="fa-IR" sz="2400" dirty="0" smtClean="0"/>
              <a:t>عَلَیهِ اَجْراً اِلاّ الْمَوَدَّةَ فِیالْقُربیَ » (شوری 23) </a:t>
            </a: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 smtClean="0"/>
              <a:t> (د 86)</a:t>
            </a:r>
            <a:endParaRPr lang="fa-IR" sz="2400" dirty="0"/>
          </a:p>
          <a:p>
            <a:pPr algn="ctr"/>
            <a:endParaRPr lang="fa-IR" sz="2400" dirty="0" smtClean="0"/>
          </a:p>
          <a:p>
            <a:pPr algn="ctr">
              <a:buNone/>
            </a:pPr>
            <a:r>
              <a:rPr lang="fa-IR" sz="2400" dirty="0" smtClean="0"/>
              <a:t>6) </a:t>
            </a:r>
            <a:r>
              <a:rPr lang="fa-IR" sz="2400" dirty="0"/>
              <a:t>پیام آیۀ : « قُلْ لا اَسأَلُکُم عَلَیهِ </a:t>
            </a:r>
            <a:r>
              <a:rPr lang="fa-IR" sz="2400" dirty="0" smtClean="0"/>
              <a:t>اَجْراً اِلاّ الْمَوَدَّةَ فِی الْقُربیَ » (شوری 23) </a:t>
            </a: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 smtClean="0"/>
              <a:t>(خ 87)</a:t>
            </a:r>
            <a:endParaRPr lang="fa-IR" sz="2400" dirty="0"/>
          </a:p>
          <a:p>
            <a:pPr algn="ctr"/>
            <a:endParaRPr lang="en-US" dirty="0"/>
          </a:p>
        </p:txBody>
      </p:sp>
      <p:pic>
        <p:nvPicPr>
          <p:cNvPr id="4" name="Picture 2" descr="C:\Users\fm-bax\Desktop\امتحان-نهای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296048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93549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سوالات امتحان </a:t>
            </a:r>
            <a:r>
              <a:rPr lang="fa-IR" dirty="0" smtClean="0"/>
              <a:t>نهایی:ص3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dirty="0" smtClean="0"/>
              <a:t>7) </a:t>
            </a:r>
            <a:r>
              <a:rPr lang="fa-IR" dirty="0"/>
              <a:t>نام دو کتاب حدیث که در آن سخنان رسول خدا (ص) و ائمة اطهار (ع) گرد آمده </a:t>
            </a:r>
            <a:r>
              <a:rPr lang="fa-IR" dirty="0" smtClean="0"/>
              <a:t>استرا </a:t>
            </a:r>
            <a:r>
              <a:rPr lang="fa-IR" dirty="0"/>
              <a:t>بنویسید </a:t>
            </a:r>
            <a:r>
              <a:rPr lang="fa-IR" dirty="0" smtClean="0"/>
              <a:t>.                                                                                ( </a:t>
            </a:r>
            <a:r>
              <a:rPr lang="fa-IR" dirty="0"/>
              <a:t>خ </a:t>
            </a:r>
            <a:r>
              <a:rPr lang="fa-IR" dirty="0" smtClean="0"/>
              <a:t>87)</a:t>
            </a:r>
          </a:p>
          <a:p>
            <a:pPr algn="ctr"/>
            <a:endParaRPr lang="fa-IR" dirty="0" smtClean="0"/>
          </a:p>
          <a:p>
            <a:pPr algn="ctr">
              <a:buNone/>
            </a:pPr>
            <a:r>
              <a:rPr lang="fa-IR" dirty="0" smtClean="0"/>
              <a:t>8)گردآورندگان کتاب های حدیثی مقابل را بنویسید .                  1)کافی        2) الاستبصار      (خ 90)</a:t>
            </a:r>
          </a:p>
          <a:p>
            <a:pPr algn="ctr"/>
            <a:endParaRPr lang="fa-IR" dirty="0"/>
          </a:p>
          <a:p>
            <a:pPr algn="ctr">
              <a:buNone/>
            </a:pPr>
            <a:r>
              <a:rPr lang="fa-IR" dirty="0" smtClean="0"/>
              <a:t>9) </a:t>
            </a:r>
            <a:r>
              <a:rPr lang="fa-IR" dirty="0"/>
              <a:t>اقدامات مربوط به مرجعیت علمی امامان (ع) </a:t>
            </a:r>
            <a:r>
              <a:rPr lang="fa-IR" dirty="0" smtClean="0"/>
              <a:t>را نام ببرید.                                     (خ88و ش90)</a:t>
            </a:r>
            <a:endParaRPr lang="fa-IR" dirty="0"/>
          </a:p>
          <a:p>
            <a:pPr algn="ctr"/>
            <a:endParaRPr lang="fa-IR" dirty="0" smtClean="0"/>
          </a:p>
          <a:p>
            <a:pPr algn="ctr">
              <a:buNone/>
            </a:pPr>
            <a:r>
              <a:rPr lang="fa-IR" dirty="0" smtClean="0"/>
              <a:t>10)از </a:t>
            </a:r>
            <a:r>
              <a:rPr lang="fa-IR" dirty="0"/>
              <a:t>مسئولیت های مقام امامت « ولایت معنوی امامان (ع)» را شرح دهید.  </a:t>
            </a:r>
            <a:r>
              <a:rPr lang="fa-IR" dirty="0" smtClean="0"/>
              <a:t>(خ 89)</a:t>
            </a:r>
            <a:endParaRPr lang="fa-IR" dirty="0"/>
          </a:p>
          <a:p>
            <a:pPr algn="ctr"/>
            <a:endParaRPr lang="en-US" dirty="0"/>
          </a:p>
        </p:txBody>
      </p:sp>
      <p:pic>
        <p:nvPicPr>
          <p:cNvPr id="4" name="Picture 2" descr="C:\Users\fm-bax\Desktop\امتحان-نهای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1350"/>
            <a:ext cx="2960481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45786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سوالات متن </a:t>
            </a:r>
            <a:r>
              <a:rPr lang="fa-IR" dirty="0" smtClean="0"/>
              <a:t>درس:ص1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752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2000" dirty="0" smtClean="0"/>
              <a:t>1)انجام مسولیت های دو گانه مقا م امامت چه تاثیری در حفظ اسلام و مسلمین داشت ؟        (ص 98 خ 3 تا 5)</a:t>
            </a:r>
            <a:br>
              <a:rPr lang="fa-IR" sz="2000" dirty="0" smtClean="0"/>
            </a:br>
            <a:endParaRPr lang="fa-IR" sz="2000" dirty="0" smtClean="0"/>
          </a:p>
          <a:p>
            <a:pPr algn="ctr">
              <a:buNone/>
            </a:pPr>
            <a:r>
              <a:rPr lang="fa-IR" sz="2000" dirty="0" smtClean="0"/>
              <a:t>2)تلاش ومجاهدت امامان را در قالب مسولیت های سه گانه را نام ببرید ؟                                                        (ص 98 و 103 الف- ب )</a:t>
            </a:r>
            <a:br>
              <a:rPr lang="fa-IR" sz="2000" dirty="0" smtClean="0"/>
            </a:br>
            <a:endParaRPr lang="fa-IR" sz="2000" dirty="0" smtClean="0"/>
          </a:p>
          <a:p>
            <a:pPr algn="ctr">
              <a:buNone/>
            </a:pPr>
            <a:r>
              <a:rPr lang="fa-IR" sz="2000" dirty="0" smtClean="0"/>
              <a:t>3)چرا </a:t>
            </a:r>
            <a:r>
              <a:rPr lang="fa-IR" sz="2000" dirty="0"/>
              <a:t>ائمه به تعلیم و تفسیر قرآن کریم پرداختند ؟ </a:t>
            </a:r>
            <a:r>
              <a:rPr lang="fa-IR" sz="2000" dirty="0" smtClean="0"/>
              <a:t>                                                                                (ص </a:t>
            </a:r>
            <a:r>
              <a:rPr lang="fa-IR" sz="2000" dirty="0"/>
              <a:t>98 خ 1 تا 3 مورد </a:t>
            </a:r>
            <a:r>
              <a:rPr lang="fa-IR" sz="2000" dirty="0" smtClean="0"/>
              <a:t>1)</a:t>
            </a:r>
            <a:r>
              <a:rPr lang="fa-IR" sz="2000" dirty="0"/>
              <a:t/>
            </a:r>
            <a:br>
              <a:rPr lang="fa-IR" sz="2000" dirty="0"/>
            </a:br>
            <a:endParaRPr lang="fa-IR" sz="2000" dirty="0" smtClean="0"/>
          </a:p>
          <a:p>
            <a:pPr algn="ctr">
              <a:buNone/>
            </a:pPr>
            <a:r>
              <a:rPr lang="fa-IR" sz="2000" dirty="0" smtClean="0"/>
              <a:t>4)نتیجه </a:t>
            </a:r>
            <a:r>
              <a:rPr lang="fa-IR" sz="2000" dirty="0"/>
              <a:t>تعلیم و تفسیرتوسط ائمه چه بود؟ </a:t>
            </a:r>
            <a:r>
              <a:rPr lang="fa-IR" sz="2000" dirty="0" smtClean="0"/>
              <a:t>                                                                               (ص </a:t>
            </a:r>
            <a:r>
              <a:rPr lang="fa-IR" sz="2000" dirty="0"/>
              <a:t>98 خ 4 تا 5 </a:t>
            </a:r>
            <a:r>
              <a:rPr lang="fa-IR" sz="2000" dirty="0" smtClean="0"/>
              <a:t>)</a:t>
            </a:r>
            <a:r>
              <a:rPr lang="fa-IR" sz="2000" dirty="0"/>
              <a:t/>
            </a:r>
            <a:br>
              <a:rPr lang="fa-IR" sz="2000" dirty="0"/>
            </a:br>
            <a:endParaRPr lang="fa-IR" sz="2000" dirty="0" smtClean="0"/>
          </a:p>
          <a:p>
            <a:pPr algn="ctr">
              <a:buNone/>
            </a:pPr>
            <a:r>
              <a:rPr lang="fa-IR" sz="2000" dirty="0" smtClean="0"/>
              <a:t>5)اقدام </a:t>
            </a:r>
            <a:r>
              <a:rPr lang="fa-IR" sz="2000" dirty="0"/>
              <a:t>ائمه برای حفظ سخنان و سیره ی پیامبر (ص)را توضیح دهید ؟ </a:t>
            </a:r>
            <a:r>
              <a:rPr lang="fa-IR" sz="2000" dirty="0" smtClean="0"/>
              <a:t>                                                  (ص </a:t>
            </a:r>
            <a:r>
              <a:rPr lang="fa-IR" sz="2000" dirty="0"/>
              <a:t>89 خ 1تا 3 </a:t>
            </a:r>
            <a:r>
              <a:rPr lang="fa-IR" sz="2000" dirty="0" smtClean="0"/>
              <a:t>)</a:t>
            </a:r>
            <a:r>
              <a:rPr lang="fa-IR" sz="3000" dirty="0"/>
              <a:t/>
            </a:r>
            <a:br>
              <a:rPr lang="fa-IR" sz="3000" dirty="0"/>
            </a:br>
            <a:endParaRPr lang="en-US" sz="3000" dirty="0"/>
          </a:p>
        </p:txBody>
      </p:sp>
      <p:pic>
        <p:nvPicPr>
          <p:cNvPr id="1026" name="Picture 2" descr="C:\Users\fm-bax\Desktop\2192423913714623323022616370111242123510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6"/>
            <a:ext cx="1842880" cy="15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588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سوالات متن </a:t>
            </a:r>
            <a:r>
              <a:rPr lang="fa-IR" dirty="0" smtClean="0"/>
              <a:t>درس:ص2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dirty="0"/>
              <a:t>6</a:t>
            </a:r>
            <a:r>
              <a:rPr lang="fa-IR" dirty="0" smtClean="0"/>
              <a:t>)ائمه </a:t>
            </a:r>
            <a:r>
              <a:rPr lang="fa-IR" dirty="0"/>
              <a:t>اطهار چگونه به مسائل جدید ونیازهای نو جامعه خود پاسخ می دادند</a:t>
            </a:r>
            <a:r>
              <a:rPr lang="fa-IR" dirty="0" smtClean="0"/>
              <a:t>؟                    (ص </a:t>
            </a:r>
            <a:r>
              <a:rPr lang="fa-IR" dirty="0"/>
              <a:t>100 مورد 3 خ 2تا4 </a:t>
            </a:r>
            <a:r>
              <a:rPr lang="fa-IR" dirty="0" smtClean="0"/>
              <a:t>)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algn="ctr">
              <a:buNone/>
            </a:pPr>
            <a:r>
              <a:rPr lang="fa-IR" dirty="0" smtClean="0"/>
              <a:t>7)ثمره </a:t>
            </a:r>
            <a:r>
              <a:rPr lang="fa-IR" dirty="0"/>
              <a:t>ی حضور سازنده ی ائمه اطهار در عرصه پاسخگویی به مسائل مختلف و اظهار نظر درباره احکام اخلاق چه بود</a:t>
            </a:r>
            <a:r>
              <a:rPr lang="fa-IR" dirty="0" smtClean="0"/>
              <a:t>؟                                                                                                                    ( </a:t>
            </a:r>
            <a:r>
              <a:rPr lang="fa-IR" dirty="0"/>
              <a:t>ص 100 مورد 3 خ 4تا5 </a:t>
            </a:r>
            <a:r>
              <a:rPr lang="fa-IR" dirty="0" smtClean="0"/>
              <a:t>)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algn="ctr">
              <a:buNone/>
            </a:pPr>
            <a:r>
              <a:rPr lang="fa-IR" dirty="0" smtClean="0"/>
              <a:t>8)چند </a:t>
            </a:r>
            <a:r>
              <a:rPr lang="fa-IR" dirty="0"/>
              <a:t>نمونه از کتب ارزشمند در زمینه حدیث وسیره ی ائمه را معرفی کنید</a:t>
            </a:r>
            <a:r>
              <a:rPr lang="fa-IR" dirty="0" smtClean="0"/>
              <a:t>؟              (ص </a:t>
            </a:r>
            <a:r>
              <a:rPr lang="fa-IR" dirty="0"/>
              <a:t>100 خ </a:t>
            </a:r>
            <a:r>
              <a:rPr lang="fa-IR" dirty="0" smtClean="0"/>
              <a:t>6تا11)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algn="ctr">
              <a:buNone/>
            </a:pPr>
            <a:r>
              <a:rPr lang="fa-IR" dirty="0" smtClean="0"/>
              <a:t>9)دانشمندان </a:t>
            </a:r>
            <a:r>
              <a:rPr lang="fa-IR" dirty="0"/>
              <a:t>اسلامی احادیث پیامبر و ائمه اطهار را در چه مجموعه هایی گرد آوری کردند </a:t>
            </a:r>
            <a:r>
              <a:rPr lang="fa-IR" dirty="0" smtClean="0"/>
              <a:t>؟(ص </a:t>
            </a:r>
            <a:r>
              <a:rPr lang="fa-IR" dirty="0"/>
              <a:t>101 خ 2 تا 5 </a:t>
            </a:r>
            <a:r>
              <a:rPr lang="fa-IR" dirty="0" smtClean="0"/>
              <a:t>)</a:t>
            </a:r>
            <a:r>
              <a:rPr lang="fa-IR"/>
              <a:t/>
            </a:r>
            <a:br>
              <a:rPr lang="fa-IR"/>
            </a:br>
            <a:endParaRPr lang="fa-IR" dirty="0" smtClean="0"/>
          </a:p>
          <a:p>
            <a:pPr algn="ctr">
              <a:buNone/>
            </a:pPr>
            <a:r>
              <a:rPr lang="fa-IR" dirty="0" smtClean="0"/>
              <a:t>10)چرا </a:t>
            </a:r>
            <a:r>
              <a:rPr lang="fa-IR" dirty="0"/>
              <a:t>امامان به تربیت شاگردان می پرداختند </a:t>
            </a:r>
            <a:r>
              <a:rPr lang="fa-IR" dirty="0" smtClean="0"/>
              <a:t>؟                                                               (ص </a:t>
            </a:r>
            <a:r>
              <a:rPr lang="fa-IR" dirty="0"/>
              <a:t>101 شماره 4 خ 1 تا 3 </a:t>
            </a:r>
            <a:r>
              <a:rPr lang="fa-IR" dirty="0" smtClean="0"/>
              <a:t>)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2" descr="C:\Users\fm-bax\Desktop\2192423913714623323022616370111242123510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2458" cy="14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0974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سوالات متن </a:t>
            </a:r>
            <a:r>
              <a:rPr lang="fa-IR" dirty="0" smtClean="0"/>
              <a:t>درس:ص3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dirty="0" smtClean="0"/>
              <a:t>11)ائمه </a:t>
            </a:r>
            <a:r>
              <a:rPr lang="fa-IR" dirty="0"/>
              <a:t>اطهار از چه جهاتی با حاکمان زمان خود مبارزه می کردند ؟ </a:t>
            </a:r>
            <a:r>
              <a:rPr lang="fa-IR" dirty="0" smtClean="0"/>
              <a:t>                             (ص </a:t>
            </a:r>
            <a:r>
              <a:rPr lang="fa-IR" dirty="0"/>
              <a:t>103 خ 1 تا 6 </a:t>
            </a:r>
            <a:r>
              <a:rPr lang="fa-IR" dirty="0" smtClean="0"/>
              <a:t>)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algn="ctr">
              <a:buNone/>
            </a:pPr>
            <a:r>
              <a:rPr lang="fa-IR" dirty="0" smtClean="0"/>
              <a:t>12)امامان </a:t>
            </a:r>
            <a:r>
              <a:rPr lang="fa-IR" dirty="0"/>
              <a:t>در مجاهده با حکمان وقت از چه اصولی استفاده می کردند ؟ </a:t>
            </a:r>
            <a:r>
              <a:rPr lang="fa-IR" dirty="0" smtClean="0"/>
              <a:t>                                   (ص </a:t>
            </a:r>
            <a:r>
              <a:rPr lang="fa-IR" dirty="0"/>
              <a:t>103 شماره های </a:t>
            </a:r>
            <a:r>
              <a:rPr lang="fa-IR" dirty="0" smtClean="0"/>
              <a:t>1-4)</a:t>
            </a: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  </a:t>
            </a:r>
          </a:p>
          <a:p>
            <a:pPr algn="ctr">
              <a:buNone/>
            </a:pPr>
            <a:r>
              <a:rPr lang="fa-IR" dirty="0" smtClean="0"/>
              <a:t> 13)آیا </a:t>
            </a:r>
            <a:r>
              <a:rPr lang="fa-IR" dirty="0"/>
              <a:t>امامان حاکمان زمان خودرا تایید می کردند ؟ </a:t>
            </a:r>
            <a:r>
              <a:rPr lang="fa-IR" dirty="0" smtClean="0"/>
              <a:t>                                                         (ص </a:t>
            </a:r>
            <a:r>
              <a:rPr lang="fa-IR" dirty="0"/>
              <a:t>103 شماره </a:t>
            </a:r>
            <a:r>
              <a:rPr lang="fa-IR" dirty="0" smtClean="0"/>
              <a:t>1خ2) 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algn="ctr">
              <a:buNone/>
            </a:pPr>
            <a:r>
              <a:rPr lang="fa-IR" dirty="0" smtClean="0"/>
              <a:t>14)ائمه </a:t>
            </a:r>
            <a:r>
              <a:rPr lang="fa-IR" dirty="0"/>
              <a:t>اطهار چه کسانی را به عنوان جانشینان بر حق پیامبر اکرم معرفی می کردند ؟ </a:t>
            </a:r>
            <a:r>
              <a:rPr lang="fa-IR" dirty="0" smtClean="0"/>
              <a:t>(ص </a:t>
            </a:r>
            <a:r>
              <a:rPr lang="fa-IR" dirty="0"/>
              <a:t>103 شماره 2 خ1تا 3 </a:t>
            </a:r>
            <a:r>
              <a:rPr lang="fa-IR" dirty="0" smtClean="0"/>
              <a:t>)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algn="ctr">
              <a:buNone/>
            </a:pPr>
            <a:r>
              <a:rPr lang="fa-IR" dirty="0" smtClean="0"/>
              <a:t>15)راه </a:t>
            </a:r>
            <a:r>
              <a:rPr lang="fa-IR" dirty="0"/>
              <a:t>رهایی مسلمانان از دست حاکمان طا غوتی چه بود؟امامان چه پاسخی به این مسئله دادند؟ </a:t>
            </a:r>
            <a:r>
              <a:rPr lang="fa-IR" dirty="0" smtClean="0"/>
              <a:t>(ص </a:t>
            </a:r>
            <a:r>
              <a:rPr lang="fa-IR" dirty="0"/>
              <a:t>103 خ 1 تا 3 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4" name="Picture 2" descr="C:\Users\fm-bax\Desktop\2192423913714623323022616370111242123510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84176" cy="13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05320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سوالات متن </a:t>
            </a:r>
            <a:r>
              <a:rPr lang="fa-IR" dirty="0" smtClean="0"/>
              <a:t>درس:ص4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822960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16)در </a:t>
            </a:r>
            <a:r>
              <a:rPr lang="fa-IR" dirty="0"/>
              <a:t>آیه شریفه (الاالموده فی القربی ) منظور از فی القربی چیست </a:t>
            </a:r>
            <a:r>
              <a:rPr lang="fa-IR" dirty="0" smtClean="0"/>
              <a:t>؟                       (ص </a:t>
            </a:r>
            <a:r>
              <a:rPr lang="fa-IR" dirty="0"/>
              <a:t>97 خ سبز کتاب </a:t>
            </a:r>
            <a:r>
              <a:rPr lang="fa-IR" dirty="0" smtClean="0"/>
              <a:t>)</a:t>
            </a:r>
          </a:p>
          <a:p>
            <a:pPr marL="0" indent="0" algn="ctr">
              <a:buNone/>
            </a:pP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17)شیوه </a:t>
            </a:r>
            <a:r>
              <a:rPr lang="fa-IR" dirty="0"/>
              <a:t>ی مبارزه با حاکمان توسط ائمه اطهار متناسب با چه چیز بود؟ </a:t>
            </a:r>
            <a:endParaRPr lang="fa-IR" dirty="0" smtClean="0"/>
          </a:p>
          <a:p>
            <a:pPr marL="0" indent="0" algn="ctr">
              <a:buNone/>
            </a:pPr>
            <a:r>
              <a:rPr lang="fa-IR" dirty="0" smtClean="0"/>
              <a:t>(ص </a:t>
            </a:r>
            <a:r>
              <a:rPr lang="fa-IR" dirty="0"/>
              <a:t>103 خ 1 تا 3 </a:t>
            </a:r>
            <a:r>
              <a:rPr lang="fa-IR" dirty="0" smtClean="0"/>
              <a:t>)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marL="0" indent="0" algn="ctr">
              <a:buNone/>
            </a:pPr>
            <a:r>
              <a:rPr lang="fa-IR" dirty="0" smtClean="0"/>
              <a:t>18)منظور </a:t>
            </a:r>
            <a:r>
              <a:rPr lang="fa-IR" dirty="0"/>
              <a:t>از تقیه چیست ؟کدام ائمه مبارزات خود را به این شیوه انجام می دادند ؟ </a:t>
            </a:r>
            <a:r>
              <a:rPr lang="fa-IR" dirty="0" smtClean="0"/>
              <a:t> (ص </a:t>
            </a:r>
            <a:r>
              <a:rPr lang="fa-IR" dirty="0"/>
              <a:t>104 خ 1 تا 3 </a:t>
            </a:r>
            <a:r>
              <a:rPr lang="fa-IR" dirty="0" smtClean="0"/>
              <a:t>)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marL="0" indent="0" algn="ctr">
              <a:buNone/>
            </a:pPr>
            <a:r>
              <a:rPr lang="fa-IR" dirty="0" smtClean="0"/>
              <a:t>19)نمونه </a:t>
            </a:r>
            <a:r>
              <a:rPr lang="fa-IR" dirty="0"/>
              <a:t>ای از شیوه ی تقیه را بنوسید ؟ </a:t>
            </a:r>
            <a:r>
              <a:rPr lang="fa-IR" dirty="0" smtClean="0"/>
              <a:t>                                                                                          (ص </a:t>
            </a:r>
            <a:r>
              <a:rPr lang="fa-IR" dirty="0"/>
              <a:t>104 خ 3 تا 5 </a:t>
            </a:r>
            <a:r>
              <a:rPr lang="fa-IR" dirty="0" smtClean="0"/>
              <a:t>)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marL="0" indent="0" algn="ctr">
              <a:buNone/>
            </a:pPr>
            <a:r>
              <a:rPr lang="fa-IR" dirty="0" smtClean="0"/>
              <a:t>20)پس </a:t>
            </a:r>
            <a:r>
              <a:rPr lang="fa-IR" dirty="0"/>
              <a:t>از رسول خدا چه کسی واسطه خیر وبرکت ورحمت بر جهان هستی است</a:t>
            </a:r>
            <a:r>
              <a:rPr lang="fa-IR" dirty="0" smtClean="0"/>
              <a:t>؟        ( </a:t>
            </a:r>
            <a:r>
              <a:rPr lang="fa-IR" dirty="0"/>
              <a:t>ص 106 خ 1 تا </a:t>
            </a:r>
            <a:r>
              <a:rPr lang="fa-IR" dirty="0" smtClean="0"/>
              <a:t>3)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pic>
        <p:nvPicPr>
          <p:cNvPr id="4" name="Picture 2" descr="C:\Users\fm-bax\Desktop\2192423913714623323022616370111242123510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190026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5654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سوالات متن </a:t>
            </a:r>
            <a:r>
              <a:rPr lang="fa-IR" dirty="0" smtClean="0"/>
              <a:t>درس:ص5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fa-IR" dirty="0" smtClean="0"/>
              <a:t>21)چه </a:t>
            </a:r>
            <a:r>
              <a:rPr lang="fa-IR" dirty="0"/>
              <a:t>کسانی مورد توجه ولایت معنوی ائمه اطهار قرار گرفتند ؟ </a:t>
            </a:r>
            <a:r>
              <a:rPr lang="fa-IR" dirty="0" smtClean="0"/>
              <a:t>( </a:t>
            </a:r>
            <a:r>
              <a:rPr lang="fa-IR" dirty="0"/>
              <a:t>ص 106 پ 2 خ 1 تا 2 </a:t>
            </a:r>
            <a:r>
              <a:rPr lang="fa-IR" dirty="0" smtClean="0"/>
              <a:t>)</a:t>
            </a:r>
            <a:br>
              <a:rPr lang="fa-IR" dirty="0" smtClean="0"/>
            </a:br>
            <a:endParaRPr lang="fa-IR" dirty="0" smtClean="0"/>
          </a:p>
          <a:p>
            <a:pPr algn="ctr">
              <a:buNone/>
            </a:pPr>
            <a:r>
              <a:rPr lang="fa-IR" dirty="0" smtClean="0"/>
              <a:t>22)نمونه </a:t>
            </a:r>
            <a:r>
              <a:rPr lang="fa-IR" dirty="0"/>
              <a:t>هایی از روش های متفاوت ائمه را بنوسید </a:t>
            </a:r>
            <a:r>
              <a:rPr lang="fa-IR" dirty="0" smtClean="0"/>
              <a:t>؟      (ص </a:t>
            </a:r>
            <a:r>
              <a:rPr lang="fa-IR" dirty="0"/>
              <a:t>104 تا 105 موارد شماره 1 تا </a:t>
            </a:r>
            <a:r>
              <a:rPr lang="fa-IR" dirty="0" smtClean="0"/>
              <a:t>9)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algn="ctr">
              <a:buNone/>
            </a:pPr>
            <a:r>
              <a:rPr lang="fa-IR" dirty="0" smtClean="0"/>
              <a:t>23)مقام </a:t>
            </a:r>
            <a:r>
              <a:rPr lang="fa-IR" dirty="0"/>
              <a:t>و منزلت انسانهای با فضیلت ناشی از چیست ؟ </a:t>
            </a:r>
            <a:r>
              <a:rPr lang="fa-IR" dirty="0" smtClean="0"/>
              <a:t>  (ص </a:t>
            </a:r>
            <a:r>
              <a:rPr lang="fa-IR" dirty="0"/>
              <a:t>106 پ 2 خ 5 تا 6 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4" name="Picture 2" descr="C:\Users\fm-bax\Desktop\2192423913714623323022616370111242123510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81625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654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28728" y="1500174"/>
          <a:ext cx="657229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5607" y="1785926"/>
            <a:ext cx="1359668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3000" b="1" spc="-1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Farnaz" pitchFamily="2" charset="-78"/>
              </a:rPr>
              <a:t>ممنوعيت</a:t>
            </a:r>
            <a:endParaRPr lang="en-US" sz="3000" b="1" spc="-1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Farnaz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670" y="1785926"/>
            <a:ext cx="3692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در كتابت احاديث پيامبر (ص)</a:t>
            </a:r>
            <a:endParaRPr lang="en-US" sz="32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5918" y="2928934"/>
            <a:ext cx="4221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تحريف در معارف توسط عالم‌نماها</a:t>
            </a:r>
            <a:endParaRPr lang="en-US" sz="32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504" y="2928934"/>
            <a:ext cx="170110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3200" b="1" spc="-1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Farnaz" pitchFamily="2" charset="-78"/>
              </a:rPr>
              <a:t>جعل حديث</a:t>
            </a:r>
            <a:endParaRPr lang="en-US" b="1" spc="-1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28" y="5357826"/>
            <a:ext cx="4730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 algn="ctr" rtl="1">
              <a:spcBef>
                <a:spcPct val="20000"/>
              </a:spcBef>
              <a:defRPr/>
            </a:pPr>
            <a:r>
              <a:rPr lang="fa-IR" sz="3600" b="1" spc="-15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تبديل حكومت عدل نبوي(ص) به</a:t>
            </a:r>
            <a:endParaRPr lang="en-US" sz="3600" b="1" spc="-150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7950" y="5371474"/>
            <a:ext cx="16431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2800" b="1" spc="-1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Farnaz" pitchFamily="2" charset="-78"/>
              </a:rPr>
              <a:t>سلطنت</a:t>
            </a:r>
            <a:endParaRPr lang="en-US" sz="2800" b="1" spc="-1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Farnaz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66" y="4143380"/>
            <a:ext cx="471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b="1" spc="-150" dirty="0" smtClean="0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شخصيت‏هايي غير قابل اعتماد</a:t>
            </a:r>
            <a:endParaRPr lang="en-US" sz="3200" b="1" spc="-150" dirty="0" smtClean="0">
              <a:ln w="18415" cmpd="sng">
                <a:noFill/>
                <a:prstDash val="solid"/>
              </a:ln>
              <a:solidFill>
                <a:srgbClr val="00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86512" y="4157028"/>
            <a:ext cx="164307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spc="-1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Farnaz" pitchFamily="2" charset="-78"/>
              </a:rPr>
              <a:t>الگوها</a:t>
            </a:r>
            <a:endParaRPr lang="en-US" sz="3200" b="1" spc="-1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Farnaz" pitchFamily="2" charset="-7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554356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Yekan" pitchFamily="2" charset="-78"/>
              </a:rPr>
              <a:t>انچه در درس هفتم خواندیم...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9755" y="692696"/>
            <a:ext cx="461665" cy="3807874"/>
          </a:xfrm>
          <a:prstGeom prst="rect">
            <a:avLst/>
          </a:prstGeom>
          <a:noFill/>
        </p:spPr>
        <p:txBody>
          <a:bodyPr vert="vert" wrap="square" rtlCol="1">
            <a:spAutoFit/>
          </a:bodyPr>
          <a:lstStyle/>
          <a:p>
            <a:pPr algn="ctr"/>
            <a:r>
              <a:rPr lang="fa-IR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cs typeface="B Yekan" pitchFamily="2" charset="-78"/>
              </a:rPr>
              <a:t>تهيه شده توسط باقر اللهيان –گروه 7 -</a:t>
            </a:r>
            <a:endParaRPr lang="fa-IR" b="1" dirty="0">
              <a:ln w="10541" cmpd="sng">
                <a:noFill/>
                <a:prstDash val="solid"/>
              </a:ln>
              <a:solidFill>
                <a:srgbClr val="002060"/>
              </a:solidFill>
              <a:cs typeface="B Yekan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ooman\Downloads\Compressed\Beautiful.Mix.HD.Wallpaper.02.jpg_p30download.com\Beautiful Mix HD Wallpaper #02 - p30download.com - 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Yekan" pitchFamily="2" charset="-78"/>
              </a:rPr>
              <a:t>تهیه کنندگان:</a:t>
            </a:r>
            <a:endParaRPr kumimoji="0" lang="en-US" sz="7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63480" y="1628800"/>
            <a:ext cx="4680520" cy="1872208"/>
          </a:xfrm>
          <a:prstGeom prst="cloudCallou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محمد باقر اللهيان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05880" y="4365104"/>
            <a:ext cx="4248472" cy="1728192"/>
          </a:xfrm>
          <a:prstGeom prst="cloudCallou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>
                <a:rot lat="0" lon="0" rev="1200000"/>
              </a:lightRig>
            </a:scene3d>
            <a:sp3d prstMaterial="metal"/>
          </a:bodyPr>
          <a:lstStyle/>
          <a:p>
            <a:pPr algn="ctr" rtl="1"/>
            <a:r>
              <a:rPr lang="fa-I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گروه(7)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 descr="C:\Users\fm-bax\Desktop\din va zendegi 3.jpg"/>
          <p:cNvPicPr>
            <a:picLocks noGrp="1" noChangeAspect="1" noChangeArrowheads="1"/>
          </p:cNvPicPr>
          <p:nvPr>
            <p:ph idx="1"/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355976" y="188640"/>
            <a:ext cx="4644008" cy="1800200"/>
          </a:xfrm>
          <a:prstGeom prst="cloudCallou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ياعلي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فرقان-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115680"/>
            <a:ext cx="6629400" cy="1606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CC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6" y="548680"/>
            <a:ext cx="4214842" cy="1224421"/>
          </a:xfrm>
        </p:spPr>
        <p:txBody>
          <a:bodyPr>
            <a:normAutofit/>
          </a:bodyPr>
          <a:lstStyle/>
          <a:p>
            <a:r>
              <a:rPr lang="fa-IR" sz="2700" spc="-150" dirty="0" smtClean="0"/>
              <a:t>بيان قرآن درباره پاداش رسالت:</a:t>
            </a:r>
            <a:endParaRPr lang="en-US" sz="27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3143249"/>
            <a:ext cx="6500858" cy="14287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2800" b="0" dirty="0" smtClean="0"/>
              <a:t>بگو: من از شما [در برابر تبليغ دين هيچ‏] پاداشى نمى‏خواهم، جز اينكه هر كه بخواهد [مى‏تواند از بركت هدايت من‏] راهى به سوى پروردگارش بگيرد</a:t>
            </a:r>
            <a:endParaRPr lang="en-US" sz="2800" b="0" dirty="0"/>
          </a:p>
        </p:txBody>
      </p:sp>
      <p:sp>
        <p:nvSpPr>
          <p:cNvPr id="5" name="Rectangle 4"/>
          <p:cNvSpPr/>
          <p:nvPr/>
        </p:nvSpPr>
        <p:spPr>
          <a:xfrm>
            <a:off x="1714480" y="1959665"/>
            <a:ext cx="567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Roya" pitchFamily="2" charset="-78"/>
              </a:rPr>
              <a:t>سوره</a:t>
            </a:r>
          </a:p>
          <a:p>
            <a:pPr algn="ctr"/>
            <a:r>
              <a:rPr lang="fa-I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Roya" pitchFamily="2" charset="-78"/>
              </a:rPr>
              <a:t>فرقان</a:t>
            </a: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Roya" pitchFamily="2" charset="-78"/>
            </a:endParaRPr>
          </a:p>
        </p:txBody>
      </p:sp>
      <p:pic>
        <p:nvPicPr>
          <p:cNvPr id="9" name="فرقان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429652" y="1500174"/>
            <a:ext cx="519114" cy="51911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072330" y="4643446"/>
            <a:ext cx="12144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700" b="1" i="0" u="none" strike="noStrike" kern="1200" cap="none" spc="-150" normalizeH="0" baseline="0" noProof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Yekan" pitchFamily="2" charset="-78"/>
              </a:rPr>
              <a:t>پيام آيه:</a:t>
            </a:r>
            <a:endParaRPr kumimoji="0" lang="en-US" sz="2700" b="1" i="0" u="none" strike="noStrike" kern="1200" cap="none" spc="-150" normalizeH="0" baseline="0" noProof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3504" y="5000636"/>
            <a:ext cx="192882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کسانی پاداش رسالت را خواهند داد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7778" y="5000636"/>
            <a:ext cx="2548469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راه خدا را در پیش بگیرند و هدایت الهی را بپذیرند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380984" y="5214949"/>
            <a:ext cx="619643" cy="65847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كه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58932"/>
              </p:ext>
            </p:extLst>
          </p:nvPr>
        </p:nvGraphicFramePr>
        <p:xfrm>
          <a:off x="8174885" y="2036176"/>
          <a:ext cx="723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" showAsIcon="1" r:id="rId6" imgW="724320" imgH="685800" progId="Package">
                  <p:embed/>
                </p:oleObj>
              </mc:Choice>
              <mc:Fallback>
                <p:oleObj name="Package" showAsIcon="1" r:id="rId6" imgW="724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74885" y="2036176"/>
                        <a:ext cx="723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سبأ-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7743">
            <a:off x="1547664" y="980728"/>
            <a:ext cx="6629400" cy="1606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 rot="21400179">
            <a:off x="4714589" y="2339521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Roya" pitchFamily="2" charset="-78"/>
              </a:rPr>
              <a:t>سوره سبأ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Roya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00166" y="3429001"/>
            <a:ext cx="6500858" cy="14287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2800" b="0" dirty="0" smtClean="0"/>
              <a:t>بگو: هر گونه پاداشى كه از شما خواستم، آن پاداش براى خودتان است، پاداش من فقط بر عهده خداست، و او بر همه چيز گواه است.</a:t>
            </a:r>
            <a:endParaRPr lang="en-US" sz="2800" b="0" dirty="0"/>
          </a:p>
        </p:txBody>
      </p:sp>
      <p:pic>
        <p:nvPicPr>
          <p:cNvPr id="10" name="سبأ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429652" y="1571612"/>
            <a:ext cx="519114" cy="5191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000892" y="4857760"/>
            <a:ext cx="12144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700" b="1" i="0" u="none" strike="noStrike" kern="1200" cap="none" spc="-150" normalizeH="0" baseline="0" noProof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Yekan" pitchFamily="2" charset="-78"/>
              </a:rPr>
              <a:t>پيام آيه:</a:t>
            </a:r>
            <a:endParaRPr kumimoji="0" lang="en-US" sz="2700" b="1" i="0" u="none" strike="noStrike" kern="1200" cap="none" spc="-150" normalizeH="0" baseline="0" noProof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3504" y="5229067"/>
            <a:ext cx="192882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این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پاداش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از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آن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جهت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برای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خود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مردم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است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7290" y="5229067"/>
            <a:ext cx="2928957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نتیجه‌ی مودّت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اهل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بیت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پیامبر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اکرم(ص) و پیروی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از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راه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آنان: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رستگاری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اخروی</a:t>
            </a:r>
            <a:r>
              <a:rPr lang="en-US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AmuzehNewNormalPS"/>
                <a:ea typeface="Calibri" pitchFamily="34" charset="0"/>
                <a:cs typeface="B Mitra" pitchFamily="2" charset="-78"/>
              </a:rPr>
              <a:t>است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380984" y="5443380"/>
            <a:ext cx="619643" cy="65847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كه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055913"/>
              </p:ext>
            </p:extLst>
          </p:nvPr>
        </p:nvGraphicFramePr>
        <p:xfrm>
          <a:off x="8277282" y="2384868"/>
          <a:ext cx="723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6" imgW="724320" imgH="685800" progId="Package">
                  <p:embed/>
                </p:oleObj>
              </mc:Choice>
              <mc:Fallback>
                <p:oleObj name="Packager Shell Object" showAsIcon="1" r:id="rId6" imgW="724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77282" y="2384868"/>
                        <a:ext cx="723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3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7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2976" y="3500438"/>
            <a:ext cx="7143800" cy="13573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2800" b="0" spc="-150" dirty="0" smtClean="0"/>
              <a:t>بگو: از شما [در برابر ابلاغ رسالتم‏] هيچ پاداشى جز مودّت نزديكان [يعنى اهل بيتم‏] نمى‏خواهم. و هر كس كار نيكى كند، بر نيكى‏اش مى‏افزاييم يقيناً خدا بسيار آمرزنده و عطاكننده پاداش فراوان در برابر عمل اندك است.</a:t>
            </a:r>
            <a:endParaRPr lang="en-US" sz="2800" b="0" spc="-150" dirty="0"/>
          </a:p>
        </p:txBody>
      </p:sp>
      <p:pic>
        <p:nvPicPr>
          <p:cNvPr id="6" name="Picture 5" descr="شوري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000108"/>
            <a:ext cx="4943856" cy="2194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CC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929322" y="1214422"/>
            <a:ext cx="1030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Roya" pitchFamily="2" charset="-78"/>
              </a:rPr>
              <a:t>سوره شوري:</a:t>
            </a: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Roya" pitchFamily="2" charset="-78"/>
            </a:endParaRPr>
          </a:p>
        </p:txBody>
      </p:sp>
      <p:pic>
        <p:nvPicPr>
          <p:cNvPr id="7" name="شوري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429652" y="1428736"/>
            <a:ext cx="519114" cy="51911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929454" y="4929198"/>
            <a:ext cx="12144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700" b="1" i="0" u="none" strike="noStrike" kern="1200" cap="none" spc="-150" normalizeH="0" baseline="0" noProof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Yekan" pitchFamily="2" charset="-78"/>
              </a:rPr>
              <a:t>پيام آيه:</a:t>
            </a:r>
            <a:endParaRPr kumimoji="0" lang="en-US" sz="2700" b="1" i="0" u="none" strike="noStrike" kern="1200" cap="none" spc="-150" normalizeH="0" baseline="0" noProof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8768" y="5229067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uzehNewNormalPS"/>
                <a:ea typeface="Calibri" pitchFamily="34" charset="0"/>
                <a:cs typeface="B Roya" pitchFamily="2" charset="-78"/>
              </a:rPr>
              <a:t>پاداش رسالت پیامبر اکرم(ص)،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3042" y="5229067"/>
            <a:ext cx="254846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uzehNewNormalPS"/>
                <a:ea typeface="Calibri" pitchFamily="34" charset="0"/>
                <a:cs typeface="B Roya" pitchFamily="2" charset="-78"/>
              </a:rPr>
              <a:t>مودّت به اهل‌بیت ایشان است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286248" y="5284505"/>
            <a:ext cx="619643" cy="65847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2334"/>
              </p:ext>
            </p:extLst>
          </p:nvPr>
        </p:nvGraphicFramePr>
        <p:xfrm>
          <a:off x="7289852" y="1345393"/>
          <a:ext cx="901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6" imgW="902160" imgH="685800" progId="Package">
                  <p:embed/>
                </p:oleObj>
              </mc:Choice>
              <mc:Fallback>
                <p:oleObj name="Packager Shell Object" showAsIcon="1" r:id="rId6" imgW="9021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9852" y="1345393"/>
                        <a:ext cx="901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63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6215106" cy="72547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نتيجه‌گيري از پيام آيات: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428729" y="1500175"/>
            <a:ext cx="2976583" cy="164307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محبت، پيروي مي‌آورد</a:t>
            </a:r>
            <a:endParaRPr lang="en-US" sz="3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8728" y="3571876"/>
            <a:ext cx="2976583" cy="12144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محبت اهل بيت</a:t>
            </a:r>
            <a:endParaRPr lang="en-US" sz="3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72066" y="1428736"/>
            <a:ext cx="2928958" cy="1619261"/>
            <a:chOff x="5589821" y="1428736"/>
            <a:chExt cx="2543571" cy="1214446"/>
          </a:xfrm>
        </p:grpSpPr>
        <p:sp>
          <p:nvSpPr>
            <p:cNvPr id="8" name="Pentagon 7"/>
            <p:cNvSpPr/>
            <p:nvPr/>
          </p:nvSpPr>
          <p:spPr>
            <a:xfrm flipH="1">
              <a:off x="5725179" y="1428736"/>
              <a:ext cx="2408213" cy="1214446"/>
            </a:xfrm>
            <a:prstGeom prst="homePlat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Farnaz" pitchFamily="2" charset="-78"/>
                </a:rPr>
                <a:t>مقصود خدا از فرمان مودت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Farnaz" pitchFamily="2" charset="-78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flipH="1">
              <a:off x="5589821" y="1428736"/>
              <a:ext cx="868535" cy="1214446"/>
            </a:xfrm>
            <a:prstGeom prst="chevron">
              <a:avLst>
                <a:gd name="adj" fmla="val 7711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4473266" y="3786190"/>
            <a:ext cx="758522" cy="8572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6380" y="3571876"/>
            <a:ext cx="2714644" cy="12144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0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پيروي از اهل بيت</a:t>
            </a:r>
          </a:p>
          <a:p>
            <a:pPr algn="ctr" rtl="1"/>
            <a:r>
              <a:rPr lang="fa-IR" sz="24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(چراغ‌هاي هدايت)</a:t>
            </a:r>
            <a:endParaRPr lang="en-US" sz="24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357421" y="3143248"/>
            <a:ext cx="1071571" cy="642942"/>
          </a:xfrm>
          <a:prstGeom prst="downArrow">
            <a:avLst/>
          </a:prstGeom>
          <a:solidFill>
            <a:srgbClr val="FF00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1428728" y="5000636"/>
            <a:ext cx="2976583" cy="1214446"/>
          </a:xfrm>
          <a:prstGeom prst="roundRect">
            <a:avLst/>
          </a:prstGeom>
          <a:solidFill>
            <a:srgbClr val="32741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علي و فاطمه و دو پسر ايشان...</a:t>
            </a:r>
            <a:endParaRPr lang="en-US" sz="3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4445970" y="5214950"/>
            <a:ext cx="1983418" cy="8572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پيامبر(ص):</a:t>
            </a:r>
            <a:endParaRPr lang="fa-IR" sz="28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00826" y="5000636"/>
            <a:ext cx="1500198" cy="12144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القُربي (خويشان)</a:t>
            </a:r>
            <a:endParaRPr lang="en-US" sz="28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86512" y="5357826"/>
            <a:ext cx="500065" cy="5000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Roya" pitchFamily="2" charset="-78"/>
              </a:rPr>
              <a:t>؟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Roya" pitchFamily="2" charset="-78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accent6">
                    <a:lumMod val="50000"/>
                  </a:schemeClr>
                </a:solidFill>
              </a:rPr>
              <a:t>پیش بینی </a:t>
            </a:r>
            <a:r>
              <a:rPr lang="fa-IR" dirty="0" err="1" smtClean="0">
                <a:solidFill>
                  <a:schemeClr val="accent6">
                    <a:lumMod val="50000"/>
                  </a:schemeClr>
                </a:solidFill>
              </a:rPr>
              <a:t>امیرالمؤمنین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</a:rPr>
              <a:t> (ع) </a:t>
            </a:r>
            <a:endParaRPr lang="fa-I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143000" y="1124744"/>
            <a:ext cx="9001000" cy="517544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lvl="0" indent="-342900" algn="r" rtl="1">
              <a:spcBef>
                <a:spcPts val="800"/>
              </a:spcBef>
            </a:pPr>
            <a:r>
              <a:rPr lang="fa-IR" sz="2400" b="1" dirty="0" err="1">
                <a:solidFill>
                  <a:srgbClr val="4E8542">
                    <a:lumMod val="75000"/>
                  </a:srgbClr>
                </a:solidFill>
                <a:cs typeface="B Homa" panose="00000400000000000000" pitchFamily="2" charset="-78"/>
              </a:rPr>
              <a:t>امیرامؤمنین</a:t>
            </a:r>
            <a:r>
              <a:rPr lang="fa-IR" sz="2400" b="1" dirty="0">
                <a:solidFill>
                  <a:srgbClr val="4E8542">
                    <a:lumMod val="75000"/>
                  </a:srgbClr>
                </a:solidFill>
                <a:cs typeface="B Homa" panose="00000400000000000000" pitchFamily="2" charset="-78"/>
              </a:rPr>
              <a:t> امام علی (ع)می فرمایند:</a:t>
            </a:r>
          </a:p>
          <a:p>
            <a:pPr marL="342900" lvl="0" indent="-342900" algn="r" rtl="1">
              <a:spcBef>
                <a:spcPts val="800"/>
              </a:spcBef>
            </a:pPr>
            <a:r>
              <a:rPr lang="fa-IR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B Homa" panose="00000400000000000000" pitchFamily="2" charset="-78"/>
              </a:rPr>
              <a:t>وقتی می توانید در آن شرایط راه رستگاری را تشخیص دهید که ابتدا رها </a:t>
            </a:r>
            <a:r>
              <a:rPr lang="fa-IR" sz="24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B Homa" panose="00000400000000000000" pitchFamily="2" charset="-78"/>
              </a:rPr>
              <a:t>کنندگان</a:t>
            </a:r>
            <a:r>
              <a:rPr lang="fa-IR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B Homa" panose="00000400000000000000" pitchFamily="2" charset="-78"/>
              </a:rPr>
              <a:t> و پشت </a:t>
            </a:r>
            <a:r>
              <a:rPr lang="fa-IR" sz="24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B Homa" panose="00000400000000000000" pitchFamily="2" charset="-78"/>
              </a:rPr>
              <a:t>کنندگان</a:t>
            </a:r>
            <a:r>
              <a:rPr lang="fa-IR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B Homa" panose="00000400000000000000" pitchFamily="2" charset="-78"/>
              </a:rPr>
              <a:t> به صراط مستقیم را شناسایی نمایید.</a:t>
            </a:r>
          </a:p>
          <a:p>
            <a:pPr marL="342900" lvl="0" indent="-342900" algn="r" rtl="1">
              <a:spcBef>
                <a:spcPts val="800"/>
              </a:spcBef>
            </a:pPr>
            <a:r>
              <a:rPr lang="fa-IR" sz="2400" b="1" dirty="0">
                <a:solidFill>
                  <a:srgbClr val="1B587C">
                    <a:lumMod val="60000"/>
                    <a:lumOff val="40000"/>
                  </a:srgbClr>
                </a:solidFill>
                <a:cs typeface="B Homa" panose="00000400000000000000" pitchFamily="2" charset="-78"/>
              </a:rPr>
              <a:t>2-وقتی میتوانید به عهد خود با قرآن وفا کنید که </a:t>
            </a:r>
            <a:r>
              <a:rPr lang="fa-IR" sz="2400" b="1" dirty="0" err="1">
                <a:solidFill>
                  <a:srgbClr val="1B587C">
                    <a:lumMod val="60000"/>
                    <a:lumOff val="40000"/>
                  </a:srgbClr>
                </a:solidFill>
                <a:cs typeface="B Homa" panose="00000400000000000000" pitchFamily="2" charset="-78"/>
              </a:rPr>
              <a:t>شکنندگان</a:t>
            </a:r>
            <a:r>
              <a:rPr lang="fa-IR" sz="2400" b="1" dirty="0">
                <a:solidFill>
                  <a:srgbClr val="1B587C">
                    <a:lumMod val="60000"/>
                    <a:lumOff val="40000"/>
                  </a:srgbClr>
                </a:solidFill>
                <a:cs typeface="B Homa" panose="00000400000000000000" pitchFamily="2" charset="-78"/>
              </a:rPr>
              <a:t> پیمان را تشخیص دهید.</a:t>
            </a:r>
          </a:p>
          <a:p>
            <a:pPr marL="342900" lvl="0" indent="-342900" algn="r" rtl="1">
              <a:spcBef>
                <a:spcPts val="800"/>
              </a:spcBef>
            </a:pPr>
            <a:r>
              <a:rPr lang="fa-IR" sz="2400" b="1" dirty="0">
                <a:solidFill>
                  <a:srgbClr val="C19859">
                    <a:lumMod val="50000"/>
                  </a:srgbClr>
                </a:solidFill>
                <a:cs typeface="B Homa" panose="00000400000000000000" pitchFamily="2" charset="-78"/>
              </a:rPr>
              <a:t>3-آنگاه می توانید پیرو قرآن باشید که فراموش </a:t>
            </a:r>
            <a:r>
              <a:rPr lang="fa-IR" sz="2400" b="1" dirty="0" err="1">
                <a:solidFill>
                  <a:srgbClr val="C19859">
                    <a:lumMod val="50000"/>
                  </a:srgbClr>
                </a:solidFill>
                <a:cs typeface="B Homa" panose="00000400000000000000" pitchFamily="2" charset="-78"/>
              </a:rPr>
              <a:t>کنندگان</a:t>
            </a:r>
            <a:r>
              <a:rPr lang="fa-IR" sz="2400" b="1" dirty="0">
                <a:solidFill>
                  <a:srgbClr val="C19859">
                    <a:lumMod val="50000"/>
                  </a:srgbClr>
                </a:solidFill>
                <a:cs typeface="B Homa" panose="00000400000000000000" pitchFamily="2" charset="-78"/>
              </a:rPr>
              <a:t> قرآن را بشناسید.</a:t>
            </a:r>
            <a:r>
              <a:rPr lang="fa-IR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B Homa" panose="00000400000000000000" pitchFamily="2" charset="-78"/>
              </a:rPr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91353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85960" y="500042"/>
            <a:ext cx="5329246" cy="72547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0000FF"/>
                </a:solidFill>
              </a:rPr>
              <a:t>پيش بيني اميرالمؤمنين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Pentagon 9"/>
          <p:cNvSpPr/>
          <p:nvPr/>
        </p:nvSpPr>
        <p:spPr>
          <a:xfrm flipH="1">
            <a:off x="1000100" y="1285860"/>
            <a:ext cx="7286676" cy="1143008"/>
          </a:xfrm>
          <a:prstGeom prst="downArrowCallout">
            <a:avLst>
              <a:gd name="adj1" fmla="val 247461"/>
              <a:gd name="adj2" fmla="val 152849"/>
              <a:gd name="adj3" fmla="val 51140"/>
              <a:gd name="adj4" fmla="val 4886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يادآوري: </a:t>
            </a:r>
            <a:r>
              <a:rPr lang="fa-IR" sz="24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شرايط جامعه پس از رحلت پيامبر(ص) و عاقبت رفتار مسلمين</a:t>
            </a:r>
            <a:endParaRPr lang="en-US" sz="24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6" name="Isosceles Triangle 5"/>
          <p:cNvSpPr/>
          <p:nvPr/>
        </p:nvSpPr>
        <p:spPr>
          <a:xfrm flipV="1">
            <a:off x="3588714" y="1860562"/>
            <a:ext cx="2071702" cy="35719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57752" y="1846498"/>
            <a:ext cx="3412791" cy="504967"/>
          </a:xfrm>
          <a:custGeom>
            <a:avLst/>
            <a:gdLst>
              <a:gd name="connsiteX0" fmla="*/ 0 w 2920621"/>
              <a:gd name="connsiteY0" fmla="*/ 504967 h 504967"/>
              <a:gd name="connsiteX1" fmla="*/ 1296538 w 2920621"/>
              <a:gd name="connsiteY1" fmla="*/ 0 h 504967"/>
              <a:gd name="connsiteX2" fmla="*/ 2920621 w 2920621"/>
              <a:gd name="connsiteY2" fmla="*/ 0 h 504967"/>
              <a:gd name="connsiteX3" fmla="*/ 2920621 w 2920621"/>
              <a:gd name="connsiteY3" fmla="*/ 504967 h 504967"/>
              <a:gd name="connsiteX4" fmla="*/ 0 w 2920621"/>
              <a:gd name="connsiteY4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0621" h="504967">
                <a:moveTo>
                  <a:pt x="0" y="504967"/>
                </a:moveTo>
                <a:lnTo>
                  <a:pt x="1296538" y="0"/>
                </a:lnTo>
                <a:lnTo>
                  <a:pt x="2920621" y="0"/>
                </a:lnTo>
                <a:lnTo>
                  <a:pt x="2920621" y="504967"/>
                </a:lnTo>
                <a:lnTo>
                  <a:pt x="0" y="504967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spc="-150" dirty="0" smtClean="0">
                <a:cs typeface="B Roya" pitchFamily="2" charset="-78"/>
              </a:rPr>
              <a:t>نشان دادن راه نجات</a:t>
            </a:r>
            <a:endParaRPr lang="en-US" sz="2800" b="1" spc="-150" dirty="0">
              <a:cs typeface="B Roya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022084" y="1840518"/>
            <a:ext cx="3335601" cy="504967"/>
          </a:xfrm>
          <a:custGeom>
            <a:avLst/>
            <a:gdLst>
              <a:gd name="connsiteX0" fmla="*/ 0 w 2920621"/>
              <a:gd name="connsiteY0" fmla="*/ 504967 h 504967"/>
              <a:gd name="connsiteX1" fmla="*/ 1296538 w 2920621"/>
              <a:gd name="connsiteY1" fmla="*/ 0 h 504967"/>
              <a:gd name="connsiteX2" fmla="*/ 2920621 w 2920621"/>
              <a:gd name="connsiteY2" fmla="*/ 0 h 504967"/>
              <a:gd name="connsiteX3" fmla="*/ 2920621 w 2920621"/>
              <a:gd name="connsiteY3" fmla="*/ 504967 h 504967"/>
              <a:gd name="connsiteX4" fmla="*/ 0 w 2920621"/>
              <a:gd name="connsiteY4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0621" h="504967">
                <a:moveTo>
                  <a:pt x="0" y="504967"/>
                </a:moveTo>
                <a:lnTo>
                  <a:pt x="1296538" y="0"/>
                </a:lnTo>
                <a:lnTo>
                  <a:pt x="2920621" y="0"/>
                </a:lnTo>
                <a:lnTo>
                  <a:pt x="2920621" y="504967"/>
                </a:lnTo>
                <a:lnTo>
                  <a:pt x="0" y="504967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spc="-150" dirty="0" smtClean="0">
                <a:cs typeface="B Roya" pitchFamily="2" charset="-78"/>
              </a:rPr>
              <a:t>توسط همان‌حضرت</a:t>
            </a:r>
            <a:endParaRPr lang="en-US" sz="2800" b="1" spc="-150" dirty="0">
              <a:cs typeface="B Roy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2643182"/>
            <a:ext cx="31535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30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تشخیص راه رستگاری</a:t>
            </a:r>
            <a:endParaRPr lang="en-US" sz="30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584" y="2481599"/>
            <a:ext cx="3186559" cy="984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9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شناسایی رها </a:t>
            </a:r>
            <a:r>
              <a:rPr lang="fa-IR" sz="2900" spc="-1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کنندگان</a:t>
            </a:r>
            <a:r>
              <a:rPr lang="fa-IR" sz="29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 و پشت </a:t>
            </a:r>
            <a:r>
              <a:rPr lang="fa-IR" sz="2900" spc="-1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کنندگان</a:t>
            </a:r>
            <a:r>
              <a:rPr lang="fa-IR" sz="29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 به صراط مستقیم</a:t>
            </a:r>
            <a:endParaRPr lang="en-US" sz="29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195937" y="2668595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/>
          </a:p>
        </p:txBody>
      </p:sp>
      <p:sp>
        <p:nvSpPr>
          <p:cNvPr id="12" name="Rectangle 11"/>
          <p:cNvSpPr/>
          <p:nvPr/>
        </p:nvSpPr>
        <p:spPr>
          <a:xfrm>
            <a:off x="5004048" y="3481600"/>
            <a:ext cx="3202886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3000" spc="-1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وفای</a:t>
            </a:r>
            <a:r>
              <a:rPr lang="fa-IR" sz="30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 به عهد قرآن</a:t>
            </a:r>
            <a:endParaRPr lang="en-US" sz="30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223" y="3585690"/>
            <a:ext cx="3156919" cy="5386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9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تشخیص </a:t>
            </a:r>
            <a:r>
              <a:rPr lang="fa-IR" sz="2900" spc="-1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شکنندگان</a:t>
            </a:r>
            <a:r>
              <a:rPr lang="fa-IR" sz="29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 پیمان</a:t>
            </a:r>
            <a:endParaRPr lang="en-US" sz="29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4250529" y="3510147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/>
          </a:p>
        </p:txBody>
      </p:sp>
      <p:sp>
        <p:nvSpPr>
          <p:cNvPr id="18" name="Rectangle 17"/>
          <p:cNvSpPr/>
          <p:nvPr/>
        </p:nvSpPr>
        <p:spPr>
          <a:xfrm>
            <a:off x="5004048" y="4299106"/>
            <a:ext cx="313585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پیروی از قرآن</a:t>
            </a:r>
            <a:endParaRPr lang="en-US" sz="28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4327718"/>
            <a:ext cx="3546598" cy="538609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9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شناخت فراموش </a:t>
            </a:r>
            <a:r>
              <a:rPr lang="fa-IR" sz="2900" spc="-1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کنندگان</a:t>
            </a:r>
            <a:r>
              <a:rPr lang="fa-IR" sz="29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 قرآن</a:t>
            </a:r>
            <a:endParaRPr lang="en-US" sz="29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4250529" y="4240479"/>
            <a:ext cx="428628" cy="57150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/>
          </a:p>
        </p:txBody>
      </p:sp>
      <p:sp>
        <p:nvSpPr>
          <p:cNvPr id="21" name="Rounded Rectangle 20"/>
          <p:cNvSpPr/>
          <p:nvPr/>
        </p:nvSpPr>
        <p:spPr>
          <a:xfrm>
            <a:off x="1285852" y="4866327"/>
            <a:ext cx="6786610" cy="500066"/>
          </a:xfrm>
          <a:prstGeom prst="roundRect">
            <a:avLst>
              <a:gd name="adj" fmla="val 3304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9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همه اين واقعيات را از اهلش (كه اهل بيت پيامبرند) بخواهيد.</a:t>
            </a:r>
            <a:endParaRPr lang="en-US" sz="29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143108" y="5357826"/>
            <a:ext cx="3071834" cy="5715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spc="-150" dirty="0" smtClean="0">
                <a:cs typeface="B Zar" pitchFamily="2" charset="-78"/>
              </a:rPr>
              <a:t>ويژگي‌هاي آنها</a:t>
            </a:r>
            <a:endParaRPr lang="en-US" b="1" spc="-150" dirty="0">
              <a:cs typeface="B Zar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43108" y="6000768"/>
            <a:ext cx="3000396" cy="571504"/>
          </a:xfrm>
          <a:prstGeom prst="ellipse">
            <a:avLst/>
          </a:prstGeom>
          <a:solidFill>
            <a:srgbClr val="00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بند آخر، صفحه 97</a:t>
            </a:r>
            <a:endParaRPr lang="en-US" sz="28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4389efe1-9f6c-47a4-93a3-4186588c0d42" Revision="1" Stencil="System.MyShapes" StencilVersion="1.0"/>
</Control>
</file>

<file path=customXml/itemProps1.xml><?xml version="1.0" encoding="utf-8"?>
<ds:datastoreItem xmlns:ds="http://schemas.openxmlformats.org/officeDocument/2006/customXml" ds:itemID="{13472CDC-B83C-4245-9927-240D47D271A0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23465</TotalTime>
  <Words>1538</Words>
  <Application>Microsoft Office PowerPoint</Application>
  <PresentationFormat>نمایش روی پرده (4:3)</PresentationFormat>
  <Paragraphs>268</Paragraphs>
  <Slides>31</Slides>
  <Notes>1</Notes>
  <HiddenSlides>0</HiddenSlides>
  <MMClips>3</MMClips>
  <ScaleCrop>false</ScaleCrop>
  <HeadingPairs>
    <vt:vector size="6" baseType="variant">
      <vt:variant>
        <vt:lpstr>طرح زمینه</vt:lpstr>
      </vt:variant>
      <vt:variant>
        <vt:i4>1</vt:i4>
      </vt:variant>
      <vt:variant>
        <vt:lpstr>سرویس دهنده های OLE جا سازی شده</vt:lpstr>
      </vt:variant>
      <vt:variant>
        <vt:i4>2</vt:i4>
      </vt:variant>
      <vt:variant>
        <vt:lpstr>عنوان های اسلاید</vt:lpstr>
      </vt:variant>
      <vt:variant>
        <vt:i4>31</vt:i4>
      </vt:variant>
    </vt:vector>
  </HeadingPairs>
  <TitlesOfParts>
    <vt:vector size="34" baseType="lpstr">
      <vt:lpstr>Angles</vt:lpstr>
      <vt:lpstr>Package</vt:lpstr>
      <vt:lpstr>Packager Shell Object</vt:lpstr>
      <vt:lpstr>ارائه PowerPoint</vt:lpstr>
      <vt:lpstr>دين و زندگی(3)</vt:lpstr>
      <vt:lpstr>انچه در درس هفتم خواندیم...</vt:lpstr>
      <vt:lpstr>بيان قرآن درباره پاداش رسالت:</vt:lpstr>
      <vt:lpstr>ارائه PowerPoint</vt:lpstr>
      <vt:lpstr>ارائه PowerPoint</vt:lpstr>
      <vt:lpstr>نتيجه‌گيري از پيام آيات:</vt:lpstr>
      <vt:lpstr>پیش بینی امیرالمؤمنین (ع) </vt:lpstr>
      <vt:lpstr>پيش بيني اميرالمؤمنين</vt:lpstr>
      <vt:lpstr>پيام روايت:</vt:lpstr>
      <vt:lpstr>ارائه PowerPoint</vt:lpstr>
      <vt:lpstr>و كتب ارزشمند ديگر...</vt:lpstr>
      <vt:lpstr>ارائه PowerPoint</vt:lpstr>
      <vt:lpstr>تعلیم وتفسیر قرآن کریم</vt:lpstr>
      <vt:lpstr>اقدام برای حفظ سخنان و سیره ی پیامبر اکرم</vt:lpstr>
      <vt:lpstr>تبیین معارف اسلامی متناسب با نیاز های نوع</vt:lpstr>
      <vt:lpstr>تربیت شخصیت های اسلامی</vt:lpstr>
      <vt:lpstr>ارائه PowerPoint</vt:lpstr>
      <vt:lpstr>نمونه‌هايي از شيوه‌هاي مبارزه ائمه:</vt:lpstr>
      <vt:lpstr>ارائه PowerPoint</vt:lpstr>
      <vt:lpstr>راهنمایی مردم با ولایت معنوی </vt:lpstr>
      <vt:lpstr>سوالات امتحان نهایی:ص1</vt:lpstr>
      <vt:lpstr>سوالات امتحان نهایی:ص2</vt:lpstr>
      <vt:lpstr>سوالات امتحان نهایی:ص3</vt:lpstr>
      <vt:lpstr>سوالات متن درس:ص1</vt:lpstr>
      <vt:lpstr>سوالات متن درس:ص2</vt:lpstr>
      <vt:lpstr>سوالات متن درس:ص3</vt:lpstr>
      <vt:lpstr>سوالات متن درس:ص4</vt:lpstr>
      <vt:lpstr>سوالات متن درس:ص5</vt:lpstr>
      <vt:lpstr>ارائه PowerPoint</vt:lpstr>
      <vt:lpstr>ارائه PowerPoint</vt:lpstr>
    </vt:vector>
  </TitlesOfParts>
  <Company>MRT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</dc:creator>
  <cp:lastModifiedBy>Ali Sharie</cp:lastModifiedBy>
  <cp:revision>421</cp:revision>
  <dcterms:created xsi:type="dcterms:W3CDTF">2011-09-25T11:29:43Z</dcterms:created>
  <dcterms:modified xsi:type="dcterms:W3CDTF">2015-12-22T16:19:45Z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