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4000" r:id="rId2"/>
    <p:sldMasterId id="2147484012" r:id="rId3"/>
  </p:sldMasterIdLst>
  <p:notesMasterIdLst>
    <p:notesMasterId r:id="rId45"/>
  </p:notesMasterIdLst>
  <p:handoutMasterIdLst>
    <p:handoutMasterId r:id="rId46"/>
  </p:handoutMasterIdLst>
  <p:sldIdLst>
    <p:sldId id="407" r:id="rId4"/>
    <p:sldId id="406" r:id="rId5"/>
    <p:sldId id="484" r:id="rId6"/>
    <p:sldId id="526" r:id="rId7"/>
    <p:sldId id="646" r:id="rId8"/>
    <p:sldId id="524" r:id="rId9"/>
    <p:sldId id="650" r:id="rId10"/>
    <p:sldId id="649" r:id="rId11"/>
    <p:sldId id="536" r:id="rId12"/>
    <p:sldId id="531" r:id="rId13"/>
    <p:sldId id="537" r:id="rId14"/>
    <p:sldId id="530" r:id="rId15"/>
    <p:sldId id="539" r:id="rId16"/>
    <p:sldId id="491" r:id="rId17"/>
    <p:sldId id="595" r:id="rId18"/>
    <p:sldId id="596" r:id="rId19"/>
    <p:sldId id="597" r:id="rId20"/>
    <p:sldId id="497" r:id="rId21"/>
    <p:sldId id="542" r:id="rId22"/>
    <p:sldId id="621" r:id="rId23"/>
    <p:sldId id="463" r:id="rId24"/>
    <p:sldId id="468" r:id="rId25"/>
    <p:sldId id="469" r:id="rId26"/>
    <p:sldId id="470" r:id="rId27"/>
    <p:sldId id="601" r:id="rId28"/>
    <p:sldId id="602" r:id="rId29"/>
    <p:sldId id="603" r:id="rId30"/>
    <p:sldId id="604" r:id="rId31"/>
    <p:sldId id="605" r:id="rId32"/>
    <p:sldId id="582" r:id="rId33"/>
    <p:sldId id="647" r:id="rId34"/>
    <p:sldId id="577" r:id="rId35"/>
    <p:sldId id="612" r:id="rId36"/>
    <p:sldId id="584" r:id="rId37"/>
    <p:sldId id="614" r:id="rId38"/>
    <p:sldId id="586" r:id="rId39"/>
    <p:sldId id="607" r:id="rId40"/>
    <p:sldId id="639" r:id="rId41"/>
    <p:sldId id="590" r:id="rId42"/>
    <p:sldId id="591" r:id="rId43"/>
    <p:sldId id="592" r:id="rId44"/>
  </p:sldIdLst>
  <p:sldSz cx="9144000" cy="6858000" type="screen4x3"/>
  <p:notesSz cx="6797675" cy="9874250"/>
  <p:defaultTextStyle>
    <a:defPPr>
      <a:defRPr lang="en-US"/>
    </a:defPPr>
    <a:lvl1pPr algn="r" rtl="1"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r" rtl="1"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r" rtl="1"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r" rtl="1"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r" rtl="1"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r" defTabSz="914400" rtl="1" eaLnBrk="1" latinLnBrk="0" hangingPunct="1">
      <a:defRPr kern="1200">
        <a:solidFill>
          <a:schemeClr val="tx1"/>
        </a:solidFill>
        <a:latin typeface="Times New Roman" pitchFamily="18" charset="0"/>
        <a:ea typeface="+mn-ea"/>
        <a:cs typeface="Arial" pitchFamily="34" charset="0"/>
      </a:defRPr>
    </a:lvl6pPr>
    <a:lvl7pPr marL="2743200" algn="r" defTabSz="914400" rtl="1" eaLnBrk="1" latinLnBrk="0" hangingPunct="1">
      <a:defRPr kern="1200">
        <a:solidFill>
          <a:schemeClr val="tx1"/>
        </a:solidFill>
        <a:latin typeface="Times New Roman" pitchFamily="18" charset="0"/>
        <a:ea typeface="+mn-ea"/>
        <a:cs typeface="Arial" pitchFamily="34" charset="0"/>
      </a:defRPr>
    </a:lvl7pPr>
    <a:lvl8pPr marL="3200400" algn="r" defTabSz="914400" rtl="1" eaLnBrk="1" latinLnBrk="0" hangingPunct="1">
      <a:defRPr kern="1200">
        <a:solidFill>
          <a:schemeClr val="tx1"/>
        </a:solidFill>
        <a:latin typeface="Times New Roman" pitchFamily="18" charset="0"/>
        <a:ea typeface="+mn-ea"/>
        <a:cs typeface="Arial" pitchFamily="34" charset="0"/>
      </a:defRPr>
    </a:lvl8pPr>
    <a:lvl9pPr marL="3657600" algn="r" defTabSz="914400" rtl="1" eaLnBrk="1" latinLnBrk="0" hangingPunct="1">
      <a:defRPr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66FFFF"/>
    <a:srgbClr val="00FFFF"/>
    <a:srgbClr val="99FF99"/>
    <a:srgbClr val="FFFF00"/>
    <a:srgbClr val="00FF00"/>
    <a:srgbClr val="000000"/>
    <a:srgbClr val="000099"/>
    <a:srgbClr val="33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198" autoAdjust="0"/>
    <p:restoredTop sz="90476" autoAdjust="0"/>
  </p:normalViewPr>
  <p:slideViewPr>
    <p:cSldViewPr>
      <p:cViewPr>
        <p:scale>
          <a:sx n="71" d="100"/>
          <a:sy n="71" d="100"/>
        </p:scale>
        <p:origin x="-1518"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4946" name="Rectangle 2"/>
          <p:cNvSpPr>
            <a:spLocks noGrp="1" noChangeArrowheads="1"/>
          </p:cNvSpPr>
          <p:nvPr>
            <p:ph type="hdr" sz="quarter"/>
          </p:nvPr>
        </p:nvSpPr>
        <p:spPr bwMode="auto">
          <a:xfrm>
            <a:off x="3852016" y="0"/>
            <a:ext cx="2945659"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rtl="0">
              <a:defRPr sz="1200">
                <a:latin typeface="Arial" pitchFamily="34" charset="0"/>
              </a:defRPr>
            </a:lvl1pPr>
          </a:lstStyle>
          <a:p>
            <a:pPr>
              <a:defRPr/>
            </a:pPr>
            <a:r>
              <a:rPr lang="ar-SA" smtClean="0"/>
              <a:t>مدیریت سود/زیان</a:t>
            </a:r>
            <a:endParaRPr lang="en-US"/>
          </a:p>
        </p:txBody>
      </p:sp>
      <p:sp>
        <p:nvSpPr>
          <p:cNvPr id="594947" name="Rectangle 3"/>
          <p:cNvSpPr>
            <a:spLocks noGrp="1" noChangeArrowheads="1"/>
          </p:cNvSpPr>
          <p:nvPr>
            <p:ph type="dt" sz="quarter" idx="1"/>
          </p:nvPr>
        </p:nvSpPr>
        <p:spPr bwMode="auto">
          <a:xfrm>
            <a:off x="1574" y="0"/>
            <a:ext cx="2945659"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rtl="0">
              <a:defRPr sz="1200">
                <a:latin typeface="Arial" charset="0"/>
                <a:cs typeface="Arial" charset="0"/>
              </a:defRPr>
            </a:lvl1pPr>
          </a:lstStyle>
          <a:p>
            <a:pPr>
              <a:defRPr/>
            </a:pPr>
            <a:endParaRPr lang="en-US"/>
          </a:p>
        </p:txBody>
      </p:sp>
      <p:sp>
        <p:nvSpPr>
          <p:cNvPr id="594948" name="Rectangle 4"/>
          <p:cNvSpPr>
            <a:spLocks noGrp="1" noChangeArrowheads="1"/>
          </p:cNvSpPr>
          <p:nvPr>
            <p:ph type="ftr" sz="quarter" idx="2"/>
          </p:nvPr>
        </p:nvSpPr>
        <p:spPr bwMode="auto">
          <a:xfrm>
            <a:off x="3852016" y="9378824"/>
            <a:ext cx="2945659" cy="4937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rtl="0">
              <a:defRPr sz="1200">
                <a:latin typeface="Arial" charset="0"/>
                <a:cs typeface="Arial" charset="0"/>
              </a:defRPr>
            </a:lvl1pPr>
          </a:lstStyle>
          <a:p>
            <a:pPr>
              <a:defRPr/>
            </a:pPr>
            <a:endParaRPr lang="en-US"/>
          </a:p>
        </p:txBody>
      </p:sp>
      <p:sp>
        <p:nvSpPr>
          <p:cNvPr id="594949" name="Rectangle 5"/>
          <p:cNvSpPr>
            <a:spLocks noGrp="1" noChangeArrowheads="1"/>
          </p:cNvSpPr>
          <p:nvPr>
            <p:ph type="sldNum" sz="quarter" idx="3"/>
          </p:nvPr>
        </p:nvSpPr>
        <p:spPr bwMode="auto">
          <a:xfrm>
            <a:off x="1574" y="9378824"/>
            <a:ext cx="2945659" cy="4937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rtl="0">
              <a:defRPr sz="1200">
                <a:latin typeface="Arial" charset="0"/>
                <a:cs typeface="Arial" charset="0"/>
              </a:defRPr>
            </a:lvl1pPr>
          </a:lstStyle>
          <a:p>
            <a:pPr>
              <a:defRPr/>
            </a:pPr>
            <a:fld id="{6F28C837-257E-4F35-A039-86A0453E53A6}" type="slidenum">
              <a:rPr lang="ar-SA"/>
              <a:pPr>
                <a:defRPr/>
              </a:pPr>
              <a:t>‹#›</a:t>
            </a:fld>
            <a:endParaRPr lang="en-US"/>
          </a:p>
        </p:txBody>
      </p:sp>
    </p:spTree>
    <p:extLst>
      <p:ext uri="{BB962C8B-B14F-4D97-AF65-F5344CB8AC3E}">
        <p14:creationId xmlns="" xmlns:p14="http://schemas.microsoft.com/office/powerpoint/2010/main" val="39275881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8018" name="Rectangle 2"/>
          <p:cNvSpPr>
            <a:spLocks noGrp="1" noChangeArrowheads="1"/>
          </p:cNvSpPr>
          <p:nvPr>
            <p:ph type="hdr" sz="quarter"/>
          </p:nvPr>
        </p:nvSpPr>
        <p:spPr bwMode="auto">
          <a:xfrm>
            <a:off x="3852016" y="0"/>
            <a:ext cx="2945659"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rtl="0">
              <a:defRPr sz="1200">
                <a:latin typeface="Arial" pitchFamily="34" charset="0"/>
              </a:defRPr>
            </a:lvl1pPr>
          </a:lstStyle>
          <a:p>
            <a:pPr>
              <a:defRPr/>
            </a:pPr>
            <a:r>
              <a:rPr lang="ar-SA" smtClean="0"/>
              <a:t>مدیریت سود/زیان</a:t>
            </a:r>
            <a:endParaRPr lang="en-US"/>
          </a:p>
        </p:txBody>
      </p:sp>
      <p:sp>
        <p:nvSpPr>
          <p:cNvPr id="598019" name="Rectangle 3"/>
          <p:cNvSpPr>
            <a:spLocks noGrp="1" noChangeArrowheads="1"/>
          </p:cNvSpPr>
          <p:nvPr>
            <p:ph type="dt" idx="1"/>
          </p:nvPr>
        </p:nvSpPr>
        <p:spPr bwMode="auto">
          <a:xfrm>
            <a:off x="1574" y="0"/>
            <a:ext cx="2945659"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rtl="0">
              <a:defRPr sz="1200">
                <a:latin typeface="Arial" charset="0"/>
                <a:cs typeface="Arial" charset="0"/>
              </a:defRPr>
            </a:lvl1pPr>
          </a:lstStyle>
          <a:p>
            <a:pPr>
              <a:defRPr/>
            </a:pPr>
            <a:endParaRPr lang="en-US"/>
          </a:p>
        </p:txBody>
      </p:sp>
      <p:sp>
        <p:nvSpPr>
          <p:cNvPr id="44036" name="Rectangle 4"/>
          <p:cNvSpPr>
            <a:spLocks noGrp="1" noRot="1" noChangeAspect="1" noChangeArrowheads="1" noTextEdit="1"/>
          </p:cNvSpPr>
          <p:nvPr>
            <p:ph type="sldImg" idx="2"/>
          </p:nvPr>
        </p:nvSpPr>
        <p:spPr bwMode="auto">
          <a:xfrm>
            <a:off x="931863" y="741363"/>
            <a:ext cx="4933950" cy="3702050"/>
          </a:xfrm>
          <a:prstGeom prst="rect">
            <a:avLst/>
          </a:prstGeom>
          <a:noFill/>
          <a:ln w="9525">
            <a:solidFill>
              <a:srgbClr val="000000"/>
            </a:solidFill>
            <a:miter lim="800000"/>
            <a:headEnd/>
            <a:tailEnd/>
          </a:ln>
        </p:spPr>
      </p:sp>
      <p:sp>
        <p:nvSpPr>
          <p:cNvPr id="598021" name="Rectangle 5"/>
          <p:cNvSpPr>
            <a:spLocks noGrp="1" noChangeArrowheads="1"/>
          </p:cNvSpPr>
          <p:nvPr>
            <p:ph type="body" sz="quarter" idx="3"/>
          </p:nvPr>
        </p:nvSpPr>
        <p:spPr bwMode="auto">
          <a:xfrm>
            <a:off x="679768" y="4690269"/>
            <a:ext cx="5438140" cy="4443413"/>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8022" name="Rectangle 6"/>
          <p:cNvSpPr>
            <a:spLocks noGrp="1" noChangeArrowheads="1"/>
          </p:cNvSpPr>
          <p:nvPr>
            <p:ph type="ftr" sz="quarter" idx="4"/>
          </p:nvPr>
        </p:nvSpPr>
        <p:spPr bwMode="auto">
          <a:xfrm>
            <a:off x="3852016" y="9378824"/>
            <a:ext cx="2945659" cy="4937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rtl="0">
              <a:defRPr sz="1200">
                <a:latin typeface="Arial" charset="0"/>
                <a:cs typeface="Arial" charset="0"/>
              </a:defRPr>
            </a:lvl1pPr>
          </a:lstStyle>
          <a:p>
            <a:pPr>
              <a:defRPr/>
            </a:pPr>
            <a:endParaRPr lang="en-US"/>
          </a:p>
        </p:txBody>
      </p:sp>
      <p:sp>
        <p:nvSpPr>
          <p:cNvPr id="598023" name="Rectangle 7"/>
          <p:cNvSpPr>
            <a:spLocks noGrp="1" noChangeArrowheads="1"/>
          </p:cNvSpPr>
          <p:nvPr>
            <p:ph type="sldNum" sz="quarter" idx="5"/>
          </p:nvPr>
        </p:nvSpPr>
        <p:spPr bwMode="auto">
          <a:xfrm>
            <a:off x="1574" y="9378824"/>
            <a:ext cx="2945659" cy="4937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rtl="0">
              <a:defRPr sz="1200">
                <a:latin typeface="Arial" charset="0"/>
                <a:cs typeface="Arial" charset="0"/>
              </a:defRPr>
            </a:lvl1pPr>
          </a:lstStyle>
          <a:p>
            <a:pPr>
              <a:defRPr/>
            </a:pPr>
            <a:fld id="{DDBCA82F-74E6-40A2-878E-2FC659B42AB8}" type="slidenum">
              <a:rPr lang="ar-SA"/>
              <a:pPr>
                <a:defRPr/>
              </a:pPr>
              <a:t>‹#›</a:t>
            </a:fld>
            <a:endParaRPr lang="en-US"/>
          </a:p>
        </p:txBody>
      </p:sp>
    </p:spTree>
    <p:extLst>
      <p:ext uri="{BB962C8B-B14F-4D97-AF65-F5344CB8AC3E}">
        <p14:creationId xmlns="" xmlns:p14="http://schemas.microsoft.com/office/powerpoint/2010/main" val="670564307"/>
      </p:ext>
    </p:extLst>
  </p:cSld>
  <p:clrMap bg1="lt1" tx1="dk1" bg2="lt2" tx2="dk2" accent1="accent1" accent2="accent2" accent3="accent3" accent4="accent4" accent5="accent5" accent6="accent6" hlink="hlink" folHlink="folHlink"/>
  <p:hf ftr="0"/>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05A45ADF-A5E6-4676-8E20-738278B22EFA}" type="slidenum">
              <a:rPr lang="ar-SA"/>
              <a:pPr/>
              <a:t>22</a:t>
            </a:fld>
            <a:endParaRPr 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69E2B1F4-1933-45B9-9022-D88EAF346F00}" type="slidenum">
              <a:rPr lang="ar-SA"/>
              <a:pPr/>
              <a:t>23</a:t>
            </a:fld>
            <a:endParaRPr 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643EC20D-DA21-4D76-BD3C-8DB3D1FA2A86}" type="slidenum">
              <a:rPr lang="ar-SA"/>
              <a:pPr/>
              <a:t>24</a:t>
            </a:fld>
            <a:endParaRPr 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6C941B80-3B14-4F3A-8668-F8CA5B66BD16}" type="slidenum">
              <a:rPr lang="ar-SA"/>
              <a:pPr/>
              <a:t>25</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6C941B80-3B14-4F3A-8668-F8CA5B66BD16}" type="slidenum">
              <a:rPr lang="ar-SA"/>
              <a:pPr/>
              <a:t>26</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6C941B80-3B14-4F3A-8668-F8CA5B66BD16}" type="slidenum">
              <a:rPr lang="ar-SA"/>
              <a:pPr/>
              <a:t>27</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6C941B80-3B14-4F3A-8668-F8CA5B66BD16}" type="slidenum">
              <a:rPr lang="ar-SA"/>
              <a:pPr/>
              <a:t>28</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fa-IR"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6C941B80-3B14-4F3A-8668-F8CA5B66BD16}" type="slidenum">
              <a:rPr lang="ar-SA"/>
              <a:pPr/>
              <a:t>29</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fa-IR"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BA2D9A4-9577-45B0-9466-5B8D837D06E7}" type="slidenum">
              <a:rPr lang="ar-SA">
                <a:latin typeface="Arial" pitchFamily="34" charset="0"/>
                <a:cs typeface="Arial" pitchFamily="34" charset="0"/>
              </a:rPr>
              <a:pPr/>
              <a:t>11</a:t>
            </a:fld>
            <a:endParaRPr lang="en-US">
              <a:latin typeface="Arial" pitchFamily="34" charset="0"/>
              <a:cs typeface="Arial" pitchFamily="34" charset="0"/>
            </a:endParaRPr>
          </a:p>
        </p:txBody>
      </p:sp>
      <p:sp>
        <p:nvSpPr>
          <p:cNvPr id="44035" name="Rectangle 2"/>
          <p:cNvSpPr>
            <a:spLocks noGrp="1" noRot="1" noChangeAspect="1" noChangeArrowheads="1" noTextEdit="1"/>
          </p:cNvSpPr>
          <p:nvPr>
            <p:ph type="sldImg"/>
          </p:nvPr>
        </p:nvSpPr>
        <p:spPr>
          <a:xfrm>
            <a:off x="933450" y="741363"/>
            <a:ext cx="4933950" cy="3702050"/>
          </a:xfrm>
          <a:ln/>
        </p:spPr>
      </p:sp>
      <p:sp>
        <p:nvSpPr>
          <p:cNvPr id="44036" name="Rectangle 3"/>
          <p:cNvSpPr>
            <a:spLocks noGrp="1" noChangeArrowheads="1"/>
          </p:cNvSpPr>
          <p:nvPr>
            <p:ph type="body" idx="1"/>
          </p:nvPr>
        </p:nvSpPr>
        <p:spPr>
          <a:xfrm>
            <a:off x="680245" y="4690308"/>
            <a:ext cx="5437187" cy="4442703"/>
          </a:xfrm>
          <a:noFill/>
          <a:ln/>
        </p:spPr>
        <p:txBody>
          <a:bodyPr lIns="91440" tIns="45720" rIns="91440" bIns="45720"/>
          <a:lstStyle/>
          <a:p>
            <a:pPr eaLnBrk="1" hangingPunct="1"/>
            <a:endParaRPr lang="fa-IR"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F09827EF-C8D5-4FDC-8CE7-33E785430320}" type="slidenum">
              <a:rPr lang="ar-SA" smtClean="0"/>
              <a:pPr/>
              <a:t>14</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F09827EF-C8D5-4FDC-8CE7-33E785430320}" type="slidenum">
              <a:rPr lang="ar-SA" smtClean="0"/>
              <a:pPr/>
              <a:t>15</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F09827EF-C8D5-4FDC-8CE7-33E785430320}" type="slidenum">
              <a:rPr lang="ar-SA" smtClean="0"/>
              <a:pPr/>
              <a:t>16</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F09827EF-C8D5-4FDC-8CE7-33E785430320}" type="slidenum">
              <a:rPr lang="ar-SA" smtClean="0"/>
              <a:pPr/>
              <a:t>17</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43FEBB51-0E50-4280-95C6-028F8B74EBCB}" type="slidenum">
              <a:rPr lang="ar-SA" smtClean="0"/>
              <a:pPr/>
              <a:t>18</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0061917F-CEA9-41B7-9F8B-3CDD6B6F9F14}" type="slidenum">
              <a:rPr lang="ar-SA"/>
              <a:pPr/>
              <a:t>21</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fa-I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ctrTitle"/>
          </p:nvPr>
        </p:nvSpPr>
        <p:spPr>
          <a:xfrm>
            <a:off x="647700" y="1447800"/>
            <a:ext cx="7848600" cy="1295400"/>
          </a:xfrm>
        </p:spPr>
        <p:txBody>
          <a:bodyPr/>
          <a:lstStyle>
            <a:lvl1pPr>
              <a:defRPr/>
            </a:lvl1pPr>
          </a:lstStyle>
          <a:p>
            <a:r>
              <a:rPr lang="en-US"/>
              <a:t>Click to edit Master title style</a:t>
            </a:r>
          </a:p>
        </p:txBody>
      </p:sp>
      <p:sp>
        <p:nvSpPr>
          <p:cNvPr id="192515" name="Rectangle 3"/>
          <p:cNvSpPr>
            <a:spLocks noGrp="1" noChangeArrowheads="1"/>
          </p:cNvSpPr>
          <p:nvPr>
            <p:ph type="subTitle" idx="1"/>
          </p:nvPr>
        </p:nvSpPr>
        <p:spPr>
          <a:xfrm>
            <a:off x="533400" y="3048000"/>
            <a:ext cx="8077200" cy="6350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rtl="1">
              <a:defRPr b="0">
                <a:latin typeface="+mn-lt"/>
              </a:defRPr>
            </a:lvl1pPr>
          </a:lstStyle>
          <a:p>
            <a:pPr>
              <a:defRPr/>
            </a:pPr>
            <a:endParaRPr lang="en-US"/>
          </a:p>
        </p:txBody>
      </p:sp>
      <p:sp>
        <p:nvSpPr>
          <p:cNvPr id="5" name="Rectangle 5"/>
          <p:cNvSpPr>
            <a:spLocks noGrp="1" noChangeArrowheads="1"/>
          </p:cNvSpPr>
          <p:nvPr>
            <p:ph type="ftr" sz="quarter" idx="11"/>
          </p:nvPr>
        </p:nvSpPr>
        <p:spPr/>
        <p:txBody>
          <a:bodyPr/>
          <a:lstStyle>
            <a:lvl1pPr rtl="1">
              <a:defRPr b="0">
                <a:latin typeface="+mn-lt"/>
              </a:defRPr>
            </a:lvl1pPr>
          </a:lstStyle>
          <a:p>
            <a:pPr>
              <a:defRPr/>
            </a:pPr>
            <a:endParaRPr lang="en-US"/>
          </a:p>
        </p:txBody>
      </p:sp>
      <p:sp>
        <p:nvSpPr>
          <p:cNvPr id="6" name="Rectangle 6"/>
          <p:cNvSpPr>
            <a:spLocks noGrp="1" noChangeArrowheads="1"/>
          </p:cNvSpPr>
          <p:nvPr>
            <p:ph type="sldNum" sz="quarter" idx="12"/>
          </p:nvPr>
        </p:nvSpPr>
        <p:spPr/>
        <p:txBody>
          <a:bodyPr/>
          <a:lstStyle>
            <a:lvl1pPr rtl="1">
              <a:defRPr b="0">
                <a:latin typeface="+mn-lt"/>
              </a:defRPr>
            </a:lvl1pPr>
          </a:lstStyle>
          <a:p>
            <a:pPr>
              <a:defRPr/>
            </a:pPr>
            <a:fld id="{7B9C8FBA-9DBA-4881-95A4-F2FB62EF3F96}" type="slidenum">
              <a:rPr lang="ar-SA"/>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rtl="1">
              <a:defRPr/>
            </a:lvl1pPr>
          </a:lstStyle>
          <a:p>
            <a:pPr>
              <a:defRPr/>
            </a:pPr>
            <a:endParaRPr lang="en-US"/>
          </a:p>
        </p:txBody>
      </p:sp>
      <p:sp>
        <p:nvSpPr>
          <p:cNvPr id="5" name="Rectangle 5"/>
          <p:cNvSpPr>
            <a:spLocks noGrp="1" noChangeArrowheads="1"/>
          </p:cNvSpPr>
          <p:nvPr>
            <p:ph type="ftr" sz="quarter" idx="11"/>
          </p:nvPr>
        </p:nvSpPr>
        <p:spPr/>
        <p:txBody>
          <a:bodyPr/>
          <a:lstStyle>
            <a:lvl1pPr rtl="1">
              <a:defRPr/>
            </a:lvl1pPr>
          </a:lstStyle>
          <a:p>
            <a:pPr>
              <a:defRPr/>
            </a:pPr>
            <a:endParaRPr lang="en-US"/>
          </a:p>
        </p:txBody>
      </p:sp>
      <p:sp>
        <p:nvSpPr>
          <p:cNvPr id="6" name="Rectangle 6"/>
          <p:cNvSpPr>
            <a:spLocks noGrp="1" noChangeArrowheads="1"/>
          </p:cNvSpPr>
          <p:nvPr>
            <p:ph type="sldNum" sz="quarter" idx="12"/>
          </p:nvPr>
        </p:nvSpPr>
        <p:spPr/>
        <p:txBody>
          <a:bodyPr/>
          <a:lstStyle>
            <a:lvl1pPr rtl="1">
              <a:defRPr/>
            </a:lvl1pPr>
          </a:lstStyle>
          <a:p>
            <a:pPr>
              <a:defRPr/>
            </a:pPr>
            <a:fld id="{24093322-A207-46D9-B995-E58A7D51BD03}" type="slidenum">
              <a:rPr lang="ar-SA"/>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20193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0"/>
            <a:ext cx="59055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rtl="1">
              <a:defRPr/>
            </a:lvl1pPr>
          </a:lstStyle>
          <a:p>
            <a:pPr>
              <a:defRPr/>
            </a:pPr>
            <a:endParaRPr lang="en-US"/>
          </a:p>
        </p:txBody>
      </p:sp>
      <p:sp>
        <p:nvSpPr>
          <p:cNvPr id="5" name="Rectangle 5"/>
          <p:cNvSpPr>
            <a:spLocks noGrp="1" noChangeArrowheads="1"/>
          </p:cNvSpPr>
          <p:nvPr>
            <p:ph type="ftr" sz="quarter" idx="11"/>
          </p:nvPr>
        </p:nvSpPr>
        <p:spPr/>
        <p:txBody>
          <a:bodyPr/>
          <a:lstStyle>
            <a:lvl1pPr rtl="1">
              <a:defRPr/>
            </a:lvl1pPr>
          </a:lstStyle>
          <a:p>
            <a:pPr>
              <a:defRPr/>
            </a:pPr>
            <a:endParaRPr lang="en-US"/>
          </a:p>
        </p:txBody>
      </p:sp>
      <p:sp>
        <p:nvSpPr>
          <p:cNvPr id="6" name="Rectangle 6"/>
          <p:cNvSpPr>
            <a:spLocks noGrp="1" noChangeArrowheads="1"/>
          </p:cNvSpPr>
          <p:nvPr>
            <p:ph type="sldNum" sz="quarter" idx="12"/>
          </p:nvPr>
        </p:nvSpPr>
        <p:spPr/>
        <p:txBody>
          <a:bodyPr/>
          <a:lstStyle>
            <a:lvl1pPr rtl="1">
              <a:defRPr/>
            </a:lvl1pPr>
          </a:lstStyle>
          <a:p>
            <a:pPr>
              <a:defRPr/>
            </a:pPr>
            <a:fld id="{D21056B7-BEFC-4751-8E30-0267620A5A3A}" type="slidenum">
              <a:rPr lang="ar-SA"/>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685800" y="1981200"/>
            <a:ext cx="7772400" cy="4114800"/>
          </a:xfrm>
        </p:spPr>
        <p:txBody>
          <a:bodyPr/>
          <a:lstStyle/>
          <a:p>
            <a:pPr lvl="0"/>
            <a:endParaRPr lang="fa-IR" noProof="0" smtClean="0"/>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1EFCECA5-1BA6-4B4A-9E3C-F318064333F6}" type="slidenum">
              <a:rPr lang="ar-SA" altLang="en-US"/>
              <a:pPr/>
              <a:t>‹#›</a:t>
            </a:fld>
            <a:endParaRPr lang="en-US" altLang="en-US"/>
          </a:p>
        </p:txBody>
      </p:sp>
    </p:spTree>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ctrTitle"/>
          </p:nvPr>
        </p:nvSpPr>
        <p:spPr>
          <a:xfrm>
            <a:off x="647700" y="1447800"/>
            <a:ext cx="7848600" cy="1295400"/>
          </a:xfrm>
        </p:spPr>
        <p:txBody>
          <a:bodyPr/>
          <a:lstStyle>
            <a:lvl1pPr>
              <a:defRPr/>
            </a:lvl1pPr>
          </a:lstStyle>
          <a:p>
            <a:r>
              <a:rPr lang="en-US"/>
              <a:t>Click to edit Master title style</a:t>
            </a:r>
          </a:p>
        </p:txBody>
      </p:sp>
      <p:sp>
        <p:nvSpPr>
          <p:cNvPr id="192515" name="Rectangle 3"/>
          <p:cNvSpPr>
            <a:spLocks noGrp="1" noChangeArrowheads="1"/>
          </p:cNvSpPr>
          <p:nvPr>
            <p:ph type="subTitle" idx="1"/>
          </p:nvPr>
        </p:nvSpPr>
        <p:spPr>
          <a:xfrm>
            <a:off x="533400" y="3048000"/>
            <a:ext cx="8077200" cy="6350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b="0">
                <a:latin typeface="+mn-lt"/>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b="0">
                <a:latin typeface="+mn-lt"/>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b="0">
                <a:latin typeface="+mn-lt"/>
              </a:defRPr>
            </a:lvl1pPr>
          </a:lstStyle>
          <a:p>
            <a:pPr>
              <a:defRPr/>
            </a:pPr>
            <a:fld id="{1131D56E-316E-4111-B4B6-3750A8069245}"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17242619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F97DA6-134B-41F7-8BC5-20664092F1AC}"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252890381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AC245E-B71A-49BB-B872-0A59FAEC9C70}"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412146713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C075B2-1795-42C0-8FBD-22E59A48BCF6}"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406803967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13B2AA3-2178-43FD-9FDA-F6F524CC263F}"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799929742"/>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919BCE6-8931-48C3-9C13-3A19B6A8B6B9}"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82346888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7EB1BA-4658-45CD-9575-4575C5F16A0D}"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7712011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rtl="1">
              <a:defRPr/>
            </a:lvl1pPr>
          </a:lstStyle>
          <a:p>
            <a:pPr>
              <a:defRPr/>
            </a:pPr>
            <a:endParaRPr lang="en-US"/>
          </a:p>
        </p:txBody>
      </p:sp>
      <p:sp>
        <p:nvSpPr>
          <p:cNvPr id="5" name="Rectangle 5"/>
          <p:cNvSpPr>
            <a:spLocks noGrp="1" noChangeArrowheads="1"/>
          </p:cNvSpPr>
          <p:nvPr>
            <p:ph type="ftr" sz="quarter" idx="11"/>
          </p:nvPr>
        </p:nvSpPr>
        <p:spPr/>
        <p:txBody>
          <a:bodyPr/>
          <a:lstStyle>
            <a:lvl1pPr rtl="1">
              <a:defRPr/>
            </a:lvl1pPr>
          </a:lstStyle>
          <a:p>
            <a:pPr>
              <a:defRPr/>
            </a:pPr>
            <a:endParaRPr lang="en-US"/>
          </a:p>
        </p:txBody>
      </p:sp>
      <p:sp>
        <p:nvSpPr>
          <p:cNvPr id="6" name="Rectangle 6"/>
          <p:cNvSpPr>
            <a:spLocks noGrp="1" noChangeArrowheads="1"/>
          </p:cNvSpPr>
          <p:nvPr>
            <p:ph type="sldNum" sz="quarter" idx="12"/>
          </p:nvPr>
        </p:nvSpPr>
        <p:spPr/>
        <p:txBody>
          <a:bodyPr/>
          <a:lstStyle>
            <a:lvl1pPr rtl="1">
              <a:defRPr/>
            </a:lvl1pPr>
          </a:lstStyle>
          <a:p>
            <a:pPr>
              <a:defRPr/>
            </a:pPr>
            <a:fld id="{2B89D23D-6A72-4A77-A084-AEA029C15684}" type="slidenum">
              <a:rPr lang="ar-SA"/>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191AFA-C603-405C-99E8-2F15815C8BFE}"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78354265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A0E2DCD-85E7-4890-8238-27F20999E2DA}"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447653484"/>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86C1CE-3799-4F91-984C-CB1E77EEE56E}"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236126980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20193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0"/>
            <a:ext cx="59055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3D41776-11B7-4C4F-A716-B83A68EEB36D}"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47250075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ctrTitle"/>
          </p:nvPr>
        </p:nvSpPr>
        <p:spPr>
          <a:xfrm>
            <a:off x="647700" y="1447800"/>
            <a:ext cx="7848600" cy="1295400"/>
          </a:xfrm>
        </p:spPr>
        <p:txBody>
          <a:bodyPr/>
          <a:lstStyle>
            <a:lvl1pPr>
              <a:defRPr/>
            </a:lvl1pPr>
          </a:lstStyle>
          <a:p>
            <a:r>
              <a:rPr lang="en-US"/>
              <a:t>Click to edit Master title style</a:t>
            </a:r>
          </a:p>
        </p:txBody>
      </p:sp>
      <p:sp>
        <p:nvSpPr>
          <p:cNvPr id="192515" name="Rectangle 3"/>
          <p:cNvSpPr>
            <a:spLocks noGrp="1" noChangeArrowheads="1"/>
          </p:cNvSpPr>
          <p:nvPr>
            <p:ph type="subTitle" idx="1"/>
          </p:nvPr>
        </p:nvSpPr>
        <p:spPr>
          <a:xfrm>
            <a:off x="533400" y="3048000"/>
            <a:ext cx="8077200" cy="6350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b="0">
                <a:latin typeface="+mn-lt"/>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b="0">
                <a:latin typeface="+mn-lt"/>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defRPr b="0">
                <a:latin typeface="+mn-lt"/>
              </a:defRPr>
            </a:lvl1pPr>
          </a:lstStyle>
          <a:p>
            <a:pPr>
              <a:defRPr/>
            </a:pPr>
            <a:fld id="{1131D56E-316E-4111-B4B6-3750A8069245}"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39510713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F97DA6-134B-41F7-8BC5-20664092F1AC}"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898413698"/>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AC245E-B71A-49BB-B872-0A59FAEC9C70}"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67586475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C075B2-1795-42C0-8FBD-22E59A48BCF6}"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424056263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13B2AA3-2178-43FD-9FDA-F6F524CC263F}"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11751474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919BCE6-8931-48C3-9C13-3A19B6A8B6B9}"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207287271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rtl="1">
              <a:defRPr/>
            </a:lvl1pPr>
          </a:lstStyle>
          <a:p>
            <a:pPr>
              <a:defRPr/>
            </a:pPr>
            <a:endParaRPr lang="en-US"/>
          </a:p>
        </p:txBody>
      </p:sp>
      <p:sp>
        <p:nvSpPr>
          <p:cNvPr id="5" name="Rectangle 5"/>
          <p:cNvSpPr>
            <a:spLocks noGrp="1" noChangeArrowheads="1"/>
          </p:cNvSpPr>
          <p:nvPr>
            <p:ph type="ftr" sz="quarter" idx="11"/>
          </p:nvPr>
        </p:nvSpPr>
        <p:spPr/>
        <p:txBody>
          <a:bodyPr/>
          <a:lstStyle>
            <a:lvl1pPr rtl="1">
              <a:defRPr/>
            </a:lvl1pPr>
          </a:lstStyle>
          <a:p>
            <a:pPr>
              <a:defRPr/>
            </a:pPr>
            <a:endParaRPr lang="en-US"/>
          </a:p>
        </p:txBody>
      </p:sp>
      <p:sp>
        <p:nvSpPr>
          <p:cNvPr id="6" name="Rectangle 6"/>
          <p:cNvSpPr>
            <a:spLocks noGrp="1" noChangeArrowheads="1"/>
          </p:cNvSpPr>
          <p:nvPr>
            <p:ph type="sldNum" sz="quarter" idx="12"/>
          </p:nvPr>
        </p:nvSpPr>
        <p:spPr/>
        <p:txBody>
          <a:bodyPr/>
          <a:lstStyle>
            <a:lvl1pPr rtl="1">
              <a:defRPr/>
            </a:lvl1pPr>
          </a:lstStyle>
          <a:p>
            <a:pPr>
              <a:defRPr/>
            </a:pPr>
            <a:fld id="{387EC1F0-7679-452C-BDF7-A4B8E522CEF6}" type="slidenum">
              <a:rPr lang="ar-SA"/>
              <a:pPr>
                <a:defRPr/>
              </a:pPr>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7EB1BA-4658-45CD-9575-4575C5F16A0D}"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1405525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191AFA-C603-405C-99E8-2F15815C8BFE}"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10658794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A0E2DCD-85E7-4890-8238-27F20999E2DA}"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348932079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86C1CE-3799-4F91-984C-CB1E77EEE56E}"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882930584"/>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20193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0"/>
            <a:ext cx="59055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3D41776-11B7-4C4F-A716-B83A68EEB36D}" type="slidenum">
              <a:rPr lang="ar-SA">
                <a:solidFill>
                  <a:srgbClr val="000000"/>
                </a:solidFill>
              </a:rPr>
              <a:pPr>
                <a:defRPr/>
              </a:pPr>
              <a:t>‹#›</a:t>
            </a:fld>
            <a:endParaRPr lang="en-US">
              <a:solidFill>
                <a:srgbClr val="000000"/>
              </a:solidFill>
            </a:endParaRPr>
          </a:p>
        </p:txBody>
      </p:sp>
    </p:spTree>
    <p:extLst>
      <p:ext uri="{BB962C8B-B14F-4D97-AF65-F5344CB8AC3E}">
        <p14:creationId xmlns="" xmlns:p14="http://schemas.microsoft.com/office/powerpoint/2010/main" val="11882527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rtl="1">
              <a:defRPr/>
            </a:lvl1pPr>
          </a:lstStyle>
          <a:p>
            <a:pPr>
              <a:defRPr/>
            </a:pPr>
            <a:endParaRPr lang="en-US"/>
          </a:p>
        </p:txBody>
      </p:sp>
      <p:sp>
        <p:nvSpPr>
          <p:cNvPr id="6" name="Rectangle 5"/>
          <p:cNvSpPr>
            <a:spLocks noGrp="1" noChangeArrowheads="1"/>
          </p:cNvSpPr>
          <p:nvPr>
            <p:ph type="ftr" sz="quarter" idx="11"/>
          </p:nvPr>
        </p:nvSpPr>
        <p:spPr/>
        <p:txBody>
          <a:bodyPr/>
          <a:lstStyle>
            <a:lvl1pPr rtl="1">
              <a:defRPr/>
            </a:lvl1pPr>
          </a:lstStyle>
          <a:p>
            <a:pPr>
              <a:defRPr/>
            </a:pPr>
            <a:endParaRPr lang="en-US"/>
          </a:p>
        </p:txBody>
      </p:sp>
      <p:sp>
        <p:nvSpPr>
          <p:cNvPr id="7" name="Rectangle 6"/>
          <p:cNvSpPr>
            <a:spLocks noGrp="1" noChangeArrowheads="1"/>
          </p:cNvSpPr>
          <p:nvPr>
            <p:ph type="sldNum" sz="quarter" idx="12"/>
          </p:nvPr>
        </p:nvSpPr>
        <p:spPr/>
        <p:txBody>
          <a:bodyPr/>
          <a:lstStyle>
            <a:lvl1pPr rtl="1">
              <a:defRPr/>
            </a:lvl1pPr>
          </a:lstStyle>
          <a:p>
            <a:pPr>
              <a:defRPr/>
            </a:pPr>
            <a:fld id="{57E08353-2A48-4205-9FBD-15019F948353}" type="slidenum">
              <a:rPr lang="ar-SA"/>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rtl="1">
              <a:defRPr/>
            </a:lvl1pPr>
          </a:lstStyle>
          <a:p>
            <a:pPr>
              <a:defRPr/>
            </a:pPr>
            <a:endParaRPr lang="en-US"/>
          </a:p>
        </p:txBody>
      </p:sp>
      <p:sp>
        <p:nvSpPr>
          <p:cNvPr id="8" name="Rectangle 5"/>
          <p:cNvSpPr>
            <a:spLocks noGrp="1" noChangeArrowheads="1"/>
          </p:cNvSpPr>
          <p:nvPr>
            <p:ph type="ftr" sz="quarter" idx="11"/>
          </p:nvPr>
        </p:nvSpPr>
        <p:spPr/>
        <p:txBody>
          <a:bodyPr/>
          <a:lstStyle>
            <a:lvl1pPr rtl="1">
              <a:defRPr/>
            </a:lvl1pPr>
          </a:lstStyle>
          <a:p>
            <a:pPr>
              <a:defRPr/>
            </a:pPr>
            <a:endParaRPr lang="en-US"/>
          </a:p>
        </p:txBody>
      </p:sp>
      <p:sp>
        <p:nvSpPr>
          <p:cNvPr id="9" name="Rectangle 6"/>
          <p:cNvSpPr>
            <a:spLocks noGrp="1" noChangeArrowheads="1"/>
          </p:cNvSpPr>
          <p:nvPr>
            <p:ph type="sldNum" sz="quarter" idx="12"/>
          </p:nvPr>
        </p:nvSpPr>
        <p:spPr/>
        <p:txBody>
          <a:bodyPr/>
          <a:lstStyle>
            <a:lvl1pPr rtl="1">
              <a:defRPr/>
            </a:lvl1pPr>
          </a:lstStyle>
          <a:p>
            <a:pPr>
              <a:defRPr/>
            </a:pPr>
            <a:fld id="{7FE034C9-4BA3-426F-ACA0-8F4E50B4843D}" type="slidenum">
              <a:rPr lang="ar-SA"/>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rtl="1">
              <a:defRPr/>
            </a:lvl1pPr>
          </a:lstStyle>
          <a:p>
            <a:pPr>
              <a:defRPr/>
            </a:pPr>
            <a:endParaRPr lang="en-US"/>
          </a:p>
        </p:txBody>
      </p:sp>
      <p:sp>
        <p:nvSpPr>
          <p:cNvPr id="4" name="Rectangle 5"/>
          <p:cNvSpPr>
            <a:spLocks noGrp="1" noChangeArrowheads="1"/>
          </p:cNvSpPr>
          <p:nvPr>
            <p:ph type="ftr" sz="quarter" idx="11"/>
          </p:nvPr>
        </p:nvSpPr>
        <p:spPr/>
        <p:txBody>
          <a:bodyPr/>
          <a:lstStyle>
            <a:lvl1pPr rtl="1">
              <a:defRPr/>
            </a:lvl1pPr>
          </a:lstStyle>
          <a:p>
            <a:pPr>
              <a:defRPr/>
            </a:pPr>
            <a:endParaRPr lang="en-US"/>
          </a:p>
        </p:txBody>
      </p:sp>
      <p:sp>
        <p:nvSpPr>
          <p:cNvPr id="5" name="Rectangle 6"/>
          <p:cNvSpPr>
            <a:spLocks noGrp="1" noChangeArrowheads="1"/>
          </p:cNvSpPr>
          <p:nvPr>
            <p:ph type="sldNum" sz="quarter" idx="12"/>
          </p:nvPr>
        </p:nvSpPr>
        <p:spPr/>
        <p:txBody>
          <a:bodyPr/>
          <a:lstStyle>
            <a:lvl1pPr rtl="1">
              <a:defRPr/>
            </a:lvl1pPr>
          </a:lstStyle>
          <a:p>
            <a:pPr>
              <a:defRPr/>
            </a:pPr>
            <a:fld id="{A84FC174-E64F-4455-BE7B-44292F9645A5}" type="slidenum">
              <a:rPr lang="ar-SA"/>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rtl="1">
              <a:defRPr/>
            </a:lvl1pPr>
          </a:lstStyle>
          <a:p>
            <a:pPr>
              <a:defRPr/>
            </a:pPr>
            <a:endParaRPr lang="en-US"/>
          </a:p>
        </p:txBody>
      </p:sp>
      <p:sp>
        <p:nvSpPr>
          <p:cNvPr id="3" name="Rectangle 5"/>
          <p:cNvSpPr>
            <a:spLocks noGrp="1" noChangeArrowheads="1"/>
          </p:cNvSpPr>
          <p:nvPr>
            <p:ph type="ftr" sz="quarter" idx="11"/>
          </p:nvPr>
        </p:nvSpPr>
        <p:spPr/>
        <p:txBody>
          <a:bodyPr/>
          <a:lstStyle>
            <a:lvl1pPr rtl="1">
              <a:defRPr/>
            </a:lvl1pPr>
          </a:lstStyle>
          <a:p>
            <a:pPr>
              <a:defRPr/>
            </a:pPr>
            <a:endParaRPr lang="en-US"/>
          </a:p>
        </p:txBody>
      </p:sp>
      <p:sp>
        <p:nvSpPr>
          <p:cNvPr id="4" name="Rectangle 6"/>
          <p:cNvSpPr>
            <a:spLocks noGrp="1" noChangeArrowheads="1"/>
          </p:cNvSpPr>
          <p:nvPr>
            <p:ph type="sldNum" sz="quarter" idx="12"/>
          </p:nvPr>
        </p:nvSpPr>
        <p:spPr/>
        <p:txBody>
          <a:bodyPr/>
          <a:lstStyle>
            <a:lvl1pPr rtl="1">
              <a:defRPr/>
            </a:lvl1pPr>
          </a:lstStyle>
          <a:p>
            <a:pPr>
              <a:defRPr/>
            </a:pPr>
            <a:fld id="{3E27AAF9-3481-4B6D-8D51-461A6F44520A}" type="slidenum">
              <a:rPr lang="ar-SA"/>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rtl="1">
              <a:defRPr/>
            </a:lvl1pPr>
          </a:lstStyle>
          <a:p>
            <a:pPr>
              <a:defRPr/>
            </a:pPr>
            <a:endParaRPr lang="en-US"/>
          </a:p>
        </p:txBody>
      </p:sp>
      <p:sp>
        <p:nvSpPr>
          <p:cNvPr id="6" name="Rectangle 5"/>
          <p:cNvSpPr>
            <a:spLocks noGrp="1" noChangeArrowheads="1"/>
          </p:cNvSpPr>
          <p:nvPr>
            <p:ph type="ftr" sz="quarter" idx="11"/>
          </p:nvPr>
        </p:nvSpPr>
        <p:spPr/>
        <p:txBody>
          <a:bodyPr/>
          <a:lstStyle>
            <a:lvl1pPr rtl="1">
              <a:defRPr/>
            </a:lvl1pPr>
          </a:lstStyle>
          <a:p>
            <a:pPr>
              <a:defRPr/>
            </a:pPr>
            <a:endParaRPr lang="en-US"/>
          </a:p>
        </p:txBody>
      </p:sp>
      <p:sp>
        <p:nvSpPr>
          <p:cNvPr id="7" name="Rectangle 6"/>
          <p:cNvSpPr>
            <a:spLocks noGrp="1" noChangeArrowheads="1"/>
          </p:cNvSpPr>
          <p:nvPr>
            <p:ph type="sldNum" sz="quarter" idx="12"/>
          </p:nvPr>
        </p:nvSpPr>
        <p:spPr/>
        <p:txBody>
          <a:bodyPr/>
          <a:lstStyle>
            <a:lvl1pPr rtl="1">
              <a:defRPr/>
            </a:lvl1pPr>
          </a:lstStyle>
          <a:p>
            <a:pPr>
              <a:defRPr/>
            </a:pPr>
            <a:fld id="{E55F99D9-4580-499E-B5BE-90E62608B502}" type="slidenum">
              <a:rPr lang="ar-SA"/>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rtl="1">
              <a:defRPr/>
            </a:lvl1pPr>
          </a:lstStyle>
          <a:p>
            <a:pPr>
              <a:defRPr/>
            </a:pPr>
            <a:endParaRPr lang="en-US"/>
          </a:p>
        </p:txBody>
      </p:sp>
      <p:sp>
        <p:nvSpPr>
          <p:cNvPr id="6" name="Rectangle 5"/>
          <p:cNvSpPr>
            <a:spLocks noGrp="1" noChangeArrowheads="1"/>
          </p:cNvSpPr>
          <p:nvPr>
            <p:ph type="ftr" sz="quarter" idx="11"/>
          </p:nvPr>
        </p:nvSpPr>
        <p:spPr/>
        <p:txBody>
          <a:bodyPr/>
          <a:lstStyle>
            <a:lvl1pPr rtl="1">
              <a:defRPr/>
            </a:lvl1pPr>
          </a:lstStyle>
          <a:p>
            <a:pPr>
              <a:defRPr/>
            </a:pPr>
            <a:endParaRPr lang="en-US"/>
          </a:p>
        </p:txBody>
      </p:sp>
      <p:sp>
        <p:nvSpPr>
          <p:cNvPr id="7" name="Rectangle 6"/>
          <p:cNvSpPr>
            <a:spLocks noGrp="1" noChangeArrowheads="1"/>
          </p:cNvSpPr>
          <p:nvPr>
            <p:ph type="sldNum" sz="quarter" idx="12"/>
          </p:nvPr>
        </p:nvSpPr>
        <p:spPr/>
        <p:txBody>
          <a:bodyPr/>
          <a:lstStyle>
            <a:lvl1pPr rtl="1">
              <a:defRPr/>
            </a:lvl1pPr>
          </a:lstStyle>
          <a:p>
            <a:pPr>
              <a:defRPr/>
            </a:pPr>
            <a:fld id="{66833427-614C-46A7-BAD0-6812CD7F1551}" type="slidenum">
              <a:rPr lang="ar-SA"/>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905000"/>
            <a:ext cx="8077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 bullet text</a:t>
            </a:r>
          </a:p>
          <a:p>
            <a:pPr lvl="2"/>
            <a:r>
              <a:rPr lang="en-US" smtClean="0"/>
              <a:t>Third level bullet text</a:t>
            </a:r>
          </a:p>
          <a:p>
            <a:pPr lvl="3"/>
            <a:r>
              <a:rPr lang="en-US" smtClean="0"/>
              <a:t> Fourth level bullet text</a:t>
            </a:r>
          </a:p>
          <a:p>
            <a:pPr lvl="4"/>
            <a:r>
              <a:rPr lang="en-US" smtClean="0"/>
              <a:t>Fifth level bullet text</a:t>
            </a:r>
          </a:p>
          <a:p>
            <a:pPr lvl="1"/>
            <a:endParaRPr lang="en-US" smtClean="0"/>
          </a:p>
          <a:p>
            <a:pPr lvl="2"/>
            <a:endParaRPr lang="en-US" smtClean="0"/>
          </a:p>
        </p:txBody>
      </p:sp>
      <p:sp>
        <p:nvSpPr>
          <p:cNvPr id="1027" name="Rectangle 3"/>
          <p:cNvSpPr>
            <a:spLocks noGrp="1" noChangeArrowheads="1"/>
          </p:cNvSpPr>
          <p:nvPr>
            <p:ph type="title"/>
          </p:nvPr>
        </p:nvSpPr>
        <p:spPr bwMode="auto">
          <a:xfrm>
            <a:off x="457200" y="685800"/>
            <a:ext cx="80772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1492" name="Rectangle 4"/>
          <p:cNvSpPr>
            <a:spLocks noGrp="1" noChangeArrowheads="1"/>
          </p:cNvSpPr>
          <p:nvPr>
            <p:ph type="dt" sz="half" idx="2"/>
          </p:nvPr>
        </p:nvSpPr>
        <p:spPr bwMode="auto">
          <a:xfrm>
            <a:off x="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hangingPunct="1">
              <a:defRPr sz="1000" b="1" i="0">
                <a:solidFill>
                  <a:srgbClr val="000000"/>
                </a:solidFill>
                <a:latin typeface="Arial" charset="0"/>
                <a:cs typeface="Arial" charset="0"/>
              </a:defRPr>
            </a:lvl1pPr>
          </a:lstStyle>
          <a:p>
            <a:pPr>
              <a:defRPr/>
            </a:pPr>
            <a:endParaRPr lang="en-US"/>
          </a:p>
        </p:txBody>
      </p:sp>
      <p:sp>
        <p:nvSpPr>
          <p:cNvPr id="191493" name="Rectangle 5"/>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eaLnBrk="1" hangingPunct="1">
              <a:defRPr sz="1000" b="1" i="0">
                <a:solidFill>
                  <a:srgbClr val="000000"/>
                </a:solidFill>
                <a:latin typeface="Arial" charset="0"/>
                <a:cs typeface="Arial" charset="0"/>
              </a:defRPr>
            </a:lvl1pPr>
          </a:lstStyle>
          <a:p>
            <a:pPr>
              <a:defRPr/>
            </a:pPr>
            <a:endParaRPr lang="en-US"/>
          </a:p>
        </p:txBody>
      </p:sp>
      <p:sp>
        <p:nvSpPr>
          <p:cNvPr id="191494"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eaLnBrk="1" hangingPunct="1">
              <a:defRPr sz="1000" b="1" i="0">
                <a:solidFill>
                  <a:srgbClr val="000000"/>
                </a:solidFill>
                <a:latin typeface="Arial" charset="0"/>
                <a:cs typeface="Arial" charset="0"/>
              </a:defRPr>
            </a:lvl1pPr>
          </a:lstStyle>
          <a:p>
            <a:pPr>
              <a:defRPr/>
            </a:pPr>
            <a:fld id="{1A16411C-D068-40A8-A652-1B2CA0572A0B}"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 id="2147483999" r:id="rId12"/>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400">
          <a:solidFill>
            <a:srgbClr val="284C6A"/>
          </a:solidFill>
          <a:latin typeface="+mj-lt"/>
          <a:ea typeface="+mj-ea"/>
          <a:cs typeface="+mj-cs"/>
        </a:defRPr>
      </a:lvl1pPr>
      <a:lvl2pPr algn="l" rtl="0" eaLnBrk="0" fontAlgn="base" hangingPunct="0">
        <a:spcBef>
          <a:spcPct val="0"/>
        </a:spcBef>
        <a:spcAft>
          <a:spcPct val="0"/>
        </a:spcAft>
        <a:defRPr sz="4400">
          <a:solidFill>
            <a:srgbClr val="284C6A"/>
          </a:solidFill>
          <a:latin typeface="Trebuchet MS" pitchFamily="34" charset="0"/>
          <a:cs typeface="Arial" charset="0"/>
        </a:defRPr>
      </a:lvl2pPr>
      <a:lvl3pPr algn="l" rtl="0" eaLnBrk="0" fontAlgn="base" hangingPunct="0">
        <a:spcBef>
          <a:spcPct val="0"/>
        </a:spcBef>
        <a:spcAft>
          <a:spcPct val="0"/>
        </a:spcAft>
        <a:defRPr sz="4400">
          <a:solidFill>
            <a:srgbClr val="284C6A"/>
          </a:solidFill>
          <a:latin typeface="Trebuchet MS" pitchFamily="34" charset="0"/>
          <a:cs typeface="Arial" charset="0"/>
        </a:defRPr>
      </a:lvl3pPr>
      <a:lvl4pPr algn="l" rtl="0" eaLnBrk="0" fontAlgn="base" hangingPunct="0">
        <a:spcBef>
          <a:spcPct val="0"/>
        </a:spcBef>
        <a:spcAft>
          <a:spcPct val="0"/>
        </a:spcAft>
        <a:defRPr sz="4400">
          <a:solidFill>
            <a:srgbClr val="284C6A"/>
          </a:solidFill>
          <a:latin typeface="Trebuchet MS" pitchFamily="34" charset="0"/>
          <a:cs typeface="Arial" charset="0"/>
        </a:defRPr>
      </a:lvl4pPr>
      <a:lvl5pPr algn="l" rtl="0" eaLnBrk="0" fontAlgn="base" hangingPunct="0">
        <a:spcBef>
          <a:spcPct val="0"/>
        </a:spcBef>
        <a:spcAft>
          <a:spcPct val="0"/>
        </a:spcAft>
        <a:defRPr sz="4400">
          <a:solidFill>
            <a:srgbClr val="284C6A"/>
          </a:solidFill>
          <a:latin typeface="Trebuchet MS" pitchFamily="34" charset="0"/>
          <a:cs typeface="Arial" charset="0"/>
        </a:defRPr>
      </a:lvl5pPr>
      <a:lvl6pPr marL="457200" algn="l" rtl="0" fontAlgn="base">
        <a:spcBef>
          <a:spcPct val="0"/>
        </a:spcBef>
        <a:spcAft>
          <a:spcPct val="0"/>
        </a:spcAft>
        <a:defRPr sz="4400">
          <a:solidFill>
            <a:srgbClr val="284C6A"/>
          </a:solidFill>
          <a:latin typeface="Trebuchet MS" pitchFamily="34" charset="0"/>
          <a:cs typeface="Arial" charset="0"/>
        </a:defRPr>
      </a:lvl6pPr>
      <a:lvl7pPr marL="914400" algn="l" rtl="0" fontAlgn="base">
        <a:spcBef>
          <a:spcPct val="0"/>
        </a:spcBef>
        <a:spcAft>
          <a:spcPct val="0"/>
        </a:spcAft>
        <a:defRPr sz="4400">
          <a:solidFill>
            <a:srgbClr val="284C6A"/>
          </a:solidFill>
          <a:latin typeface="Trebuchet MS" pitchFamily="34" charset="0"/>
          <a:cs typeface="Arial" charset="0"/>
        </a:defRPr>
      </a:lvl7pPr>
      <a:lvl8pPr marL="1371600" algn="l" rtl="0" fontAlgn="base">
        <a:spcBef>
          <a:spcPct val="0"/>
        </a:spcBef>
        <a:spcAft>
          <a:spcPct val="0"/>
        </a:spcAft>
        <a:defRPr sz="4400">
          <a:solidFill>
            <a:srgbClr val="284C6A"/>
          </a:solidFill>
          <a:latin typeface="Trebuchet MS" pitchFamily="34" charset="0"/>
          <a:cs typeface="Arial" charset="0"/>
        </a:defRPr>
      </a:lvl8pPr>
      <a:lvl9pPr marL="1828800" algn="l" rtl="0" fontAlgn="base">
        <a:spcBef>
          <a:spcPct val="0"/>
        </a:spcBef>
        <a:spcAft>
          <a:spcPct val="0"/>
        </a:spcAft>
        <a:defRPr sz="4400">
          <a:solidFill>
            <a:srgbClr val="284C6A"/>
          </a:solidFill>
          <a:latin typeface="Trebuchet MS" pitchFamily="34" charset="0"/>
          <a:cs typeface="Arial" charset="0"/>
        </a:defRPr>
      </a:lvl9pPr>
    </p:titleStyle>
    <p:bodyStyle>
      <a:lvl1pPr marL="342900" indent="-342900" algn="l" rtl="0" eaLnBrk="0" fontAlgn="base" hangingPunct="0">
        <a:lnSpc>
          <a:spcPct val="125000"/>
        </a:lnSpc>
        <a:spcBef>
          <a:spcPct val="20000"/>
        </a:spcBef>
        <a:spcAft>
          <a:spcPct val="0"/>
        </a:spcAft>
        <a:buClr>
          <a:schemeClr val="bg2"/>
        </a:buClr>
        <a:buChar char="•"/>
        <a:defRPr sz="3200">
          <a:solidFill>
            <a:srgbClr val="284C6A"/>
          </a:solidFill>
          <a:latin typeface="+mn-lt"/>
          <a:ea typeface="+mn-ea"/>
          <a:cs typeface="+mn-cs"/>
        </a:defRPr>
      </a:lvl1pPr>
      <a:lvl2pPr marL="742950" indent="-285750" algn="l" rtl="0" eaLnBrk="0" fontAlgn="base" hangingPunct="0">
        <a:spcBef>
          <a:spcPct val="20000"/>
        </a:spcBef>
        <a:spcAft>
          <a:spcPct val="0"/>
        </a:spcAft>
        <a:buFont typeface="Trebuchet MS" pitchFamily="34" charset="0"/>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Trebuchet MS" pitchFamily="34" charset="0"/>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905000"/>
            <a:ext cx="8077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 bullet text</a:t>
            </a:r>
          </a:p>
          <a:p>
            <a:pPr lvl="2"/>
            <a:r>
              <a:rPr lang="en-US" smtClean="0"/>
              <a:t>Third level bullet text</a:t>
            </a:r>
          </a:p>
          <a:p>
            <a:pPr lvl="3"/>
            <a:r>
              <a:rPr lang="en-US" smtClean="0"/>
              <a:t> Fourth level bullet text</a:t>
            </a:r>
          </a:p>
          <a:p>
            <a:pPr lvl="4"/>
            <a:r>
              <a:rPr lang="en-US" smtClean="0"/>
              <a:t>Fifth level bullet text</a:t>
            </a:r>
          </a:p>
          <a:p>
            <a:pPr lvl="1"/>
            <a:endParaRPr lang="en-US" smtClean="0"/>
          </a:p>
          <a:p>
            <a:pPr lvl="2"/>
            <a:endParaRPr lang="en-US" smtClean="0"/>
          </a:p>
        </p:txBody>
      </p:sp>
      <p:sp>
        <p:nvSpPr>
          <p:cNvPr id="1027" name="Rectangle 3"/>
          <p:cNvSpPr>
            <a:spLocks noGrp="1" noChangeArrowheads="1"/>
          </p:cNvSpPr>
          <p:nvPr>
            <p:ph type="title"/>
          </p:nvPr>
        </p:nvSpPr>
        <p:spPr bwMode="auto">
          <a:xfrm>
            <a:off x="457200" y="685800"/>
            <a:ext cx="80772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1492" name="Rectangle 4"/>
          <p:cNvSpPr>
            <a:spLocks noGrp="1" noChangeArrowheads="1"/>
          </p:cNvSpPr>
          <p:nvPr>
            <p:ph type="dt" sz="half" idx="2"/>
          </p:nvPr>
        </p:nvSpPr>
        <p:spPr bwMode="auto">
          <a:xfrm>
            <a:off x="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1" i="0">
                <a:latin typeface="Arial" charset="0"/>
                <a:cs typeface="Arial" charset="0"/>
              </a:defRPr>
            </a:lvl1pPr>
          </a:lstStyle>
          <a:p>
            <a:pPr rtl="0">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1" i="0">
                <a:latin typeface="Arial" charset="0"/>
                <a:cs typeface="Arial" charset="0"/>
              </a:defRPr>
            </a:lvl1pPr>
          </a:lstStyle>
          <a:p>
            <a:pPr rtl="0">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1" i="0">
                <a:latin typeface="Arial" charset="0"/>
                <a:cs typeface="Arial" charset="0"/>
              </a:defRPr>
            </a:lvl1pPr>
          </a:lstStyle>
          <a:p>
            <a:pPr rtl="0">
              <a:defRPr/>
            </a:pPr>
            <a:fld id="{A16D7F7B-BA6B-45B1-9350-9A049081221F}" type="slidenum">
              <a:rPr lang="ar-SA">
                <a:solidFill>
                  <a:srgbClr val="000000"/>
                </a:solidFill>
              </a:rPr>
              <a:pPr rtl="0">
                <a:defRPr/>
              </a:pPr>
              <a:t>‹#›</a:t>
            </a:fld>
            <a:endParaRPr lang="en-US">
              <a:solidFill>
                <a:srgbClr val="000000"/>
              </a:solidFill>
            </a:endParaRPr>
          </a:p>
        </p:txBody>
      </p:sp>
    </p:spTree>
    <p:extLst>
      <p:ext uri="{BB962C8B-B14F-4D97-AF65-F5344CB8AC3E}">
        <p14:creationId xmlns="" xmlns:p14="http://schemas.microsoft.com/office/powerpoint/2010/main" val="3478824930"/>
      </p:ext>
    </p:extLst>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400">
          <a:solidFill>
            <a:srgbClr val="284C6A"/>
          </a:solidFill>
          <a:latin typeface="+mj-lt"/>
          <a:ea typeface="+mj-ea"/>
          <a:cs typeface="+mj-cs"/>
        </a:defRPr>
      </a:lvl1pPr>
      <a:lvl2pPr algn="l" rtl="0" eaLnBrk="0" fontAlgn="base" hangingPunct="0">
        <a:spcBef>
          <a:spcPct val="0"/>
        </a:spcBef>
        <a:spcAft>
          <a:spcPct val="0"/>
        </a:spcAft>
        <a:defRPr sz="4400">
          <a:solidFill>
            <a:srgbClr val="284C6A"/>
          </a:solidFill>
          <a:latin typeface="Trebuchet MS" pitchFamily="34" charset="0"/>
          <a:cs typeface="Arial" charset="0"/>
        </a:defRPr>
      </a:lvl2pPr>
      <a:lvl3pPr algn="l" rtl="0" eaLnBrk="0" fontAlgn="base" hangingPunct="0">
        <a:spcBef>
          <a:spcPct val="0"/>
        </a:spcBef>
        <a:spcAft>
          <a:spcPct val="0"/>
        </a:spcAft>
        <a:defRPr sz="4400">
          <a:solidFill>
            <a:srgbClr val="284C6A"/>
          </a:solidFill>
          <a:latin typeface="Trebuchet MS" pitchFamily="34" charset="0"/>
          <a:cs typeface="Arial" charset="0"/>
        </a:defRPr>
      </a:lvl3pPr>
      <a:lvl4pPr algn="l" rtl="0" eaLnBrk="0" fontAlgn="base" hangingPunct="0">
        <a:spcBef>
          <a:spcPct val="0"/>
        </a:spcBef>
        <a:spcAft>
          <a:spcPct val="0"/>
        </a:spcAft>
        <a:defRPr sz="4400">
          <a:solidFill>
            <a:srgbClr val="284C6A"/>
          </a:solidFill>
          <a:latin typeface="Trebuchet MS" pitchFamily="34" charset="0"/>
          <a:cs typeface="Arial" charset="0"/>
        </a:defRPr>
      </a:lvl4pPr>
      <a:lvl5pPr algn="l" rtl="0" eaLnBrk="0" fontAlgn="base" hangingPunct="0">
        <a:spcBef>
          <a:spcPct val="0"/>
        </a:spcBef>
        <a:spcAft>
          <a:spcPct val="0"/>
        </a:spcAft>
        <a:defRPr sz="4400">
          <a:solidFill>
            <a:srgbClr val="284C6A"/>
          </a:solidFill>
          <a:latin typeface="Trebuchet MS" pitchFamily="34" charset="0"/>
          <a:cs typeface="Arial" charset="0"/>
        </a:defRPr>
      </a:lvl5pPr>
      <a:lvl6pPr marL="457200" algn="l" rtl="0" fontAlgn="base">
        <a:spcBef>
          <a:spcPct val="0"/>
        </a:spcBef>
        <a:spcAft>
          <a:spcPct val="0"/>
        </a:spcAft>
        <a:defRPr sz="4400">
          <a:solidFill>
            <a:srgbClr val="284C6A"/>
          </a:solidFill>
          <a:latin typeface="Trebuchet MS" pitchFamily="34" charset="0"/>
          <a:cs typeface="Arial" charset="0"/>
        </a:defRPr>
      </a:lvl6pPr>
      <a:lvl7pPr marL="914400" algn="l" rtl="0" fontAlgn="base">
        <a:spcBef>
          <a:spcPct val="0"/>
        </a:spcBef>
        <a:spcAft>
          <a:spcPct val="0"/>
        </a:spcAft>
        <a:defRPr sz="4400">
          <a:solidFill>
            <a:srgbClr val="284C6A"/>
          </a:solidFill>
          <a:latin typeface="Trebuchet MS" pitchFamily="34" charset="0"/>
          <a:cs typeface="Arial" charset="0"/>
        </a:defRPr>
      </a:lvl7pPr>
      <a:lvl8pPr marL="1371600" algn="l" rtl="0" fontAlgn="base">
        <a:spcBef>
          <a:spcPct val="0"/>
        </a:spcBef>
        <a:spcAft>
          <a:spcPct val="0"/>
        </a:spcAft>
        <a:defRPr sz="4400">
          <a:solidFill>
            <a:srgbClr val="284C6A"/>
          </a:solidFill>
          <a:latin typeface="Trebuchet MS" pitchFamily="34" charset="0"/>
          <a:cs typeface="Arial" charset="0"/>
        </a:defRPr>
      </a:lvl8pPr>
      <a:lvl9pPr marL="1828800" algn="l" rtl="0" fontAlgn="base">
        <a:spcBef>
          <a:spcPct val="0"/>
        </a:spcBef>
        <a:spcAft>
          <a:spcPct val="0"/>
        </a:spcAft>
        <a:defRPr sz="4400">
          <a:solidFill>
            <a:srgbClr val="284C6A"/>
          </a:solidFill>
          <a:latin typeface="Trebuchet MS" pitchFamily="34" charset="0"/>
          <a:cs typeface="Arial" charset="0"/>
        </a:defRPr>
      </a:lvl9pPr>
    </p:titleStyle>
    <p:bodyStyle>
      <a:lvl1pPr marL="342900" indent="-342900" algn="l" rtl="0" eaLnBrk="0" fontAlgn="base" hangingPunct="0">
        <a:lnSpc>
          <a:spcPct val="125000"/>
        </a:lnSpc>
        <a:spcBef>
          <a:spcPct val="20000"/>
        </a:spcBef>
        <a:spcAft>
          <a:spcPct val="0"/>
        </a:spcAft>
        <a:buClr>
          <a:schemeClr val="bg2"/>
        </a:buClr>
        <a:buChar char="•"/>
        <a:defRPr sz="3200">
          <a:solidFill>
            <a:srgbClr val="284C6A"/>
          </a:solidFill>
          <a:latin typeface="+mn-lt"/>
          <a:ea typeface="+mn-ea"/>
          <a:cs typeface="+mn-cs"/>
        </a:defRPr>
      </a:lvl1pPr>
      <a:lvl2pPr marL="742950" indent="-285750" algn="l" rtl="0" eaLnBrk="0" fontAlgn="base" hangingPunct="0">
        <a:spcBef>
          <a:spcPct val="20000"/>
        </a:spcBef>
        <a:spcAft>
          <a:spcPct val="0"/>
        </a:spcAft>
        <a:buFont typeface="Trebuchet MS" pitchFamily="34" charset="0"/>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Trebuchet MS" pitchFamily="34" charset="0"/>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905000"/>
            <a:ext cx="8077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 bullet text</a:t>
            </a:r>
          </a:p>
          <a:p>
            <a:pPr lvl="2"/>
            <a:r>
              <a:rPr lang="en-US" smtClean="0"/>
              <a:t>Third level bullet text</a:t>
            </a:r>
          </a:p>
          <a:p>
            <a:pPr lvl="3"/>
            <a:r>
              <a:rPr lang="en-US" smtClean="0"/>
              <a:t> Fourth level bullet text</a:t>
            </a:r>
          </a:p>
          <a:p>
            <a:pPr lvl="4"/>
            <a:r>
              <a:rPr lang="en-US" smtClean="0"/>
              <a:t>Fifth level bullet text</a:t>
            </a:r>
          </a:p>
          <a:p>
            <a:pPr lvl="1"/>
            <a:endParaRPr lang="en-US" smtClean="0"/>
          </a:p>
          <a:p>
            <a:pPr lvl="2"/>
            <a:endParaRPr lang="en-US" smtClean="0"/>
          </a:p>
        </p:txBody>
      </p:sp>
      <p:sp>
        <p:nvSpPr>
          <p:cNvPr id="1027" name="Rectangle 3"/>
          <p:cNvSpPr>
            <a:spLocks noGrp="1" noChangeArrowheads="1"/>
          </p:cNvSpPr>
          <p:nvPr>
            <p:ph type="title"/>
          </p:nvPr>
        </p:nvSpPr>
        <p:spPr bwMode="auto">
          <a:xfrm>
            <a:off x="457200" y="685800"/>
            <a:ext cx="80772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1492" name="Rectangle 4"/>
          <p:cNvSpPr>
            <a:spLocks noGrp="1" noChangeArrowheads="1"/>
          </p:cNvSpPr>
          <p:nvPr>
            <p:ph type="dt" sz="half" idx="2"/>
          </p:nvPr>
        </p:nvSpPr>
        <p:spPr bwMode="auto">
          <a:xfrm>
            <a:off x="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1" i="0">
                <a:latin typeface="Arial" charset="0"/>
                <a:cs typeface="Arial" charset="0"/>
              </a:defRPr>
            </a:lvl1pPr>
          </a:lstStyle>
          <a:p>
            <a:pPr rtl="0">
              <a:defRPr/>
            </a:pPr>
            <a:endParaRPr lang="en-US">
              <a:solidFill>
                <a:srgbClr val="000000"/>
              </a:solidFill>
            </a:endParaRPr>
          </a:p>
        </p:txBody>
      </p:sp>
      <p:sp>
        <p:nvSpPr>
          <p:cNvPr id="191493" name="Rectangle 5"/>
          <p:cNvSpPr>
            <a:spLocks noGrp="1" noChangeArrowheads="1"/>
          </p:cNvSpPr>
          <p:nvPr>
            <p:ph type="ftr" sz="quarter" idx="3"/>
          </p:nvPr>
        </p:nvSpPr>
        <p:spPr bwMode="auto">
          <a:xfrm>
            <a:off x="3124200" y="662940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1" i="0">
                <a:latin typeface="Arial" charset="0"/>
                <a:cs typeface="Arial" charset="0"/>
              </a:defRPr>
            </a:lvl1pPr>
          </a:lstStyle>
          <a:p>
            <a:pPr rtl="0">
              <a:defRPr/>
            </a:pPr>
            <a:endParaRPr lang="en-US">
              <a:solidFill>
                <a:srgbClr val="000000"/>
              </a:solidFill>
            </a:endParaRPr>
          </a:p>
        </p:txBody>
      </p:sp>
      <p:sp>
        <p:nvSpPr>
          <p:cNvPr id="191494"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1" i="0">
                <a:latin typeface="Arial" charset="0"/>
                <a:cs typeface="Arial" charset="0"/>
              </a:defRPr>
            </a:lvl1pPr>
          </a:lstStyle>
          <a:p>
            <a:pPr rtl="0">
              <a:defRPr/>
            </a:pPr>
            <a:fld id="{A16D7F7B-BA6B-45B1-9350-9A049081221F}" type="slidenum">
              <a:rPr lang="ar-SA">
                <a:solidFill>
                  <a:srgbClr val="000000"/>
                </a:solidFill>
              </a:rPr>
              <a:pPr rtl="0">
                <a:defRPr/>
              </a:pPr>
              <a:t>‹#›</a:t>
            </a:fld>
            <a:endParaRPr lang="en-US">
              <a:solidFill>
                <a:srgbClr val="000000"/>
              </a:solidFill>
            </a:endParaRPr>
          </a:p>
        </p:txBody>
      </p:sp>
    </p:spTree>
    <p:extLst>
      <p:ext uri="{BB962C8B-B14F-4D97-AF65-F5344CB8AC3E}">
        <p14:creationId xmlns="" xmlns:p14="http://schemas.microsoft.com/office/powerpoint/2010/main" val="1459153028"/>
      </p:ext>
    </p:extLst>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400">
          <a:solidFill>
            <a:srgbClr val="284C6A"/>
          </a:solidFill>
          <a:latin typeface="+mj-lt"/>
          <a:ea typeface="+mj-ea"/>
          <a:cs typeface="+mj-cs"/>
        </a:defRPr>
      </a:lvl1pPr>
      <a:lvl2pPr algn="l" rtl="0" eaLnBrk="0" fontAlgn="base" hangingPunct="0">
        <a:spcBef>
          <a:spcPct val="0"/>
        </a:spcBef>
        <a:spcAft>
          <a:spcPct val="0"/>
        </a:spcAft>
        <a:defRPr sz="4400">
          <a:solidFill>
            <a:srgbClr val="284C6A"/>
          </a:solidFill>
          <a:latin typeface="Trebuchet MS" pitchFamily="34" charset="0"/>
          <a:cs typeface="Arial" charset="0"/>
        </a:defRPr>
      </a:lvl2pPr>
      <a:lvl3pPr algn="l" rtl="0" eaLnBrk="0" fontAlgn="base" hangingPunct="0">
        <a:spcBef>
          <a:spcPct val="0"/>
        </a:spcBef>
        <a:spcAft>
          <a:spcPct val="0"/>
        </a:spcAft>
        <a:defRPr sz="4400">
          <a:solidFill>
            <a:srgbClr val="284C6A"/>
          </a:solidFill>
          <a:latin typeface="Trebuchet MS" pitchFamily="34" charset="0"/>
          <a:cs typeface="Arial" charset="0"/>
        </a:defRPr>
      </a:lvl3pPr>
      <a:lvl4pPr algn="l" rtl="0" eaLnBrk="0" fontAlgn="base" hangingPunct="0">
        <a:spcBef>
          <a:spcPct val="0"/>
        </a:spcBef>
        <a:spcAft>
          <a:spcPct val="0"/>
        </a:spcAft>
        <a:defRPr sz="4400">
          <a:solidFill>
            <a:srgbClr val="284C6A"/>
          </a:solidFill>
          <a:latin typeface="Trebuchet MS" pitchFamily="34" charset="0"/>
          <a:cs typeface="Arial" charset="0"/>
        </a:defRPr>
      </a:lvl4pPr>
      <a:lvl5pPr algn="l" rtl="0" eaLnBrk="0" fontAlgn="base" hangingPunct="0">
        <a:spcBef>
          <a:spcPct val="0"/>
        </a:spcBef>
        <a:spcAft>
          <a:spcPct val="0"/>
        </a:spcAft>
        <a:defRPr sz="4400">
          <a:solidFill>
            <a:srgbClr val="284C6A"/>
          </a:solidFill>
          <a:latin typeface="Trebuchet MS" pitchFamily="34" charset="0"/>
          <a:cs typeface="Arial" charset="0"/>
        </a:defRPr>
      </a:lvl5pPr>
      <a:lvl6pPr marL="457200" algn="l" rtl="0" fontAlgn="base">
        <a:spcBef>
          <a:spcPct val="0"/>
        </a:spcBef>
        <a:spcAft>
          <a:spcPct val="0"/>
        </a:spcAft>
        <a:defRPr sz="4400">
          <a:solidFill>
            <a:srgbClr val="284C6A"/>
          </a:solidFill>
          <a:latin typeface="Trebuchet MS" pitchFamily="34" charset="0"/>
          <a:cs typeface="Arial" charset="0"/>
        </a:defRPr>
      </a:lvl6pPr>
      <a:lvl7pPr marL="914400" algn="l" rtl="0" fontAlgn="base">
        <a:spcBef>
          <a:spcPct val="0"/>
        </a:spcBef>
        <a:spcAft>
          <a:spcPct val="0"/>
        </a:spcAft>
        <a:defRPr sz="4400">
          <a:solidFill>
            <a:srgbClr val="284C6A"/>
          </a:solidFill>
          <a:latin typeface="Trebuchet MS" pitchFamily="34" charset="0"/>
          <a:cs typeface="Arial" charset="0"/>
        </a:defRPr>
      </a:lvl7pPr>
      <a:lvl8pPr marL="1371600" algn="l" rtl="0" fontAlgn="base">
        <a:spcBef>
          <a:spcPct val="0"/>
        </a:spcBef>
        <a:spcAft>
          <a:spcPct val="0"/>
        </a:spcAft>
        <a:defRPr sz="4400">
          <a:solidFill>
            <a:srgbClr val="284C6A"/>
          </a:solidFill>
          <a:latin typeface="Trebuchet MS" pitchFamily="34" charset="0"/>
          <a:cs typeface="Arial" charset="0"/>
        </a:defRPr>
      </a:lvl8pPr>
      <a:lvl9pPr marL="1828800" algn="l" rtl="0" fontAlgn="base">
        <a:spcBef>
          <a:spcPct val="0"/>
        </a:spcBef>
        <a:spcAft>
          <a:spcPct val="0"/>
        </a:spcAft>
        <a:defRPr sz="4400">
          <a:solidFill>
            <a:srgbClr val="284C6A"/>
          </a:solidFill>
          <a:latin typeface="Trebuchet MS" pitchFamily="34" charset="0"/>
          <a:cs typeface="Arial" charset="0"/>
        </a:defRPr>
      </a:lvl9pPr>
    </p:titleStyle>
    <p:bodyStyle>
      <a:lvl1pPr marL="342900" indent="-342900" algn="l" rtl="0" eaLnBrk="0" fontAlgn="base" hangingPunct="0">
        <a:lnSpc>
          <a:spcPct val="125000"/>
        </a:lnSpc>
        <a:spcBef>
          <a:spcPct val="20000"/>
        </a:spcBef>
        <a:spcAft>
          <a:spcPct val="0"/>
        </a:spcAft>
        <a:buClr>
          <a:schemeClr val="bg2"/>
        </a:buClr>
        <a:buChar char="•"/>
        <a:defRPr sz="3200">
          <a:solidFill>
            <a:srgbClr val="284C6A"/>
          </a:solidFill>
          <a:latin typeface="+mn-lt"/>
          <a:ea typeface="+mn-ea"/>
          <a:cs typeface="+mn-cs"/>
        </a:defRPr>
      </a:lvl1pPr>
      <a:lvl2pPr marL="742950" indent="-285750" algn="l" rtl="0" eaLnBrk="0" fontAlgn="base" hangingPunct="0">
        <a:spcBef>
          <a:spcPct val="20000"/>
        </a:spcBef>
        <a:spcAft>
          <a:spcPct val="0"/>
        </a:spcAft>
        <a:buFont typeface="Trebuchet MS" pitchFamily="34" charset="0"/>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Trebuchet MS" pitchFamily="34" charset="0"/>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E27AAF9-3481-4B6D-8D51-461A6F44520A}" type="slidenum">
              <a:rPr lang="ar-SA" smtClean="0"/>
              <a:pPr>
                <a:defRPr/>
              </a:pPr>
              <a:t>1</a:t>
            </a:fld>
            <a:endParaRPr lang="en-US"/>
          </a:p>
        </p:txBody>
      </p:sp>
      <p:sp>
        <p:nvSpPr>
          <p:cNvPr id="3" name="Rectangle 2"/>
          <p:cNvSpPr/>
          <p:nvPr/>
        </p:nvSpPr>
        <p:spPr>
          <a:xfrm>
            <a:off x="2286000" y="1"/>
            <a:ext cx="6172200" cy="400110"/>
          </a:xfrm>
          <a:prstGeom prst="rect">
            <a:avLst/>
          </a:prstGeom>
        </p:spPr>
        <p:txBody>
          <a:bodyPr wrap="square">
            <a:spAutoFit/>
          </a:bodyPr>
          <a:lstStyle/>
          <a:p>
            <a:r>
              <a:rPr lang="fa-IR" sz="2000" dirty="0" smtClean="0">
                <a:cs typeface="B Titr" pitchFamily="2" charset="-78"/>
              </a:rPr>
              <a:t>فهرست مطالب</a:t>
            </a:r>
            <a:endParaRPr lang="fa-IR" sz="2000" dirty="0">
              <a:cs typeface="B Titr" pitchFamily="2" charset="-78"/>
            </a:endParaRPr>
          </a:p>
        </p:txBody>
      </p:sp>
      <p:sp>
        <p:nvSpPr>
          <p:cNvPr id="4" name="Content Placeholder 2"/>
          <p:cNvSpPr txBox="1">
            <a:spLocks/>
          </p:cNvSpPr>
          <p:nvPr/>
        </p:nvSpPr>
        <p:spPr bwMode="auto">
          <a:xfrm>
            <a:off x="304800" y="500042"/>
            <a:ext cx="8267728" cy="635795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609600" indent="-609600">
              <a:lnSpc>
                <a:spcPct val="95000"/>
              </a:lnSpc>
              <a:buFont typeface="Wingdings" pitchFamily="2" charset="2"/>
              <a:buChar char="Ø"/>
            </a:pPr>
            <a:r>
              <a:rPr lang="fa-IR" b="1" dirty="0" smtClean="0">
                <a:latin typeface="2  Nazanin"/>
                <a:cs typeface="B Nazanin" pitchFamily="2" charset="-78"/>
              </a:rPr>
              <a:t>مقدمه</a:t>
            </a:r>
          </a:p>
          <a:p>
            <a:pPr marL="609600" indent="-609600">
              <a:lnSpc>
                <a:spcPct val="95000"/>
              </a:lnSpc>
              <a:buFont typeface="Wingdings" pitchFamily="2" charset="2"/>
              <a:buChar char="Ø"/>
            </a:pPr>
            <a:r>
              <a:rPr lang="fa-IR" b="1" dirty="0" smtClean="0">
                <a:latin typeface="2  Nazanin"/>
                <a:cs typeface="B Nazanin" pitchFamily="2" charset="-78"/>
              </a:rPr>
              <a:t>سود/زیان</a:t>
            </a:r>
          </a:p>
          <a:p>
            <a:pPr marL="1524000" lvl="2" indent="-609600">
              <a:lnSpc>
                <a:spcPct val="95000"/>
              </a:lnSpc>
              <a:buFont typeface="Wingdings" pitchFamily="2" charset="2"/>
              <a:buChar char="v"/>
            </a:pPr>
            <a:r>
              <a:rPr lang="fa-IR" b="1" dirty="0" smtClean="0">
                <a:latin typeface="2  Nazanin"/>
                <a:cs typeface="B Nazanin" pitchFamily="2" charset="-78"/>
              </a:rPr>
              <a:t> مفهوم سود/زیان از دیدگاه حسابداری</a:t>
            </a:r>
          </a:p>
          <a:p>
            <a:pPr marL="1524000" lvl="2" indent="-609600">
              <a:lnSpc>
                <a:spcPct val="95000"/>
              </a:lnSpc>
              <a:buFont typeface="Wingdings" pitchFamily="2" charset="2"/>
              <a:buChar char="v"/>
            </a:pPr>
            <a:r>
              <a:rPr lang="fa-IR" b="1" dirty="0" smtClean="0">
                <a:latin typeface="2  Nazanin"/>
                <a:cs typeface="B Nazanin" pitchFamily="2" charset="-78"/>
              </a:rPr>
              <a:t> مفهوم سود/زیان از دیدگاه اقتصادی</a:t>
            </a:r>
          </a:p>
          <a:p>
            <a:pPr marL="609600" indent="-609600">
              <a:lnSpc>
                <a:spcPct val="95000"/>
              </a:lnSpc>
              <a:buFont typeface="Wingdings" pitchFamily="2" charset="2"/>
              <a:buChar char="Ø"/>
            </a:pPr>
            <a:r>
              <a:rPr lang="fa-IR" b="1" dirty="0" smtClean="0">
                <a:latin typeface="2  Nazanin"/>
                <a:cs typeface="B Nazanin" pitchFamily="2" charset="-78"/>
              </a:rPr>
              <a:t>صورتحساب سودوزیان</a:t>
            </a:r>
          </a:p>
          <a:p>
            <a:pPr marL="609600" indent="-609600">
              <a:lnSpc>
                <a:spcPct val="95000"/>
              </a:lnSpc>
              <a:buFont typeface="Wingdings" pitchFamily="2" charset="2"/>
              <a:buChar char="Ø"/>
            </a:pPr>
            <a:r>
              <a:rPr lang="fa-IR" b="1" dirty="0" smtClean="0">
                <a:latin typeface="2  Nazanin"/>
                <a:cs typeface="B Nazanin" pitchFamily="2" charset="-78"/>
              </a:rPr>
              <a:t>اقلام اصلی  سود/ زیان</a:t>
            </a:r>
          </a:p>
          <a:p>
            <a:pPr marL="1524000" lvl="2" indent="-609600">
              <a:lnSpc>
                <a:spcPct val="95000"/>
              </a:lnSpc>
              <a:buFont typeface="Wingdings" pitchFamily="2" charset="2"/>
              <a:buChar char="v"/>
            </a:pPr>
            <a:r>
              <a:rPr lang="fa-IR" b="1" dirty="0" smtClean="0">
                <a:latin typeface="2  Nazanin"/>
                <a:cs typeface="B Nazanin" pitchFamily="2" charset="-78"/>
              </a:rPr>
              <a:t>الف- درآمدها  :    -  منابع اصلی درآمد در بانک  </a:t>
            </a:r>
          </a:p>
          <a:p>
            <a:pPr marL="1524000" lvl="2" indent="-609600">
              <a:lnSpc>
                <a:spcPct val="95000"/>
              </a:lnSpc>
            </a:pPr>
            <a:r>
              <a:rPr lang="fa-IR" b="1" dirty="0" smtClean="0">
                <a:latin typeface="2  Nazanin"/>
                <a:cs typeface="B Nazanin" pitchFamily="2" charset="-78"/>
              </a:rPr>
              <a:t>                                         -</a:t>
            </a:r>
            <a:r>
              <a:rPr lang="ar-SA" b="1" dirty="0" smtClean="0">
                <a:latin typeface="2  Nazanin"/>
                <a:cs typeface="B Nazanin" pitchFamily="2" charset="-78"/>
              </a:rPr>
              <a:t> انواع درآمدها</a:t>
            </a:r>
            <a:r>
              <a:rPr lang="fa-IR" b="1" dirty="0" smtClean="0">
                <a:latin typeface="2  Nazanin"/>
                <a:cs typeface="B Nazanin" pitchFamily="2" charset="-78"/>
              </a:rPr>
              <a:t> </a:t>
            </a:r>
          </a:p>
          <a:p>
            <a:pPr marL="1524000" lvl="2" indent="-609600">
              <a:lnSpc>
                <a:spcPct val="95000"/>
              </a:lnSpc>
            </a:pPr>
            <a:r>
              <a:rPr lang="fa-IR" b="1" dirty="0" smtClean="0">
                <a:latin typeface="2  Nazanin"/>
                <a:cs typeface="B Nazanin" pitchFamily="2" charset="-78"/>
              </a:rPr>
              <a:t>                                         -سرفصل های اصلی تشکیل دهنده درآمدها ی بانک </a:t>
            </a:r>
          </a:p>
          <a:p>
            <a:pPr lvl="2">
              <a:lnSpc>
                <a:spcPct val="95000"/>
              </a:lnSpc>
              <a:buFont typeface="Wingdings" pitchFamily="2" charset="2"/>
              <a:buChar char="v"/>
            </a:pPr>
            <a:r>
              <a:rPr lang="fa-IR" b="1" dirty="0" smtClean="0">
                <a:latin typeface="2  Nazanin"/>
                <a:cs typeface="B Nazanin" pitchFamily="2" charset="-78"/>
              </a:rPr>
              <a:t>        ب- هزینه ها  :    -  </a:t>
            </a:r>
            <a:r>
              <a:rPr lang="ar-SA" b="1" dirty="0" smtClean="0">
                <a:latin typeface="2  Nazanin"/>
                <a:cs typeface="B Nazanin" pitchFamily="2" charset="-78"/>
              </a:rPr>
              <a:t>انواع </a:t>
            </a:r>
            <a:r>
              <a:rPr lang="fa-IR" b="1" dirty="0" smtClean="0">
                <a:latin typeface="2  Nazanin"/>
                <a:cs typeface="B Nazanin" pitchFamily="2" charset="-78"/>
              </a:rPr>
              <a:t>هزینه ها   </a:t>
            </a:r>
          </a:p>
          <a:p>
            <a:pPr lvl="2">
              <a:lnSpc>
                <a:spcPct val="95000"/>
              </a:lnSpc>
            </a:pPr>
            <a:r>
              <a:rPr lang="fa-IR" b="1" dirty="0" smtClean="0">
                <a:latin typeface="2  Nazanin"/>
                <a:cs typeface="B Nazanin" pitchFamily="2" charset="-78"/>
              </a:rPr>
              <a:t>                                       -  سرفصل های اصلی تشکیل دهنده هزینه های بانک </a:t>
            </a:r>
          </a:p>
          <a:p>
            <a:pPr>
              <a:lnSpc>
                <a:spcPct val="95000"/>
              </a:lnSpc>
              <a:buFont typeface="Wingdings" pitchFamily="2" charset="2"/>
              <a:buChar char="Ø"/>
            </a:pPr>
            <a:r>
              <a:rPr lang="fa-IR" b="1" dirty="0" smtClean="0">
                <a:latin typeface="2  Nazanin"/>
                <a:cs typeface="B Nazanin" pitchFamily="2" charset="-78"/>
              </a:rPr>
              <a:t>     شناسایی درآمدها و هزینه ها در بانک: -   </a:t>
            </a:r>
            <a:r>
              <a:rPr lang="ar-SA" b="1" dirty="0" smtClean="0">
                <a:latin typeface="2  Nazanin"/>
                <a:cs typeface="B Nazanin" pitchFamily="2" charset="-78"/>
              </a:rPr>
              <a:t>روشهاي شناسايي درآمد و هز</a:t>
            </a:r>
            <a:r>
              <a:rPr lang="fa-IR" b="1" dirty="0" smtClean="0">
                <a:latin typeface="2  Nazanin"/>
                <a:cs typeface="B Nazanin" pitchFamily="2" charset="-78"/>
              </a:rPr>
              <a:t>ی</a:t>
            </a:r>
            <a:r>
              <a:rPr lang="ar-SA" b="1" dirty="0" smtClean="0">
                <a:latin typeface="2  Nazanin"/>
                <a:cs typeface="B Nazanin" pitchFamily="2" charset="-78"/>
              </a:rPr>
              <a:t>نه</a:t>
            </a:r>
            <a:r>
              <a:rPr lang="fa-IR" b="1" dirty="0" smtClean="0">
                <a:latin typeface="2  Nazanin"/>
                <a:cs typeface="B Nazanin" pitchFamily="2" charset="-78"/>
              </a:rPr>
              <a:t>   </a:t>
            </a:r>
          </a:p>
          <a:p>
            <a:pPr>
              <a:lnSpc>
                <a:spcPct val="95000"/>
              </a:lnSpc>
            </a:pPr>
            <a:r>
              <a:rPr lang="fa-IR" b="1" dirty="0" smtClean="0">
                <a:latin typeface="2  Nazanin"/>
                <a:cs typeface="B Nazanin" pitchFamily="2" charset="-78"/>
              </a:rPr>
              <a:t>                                                                      - مباني موجود حسابداري جهت شناسايي درآمد و هزينه</a:t>
            </a:r>
          </a:p>
          <a:p>
            <a:pPr>
              <a:lnSpc>
                <a:spcPct val="95000"/>
              </a:lnSpc>
              <a:buFont typeface="Wingdings" pitchFamily="2" charset="2"/>
              <a:buChar char="Ø"/>
            </a:pPr>
            <a:r>
              <a:rPr lang="fa-IR" b="1" dirty="0" smtClean="0">
                <a:latin typeface="2  Nazanin"/>
                <a:cs typeface="B Nazanin" pitchFamily="2" charset="-78"/>
              </a:rPr>
              <a:t>     مدیریت داراییها و بدهی ها </a:t>
            </a:r>
          </a:p>
          <a:p>
            <a:pPr>
              <a:lnSpc>
                <a:spcPct val="95000"/>
              </a:lnSpc>
              <a:buFont typeface="Wingdings" pitchFamily="2" charset="2"/>
              <a:buChar char="Ø"/>
            </a:pPr>
            <a:r>
              <a:rPr lang="fa-IR" b="1" dirty="0" smtClean="0">
                <a:latin typeface="2  Nazanin"/>
                <a:cs typeface="B Nazanin" pitchFamily="2" charset="-78"/>
              </a:rPr>
              <a:t>     ابزارها و شاخص های مدیریت دارایی ها و بدهی ها (درآمدها و هزینه ها): </a:t>
            </a:r>
          </a:p>
          <a:p>
            <a:pPr lvl="2">
              <a:lnSpc>
                <a:spcPct val="95000"/>
              </a:lnSpc>
              <a:buFont typeface="Wingdings" pitchFamily="2" charset="2"/>
              <a:buChar char="v"/>
            </a:pPr>
            <a:r>
              <a:rPr lang="fa-IR" b="1" dirty="0" smtClean="0">
                <a:latin typeface="2  Nazanin"/>
                <a:cs typeface="B Nazanin" pitchFamily="2" charset="-78"/>
              </a:rPr>
              <a:t>الف- طبقه بندی و ذخیره گیری </a:t>
            </a:r>
            <a:endParaRPr lang="en-US" b="1" dirty="0" smtClean="0">
              <a:latin typeface="2  Nazanin"/>
              <a:cs typeface="B Nazanin" pitchFamily="2" charset="-78"/>
            </a:endParaRPr>
          </a:p>
          <a:p>
            <a:pPr lvl="2">
              <a:lnSpc>
                <a:spcPct val="95000"/>
              </a:lnSpc>
              <a:buFont typeface="Wingdings" pitchFamily="2" charset="2"/>
              <a:buChar char="v"/>
            </a:pPr>
            <a:r>
              <a:rPr lang="fa-IR" b="1" dirty="0" smtClean="0">
                <a:latin typeface="2  Nazanin"/>
                <a:cs typeface="B Nazanin" pitchFamily="2" charset="-78"/>
              </a:rPr>
              <a:t>ب - قیمت تمام شده پول </a:t>
            </a:r>
          </a:p>
          <a:p>
            <a:pPr lvl="2">
              <a:lnSpc>
                <a:spcPct val="95000"/>
              </a:lnSpc>
              <a:buFont typeface="Wingdings" pitchFamily="2" charset="2"/>
              <a:buChar char="v"/>
            </a:pPr>
            <a:r>
              <a:rPr lang="fa-IR" b="1" dirty="0" smtClean="0">
                <a:latin typeface="2  Nazanin"/>
                <a:cs typeface="B Nazanin" pitchFamily="2" charset="-78"/>
              </a:rPr>
              <a:t>ج- نرخ موثر تسهیلات</a:t>
            </a:r>
          </a:p>
          <a:p>
            <a:pPr lvl="2">
              <a:lnSpc>
                <a:spcPct val="95000"/>
              </a:lnSpc>
              <a:buFont typeface="Wingdings" pitchFamily="2" charset="2"/>
              <a:buChar char="v"/>
            </a:pPr>
            <a:r>
              <a:rPr lang="fa-IR" b="1" dirty="0" smtClean="0">
                <a:latin typeface="2  Nazanin"/>
                <a:cs typeface="B Nazanin" pitchFamily="2" charset="-78"/>
              </a:rPr>
              <a:t>د- نرخ مصرف در نقطه سربه سر </a:t>
            </a:r>
          </a:p>
          <a:p>
            <a:pPr lvl="2">
              <a:lnSpc>
                <a:spcPct val="95000"/>
              </a:lnSpc>
              <a:buFont typeface="Wingdings" pitchFamily="2" charset="2"/>
              <a:buChar char="v"/>
            </a:pPr>
            <a:r>
              <a:rPr lang="fa-IR" b="1" dirty="0" smtClean="0">
                <a:latin typeface="2  Nazanin"/>
                <a:cs typeface="B Nazanin" pitchFamily="2" charset="-78"/>
              </a:rPr>
              <a:t>ه- نرخ حاشیه سود دهی</a:t>
            </a:r>
          </a:p>
          <a:p>
            <a:pPr lvl="2">
              <a:lnSpc>
                <a:spcPct val="95000"/>
              </a:lnSpc>
              <a:buFont typeface="Wingdings" pitchFamily="2" charset="2"/>
              <a:buChar char="v"/>
            </a:pPr>
            <a:r>
              <a:rPr lang="fa-IR" b="1" dirty="0" smtClean="0">
                <a:latin typeface="2  Nazanin"/>
                <a:cs typeface="B Nazanin" pitchFamily="2" charset="-78"/>
              </a:rPr>
              <a:t>و-سامانه عرضه مازاد منابع شعب</a:t>
            </a:r>
          </a:p>
          <a:p>
            <a:pPr>
              <a:lnSpc>
                <a:spcPct val="95000"/>
              </a:lnSpc>
              <a:buFont typeface="Wingdings" pitchFamily="2" charset="2"/>
              <a:buChar char="Ø"/>
            </a:pPr>
            <a:r>
              <a:rPr lang="fa-IR" b="1" dirty="0" smtClean="0">
                <a:latin typeface="2  Nazanin"/>
                <a:cs typeface="B Nazanin" pitchFamily="2" charset="-78"/>
              </a:rPr>
              <a:t>نسبتهای مالی : - نسبتهای سودآوری     - نسبتهای عملیاتی</a:t>
            </a:r>
          </a:p>
          <a:p>
            <a:pPr>
              <a:lnSpc>
                <a:spcPct val="95000"/>
              </a:lnSpc>
              <a:buFont typeface="Wingdings" pitchFamily="2" charset="2"/>
              <a:buChar char="Ø"/>
            </a:pPr>
            <a:r>
              <a:rPr lang="fa-IR" b="1" dirty="0" smtClean="0">
                <a:latin typeface="2  Nazanin"/>
                <a:cs typeface="B Nazanin" pitchFamily="2" charset="-78"/>
              </a:rPr>
              <a:t>     مدیریت سود/زیان در بانکها</a:t>
            </a:r>
          </a:p>
          <a:p>
            <a:pPr>
              <a:lnSpc>
                <a:spcPct val="95000"/>
              </a:lnSpc>
              <a:buFont typeface="Wingdings" pitchFamily="2" charset="2"/>
              <a:buChar char="Ø"/>
            </a:pPr>
            <a:r>
              <a:rPr lang="fa-IR" b="1" dirty="0" smtClean="0">
                <a:latin typeface="2  Nazanin"/>
                <a:cs typeface="B Nazanin" pitchFamily="2" charset="-78"/>
              </a:rPr>
              <a:t>    راهکارهای پیشنهادی در خصوص بهبود وضعیت سودآوری واحدها </a:t>
            </a:r>
          </a:p>
          <a:p>
            <a:endParaRPr lang="fa-IR" sz="2000" dirty="0" smtClean="0">
              <a:solidFill>
                <a:srgbClr val="7030A0"/>
              </a:solidFill>
            </a:endParaRPr>
          </a:p>
          <a:p>
            <a:pPr>
              <a:buFont typeface="Wingdings" pitchFamily="2" charset="2"/>
              <a:buChar char="Ø"/>
            </a:pPr>
            <a:endParaRPr lang="en-US" altLang="en-US" sz="2000" b="1" u="sng" dirty="0" smtClean="0">
              <a:effectLst>
                <a:outerShdw blurRad="38100" dist="38100" dir="2700000" algn="tl">
                  <a:srgbClr val="000000"/>
                </a:outerShdw>
              </a:effectLst>
              <a:latin typeface="Tahoma" pitchFamily="34" charset="0"/>
              <a:cs typeface="B Nazanin" pitchFamily="2" charset="-78"/>
            </a:endParaRPr>
          </a:p>
          <a:p>
            <a:pPr>
              <a:buFont typeface="Wingdings" pitchFamily="2" charset="2"/>
              <a:buChar char="Ø"/>
            </a:pPr>
            <a:endParaRPr lang="en-US" altLang="en-US" sz="2000" b="1" dirty="0" smtClean="0">
              <a:cs typeface="B Nazanin" pitchFamily="2" charset="-78"/>
            </a:endParaRPr>
          </a:p>
          <a:p>
            <a:pPr>
              <a:buFont typeface="Wingdings" pitchFamily="2" charset="2"/>
              <a:buChar char="Ø"/>
            </a:pPr>
            <a:endParaRPr lang="fa-IR" sz="2000" b="1" dirty="0" smtClean="0">
              <a:solidFill>
                <a:srgbClr val="000000"/>
              </a:solidFill>
              <a:latin typeface="2  Nazanin"/>
              <a:ea typeface="Times New Roman" pitchFamily="18" charset="0"/>
              <a:cs typeface="B Nazanin" pitchFamily="2" charset="-78"/>
            </a:endParaRPr>
          </a:p>
          <a:p>
            <a:pPr>
              <a:buFont typeface="Wingdings" pitchFamily="2" charset="2"/>
              <a:buChar char="Ø"/>
            </a:pPr>
            <a:endParaRPr lang="fa-IR" sz="2000" b="1" dirty="0" smtClean="0">
              <a:solidFill>
                <a:srgbClr val="000000"/>
              </a:solidFill>
              <a:latin typeface="2  Nazanin"/>
              <a:ea typeface="Times New Roman" pitchFamily="18" charset="0"/>
              <a:cs typeface="B Nazanin" pitchFamily="2" charset="-78"/>
            </a:endParaRPr>
          </a:p>
          <a:p>
            <a:endParaRPr lang="fa-IR" sz="2000" b="1" dirty="0" smtClean="0">
              <a:solidFill>
                <a:srgbClr val="000000"/>
              </a:solidFill>
              <a:latin typeface="2  Nazanin"/>
              <a:ea typeface="Times New Roman" pitchFamily="18" charset="0"/>
              <a:cs typeface="B Nazanin" pitchFamily="2" charset="-78"/>
            </a:endParaRPr>
          </a:p>
          <a:p>
            <a:endParaRPr lang="fa-IR" sz="2400" b="1" kern="0" dirty="0" smtClean="0">
              <a:cs typeface="B Titr" pitchFamily="2" charset="-78"/>
            </a:endParaRPr>
          </a:p>
          <a:p>
            <a:pPr lvl="0"/>
            <a:endParaRPr lang="en-US" sz="2400" b="1" dirty="0" smtClean="0">
              <a:solidFill>
                <a:srgbClr val="000000"/>
              </a:solidFill>
              <a:latin typeface="Tahoma" pitchFamily="34" charset="0"/>
              <a:ea typeface="Times New Roman" pitchFamily="18" charset="0"/>
              <a:cs typeface="B Nazanin" pitchFamily="2" charset="-78"/>
            </a:endParaRPr>
          </a:p>
          <a:p>
            <a:pPr marL="609600" lvl="0" indent="-609600">
              <a:lnSpc>
                <a:spcPct val="105000"/>
              </a:lnSpc>
              <a:buFont typeface="Wingdings" pitchFamily="2" charset="2"/>
              <a:buChar char="Ø"/>
            </a:pPr>
            <a:endParaRPr lang="en-US" sz="2400" b="1" dirty="0" smtClean="0">
              <a:solidFill>
                <a:srgbClr val="000000"/>
              </a:solidFill>
              <a:latin typeface="Tahoma" pitchFamily="34" charset="0"/>
              <a:ea typeface="Times New Roman" pitchFamily="18" charset="0"/>
              <a:cs typeface="B Nazanin" pitchFamily="2" charset="-78"/>
            </a:endParaRPr>
          </a:p>
          <a:p>
            <a:pPr marL="609600" indent="-609600">
              <a:lnSpc>
                <a:spcPct val="105000"/>
              </a:lnSpc>
              <a:buFont typeface="Wingdings" pitchFamily="2" charset="2"/>
              <a:buChar char="Ø"/>
            </a:pPr>
            <a:endParaRPr lang="fa-IR" sz="2400" b="1" dirty="0" smtClean="0">
              <a:cs typeface="B Titr" pitchFamily="2" charset="-78"/>
            </a:endParaRPr>
          </a:p>
          <a:p>
            <a:pPr marL="609600" indent="-609600">
              <a:lnSpc>
                <a:spcPct val="105000"/>
              </a:lnSpc>
              <a:buFont typeface="Wingdings" pitchFamily="2" charset="2"/>
              <a:buChar char="Ø"/>
            </a:pPr>
            <a:endParaRPr lang="fa-IR" sz="2400" dirty="0" smtClean="0">
              <a:solidFill>
                <a:schemeClr val="tx2"/>
              </a:solidFill>
              <a:cs typeface="B Nazanin" pitchFamily="2" charset="-78"/>
            </a:endParaRPr>
          </a:p>
          <a:p>
            <a:pPr marL="609600" indent="-609600">
              <a:lnSpc>
                <a:spcPct val="105000"/>
              </a:lnSpc>
              <a:buFont typeface="Wingdings" pitchFamily="2" charset="2"/>
              <a:buChar char="Ø"/>
            </a:pPr>
            <a:endParaRPr lang="fa-IR" sz="2400" dirty="0" smtClean="0">
              <a:solidFill>
                <a:schemeClr val="tx2"/>
              </a:solidFill>
              <a:cs typeface="B Nazanin" pitchFamily="2" charset="-78"/>
            </a:endParaRPr>
          </a:p>
          <a:p>
            <a:pPr marL="609600" indent="-609600">
              <a:lnSpc>
                <a:spcPct val="105000"/>
              </a:lnSpc>
              <a:buFont typeface="Wingdings" pitchFamily="2" charset="2"/>
              <a:buChar char="Ø"/>
            </a:pPr>
            <a:endParaRPr lang="fa-IR" sz="2400" dirty="0" smtClean="0">
              <a:cs typeface="B Titr" pitchFamily="2" charset="-78"/>
            </a:endParaRPr>
          </a:p>
          <a:p>
            <a:pPr marL="609600" indent="-609600">
              <a:lnSpc>
                <a:spcPct val="105000"/>
              </a:lnSpc>
              <a:buFont typeface="Wingdings" pitchFamily="2" charset="2"/>
              <a:buChar char="Ø"/>
            </a:pPr>
            <a:endParaRPr lang="fa-IR" sz="2400" dirty="0" smtClean="0">
              <a:cs typeface="B Titr" pitchFamily="2" charset="-78"/>
            </a:endParaRPr>
          </a:p>
          <a:p>
            <a:pPr marL="609600" indent="-609600">
              <a:lnSpc>
                <a:spcPct val="105000"/>
              </a:lnSpc>
              <a:buFont typeface="Wingdings" pitchFamily="2" charset="2"/>
              <a:buChar char="Ø"/>
            </a:pPr>
            <a:endParaRPr lang="fa-IR" sz="2400" b="1" dirty="0" smtClean="0">
              <a:cs typeface="B Titr" pitchFamily="2" charset="-78"/>
            </a:endParaRPr>
          </a:p>
          <a:p>
            <a:pPr marL="609600" indent="-609600">
              <a:lnSpc>
                <a:spcPct val="105000"/>
              </a:lnSpc>
              <a:buFont typeface="Wingdings" pitchFamily="2" charset="2"/>
              <a:buChar char="Ø"/>
            </a:pPr>
            <a:endParaRPr lang="fa-IR" sz="2400" dirty="0" smtClean="0">
              <a:cs typeface="B Nazanin" pitchFamily="2" charset="-78"/>
            </a:endParaRPr>
          </a:p>
          <a:p>
            <a:pPr marL="609600" indent="-609600">
              <a:lnSpc>
                <a:spcPct val="105000"/>
              </a:lnSpc>
              <a:buFont typeface="Wingdings" pitchFamily="2" charset="2"/>
              <a:buChar char="Ø"/>
            </a:pPr>
            <a:endParaRPr lang="fa-IR" sz="2400" dirty="0" smtClean="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ox(in)">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ox(in)">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ox(in)">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ox(in)">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ox(in)">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ox(in)">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box(in)">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box(in)">
                                      <p:cBhvr>
                                        <p:cTn id="5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E27AAF9-3481-4B6D-8D51-461A6F44520A}" type="slidenum">
              <a:rPr lang="ar-SA" smtClean="0"/>
              <a:pPr>
                <a:defRPr/>
              </a:pPr>
              <a:t>10</a:t>
            </a:fld>
            <a:endParaRPr lang="en-US"/>
          </a:p>
        </p:txBody>
      </p:sp>
      <p:sp>
        <p:nvSpPr>
          <p:cNvPr id="4" name="Rectangle 3"/>
          <p:cNvSpPr/>
          <p:nvPr/>
        </p:nvSpPr>
        <p:spPr>
          <a:xfrm>
            <a:off x="6934200" y="2057400"/>
            <a:ext cx="1752600" cy="830997"/>
          </a:xfrm>
          <a:prstGeom prst="rect">
            <a:avLst/>
          </a:prstGeom>
        </p:spPr>
        <p:txBody>
          <a:bodyPr wrap="square">
            <a:spAutoFit/>
          </a:bodyPr>
          <a:lstStyle/>
          <a:p>
            <a:pPr lvl="0" algn="ctr"/>
            <a:r>
              <a:rPr lang="fa-IR" sz="2400" b="1" dirty="0" smtClean="0">
                <a:solidFill>
                  <a:srgbClr val="000000"/>
                </a:solidFill>
                <a:latin typeface="Tahoma" pitchFamily="34" charset="0"/>
                <a:ea typeface="Times New Roman" pitchFamily="18" charset="0"/>
                <a:cs typeface="B Nazanin" pitchFamily="2" charset="-78"/>
              </a:rPr>
              <a:t>منابع اصلی درآمد در بانک </a:t>
            </a:r>
            <a:endParaRPr lang="en-US" sz="2400" b="1" dirty="0" smtClean="0">
              <a:solidFill>
                <a:srgbClr val="000000"/>
              </a:solidFill>
              <a:latin typeface="Tahoma" pitchFamily="34" charset="0"/>
              <a:ea typeface="Times New Roman" pitchFamily="18" charset="0"/>
              <a:cs typeface="B Nazanin" pitchFamily="2" charset="-78"/>
            </a:endParaRPr>
          </a:p>
        </p:txBody>
      </p:sp>
      <p:sp>
        <p:nvSpPr>
          <p:cNvPr id="9" name="Right Brace 8"/>
          <p:cNvSpPr/>
          <p:nvPr/>
        </p:nvSpPr>
        <p:spPr bwMode="auto">
          <a:xfrm>
            <a:off x="6553200" y="1066800"/>
            <a:ext cx="457200" cy="3048000"/>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fa-IR" sz="1800" b="0" i="1" u="none" strike="noStrike" cap="none" normalizeH="0" baseline="0" smtClean="0">
              <a:ln>
                <a:noFill/>
              </a:ln>
              <a:solidFill>
                <a:schemeClr val="tx1"/>
              </a:solidFill>
              <a:effectLst/>
              <a:latin typeface="Arial" charset="0"/>
              <a:cs typeface="Arial" charset="0"/>
            </a:endParaRPr>
          </a:p>
        </p:txBody>
      </p:sp>
      <p:sp>
        <p:nvSpPr>
          <p:cNvPr id="10" name="Rectangle 9"/>
          <p:cNvSpPr/>
          <p:nvPr/>
        </p:nvSpPr>
        <p:spPr>
          <a:xfrm>
            <a:off x="4876800" y="914400"/>
            <a:ext cx="1517976" cy="369332"/>
          </a:xfrm>
          <a:prstGeom prst="rect">
            <a:avLst/>
          </a:prstGeom>
        </p:spPr>
        <p:txBody>
          <a:bodyPr wrap="square">
            <a:spAutoFit/>
          </a:bodyPr>
          <a:lstStyle/>
          <a:p>
            <a:r>
              <a:rPr lang="fa-IR" b="1" dirty="0" smtClean="0">
                <a:solidFill>
                  <a:srgbClr val="000000"/>
                </a:solidFill>
                <a:latin typeface="Tahoma" pitchFamily="34" charset="0"/>
                <a:ea typeface="Times New Roman" pitchFamily="18" charset="0"/>
                <a:cs typeface="B Nazanin" pitchFamily="2" charset="-78"/>
              </a:rPr>
              <a:t>1- دارائیها</a:t>
            </a:r>
            <a:endParaRPr lang="fa-IR" dirty="0"/>
          </a:p>
        </p:txBody>
      </p:sp>
      <p:sp>
        <p:nvSpPr>
          <p:cNvPr id="11" name="Rectangle 10"/>
          <p:cNvSpPr/>
          <p:nvPr/>
        </p:nvSpPr>
        <p:spPr>
          <a:xfrm>
            <a:off x="4953000" y="3886200"/>
            <a:ext cx="1517976" cy="369332"/>
          </a:xfrm>
          <a:prstGeom prst="rect">
            <a:avLst/>
          </a:prstGeom>
        </p:spPr>
        <p:txBody>
          <a:bodyPr wrap="square">
            <a:spAutoFit/>
          </a:bodyPr>
          <a:lstStyle/>
          <a:p>
            <a:r>
              <a:rPr lang="fa-IR" b="1" dirty="0" smtClean="0">
                <a:solidFill>
                  <a:srgbClr val="000000"/>
                </a:solidFill>
                <a:latin typeface="Tahoma" pitchFamily="34" charset="0"/>
                <a:ea typeface="Times New Roman" pitchFamily="18" charset="0"/>
                <a:cs typeface="B Nazanin" pitchFamily="2" charset="-78"/>
              </a:rPr>
              <a:t>2- ارائه خدمات</a:t>
            </a:r>
            <a:endParaRPr lang="fa-IR" dirty="0"/>
          </a:p>
        </p:txBody>
      </p:sp>
      <p:sp>
        <p:nvSpPr>
          <p:cNvPr id="12" name="Right Brace 11"/>
          <p:cNvSpPr/>
          <p:nvPr/>
        </p:nvSpPr>
        <p:spPr bwMode="auto">
          <a:xfrm>
            <a:off x="4724400" y="533400"/>
            <a:ext cx="381000" cy="1371600"/>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fa-IR" sz="1800" b="0" i="1" u="none" strike="noStrike" cap="none" normalizeH="0" baseline="0" smtClean="0">
              <a:ln>
                <a:noFill/>
              </a:ln>
              <a:solidFill>
                <a:schemeClr val="tx1"/>
              </a:solidFill>
              <a:effectLst/>
              <a:latin typeface="Arial" charset="0"/>
              <a:cs typeface="Arial" charset="0"/>
            </a:endParaRPr>
          </a:p>
        </p:txBody>
      </p:sp>
      <p:sp>
        <p:nvSpPr>
          <p:cNvPr id="13" name="Rectangle 12"/>
          <p:cNvSpPr/>
          <p:nvPr/>
        </p:nvSpPr>
        <p:spPr>
          <a:xfrm>
            <a:off x="3352800" y="457200"/>
            <a:ext cx="1353256" cy="369332"/>
          </a:xfrm>
          <a:prstGeom prst="rect">
            <a:avLst/>
          </a:prstGeom>
        </p:spPr>
        <p:txBody>
          <a:bodyPr wrap="none">
            <a:spAutoFit/>
          </a:bodyPr>
          <a:lstStyle/>
          <a:p>
            <a:r>
              <a:rPr lang="fa-IR" b="1" dirty="0" smtClean="0">
                <a:solidFill>
                  <a:srgbClr val="000000"/>
                </a:solidFill>
                <a:latin typeface="Tahoma" pitchFamily="34" charset="0"/>
                <a:ea typeface="Times New Roman" pitchFamily="18" charset="0"/>
                <a:cs typeface="B Nazanin" pitchFamily="2" charset="-78"/>
              </a:rPr>
              <a:t>الف- تسهیلات</a:t>
            </a:r>
          </a:p>
        </p:txBody>
      </p:sp>
      <p:sp>
        <p:nvSpPr>
          <p:cNvPr id="14" name="Rectangle 13"/>
          <p:cNvSpPr/>
          <p:nvPr/>
        </p:nvSpPr>
        <p:spPr>
          <a:xfrm>
            <a:off x="2895600" y="914400"/>
            <a:ext cx="1851789" cy="369332"/>
          </a:xfrm>
          <a:prstGeom prst="rect">
            <a:avLst/>
          </a:prstGeom>
        </p:spPr>
        <p:txBody>
          <a:bodyPr wrap="none">
            <a:spAutoFit/>
          </a:bodyPr>
          <a:lstStyle/>
          <a:p>
            <a:r>
              <a:rPr lang="fa-IR" b="1" dirty="0" smtClean="0">
                <a:solidFill>
                  <a:srgbClr val="000000"/>
                </a:solidFill>
                <a:latin typeface="Tahoma" pitchFamily="34" charset="0"/>
                <a:ea typeface="Times New Roman" pitchFamily="18" charset="0"/>
                <a:cs typeface="B Nazanin" pitchFamily="2" charset="-78"/>
              </a:rPr>
              <a:t>ب- سرمایه گذاری ها</a:t>
            </a:r>
          </a:p>
        </p:txBody>
      </p:sp>
      <p:sp>
        <p:nvSpPr>
          <p:cNvPr id="15" name="Rectangle 14"/>
          <p:cNvSpPr/>
          <p:nvPr/>
        </p:nvSpPr>
        <p:spPr>
          <a:xfrm>
            <a:off x="2971800" y="1600200"/>
            <a:ext cx="1672253" cy="369332"/>
          </a:xfrm>
          <a:prstGeom prst="rect">
            <a:avLst/>
          </a:prstGeom>
        </p:spPr>
        <p:txBody>
          <a:bodyPr wrap="none">
            <a:spAutoFit/>
          </a:bodyPr>
          <a:lstStyle/>
          <a:p>
            <a:r>
              <a:rPr lang="fa-IR" b="1" dirty="0" smtClean="0">
                <a:solidFill>
                  <a:srgbClr val="000000"/>
                </a:solidFill>
                <a:latin typeface="Tahoma" pitchFamily="34" charset="0"/>
                <a:ea typeface="Times New Roman" pitchFamily="18" charset="0"/>
                <a:cs typeface="B Nazanin" pitchFamily="2" charset="-78"/>
              </a:rPr>
              <a:t>ج- اوراق مشارکت </a:t>
            </a:r>
          </a:p>
        </p:txBody>
      </p:sp>
      <p:sp>
        <p:nvSpPr>
          <p:cNvPr id="110593" name="Rectangle 1"/>
          <p:cNvSpPr>
            <a:spLocks noChangeArrowheads="1"/>
          </p:cNvSpPr>
          <p:nvPr/>
        </p:nvSpPr>
        <p:spPr bwMode="auto">
          <a:xfrm>
            <a:off x="152400" y="2438400"/>
            <a:ext cx="4648200"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1300"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a:t>
            </a:r>
            <a:r>
              <a:rPr kumimoji="0" lang="fa-IR"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کارمزد ناشي از عمليات خريد و فروش ارز، (سود و زيان حاصل از معاملات ارزي)</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کارمزد گشايش، تمديد يا ابطال اعتبارات اسنادي داخلي</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کارمزد ناشي از نقل و انتقال وجوه مشتريان</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کارمزد گشايش و تمديد انواع اعتبارات اسنادي بين‌المللي (صادراتي- وارداتي)</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کارمزد ناشي از صدور ضمانتنامه‌هاي ارزي و ريالي </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کارمزد خريد و فروش اوراق بهادار</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کارمزد نگهداري حسابهاي راکد</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کارمزد ناشي از ارايه خدمات مشاوره‌اي مالي</a:t>
            </a:r>
            <a:endParaRPr kumimoji="0" lang="en-US" sz="16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کارمزد نگهداري اسناد و اوراق بهادار مشتريان</a:t>
            </a:r>
            <a:endParaRPr kumimoji="0" lang="fa-IR" sz="28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17" name="Right Brace 16"/>
          <p:cNvSpPr/>
          <p:nvPr/>
        </p:nvSpPr>
        <p:spPr bwMode="auto">
          <a:xfrm>
            <a:off x="4800600" y="2438400"/>
            <a:ext cx="304800" cy="3276600"/>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fa-IR" sz="1800" b="0" i="1" u="none" strike="noStrike" cap="none" normalizeH="0" baseline="0" smtClean="0">
              <a:ln>
                <a:noFill/>
              </a:ln>
              <a:solidFill>
                <a:schemeClr val="tx1"/>
              </a:solidFill>
              <a:effectLst/>
              <a:latin typeface="Arial" charset="0"/>
              <a:cs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2"/>
          </p:nvPr>
        </p:nvSpPr>
        <p:spPr>
          <a:noFill/>
        </p:spPr>
        <p:txBody>
          <a:bodyPr/>
          <a:lstStyle/>
          <a:p>
            <a:fld id="{27ABCEC8-0982-42F3-B1FC-28A979C2CA38}" type="slidenum">
              <a:rPr lang="ar-SA">
                <a:latin typeface="Arial" pitchFamily="34" charset="0"/>
                <a:cs typeface="Arial" pitchFamily="34" charset="0"/>
              </a:rPr>
              <a:pPr/>
              <a:t>11</a:t>
            </a:fld>
            <a:endParaRPr lang="en-US">
              <a:latin typeface="Arial" pitchFamily="34" charset="0"/>
              <a:cs typeface="Arial" pitchFamily="34" charset="0"/>
            </a:endParaRPr>
          </a:p>
        </p:txBody>
      </p:sp>
      <p:sp>
        <p:nvSpPr>
          <p:cNvPr id="8195" name="Rectangle 10"/>
          <p:cNvSpPr txBox="1">
            <a:spLocks noGrp="1" noChangeArrowheads="1"/>
          </p:cNvSpPr>
          <p:nvPr/>
        </p:nvSpPr>
        <p:spPr bwMode="white">
          <a:xfrm>
            <a:off x="8243888" y="6470650"/>
            <a:ext cx="900112" cy="330200"/>
          </a:xfrm>
          <a:prstGeom prst="rect">
            <a:avLst/>
          </a:prstGeom>
          <a:noFill/>
          <a:ln w="9525">
            <a:noFill/>
            <a:miter lim="800000"/>
            <a:headEnd/>
            <a:tailEnd/>
          </a:ln>
        </p:spPr>
        <p:txBody>
          <a:bodyPr/>
          <a:lstStyle/>
          <a:p>
            <a:pPr eaLnBrk="1" hangingPunct="1"/>
            <a:endParaRPr lang="en-US" sz="2000" b="1" i="0" dirty="0"/>
          </a:p>
        </p:txBody>
      </p:sp>
      <p:sp>
        <p:nvSpPr>
          <p:cNvPr id="9" name="Rectangle 8"/>
          <p:cNvSpPr/>
          <p:nvPr/>
        </p:nvSpPr>
        <p:spPr>
          <a:xfrm>
            <a:off x="500034" y="214290"/>
            <a:ext cx="8153400" cy="5379934"/>
          </a:xfrm>
          <a:prstGeom prst="rect">
            <a:avLst/>
          </a:prstGeom>
        </p:spPr>
        <p:txBody>
          <a:bodyPr wrap="square">
            <a:spAutoFit/>
          </a:bodyPr>
          <a:lstStyle/>
          <a:p>
            <a:pPr marL="342900" lvl="0" indent="-342900" eaLnBrk="0" hangingPunct="0">
              <a:lnSpc>
                <a:spcPct val="150000"/>
              </a:lnSpc>
              <a:spcBef>
                <a:spcPct val="20000"/>
              </a:spcBef>
              <a:buClr>
                <a:schemeClr val="bg2"/>
              </a:buClr>
              <a:defRPr/>
            </a:pPr>
            <a:r>
              <a:rPr lang="fa-IR" sz="2000" b="1" kern="0" dirty="0" smtClean="0">
                <a:solidFill>
                  <a:srgbClr val="284C6A"/>
                </a:solidFill>
                <a:cs typeface="B Titr" pitchFamily="2" charset="-78"/>
              </a:rPr>
              <a:t> </a:t>
            </a:r>
            <a:r>
              <a:rPr lang="ar-SA" sz="2400" b="1" kern="0" dirty="0" smtClean="0">
                <a:cs typeface="B Titr" pitchFamily="2" charset="-78"/>
              </a:rPr>
              <a:t>انواع درآمدها</a:t>
            </a:r>
            <a:endParaRPr lang="fa-IR" sz="2400" b="1" kern="0" dirty="0" smtClean="0">
              <a:cs typeface="B Titr" pitchFamily="2" charset="-78"/>
            </a:endParaRPr>
          </a:p>
          <a:p>
            <a:pPr marL="342900" lvl="0" indent="-342900" algn="just" eaLnBrk="0" hangingPunct="0">
              <a:lnSpc>
                <a:spcPct val="200000"/>
              </a:lnSpc>
              <a:spcBef>
                <a:spcPct val="20000"/>
              </a:spcBef>
              <a:buClr>
                <a:schemeClr val="bg2"/>
              </a:buClr>
              <a:buFont typeface="Arial" pitchFamily="34" charset="0"/>
              <a:buChar char="●"/>
              <a:defRPr/>
            </a:pPr>
            <a:r>
              <a:rPr lang="ar-SA" sz="2000" b="1" kern="0" dirty="0" smtClean="0">
                <a:cs typeface="B Nazanin" pitchFamily="2" charset="-78"/>
              </a:rPr>
              <a:t>درآمد مشاع</a:t>
            </a:r>
            <a:r>
              <a:rPr lang="ar-SA" kern="0" dirty="0" smtClean="0">
                <a:cs typeface="B Nazanin" pitchFamily="2" charset="-78"/>
              </a:rPr>
              <a:t>:درآمد</a:t>
            </a:r>
            <a:r>
              <a:rPr lang="fa-IR" kern="0" dirty="0" smtClean="0">
                <a:cs typeface="B Nazanin" pitchFamily="2" charset="-78"/>
              </a:rPr>
              <a:t> </a:t>
            </a:r>
            <a:r>
              <a:rPr lang="ar-SA" kern="0" dirty="0" smtClean="0">
                <a:cs typeface="B Nazanin" pitchFamily="2" charset="-78"/>
              </a:rPr>
              <a:t>حاصل از منابع بانک (مالکانه) و منابع سپرده</a:t>
            </a:r>
            <a:r>
              <a:rPr lang="fa-IR" kern="0" dirty="0" smtClean="0">
                <a:cs typeface="B Nazanin" pitchFamily="2" charset="-78"/>
              </a:rPr>
              <a:t>‌</a:t>
            </a:r>
            <a:r>
              <a:rPr lang="ar-SA" kern="0" dirty="0" smtClean="0">
                <a:cs typeface="B Nazanin" pitchFamily="2" charset="-78"/>
              </a:rPr>
              <a:t>گذاران (وکالتی</a:t>
            </a:r>
            <a:r>
              <a:rPr lang="fa-IR" kern="0" dirty="0" smtClean="0">
                <a:cs typeface="B Nazanin" pitchFamily="2" charset="-78"/>
              </a:rPr>
              <a:t>‌</a:t>
            </a:r>
            <a:r>
              <a:rPr lang="ar-SA" kern="0" dirty="0" smtClean="0">
                <a:cs typeface="B Nazanin" pitchFamily="2" charset="-78"/>
              </a:rPr>
              <a:t>) که بطور مشاع در امر اعطای تسهیلات و معاملات عقود اسلامی مصرف شده و این درآمد به نسبت سهم هر</a:t>
            </a:r>
            <a:r>
              <a:rPr lang="fa-IR" kern="0" dirty="0" smtClean="0">
                <a:cs typeface="B Nazanin" pitchFamily="2" charset="-78"/>
              </a:rPr>
              <a:t> </a:t>
            </a:r>
            <a:r>
              <a:rPr lang="ar-SA" kern="0" dirty="0" smtClean="0">
                <a:cs typeface="B Nazanin" pitchFamily="2" charset="-78"/>
              </a:rPr>
              <a:t>یک از آن دو</a:t>
            </a:r>
            <a:r>
              <a:rPr lang="fa-IR" kern="0" dirty="0" smtClean="0">
                <a:cs typeface="B Nazanin" pitchFamily="2" charset="-78"/>
              </a:rPr>
              <a:t> در</a:t>
            </a:r>
            <a:r>
              <a:rPr lang="ar-SA" kern="0" dirty="0" smtClean="0">
                <a:cs typeface="B Nazanin" pitchFamily="2" charset="-78"/>
              </a:rPr>
              <a:t> تامین منابع اعطای تسهیلات مذکور</a:t>
            </a:r>
            <a:r>
              <a:rPr lang="fa-IR" kern="0" dirty="0" smtClean="0">
                <a:cs typeface="B Nazanin" pitchFamily="2" charset="-78"/>
              </a:rPr>
              <a:t>،</a:t>
            </a:r>
            <a:r>
              <a:rPr lang="ar-SA" kern="0" dirty="0" smtClean="0">
                <a:cs typeface="B Nazanin" pitchFamily="2" charset="-78"/>
              </a:rPr>
              <a:t> تسهیم می</a:t>
            </a:r>
            <a:r>
              <a:rPr lang="fa-IR" kern="0" dirty="0" smtClean="0">
                <a:cs typeface="B Nazanin" pitchFamily="2" charset="-78"/>
              </a:rPr>
              <a:t>‌</a:t>
            </a:r>
            <a:r>
              <a:rPr lang="ar-SA" kern="0" dirty="0" smtClean="0">
                <a:cs typeface="B Nazanin" pitchFamily="2" charset="-78"/>
              </a:rPr>
              <a:t>گردد.</a:t>
            </a:r>
          </a:p>
          <a:p>
            <a:pPr marL="342900" lvl="0" indent="-342900" algn="just" eaLnBrk="0" hangingPunct="0">
              <a:lnSpc>
                <a:spcPct val="200000"/>
              </a:lnSpc>
              <a:spcBef>
                <a:spcPct val="20000"/>
              </a:spcBef>
              <a:buClr>
                <a:schemeClr val="bg2"/>
              </a:buClr>
              <a:defRPr/>
            </a:pPr>
            <a:r>
              <a:rPr lang="en-US" kern="0" dirty="0" smtClean="0">
                <a:cs typeface="B Nazanin" pitchFamily="2" charset="-78"/>
              </a:rPr>
              <a:t>    </a:t>
            </a:r>
            <a:r>
              <a:rPr lang="ar-SA" b="1" kern="0" dirty="0" smtClean="0">
                <a:cs typeface="B Nazanin" pitchFamily="2" charset="-78"/>
              </a:rPr>
              <a:t>مثال : </a:t>
            </a:r>
            <a:r>
              <a:rPr lang="ar-SA" kern="0" dirty="0" smtClean="0">
                <a:cs typeface="B Nazanin" pitchFamily="2" charset="-78"/>
              </a:rPr>
              <a:t>سود دریافتی از تسهیلات عقود اسلامی </a:t>
            </a:r>
            <a:r>
              <a:rPr lang="fa-IR" kern="0" dirty="0" smtClean="0">
                <a:cs typeface="B Nazanin" pitchFamily="2" charset="-78"/>
              </a:rPr>
              <a:t>،</a:t>
            </a:r>
            <a:r>
              <a:rPr lang="ar-SA" kern="0" dirty="0" smtClean="0">
                <a:cs typeface="B Nazanin" pitchFamily="2" charset="-78"/>
              </a:rPr>
              <a:t> وجه التزام دریافتی از تسهیلات عقود</a:t>
            </a:r>
            <a:r>
              <a:rPr lang="fa-IR" kern="0" dirty="0" smtClean="0">
                <a:cs typeface="B Nazanin" pitchFamily="2" charset="-78"/>
              </a:rPr>
              <a:t> </a:t>
            </a:r>
            <a:r>
              <a:rPr lang="ar-SA" kern="0" dirty="0" smtClean="0">
                <a:cs typeface="B Nazanin" pitchFamily="2" charset="-78"/>
              </a:rPr>
              <a:t>اسلامی ، سود سرمایه</a:t>
            </a:r>
            <a:r>
              <a:rPr lang="fa-IR" kern="0" dirty="0" smtClean="0">
                <a:cs typeface="B Nazanin" pitchFamily="2" charset="-78"/>
              </a:rPr>
              <a:t>‌</a:t>
            </a:r>
            <a:r>
              <a:rPr lang="ar-SA" kern="0" dirty="0" smtClean="0">
                <a:cs typeface="B Nazanin" pitchFamily="2" charset="-78"/>
              </a:rPr>
              <a:t>گذاری</a:t>
            </a:r>
            <a:r>
              <a:rPr lang="fa-IR" kern="0" dirty="0" smtClean="0">
                <a:cs typeface="B Nazanin" pitchFamily="2" charset="-78"/>
              </a:rPr>
              <a:t>‌</a:t>
            </a:r>
            <a:r>
              <a:rPr lang="ar-SA" kern="0" dirty="0" smtClean="0">
                <a:cs typeface="B Nazanin" pitchFamily="2" charset="-78"/>
              </a:rPr>
              <a:t>ها و</a:t>
            </a:r>
            <a:r>
              <a:rPr lang="fa-IR" kern="0" dirty="0" smtClean="0">
                <a:cs typeface="B Nazanin" pitchFamily="2" charset="-78"/>
              </a:rPr>
              <a:t> </a:t>
            </a:r>
            <a:r>
              <a:rPr lang="ar-SA" kern="0" dirty="0" smtClean="0">
                <a:cs typeface="B Nazanin" pitchFamily="2" charset="-78"/>
              </a:rPr>
              <a:t>مشارکت</a:t>
            </a:r>
            <a:r>
              <a:rPr lang="fa-IR" kern="0" dirty="0" smtClean="0">
                <a:cs typeface="B Nazanin" pitchFamily="2" charset="-78"/>
              </a:rPr>
              <a:t>‌</a:t>
            </a:r>
            <a:r>
              <a:rPr lang="ar-SA" kern="0" dirty="0" smtClean="0">
                <a:cs typeface="B Nazanin" pitchFamily="2" charset="-78"/>
              </a:rPr>
              <a:t>های بانک و اوراق مشارکت </a:t>
            </a:r>
          </a:p>
          <a:p>
            <a:pPr marL="342900" lvl="0" indent="-342900" algn="just" eaLnBrk="0" hangingPunct="0">
              <a:lnSpc>
                <a:spcPct val="200000"/>
              </a:lnSpc>
              <a:spcBef>
                <a:spcPct val="20000"/>
              </a:spcBef>
              <a:buClr>
                <a:schemeClr val="bg2"/>
              </a:buClr>
              <a:buFont typeface="Arial" pitchFamily="34" charset="0"/>
              <a:buChar char="●"/>
              <a:defRPr/>
            </a:pPr>
            <a:r>
              <a:rPr lang="ar-SA" sz="2000" b="1" kern="0" dirty="0" smtClean="0">
                <a:cs typeface="B Nazanin" pitchFamily="2" charset="-78"/>
              </a:rPr>
              <a:t>درآمد غیرمشاع</a:t>
            </a:r>
            <a:r>
              <a:rPr lang="ar-SA" kern="0" dirty="0" smtClean="0">
                <a:cs typeface="B Nazanin" pitchFamily="2" charset="-78"/>
              </a:rPr>
              <a:t> : در آمد حاصل از سایر فعالیت</a:t>
            </a:r>
            <a:r>
              <a:rPr lang="fa-IR" kern="0" dirty="0" smtClean="0">
                <a:cs typeface="B Nazanin" pitchFamily="2" charset="-78"/>
              </a:rPr>
              <a:t>‌</a:t>
            </a:r>
            <a:r>
              <a:rPr lang="ar-SA" kern="0" dirty="0" smtClean="0">
                <a:cs typeface="B Nazanin" pitchFamily="2" charset="-78"/>
              </a:rPr>
              <a:t>های بانک مانند سود و وجه التزام دریافتی از معاملات قدیم ،کارمزد دریافتی ،درآمدهای متفرقه (بابت هزینه پست ، جریمه ت</a:t>
            </a:r>
            <a:r>
              <a:rPr lang="fa-IR" kern="0" dirty="0" smtClean="0">
                <a:cs typeface="B Nazanin" pitchFamily="2" charset="-78"/>
              </a:rPr>
              <a:t>أخ</a:t>
            </a:r>
            <a:r>
              <a:rPr lang="ar-SA" kern="0" dirty="0" smtClean="0">
                <a:cs typeface="B Nazanin" pitchFamily="2" charset="-78"/>
              </a:rPr>
              <a:t>یر کارکنان و ...) و سایر درآمدها مانند نتیجه معاملات ارزی که کلاً از محل منابع مالکانه بانک عاید می</a:t>
            </a:r>
            <a:r>
              <a:rPr lang="fa-IR" kern="0" dirty="0" smtClean="0">
                <a:cs typeface="B Nazanin" pitchFamily="2" charset="-78"/>
              </a:rPr>
              <a:t>‌</a:t>
            </a:r>
            <a:r>
              <a:rPr lang="ar-SA" kern="0" dirty="0" smtClean="0">
                <a:cs typeface="B Nazanin" pitchFamily="2" charset="-78"/>
              </a:rPr>
              <a:t>گردد درآمد غیرمشاع نامیده می</a:t>
            </a:r>
            <a:r>
              <a:rPr lang="fa-IR" kern="0" dirty="0" smtClean="0">
                <a:cs typeface="B Nazanin" pitchFamily="2" charset="-78"/>
              </a:rPr>
              <a:t>‌</a:t>
            </a:r>
            <a:r>
              <a:rPr lang="ar-SA" kern="0" dirty="0" smtClean="0">
                <a:cs typeface="B Nazanin" pitchFamily="2" charset="-78"/>
              </a:rPr>
              <a:t>شود</a:t>
            </a:r>
            <a:r>
              <a:rPr lang="fa-IR" kern="0" dirty="0" smtClean="0">
                <a:cs typeface="B Nazanin" pitchFamily="2" charset="-78"/>
              </a:rPr>
              <a:t>.</a:t>
            </a:r>
            <a:r>
              <a:rPr lang="ar-SA" kern="0" dirty="0" smtClean="0">
                <a:cs typeface="B Nazanin" pitchFamily="2" charset="-78"/>
              </a:rPr>
              <a:t> </a:t>
            </a:r>
            <a:endParaRPr lang="fa-IR" dirty="0"/>
          </a:p>
        </p:txBody>
      </p:sp>
      <p:sp>
        <p:nvSpPr>
          <p:cNvPr id="5" name="Rectangle 1"/>
          <p:cNvSpPr>
            <a:spLocks noChangeArrowheads="1"/>
          </p:cNvSpPr>
          <p:nvPr/>
        </p:nvSpPr>
        <p:spPr bwMode="auto">
          <a:xfrm>
            <a:off x="500034" y="5715016"/>
            <a:ext cx="8077200" cy="9771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lang="fa-IR" sz="2000" b="1" dirty="0" smtClean="0">
                <a:solidFill>
                  <a:srgbClr val="000000"/>
                </a:solidFill>
                <a:latin typeface="Tahoma" pitchFamily="34" charset="0"/>
                <a:ea typeface="Times New Roman" pitchFamily="18" charset="0"/>
                <a:cs typeface="B Nazanin" pitchFamily="2" charset="-78"/>
              </a:rPr>
              <a:t>درآمد هایی که مستقیماً مربوط به عملیات جاری و کسب و کار اصلی موسسه مالی است درآمدهای عملیاتی و سایر درآمدها، درآمدهای غیر عملیاتی نامیده می شوند.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E27AAF9-3481-4B6D-8D51-461A6F44520A}" type="slidenum">
              <a:rPr lang="ar-SA" smtClean="0"/>
              <a:pPr>
                <a:defRPr/>
              </a:pPr>
              <a:t>12</a:t>
            </a:fld>
            <a:endParaRPr lang="en-US"/>
          </a:p>
        </p:txBody>
      </p:sp>
      <p:sp>
        <p:nvSpPr>
          <p:cNvPr id="134145" name="Rectangle 1"/>
          <p:cNvSpPr>
            <a:spLocks noChangeArrowheads="1"/>
          </p:cNvSpPr>
          <p:nvPr/>
        </p:nvSpPr>
        <p:spPr bwMode="auto">
          <a:xfrm>
            <a:off x="381000" y="1143000"/>
            <a:ext cx="8229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lang="fa-IR" b="1" dirty="0" smtClean="0">
                <a:solidFill>
                  <a:srgbClr val="000000"/>
                </a:solidFill>
                <a:latin typeface="Tahoma" pitchFamily="34" charset="0"/>
                <a:ea typeface="Times New Roman" pitchFamily="18" charset="0"/>
                <a:cs typeface="B Nazanin" pitchFamily="2" charset="-78"/>
              </a:rPr>
              <a:t>نقطه مقابل و کاهنده درآمد، هزينه ناميده مي‌شود و آن عبارت است از بهاي تمام شده خدماتي است که به منظور کسب درآمد، خرج شده باشد. </a:t>
            </a:r>
          </a:p>
        </p:txBody>
      </p:sp>
      <p:sp>
        <p:nvSpPr>
          <p:cNvPr id="5" name="Rectangle 4"/>
          <p:cNvSpPr/>
          <p:nvPr/>
        </p:nvSpPr>
        <p:spPr>
          <a:xfrm>
            <a:off x="5943600" y="457200"/>
            <a:ext cx="2590800" cy="461665"/>
          </a:xfrm>
          <a:prstGeom prst="rect">
            <a:avLst/>
          </a:prstGeom>
        </p:spPr>
        <p:txBody>
          <a:bodyPr wrap="square">
            <a:spAutoFit/>
          </a:bodyPr>
          <a:lstStyle/>
          <a:p>
            <a:pPr lvl="0"/>
            <a:r>
              <a:rPr lang="fa-IR" sz="2400" b="1" dirty="0" smtClean="0">
                <a:solidFill>
                  <a:srgbClr val="000000"/>
                </a:solidFill>
                <a:latin typeface="Tahoma" pitchFamily="34" charset="0"/>
                <a:ea typeface="Times New Roman" pitchFamily="18" charset="0"/>
                <a:cs typeface="B Nazanin" pitchFamily="2" charset="-78"/>
              </a:rPr>
              <a:t>ب- هزینه ها  </a:t>
            </a:r>
            <a:endParaRPr lang="en-US" sz="2400" b="1" dirty="0" smtClean="0">
              <a:solidFill>
                <a:srgbClr val="000000"/>
              </a:solidFill>
              <a:latin typeface="Tahoma" pitchFamily="34" charset="0"/>
              <a:ea typeface="Times New Roman" pitchFamily="18" charset="0"/>
              <a:cs typeface="B Nazanin" pitchFamily="2" charset="-78"/>
            </a:endParaRPr>
          </a:p>
        </p:txBody>
      </p:sp>
      <p:sp>
        <p:nvSpPr>
          <p:cNvPr id="8" name="Rectangle 7"/>
          <p:cNvSpPr/>
          <p:nvPr/>
        </p:nvSpPr>
        <p:spPr>
          <a:xfrm>
            <a:off x="6477000" y="3810000"/>
            <a:ext cx="2133600" cy="830997"/>
          </a:xfrm>
          <a:prstGeom prst="rect">
            <a:avLst/>
          </a:prstGeom>
        </p:spPr>
        <p:txBody>
          <a:bodyPr wrap="square">
            <a:spAutoFit/>
          </a:bodyPr>
          <a:lstStyle/>
          <a:p>
            <a:pPr lvl="0" algn="ctr"/>
            <a:r>
              <a:rPr lang="fa-IR" sz="2400" b="1" dirty="0" smtClean="0">
                <a:solidFill>
                  <a:srgbClr val="000000"/>
                </a:solidFill>
                <a:latin typeface="Tahoma" pitchFamily="34" charset="0"/>
                <a:ea typeface="Times New Roman" pitchFamily="18" charset="0"/>
                <a:cs typeface="B Nazanin" pitchFamily="2" charset="-78"/>
              </a:rPr>
              <a:t>هزینه های بانک ناشی از </a:t>
            </a:r>
            <a:endParaRPr lang="en-US" sz="2400" b="1" dirty="0" smtClean="0">
              <a:solidFill>
                <a:srgbClr val="000000"/>
              </a:solidFill>
              <a:latin typeface="Tahoma" pitchFamily="34" charset="0"/>
              <a:ea typeface="Times New Roman" pitchFamily="18" charset="0"/>
              <a:cs typeface="B Nazanin" pitchFamily="2" charset="-78"/>
            </a:endParaRPr>
          </a:p>
        </p:txBody>
      </p:sp>
      <p:sp>
        <p:nvSpPr>
          <p:cNvPr id="9" name="Right Brace 8"/>
          <p:cNvSpPr/>
          <p:nvPr/>
        </p:nvSpPr>
        <p:spPr bwMode="auto">
          <a:xfrm>
            <a:off x="6096000" y="2550406"/>
            <a:ext cx="381000" cy="3378923"/>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fa-IR" sz="1800" b="0" i="1" u="none" strike="noStrike" cap="none" normalizeH="0" baseline="0" smtClean="0">
              <a:ln>
                <a:noFill/>
              </a:ln>
              <a:solidFill>
                <a:schemeClr val="tx1"/>
              </a:solidFill>
              <a:effectLst/>
              <a:latin typeface="Arial" charset="0"/>
              <a:cs typeface="Arial" charset="0"/>
            </a:endParaRPr>
          </a:p>
        </p:txBody>
      </p:sp>
      <p:sp>
        <p:nvSpPr>
          <p:cNvPr id="11" name="Rectangle 10"/>
          <p:cNvSpPr/>
          <p:nvPr/>
        </p:nvSpPr>
        <p:spPr>
          <a:xfrm>
            <a:off x="4724400" y="2514600"/>
            <a:ext cx="1136976" cy="369332"/>
          </a:xfrm>
          <a:prstGeom prst="rect">
            <a:avLst/>
          </a:prstGeom>
        </p:spPr>
        <p:txBody>
          <a:bodyPr wrap="square">
            <a:spAutoFit/>
          </a:bodyPr>
          <a:lstStyle/>
          <a:p>
            <a:r>
              <a:rPr lang="fa-IR" b="1" dirty="0" smtClean="0">
                <a:solidFill>
                  <a:srgbClr val="000000"/>
                </a:solidFill>
                <a:latin typeface="Tahoma" pitchFamily="34" charset="0"/>
                <a:ea typeface="Times New Roman" pitchFamily="18" charset="0"/>
                <a:cs typeface="B Nazanin" pitchFamily="2" charset="-78"/>
              </a:rPr>
              <a:t>1- دارائیها</a:t>
            </a:r>
            <a:endParaRPr lang="fa-IR" dirty="0"/>
          </a:p>
        </p:txBody>
      </p:sp>
      <p:sp>
        <p:nvSpPr>
          <p:cNvPr id="12" name="Rectangle 11"/>
          <p:cNvSpPr/>
          <p:nvPr/>
        </p:nvSpPr>
        <p:spPr>
          <a:xfrm>
            <a:off x="4761729" y="3418256"/>
            <a:ext cx="1143000" cy="369332"/>
          </a:xfrm>
          <a:prstGeom prst="rect">
            <a:avLst/>
          </a:prstGeom>
        </p:spPr>
        <p:txBody>
          <a:bodyPr wrap="square">
            <a:spAutoFit/>
          </a:bodyPr>
          <a:lstStyle/>
          <a:p>
            <a:r>
              <a:rPr lang="fa-IR" b="1" dirty="0" smtClean="0">
                <a:solidFill>
                  <a:srgbClr val="000000"/>
                </a:solidFill>
                <a:latin typeface="Tahoma" pitchFamily="34" charset="0"/>
                <a:cs typeface="B Nazanin" pitchFamily="2" charset="-78"/>
              </a:rPr>
              <a:t>2- بدهی ها</a:t>
            </a:r>
            <a:endParaRPr lang="fa-IR" dirty="0"/>
          </a:p>
        </p:txBody>
      </p:sp>
      <p:sp>
        <p:nvSpPr>
          <p:cNvPr id="13" name="Rectangle 12"/>
          <p:cNvSpPr/>
          <p:nvPr/>
        </p:nvSpPr>
        <p:spPr>
          <a:xfrm>
            <a:off x="4457700" y="4640997"/>
            <a:ext cx="1670376" cy="369332"/>
          </a:xfrm>
          <a:prstGeom prst="rect">
            <a:avLst/>
          </a:prstGeom>
        </p:spPr>
        <p:txBody>
          <a:bodyPr wrap="square">
            <a:spAutoFit/>
          </a:bodyPr>
          <a:lstStyle/>
          <a:p>
            <a:pPr algn="l"/>
            <a:r>
              <a:rPr lang="fa-IR" b="1" dirty="0" smtClean="0">
                <a:solidFill>
                  <a:srgbClr val="000000"/>
                </a:solidFill>
                <a:latin typeface="Tahoma" pitchFamily="34" charset="0"/>
                <a:ea typeface="Times New Roman" pitchFamily="18" charset="0"/>
                <a:cs typeface="B Nazanin" pitchFamily="2" charset="-78"/>
              </a:rPr>
              <a:t>3- دریافت خدمات</a:t>
            </a:r>
            <a:endParaRPr lang="fa-IR" dirty="0"/>
          </a:p>
        </p:txBody>
      </p:sp>
      <p:sp>
        <p:nvSpPr>
          <p:cNvPr id="14" name="Right Brace 13"/>
          <p:cNvSpPr/>
          <p:nvPr/>
        </p:nvSpPr>
        <p:spPr bwMode="auto">
          <a:xfrm>
            <a:off x="4610100" y="1861066"/>
            <a:ext cx="228600" cy="914400"/>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fa-IR" sz="1800" b="0" i="1" u="none" strike="noStrike" cap="none" normalizeH="0" baseline="0" smtClean="0">
              <a:ln>
                <a:noFill/>
              </a:ln>
              <a:solidFill>
                <a:schemeClr val="tx1"/>
              </a:solidFill>
              <a:effectLst/>
              <a:latin typeface="Arial" charset="0"/>
              <a:cs typeface="Arial" charset="0"/>
            </a:endParaRPr>
          </a:p>
        </p:txBody>
      </p:sp>
      <p:sp>
        <p:nvSpPr>
          <p:cNvPr id="15" name="Rectangle 14"/>
          <p:cNvSpPr/>
          <p:nvPr/>
        </p:nvSpPr>
        <p:spPr>
          <a:xfrm>
            <a:off x="1722475" y="1843137"/>
            <a:ext cx="2869696" cy="369332"/>
          </a:xfrm>
          <a:prstGeom prst="rect">
            <a:avLst/>
          </a:prstGeom>
        </p:spPr>
        <p:txBody>
          <a:bodyPr wrap="square">
            <a:spAutoFit/>
          </a:bodyPr>
          <a:lstStyle/>
          <a:p>
            <a:r>
              <a:rPr lang="fa-IR" b="1" dirty="0" smtClean="0">
                <a:solidFill>
                  <a:srgbClr val="000000"/>
                </a:solidFill>
                <a:latin typeface="Tahoma" pitchFamily="34" charset="0"/>
                <a:cs typeface="B Nazanin" pitchFamily="2" charset="-78"/>
              </a:rPr>
              <a:t>- ذخیره مطالبات مشکوک الوصول</a:t>
            </a:r>
            <a:endParaRPr lang="fa-IR" dirty="0"/>
          </a:p>
        </p:txBody>
      </p:sp>
      <p:sp>
        <p:nvSpPr>
          <p:cNvPr id="16" name="Rectangle 15"/>
          <p:cNvSpPr/>
          <p:nvPr/>
        </p:nvSpPr>
        <p:spPr>
          <a:xfrm>
            <a:off x="3411190" y="2297668"/>
            <a:ext cx="1058303" cy="369332"/>
          </a:xfrm>
          <a:prstGeom prst="rect">
            <a:avLst/>
          </a:prstGeom>
        </p:spPr>
        <p:txBody>
          <a:bodyPr wrap="none">
            <a:spAutoFit/>
          </a:bodyPr>
          <a:lstStyle/>
          <a:p>
            <a:r>
              <a:rPr lang="fa-IR" b="1" dirty="0" smtClean="0">
                <a:solidFill>
                  <a:srgbClr val="000000"/>
                </a:solidFill>
                <a:latin typeface="Tahoma" pitchFamily="34" charset="0"/>
                <a:cs typeface="B Nazanin" pitchFamily="2" charset="-78"/>
              </a:rPr>
              <a:t>- استهلاک</a:t>
            </a:r>
            <a:endParaRPr lang="fa-IR" dirty="0"/>
          </a:p>
        </p:txBody>
      </p:sp>
      <p:sp>
        <p:nvSpPr>
          <p:cNvPr id="17" name="Right Brace 16"/>
          <p:cNvSpPr/>
          <p:nvPr/>
        </p:nvSpPr>
        <p:spPr bwMode="auto">
          <a:xfrm>
            <a:off x="4610100" y="3145251"/>
            <a:ext cx="228600" cy="1066800"/>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fa-IR" sz="1800" b="0" i="1" u="none" strike="noStrike" cap="none" normalizeH="0" baseline="0" smtClean="0">
              <a:ln>
                <a:noFill/>
              </a:ln>
              <a:solidFill>
                <a:schemeClr val="tx1"/>
              </a:solidFill>
              <a:effectLst/>
              <a:latin typeface="Arial" charset="0"/>
              <a:cs typeface="Arial" charset="0"/>
            </a:endParaRPr>
          </a:p>
        </p:txBody>
      </p:sp>
      <p:sp>
        <p:nvSpPr>
          <p:cNvPr id="20" name="Rectangle 19"/>
          <p:cNvSpPr/>
          <p:nvPr/>
        </p:nvSpPr>
        <p:spPr>
          <a:xfrm>
            <a:off x="2071080" y="3145251"/>
            <a:ext cx="2398413" cy="369332"/>
          </a:xfrm>
          <a:prstGeom prst="rect">
            <a:avLst/>
          </a:prstGeom>
        </p:spPr>
        <p:txBody>
          <a:bodyPr wrap="none">
            <a:spAutoFit/>
          </a:bodyPr>
          <a:lstStyle/>
          <a:p>
            <a:r>
              <a:rPr lang="fa-IR" b="1" dirty="0" smtClean="0">
                <a:solidFill>
                  <a:srgbClr val="000000"/>
                </a:solidFill>
                <a:latin typeface="Tahoma" pitchFamily="34" charset="0"/>
                <a:cs typeface="B Nazanin" pitchFamily="2" charset="-78"/>
              </a:rPr>
              <a:t>- سود پرداختی به سپرده ها</a:t>
            </a:r>
            <a:endParaRPr lang="fa-IR" dirty="0"/>
          </a:p>
        </p:txBody>
      </p:sp>
      <p:sp>
        <p:nvSpPr>
          <p:cNvPr id="21" name="Right Brace 20"/>
          <p:cNvSpPr/>
          <p:nvPr/>
        </p:nvSpPr>
        <p:spPr bwMode="auto">
          <a:xfrm>
            <a:off x="4371291" y="4423142"/>
            <a:ext cx="137956" cy="807764"/>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fa-IR" sz="1800" b="0" i="1" u="none" strike="noStrike" cap="none" normalizeH="0" baseline="0" smtClean="0">
              <a:ln>
                <a:noFill/>
              </a:ln>
              <a:solidFill>
                <a:schemeClr val="tx1"/>
              </a:solidFill>
              <a:effectLst/>
              <a:latin typeface="Arial" charset="0"/>
              <a:cs typeface="Arial" charset="0"/>
            </a:endParaRPr>
          </a:p>
        </p:txBody>
      </p:sp>
      <p:sp>
        <p:nvSpPr>
          <p:cNvPr id="22" name="Rectangle 21"/>
          <p:cNvSpPr/>
          <p:nvPr/>
        </p:nvSpPr>
        <p:spPr>
          <a:xfrm>
            <a:off x="2333884" y="4423141"/>
            <a:ext cx="1820303" cy="369332"/>
          </a:xfrm>
          <a:prstGeom prst="rect">
            <a:avLst/>
          </a:prstGeom>
        </p:spPr>
        <p:txBody>
          <a:bodyPr wrap="square">
            <a:spAutoFit/>
          </a:bodyPr>
          <a:lstStyle/>
          <a:p>
            <a:r>
              <a:rPr lang="fa-IR" b="1" dirty="0" smtClean="0">
                <a:solidFill>
                  <a:srgbClr val="000000"/>
                </a:solidFill>
                <a:latin typeface="Tahoma" pitchFamily="34" charset="0"/>
                <a:cs typeface="B Nazanin" pitchFamily="2" charset="-78"/>
              </a:rPr>
              <a:t>- کارمزد پرداختی</a:t>
            </a:r>
            <a:endParaRPr lang="fa-IR" dirty="0"/>
          </a:p>
        </p:txBody>
      </p:sp>
      <p:sp>
        <p:nvSpPr>
          <p:cNvPr id="18" name="Rectangle 17"/>
          <p:cNvSpPr/>
          <p:nvPr/>
        </p:nvSpPr>
        <p:spPr>
          <a:xfrm>
            <a:off x="205834" y="3602922"/>
            <a:ext cx="4303413" cy="369332"/>
          </a:xfrm>
          <a:prstGeom prst="rect">
            <a:avLst/>
          </a:prstGeom>
        </p:spPr>
        <p:txBody>
          <a:bodyPr wrap="square">
            <a:spAutoFit/>
          </a:bodyPr>
          <a:lstStyle/>
          <a:p>
            <a:r>
              <a:rPr lang="fa-IR" b="1" dirty="0" smtClean="0">
                <a:solidFill>
                  <a:srgbClr val="000000"/>
                </a:solidFill>
                <a:latin typeface="Tahoma" pitchFamily="34" charset="0"/>
                <a:cs typeface="B Nazanin" pitchFamily="2" charset="-78"/>
              </a:rPr>
              <a:t>- سود پرداختی به تسهیلات دریافتی از سایر بانکها</a:t>
            </a:r>
            <a:endParaRPr lang="fa-IR" dirty="0"/>
          </a:p>
        </p:txBody>
      </p:sp>
      <p:sp>
        <p:nvSpPr>
          <p:cNvPr id="19" name="Rectangle 18"/>
          <p:cNvSpPr/>
          <p:nvPr/>
        </p:nvSpPr>
        <p:spPr>
          <a:xfrm>
            <a:off x="-174168" y="5967826"/>
            <a:ext cx="4303413" cy="369332"/>
          </a:xfrm>
          <a:prstGeom prst="rect">
            <a:avLst/>
          </a:prstGeom>
        </p:spPr>
        <p:txBody>
          <a:bodyPr wrap="square">
            <a:spAutoFit/>
          </a:bodyPr>
          <a:lstStyle/>
          <a:p>
            <a:r>
              <a:rPr lang="fa-IR" b="1" dirty="0" smtClean="0">
                <a:solidFill>
                  <a:srgbClr val="000000"/>
                </a:solidFill>
                <a:latin typeface="Tahoma" pitchFamily="34" charset="0"/>
                <a:cs typeface="B Nazanin" pitchFamily="2" charset="-78"/>
              </a:rPr>
              <a:t>- هزینه های پرسنلی ( حقوق و حق ماموریت و ....</a:t>
            </a:r>
            <a:endParaRPr lang="fa-IR" dirty="0"/>
          </a:p>
        </p:txBody>
      </p:sp>
      <p:sp>
        <p:nvSpPr>
          <p:cNvPr id="23" name="Rectangle 22"/>
          <p:cNvSpPr/>
          <p:nvPr/>
        </p:nvSpPr>
        <p:spPr>
          <a:xfrm>
            <a:off x="182178" y="3958807"/>
            <a:ext cx="4303413" cy="369332"/>
          </a:xfrm>
          <a:prstGeom prst="rect">
            <a:avLst/>
          </a:prstGeom>
        </p:spPr>
        <p:txBody>
          <a:bodyPr wrap="square">
            <a:spAutoFit/>
          </a:bodyPr>
          <a:lstStyle/>
          <a:p>
            <a:r>
              <a:rPr lang="fa-IR" b="1" dirty="0" smtClean="0">
                <a:solidFill>
                  <a:srgbClr val="000000"/>
                </a:solidFill>
                <a:latin typeface="Tahoma" pitchFamily="34" charset="0"/>
                <a:cs typeface="B Nazanin" pitchFamily="2" charset="-78"/>
              </a:rPr>
              <a:t>- هزینه اضافه برداشت از بانک مرکزی</a:t>
            </a:r>
            <a:endParaRPr lang="fa-IR" dirty="0"/>
          </a:p>
        </p:txBody>
      </p:sp>
      <p:sp>
        <p:nvSpPr>
          <p:cNvPr id="24" name="Right Brace 23"/>
          <p:cNvSpPr/>
          <p:nvPr/>
        </p:nvSpPr>
        <p:spPr bwMode="auto">
          <a:xfrm>
            <a:off x="4143936" y="5334000"/>
            <a:ext cx="228600" cy="1066800"/>
          </a:xfrm>
          <a:prstGeom prst="rightBrac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fa-IR" sz="1800" b="0" i="1" u="none" strike="noStrike" cap="none" normalizeH="0" baseline="0" smtClean="0">
              <a:ln>
                <a:noFill/>
              </a:ln>
              <a:solidFill>
                <a:schemeClr val="tx1"/>
              </a:solidFill>
              <a:effectLst/>
              <a:latin typeface="Arial" charset="0"/>
              <a:cs typeface="Arial" charset="0"/>
            </a:endParaRPr>
          </a:p>
        </p:txBody>
      </p:sp>
      <p:sp>
        <p:nvSpPr>
          <p:cNvPr id="25" name="Rectangle 24"/>
          <p:cNvSpPr/>
          <p:nvPr/>
        </p:nvSpPr>
        <p:spPr>
          <a:xfrm>
            <a:off x="4371292" y="5651254"/>
            <a:ext cx="2105708" cy="369332"/>
          </a:xfrm>
          <a:prstGeom prst="rect">
            <a:avLst/>
          </a:prstGeom>
        </p:spPr>
        <p:txBody>
          <a:bodyPr wrap="square">
            <a:spAutoFit/>
          </a:bodyPr>
          <a:lstStyle/>
          <a:p>
            <a:pPr algn="l"/>
            <a:r>
              <a:rPr lang="fa-IR" b="1" dirty="0" smtClean="0">
                <a:solidFill>
                  <a:srgbClr val="000000"/>
                </a:solidFill>
                <a:latin typeface="Tahoma" pitchFamily="34" charset="0"/>
                <a:ea typeface="Times New Roman" pitchFamily="18" charset="0"/>
                <a:cs typeface="B Nazanin" pitchFamily="2" charset="-78"/>
              </a:rPr>
              <a:t>4- اداری و پرسنلی </a:t>
            </a:r>
            <a:endParaRPr lang="fa-IR" dirty="0"/>
          </a:p>
        </p:txBody>
      </p:sp>
      <p:sp>
        <p:nvSpPr>
          <p:cNvPr id="26" name="Rectangle 25"/>
          <p:cNvSpPr/>
          <p:nvPr/>
        </p:nvSpPr>
        <p:spPr>
          <a:xfrm>
            <a:off x="-174168" y="5334000"/>
            <a:ext cx="4303413" cy="646331"/>
          </a:xfrm>
          <a:prstGeom prst="rect">
            <a:avLst/>
          </a:prstGeom>
        </p:spPr>
        <p:txBody>
          <a:bodyPr wrap="square">
            <a:spAutoFit/>
          </a:bodyPr>
          <a:lstStyle/>
          <a:p>
            <a:r>
              <a:rPr lang="fa-IR" b="1" dirty="0" smtClean="0">
                <a:solidFill>
                  <a:srgbClr val="000000"/>
                </a:solidFill>
                <a:latin typeface="Tahoma" pitchFamily="34" charset="0"/>
                <a:cs typeface="B Nazanin" pitchFamily="2" charset="-78"/>
              </a:rPr>
              <a:t>- هزینه های اداری ( ملزومات و سرویس و نگهداری و... </a:t>
            </a:r>
            <a:endParaRPr lang="fa-IR"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E27AAF9-3481-4B6D-8D51-461A6F44520A}" type="slidenum">
              <a:rPr lang="ar-SA" smtClean="0"/>
              <a:pPr>
                <a:defRPr/>
              </a:pPr>
              <a:t>13</a:t>
            </a:fld>
            <a:endParaRPr lang="en-US"/>
          </a:p>
        </p:txBody>
      </p:sp>
      <p:sp>
        <p:nvSpPr>
          <p:cNvPr id="7" name="Rectangle 6"/>
          <p:cNvSpPr/>
          <p:nvPr/>
        </p:nvSpPr>
        <p:spPr>
          <a:xfrm>
            <a:off x="457200" y="381000"/>
            <a:ext cx="8305800" cy="5736955"/>
          </a:xfrm>
          <a:prstGeom prst="rect">
            <a:avLst/>
          </a:prstGeom>
        </p:spPr>
        <p:txBody>
          <a:bodyPr wrap="square">
            <a:spAutoFit/>
          </a:bodyPr>
          <a:lstStyle/>
          <a:p>
            <a:pPr marL="342900" lvl="0" indent="-342900" eaLnBrk="0" hangingPunct="0">
              <a:lnSpc>
                <a:spcPct val="150000"/>
              </a:lnSpc>
              <a:spcBef>
                <a:spcPct val="20000"/>
              </a:spcBef>
              <a:buClr>
                <a:schemeClr val="bg2"/>
              </a:buClr>
              <a:defRPr/>
            </a:pPr>
            <a:r>
              <a:rPr lang="ar-SA" sz="2800" b="1" kern="0" dirty="0" smtClean="0">
                <a:cs typeface="B Titr" pitchFamily="2" charset="-78"/>
              </a:rPr>
              <a:t>انواع </a:t>
            </a:r>
            <a:r>
              <a:rPr lang="fa-IR" sz="2800" b="1" kern="0" dirty="0" smtClean="0">
                <a:cs typeface="B Titr" pitchFamily="2" charset="-78"/>
              </a:rPr>
              <a:t>هزینه ها</a:t>
            </a:r>
          </a:p>
          <a:p>
            <a:pPr marL="342900" lvl="0" indent="-342900" algn="just" eaLnBrk="0" hangingPunct="0">
              <a:lnSpc>
                <a:spcPct val="200000"/>
              </a:lnSpc>
              <a:spcBef>
                <a:spcPct val="20000"/>
              </a:spcBef>
              <a:buClr>
                <a:schemeClr val="bg2"/>
              </a:buClr>
              <a:buFont typeface="Arial" pitchFamily="34" charset="0"/>
              <a:buChar char="●"/>
              <a:defRPr/>
            </a:pPr>
            <a:r>
              <a:rPr lang="fa-IR" sz="2800" b="1" kern="0" dirty="0" smtClean="0">
                <a:cs typeface="B Nazanin" pitchFamily="2" charset="-78"/>
              </a:rPr>
              <a:t>هزینه</a:t>
            </a:r>
            <a:r>
              <a:rPr lang="ar-SA" sz="2800" b="1" kern="0" dirty="0" smtClean="0">
                <a:cs typeface="B Nazanin" pitchFamily="2" charset="-78"/>
              </a:rPr>
              <a:t> </a:t>
            </a:r>
            <a:r>
              <a:rPr lang="fa-IR" sz="2800" b="1" kern="0" dirty="0" smtClean="0">
                <a:cs typeface="B Nazanin" pitchFamily="2" charset="-78"/>
              </a:rPr>
              <a:t>عملیاتی </a:t>
            </a:r>
            <a:r>
              <a:rPr lang="ar-SA" sz="2400" kern="0" dirty="0" smtClean="0">
                <a:cs typeface="B Nazanin" pitchFamily="2" charset="-78"/>
              </a:rPr>
              <a:t>:</a:t>
            </a:r>
            <a:r>
              <a:rPr lang="fa-IR" sz="2400" kern="0" dirty="0" smtClean="0">
                <a:cs typeface="B Nazanin" pitchFamily="2" charset="-78"/>
              </a:rPr>
              <a:t> هزینه تأمین منابع مورد نیاز بانک جهت اعطای تسهیلات و نیز پوشش ریسک های مربوطه را هزینه های عملیاتی می نامند.</a:t>
            </a:r>
            <a:endParaRPr lang="ar-SA" sz="2400" kern="0" dirty="0" smtClean="0">
              <a:cs typeface="B Nazanin" pitchFamily="2" charset="-78"/>
            </a:endParaRPr>
          </a:p>
          <a:p>
            <a:pPr marL="342900" lvl="0" indent="-342900" algn="just" eaLnBrk="0" hangingPunct="0">
              <a:lnSpc>
                <a:spcPct val="200000"/>
              </a:lnSpc>
              <a:spcBef>
                <a:spcPct val="20000"/>
              </a:spcBef>
              <a:buClr>
                <a:schemeClr val="bg2"/>
              </a:buClr>
              <a:defRPr/>
            </a:pPr>
            <a:r>
              <a:rPr lang="en-US" sz="2400" kern="0" dirty="0" smtClean="0">
                <a:cs typeface="B Nazanin" pitchFamily="2" charset="-78"/>
              </a:rPr>
              <a:t>    </a:t>
            </a:r>
            <a:r>
              <a:rPr lang="ar-SA" sz="2400" b="1" kern="0" dirty="0" smtClean="0">
                <a:cs typeface="B Nazanin" pitchFamily="2" charset="-78"/>
              </a:rPr>
              <a:t>مثال : </a:t>
            </a:r>
            <a:r>
              <a:rPr lang="fa-IR" sz="2400" kern="0" dirty="0" smtClean="0">
                <a:cs typeface="B Nazanin" pitchFamily="2" charset="-78"/>
              </a:rPr>
              <a:t>هزینه سود پرداختی به سپرده ها- هزینه ذخیره مطالبات مشکوک الوصول</a:t>
            </a:r>
            <a:endParaRPr lang="ar-SA" sz="2400" kern="0" dirty="0" smtClean="0">
              <a:cs typeface="B Nazanin" pitchFamily="2" charset="-78"/>
            </a:endParaRPr>
          </a:p>
          <a:p>
            <a:pPr marL="342900" lvl="0" indent="-342900" algn="just" eaLnBrk="0" hangingPunct="0">
              <a:lnSpc>
                <a:spcPct val="200000"/>
              </a:lnSpc>
              <a:spcBef>
                <a:spcPct val="20000"/>
              </a:spcBef>
              <a:buClr>
                <a:schemeClr val="bg2"/>
              </a:buClr>
              <a:buFont typeface="Arial" pitchFamily="34" charset="0"/>
              <a:buChar char="●"/>
              <a:defRPr/>
            </a:pPr>
            <a:r>
              <a:rPr lang="fa-IR" sz="2800" b="1" kern="0" dirty="0" smtClean="0">
                <a:cs typeface="B Nazanin" pitchFamily="2" charset="-78"/>
              </a:rPr>
              <a:t>هزینه غیرعملیاتی (سربار)</a:t>
            </a:r>
            <a:r>
              <a:rPr lang="ar-SA" sz="2400" kern="0" dirty="0" smtClean="0">
                <a:cs typeface="B Nazanin" pitchFamily="2" charset="-78"/>
              </a:rPr>
              <a:t>: </a:t>
            </a:r>
            <a:r>
              <a:rPr lang="fa-IR" sz="2400" kern="0" dirty="0" smtClean="0">
                <a:cs typeface="B Nazanin" pitchFamily="2" charset="-78"/>
              </a:rPr>
              <a:t>هزینه های مربوط به نیروی کار و دارائیهای ثابت را هزینه های غیرعملیاتی می نامند. </a:t>
            </a:r>
          </a:p>
          <a:p>
            <a:pPr marL="342900" lvl="0" indent="-342900" algn="just" eaLnBrk="0" hangingPunct="0">
              <a:lnSpc>
                <a:spcPct val="200000"/>
              </a:lnSpc>
              <a:spcBef>
                <a:spcPct val="20000"/>
              </a:spcBef>
              <a:buClr>
                <a:schemeClr val="bg2"/>
              </a:buClr>
              <a:defRPr/>
            </a:pPr>
            <a:r>
              <a:rPr lang="fa-IR" sz="2400" kern="0" dirty="0" smtClean="0">
                <a:cs typeface="B Nazanin" pitchFamily="2" charset="-78"/>
              </a:rPr>
              <a:t>   </a:t>
            </a:r>
            <a:r>
              <a:rPr lang="fa-IR" sz="2400" b="1" kern="0" dirty="0" smtClean="0">
                <a:cs typeface="B Nazanin" pitchFamily="2" charset="-78"/>
              </a:rPr>
              <a:t>مثال: </a:t>
            </a:r>
            <a:r>
              <a:rPr lang="fa-IR" sz="2400" kern="0" dirty="0" smtClean="0">
                <a:cs typeface="B Nazanin" pitchFamily="2" charset="-78"/>
              </a:rPr>
              <a:t>هزینه های اداری- پرسنلی – هزینه های استهلاک</a:t>
            </a:r>
            <a:endParaRPr lang="fa-IR" sz="24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90500" y="1028700"/>
            <a:ext cx="8763000" cy="1574800"/>
          </a:xfrm>
          <a:prstGeom prst="rect">
            <a:avLst/>
          </a:prstGeom>
          <a:noFill/>
          <a:ln w="9525">
            <a:noFill/>
            <a:miter lim="800000"/>
            <a:headEnd/>
            <a:tailEnd/>
          </a:ln>
        </p:spPr>
        <p:txBody>
          <a:bodyPr wrap="none" anchor="ctr"/>
          <a:lstStyle/>
          <a:p>
            <a:endParaRPr lang="fa-IR"/>
          </a:p>
        </p:txBody>
      </p:sp>
      <p:sp>
        <p:nvSpPr>
          <p:cNvPr id="10244" name="Rectangle 7"/>
          <p:cNvSpPr>
            <a:spLocks noChangeArrowheads="1"/>
          </p:cNvSpPr>
          <p:nvPr/>
        </p:nvSpPr>
        <p:spPr bwMode="auto">
          <a:xfrm>
            <a:off x="533400" y="1082210"/>
            <a:ext cx="8077200" cy="5082686"/>
          </a:xfrm>
          <a:prstGeom prst="rect">
            <a:avLst/>
          </a:prstGeom>
          <a:noFill/>
          <a:ln w="9525">
            <a:noFill/>
            <a:miter lim="800000"/>
            <a:headEnd/>
            <a:tailEnd/>
          </a:ln>
        </p:spPr>
        <p:txBody>
          <a:bodyPr wrap="square" lIns="95771" tIns="47885" rIns="95771" bIns="47885">
            <a:spAutoFit/>
          </a:bodyPr>
          <a:lstStyle/>
          <a:p>
            <a:pPr defTabSz="957263">
              <a:lnSpc>
                <a:spcPct val="150000"/>
              </a:lnSpc>
            </a:pPr>
            <a:r>
              <a:rPr lang="fa-IR" sz="2400" b="1" dirty="0" smtClean="0">
                <a:latin typeface="Tahoma" pitchFamily="34" charset="0"/>
                <a:cs typeface="B Nazanin" pitchFamily="2" charset="-78"/>
              </a:rPr>
              <a:t>پرداخت تسهیلات مضاربه  به مبلغ :  10.000.000ریال </a:t>
            </a:r>
          </a:p>
          <a:p>
            <a:pPr defTabSz="957263">
              <a:lnSpc>
                <a:spcPct val="150000"/>
              </a:lnSpc>
            </a:pPr>
            <a:r>
              <a:rPr lang="fa-IR" sz="2400" b="1" dirty="0" smtClean="0">
                <a:latin typeface="Tahoma" pitchFamily="34" charset="0"/>
                <a:cs typeface="B Nazanin" pitchFamily="2" charset="-78"/>
              </a:rPr>
              <a:t>نرخ تسهیلات :             24درصد </a:t>
            </a:r>
          </a:p>
          <a:p>
            <a:pPr defTabSz="957263">
              <a:lnSpc>
                <a:spcPct val="150000"/>
              </a:lnSpc>
            </a:pPr>
            <a:r>
              <a:rPr lang="fa-IR" sz="2400" b="1" dirty="0" smtClean="0">
                <a:latin typeface="Tahoma" pitchFamily="34" charset="0"/>
                <a:cs typeface="B Nazanin" pitchFamily="2" charset="-78"/>
              </a:rPr>
              <a:t>تاریخ اعطا ء    :                92/10/01</a:t>
            </a:r>
          </a:p>
          <a:p>
            <a:pPr defTabSz="957263">
              <a:lnSpc>
                <a:spcPct val="150000"/>
              </a:lnSpc>
            </a:pPr>
            <a:r>
              <a:rPr lang="fa-IR" sz="2400" b="1" dirty="0" smtClean="0">
                <a:latin typeface="Tahoma" pitchFamily="34" charset="0"/>
                <a:cs typeface="B Nazanin" pitchFamily="2" charset="-78"/>
              </a:rPr>
              <a:t>سررسید         :                93/04/01 </a:t>
            </a:r>
          </a:p>
          <a:p>
            <a:pPr defTabSz="957263">
              <a:lnSpc>
                <a:spcPct val="150000"/>
              </a:lnSpc>
            </a:pPr>
            <a:r>
              <a:rPr lang="fa-IR" sz="2400" b="1" dirty="0" smtClean="0">
                <a:latin typeface="Tahoma" pitchFamily="34" charset="0"/>
                <a:cs typeface="B Nazanin" pitchFamily="2" charset="-78"/>
              </a:rPr>
              <a:t>تاریخ تسویه   :             93/06/01  </a:t>
            </a:r>
          </a:p>
          <a:p>
            <a:pPr defTabSz="957263">
              <a:lnSpc>
                <a:spcPct val="150000"/>
              </a:lnSpc>
            </a:pPr>
            <a:r>
              <a:rPr lang="fa-IR" sz="2400" b="1" dirty="0" smtClean="0">
                <a:latin typeface="Tahoma" pitchFamily="34" charset="0"/>
                <a:cs typeface="B Nazanin" pitchFamily="2" charset="-78"/>
              </a:rPr>
              <a:t>مطلوبست : </a:t>
            </a:r>
          </a:p>
          <a:p>
            <a:pPr defTabSz="957263">
              <a:lnSpc>
                <a:spcPct val="150000"/>
              </a:lnSpc>
            </a:pPr>
            <a:r>
              <a:rPr lang="fa-IR" sz="2400" b="1" dirty="0" smtClean="0">
                <a:latin typeface="Tahoma" pitchFamily="34" charset="0"/>
                <a:cs typeface="B Nazanin" pitchFamily="2" charset="-78"/>
              </a:rPr>
              <a:t>1-  زمان شناسایی سود و صدور اسناد حسابداری  بر مبنای نقدی ؟</a:t>
            </a:r>
          </a:p>
          <a:p>
            <a:pPr defTabSz="957263">
              <a:lnSpc>
                <a:spcPct val="150000"/>
              </a:lnSpc>
            </a:pPr>
            <a:endParaRPr lang="fa-IR" sz="2400" b="1" dirty="0">
              <a:latin typeface="Tahoma" pitchFamily="34" charset="0"/>
              <a:cs typeface="B Nazanin" pitchFamily="2" charset="-78"/>
            </a:endParaRPr>
          </a:p>
          <a:p>
            <a:pPr defTabSz="957263">
              <a:lnSpc>
                <a:spcPct val="150000"/>
              </a:lnSpc>
            </a:pPr>
            <a:r>
              <a:rPr lang="fa-IR" sz="2400" b="1" dirty="0" smtClean="0">
                <a:latin typeface="Tahoma" pitchFamily="34" charset="0"/>
                <a:cs typeface="B Nazanin" pitchFamily="2" charset="-78"/>
              </a:rPr>
              <a:t>2-</a:t>
            </a:r>
            <a:r>
              <a:rPr lang="fa-IR" sz="2400" b="1" dirty="0">
                <a:latin typeface="Tahoma" pitchFamily="34" charset="0"/>
                <a:cs typeface="B Nazanin" pitchFamily="2" charset="-78"/>
              </a:rPr>
              <a:t> زمان شناسایی سود و صدور اسناد حسابداری  بر مبنای </a:t>
            </a:r>
            <a:r>
              <a:rPr lang="fa-IR" sz="2400" b="1" dirty="0" smtClean="0">
                <a:latin typeface="Tahoma" pitchFamily="34" charset="0"/>
                <a:cs typeface="B Nazanin" pitchFamily="2" charset="-78"/>
              </a:rPr>
              <a:t>تعهدی کامل  ؟ </a:t>
            </a:r>
          </a:p>
        </p:txBody>
      </p:sp>
      <p:sp>
        <p:nvSpPr>
          <p:cNvPr id="5" name="Rectangle 4"/>
          <p:cNvSpPr/>
          <p:nvPr/>
        </p:nvSpPr>
        <p:spPr>
          <a:xfrm>
            <a:off x="0" y="352190"/>
            <a:ext cx="8547847" cy="707886"/>
          </a:xfrm>
          <a:prstGeom prst="rect">
            <a:avLst/>
          </a:prstGeom>
        </p:spPr>
        <p:txBody>
          <a:bodyPr wrap="square">
            <a:spAutoFit/>
          </a:bodyPr>
          <a:lstStyle/>
          <a:p>
            <a:pPr defTabSz="957263"/>
            <a:r>
              <a:rPr lang="fa-IR" sz="4000" b="1" dirty="0" smtClean="0">
                <a:latin typeface="Tahoma" pitchFamily="34" charset="0"/>
                <a:cs typeface="B Nazanin" pitchFamily="2" charset="-78"/>
              </a:rPr>
              <a:t>مثال : </a:t>
            </a:r>
            <a:r>
              <a:rPr lang="fa-IR" sz="3600" b="1" dirty="0" smtClean="0">
                <a:latin typeface="Tahoma" pitchFamily="34" charset="0"/>
                <a:cs typeface="B Nazanin" pitchFamily="2" charset="-78"/>
              </a:rPr>
              <a:t>شناسایی سود بر مبنای نقدی / تعهدی کامل </a:t>
            </a:r>
            <a:endParaRPr lang="en-US" altLang="en-US" sz="3600" b="1" dirty="0">
              <a:latin typeface="Tahoma" pitchFamily="34" charset="0"/>
              <a:cs typeface="B Nazanin" pitchFamily="2" charset="-78"/>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90500" y="1028700"/>
            <a:ext cx="8763000" cy="1574800"/>
          </a:xfrm>
          <a:prstGeom prst="rect">
            <a:avLst/>
          </a:prstGeom>
          <a:noFill/>
          <a:ln w="9525">
            <a:noFill/>
            <a:miter lim="800000"/>
            <a:headEnd/>
            <a:tailEnd/>
          </a:ln>
        </p:spPr>
        <p:txBody>
          <a:bodyPr wrap="none" anchor="ctr"/>
          <a:lstStyle/>
          <a:p>
            <a:endParaRPr lang="fa-IR"/>
          </a:p>
        </p:txBody>
      </p:sp>
      <p:sp>
        <p:nvSpPr>
          <p:cNvPr id="10244" name="Rectangle 7"/>
          <p:cNvSpPr>
            <a:spLocks noChangeArrowheads="1"/>
          </p:cNvSpPr>
          <p:nvPr/>
        </p:nvSpPr>
        <p:spPr bwMode="auto">
          <a:xfrm>
            <a:off x="381000" y="1976439"/>
            <a:ext cx="8305800" cy="4528688"/>
          </a:xfrm>
          <a:prstGeom prst="rect">
            <a:avLst/>
          </a:prstGeom>
          <a:noFill/>
          <a:ln w="9525">
            <a:noFill/>
            <a:miter lim="800000"/>
            <a:headEnd/>
            <a:tailEnd/>
          </a:ln>
        </p:spPr>
        <p:txBody>
          <a:bodyPr wrap="square" lIns="95771" tIns="47885" rIns="95771" bIns="47885">
            <a:spAutoFit/>
          </a:bodyPr>
          <a:lstStyle/>
          <a:p>
            <a:pPr defTabSz="957263">
              <a:lnSpc>
                <a:spcPct val="150000"/>
              </a:lnSpc>
            </a:pPr>
            <a:r>
              <a:rPr lang="fa-IR" sz="2400" b="1" dirty="0" smtClean="0">
                <a:latin typeface="Tahoma" pitchFamily="34" charset="0"/>
                <a:cs typeface="B Nazanin" pitchFamily="2" charset="-78"/>
              </a:rPr>
              <a:t>الف  : زمان شناسایی سود در مثال ارائه شده بر مبنای </a:t>
            </a:r>
            <a:r>
              <a:rPr lang="fa-IR" sz="2400" b="1" dirty="0" smtClean="0">
                <a:solidFill>
                  <a:srgbClr val="C00000"/>
                </a:solidFill>
                <a:latin typeface="Tahoma" pitchFamily="34" charset="0"/>
                <a:cs typeface="B Nazanin" pitchFamily="2" charset="-78"/>
              </a:rPr>
              <a:t>نقدی</a:t>
            </a:r>
            <a:r>
              <a:rPr lang="fa-IR" sz="2400" b="1" dirty="0" smtClean="0">
                <a:latin typeface="Tahoma" pitchFamily="34" charset="0"/>
                <a:cs typeface="B Nazanin" pitchFamily="2" charset="-78"/>
              </a:rPr>
              <a:t>  تاریخ  باز پرداخت  تسهیلات  </a:t>
            </a:r>
            <a:r>
              <a:rPr lang="fa-IR" sz="2400" b="1" dirty="0" smtClean="0">
                <a:solidFill>
                  <a:srgbClr val="C00000"/>
                </a:solidFill>
                <a:latin typeface="Tahoma" pitchFamily="34" charset="0"/>
                <a:cs typeface="B Nazanin" pitchFamily="2" charset="-78"/>
              </a:rPr>
              <a:t>93/06/01</a:t>
            </a:r>
            <a:r>
              <a:rPr lang="fa-IR" sz="2400" b="1" dirty="0" smtClean="0">
                <a:latin typeface="Tahoma" pitchFamily="34" charset="0"/>
                <a:cs typeface="B Nazanin" pitchFamily="2" charset="-78"/>
              </a:rPr>
              <a:t>  می باشد .    </a:t>
            </a:r>
          </a:p>
          <a:p>
            <a:pPr defTabSz="957263">
              <a:lnSpc>
                <a:spcPct val="150000"/>
              </a:lnSpc>
            </a:pPr>
            <a:r>
              <a:rPr lang="ar-SA" sz="2400" b="1" dirty="0" smtClean="0">
                <a:latin typeface="Tahoma" pitchFamily="34" charset="0"/>
                <a:cs typeface="B Nazanin" pitchFamily="2" charset="-78"/>
              </a:rPr>
              <a:t> </a:t>
            </a:r>
            <a:r>
              <a:rPr lang="fa-IR" sz="2400" b="1" dirty="0" smtClean="0">
                <a:latin typeface="Tahoma" pitchFamily="34" charset="0"/>
                <a:cs typeface="B Nazanin" pitchFamily="2" charset="-78"/>
              </a:rPr>
              <a:t>ب : اسناد حسابداری شناسایی سود  :</a:t>
            </a:r>
          </a:p>
          <a:p>
            <a:pPr defTabSz="957263">
              <a:lnSpc>
                <a:spcPct val="150000"/>
              </a:lnSpc>
            </a:pPr>
            <a:r>
              <a:rPr lang="fa-IR" sz="2400" b="1" dirty="0">
                <a:solidFill>
                  <a:srgbClr val="C00000"/>
                </a:solidFill>
                <a:latin typeface="Tahoma" pitchFamily="34" charset="0"/>
                <a:cs typeface="B Nazanin" pitchFamily="2" charset="-78"/>
              </a:rPr>
              <a:t> </a:t>
            </a:r>
            <a:r>
              <a:rPr lang="fa-IR" sz="2400" b="1" dirty="0" smtClean="0">
                <a:solidFill>
                  <a:srgbClr val="C00000"/>
                </a:solidFill>
                <a:latin typeface="Tahoma" pitchFamily="34" charset="0"/>
                <a:cs typeface="B Nazanin" pitchFamily="2" charset="-78"/>
              </a:rPr>
              <a:t>           تاریخ 93/06/01  :  </a:t>
            </a: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بدهکار  : حساب جاری مشتری       11.728.274  </a:t>
            </a: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بستانکار : تسهیلات اعطایی مضاربه     10.000.000</a:t>
            </a: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بستانکار : سود دریافتی تسهیلات       1200.000</a:t>
            </a: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بستانکار : درآمد وجه التزام                528.274</a:t>
            </a:r>
          </a:p>
        </p:txBody>
      </p:sp>
      <p:sp>
        <p:nvSpPr>
          <p:cNvPr id="5" name="Rectangle 4"/>
          <p:cNvSpPr/>
          <p:nvPr/>
        </p:nvSpPr>
        <p:spPr>
          <a:xfrm>
            <a:off x="1676400" y="609600"/>
            <a:ext cx="6858000" cy="707886"/>
          </a:xfrm>
          <a:prstGeom prst="rect">
            <a:avLst/>
          </a:prstGeom>
        </p:spPr>
        <p:txBody>
          <a:bodyPr wrap="square">
            <a:spAutoFit/>
          </a:bodyPr>
          <a:lstStyle/>
          <a:p>
            <a:pPr defTabSz="957263"/>
            <a:r>
              <a:rPr lang="fa-IR" sz="4000" b="1" dirty="0" smtClean="0">
                <a:latin typeface="Tahoma" pitchFamily="34" charset="0"/>
                <a:cs typeface="B Nazanin" pitchFamily="2" charset="-78"/>
              </a:rPr>
              <a:t>1- محاسبه سود بر مبنای نقدی </a:t>
            </a:r>
            <a:endParaRPr lang="en-US" altLang="en-US" sz="4000" b="1" dirty="0">
              <a:latin typeface="Tahoma" pitchFamily="34" charset="0"/>
              <a:cs typeface="B Nazanin" pitchFamily="2" charset="-78"/>
            </a:endParaRPr>
          </a:p>
        </p:txBody>
      </p:sp>
    </p:spTree>
    <p:extLst>
      <p:ext uri="{BB962C8B-B14F-4D97-AF65-F5344CB8AC3E}">
        <p14:creationId xmlns="" xmlns:p14="http://schemas.microsoft.com/office/powerpoint/2010/main" val="38335291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90500" y="1028700"/>
            <a:ext cx="8763000" cy="1574800"/>
          </a:xfrm>
          <a:prstGeom prst="rect">
            <a:avLst/>
          </a:prstGeom>
          <a:noFill/>
          <a:ln w="9525">
            <a:noFill/>
            <a:miter lim="800000"/>
            <a:headEnd/>
            <a:tailEnd/>
          </a:ln>
        </p:spPr>
        <p:txBody>
          <a:bodyPr wrap="none" anchor="ctr"/>
          <a:lstStyle/>
          <a:p>
            <a:endParaRPr lang="fa-IR"/>
          </a:p>
        </p:txBody>
      </p:sp>
      <p:sp>
        <p:nvSpPr>
          <p:cNvPr id="10244" name="Rectangle 7"/>
          <p:cNvSpPr>
            <a:spLocks noChangeArrowheads="1"/>
          </p:cNvSpPr>
          <p:nvPr/>
        </p:nvSpPr>
        <p:spPr bwMode="auto">
          <a:xfrm>
            <a:off x="381000" y="1524000"/>
            <a:ext cx="8305800" cy="5036519"/>
          </a:xfrm>
          <a:prstGeom prst="rect">
            <a:avLst/>
          </a:prstGeom>
          <a:noFill/>
          <a:ln w="9525">
            <a:noFill/>
            <a:miter lim="800000"/>
            <a:headEnd/>
            <a:tailEnd/>
          </a:ln>
        </p:spPr>
        <p:txBody>
          <a:bodyPr wrap="square" lIns="95771" tIns="47885" rIns="95771" bIns="47885">
            <a:spAutoFit/>
          </a:bodyPr>
          <a:lstStyle/>
          <a:p>
            <a:pPr defTabSz="957263">
              <a:lnSpc>
                <a:spcPct val="150000"/>
              </a:lnSpc>
            </a:pPr>
            <a:r>
              <a:rPr lang="fa-IR" sz="2400" b="1" dirty="0" smtClean="0">
                <a:latin typeface="Tahoma" pitchFamily="34" charset="0"/>
                <a:cs typeface="B Nazanin" pitchFamily="2" charset="-78"/>
              </a:rPr>
              <a:t>الف  : زمان شناسایی سود در مثال ارائه شده بر مبنای </a:t>
            </a:r>
            <a:r>
              <a:rPr lang="fa-IR" sz="2400" b="1" dirty="0" smtClean="0">
                <a:solidFill>
                  <a:srgbClr val="C00000"/>
                </a:solidFill>
                <a:latin typeface="Tahoma" pitchFamily="34" charset="0"/>
                <a:cs typeface="B Nazanin" pitchFamily="2" charset="-78"/>
              </a:rPr>
              <a:t>تعهدی</a:t>
            </a:r>
            <a:r>
              <a:rPr lang="fa-IR" sz="2400" b="1" dirty="0" smtClean="0">
                <a:latin typeface="Tahoma" pitchFamily="34" charset="0"/>
                <a:cs typeface="B Nazanin" pitchFamily="2" charset="-78"/>
              </a:rPr>
              <a:t> حداقل در دو   تاریخ  </a:t>
            </a:r>
            <a:r>
              <a:rPr lang="fa-IR" sz="2400" b="1" dirty="0" smtClean="0">
                <a:solidFill>
                  <a:srgbClr val="C00000"/>
                </a:solidFill>
                <a:latin typeface="Tahoma" pitchFamily="34" charset="0"/>
                <a:cs typeface="B Nazanin" pitchFamily="2" charset="-78"/>
              </a:rPr>
              <a:t>92/12/29</a:t>
            </a:r>
            <a:r>
              <a:rPr lang="fa-IR" sz="2400" b="1" dirty="0" smtClean="0">
                <a:latin typeface="Tahoma" pitchFamily="34" charset="0"/>
                <a:cs typeface="B Nazanin" pitchFamily="2" charset="-78"/>
              </a:rPr>
              <a:t> و زمان سررسید تسهیلات  </a:t>
            </a:r>
            <a:r>
              <a:rPr lang="fa-IR" sz="2400" b="1" dirty="0" smtClean="0">
                <a:solidFill>
                  <a:srgbClr val="C00000"/>
                </a:solidFill>
                <a:latin typeface="Tahoma" pitchFamily="34" charset="0"/>
                <a:cs typeface="B Nazanin" pitchFamily="2" charset="-78"/>
              </a:rPr>
              <a:t>93/04/01</a:t>
            </a:r>
            <a:r>
              <a:rPr lang="fa-IR" sz="2400" b="1" dirty="0" smtClean="0">
                <a:latin typeface="Tahoma" pitchFamily="34" charset="0"/>
                <a:cs typeface="B Nazanin" pitchFamily="2" charset="-78"/>
              </a:rPr>
              <a:t>  می باشد .    </a:t>
            </a:r>
          </a:p>
          <a:p>
            <a:pPr defTabSz="957263">
              <a:lnSpc>
                <a:spcPct val="150000"/>
              </a:lnSpc>
            </a:pPr>
            <a:endParaRPr lang="fa-IR" sz="2400" b="1" dirty="0" smtClean="0">
              <a:latin typeface="Tahoma" pitchFamily="34" charset="0"/>
              <a:cs typeface="B Nazanin" pitchFamily="2" charset="-78"/>
            </a:endParaRPr>
          </a:p>
          <a:p>
            <a:pPr defTabSz="957263">
              <a:lnSpc>
                <a:spcPct val="150000"/>
              </a:lnSpc>
            </a:pPr>
            <a:r>
              <a:rPr lang="ar-SA" sz="2400" b="1" dirty="0" smtClean="0">
                <a:latin typeface="Tahoma" pitchFamily="34" charset="0"/>
                <a:cs typeface="B Nazanin" pitchFamily="2" charset="-78"/>
              </a:rPr>
              <a:t> </a:t>
            </a:r>
            <a:r>
              <a:rPr lang="fa-IR" sz="2400" b="1" dirty="0" smtClean="0">
                <a:latin typeface="Tahoma" pitchFamily="34" charset="0"/>
                <a:cs typeface="B Nazanin" pitchFamily="2" charset="-78"/>
              </a:rPr>
              <a:t>ب : اسناد حسابداری شناسایی سود  :</a:t>
            </a:r>
          </a:p>
          <a:p>
            <a:pPr defTabSz="957263">
              <a:lnSpc>
                <a:spcPct val="150000"/>
              </a:lnSpc>
            </a:pPr>
            <a:r>
              <a:rPr lang="fa-IR" sz="2400" b="1" dirty="0" smtClean="0">
                <a:solidFill>
                  <a:srgbClr val="C00000"/>
                </a:solidFill>
                <a:latin typeface="Tahoma" pitchFamily="34" charset="0"/>
                <a:cs typeface="B Nazanin" pitchFamily="2" charset="-78"/>
              </a:rPr>
              <a:t>           تاریخ </a:t>
            </a:r>
            <a:r>
              <a:rPr lang="fa-IR" sz="2400" b="1" dirty="0">
                <a:solidFill>
                  <a:srgbClr val="C00000"/>
                </a:solidFill>
                <a:latin typeface="Tahoma" pitchFamily="34" charset="0"/>
                <a:cs typeface="B Nazanin" pitchFamily="2" charset="-78"/>
              </a:rPr>
              <a:t>92/12/29</a:t>
            </a:r>
            <a:r>
              <a:rPr lang="fa-IR" sz="2400" b="1" dirty="0" smtClean="0">
                <a:solidFill>
                  <a:srgbClr val="C00000"/>
                </a:solidFill>
                <a:latin typeface="Tahoma" pitchFamily="34" charset="0"/>
                <a:cs typeface="B Nazanin" pitchFamily="2" charset="-78"/>
              </a:rPr>
              <a:t>  :  شناسایی سود حصه سال جاری </a:t>
            </a: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بدهکار  : حساب سود دریافتنی          594.560</a:t>
            </a:r>
          </a:p>
          <a:p>
            <a:pPr defTabSz="957263">
              <a:lnSpc>
                <a:spcPct val="150000"/>
              </a:lnSpc>
            </a:pPr>
            <a:r>
              <a:rPr lang="fa-IR" sz="2400" b="1" dirty="0" smtClean="0">
                <a:latin typeface="Tahoma" pitchFamily="34" charset="0"/>
                <a:cs typeface="B Nazanin" pitchFamily="2" charset="-78"/>
              </a:rPr>
              <a:t>                              بستانکار : سود دریافتی </a:t>
            </a:r>
            <a:r>
              <a:rPr lang="fa-IR" sz="2400" b="1" dirty="0">
                <a:latin typeface="Tahoma" pitchFamily="34" charset="0"/>
                <a:cs typeface="B Nazanin" pitchFamily="2" charset="-78"/>
              </a:rPr>
              <a:t>تسهیلات </a:t>
            </a:r>
            <a:r>
              <a:rPr lang="fa-IR" sz="2400" b="1" dirty="0" smtClean="0">
                <a:latin typeface="Tahoma" pitchFamily="34" charset="0"/>
                <a:cs typeface="B Nazanin" pitchFamily="2" charset="-78"/>
              </a:rPr>
              <a:t>           594.560      </a:t>
            </a:r>
          </a:p>
          <a:p>
            <a:pPr defTabSz="957263">
              <a:lnSpc>
                <a:spcPct val="150000"/>
              </a:lnSpc>
            </a:pPr>
            <a:endParaRPr lang="fa-IR" sz="2400" b="1" dirty="0" smtClean="0">
              <a:latin typeface="Tahoma" pitchFamily="34" charset="0"/>
              <a:cs typeface="B Nazanin" pitchFamily="2" charset="-78"/>
            </a:endParaRP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a:t>
            </a:r>
          </a:p>
        </p:txBody>
      </p:sp>
      <p:sp>
        <p:nvSpPr>
          <p:cNvPr id="5" name="Rectangle 4"/>
          <p:cNvSpPr/>
          <p:nvPr/>
        </p:nvSpPr>
        <p:spPr>
          <a:xfrm>
            <a:off x="1676400" y="152400"/>
            <a:ext cx="6858000" cy="707886"/>
          </a:xfrm>
          <a:prstGeom prst="rect">
            <a:avLst/>
          </a:prstGeom>
        </p:spPr>
        <p:txBody>
          <a:bodyPr wrap="square">
            <a:spAutoFit/>
          </a:bodyPr>
          <a:lstStyle/>
          <a:p>
            <a:pPr defTabSz="957263"/>
            <a:r>
              <a:rPr lang="fa-IR" sz="4000" b="1" dirty="0" smtClean="0">
                <a:latin typeface="Tahoma" pitchFamily="34" charset="0"/>
                <a:cs typeface="B Nazanin" pitchFamily="2" charset="-78"/>
              </a:rPr>
              <a:t>2- محاسبه سود بر مبنای تعهدی </a:t>
            </a:r>
            <a:endParaRPr lang="en-US" altLang="en-US" sz="4000" b="1" dirty="0">
              <a:latin typeface="Tahoma" pitchFamily="34" charset="0"/>
              <a:cs typeface="B Nazanin" pitchFamily="2" charset="-78"/>
            </a:endParaRPr>
          </a:p>
        </p:txBody>
      </p:sp>
    </p:spTree>
    <p:extLst>
      <p:ext uri="{BB962C8B-B14F-4D97-AF65-F5344CB8AC3E}">
        <p14:creationId xmlns="" xmlns:p14="http://schemas.microsoft.com/office/powerpoint/2010/main" val="239601764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7"/>
          <p:cNvSpPr>
            <a:spLocks noChangeArrowheads="1"/>
          </p:cNvSpPr>
          <p:nvPr/>
        </p:nvSpPr>
        <p:spPr bwMode="auto">
          <a:xfrm>
            <a:off x="228600" y="1371600"/>
            <a:ext cx="8572500" cy="5082686"/>
          </a:xfrm>
          <a:prstGeom prst="rect">
            <a:avLst/>
          </a:prstGeom>
          <a:noFill/>
          <a:ln w="9525">
            <a:noFill/>
            <a:miter lim="800000"/>
            <a:headEnd/>
            <a:tailEnd/>
          </a:ln>
        </p:spPr>
        <p:txBody>
          <a:bodyPr wrap="square" lIns="95771" tIns="47885" rIns="95771" bIns="47885">
            <a:spAutoFit/>
          </a:bodyPr>
          <a:lstStyle/>
          <a:p>
            <a:pPr defTabSz="957263">
              <a:lnSpc>
                <a:spcPct val="150000"/>
              </a:lnSpc>
            </a:pPr>
            <a:r>
              <a:rPr lang="fa-IR" sz="2400" b="1" dirty="0" smtClean="0">
                <a:latin typeface="Tahoma" pitchFamily="34" charset="0"/>
                <a:cs typeface="B Nazanin" pitchFamily="2" charset="-78"/>
              </a:rPr>
              <a:t>             </a:t>
            </a:r>
            <a:r>
              <a:rPr lang="fa-IR" sz="2400" b="1" dirty="0" smtClean="0">
                <a:solidFill>
                  <a:srgbClr val="C00000"/>
                </a:solidFill>
                <a:latin typeface="Tahoma" pitchFamily="34" charset="0"/>
                <a:cs typeface="B Nazanin" pitchFamily="2" charset="-78"/>
              </a:rPr>
              <a:t>تاریخ 93/04/01  </a:t>
            </a:r>
            <a:r>
              <a:rPr lang="fa-IR" sz="2400" b="1" dirty="0">
                <a:latin typeface="Tahoma" pitchFamily="34" charset="0"/>
                <a:cs typeface="B Nazanin" pitchFamily="2" charset="-78"/>
              </a:rPr>
              <a:t>: </a:t>
            </a:r>
            <a:endParaRPr lang="fa-IR" sz="2400" b="1" dirty="0" smtClean="0">
              <a:latin typeface="Tahoma" pitchFamily="34" charset="0"/>
              <a:cs typeface="B Nazanin" pitchFamily="2" charset="-78"/>
            </a:endParaRPr>
          </a:p>
          <a:p>
            <a:pPr defTabSz="957263">
              <a:lnSpc>
                <a:spcPct val="150000"/>
              </a:lnSpc>
            </a:pPr>
            <a:r>
              <a:rPr lang="fa-IR" sz="2400" b="1" dirty="0" smtClean="0">
                <a:latin typeface="Tahoma" pitchFamily="34" charset="0"/>
                <a:cs typeface="B Nazanin" pitchFamily="2" charset="-78"/>
              </a:rPr>
              <a:t>                </a:t>
            </a:r>
            <a:r>
              <a:rPr lang="fa-IR" sz="2400" b="1" dirty="0">
                <a:latin typeface="Tahoma" pitchFamily="34" charset="0"/>
                <a:cs typeface="B Nazanin" pitchFamily="2" charset="-78"/>
              </a:rPr>
              <a:t>بدهکار  : حساب سود دریافتنی          </a:t>
            </a:r>
            <a:r>
              <a:rPr lang="fa-IR" sz="2400" b="1" dirty="0" smtClean="0">
                <a:latin typeface="Tahoma" pitchFamily="34" charset="0"/>
                <a:cs typeface="B Nazanin" pitchFamily="2" charset="-78"/>
              </a:rPr>
              <a:t>605.440</a:t>
            </a:r>
            <a:endParaRPr lang="fa-IR" sz="2400" b="1" dirty="0">
              <a:latin typeface="Tahoma" pitchFamily="34" charset="0"/>
              <a:cs typeface="B Nazanin" pitchFamily="2" charset="-78"/>
            </a:endParaRPr>
          </a:p>
          <a:p>
            <a:pPr defTabSz="957263">
              <a:lnSpc>
                <a:spcPct val="150000"/>
              </a:lnSpc>
            </a:pPr>
            <a:r>
              <a:rPr lang="fa-IR" sz="2400" b="1" dirty="0">
                <a:latin typeface="Tahoma" pitchFamily="34" charset="0"/>
                <a:cs typeface="B Nazanin" pitchFamily="2" charset="-78"/>
              </a:rPr>
              <a:t>                              بستانکار : سود دریافتی </a:t>
            </a:r>
            <a:r>
              <a:rPr lang="fa-IR" sz="2400" b="1" dirty="0" smtClean="0">
                <a:latin typeface="Tahoma" pitchFamily="34" charset="0"/>
                <a:cs typeface="B Nazanin" pitchFamily="2" charset="-78"/>
              </a:rPr>
              <a:t>تسهیلات           605.440          </a:t>
            </a:r>
          </a:p>
          <a:p>
            <a:pPr defTabSz="957263">
              <a:lnSpc>
                <a:spcPct val="150000"/>
              </a:lnSpc>
            </a:pPr>
            <a:r>
              <a:rPr lang="fa-IR" sz="2400" b="1" dirty="0" smtClean="0">
                <a:latin typeface="Tahoma" pitchFamily="34" charset="0"/>
                <a:cs typeface="B Nazanin" pitchFamily="2" charset="-78"/>
              </a:rPr>
              <a:t>    </a:t>
            </a:r>
          </a:p>
          <a:p>
            <a:pPr defTabSz="957263">
              <a:lnSpc>
                <a:spcPct val="150000"/>
              </a:lnSpc>
            </a:pPr>
            <a:r>
              <a:rPr lang="fa-IR" sz="2400" b="1" dirty="0">
                <a:solidFill>
                  <a:srgbClr val="C00000"/>
                </a:solidFill>
                <a:latin typeface="Tahoma" pitchFamily="34" charset="0"/>
                <a:cs typeface="B Nazanin" pitchFamily="2" charset="-78"/>
              </a:rPr>
              <a:t> </a:t>
            </a:r>
            <a:r>
              <a:rPr lang="fa-IR" sz="2400" b="1" dirty="0" smtClean="0">
                <a:solidFill>
                  <a:srgbClr val="C00000"/>
                </a:solidFill>
                <a:latin typeface="Tahoma" pitchFamily="34" charset="0"/>
                <a:cs typeface="B Nazanin" pitchFamily="2" charset="-78"/>
              </a:rPr>
              <a:t>           تاریخ 93/06/01  :  </a:t>
            </a: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بدهکار  : حساب جاری مشتری       11.728.274  </a:t>
            </a: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بستانکار : تسهیلات اعطایی مضاربه     10.000.000</a:t>
            </a: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بستانکار : سود دریافتنی تسهیلات       1200.000</a:t>
            </a:r>
          </a:p>
          <a:p>
            <a:pPr defTabSz="957263">
              <a:lnSpc>
                <a:spcPct val="150000"/>
              </a:lnSpc>
            </a:pPr>
            <a:r>
              <a:rPr lang="fa-IR" sz="2400" b="1" dirty="0">
                <a:latin typeface="Tahoma" pitchFamily="34" charset="0"/>
                <a:cs typeface="B Nazanin" pitchFamily="2" charset="-78"/>
              </a:rPr>
              <a:t> </a:t>
            </a:r>
            <a:r>
              <a:rPr lang="fa-IR" sz="2400" b="1" dirty="0" smtClean="0">
                <a:latin typeface="Tahoma" pitchFamily="34" charset="0"/>
                <a:cs typeface="B Nazanin" pitchFamily="2" charset="-78"/>
              </a:rPr>
              <a:t>                             بستانکار : درآمد وجه التزام                528.274</a:t>
            </a:r>
          </a:p>
        </p:txBody>
      </p:sp>
      <p:sp>
        <p:nvSpPr>
          <p:cNvPr id="5" name="Rectangle 4"/>
          <p:cNvSpPr/>
          <p:nvPr/>
        </p:nvSpPr>
        <p:spPr>
          <a:xfrm>
            <a:off x="1676400" y="152400"/>
            <a:ext cx="6858000" cy="707886"/>
          </a:xfrm>
          <a:prstGeom prst="rect">
            <a:avLst/>
          </a:prstGeom>
        </p:spPr>
        <p:txBody>
          <a:bodyPr wrap="square">
            <a:spAutoFit/>
          </a:bodyPr>
          <a:lstStyle/>
          <a:p>
            <a:pPr defTabSz="957263"/>
            <a:r>
              <a:rPr lang="fa-IR" sz="4000" b="1" dirty="0" smtClean="0">
                <a:latin typeface="Tahoma" pitchFamily="34" charset="0"/>
                <a:cs typeface="B Nazanin" pitchFamily="2" charset="-78"/>
              </a:rPr>
              <a:t>2- محاسبه سود بر مبنای تعهدی </a:t>
            </a:r>
            <a:endParaRPr lang="en-US" altLang="en-US" sz="4000" b="1" dirty="0">
              <a:latin typeface="Tahoma" pitchFamily="34" charset="0"/>
              <a:cs typeface="B Nazanin" pitchFamily="2" charset="-78"/>
            </a:endParaRPr>
          </a:p>
        </p:txBody>
      </p:sp>
    </p:spTree>
    <p:extLst>
      <p:ext uri="{BB962C8B-B14F-4D97-AF65-F5344CB8AC3E}">
        <p14:creationId xmlns="" xmlns:p14="http://schemas.microsoft.com/office/powerpoint/2010/main" val="291299197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ChangeArrowheads="1"/>
          </p:cNvSpPr>
          <p:nvPr/>
        </p:nvSpPr>
        <p:spPr bwMode="auto">
          <a:xfrm>
            <a:off x="0" y="2271713"/>
            <a:ext cx="9144000" cy="673786"/>
          </a:xfrm>
          <a:prstGeom prst="rect">
            <a:avLst/>
          </a:prstGeom>
          <a:noFill/>
          <a:ln w="9525">
            <a:noFill/>
            <a:miter lim="800000"/>
            <a:headEnd/>
            <a:tailEnd/>
          </a:ln>
        </p:spPr>
        <p:txBody>
          <a:bodyPr lIns="95771" tIns="47885" rIns="95771" bIns="47885" anchor="ctr">
            <a:spAutoFit/>
          </a:bodyPr>
          <a:lstStyle/>
          <a:p>
            <a:pPr algn="just" defTabSz="957263" rtl="1">
              <a:lnSpc>
                <a:spcPct val="150000"/>
              </a:lnSpc>
            </a:pPr>
            <a:endParaRPr lang="fa-IR" sz="2500" b="1">
              <a:ea typeface="Times New Roman" pitchFamily="18" charset="0"/>
              <a:cs typeface="Titr" pitchFamily="2" charset="-78"/>
            </a:endParaRPr>
          </a:p>
        </p:txBody>
      </p:sp>
      <p:sp>
        <p:nvSpPr>
          <p:cNvPr id="159749" name="Rectangle 5"/>
          <p:cNvSpPr>
            <a:spLocks noChangeArrowheads="1"/>
          </p:cNvSpPr>
          <p:nvPr/>
        </p:nvSpPr>
        <p:spPr bwMode="auto">
          <a:xfrm>
            <a:off x="381000" y="1600200"/>
            <a:ext cx="8534400" cy="4442510"/>
          </a:xfrm>
          <a:prstGeom prst="rect">
            <a:avLst/>
          </a:prstGeom>
          <a:noFill/>
          <a:ln w="9525">
            <a:noFill/>
            <a:miter lim="800000"/>
            <a:headEnd/>
            <a:tailEnd/>
          </a:ln>
          <a:effectLst/>
        </p:spPr>
        <p:txBody>
          <a:bodyPr wrap="square" lIns="95771" tIns="47885" rIns="95771" bIns="47885">
            <a:spAutoFit/>
          </a:bodyPr>
          <a:lstStyle/>
          <a:p>
            <a:pPr algn="r" defTabSz="957263">
              <a:defRPr/>
            </a:pPr>
            <a:r>
              <a:rPr lang="ar-SA" b="1" dirty="0">
                <a:effectLst>
                  <a:outerShdw blurRad="38100" dist="38100" dir="2700000" algn="tl">
                    <a:srgbClr val="FFFFFF"/>
                  </a:outerShdw>
                </a:effectLst>
                <a:latin typeface="Tahoma" pitchFamily="34" charset="0"/>
                <a:cs typeface="2  Nazanin" pitchFamily="2" charset="-78"/>
              </a:rPr>
              <a:t> </a:t>
            </a:r>
            <a:r>
              <a:rPr lang="ar-SA" sz="2800" b="1" dirty="0">
                <a:effectLst>
                  <a:outerShdw blurRad="38100" dist="38100" dir="2700000" algn="tl">
                    <a:srgbClr val="FFFFFF"/>
                  </a:outerShdw>
                </a:effectLst>
                <a:latin typeface="Tahoma" pitchFamily="34" charset="0"/>
                <a:cs typeface="2  Nazanin" pitchFamily="2" charset="-78"/>
              </a:rPr>
              <a:t>1</a:t>
            </a:r>
            <a:r>
              <a:rPr lang="fa-IR" sz="2800" b="1" dirty="0">
                <a:effectLst>
                  <a:outerShdw blurRad="38100" dist="38100" dir="2700000" algn="tl">
                    <a:srgbClr val="FFFFFF"/>
                  </a:outerShdw>
                </a:effectLst>
                <a:latin typeface="Tahoma" pitchFamily="34" charset="0"/>
                <a:cs typeface="2  Nazanin" pitchFamily="2" charset="-78"/>
              </a:rPr>
              <a:t>- </a:t>
            </a:r>
            <a:r>
              <a:rPr lang="fa-IR" sz="2400" b="1" dirty="0">
                <a:solidFill>
                  <a:srgbClr val="006600"/>
                </a:solidFill>
                <a:effectLst>
                  <a:outerShdw blurRad="38100" dist="38100" dir="2700000" algn="tl">
                    <a:srgbClr val="000000"/>
                  </a:outerShdw>
                </a:effectLst>
                <a:latin typeface="Tahoma" pitchFamily="34" charset="0"/>
                <a:cs typeface="B Nazanin" pitchFamily="2" charset="-78"/>
              </a:rPr>
              <a:t>طبقه جاري</a:t>
            </a:r>
            <a:r>
              <a:rPr lang="fa-IR" sz="2400" b="1" dirty="0">
                <a:effectLst>
                  <a:outerShdw blurRad="38100" dist="38100" dir="2700000" algn="tl">
                    <a:srgbClr val="FFFFFF"/>
                  </a:outerShdw>
                </a:effectLst>
                <a:latin typeface="Tahoma" pitchFamily="34" charset="0"/>
                <a:cs typeface="B Nazanin" pitchFamily="2" charset="-78"/>
              </a:rPr>
              <a:t>                  :   تسهيلاتي كه حداكثر 2 ماه از سررسيد آن</a:t>
            </a:r>
          </a:p>
          <a:p>
            <a:pPr algn="r" defTabSz="957263">
              <a:defRPr/>
            </a:pPr>
            <a:r>
              <a:rPr lang="fa-IR" sz="2400" b="1" dirty="0">
                <a:effectLst>
                  <a:outerShdw blurRad="38100" dist="38100" dir="2700000" algn="tl">
                    <a:srgbClr val="FFFFFF"/>
                  </a:outerShdw>
                </a:effectLst>
                <a:latin typeface="Tahoma" pitchFamily="34" charset="0"/>
                <a:cs typeface="B Nazanin" pitchFamily="2" charset="-78"/>
              </a:rPr>
              <a:t>                                                گذشته  باشد.    </a:t>
            </a:r>
          </a:p>
          <a:p>
            <a:pPr algn="r" defTabSz="957263" rtl="1">
              <a:spcBef>
                <a:spcPct val="20000"/>
              </a:spcBef>
              <a:buClr>
                <a:schemeClr val="hlink"/>
              </a:buClr>
              <a:buSzPct val="65000"/>
              <a:buFont typeface="Wingdings" pitchFamily="2" charset="2"/>
              <a:buNone/>
              <a:defRPr/>
            </a:pPr>
            <a:r>
              <a:rPr lang="fa-IR" sz="2400" b="1" dirty="0">
                <a:effectLst>
                  <a:outerShdw blurRad="38100" dist="38100" dir="2700000" algn="tl">
                    <a:srgbClr val="FFFFFF"/>
                  </a:outerShdw>
                </a:effectLst>
                <a:latin typeface="Tahoma" pitchFamily="34" charset="0"/>
                <a:cs typeface="B Nazanin" pitchFamily="2" charset="-78"/>
              </a:rPr>
              <a:t>2- </a:t>
            </a:r>
            <a:r>
              <a:rPr lang="fa-IR" sz="2400" b="1" dirty="0">
                <a:solidFill>
                  <a:srgbClr val="006600"/>
                </a:solidFill>
                <a:effectLst>
                  <a:outerShdw blurRad="38100" dist="38100" dir="2700000" algn="tl">
                    <a:srgbClr val="000000"/>
                  </a:outerShdw>
                </a:effectLst>
                <a:latin typeface="Tahoma" pitchFamily="34" charset="0"/>
                <a:cs typeface="B Nazanin" pitchFamily="2" charset="-78"/>
              </a:rPr>
              <a:t>طبقه سررسيد گذشته</a:t>
            </a:r>
            <a:r>
              <a:rPr lang="fa-IR" sz="2400" b="1" dirty="0">
                <a:effectLst>
                  <a:outerShdw blurRad="38100" dist="38100" dir="2700000" algn="tl">
                    <a:srgbClr val="FFFFFF"/>
                  </a:outerShdw>
                </a:effectLst>
                <a:latin typeface="Tahoma" pitchFamily="34" charset="0"/>
                <a:cs typeface="B Nazanin" pitchFamily="2" charset="-78"/>
              </a:rPr>
              <a:t>   :    بيش از 2 ماه و حداكثر  شش ماه از </a:t>
            </a:r>
          </a:p>
          <a:p>
            <a:pPr algn="r" defTabSz="957263" rtl="1">
              <a:spcBef>
                <a:spcPct val="20000"/>
              </a:spcBef>
              <a:buClr>
                <a:schemeClr val="hlink"/>
              </a:buClr>
              <a:buSzPct val="65000"/>
              <a:buFont typeface="Wingdings" pitchFamily="2" charset="2"/>
              <a:buNone/>
              <a:defRPr/>
            </a:pPr>
            <a:r>
              <a:rPr lang="fa-IR" sz="2400" b="1" dirty="0">
                <a:effectLst>
                  <a:outerShdw blurRad="38100" dist="38100" dir="2700000" algn="tl">
                    <a:srgbClr val="FFFFFF"/>
                  </a:outerShdw>
                </a:effectLst>
                <a:latin typeface="Tahoma" pitchFamily="34" charset="0"/>
                <a:cs typeface="B Nazanin" pitchFamily="2" charset="-78"/>
              </a:rPr>
              <a:t>                                                 سررسيد آن گذشته باشد  .</a:t>
            </a:r>
          </a:p>
          <a:p>
            <a:pPr algn="r" defTabSz="957263" rtl="1">
              <a:spcBef>
                <a:spcPct val="20000"/>
              </a:spcBef>
              <a:buClr>
                <a:schemeClr val="hlink"/>
              </a:buClr>
              <a:buSzPct val="65000"/>
              <a:buFont typeface="Wingdings" pitchFamily="2" charset="2"/>
              <a:buNone/>
              <a:defRPr/>
            </a:pPr>
            <a:r>
              <a:rPr lang="fa-IR" sz="2400" b="1" dirty="0">
                <a:effectLst>
                  <a:outerShdw blurRad="38100" dist="38100" dir="2700000" algn="tl">
                    <a:srgbClr val="FFFFFF"/>
                  </a:outerShdw>
                </a:effectLst>
                <a:latin typeface="Tahoma" pitchFamily="34" charset="0"/>
                <a:cs typeface="B Nazanin" pitchFamily="2" charset="-78"/>
              </a:rPr>
              <a:t>3- </a:t>
            </a:r>
            <a:r>
              <a:rPr lang="fa-IR" sz="2400" b="1" dirty="0">
                <a:solidFill>
                  <a:srgbClr val="006600"/>
                </a:solidFill>
                <a:effectLst>
                  <a:outerShdw blurRad="38100" dist="38100" dir="2700000" algn="tl">
                    <a:srgbClr val="000000"/>
                  </a:outerShdw>
                </a:effectLst>
                <a:latin typeface="Tahoma" pitchFamily="34" charset="0"/>
                <a:cs typeface="B Nazanin" pitchFamily="2" charset="-78"/>
              </a:rPr>
              <a:t>طبقه معوق</a:t>
            </a:r>
            <a:r>
              <a:rPr lang="fa-IR" sz="2400" b="1" dirty="0">
                <a:effectLst>
                  <a:outerShdw blurRad="38100" dist="38100" dir="2700000" algn="tl">
                    <a:srgbClr val="FFFFFF"/>
                  </a:outerShdw>
                </a:effectLst>
                <a:latin typeface="Tahoma" pitchFamily="34" charset="0"/>
                <a:cs typeface="B Nazanin" pitchFamily="2" charset="-78"/>
              </a:rPr>
              <a:t>                    :    بيش از 6 ماه و حداكثر 18 ماه از سررسيد آن </a:t>
            </a:r>
          </a:p>
          <a:p>
            <a:pPr algn="r" defTabSz="957263" rtl="1">
              <a:spcBef>
                <a:spcPct val="20000"/>
              </a:spcBef>
              <a:buClr>
                <a:schemeClr val="hlink"/>
              </a:buClr>
              <a:buSzPct val="65000"/>
              <a:buFont typeface="Wingdings" pitchFamily="2" charset="2"/>
              <a:buNone/>
              <a:defRPr/>
            </a:pPr>
            <a:r>
              <a:rPr lang="fa-IR" sz="2400" b="1" dirty="0">
                <a:effectLst>
                  <a:outerShdw blurRad="38100" dist="38100" dir="2700000" algn="tl">
                    <a:srgbClr val="FFFFFF"/>
                  </a:outerShdw>
                </a:effectLst>
                <a:latin typeface="Tahoma" pitchFamily="34" charset="0"/>
                <a:cs typeface="B Nazanin" pitchFamily="2" charset="-78"/>
              </a:rPr>
              <a:t>                                                 گذشته   باشد .</a:t>
            </a:r>
          </a:p>
          <a:p>
            <a:pPr algn="r" defTabSz="957263" rtl="1">
              <a:spcBef>
                <a:spcPct val="20000"/>
              </a:spcBef>
              <a:buClr>
                <a:schemeClr val="hlink"/>
              </a:buClr>
              <a:buSzPct val="65000"/>
              <a:buFont typeface="Wingdings" pitchFamily="2" charset="2"/>
              <a:buNone/>
              <a:defRPr/>
            </a:pPr>
            <a:r>
              <a:rPr lang="fa-IR" sz="2400" b="1" dirty="0">
                <a:effectLst>
                  <a:outerShdw blurRad="38100" dist="38100" dir="2700000" algn="tl">
                    <a:srgbClr val="FFFFFF"/>
                  </a:outerShdw>
                </a:effectLst>
                <a:latin typeface="Tahoma" pitchFamily="34" charset="0"/>
                <a:cs typeface="B Nazanin" pitchFamily="2" charset="-78"/>
              </a:rPr>
              <a:t>4 </a:t>
            </a:r>
            <a:r>
              <a:rPr lang="ar-SA" sz="2400" b="1" dirty="0">
                <a:effectLst>
                  <a:outerShdw blurRad="38100" dist="38100" dir="2700000" algn="tl">
                    <a:srgbClr val="FFFFFF"/>
                  </a:outerShdw>
                </a:effectLst>
                <a:latin typeface="Arial"/>
                <a:cs typeface="B Nazanin" pitchFamily="2" charset="-78"/>
              </a:rPr>
              <a:t>–</a:t>
            </a:r>
            <a:r>
              <a:rPr lang="fa-IR" sz="2400" b="1" dirty="0">
                <a:effectLst>
                  <a:outerShdw blurRad="38100" dist="38100" dir="2700000" algn="tl">
                    <a:srgbClr val="FFFFFF"/>
                  </a:outerShdw>
                </a:effectLst>
                <a:latin typeface="Tahoma" pitchFamily="34" charset="0"/>
                <a:cs typeface="B Nazanin" pitchFamily="2" charset="-78"/>
              </a:rPr>
              <a:t> </a:t>
            </a:r>
            <a:r>
              <a:rPr lang="fa-IR" sz="2400" b="1" dirty="0">
                <a:solidFill>
                  <a:srgbClr val="006600"/>
                </a:solidFill>
                <a:effectLst>
                  <a:outerShdw blurRad="38100" dist="38100" dir="2700000" algn="tl">
                    <a:srgbClr val="000000"/>
                  </a:outerShdw>
                </a:effectLst>
                <a:latin typeface="Tahoma" pitchFamily="34" charset="0"/>
                <a:cs typeface="B Nazanin" pitchFamily="2" charset="-78"/>
              </a:rPr>
              <a:t>طبقه مشكوك الوصول</a:t>
            </a:r>
            <a:r>
              <a:rPr lang="fa-IR" sz="2400" b="1" dirty="0">
                <a:effectLst>
                  <a:outerShdw blurRad="38100" dist="38100" dir="2700000" algn="tl">
                    <a:srgbClr val="FFFFFF"/>
                  </a:outerShdw>
                </a:effectLst>
                <a:latin typeface="Tahoma" pitchFamily="34" charset="0"/>
                <a:cs typeface="B Nazanin" pitchFamily="2" charset="-78"/>
              </a:rPr>
              <a:t> 1:   بیش از 18 ماه </a:t>
            </a:r>
            <a:r>
              <a:rPr lang="fa-IR" sz="2400" b="1" dirty="0">
                <a:effectLst>
                  <a:outerShdw blurRad="38100" dist="38100" dir="2700000" algn="tl">
                    <a:srgbClr val="FFFFFF"/>
                  </a:outerShdw>
                </a:effectLst>
                <a:cs typeface="B Nazanin" pitchFamily="2" charset="-78"/>
              </a:rPr>
              <a:t>و حداكثر5 سال از </a:t>
            </a:r>
          </a:p>
          <a:p>
            <a:pPr algn="r" defTabSz="957263" rtl="1">
              <a:spcBef>
                <a:spcPct val="20000"/>
              </a:spcBef>
              <a:buClr>
                <a:schemeClr val="hlink"/>
              </a:buClr>
              <a:buSzPct val="65000"/>
              <a:buFont typeface="Wingdings" pitchFamily="2" charset="2"/>
              <a:buNone/>
              <a:defRPr/>
            </a:pPr>
            <a:r>
              <a:rPr lang="fa-IR" sz="2400" b="1" dirty="0">
                <a:effectLst>
                  <a:outerShdw blurRad="38100" dist="38100" dir="2700000" algn="tl">
                    <a:srgbClr val="FFFFFF"/>
                  </a:outerShdw>
                </a:effectLst>
                <a:cs typeface="B Nazanin" pitchFamily="2" charset="-78"/>
              </a:rPr>
              <a:t>                                                  سررسيد آن </a:t>
            </a:r>
            <a:r>
              <a:rPr lang="fa-IR" sz="2400" b="1" dirty="0">
                <a:effectLst>
                  <a:outerShdw blurRad="38100" dist="38100" dir="2700000" algn="tl">
                    <a:srgbClr val="FFFFFF"/>
                  </a:outerShdw>
                </a:effectLst>
                <a:latin typeface="Tahoma" pitchFamily="34" charset="0"/>
                <a:cs typeface="B Nazanin" pitchFamily="2" charset="-78"/>
              </a:rPr>
              <a:t> گذشته باشد . </a:t>
            </a:r>
          </a:p>
          <a:p>
            <a:pPr algn="r" defTabSz="957263" rtl="1">
              <a:spcBef>
                <a:spcPct val="20000"/>
              </a:spcBef>
              <a:buClr>
                <a:schemeClr val="hlink"/>
              </a:buClr>
              <a:buSzPct val="65000"/>
              <a:buFont typeface="Wingdings" pitchFamily="2" charset="2"/>
              <a:buNone/>
              <a:defRPr/>
            </a:pPr>
            <a:r>
              <a:rPr lang="fa-IR" sz="2400" b="1" dirty="0">
                <a:solidFill>
                  <a:srgbClr val="006600"/>
                </a:solidFill>
                <a:effectLst>
                  <a:outerShdw blurRad="38100" dist="38100" dir="2700000" algn="tl">
                    <a:srgbClr val="000000"/>
                  </a:outerShdw>
                </a:effectLst>
                <a:cs typeface="B Nazanin" pitchFamily="2" charset="-78"/>
              </a:rPr>
              <a:t>5- طبقه مشكوك الوصول</a:t>
            </a:r>
            <a:r>
              <a:rPr lang="fa-IR" sz="2400" b="1" dirty="0">
                <a:effectLst>
                  <a:outerShdw blurRad="38100" dist="38100" dir="2700000" algn="tl">
                    <a:srgbClr val="FFFFFF"/>
                  </a:outerShdw>
                </a:effectLst>
                <a:cs typeface="B Nazanin" pitchFamily="2" charset="-78"/>
              </a:rPr>
              <a:t>  2:    بیش از 5سال  از سررسيد آن  گذشته</a:t>
            </a:r>
          </a:p>
          <a:p>
            <a:pPr algn="r" defTabSz="957263" rtl="1">
              <a:spcBef>
                <a:spcPct val="20000"/>
              </a:spcBef>
              <a:buClr>
                <a:schemeClr val="hlink"/>
              </a:buClr>
              <a:buSzPct val="65000"/>
              <a:buFont typeface="Wingdings" pitchFamily="2" charset="2"/>
              <a:buNone/>
              <a:defRPr/>
            </a:pPr>
            <a:r>
              <a:rPr lang="fa-IR" sz="2400" b="1" dirty="0">
                <a:effectLst>
                  <a:outerShdw blurRad="38100" dist="38100" dir="2700000" algn="tl">
                    <a:srgbClr val="FFFFFF"/>
                  </a:outerShdw>
                </a:effectLst>
                <a:cs typeface="B Nazanin" pitchFamily="2" charset="-78"/>
              </a:rPr>
              <a:t>                                                  باشد . </a:t>
            </a:r>
            <a:endParaRPr lang="fa-IR" sz="2400" b="1" dirty="0">
              <a:effectLst>
                <a:outerShdw blurRad="38100" dist="38100" dir="2700000" algn="tl">
                  <a:srgbClr val="FFFFFF"/>
                </a:outerShdw>
              </a:effectLst>
              <a:latin typeface="Tahoma" pitchFamily="34" charset="0"/>
              <a:cs typeface="B Nazanin" pitchFamily="2" charset="-78"/>
            </a:endParaRPr>
          </a:p>
        </p:txBody>
      </p:sp>
      <p:sp>
        <p:nvSpPr>
          <p:cNvPr id="5" name="Rectangle 4"/>
          <p:cNvSpPr/>
          <p:nvPr/>
        </p:nvSpPr>
        <p:spPr>
          <a:xfrm>
            <a:off x="533400" y="304800"/>
            <a:ext cx="8229600" cy="1077218"/>
          </a:xfrm>
          <a:prstGeom prst="rect">
            <a:avLst/>
          </a:prstGeom>
        </p:spPr>
        <p:txBody>
          <a:bodyPr wrap="square">
            <a:spAutoFit/>
          </a:bodyPr>
          <a:lstStyle/>
          <a:p>
            <a:pPr defTabSz="957263">
              <a:defRPr/>
            </a:pPr>
            <a:r>
              <a:rPr lang="fa-IR" sz="3200" b="1" dirty="0" smtClean="0">
                <a:effectLst>
                  <a:outerShdw blurRad="38100" dist="38100" dir="2700000" algn="tl">
                    <a:srgbClr val="000000"/>
                  </a:outerShdw>
                </a:effectLst>
                <a:latin typeface="Tahoma" pitchFamily="34" charset="0"/>
                <a:cs typeface="B Nazanin" pitchFamily="2" charset="-78"/>
              </a:rPr>
              <a:t>طبقه بندي تسهيلات مطابق بخشنامه2823 بانک مرکزی و مصوبه شوراي پول و اعتبار</a:t>
            </a:r>
            <a:r>
              <a:rPr lang="fa-IR" sz="3200" b="1" dirty="0" smtClean="0">
                <a:effectLst>
                  <a:outerShdw blurRad="38100" dist="38100" dir="2700000" algn="tl">
                    <a:srgbClr val="000000"/>
                  </a:outerShdw>
                </a:effectLst>
                <a:latin typeface="Tahoma" pitchFamily="34" charset="0"/>
              </a:rPr>
              <a:t>  </a:t>
            </a:r>
            <a:endParaRPr lang="en-US" altLang="en-US" sz="3200" b="1" u="sng" dirty="0">
              <a:effectLst>
                <a:outerShdw blurRad="38100" dist="38100" dir="2700000" algn="tl">
                  <a:srgbClr val="000000"/>
                </a:outerShdw>
              </a:effectLst>
              <a:latin typeface="Tahoma"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F758DC0E-4974-4E13-8D3F-3C424E5D6131}" type="slidenum">
              <a:rPr lang="ar-SA" smtClean="0">
                <a:latin typeface="Arial" pitchFamily="34" charset="0"/>
                <a:cs typeface="Arial" pitchFamily="34" charset="0"/>
              </a:rPr>
              <a:pPr/>
              <a:t>19</a:t>
            </a:fld>
            <a:endParaRPr lang="en-US" smtClean="0">
              <a:latin typeface="Arial" pitchFamily="34" charset="0"/>
              <a:cs typeface="Arial" pitchFamily="34" charset="0"/>
            </a:endParaRPr>
          </a:p>
        </p:txBody>
      </p:sp>
      <p:sp>
        <p:nvSpPr>
          <p:cNvPr id="284674" name="Rectangle 2"/>
          <p:cNvSpPr>
            <a:spLocks noChangeArrowheads="1"/>
          </p:cNvSpPr>
          <p:nvPr/>
        </p:nvSpPr>
        <p:spPr bwMode="auto">
          <a:xfrm>
            <a:off x="895350" y="2538413"/>
            <a:ext cx="7429500" cy="457200"/>
          </a:xfrm>
          <a:prstGeom prst="rect">
            <a:avLst/>
          </a:prstGeom>
          <a:noFill/>
          <a:ln w="9525">
            <a:noFill/>
            <a:miter lim="800000"/>
            <a:headEnd/>
            <a:tailEnd/>
          </a:ln>
        </p:spPr>
        <p:txBody>
          <a:bodyPr anchor="ctr">
            <a:spAutoFit/>
          </a:bodyPr>
          <a:lstStyle/>
          <a:p>
            <a:pPr rtl="1" eaLnBrk="1" hangingPunct="1">
              <a:buSzPct val="75000"/>
              <a:buFont typeface="Wingdings" pitchFamily="2" charset="2"/>
              <a:buChar char="q"/>
            </a:pPr>
            <a:endParaRPr lang="fa-IR" sz="2400" b="1" i="0">
              <a:latin typeface="Times New Roman" pitchFamily="18" charset="0"/>
              <a:ea typeface="Times New Roman" pitchFamily="18" charset="0"/>
              <a:cs typeface="Titr" pitchFamily="2" charset="-78"/>
            </a:endParaRPr>
          </a:p>
        </p:txBody>
      </p:sp>
      <p:sp>
        <p:nvSpPr>
          <p:cNvPr id="284676" name="Rectangle 4"/>
          <p:cNvSpPr>
            <a:spLocks noChangeArrowheads="1"/>
          </p:cNvSpPr>
          <p:nvPr/>
        </p:nvSpPr>
        <p:spPr bwMode="auto">
          <a:xfrm>
            <a:off x="357158" y="1285860"/>
            <a:ext cx="8193087" cy="3687163"/>
          </a:xfrm>
          <a:prstGeom prst="rect">
            <a:avLst/>
          </a:prstGeom>
          <a:noFill/>
          <a:ln w="9525">
            <a:noFill/>
            <a:miter lim="800000"/>
            <a:headEnd/>
            <a:tailEnd/>
          </a:ln>
        </p:spPr>
        <p:txBody>
          <a:bodyPr wrap="square" anchor="ctr">
            <a:spAutoFit/>
          </a:bodyPr>
          <a:lstStyle/>
          <a:p>
            <a:pPr marL="457200" indent="-457200" algn="just" rtl="1" eaLnBrk="1" hangingPunct="1">
              <a:spcBef>
                <a:spcPct val="20000"/>
              </a:spcBef>
            </a:pPr>
            <a:r>
              <a:rPr lang="fa-IR" sz="2800" b="1" i="0" dirty="0">
                <a:solidFill>
                  <a:srgbClr val="CC0000"/>
                </a:solidFill>
                <a:latin typeface="Times New Roman" pitchFamily="18" charset="0"/>
                <a:cs typeface="B Traffic" pitchFamily="2" charset="-78"/>
              </a:rPr>
              <a:t> </a:t>
            </a:r>
            <a:r>
              <a:rPr lang="fa-IR" sz="3200" i="0" dirty="0">
                <a:solidFill>
                  <a:srgbClr val="CC0000"/>
                </a:solidFill>
                <a:latin typeface="Times New Roman" pitchFamily="18" charset="0"/>
                <a:cs typeface="B Traffic" pitchFamily="2" charset="-78"/>
              </a:rPr>
              <a:t>مدیریت داراییها : </a:t>
            </a:r>
          </a:p>
          <a:p>
            <a:pPr marL="457200" indent="-457200" rtl="1" eaLnBrk="1" hangingPunct="1">
              <a:spcBef>
                <a:spcPct val="20000"/>
              </a:spcBef>
              <a:buFont typeface="Wingdings" pitchFamily="2" charset="2"/>
              <a:buChar char="ü"/>
            </a:pPr>
            <a:r>
              <a:rPr lang="fa-IR" sz="2800" i="0" dirty="0">
                <a:latin typeface="Times New Roman" pitchFamily="18" charset="0"/>
                <a:cs typeface="B Nazanin" pitchFamily="2" charset="-78"/>
              </a:rPr>
              <a:t>عبارت</a:t>
            </a:r>
            <a:r>
              <a:rPr lang="ps-AF" sz="2800" i="0" dirty="0">
                <a:latin typeface="Times New Roman" pitchFamily="18" charset="0"/>
                <a:cs typeface="B Nazanin" pitchFamily="2" charset="-78"/>
              </a:rPr>
              <a:t> ا</a:t>
            </a:r>
            <a:r>
              <a:rPr lang="fa-IR" sz="2800" i="0" dirty="0">
                <a:latin typeface="Times New Roman" pitchFamily="18" charset="0"/>
                <a:cs typeface="B Nazanin" pitchFamily="2" charset="-78"/>
              </a:rPr>
              <a:t>ست از انتخاب  بهینه ترکیب داراییها  به منظور کسب </a:t>
            </a:r>
            <a:endParaRPr lang="fa-IR" sz="2800" i="0" dirty="0" smtClean="0">
              <a:latin typeface="Times New Roman" pitchFamily="18" charset="0"/>
              <a:cs typeface="B Nazanin" pitchFamily="2" charset="-78"/>
            </a:endParaRPr>
          </a:p>
          <a:p>
            <a:pPr rtl="1" eaLnBrk="1" hangingPunct="1">
              <a:spcBef>
                <a:spcPct val="20000"/>
              </a:spcBef>
            </a:pPr>
            <a:r>
              <a:rPr lang="fa-IR" sz="2800" dirty="0">
                <a:cs typeface="B Nazanin" pitchFamily="2" charset="-78"/>
              </a:rPr>
              <a:t> </a:t>
            </a:r>
            <a:r>
              <a:rPr lang="fa-IR" sz="2800" dirty="0" smtClean="0">
                <a:cs typeface="B Nazanin" pitchFamily="2" charset="-78"/>
              </a:rPr>
              <a:t>     </a:t>
            </a:r>
            <a:r>
              <a:rPr lang="fa-IR" sz="2800" i="0" dirty="0" smtClean="0">
                <a:latin typeface="Times New Roman" pitchFamily="18" charset="0"/>
                <a:cs typeface="B Nazanin" pitchFamily="2" charset="-78"/>
              </a:rPr>
              <a:t>بیشترین </a:t>
            </a:r>
            <a:r>
              <a:rPr lang="fa-IR" sz="2800" i="0" dirty="0">
                <a:latin typeface="Times New Roman" pitchFamily="18" charset="0"/>
                <a:cs typeface="B Nazanin" pitchFamily="2" charset="-78"/>
              </a:rPr>
              <a:t>بازده با پذیرش سطح معقول از ریسک با هدف </a:t>
            </a:r>
            <a:r>
              <a:rPr lang="fa-IR" sz="2800" i="0" dirty="0" smtClean="0">
                <a:latin typeface="Times New Roman" pitchFamily="18" charset="0"/>
                <a:cs typeface="B Nazanin" pitchFamily="2" charset="-78"/>
              </a:rPr>
              <a:t>افزایش</a:t>
            </a:r>
          </a:p>
          <a:p>
            <a:pPr rtl="1" eaLnBrk="1" hangingPunct="1">
              <a:spcBef>
                <a:spcPct val="20000"/>
              </a:spcBef>
            </a:pPr>
            <a:r>
              <a:rPr lang="fa-IR" sz="2800" dirty="0">
                <a:cs typeface="B Nazanin" pitchFamily="2" charset="-78"/>
              </a:rPr>
              <a:t> </a:t>
            </a:r>
            <a:r>
              <a:rPr lang="fa-IR" sz="2800" dirty="0" smtClean="0">
                <a:cs typeface="B Nazanin" pitchFamily="2" charset="-78"/>
              </a:rPr>
              <a:t>    </a:t>
            </a:r>
            <a:r>
              <a:rPr lang="fa-IR" sz="2800" i="0" dirty="0" smtClean="0">
                <a:latin typeface="Times New Roman" pitchFamily="18" charset="0"/>
                <a:cs typeface="B Nazanin" pitchFamily="2" charset="-78"/>
              </a:rPr>
              <a:t> </a:t>
            </a:r>
            <a:r>
              <a:rPr lang="fa-IR" sz="2800" i="0" dirty="0">
                <a:latin typeface="Times New Roman" pitchFamily="18" charset="0"/>
                <a:cs typeface="B Nazanin" pitchFamily="2" charset="-78"/>
              </a:rPr>
              <a:t>حقوق صاحبان سهام و منافع سپرده گذاران </a:t>
            </a:r>
            <a:r>
              <a:rPr lang="fa-IR" sz="2800" i="0" dirty="0" smtClean="0">
                <a:latin typeface="Times New Roman" pitchFamily="18" charset="0"/>
                <a:cs typeface="B Nazanin" pitchFamily="2" charset="-78"/>
              </a:rPr>
              <a:t>. </a:t>
            </a:r>
          </a:p>
          <a:p>
            <a:pPr rtl="1" eaLnBrk="1" hangingPunct="1">
              <a:spcBef>
                <a:spcPct val="20000"/>
              </a:spcBef>
            </a:pPr>
            <a:r>
              <a:rPr lang="fa-IR" sz="2800" dirty="0">
                <a:cs typeface="B Nazanin" pitchFamily="2" charset="-78"/>
              </a:rPr>
              <a:t> </a:t>
            </a:r>
            <a:r>
              <a:rPr lang="fa-IR" sz="2800" dirty="0" smtClean="0">
                <a:cs typeface="B Nazanin" pitchFamily="2" charset="-78"/>
              </a:rPr>
              <a:t>     </a:t>
            </a:r>
            <a:r>
              <a:rPr lang="fa-IR" sz="2800" i="0" dirty="0" smtClean="0">
                <a:latin typeface="Times New Roman" pitchFamily="18" charset="0"/>
                <a:cs typeface="B Nazanin" pitchFamily="2" charset="-78"/>
              </a:rPr>
              <a:t>هدف </a:t>
            </a:r>
            <a:r>
              <a:rPr lang="fa-IR" sz="2800" i="0" dirty="0">
                <a:latin typeface="Times New Roman" pitchFamily="18" charset="0"/>
                <a:cs typeface="B Nazanin" pitchFamily="2" charset="-78"/>
              </a:rPr>
              <a:t>افزایش سهم داراییهای با بازده بالا و کاهش </a:t>
            </a:r>
            <a:r>
              <a:rPr lang="fa-IR" sz="2800" i="0" dirty="0" smtClean="0">
                <a:latin typeface="Times New Roman" pitchFamily="18" charset="0"/>
                <a:cs typeface="B Nazanin" pitchFamily="2" charset="-78"/>
              </a:rPr>
              <a:t>سهم داراییهای</a:t>
            </a:r>
          </a:p>
          <a:p>
            <a:pPr>
              <a:spcBef>
                <a:spcPct val="20000"/>
              </a:spcBef>
            </a:pPr>
            <a:r>
              <a:rPr lang="fa-IR" sz="2800" dirty="0">
                <a:cs typeface="B Nazanin" pitchFamily="2" charset="-78"/>
              </a:rPr>
              <a:t> </a:t>
            </a:r>
            <a:r>
              <a:rPr lang="fa-IR" sz="2800" dirty="0" smtClean="0">
                <a:cs typeface="B Nazanin" pitchFamily="2" charset="-78"/>
              </a:rPr>
              <a:t>    </a:t>
            </a:r>
            <a:r>
              <a:rPr lang="fa-IR" sz="2800" i="0" dirty="0" smtClean="0">
                <a:latin typeface="Times New Roman" pitchFamily="18" charset="0"/>
                <a:cs typeface="B Nazanin" pitchFamily="2" charset="-78"/>
              </a:rPr>
              <a:t> </a:t>
            </a:r>
            <a:r>
              <a:rPr lang="fa-IR" sz="2800" i="0" dirty="0">
                <a:latin typeface="Times New Roman" pitchFamily="18" charset="0"/>
                <a:cs typeface="B Nazanin" pitchFamily="2" charset="-78"/>
              </a:rPr>
              <a:t>بدون بازده در ترکیب داراییها جهت حداکثر سازی </a:t>
            </a:r>
            <a:r>
              <a:rPr lang="fa-IR" sz="2800" dirty="0">
                <a:cs typeface="B Nazanin" pitchFamily="2" charset="-78"/>
              </a:rPr>
              <a:t>منافع </a:t>
            </a:r>
            <a:r>
              <a:rPr lang="fa-IR" sz="2800" dirty="0" smtClean="0">
                <a:cs typeface="B Nazanin" pitchFamily="2" charset="-78"/>
              </a:rPr>
              <a:t>ذینفعان</a:t>
            </a:r>
          </a:p>
          <a:p>
            <a:pPr>
              <a:spcBef>
                <a:spcPct val="20000"/>
              </a:spcBef>
            </a:pPr>
            <a:r>
              <a:rPr lang="fa-IR" sz="2800" dirty="0">
                <a:cs typeface="B Nazanin" pitchFamily="2" charset="-78"/>
              </a:rPr>
              <a:t> </a:t>
            </a:r>
            <a:r>
              <a:rPr lang="fa-IR" sz="2800" dirty="0" smtClean="0">
                <a:cs typeface="B Nazanin" pitchFamily="2" charset="-78"/>
              </a:rPr>
              <a:t>     (</a:t>
            </a:r>
            <a:r>
              <a:rPr lang="fa-IR" sz="2800" i="0" dirty="0" smtClean="0">
                <a:latin typeface="Times New Roman" pitchFamily="18" charset="0"/>
                <a:cs typeface="B Nazanin" pitchFamily="2" charset="-78"/>
              </a:rPr>
              <a:t>صاحبان </a:t>
            </a:r>
            <a:r>
              <a:rPr lang="fa-IR" sz="2800" i="0" dirty="0">
                <a:latin typeface="Times New Roman" pitchFamily="18" charset="0"/>
                <a:cs typeface="B Nazanin" pitchFamily="2" charset="-78"/>
              </a:rPr>
              <a:t>سهام ،دولت،سپرده گذاران ،کارکنان و....) است </a:t>
            </a:r>
            <a:r>
              <a:rPr lang="fa-IR" sz="2800" i="0" dirty="0" smtClean="0">
                <a:latin typeface="Times New Roman" pitchFamily="18" charset="0"/>
                <a:cs typeface="B Nazanin" pitchFamily="2" charset="-78"/>
              </a:rPr>
              <a:t>.</a:t>
            </a:r>
            <a:endParaRPr lang="fa-IR" sz="2800" i="0" dirty="0">
              <a:latin typeface="Times New Roman" pitchFamily="18" charset="0"/>
              <a:cs typeface="B Nazanin" pitchFamily="2" charset="-78"/>
            </a:endParaRPr>
          </a:p>
        </p:txBody>
      </p:sp>
      <p:sp>
        <p:nvSpPr>
          <p:cNvPr id="6" name="Rectangle 5"/>
          <p:cNvSpPr/>
          <p:nvPr/>
        </p:nvSpPr>
        <p:spPr>
          <a:xfrm>
            <a:off x="1714480" y="500042"/>
            <a:ext cx="6781800" cy="584775"/>
          </a:xfrm>
          <a:prstGeom prst="rect">
            <a:avLst/>
          </a:prstGeom>
        </p:spPr>
        <p:txBody>
          <a:bodyPr wrap="square">
            <a:spAutoFit/>
          </a:bodyPr>
          <a:lstStyle/>
          <a:p>
            <a:r>
              <a:rPr lang="fa-IR" sz="3200" b="1" dirty="0" smtClean="0">
                <a:solidFill>
                  <a:srgbClr val="7030A0"/>
                </a:solidFill>
                <a:cs typeface="B Titr" pitchFamily="2" charset="-78"/>
              </a:rPr>
              <a:t>مدیریت داراییها و بدهی ها </a:t>
            </a:r>
            <a:endParaRPr lang="fa-IR" sz="3200" dirty="0">
              <a:solidFill>
                <a:srgbClr val="7030A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nodePh="1">
                                  <p:stCondLst>
                                    <p:cond delay="0"/>
                                  </p:stCondLst>
                                  <p:endCondLst>
                                    <p:cond evt="begin" delay="0">
                                      <p:tn val="5"/>
                                    </p:cond>
                                  </p:endCondLst>
                                  <p:childTnLst>
                                    <p:set>
                                      <p:cBhvr>
                                        <p:cTn id="6" dur="1" fill="hold">
                                          <p:stCondLst>
                                            <p:cond delay="0"/>
                                          </p:stCondLst>
                                        </p:cTn>
                                        <p:tgtEl>
                                          <p:spTgt spid="284674">
                                            <p:txEl>
                                              <p:pRg st="0" end="0"/>
                                            </p:txEl>
                                          </p:spTgt>
                                        </p:tgtEl>
                                        <p:attrNameLst>
                                          <p:attrName>style.visibility</p:attrName>
                                        </p:attrNameLst>
                                      </p:cBhvr>
                                      <p:to>
                                        <p:strVal val="visible"/>
                                      </p:to>
                                    </p:set>
                                    <p:animEffect transition="in" filter="strips(downLeft)">
                                      <p:cBhvr>
                                        <p:cTn id="7" dur="500"/>
                                        <p:tgtEl>
                                          <p:spTgt spid="284674">
                                            <p:txEl>
                                              <p:pRg st="0" end="0"/>
                                            </p:txEl>
                                          </p:spTgt>
                                        </p:tgtEl>
                                      </p:cBhvr>
                                    </p:animEffect>
                                  </p:childTnLst>
                                </p:cTn>
                              </p:par>
                              <p:par>
                                <p:cTn id="8" presetID="2" presetClass="entr" presetSubtype="4" fill="hold" nodeType="withEffect">
                                  <p:stCondLst>
                                    <p:cond delay="0"/>
                                  </p:stCondLst>
                                  <p:childTnLst>
                                    <p:set>
                                      <p:cBhvr>
                                        <p:cTn id="9" dur="1" fill="hold">
                                          <p:stCondLst>
                                            <p:cond delay="0"/>
                                          </p:stCondLst>
                                        </p:cTn>
                                        <p:tgtEl>
                                          <p:spTgt spid="284676">
                                            <p:txEl>
                                              <p:pRg st="0" end="0"/>
                                            </p:txEl>
                                          </p:spTgt>
                                        </p:tgtEl>
                                        <p:attrNameLst>
                                          <p:attrName>style.visibility</p:attrName>
                                        </p:attrNameLst>
                                      </p:cBhvr>
                                      <p:to>
                                        <p:strVal val="visible"/>
                                      </p:to>
                                    </p:set>
                                    <p:anim calcmode="lin" valueType="num">
                                      <p:cBhvr additive="base">
                                        <p:cTn id="10" dur="500" fill="hold"/>
                                        <p:tgtEl>
                                          <p:spTgt spid="284676">
                                            <p:txEl>
                                              <p:pRg st="0" end="0"/>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284676">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284676">
                                            <p:txEl>
                                              <p:pRg st="1" end="1"/>
                                            </p:txEl>
                                          </p:spTgt>
                                        </p:tgtEl>
                                        <p:attrNameLst>
                                          <p:attrName>style.visibility</p:attrName>
                                        </p:attrNameLst>
                                      </p:cBhvr>
                                      <p:to>
                                        <p:strVal val="visible"/>
                                      </p:to>
                                    </p:set>
                                    <p:anim calcmode="lin" valueType="num">
                                      <p:cBhvr additive="base">
                                        <p:cTn id="14" dur="500" fill="hold"/>
                                        <p:tgtEl>
                                          <p:spTgt spid="284676">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84676">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284676">
                                            <p:txEl>
                                              <p:pRg st="2" end="2"/>
                                            </p:txEl>
                                          </p:spTgt>
                                        </p:tgtEl>
                                        <p:attrNameLst>
                                          <p:attrName>style.visibility</p:attrName>
                                        </p:attrNameLst>
                                      </p:cBhvr>
                                      <p:to>
                                        <p:strVal val="visible"/>
                                      </p:to>
                                    </p:set>
                                    <p:anim calcmode="lin" valueType="num">
                                      <p:cBhvr additive="base">
                                        <p:cTn id="18" dur="500" fill="hold"/>
                                        <p:tgtEl>
                                          <p:spTgt spid="284676">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84676">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84676">
                                            <p:txEl>
                                              <p:pRg st="3" end="3"/>
                                            </p:txEl>
                                          </p:spTgt>
                                        </p:tgtEl>
                                        <p:attrNameLst>
                                          <p:attrName>style.visibility</p:attrName>
                                        </p:attrNameLst>
                                      </p:cBhvr>
                                      <p:to>
                                        <p:strVal val="visible"/>
                                      </p:to>
                                    </p:set>
                                    <p:anim calcmode="lin" valueType="num">
                                      <p:cBhvr additive="base">
                                        <p:cTn id="22" dur="500" fill="hold"/>
                                        <p:tgtEl>
                                          <p:spTgt spid="284676">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84676">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284676">
                                            <p:txEl>
                                              <p:pRg st="4" end="4"/>
                                            </p:txEl>
                                          </p:spTgt>
                                        </p:tgtEl>
                                        <p:attrNameLst>
                                          <p:attrName>style.visibility</p:attrName>
                                        </p:attrNameLst>
                                      </p:cBhvr>
                                      <p:to>
                                        <p:strVal val="visible"/>
                                      </p:to>
                                    </p:set>
                                    <p:anim calcmode="lin" valueType="num">
                                      <p:cBhvr additive="base">
                                        <p:cTn id="26" dur="500" fill="hold"/>
                                        <p:tgtEl>
                                          <p:spTgt spid="284676">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84676">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284676">
                                            <p:txEl>
                                              <p:pRg st="5" end="5"/>
                                            </p:txEl>
                                          </p:spTgt>
                                        </p:tgtEl>
                                        <p:attrNameLst>
                                          <p:attrName>style.visibility</p:attrName>
                                        </p:attrNameLst>
                                      </p:cBhvr>
                                      <p:to>
                                        <p:strVal val="visible"/>
                                      </p:to>
                                    </p:set>
                                    <p:anim calcmode="lin" valueType="num">
                                      <p:cBhvr additive="base">
                                        <p:cTn id="30" dur="500" fill="hold"/>
                                        <p:tgtEl>
                                          <p:spTgt spid="284676">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84676">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284676">
                                            <p:txEl>
                                              <p:pRg st="6" end="6"/>
                                            </p:txEl>
                                          </p:spTgt>
                                        </p:tgtEl>
                                        <p:attrNameLst>
                                          <p:attrName>style.visibility</p:attrName>
                                        </p:attrNameLst>
                                      </p:cBhvr>
                                      <p:to>
                                        <p:strVal val="visible"/>
                                      </p:to>
                                    </p:set>
                                    <p:anim calcmode="lin" valueType="num">
                                      <p:cBhvr additive="base">
                                        <p:cTn id="34" dur="500" fill="hold"/>
                                        <p:tgtEl>
                                          <p:spTgt spid="284676">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8467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E27AAF9-3481-4B6D-8D51-461A6F44520A}" type="slidenum">
              <a:rPr lang="ar-SA" smtClean="0"/>
              <a:pPr>
                <a:defRPr/>
              </a:pPr>
              <a:t>2</a:t>
            </a:fld>
            <a:endParaRPr lang="en-US"/>
          </a:p>
        </p:txBody>
      </p:sp>
      <p:sp>
        <p:nvSpPr>
          <p:cNvPr id="3" name="Rectangle 2"/>
          <p:cNvSpPr>
            <a:spLocks noChangeArrowheads="1"/>
          </p:cNvSpPr>
          <p:nvPr/>
        </p:nvSpPr>
        <p:spPr bwMode="auto">
          <a:xfrm>
            <a:off x="1600200" y="0"/>
            <a:ext cx="6858000" cy="600075"/>
          </a:xfrm>
          <a:prstGeom prst="rect">
            <a:avLst/>
          </a:prstGeom>
          <a:noFill/>
          <a:ln w="9525">
            <a:noFill/>
            <a:miter lim="800000"/>
            <a:headEnd/>
            <a:tailEnd/>
          </a:ln>
        </p:spPr>
        <p:txBody>
          <a:bodyPr>
            <a:spAutoFit/>
          </a:bodyPr>
          <a:lstStyle/>
          <a:p>
            <a:pPr>
              <a:lnSpc>
                <a:spcPct val="150000"/>
              </a:lnSpc>
              <a:buFont typeface="Wingdings" pitchFamily="2" charset="2"/>
              <a:buChar char="v"/>
            </a:pPr>
            <a:r>
              <a:rPr lang="fa-IR" sz="2400" dirty="0" smtClean="0">
                <a:cs typeface="B Titr" pitchFamily="2" charset="-78"/>
              </a:rPr>
              <a:t>مقدمه :</a:t>
            </a:r>
            <a:endParaRPr lang="fa-IR" sz="2400" dirty="0">
              <a:cs typeface="B Titr" pitchFamily="2" charset="-78"/>
            </a:endParaRPr>
          </a:p>
        </p:txBody>
      </p:sp>
      <p:sp>
        <p:nvSpPr>
          <p:cNvPr id="4" name="Rectangle 3"/>
          <p:cNvSpPr/>
          <p:nvPr/>
        </p:nvSpPr>
        <p:spPr>
          <a:xfrm>
            <a:off x="381000" y="533400"/>
            <a:ext cx="8077200" cy="6117059"/>
          </a:xfrm>
          <a:prstGeom prst="rect">
            <a:avLst/>
          </a:prstGeom>
        </p:spPr>
        <p:txBody>
          <a:bodyPr wrap="square">
            <a:spAutoFit/>
          </a:bodyPr>
          <a:lstStyle/>
          <a:p>
            <a:pPr algn="justLow" eaLnBrk="0" hangingPunct="0">
              <a:lnSpc>
                <a:spcPct val="200000"/>
              </a:lnSpc>
            </a:pPr>
            <a:r>
              <a:rPr lang="ar-SA" dirty="0" smtClean="0">
                <a:ea typeface="Times New Roman" pitchFamily="18" charset="0"/>
                <a:cs typeface="B Nazanin" pitchFamily="2" charset="-78"/>
              </a:rPr>
              <a:t>افزايش سودآوري يكي از اهداف هر مؤسسه مالي از جمله بانكها است</a:t>
            </a:r>
            <a:r>
              <a:rPr lang="fa-IR" dirty="0" smtClean="0">
                <a:ea typeface="Times New Roman" pitchFamily="18" charset="0"/>
                <a:cs typeface="B Nazanin" pitchFamily="2" charset="-78"/>
              </a:rPr>
              <a:t>. </a:t>
            </a:r>
            <a:r>
              <a:rPr lang="ar-SA" dirty="0" smtClean="0">
                <a:ea typeface="Times New Roman" pitchFamily="18" charset="0"/>
                <a:cs typeface="B Nazanin" pitchFamily="2" charset="-78"/>
              </a:rPr>
              <a:t>سودآوري بانكها تحت تأثير عوامل مختلف داخلي ( قابل كنترل مديريت بانك از جمله مديريت پرتفوي دارايي ها و بدهي‌ها، كفايت سرمايه و مديريت نقدينگي و هزينه ها) و نيز عوامل و شرايط اقتصادي حاكم بر اقتصاد كشور ( از جمله نرخ تورم، رشد اقتصادي، نرخ‌هاي سود و تسهيلات كه به صورت دستوري از طرف بانك مركزي اعلام مي‌گردد و... ) مي باشد. </a:t>
            </a:r>
            <a:endParaRPr lang="en-US" dirty="0" smtClean="0">
              <a:ea typeface="Times New Roman" pitchFamily="18" charset="0"/>
              <a:cs typeface="B Nazanin" pitchFamily="2" charset="-78"/>
            </a:endParaRPr>
          </a:p>
          <a:p>
            <a:pPr algn="justLow" eaLnBrk="0" hangingPunct="0">
              <a:lnSpc>
                <a:spcPct val="200000"/>
              </a:lnSpc>
            </a:pPr>
            <a:r>
              <a:rPr lang="ar-SA" dirty="0" smtClean="0">
                <a:ea typeface="Times New Roman" pitchFamily="18" charset="0"/>
                <a:cs typeface="B Nazanin" pitchFamily="2" charset="-78"/>
              </a:rPr>
              <a:t>در اين ميان علاوه بر سياست‌هاي كلي مديريتي حاكم بر بانك،كارايي واحدهاي بانك در ايجاد درآمد و كنترل هزينه از عوامل </a:t>
            </a:r>
            <a:r>
              <a:rPr lang="fa-IR" dirty="0" smtClean="0">
                <a:ea typeface="Times New Roman" pitchFamily="18" charset="0"/>
                <a:cs typeface="B Nazanin" pitchFamily="2" charset="-78"/>
              </a:rPr>
              <a:t>مهم </a:t>
            </a:r>
            <a:r>
              <a:rPr lang="ar-SA" dirty="0" smtClean="0">
                <a:ea typeface="Times New Roman" pitchFamily="18" charset="0"/>
                <a:cs typeface="B Nazanin" pitchFamily="2" charset="-78"/>
              </a:rPr>
              <a:t>تعيين كننده سود</a:t>
            </a:r>
            <a:r>
              <a:rPr lang="fa-IR" dirty="0" smtClean="0">
                <a:ea typeface="Times New Roman" pitchFamily="18" charset="0"/>
                <a:cs typeface="B Nazanin" pitchFamily="2" charset="-78"/>
              </a:rPr>
              <a:t>/</a:t>
            </a:r>
            <a:r>
              <a:rPr lang="ar-SA" dirty="0" smtClean="0">
                <a:ea typeface="Times New Roman" pitchFamily="18" charset="0"/>
                <a:cs typeface="B Nazanin" pitchFamily="2" charset="-78"/>
              </a:rPr>
              <a:t>زيان مي‌باشد</a:t>
            </a:r>
            <a:r>
              <a:rPr lang="fa-IR" dirty="0" smtClean="0">
                <a:ea typeface="Times New Roman" pitchFamily="18" charset="0"/>
                <a:cs typeface="B Nazanin" pitchFamily="2" charset="-78"/>
              </a:rPr>
              <a:t> به عبارت دیگر  كنترل صحيح هزينه‌ها و افزايش كارايي عملياتي در جهت افزايش درآمد ، بهبود سودآوري واحدها و به تبع آن بانک را در پی خواهد داشت.</a:t>
            </a:r>
          </a:p>
          <a:p>
            <a:pPr lvl="0" algn="justLow" eaLnBrk="0" hangingPunct="0">
              <a:lnSpc>
                <a:spcPct val="200000"/>
              </a:lnSpc>
            </a:pPr>
            <a:r>
              <a:rPr lang="fa-IR" dirty="0" smtClean="0">
                <a:ea typeface="Times New Roman" pitchFamily="18" charset="0"/>
                <a:cs typeface="B Nazanin" pitchFamily="2" charset="-78"/>
              </a:rPr>
              <a:t>مدیریت سود به طور تلویحی مدیریت هزینه ها و درآمدها می باشد . با توجه به اینکه کسب و کار اصلی بانک جذب منابع مالی و تخصیص آن در قالب تسهیلات اعطایی می باشد عمده ترین هزینه های بانک هزینه جذب منابع و اصلی ترین درآمد بانک، درآمد حاصل از تسهیلات محسوب می گردد و نوع منابع جذب شده و نحوه تخصیص آن با استفاده از ابزارهای مالی در تعیین حاشیه سود بانک نقش مهمی ایفا می نماید.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F758DC0E-4974-4E13-8D3F-3C424E5D6131}" type="slidenum">
              <a:rPr lang="ar-SA" smtClean="0">
                <a:latin typeface="Arial" pitchFamily="34" charset="0"/>
                <a:cs typeface="Arial" pitchFamily="34" charset="0"/>
              </a:rPr>
              <a:pPr/>
              <a:t>20</a:t>
            </a:fld>
            <a:endParaRPr lang="en-US" smtClean="0">
              <a:latin typeface="Arial" pitchFamily="34" charset="0"/>
              <a:cs typeface="Arial" pitchFamily="34" charset="0"/>
            </a:endParaRPr>
          </a:p>
        </p:txBody>
      </p:sp>
      <p:sp>
        <p:nvSpPr>
          <p:cNvPr id="284674" name="Rectangle 2"/>
          <p:cNvSpPr>
            <a:spLocks noChangeArrowheads="1"/>
          </p:cNvSpPr>
          <p:nvPr/>
        </p:nvSpPr>
        <p:spPr bwMode="auto">
          <a:xfrm>
            <a:off x="895350" y="2538413"/>
            <a:ext cx="7429500" cy="457200"/>
          </a:xfrm>
          <a:prstGeom prst="rect">
            <a:avLst/>
          </a:prstGeom>
          <a:noFill/>
          <a:ln w="9525">
            <a:noFill/>
            <a:miter lim="800000"/>
            <a:headEnd/>
            <a:tailEnd/>
          </a:ln>
        </p:spPr>
        <p:txBody>
          <a:bodyPr anchor="ctr">
            <a:spAutoFit/>
          </a:bodyPr>
          <a:lstStyle/>
          <a:p>
            <a:pPr rtl="1" eaLnBrk="1" hangingPunct="1">
              <a:buSzPct val="75000"/>
              <a:buFont typeface="Wingdings" pitchFamily="2" charset="2"/>
              <a:buChar char="q"/>
            </a:pPr>
            <a:endParaRPr lang="fa-IR" sz="2400" b="1" i="0">
              <a:latin typeface="Times New Roman" pitchFamily="18" charset="0"/>
              <a:ea typeface="Times New Roman" pitchFamily="18" charset="0"/>
              <a:cs typeface="Titr" pitchFamily="2" charset="-78"/>
            </a:endParaRPr>
          </a:p>
        </p:txBody>
      </p:sp>
      <p:sp>
        <p:nvSpPr>
          <p:cNvPr id="284676" name="Rectangle 4"/>
          <p:cNvSpPr>
            <a:spLocks noChangeArrowheads="1"/>
          </p:cNvSpPr>
          <p:nvPr/>
        </p:nvSpPr>
        <p:spPr bwMode="auto">
          <a:xfrm>
            <a:off x="357158" y="1428736"/>
            <a:ext cx="8193087" cy="3083921"/>
          </a:xfrm>
          <a:prstGeom prst="rect">
            <a:avLst/>
          </a:prstGeom>
          <a:noFill/>
          <a:ln w="9525">
            <a:noFill/>
            <a:miter lim="800000"/>
            <a:headEnd/>
            <a:tailEnd/>
          </a:ln>
        </p:spPr>
        <p:txBody>
          <a:bodyPr wrap="square" anchor="ctr">
            <a:spAutoFit/>
          </a:bodyPr>
          <a:lstStyle/>
          <a:p>
            <a:pPr marL="457200" indent="-457200" algn="just" rtl="1" eaLnBrk="1" hangingPunct="1">
              <a:spcBef>
                <a:spcPct val="20000"/>
              </a:spcBef>
            </a:pPr>
            <a:r>
              <a:rPr lang="fa-IR" sz="2800" b="1" i="0" dirty="0">
                <a:solidFill>
                  <a:srgbClr val="CC0000"/>
                </a:solidFill>
                <a:latin typeface="Times New Roman" pitchFamily="18" charset="0"/>
                <a:cs typeface="B Traffic" pitchFamily="2" charset="-78"/>
              </a:rPr>
              <a:t> </a:t>
            </a:r>
            <a:r>
              <a:rPr lang="fa-IR" sz="3600" i="0" dirty="0" smtClean="0">
                <a:solidFill>
                  <a:srgbClr val="CC0000"/>
                </a:solidFill>
                <a:latin typeface="Times New Roman" pitchFamily="18" charset="0"/>
                <a:cs typeface="B Nazanin" pitchFamily="2" charset="-78"/>
              </a:rPr>
              <a:t>مدیریت </a:t>
            </a:r>
            <a:r>
              <a:rPr lang="fa-IR" sz="3600" i="0" dirty="0">
                <a:solidFill>
                  <a:srgbClr val="CC0000"/>
                </a:solidFill>
                <a:latin typeface="Times New Roman" pitchFamily="18" charset="0"/>
                <a:cs typeface="B Nazanin" pitchFamily="2" charset="-78"/>
              </a:rPr>
              <a:t>بدهی ها:</a:t>
            </a:r>
          </a:p>
          <a:p>
            <a:pPr marL="457200" indent="-457200" algn="just" rtl="1" eaLnBrk="1" hangingPunct="1">
              <a:spcBef>
                <a:spcPct val="20000"/>
              </a:spcBef>
              <a:buFont typeface="Wingdings" pitchFamily="2" charset="2"/>
              <a:buChar char="ü"/>
            </a:pPr>
            <a:r>
              <a:rPr lang="fa-IR" sz="2800" i="0" dirty="0">
                <a:latin typeface="Times New Roman" pitchFamily="18" charset="0"/>
                <a:cs typeface="B Nazanin" pitchFamily="2" charset="-78"/>
              </a:rPr>
              <a:t>عبارت</a:t>
            </a:r>
            <a:r>
              <a:rPr lang="en-US" sz="2800" i="0" dirty="0">
                <a:latin typeface="Times New Roman" pitchFamily="18" charset="0"/>
                <a:cs typeface="B Nazanin" pitchFamily="2" charset="-78"/>
              </a:rPr>
              <a:t> </a:t>
            </a:r>
            <a:r>
              <a:rPr lang="ps-AF" sz="2800" i="0" dirty="0">
                <a:latin typeface="Times New Roman" pitchFamily="18" charset="0"/>
                <a:cs typeface="B Nazanin" pitchFamily="2" charset="-78"/>
              </a:rPr>
              <a:t>ا</a:t>
            </a:r>
            <a:r>
              <a:rPr lang="fa-IR" sz="2800" i="0" dirty="0">
                <a:latin typeface="Times New Roman" pitchFamily="18" charset="0"/>
                <a:cs typeface="B Nazanin" pitchFamily="2" charset="-78"/>
              </a:rPr>
              <a:t>ست از گرد آوری منابع با هدف کاهش هزینه های </a:t>
            </a:r>
            <a:r>
              <a:rPr lang="fa-IR" sz="2800" i="0" dirty="0" smtClean="0">
                <a:latin typeface="Times New Roman" pitchFamily="18" charset="0"/>
                <a:cs typeface="B Nazanin" pitchFamily="2" charset="-78"/>
              </a:rPr>
              <a:t>عملیاتی</a:t>
            </a:r>
          </a:p>
          <a:p>
            <a:pPr algn="just" rtl="1" eaLnBrk="1" hangingPunct="1">
              <a:spcBef>
                <a:spcPct val="20000"/>
              </a:spcBef>
            </a:pPr>
            <a:r>
              <a:rPr lang="fa-IR" sz="2800" dirty="0">
                <a:cs typeface="B Nazanin" pitchFamily="2" charset="-78"/>
              </a:rPr>
              <a:t> </a:t>
            </a:r>
            <a:r>
              <a:rPr lang="fa-IR" sz="2800" dirty="0" smtClean="0">
                <a:cs typeface="B Nazanin" pitchFamily="2" charset="-78"/>
              </a:rPr>
              <a:t>  </a:t>
            </a:r>
            <a:r>
              <a:rPr lang="fa-IR" sz="2800" i="0" dirty="0" smtClean="0">
                <a:latin typeface="Times New Roman" pitchFamily="18" charset="0"/>
                <a:cs typeface="B Nazanin" pitchFamily="2" charset="-78"/>
              </a:rPr>
              <a:t> </a:t>
            </a:r>
            <a:r>
              <a:rPr lang="fa-IR" sz="2800" i="0" dirty="0">
                <a:latin typeface="Times New Roman" pitchFamily="18" charset="0"/>
                <a:cs typeface="B Nazanin" pitchFamily="2" charset="-78"/>
              </a:rPr>
              <a:t>( قیمت تمام شده پول ) از طریق افزایش سهم منابع ارزان قیمت </a:t>
            </a:r>
            <a:r>
              <a:rPr lang="fa-IR" sz="2800" i="0" dirty="0" smtClean="0">
                <a:latin typeface="Times New Roman" pitchFamily="18" charset="0"/>
                <a:cs typeface="B Nazanin" pitchFamily="2" charset="-78"/>
              </a:rPr>
              <a:t>در</a:t>
            </a:r>
          </a:p>
          <a:p>
            <a:pPr algn="just" rtl="1" eaLnBrk="1" hangingPunct="1">
              <a:spcBef>
                <a:spcPct val="20000"/>
              </a:spcBef>
            </a:pPr>
            <a:r>
              <a:rPr lang="fa-IR" sz="2800" i="0" dirty="0" smtClean="0">
                <a:latin typeface="Times New Roman" pitchFamily="18" charset="0"/>
                <a:cs typeface="B Nazanin" pitchFamily="2" charset="-78"/>
              </a:rPr>
              <a:t>     ترکیب </a:t>
            </a:r>
            <a:r>
              <a:rPr lang="fa-IR" sz="2800" i="0" dirty="0">
                <a:latin typeface="Times New Roman" pitchFamily="18" charset="0"/>
                <a:cs typeface="B Nazanin" pitchFamily="2" charset="-78"/>
              </a:rPr>
              <a:t>منابع بانک با هدف کاهش هزینه های بالای تامین </a:t>
            </a:r>
            <a:r>
              <a:rPr lang="fa-IR" sz="2800" i="0" dirty="0" smtClean="0">
                <a:latin typeface="Times New Roman" pitchFamily="18" charset="0"/>
                <a:cs typeface="B Nazanin" pitchFamily="2" charset="-78"/>
              </a:rPr>
              <a:t>نقدینگی</a:t>
            </a:r>
          </a:p>
          <a:p>
            <a:pPr algn="just" rtl="1" eaLnBrk="1" hangingPunct="1">
              <a:spcBef>
                <a:spcPct val="20000"/>
              </a:spcBef>
            </a:pPr>
            <a:r>
              <a:rPr lang="fa-IR" sz="2800" dirty="0">
                <a:cs typeface="B Nazanin" pitchFamily="2" charset="-78"/>
              </a:rPr>
              <a:t> </a:t>
            </a:r>
            <a:r>
              <a:rPr lang="fa-IR" sz="2800" dirty="0" smtClean="0">
                <a:cs typeface="B Nazanin" pitchFamily="2" charset="-78"/>
              </a:rPr>
              <a:t>   </a:t>
            </a:r>
            <a:r>
              <a:rPr lang="fa-IR" sz="2800" i="0" dirty="0" smtClean="0">
                <a:latin typeface="Times New Roman" pitchFamily="18" charset="0"/>
                <a:cs typeface="B Nazanin" pitchFamily="2" charset="-78"/>
              </a:rPr>
              <a:t> </a:t>
            </a:r>
            <a:r>
              <a:rPr lang="fa-IR" sz="2800" i="0" dirty="0">
                <a:latin typeface="Times New Roman" pitchFamily="18" charset="0"/>
                <a:cs typeface="B Nazanin" pitchFamily="2" charset="-78"/>
              </a:rPr>
              <a:t>در حالت کمبود نقدینگی</a:t>
            </a:r>
            <a:r>
              <a:rPr lang="fa-IR" sz="2000" i="0" dirty="0">
                <a:latin typeface="Times New Roman" pitchFamily="18" charset="0"/>
                <a:cs typeface="B Traffic" pitchFamily="2" charset="-78"/>
              </a:rPr>
              <a:t>                       </a:t>
            </a:r>
          </a:p>
          <a:p>
            <a:pPr marL="457200" indent="-457200" algn="just" rtl="1" eaLnBrk="1" hangingPunct="1">
              <a:spcBef>
                <a:spcPct val="20000"/>
              </a:spcBef>
              <a:buFont typeface="Wingdings" pitchFamily="2" charset="2"/>
              <a:buNone/>
            </a:pPr>
            <a:r>
              <a:rPr lang="fa-IR" sz="2000" i="0" dirty="0">
                <a:latin typeface="Times New Roman" pitchFamily="18" charset="0"/>
                <a:cs typeface="B Traffic" pitchFamily="2" charset="-78"/>
              </a:rPr>
              <a:t>                                         </a:t>
            </a:r>
            <a:endParaRPr lang="fa-IR" sz="2400" b="1" i="0" dirty="0">
              <a:latin typeface="Times New Roman" pitchFamily="18" charset="0"/>
              <a:cs typeface="B Traffic" pitchFamily="2" charset="-78"/>
            </a:endParaRPr>
          </a:p>
        </p:txBody>
      </p:sp>
      <p:sp>
        <p:nvSpPr>
          <p:cNvPr id="6" name="Rectangle 5"/>
          <p:cNvSpPr/>
          <p:nvPr/>
        </p:nvSpPr>
        <p:spPr>
          <a:xfrm>
            <a:off x="1785918" y="500042"/>
            <a:ext cx="6781800" cy="584775"/>
          </a:xfrm>
          <a:prstGeom prst="rect">
            <a:avLst/>
          </a:prstGeom>
        </p:spPr>
        <p:txBody>
          <a:bodyPr wrap="square">
            <a:spAutoFit/>
          </a:bodyPr>
          <a:lstStyle/>
          <a:p>
            <a:r>
              <a:rPr lang="fa-IR" sz="3200" b="1" dirty="0" smtClean="0">
                <a:solidFill>
                  <a:srgbClr val="7030A0"/>
                </a:solidFill>
                <a:cs typeface="B Titr" pitchFamily="2" charset="-78"/>
              </a:rPr>
              <a:t>مدیریت داراییها و بدهی ها </a:t>
            </a:r>
            <a:endParaRPr lang="fa-IR" sz="3200" dirty="0">
              <a:solidFill>
                <a:srgbClr val="7030A0"/>
              </a:solidFill>
            </a:endParaRPr>
          </a:p>
        </p:txBody>
      </p:sp>
    </p:spTree>
    <p:extLst>
      <p:ext uri="{BB962C8B-B14F-4D97-AF65-F5344CB8AC3E}">
        <p14:creationId xmlns="" xmlns:p14="http://schemas.microsoft.com/office/powerpoint/2010/main" val="42429303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nodePh="1">
                                  <p:stCondLst>
                                    <p:cond delay="0"/>
                                  </p:stCondLst>
                                  <p:endCondLst>
                                    <p:cond evt="begin" delay="0">
                                      <p:tn val="5"/>
                                    </p:cond>
                                  </p:endCondLst>
                                  <p:childTnLst>
                                    <p:set>
                                      <p:cBhvr>
                                        <p:cTn id="6" dur="1" fill="hold">
                                          <p:stCondLst>
                                            <p:cond delay="0"/>
                                          </p:stCondLst>
                                        </p:cTn>
                                        <p:tgtEl>
                                          <p:spTgt spid="284674">
                                            <p:txEl>
                                              <p:pRg st="0" end="0"/>
                                            </p:txEl>
                                          </p:spTgt>
                                        </p:tgtEl>
                                        <p:attrNameLst>
                                          <p:attrName>style.visibility</p:attrName>
                                        </p:attrNameLst>
                                      </p:cBhvr>
                                      <p:to>
                                        <p:strVal val="visible"/>
                                      </p:to>
                                    </p:set>
                                    <p:animEffect transition="in" filter="strips(downLeft)">
                                      <p:cBhvr>
                                        <p:cTn id="7" dur="500"/>
                                        <p:tgtEl>
                                          <p:spTgt spid="284674">
                                            <p:txEl>
                                              <p:pRg st="0" end="0"/>
                                            </p:txEl>
                                          </p:spTgt>
                                        </p:tgtEl>
                                      </p:cBhvr>
                                    </p:animEffect>
                                  </p:childTnLst>
                                </p:cTn>
                              </p:par>
                              <p:par>
                                <p:cTn id="8" presetID="2" presetClass="entr" presetSubtype="4" fill="hold" nodeType="withEffect">
                                  <p:stCondLst>
                                    <p:cond delay="0"/>
                                  </p:stCondLst>
                                  <p:childTnLst>
                                    <p:set>
                                      <p:cBhvr>
                                        <p:cTn id="9" dur="1" fill="hold">
                                          <p:stCondLst>
                                            <p:cond delay="0"/>
                                          </p:stCondLst>
                                        </p:cTn>
                                        <p:tgtEl>
                                          <p:spTgt spid="284676">
                                            <p:txEl>
                                              <p:pRg st="0" end="0"/>
                                            </p:txEl>
                                          </p:spTgt>
                                        </p:tgtEl>
                                        <p:attrNameLst>
                                          <p:attrName>style.visibility</p:attrName>
                                        </p:attrNameLst>
                                      </p:cBhvr>
                                      <p:to>
                                        <p:strVal val="visible"/>
                                      </p:to>
                                    </p:set>
                                    <p:anim calcmode="lin" valueType="num">
                                      <p:cBhvr additive="base">
                                        <p:cTn id="10" dur="500" fill="hold"/>
                                        <p:tgtEl>
                                          <p:spTgt spid="284676">
                                            <p:txEl>
                                              <p:pRg st="0" end="0"/>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284676">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284676">
                                            <p:txEl>
                                              <p:pRg st="1" end="1"/>
                                            </p:txEl>
                                          </p:spTgt>
                                        </p:tgtEl>
                                        <p:attrNameLst>
                                          <p:attrName>style.visibility</p:attrName>
                                        </p:attrNameLst>
                                      </p:cBhvr>
                                      <p:to>
                                        <p:strVal val="visible"/>
                                      </p:to>
                                    </p:set>
                                    <p:anim calcmode="lin" valueType="num">
                                      <p:cBhvr additive="base">
                                        <p:cTn id="14" dur="500" fill="hold"/>
                                        <p:tgtEl>
                                          <p:spTgt spid="284676">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84676">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284676">
                                            <p:txEl>
                                              <p:pRg st="2" end="2"/>
                                            </p:txEl>
                                          </p:spTgt>
                                        </p:tgtEl>
                                        <p:attrNameLst>
                                          <p:attrName>style.visibility</p:attrName>
                                        </p:attrNameLst>
                                      </p:cBhvr>
                                      <p:to>
                                        <p:strVal val="visible"/>
                                      </p:to>
                                    </p:set>
                                    <p:anim calcmode="lin" valueType="num">
                                      <p:cBhvr additive="base">
                                        <p:cTn id="18" dur="500" fill="hold"/>
                                        <p:tgtEl>
                                          <p:spTgt spid="284676">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84676">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84676">
                                            <p:txEl>
                                              <p:pRg st="3" end="3"/>
                                            </p:txEl>
                                          </p:spTgt>
                                        </p:tgtEl>
                                        <p:attrNameLst>
                                          <p:attrName>style.visibility</p:attrName>
                                        </p:attrNameLst>
                                      </p:cBhvr>
                                      <p:to>
                                        <p:strVal val="visible"/>
                                      </p:to>
                                    </p:set>
                                    <p:anim calcmode="lin" valueType="num">
                                      <p:cBhvr additive="base">
                                        <p:cTn id="22" dur="500" fill="hold"/>
                                        <p:tgtEl>
                                          <p:spTgt spid="284676">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84676">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284676">
                                            <p:txEl>
                                              <p:pRg st="4" end="4"/>
                                            </p:txEl>
                                          </p:spTgt>
                                        </p:tgtEl>
                                        <p:attrNameLst>
                                          <p:attrName>style.visibility</p:attrName>
                                        </p:attrNameLst>
                                      </p:cBhvr>
                                      <p:to>
                                        <p:strVal val="visible"/>
                                      </p:to>
                                    </p:set>
                                    <p:anim calcmode="lin" valueType="num">
                                      <p:cBhvr additive="base">
                                        <p:cTn id="26" dur="500" fill="hold"/>
                                        <p:tgtEl>
                                          <p:spTgt spid="284676">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84676">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284676">
                                            <p:txEl>
                                              <p:pRg st="5" end="5"/>
                                            </p:txEl>
                                          </p:spTgt>
                                        </p:tgtEl>
                                        <p:attrNameLst>
                                          <p:attrName>style.visibility</p:attrName>
                                        </p:attrNameLst>
                                      </p:cBhvr>
                                      <p:to>
                                        <p:strVal val="visible"/>
                                      </p:to>
                                    </p:set>
                                    <p:anim calcmode="lin" valueType="num">
                                      <p:cBhvr additive="base">
                                        <p:cTn id="30" dur="500" fill="hold"/>
                                        <p:tgtEl>
                                          <p:spTgt spid="284676">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8467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00200" y="304800"/>
            <a:ext cx="6914763" cy="584775"/>
          </a:xfrm>
          <a:prstGeom prst="rect">
            <a:avLst/>
          </a:prstGeom>
        </p:spPr>
        <p:txBody>
          <a:bodyPr wrap="square">
            <a:spAutoFit/>
          </a:bodyPr>
          <a:lstStyle/>
          <a:p>
            <a:r>
              <a:rPr lang="fa-IR" sz="3200" b="1" dirty="0" smtClean="0">
                <a:effectLst>
                  <a:outerShdw blurRad="38100" dist="38100" dir="2700000" algn="tl">
                    <a:srgbClr val="FFFFFF"/>
                  </a:outerShdw>
                </a:effectLst>
                <a:latin typeface="Tahoma" pitchFamily="34" charset="0"/>
                <a:cs typeface="B Nazanin" pitchFamily="2" charset="-78"/>
              </a:rPr>
              <a:t>روشهای تعیین هزینه مطالبات مشکوک الوصول</a:t>
            </a:r>
            <a:endParaRPr lang="fa-IR" sz="3200" dirty="0"/>
          </a:p>
        </p:txBody>
      </p:sp>
      <p:sp>
        <p:nvSpPr>
          <p:cNvPr id="6" name="Rectangle 5"/>
          <p:cNvSpPr/>
          <p:nvPr/>
        </p:nvSpPr>
        <p:spPr>
          <a:xfrm>
            <a:off x="381000" y="852910"/>
            <a:ext cx="8458200" cy="5447645"/>
          </a:xfrm>
          <a:prstGeom prst="rect">
            <a:avLst/>
          </a:prstGeom>
        </p:spPr>
        <p:txBody>
          <a:bodyPr wrap="square">
            <a:spAutoFit/>
          </a:bodyPr>
          <a:lstStyle/>
          <a:p>
            <a:pPr defTabSz="957263">
              <a:lnSpc>
                <a:spcPct val="150000"/>
              </a:lnSpc>
              <a:spcBef>
                <a:spcPct val="20000"/>
              </a:spcBef>
              <a:buClr>
                <a:schemeClr val="hlink"/>
              </a:buClr>
              <a:buSzPct val="65000"/>
            </a:pPr>
            <a:r>
              <a:rPr lang="fa-IR" sz="2400" b="1" dirty="0" smtClean="0">
                <a:solidFill>
                  <a:srgbClr val="0000FF"/>
                </a:solidFill>
                <a:effectLst>
                  <a:outerShdw blurRad="38100" dist="38100" dir="2700000" algn="tl">
                    <a:srgbClr val="000000"/>
                  </a:outerShdw>
                </a:effectLst>
                <a:latin typeface="Tahoma" pitchFamily="34" charset="0"/>
                <a:ea typeface="Times New Roman" pitchFamily="18" charset="0"/>
                <a:cs typeface="B Nazanin" pitchFamily="2" charset="-78"/>
              </a:rPr>
              <a:t>1- روش سود و زیانی </a:t>
            </a:r>
            <a:r>
              <a:rPr lang="fa-IR" sz="2400" b="1" dirty="0" smtClean="0">
                <a:effectLst>
                  <a:outerShdw blurRad="38100" dist="38100" dir="2700000" algn="tl">
                    <a:srgbClr val="FFFFFF"/>
                  </a:outerShdw>
                </a:effectLst>
                <a:latin typeface="Tahoma" pitchFamily="34" charset="0"/>
                <a:ea typeface="Times New Roman" pitchFamily="18" charset="0"/>
                <a:cs typeface="B Nazanin" pitchFamily="2" charset="-78"/>
              </a:rPr>
              <a:t> </a:t>
            </a:r>
          </a:p>
          <a:p>
            <a:pPr defTabSz="957263">
              <a:lnSpc>
                <a:spcPct val="150000"/>
              </a:lnSpc>
              <a:spcBef>
                <a:spcPct val="20000"/>
              </a:spcBef>
              <a:buClr>
                <a:schemeClr val="hlink"/>
              </a:buClr>
              <a:buSzPct val="65000"/>
            </a:pPr>
            <a:r>
              <a:rPr lang="fa-IR" sz="2400" b="1" dirty="0" smtClean="0">
                <a:effectLst>
                  <a:outerShdw blurRad="38100" dist="38100" dir="2700000" algn="tl">
                    <a:srgbClr val="FFFFFF"/>
                  </a:outerShdw>
                </a:effectLst>
                <a:latin typeface="Tahoma" pitchFamily="34" charset="0"/>
                <a:ea typeface="Times New Roman" pitchFamily="18" charset="0"/>
                <a:cs typeface="B Nazanin" pitchFamily="2" charset="-78"/>
              </a:rPr>
              <a:t>در این روش در پایان هر سال بر اساس تجارب سالهای گذشته </a:t>
            </a:r>
            <a:r>
              <a:rPr lang="fa-IR" sz="2400" b="1" dirty="0" smtClean="0">
                <a:solidFill>
                  <a:srgbClr val="FF0000"/>
                </a:solidFill>
                <a:effectLst>
                  <a:outerShdw blurRad="38100" dist="38100" dir="2700000" algn="tl">
                    <a:srgbClr val="000000"/>
                  </a:outerShdw>
                </a:effectLst>
                <a:latin typeface="Tahoma" pitchFamily="34" charset="0"/>
                <a:ea typeface="Times New Roman" pitchFamily="18" charset="0"/>
                <a:cs typeface="B Nazanin" pitchFamily="2" charset="-78"/>
              </a:rPr>
              <a:t>درصدی از فروش</a:t>
            </a:r>
            <a:r>
              <a:rPr lang="fa-IR" sz="2400" b="1" dirty="0" smtClean="0">
                <a:effectLst>
                  <a:outerShdw blurRad="38100" dist="38100" dir="2700000" algn="tl">
                    <a:srgbClr val="FFFFFF"/>
                  </a:outerShdw>
                </a:effectLst>
                <a:latin typeface="Tahoma" pitchFamily="34" charset="0"/>
                <a:ea typeface="Times New Roman" pitchFamily="18" charset="0"/>
                <a:cs typeface="B Nazanin" pitchFamily="2" charset="-78"/>
              </a:rPr>
              <a:t> سال مشکوک الوصول شناسایی شده و برای آن ذخیره در نظر گرفته می شود . </a:t>
            </a:r>
          </a:p>
          <a:p>
            <a:pPr defTabSz="957263">
              <a:lnSpc>
                <a:spcPct val="150000"/>
              </a:lnSpc>
              <a:spcBef>
                <a:spcPct val="20000"/>
              </a:spcBef>
              <a:buClr>
                <a:schemeClr val="hlink"/>
              </a:buClr>
              <a:buSzPct val="65000"/>
            </a:pPr>
            <a:r>
              <a:rPr lang="fa-IR" sz="2400" b="1" dirty="0" smtClean="0">
                <a:solidFill>
                  <a:srgbClr val="0000FF"/>
                </a:solidFill>
                <a:effectLst>
                  <a:outerShdw blurRad="38100" dist="38100" dir="2700000" algn="tl">
                    <a:srgbClr val="000000"/>
                  </a:outerShdw>
                </a:effectLst>
                <a:latin typeface="Tahoma" pitchFamily="34" charset="0"/>
                <a:ea typeface="Times New Roman" pitchFamily="18" charset="0"/>
                <a:cs typeface="B Nazanin" pitchFamily="2" charset="-78"/>
              </a:rPr>
              <a:t>2- روش تراز نامه ای </a:t>
            </a:r>
            <a:endParaRPr lang="fa-IR" sz="2400" b="1" dirty="0" smtClean="0">
              <a:effectLst>
                <a:outerShdw blurRad="38100" dist="38100" dir="2700000" algn="tl">
                  <a:srgbClr val="FFFFFF"/>
                </a:outerShdw>
              </a:effectLst>
              <a:latin typeface="Tahoma" pitchFamily="34" charset="0"/>
              <a:ea typeface="Times New Roman" pitchFamily="18" charset="0"/>
              <a:cs typeface="B Nazanin" pitchFamily="2" charset="-78"/>
            </a:endParaRPr>
          </a:p>
          <a:p>
            <a:pPr defTabSz="957263">
              <a:lnSpc>
                <a:spcPct val="150000"/>
              </a:lnSpc>
              <a:spcBef>
                <a:spcPct val="20000"/>
              </a:spcBef>
              <a:buClr>
                <a:schemeClr val="hlink"/>
              </a:buClr>
              <a:buSzPct val="65000"/>
            </a:pPr>
            <a:r>
              <a:rPr lang="fa-IR" sz="2400" b="1" dirty="0" smtClean="0">
                <a:effectLst>
                  <a:outerShdw blurRad="38100" dist="38100" dir="2700000" algn="tl">
                    <a:srgbClr val="FFFFFF"/>
                  </a:outerShdw>
                </a:effectLst>
                <a:latin typeface="Tahoma" pitchFamily="34" charset="0"/>
                <a:ea typeface="Times New Roman" pitchFamily="18" charset="0"/>
                <a:cs typeface="B Nazanin" pitchFamily="2" charset="-78"/>
              </a:rPr>
              <a:t>در این روش در پایان هرسال </a:t>
            </a:r>
            <a:r>
              <a:rPr lang="fa-IR" sz="2400" b="1" dirty="0" smtClean="0">
                <a:solidFill>
                  <a:srgbClr val="FF0000"/>
                </a:solidFill>
                <a:effectLst>
                  <a:outerShdw blurRad="38100" dist="38100" dir="2700000" algn="tl">
                    <a:srgbClr val="000000"/>
                  </a:outerShdw>
                </a:effectLst>
                <a:latin typeface="Tahoma" pitchFamily="34" charset="0"/>
                <a:ea typeface="Times New Roman" pitchFamily="18" charset="0"/>
                <a:cs typeface="B Nazanin" pitchFamily="2" charset="-78"/>
              </a:rPr>
              <a:t>بر اساس مانده حسابهای دریافتنی</a:t>
            </a:r>
            <a:r>
              <a:rPr lang="fa-IR" sz="2400" b="1" dirty="0" smtClean="0">
                <a:effectLst>
                  <a:outerShdw blurRad="38100" dist="38100" dir="2700000" algn="tl">
                    <a:srgbClr val="FFFFFF"/>
                  </a:outerShdw>
                </a:effectLst>
                <a:latin typeface="Tahoma" pitchFamily="34" charset="0"/>
                <a:ea typeface="Times New Roman" pitchFamily="18" charset="0"/>
                <a:cs typeface="B Nazanin" pitchFamily="2" charset="-78"/>
              </a:rPr>
              <a:t> درصدی تحت عنوان  ذخیره مطالبات مشکوک الوصول  محاسبه و به عنوان یک حساب کاهنده حسابهای دریافتنی در قسمت داراییهای موسسه در ترازنامه منعکس می گردد. </a:t>
            </a:r>
          </a:p>
          <a:p>
            <a:pPr defTabSz="957263">
              <a:lnSpc>
                <a:spcPct val="150000"/>
              </a:lnSpc>
              <a:spcBef>
                <a:spcPct val="20000"/>
              </a:spcBef>
              <a:buClr>
                <a:schemeClr val="hlink"/>
              </a:buClr>
              <a:buSzPct val="65000"/>
            </a:pPr>
            <a:r>
              <a:rPr lang="fa-IR" sz="2400" b="1" dirty="0" smtClean="0">
                <a:solidFill>
                  <a:srgbClr val="FF0000"/>
                </a:solidFill>
                <a:effectLst>
                  <a:outerShdw blurRad="38100" dist="38100" dir="2700000" algn="tl">
                    <a:srgbClr val="000000"/>
                  </a:outerShdw>
                </a:effectLst>
                <a:latin typeface="Tahoma" pitchFamily="34" charset="0"/>
                <a:ea typeface="Times New Roman" pitchFamily="18" charset="0"/>
                <a:cs typeface="B Nazanin" pitchFamily="2" charset="-78"/>
              </a:rPr>
              <a:t>روش محاسبه ذخیره م .م در بانک ملی </a:t>
            </a:r>
          </a:p>
          <a:p>
            <a:pPr defTabSz="957263">
              <a:lnSpc>
                <a:spcPct val="150000"/>
              </a:lnSpc>
              <a:spcBef>
                <a:spcPct val="20000"/>
              </a:spcBef>
              <a:buClr>
                <a:schemeClr val="hlink"/>
              </a:buClr>
              <a:buSzPct val="65000"/>
            </a:pPr>
            <a:r>
              <a:rPr lang="fa-IR" sz="2400" b="1" dirty="0" smtClean="0">
                <a:effectLst>
                  <a:outerShdw blurRad="38100" dist="38100" dir="2700000" algn="tl">
                    <a:srgbClr val="FFFFFF"/>
                  </a:outerShdw>
                </a:effectLst>
                <a:latin typeface="Tahoma" pitchFamily="34" charset="0"/>
                <a:ea typeface="Times New Roman" pitchFamily="18" charset="0"/>
                <a:cs typeface="B Nazanin" pitchFamily="2" charset="-78"/>
              </a:rPr>
              <a:t>                                      روش ترازنامه ای است </a:t>
            </a:r>
            <a:r>
              <a:rPr lang="fa-IR" sz="2400" b="1" dirty="0" smtClean="0">
                <a:effectLst>
                  <a:outerShdw blurRad="38100" dist="38100" dir="2700000" algn="tl">
                    <a:srgbClr val="FFFFFF"/>
                  </a:outerShdw>
                </a:effectLst>
                <a:latin typeface="Tahoma" pitchFamily="34" charset="0"/>
                <a:ea typeface="Times New Roman" pitchFamily="18" charset="0"/>
                <a:cs typeface="B Lotus" pitchFamily="2" charset="-78"/>
              </a:rPr>
              <a:t>. </a:t>
            </a:r>
            <a:endParaRPr lang="ar-SA" b="1" dirty="0">
              <a:ea typeface="Times New Roman" pitchFamily="18" charset="0"/>
              <a:cs typeface="2  Lotus" pitchFamily="2" charset="-78"/>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304800"/>
            <a:ext cx="8458200" cy="830997"/>
          </a:xfrm>
          <a:prstGeom prst="rect">
            <a:avLst/>
          </a:prstGeom>
        </p:spPr>
        <p:txBody>
          <a:bodyPr wrap="square">
            <a:spAutoFit/>
          </a:bodyPr>
          <a:lstStyle/>
          <a:p>
            <a:r>
              <a:rPr lang="ar-SA" sz="2400" b="1" dirty="0" smtClean="0">
                <a:effectLst>
                  <a:outerShdw blurRad="38100" dist="38100" dir="2700000" algn="tl">
                    <a:srgbClr val="000000"/>
                  </a:outerShdw>
                </a:effectLst>
                <a:latin typeface="Tahoma" pitchFamily="34" charset="0"/>
                <a:cs typeface="B Nazanin" pitchFamily="2" charset="-78"/>
              </a:rPr>
              <a:t>نحوه ذخيره گيري مطابق دستور العمل مديريت نظارت بر بانكها  و موسسات اعتباري : </a:t>
            </a:r>
            <a:r>
              <a:rPr lang="fa-IR" sz="2400" b="1" dirty="0" smtClean="0">
                <a:effectLst>
                  <a:outerShdw blurRad="38100" dist="38100" dir="2700000" algn="tl">
                    <a:srgbClr val="000000"/>
                  </a:outerShdw>
                </a:effectLst>
                <a:latin typeface="Tahoma" pitchFamily="34" charset="0"/>
                <a:cs typeface="B Nazanin" pitchFamily="2" charset="-78"/>
              </a:rPr>
              <a:t>( درصد ذخیره لازم جهت هریک از طبقات )</a:t>
            </a:r>
            <a:endParaRPr lang="fa-IR" sz="2400" dirty="0"/>
          </a:p>
        </p:txBody>
      </p:sp>
      <p:sp>
        <p:nvSpPr>
          <p:cNvPr id="6" name="Rectangle 5"/>
          <p:cNvSpPr/>
          <p:nvPr/>
        </p:nvSpPr>
        <p:spPr>
          <a:xfrm>
            <a:off x="457200" y="1447800"/>
            <a:ext cx="8305800" cy="4865947"/>
          </a:xfrm>
          <a:prstGeom prst="rect">
            <a:avLst/>
          </a:prstGeom>
        </p:spPr>
        <p:txBody>
          <a:bodyPr wrap="square">
            <a:spAutoFit/>
          </a:bodyPr>
          <a:lstStyle/>
          <a:p>
            <a:pPr defTabSz="957263">
              <a:lnSpc>
                <a:spcPct val="250000"/>
              </a:lnSpc>
              <a:spcBef>
                <a:spcPct val="20000"/>
              </a:spcBef>
              <a:buClr>
                <a:schemeClr val="hlink"/>
              </a:buClr>
              <a:buSzPct val="65000"/>
            </a:pPr>
            <a:r>
              <a:rPr lang="ar-SA" sz="2400" b="1" dirty="0" smtClean="0">
                <a:effectLst>
                  <a:outerShdw blurRad="38100" dist="38100" dir="2700000" algn="tl">
                    <a:srgbClr val="FFFFFF"/>
                  </a:outerShdw>
                </a:effectLst>
                <a:latin typeface="Tahoma" pitchFamily="34" charset="0"/>
                <a:cs typeface="Times New Roman" pitchFamily="18" charset="0"/>
              </a:rPr>
              <a:t>1</a:t>
            </a:r>
            <a:r>
              <a:rPr lang="ar-SA" sz="2400" b="1" dirty="0" smtClean="0">
                <a:solidFill>
                  <a:srgbClr val="006600"/>
                </a:solidFill>
                <a:effectLst>
                  <a:outerShdw blurRad="38100" dist="38100" dir="2700000" algn="tl">
                    <a:srgbClr val="000000"/>
                  </a:outerShdw>
                </a:effectLst>
                <a:latin typeface="Tahoma" pitchFamily="34" charset="0"/>
                <a:cs typeface="Times New Roman" pitchFamily="18" charset="0"/>
              </a:rPr>
              <a:t>- </a:t>
            </a:r>
            <a:r>
              <a:rPr lang="ar-SA" sz="2400" b="1" dirty="0" smtClean="0">
                <a:solidFill>
                  <a:srgbClr val="0000FF"/>
                </a:solidFill>
                <a:effectLst>
                  <a:outerShdw blurRad="38100" dist="38100" dir="2700000" algn="tl">
                    <a:srgbClr val="000000"/>
                  </a:outerShdw>
                </a:effectLst>
                <a:latin typeface="Tahoma" pitchFamily="34" charset="0"/>
                <a:cs typeface="Times New Roman" pitchFamily="18" charset="0"/>
              </a:rPr>
              <a:t>طبقه جاري</a:t>
            </a:r>
            <a:r>
              <a:rPr lang="ar-SA" sz="2400" b="1" dirty="0" smtClean="0">
                <a:effectLst>
                  <a:outerShdw blurRad="38100" dist="38100" dir="2700000" algn="tl">
                    <a:srgbClr val="FFFFFF"/>
                  </a:outerShdw>
                </a:effectLst>
                <a:latin typeface="Tahoma" pitchFamily="34" charset="0"/>
                <a:cs typeface="Times New Roman" pitchFamily="18" charset="0"/>
              </a:rPr>
              <a:t>   :                       </a:t>
            </a:r>
            <a:r>
              <a:rPr lang="fa-IR" sz="2400" b="1" dirty="0" smtClean="0">
                <a:effectLst>
                  <a:outerShdw blurRad="38100" dist="38100" dir="2700000" algn="tl">
                    <a:srgbClr val="FFFFFF"/>
                  </a:outerShdw>
                </a:effectLst>
                <a:latin typeface="Tahoma" pitchFamily="34" charset="0"/>
                <a:cs typeface="Times New Roman" pitchFamily="18" charset="0"/>
              </a:rPr>
              <a:t>   </a:t>
            </a:r>
            <a:r>
              <a:rPr lang="ar-SA" sz="2400" b="1" dirty="0" smtClean="0">
                <a:effectLst>
                  <a:outerShdw blurRad="38100" dist="38100" dir="2700000" algn="tl">
                    <a:srgbClr val="FFFFFF"/>
                  </a:outerShdw>
                </a:effectLst>
                <a:latin typeface="Tahoma" pitchFamily="34" charset="0"/>
                <a:cs typeface="Times New Roman" pitchFamily="18" charset="0"/>
              </a:rPr>
              <a:t>  1.5 درصد</a:t>
            </a:r>
          </a:p>
          <a:p>
            <a:pPr defTabSz="957263">
              <a:lnSpc>
                <a:spcPct val="250000"/>
              </a:lnSpc>
              <a:spcBef>
                <a:spcPct val="20000"/>
              </a:spcBef>
              <a:buClr>
                <a:schemeClr val="hlink"/>
              </a:buClr>
              <a:buSzPct val="65000"/>
            </a:pPr>
            <a:r>
              <a:rPr lang="ar-SA" sz="2400" b="1" dirty="0" smtClean="0">
                <a:effectLst>
                  <a:outerShdw blurRad="38100" dist="38100" dir="2700000" algn="tl">
                    <a:srgbClr val="FFFFFF"/>
                  </a:outerShdw>
                </a:effectLst>
                <a:latin typeface="Tahoma" pitchFamily="34" charset="0"/>
                <a:cs typeface="Times New Roman" pitchFamily="18" charset="0"/>
              </a:rPr>
              <a:t>2- </a:t>
            </a:r>
            <a:r>
              <a:rPr lang="ar-SA" sz="2400" b="1" dirty="0" smtClean="0">
                <a:solidFill>
                  <a:srgbClr val="0000FF"/>
                </a:solidFill>
                <a:effectLst>
                  <a:outerShdw blurRad="38100" dist="38100" dir="2700000" algn="tl">
                    <a:srgbClr val="000000"/>
                  </a:outerShdw>
                </a:effectLst>
                <a:latin typeface="Tahoma" pitchFamily="34" charset="0"/>
                <a:cs typeface="Times New Roman" pitchFamily="18" charset="0"/>
              </a:rPr>
              <a:t>طبقه سررسيد گذشته</a:t>
            </a:r>
            <a:r>
              <a:rPr lang="ar-SA" sz="2400" b="1" dirty="0" smtClean="0">
                <a:effectLst>
                  <a:outerShdw blurRad="38100" dist="38100" dir="2700000" algn="tl">
                    <a:srgbClr val="FFFFFF"/>
                  </a:outerShdw>
                </a:effectLst>
                <a:latin typeface="Tahoma" pitchFamily="34" charset="0"/>
                <a:cs typeface="Times New Roman" pitchFamily="18" charset="0"/>
              </a:rPr>
              <a:t> :      </a:t>
            </a:r>
            <a:r>
              <a:rPr lang="fa-IR" sz="2400" b="1" dirty="0" smtClean="0">
                <a:effectLst>
                  <a:outerShdw blurRad="38100" dist="38100" dir="2700000" algn="tl">
                    <a:srgbClr val="FFFFFF"/>
                  </a:outerShdw>
                </a:effectLst>
                <a:latin typeface="Tahoma" pitchFamily="34" charset="0"/>
                <a:cs typeface="Times New Roman" pitchFamily="18" charset="0"/>
              </a:rPr>
              <a:t>      </a:t>
            </a:r>
            <a:r>
              <a:rPr lang="ar-SA" sz="2400" b="1" dirty="0" smtClean="0">
                <a:effectLst>
                  <a:outerShdw blurRad="38100" dist="38100" dir="2700000" algn="tl">
                    <a:srgbClr val="FFFFFF"/>
                  </a:outerShdw>
                </a:effectLst>
                <a:latin typeface="Tahoma" pitchFamily="34" charset="0"/>
                <a:cs typeface="Times New Roman" pitchFamily="18" charset="0"/>
              </a:rPr>
              <a:t>    10درصد </a:t>
            </a:r>
          </a:p>
          <a:p>
            <a:pPr defTabSz="957263">
              <a:lnSpc>
                <a:spcPct val="250000"/>
              </a:lnSpc>
              <a:spcBef>
                <a:spcPct val="20000"/>
              </a:spcBef>
              <a:buClr>
                <a:schemeClr val="hlink"/>
              </a:buClr>
              <a:buSzPct val="65000"/>
            </a:pPr>
            <a:r>
              <a:rPr lang="ar-SA" sz="2400" b="1" dirty="0" smtClean="0">
                <a:effectLst>
                  <a:outerShdw blurRad="38100" dist="38100" dir="2700000" algn="tl">
                    <a:srgbClr val="FFFFFF"/>
                  </a:outerShdw>
                </a:effectLst>
                <a:latin typeface="Tahoma" pitchFamily="34" charset="0"/>
                <a:cs typeface="Times New Roman" pitchFamily="18" charset="0"/>
              </a:rPr>
              <a:t>3- </a:t>
            </a:r>
            <a:r>
              <a:rPr lang="ar-SA" sz="2400" b="1" dirty="0" smtClean="0">
                <a:solidFill>
                  <a:srgbClr val="0000FF"/>
                </a:solidFill>
                <a:effectLst>
                  <a:outerShdw blurRad="38100" dist="38100" dir="2700000" algn="tl">
                    <a:srgbClr val="000000"/>
                  </a:outerShdw>
                </a:effectLst>
                <a:latin typeface="Tahoma" pitchFamily="34" charset="0"/>
                <a:cs typeface="Times New Roman" pitchFamily="18" charset="0"/>
              </a:rPr>
              <a:t>طبقه معوق</a:t>
            </a:r>
            <a:r>
              <a:rPr lang="ar-SA" sz="2400" b="1" dirty="0" smtClean="0">
                <a:effectLst>
                  <a:outerShdw blurRad="38100" dist="38100" dir="2700000" algn="tl">
                    <a:srgbClr val="FFFFFF"/>
                  </a:outerShdw>
                </a:effectLst>
                <a:latin typeface="Tahoma" pitchFamily="34" charset="0"/>
                <a:cs typeface="Times New Roman" pitchFamily="18" charset="0"/>
              </a:rPr>
              <a:t>  :                           20درصد    </a:t>
            </a:r>
          </a:p>
          <a:p>
            <a:pPr defTabSz="957263">
              <a:lnSpc>
                <a:spcPct val="250000"/>
              </a:lnSpc>
              <a:spcBef>
                <a:spcPct val="20000"/>
              </a:spcBef>
              <a:buClr>
                <a:schemeClr val="hlink"/>
              </a:buClr>
              <a:buSzPct val="65000"/>
            </a:pPr>
            <a:r>
              <a:rPr lang="ar-SA" sz="2400" b="1" dirty="0" smtClean="0">
                <a:effectLst>
                  <a:outerShdw blurRad="38100" dist="38100" dir="2700000" algn="tl">
                    <a:srgbClr val="FFFFFF"/>
                  </a:outerShdw>
                </a:effectLst>
                <a:latin typeface="Tahoma" pitchFamily="34" charset="0"/>
                <a:cs typeface="Times New Roman" pitchFamily="18" charset="0"/>
              </a:rPr>
              <a:t>4- </a:t>
            </a:r>
            <a:r>
              <a:rPr lang="ar-SA" sz="2400" b="1" dirty="0" smtClean="0">
                <a:solidFill>
                  <a:srgbClr val="0000FF"/>
                </a:solidFill>
                <a:effectLst>
                  <a:outerShdw blurRad="38100" dist="38100" dir="2700000" algn="tl">
                    <a:srgbClr val="000000"/>
                  </a:outerShdw>
                </a:effectLst>
                <a:latin typeface="Tahoma" pitchFamily="34" charset="0"/>
                <a:cs typeface="Times New Roman" pitchFamily="18" charset="0"/>
              </a:rPr>
              <a:t>طبقه مشكوك الوصول</a:t>
            </a:r>
            <a:r>
              <a:rPr lang="ar-SA" sz="2400" b="1" dirty="0" smtClean="0">
                <a:effectLst>
                  <a:outerShdw blurRad="38100" dist="38100" dir="2700000" algn="tl">
                    <a:srgbClr val="FFFFFF"/>
                  </a:outerShdw>
                </a:effectLst>
                <a:latin typeface="Tahoma" pitchFamily="34" charset="0"/>
                <a:cs typeface="Times New Roman" pitchFamily="18" charset="0"/>
              </a:rPr>
              <a:t> </a:t>
            </a:r>
            <a:r>
              <a:rPr lang="fa-IR" sz="2400" b="1" dirty="0" smtClean="0">
                <a:effectLst>
                  <a:outerShdw blurRad="38100" dist="38100" dir="2700000" algn="tl">
                    <a:srgbClr val="FFFFFF"/>
                  </a:outerShdw>
                </a:effectLst>
                <a:latin typeface="Tahoma" pitchFamily="34" charset="0"/>
                <a:cs typeface="Times New Roman" pitchFamily="18" charset="0"/>
              </a:rPr>
              <a:t>1</a:t>
            </a:r>
            <a:r>
              <a:rPr lang="ar-SA" sz="2400" b="1" dirty="0" smtClean="0">
                <a:effectLst>
                  <a:outerShdw blurRad="38100" dist="38100" dir="2700000" algn="tl">
                    <a:srgbClr val="FFFFFF"/>
                  </a:outerShdw>
                </a:effectLst>
                <a:latin typeface="Tahoma" pitchFamily="34" charset="0"/>
                <a:cs typeface="Times New Roman" pitchFamily="18" charset="0"/>
              </a:rPr>
              <a:t>:       </a:t>
            </a:r>
            <a:r>
              <a:rPr lang="fa-IR" sz="2400" b="1" dirty="0" smtClean="0">
                <a:effectLst>
                  <a:outerShdw blurRad="38100" dist="38100" dir="2700000" algn="tl">
                    <a:srgbClr val="FFFFFF"/>
                  </a:outerShdw>
                </a:effectLst>
                <a:latin typeface="Tahoma" pitchFamily="34" charset="0"/>
                <a:cs typeface="Times New Roman" pitchFamily="18" charset="0"/>
              </a:rPr>
              <a:t>   </a:t>
            </a:r>
            <a:r>
              <a:rPr lang="ar-SA" sz="2400" b="1" dirty="0" smtClean="0">
                <a:effectLst>
                  <a:outerShdw blurRad="38100" dist="38100" dir="2700000" algn="tl">
                    <a:srgbClr val="FFFFFF"/>
                  </a:outerShdw>
                </a:effectLst>
                <a:latin typeface="Tahoma" pitchFamily="34" charset="0"/>
                <a:cs typeface="Times New Roman" pitchFamily="18" charset="0"/>
              </a:rPr>
              <a:t>  50  درصد </a:t>
            </a:r>
            <a:endParaRPr lang="fa-IR" sz="2400" b="1" dirty="0" smtClean="0">
              <a:effectLst>
                <a:outerShdw blurRad="38100" dist="38100" dir="2700000" algn="tl">
                  <a:srgbClr val="FFFFFF"/>
                </a:outerShdw>
              </a:effectLst>
              <a:latin typeface="Tahoma" pitchFamily="34" charset="0"/>
              <a:cs typeface="Times New Roman" pitchFamily="18" charset="0"/>
            </a:endParaRPr>
          </a:p>
          <a:p>
            <a:pPr defTabSz="957263">
              <a:lnSpc>
                <a:spcPct val="250000"/>
              </a:lnSpc>
              <a:spcBef>
                <a:spcPct val="20000"/>
              </a:spcBef>
              <a:buClr>
                <a:schemeClr val="hlink"/>
              </a:buClr>
              <a:buSzPct val="65000"/>
            </a:pPr>
            <a:r>
              <a:rPr lang="fa-IR" sz="2400" b="1" dirty="0" smtClean="0">
                <a:effectLst>
                  <a:outerShdw blurRad="38100" dist="38100" dir="2700000" algn="tl">
                    <a:srgbClr val="FFFFFF"/>
                  </a:outerShdw>
                </a:effectLst>
                <a:latin typeface="Tahoma" pitchFamily="34" charset="0"/>
                <a:cs typeface="Times New Roman" pitchFamily="18" charset="0"/>
              </a:rPr>
              <a:t>5- </a:t>
            </a:r>
            <a:r>
              <a:rPr lang="ar-SA" sz="2400" b="1" dirty="0" smtClean="0">
                <a:solidFill>
                  <a:srgbClr val="0000FF"/>
                </a:solidFill>
                <a:effectLst>
                  <a:outerShdw blurRad="38100" dist="38100" dir="2700000" algn="tl">
                    <a:srgbClr val="000000"/>
                  </a:outerShdw>
                </a:effectLst>
                <a:cs typeface="Times New Roman" pitchFamily="18" charset="0"/>
              </a:rPr>
              <a:t>طبقه مشكوك الوصول</a:t>
            </a:r>
            <a:r>
              <a:rPr lang="fa-IR" sz="2400" b="1" dirty="0" smtClean="0">
                <a:solidFill>
                  <a:srgbClr val="0000FF"/>
                </a:solidFill>
                <a:effectLst>
                  <a:outerShdw blurRad="38100" dist="38100" dir="2700000" algn="tl">
                    <a:srgbClr val="000000"/>
                  </a:outerShdw>
                </a:effectLst>
                <a:cs typeface="Times New Roman" pitchFamily="18" charset="0"/>
              </a:rPr>
              <a:t>2</a:t>
            </a:r>
            <a:r>
              <a:rPr lang="ar-SA" sz="2400" b="1" dirty="0" smtClean="0">
                <a:effectLst>
                  <a:outerShdw blurRad="38100" dist="38100" dir="2700000" algn="tl">
                    <a:srgbClr val="FFFFFF"/>
                  </a:outerShdw>
                </a:effectLst>
                <a:cs typeface="Times New Roman" pitchFamily="18" charset="0"/>
              </a:rPr>
              <a:t> : </a:t>
            </a:r>
            <a:r>
              <a:rPr lang="fa-IR" sz="2400" b="1" dirty="0" smtClean="0">
                <a:effectLst>
                  <a:outerShdw blurRad="38100" dist="38100" dir="2700000" algn="tl">
                    <a:srgbClr val="FFFFFF"/>
                  </a:outerShdw>
                </a:effectLst>
                <a:cs typeface="Times New Roman" pitchFamily="18" charset="0"/>
              </a:rPr>
              <a:t>          </a:t>
            </a:r>
            <a:r>
              <a:rPr lang="ar-SA" sz="2400" b="1" dirty="0" smtClean="0">
                <a:effectLst>
                  <a:outerShdw blurRad="38100" dist="38100" dir="2700000" algn="tl">
                    <a:srgbClr val="FFFFFF"/>
                  </a:outerShdw>
                </a:effectLst>
                <a:cs typeface="Times New Roman" pitchFamily="18" charset="0"/>
              </a:rPr>
              <a:t> 100 درصد</a:t>
            </a:r>
            <a:r>
              <a:rPr lang="ar-SA" sz="2400" b="1" dirty="0" smtClean="0">
                <a:ea typeface="Times New Roman" pitchFamily="18" charset="0"/>
                <a:cs typeface="2  Lotus" pitchFamily="2" charset="-78"/>
              </a:rPr>
              <a:t> </a:t>
            </a:r>
            <a:endParaRPr lang="ar-SA" sz="2400" b="1" dirty="0">
              <a:ea typeface="Times New Roman" pitchFamily="18" charset="0"/>
              <a:cs typeface="2  Lotus" pitchFamily="2" charset="-78"/>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6612" name="Group 68"/>
          <p:cNvGraphicFramePr>
            <a:graphicFrameLocks noGrp="1"/>
          </p:cNvGraphicFramePr>
          <p:nvPr>
            <p:ph type="tbl" idx="1"/>
          </p:nvPr>
        </p:nvGraphicFramePr>
        <p:xfrm>
          <a:off x="152401" y="1200150"/>
          <a:ext cx="8839200" cy="5546506"/>
        </p:xfrm>
        <a:graphic>
          <a:graphicData uri="http://schemas.openxmlformats.org/drawingml/2006/table">
            <a:tbl>
              <a:tblPr/>
              <a:tblGrid>
                <a:gridCol w="1712595"/>
                <a:gridCol w="5193030"/>
                <a:gridCol w="1104900"/>
                <a:gridCol w="828675"/>
              </a:tblGrid>
              <a:tr h="5165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2100" b="0" i="0" u="none" strike="noStrike" cap="none" normalizeH="0" baseline="0" dirty="0" smtClean="0">
                          <a:ln>
                            <a:noFill/>
                          </a:ln>
                          <a:solidFill>
                            <a:schemeClr val="tx1"/>
                          </a:solidFill>
                          <a:effectLst/>
                          <a:latin typeface="Times New Roman" pitchFamily="18" charset="0"/>
                          <a:cs typeface="Times New Roman" pitchFamily="18" charset="0"/>
                        </a:rPr>
                        <a:t>ضریب وثیقه</a:t>
                      </a:r>
                      <a:endParaRPr kumimoji="0" lang="en-US" sz="21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2100" b="0" i="0" u="none" strike="noStrike" cap="none" normalizeH="0" baseline="0" dirty="0" smtClean="0">
                          <a:ln>
                            <a:noFill/>
                          </a:ln>
                          <a:solidFill>
                            <a:schemeClr val="tx1"/>
                          </a:solidFill>
                          <a:effectLst/>
                          <a:latin typeface="Times New Roman" pitchFamily="18" charset="0"/>
                          <a:cs typeface="Times New Roman" pitchFamily="18" charset="0"/>
                        </a:rPr>
                        <a:t>نوع وثیقه</a:t>
                      </a:r>
                      <a:endParaRPr kumimoji="0" lang="en-US" sz="21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2100" b="0" i="0" u="none" strike="noStrike" cap="none" normalizeH="0" baseline="0" smtClean="0">
                          <a:ln>
                            <a:noFill/>
                          </a:ln>
                          <a:solidFill>
                            <a:schemeClr val="tx1"/>
                          </a:solidFill>
                          <a:effectLst/>
                          <a:latin typeface="Times New Roman" pitchFamily="18" charset="0"/>
                          <a:cs typeface="Times New Roman" pitchFamily="18" charset="0"/>
                        </a:rPr>
                        <a:t>کد وثیقه</a:t>
                      </a:r>
                      <a:endParaRPr kumimoji="0" lang="en-US" sz="2100" b="0" i="0" u="none" strike="noStrike" cap="none" normalizeH="0" baseline="0" smtClean="0">
                        <a:ln>
                          <a:noFill/>
                        </a:ln>
                        <a:solidFill>
                          <a:schemeClr val="tx1"/>
                        </a:solidFill>
                        <a:effectLst/>
                        <a:latin typeface="Times New Roman" pitchFamily="18" charset="0"/>
                        <a:cs typeface="Times New Roman" pitchFamily="18" charset="0"/>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2100" b="0" i="0" u="none" strike="noStrike" cap="none" normalizeH="0" baseline="0" smtClean="0">
                          <a:ln>
                            <a:noFill/>
                          </a:ln>
                          <a:solidFill>
                            <a:schemeClr val="tx1"/>
                          </a:solidFill>
                          <a:effectLst/>
                          <a:latin typeface="Times New Roman" pitchFamily="18" charset="0"/>
                          <a:cs typeface="Times New Roman" pitchFamily="18" charset="0"/>
                        </a:rPr>
                        <a:t>ردیف </a:t>
                      </a:r>
                      <a:endParaRPr kumimoji="0" lang="en-US" sz="2100" b="0" i="0" u="none" strike="noStrike" cap="none" normalizeH="0" baseline="0" smtClean="0">
                        <a:ln>
                          <a:noFill/>
                        </a:ln>
                        <a:solidFill>
                          <a:schemeClr val="tx1"/>
                        </a:solidFill>
                        <a:effectLst/>
                        <a:latin typeface="Times New Roman" pitchFamily="18" charset="0"/>
                        <a:cs typeface="Times New Roman" pitchFamily="18" charset="0"/>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7505">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100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dirty="0" smtClean="0">
                          <a:ln>
                            <a:noFill/>
                          </a:ln>
                          <a:solidFill>
                            <a:schemeClr val="tx1"/>
                          </a:solidFill>
                          <a:effectLst/>
                          <a:latin typeface="Times New Roman" pitchFamily="18" charset="0"/>
                          <a:cs typeface="B Nazanin" pitchFamily="2" charset="-78"/>
                        </a:rPr>
                        <a:t>سپرده سرمایه گذاری بلند مدت </a:t>
                      </a:r>
                      <a:endParaRPr kumimoji="0" lang="en-US" sz="2500" b="0" i="0" u="none" strike="noStrike" cap="none" normalizeH="0" baseline="0" dirty="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1</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1</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2145">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100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سپرده سرمایه گذاری کوتاه مدت</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2</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2</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3184">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100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dirty="0" smtClean="0">
                          <a:ln>
                            <a:noFill/>
                          </a:ln>
                          <a:solidFill>
                            <a:schemeClr val="tx1"/>
                          </a:solidFill>
                          <a:effectLst/>
                          <a:latin typeface="Times New Roman" pitchFamily="18" charset="0"/>
                          <a:cs typeface="B Nazanin" pitchFamily="2" charset="-78"/>
                        </a:rPr>
                        <a:t>سپرده مدت دار قرض الحسنه ومدت دار ارزی</a:t>
                      </a:r>
                      <a:endParaRPr kumimoji="0" lang="en-US" sz="2500" b="0" i="0" u="none" strike="noStrike" cap="none" normalizeH="0" baseline="0" dirty="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3</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3</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73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70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رهن اموال غیر منقول</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4</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4</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05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50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رهن اموال  منقول</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5</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5</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523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70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ضمانت نامه بانکهای داخلی </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6</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6</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73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70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ضمانت نامه بانکهای خارجی</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7</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7</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059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70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dirty="0" smtClean="0">
                          <a:ln>
                            <a:noFill/>
                          </a:ln>
                          <a:solidFill>
                            <a:schemeClr val="tx1"/>
                          </a:solidFill>
                          <a:effectLst/>
                          <a:latin typeface="Times New Roman" pitchFamily="18" charset="0"/>
                          <a:cs typeface="B Nazanin" pitchFamily="2" charset="-78"/>
                        </a:rPr>
                        <a:t>قبوض انبار های عمومی </a:t>
                      </a:r>
                      <a:endParaRPr kumimoji="0" lang="en-US" sz="2500" b="0" i="0" u="none" strike="noStrike" cap="none" normalizeH="0" baseline="0" dirty="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8</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8</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369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dirty="0" smtClean="0">
                          <a:ln>
                            <a:noFill/>
                          </a:ln>
                          <a:solidFill>
                            <a:schemeClr val="tx1"/>
                          </a:solidFill>
                          <a:effectLst/>
                          <a:latin typeface="Times New Roman" pitchFamily="18" charset="0"/>
                          <a:cs typeface="B Nazanin" pitchFamily="2" charset="-78"/>
                        </a:rPr>
                        <a:t>سفته به تعهد مشتری و تعهد تضامنی اشخاص ثالث</a:t>
                      </a:r>
                      <a:endParaRPr kumimoji="0" lang="en-US" sz="2500" b="0" i="0" u="none" strike="noStrike" cap="none" normalizeH="0" baseline="0" dirty="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IPT.Mitra" pitchFamily="2" charset="2"/>
                          <a:cs typeface="B Nazanin" pitchFamily="2" charset="-78"/>
                        </a:rPr>
                        <a:t>9</a:t>
                      </a:r>
                      <a:endParaRPr kumimoji="0" lang="en-US" sz="3000" b="0" i="0" u="none" strike="noStrike" cap="none" normalizeH="0" baseline="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dirty="0" smtClean="0">
                          <a:ln>
                            <a:noFill/>
                          </a:ln>
                          <a:solidFill>
                            <a:schemeClr val="tx1"/>
                          </a:solidFill>
                          <a:effectLst/>
                          <a:latin typeface="IPT.Mitra" pitchFamily="2" charset="2"/>
                          <a:cs typeface="B Nazanin" pitchFamily="2" charset="-78"/>
                        </a:rPr>
                        <a:t>9</a:t>
                      </a:r>
                      <a:endParaRPr kumimoji="0" lang="en-US" sz="3000" b="0" i="0" u="none" strike="noStrike" cap="none" normalizeH="0" baseline="0" dirty="0" smtClean="0">
                        <a:ln>
                          <a:noFill/>
                        </a:ln>
                        <a:solidFill>
                          <a:schemeClr val="tx1"/>
                        </a:solidFill>
                        <a:effectLst/>
                        <a:latin typeface="IPT.Mitra" pitchFamily="2" charset="2"/>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0" y="228600"/>
            <a:ext cx="8763000" cy="954107"/>
          </a:xfrm>
          <a:prstGeom prst="rect">
            <a:avLst/>
          </a:prstGeom>
        </p:spPr>
        <p:txBody>
          <a:bodyPr wrap="square">
            <a:spAutoFit/>
          </a:bodyPr>
          <a:lstStyle/>
          <a:p>
            <a:r>
              <a:rPr lang="fa-IR" sz="2800" b="1" dirty="0" smtClean="0">
                <a:effectLst>
                  <a:outerShdw blurRad="38100" dist="38100" dir="2700000" algn="tl">
                    <a:srgbClr val="000000"/>
                  </a:outerShdw>
                </a:effectLst>
                <a:latin typeface="Tahoma" pitchFamily="34" charset="0"/>
                <a:cs typeface="B Nazanin" pitchFamily="2" charset="-78"/>
              </a:rPr>
              <a:t>ضرایب وثایق جهت</a:t>
            </a:r>
            <a:r>
              <a:rPr lang="ar-SA" sz="2800" b="1" dirty="0" smtClean="0">
                <a:effectLst>
                  <a:outerShdw blurRad="38100" dist="38100" dir="2700000" algn="tl">
                    <a:srgbClr val="000000"/>
                  </a:outerShdw>
                </a:effectLst>
                <a:latin typeface="Tahoma" pitchFamily="34" charset="0"/>
                <a:cs typeface="B Nazanin" pitchFamily="2" charset="-78"/>
              </a:rPr>
              <a:t> ذخيره گيري مطابق دستور العمل مديريت نظارت بر بانكها  و موسسات اعتباري :</a:t>
            </a:r>
            <a:endParaRPr lang="fa-IR" sz="2800" dirty="0">
              <a:cs typeface="B Nazanin" pitchFamily="2" charset="-78"/>
            </a:endParaRPr>
          </a:p>
        </p:txBody>
      </p:sp>
    </p:spTree>
  </p:cSld>
  <p:clrMapOvr>
    <a:masterClrMapping/>
  </p:clrMapOvr>
  <p:transition spd="slow">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635" name="Group 115"/>
          <p:cNvGraphicFramePr>
            <a:graphicFrameLocks noGrp="1"/>
          </p:cNvGraphicFramePr>
          <p:nvPr>
            <p:ph type="tbl" idx="1"/>
          </p:nvPr>
        </p:nvGraphicFramePr>
        <p:xfrm>
          <a:off x="152399" y="871275"/>
          <a:ext cx="8763002" cy="5986725"/>
        </p:xfrm>
        <a:graphic>
          <a:graphicData uri="http://schemas.openxmlformats.org/drawingml/2006/table">
            <a:tbl>
              <a:tblPr/>
              <a:tblGrid>
                <a:gridCol w="1697832"/>
                <a:gridCol w="5148263"/>
                <a:gridCol w="1095375"/>
                <a:gridCol w="821532"/>
              </a:tblGrid>
              <a:tr h="457025">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2100" b="0" i="0" u="none" strike="noStrike" cap="none" normalizeH="0" baseline="0" dirty="0" smtClean="0">
                          <a:ln>
                            <a:noFill/>
                          </a:ln>
                          <a:solidFill>
                            <a:schemeClr val="tx1"/>
                          </a:solidFill>
                          <a:effectLst/>
                          <a:latin typeface="Times New Roman" pitchFamily="18" charset="0"/>
                          <a:cs typeface="Times New Roman" pitchFamily="18" charset="0"/>
                        </a:rPr>
                        <a:t>ضریب وثیقه</a:t>
                      </a:r>
                      <a:endParaRPr kumimoji="0" lang="en-US" sz="21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2100" b="0" i="0" u="none" strike="noStrike" cap="none" normalizeH="0" baseline="0" smtClean="0">
                          <a:ln>
                            <a:noFill/>
                          </a:ln>
                          <a:solidFill>
                            <a:schemeClr val="tx1"/>
                          </a:solidFill>
                          <a:effectLst/>
                          <a:latin typeface="Times New Roman" pitchFamily="18" charset="0"/>
                          <a:cs typeface="Times New Roman" pitchFamily="18" charset="0"/>
                        </a:rPr>
                        <a:t>نوع وثیقه</a:t>
                      </a:r>
                      <a:endParaRPr kumimoji="0" lang="en-US" sz="2100" b="0" i="0" u="none" strike="noStrike" cap="none" normalizeH="0" baseline="0" smtClean="0">
                        <a:ln>
                          <a:noFill/>
                        </a:ln>
                        <a:solidFill>
                          <a:schemeClr val="tx1"/>
                        </a:solidFill>
                        <a:effectLst/>
                        <a:latin typeface="Times New Roman" pitchFamily="18" charset="0"/>
                        <a:cs typeface="Times New Roman" pitchFamily="18" charset="0"/>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2100" b="0" i="0" u="none" strike="noStrike" cap="none" normalizeH="0" baseline="0" dirty="0" smtClean="0">
                          <a:ln>
                            <a:noFill/>
                          </a:ln>
                          <a:solidFill>
                            <a:schemeClr val="tx1"/>
                          </a:solidFill>
                          <a:effectLst/>
                          <a:latin typeface="Times New Roman" pitchFamily="18" charset="0"/>
                          <a:cs typeface="Times New Roman" pitchFamily="18" charset="0"/>
                        </a:rPr>
                        <a:t>کد وثیقه</a:t>
                      </a:r>
                      <a:endParaRPr kumimoji="0" lang="en-US" sz="21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2100" b="0" i="0" u="none" strike="noStrike" cap="none" normalizeH="0" baseline="0" smtClean="0">
                          <a:ln>
                            <a:noFill/>
                          </a:ln>
                          <a:solidFill>
                            <a:schemeClr val="tx1"/>
                          </a:solidFill>
                          <a:effectLst/>
                          <a:latin typeface="Times New Roman" pitchFamily="18" charset="0"/>
                          <a:cs typeface="Times New Roman" pitchFamily="18" charset="0"/>
                        </a:rPr>
                        <a:t>ردیف </a:t>
                      </a:r>
                      <a:endParaRPr kumimoji="0" lang="en-US" sz="2100" b="0" i="0" u="none" strike="noStrike" cap="none" normalizeH="0" baseline="0" smtClean="0">
                        <a:ln>
                          <a:noFill/>
                        </a:ln>
                        <a:solidFill>
                          <a:schemeClr val="tx1"/>
                        </a:solidFill>
                        <a:effectLst/>
                        <a:latin typeface="Times New Roman" pitchFamily="18" charset="0"/>
                        <a:cs typeface="Times New Roman" pitchFamily="18" charset="0"/>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64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dirty="0" smtClean="0">
                          <a:ln>
                            <a:noFill/>
                          </a:ln>
                          <a:solidFill>
                            <a:schemeClr val="tx1"/>
                          </a:solidFill>
                          <a:effectLst/>
                          <a:latin typeface="Times New Roman" pitchFamily="18" charset="0"/>
                          <a:cs typeface="B Nazanin" pitchFamily="2" charset="-78"/>
                        </a:rPr>
                        <a:t>سفته های جنسی با تعهد تضامنی متقاضی </a:t>
                      </a:r>
                      <a:endParaRPr kumimoji="0" lang="en-US" sz="2500" b="0" i="0" u="none" strike="noStrike" cap="none" normalizeH="0" baseline="0" dirty="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64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تعهد نامه 842</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11</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11</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929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70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سهام شرکتهای پذیرفته شده در بورس</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12</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12</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64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قرار دادهای ثبتی یا عادی اشخاص ثالث</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13</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13</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64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100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اوراق مشارکت </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14</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14</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64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100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نقدی</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15</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15</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64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50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انواع کالا ی رهن امانی</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16</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16</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64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50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انواع کالای زیر کلید بانک</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17</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17</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64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قرارداد اخذ سفته عندالمطالبه </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18</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18</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064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0</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Tx/>
                        <a:buSzTx/>
                        <a:buFontTx/>
                        <a:buNone/>
                        <a:tabLst/>
                      </a:pPr>
                      <a:r>
                        <a:rPr kumimoji="0" lang="fa-IR" sz="2500" b="0" i="0" u="none" strike="noStrike" cap="none" normalizeH="0" baseline="0" smtClean="0">
                          <a:ln>
                            <a:noFill/>
                          </a:ln>
                          <a:solidFill>
                            <a:schemeClr val="tx1"/>
                          </a:solidFill>
                          <a:effectLst/>
                          <a:latin typeface="Times New Roman" pitchFamily="18" charset="0"/>
                          <a:cs typeface="B Nazanin" pitchFamily="2" charset="-78"/>
                        </a:rPr>
                        <a:t>سایر </a:t>
                      </a:r>
                      <a:endParaRPr kumimoji="0" lang="en-US" sz="25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smtClean="0">
                          <a:ln>
                            <a:noFill/>
                          </a:ln>
                          <a:solidFill>
                            <a:schemeClr val="tx1"/>
                          </a:solidFill>
                          <a:effectLst/>
                          <a:latin typeface="Times New Roman" pitchFamily="18" charset="0"/>
                          <a:cs typeface="B Nazanin" pitchFamily="2" charset="-78"/>
                        </a:rPr>
                        <a:t>19</a:t>
                      </a:r>
                      <a:endParaRPr kumimoji="0" lang="en-US" sz="3000" b="0" i="0" u="none" strike="noStrike" cap="none" normalizeH="0" baseline="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0" lang="fa-IR" sz="3000" b="0" i="0" u="none" strike="noStrike" cap="none" normalizeH="0" baseline="0" dirty="0" smtClean="0">
                          <a:ln>
                            <a:noFill/>
                          </a:ln>
                          <a:solidFill>
                            <a:schemeClr val="tx1"/>
                          </a:solidFill>
                          <a:effectLst/>
                          <a:latin typeface="Times New Roman" pitchFamily="18" charset="0"/>
                          <a:cs typeface="B Nazanin" pitchFamily="2" charset="-78"/>
                        </a:rPr>
                        <a:t>19</a:t>
                      </a:r>
                      <a:endParaRPr kumimoji="0" lang="en-US" sz="3000" b="0" i="0" u="none" strike="noStrike" cap="none" normalizeH="0" baseline="0" dirty="0" smtClean="0">
                        <a:ln>
                          <a:noFill/>
                        </a:ln>
                        <a:solidFill>
                          <a:schemeClr val="tx1"/>
                        </a:solidFill>
                        <a:effectLst/>
                        <a:latin typeface="Times New Roman" pitchFamily="18" charset="0"/>
                        <a:cs typeface="B Nazanin" pitchFamily="2" charset="-78"/>
                      </a:endParaRPr>
                    </a:p>
                  </a:txBody>
                  <a:tcPr marL="88404" marR="88404" marT="47885" marB="4788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457200" y="0"/>
            <a:ext cx="8382000" cy="830997"/>
          </a:xfrm>
          <a:prstGeom prst="rect">
            <a:avLst/>
          </a:prstGeom>
        </p:spPr>
        <p:txBody>
          <a:bodyPr wrap="square">
            <a:spAutoFit/>
          </a:bodyPr>
          <a:lstStyle/>
          <a:p>
            <a:r>
              <a:rPr lang="fa-IR" sz="2400" b="1" dirty="0" smtClean="0">
                <a:effectLst>
                  <a:outerShdw blurRad="38100" dist="38100" dir="2700000" algn="tl">
                    <a:srgbClr val="000000"/>
                  </a:outerShdw>
                </a:effectLst>
                <a:latin typeface="Tahoma" pitchFamily="34" charset="0"/>
                <a:cs typeface="B Nazanin" pitchFamily="2" charset="-78"/>
              </a:rPr>
              <a:t>ضرایب وثایق جهت</a:t>
            </a:r>
            <a:r>
              <a:rPr lang="ar-SA" sz="2400" b="1" dirty="0" smtClean="0">
                <a:effectLst>
                  <a:outerShdw blurRad="38100" dist="38100" dir="2700000" algn="tl">
                    <a:srgbClr val="000000"/>
                  </a:outerShdw>
                </a:effectLst>
                <a:latin typeface="Tahoma" pitchFamily="34" charset="0"/>
                <a:cs typeface="B Nazanin" pitchFamily="2" charset="-78"/>
              </a:rPr>
              <a:t> ذخيره گيري مطابق دستور العمل مديريت نظارت بر بانكها  و موسسات اعتباري : </a:t>
            </a:r>
            <a:endParaRPr lang="fa-IR" sz="2400" dirty="0">
              <a:cs typeface="B Nazanin" pitchFamily="2" charset="-78"/>
            </a:endParaRPr>
          </a:p>
        </p:txBody>
      </p:sp>
    </p:spTree>
  </p:cSld>
  <p:clrMapOvr>
    <a:masterClrMapping/>
  </p:clrMapOvr>
  <p:transition spd="slow">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228600"/>
            <a:ext cx="8534400" cy="461665"/>
          </a:xfrm>
          <a:prstGeom prst="rect">
            <a:avLst/>
          </a:prstGeom>
        </p:spPr>
        <p:txBody>
          <a:bodyPr wrap="square">
            <a:spAutoFit/>
          </a:bodyPr>
          <a:lstStyle/>
          <a:p>
            <a:r>
              <a:rPr lang="fa-IR" sz="2400" b="1" dirty="0" smtClean="0">
                <a:effectLst>
                  <a:outerShdw blurRad="38100" dist="38100" dir="2700000" algn="tl">
                    <a:srgbClr val="FFFFFF"/>
                  </a:outerShdw>
                </a:effectLst>
                <a:latin typeface="Tahoma" pitchFamily="34" charset="0"/>
                <a:cs typeface="B Nazanin" pitchFamily="2" charset="-78"/>
              </a:rPr>
              <a:t>نحوه  محاسبه ذخیره مطالبات مشکوک الوصول  : </a:t>
            </a:r>
            <a:endParaRPr lang="fa-IR" dirty="0"/>
          </a:p>
        </p:txBody>
      </p:sp>
      <p:sp>
        <p:nvSpPr>
          <p:cNvPr id="6" name="Rectangle 5"/>
          <p:cNvSpPr/>
          <p:nvPr/>
        </p:nvSpPr>
        <p:spPr>
          <a:xfrm>
            <a:off x="304800" y="990600"/>
            <a:ext cx="8610600" cy="5189113"/>
          </a:xfrm>
          <a:prstGeom prst="rect">
            <a:avLst/>
          </a:prstGeom>
        </p:spPr>
        <p:txBody>
          <a:bodyPr wrap="square">
            <a:spAutoFit/>
          </a:bodyPr>
          <a:lstStyle/>
          <a:p>
            <a:pPr algn="just" defTabSz="957263">
              <a:spcBef>
                <a:spcPct val="20000"/>
              </a:spcBef>
              <a:buClr>
                <a:schemeClr val="hlink"/>
              </a:buClr>
              <a:buSzPct val="65000"/>
            </a:pPr>
            <a:r>
              <a:rPr lang="fa-IR" sz="2000" b="1" i="1" dirty="0" smtClean="0">
                <a:solidFill>
                  <a:srgbClr val="FF0000"/>
                </a:solidFill>
                <a:effectLst>
                  <a:outerShdw blurRad="38100" dist="38100" dir="2700000" algn="tl">
                    <a:srgbClr val="C0C0C0"/>
                  </a:outerShdw>
                </a:effectLst>
                <a:latin typeface="Tahoma" pitchFamily="34" charset="0"/>
                <a:cs typeface="Times New Roman" pitchFamily="18" charset="0"/>
              </a:rPr>
              <a:t>1</a:t>
            </a: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   ذخیره مطالبات مشکوک الوصول  عام : </a:t>
            </a:r>
          </a:p>
          <a:p>
            <a:pPr algn="just" defTabSz="957263">
              <a:spcBef>
                <a:spcPct val="20000"/>
              </a:spcBef>
              <a:buClr>
                <a:schemeClr val="hlink"/>
              </a:buClr>
              <a:buSzPct val="65000"/>
            </a:pPr>
            <a:endParaRPr lang="fa-IR" sz="2400" b="1" i="1" dirty="0">
              <a:solidFill>
                <a:srgbClr val="0000FF"/>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مثال : پرداخت تسهیلات مضاربه </a:t>
            </a: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تاریخ اعطاء       :              92/08/01</a:t>
            </a: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تاریخ سرسید    :              93/02/01</a:t>
            </a: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مبلغ تسهیلات   :             10.000.000 ریال </a:t>
            </a:r>
          </a:p>
          <a:p>
            <a:pPr algn="just" defTabSz="957263">
              <a:spcBef>
                <a:spcPct val="20000"/>
              </a:spcBef>
              <a:buClr>
                <a:schemeClr val="hlink"/>
              </a:buClr>
              <a:buSzPct val="65000"/>
            </a:pPr>
            <a:r>
              <a:rPr lang="fa-IR" sz="2400" b="1" dirty="0" smtClean="0">
                <a:solidFill>
                  <a:schemeClr val="accent2"/>
                </a:solidFill>
                <a:cs typeface="B Nazanin" pitchFamily="2" charset="-78"/>
              </a:rPr>
              <a:t>نوع وثیقه           :             اموال غیر منقول  :  به ارزش  15000.000</a:t>
            </a:r>
          </a:p>
          <a:p>
            <a:pPr algn="just" defTabSz="957263">
              <a:spcBef>
                <a:spcPct val="20000"/>
              </a:spcBef>
              <a:buClr>
                <a:schemeClr val="hlink"/>
              </a:buClr>
              <a:buSzPct val="65000"/>
            </a:pPr>
            <a:endParaRPr lang="fa-IR" sz="2000" b="1" i="1" dirty="0">
              <a:solidFill>
                <a:srgbClr val="0000FF"/>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مطلوبست  :</a:t>
            </a:r>
          </a:p>
          <a:p>
            <a:pPr algn="just" defTabSz="957263">
              <a:spcBef>
                <a:spcPct val="20000"/>
              </a:spcBef>
              <a:buClr>
                <a:schemeClr val="hlink"/>
              </a:buClr>
              <a:buSzPct val="65000"/>
            </a:pPr>
            <a:r>
              <a:rPr lang="fa-IR" sz="2400" b="1" i="1" dirty="0">
                <a:solidFill>
                  <a:srgbClr val="0000FF"/>
                </a:solidFill>
                <a:effectLst>
                  <a:outerShdw blurRad="38100" dist="38100" dir="2700000" algn="tl">
                    <a:srgbClr val="C0C0C0"/>
                  </a:outerShdw>
                </a:effectLst>
                <a:latin typeface="Tahoma" pitchFamily="34" charset="0"/>
                <a:cs typeface="B Nazanin" pitchFamily="2" charset="-78"/>
              </a:rPr>
              <a:t> </a:t>
            </a: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الف  : محاسبه ذخیره مطالبات مشکوک الوصول در پایان سال 1392</a:t>
            </a:r>
          </a:p>
          <a:p>
            <a:pPr algn="just" defTabSz="957263">
              <a:spcBef>
                <a:spcPct val="20000"/>
              </a:spcBef>
              <a:buClr>
                <a:schemeClr val="hlink"/>
              </a:buClr>
              <a:buSzPct val="65000"/>
            </a:pPr>
            <a:endParaRPr lang="fa-IR" sz="2000" b="1" i="1" dirty="0">
              <a:solidFill>
                <a:srgbClr val="0000FF"/>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ب:      صدور اسناد حسابداری </a:t>
            </a:r>
            <a:r>
              <a:rPr lang="fa-IR" sz="2800" b="1" i="1" dirty="0" smtClean="0">
                <a:solidFill>
                  <a:srgbClr val="0000FF"/>
                </a:solidFill>
                <a:effectLst>
                  <a:outerShdw blurRad="38100" dist="38100" dir="2700000" algn="tl">
                    <a:srgbClr val="C0C0C0"/>
                  </a:outerShdw>
                </a:effectLst>
                <a:latin typeface="Tahoma" pitchFamily="34" charset="0"/>
                <a:cs typeface="B Nazanin" pitchFamily="2" charset="-78"/>
              </a:rPr>
              <a:t>ذخیره </a:t>
            </a:r>
            <a:r>
              <a:rPr lang="fa-IR" sz="2800" b="1" i="1" dirty="0">
                <a:solidFill>
                  <a:srgbClr val="0000FF"/>
                </a:solidFill>
                <a:effectLst>
                  <a:outerShdw blurRad="38100" dist="38100" dir="2700000" algn="tl">
                    <a:srgbClr val="C0C0C0"/>
                  </a:outerShdw>
                </a:effectLst>
                <a:latin typeface="Tahoma" pitchFamily="34" charset="0"/>
                <a:cs typeface="B Nazanin" pitchFamily="2" charset="-78"/>
              </a:rPr>
              <a:t>مطالبات مشکوک الوصول </a:t>
            </a:r>
          </a:p>
        </p:txBody>
      </p:sp>
    </p:spTree>
    <p:extLst>
      <p:ext uri="{BB962C8B-B14F-4D97-AF65-F5344CB8AC3E}">
        <p14:creationId xmlns="" xmlns:p14="http://schemas.microsoft.com/office/powerpoint/2010/main" val="158314606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228600"/>
            <a:ext cx="8534400" cy="461665"/>
          </a:xfrm>
          <a:prstGeom prst="rect">
            <a:avLst/>
          </a:prstGeom>
        </p:spPr>
        <p:txBody>
          <a:bodyPr wrap="square">
            <a:spAutoFit/>
          </a:bodyPr>
          <a:lstStyle/>
          <a:p>
            <a:r>
              <a:rPr lang="fa-IR" sz="2400" b="1" dirty="0" smtClean="0">
                <a:effectLst>
                  <a:outerShdw blurRad="38100" dist="38100" dir="2700000" algn="tl">
                    <a:srgbClr val="FFFFFF"/>
                  </a:outerShdw>
                </a:effectLst>
                <a:latin typeface="Tahoma" pitchFamily="34" charset="0"/>
                <a:cs typeface="B Nazanin" pitchFamily="2" charset="-78"/>
              </a:rPr>
              <a:t>نحوه  محاسبه ذخیره مطالبات مشکوک الوصول  : </a:t>
            </a:r>
            <a:endParaRPr lang="fa-IR" dirty="0"/>
          </a:p>
        </p:txBody>
      </p:sp>
      <p:sp>
        <p:nvSpPr>
          <p:cNvPr id="6" name="Rectangle 5"/>
          <p:cNvSpPr/>
          <p:nvPr/>
        </p:nvSpPr>
        <p:spPr>
          <a:xfrm>
            <a:off x="304800" y="990600"/>
            <a:ext cx="8610600" cy="5262979"/>
          </a:xfrm>
          <a:prstGeom prst="rect">
            <a:avLst/>
          </a:prstGeom>
        </p:spPr>
        <p:txBody>
          <a:bodyPr wrap="square">
            <a:spAutoFit/>
          </a:bodyPr>
          <a:lstStyle/>
          <a:p>
            <a:pPr algn="just" defTabSz="957263">
              <a:spcBef>
                <a:spcPct val="20000"/>
              </a:spcBef>
              <a:buClr>
                <a:schemeClr val="hlink"/>
              </a:buClr>
              <a:buSzPct val="65000"/>
            </a:pPr>
            <a:r>
              <a:rPr lang="fa-IR" sz="2000" b="1" i="1" dirty="0" smtClean="0">
                <a:solidFill>
                  <a:srgbClr val="FF0000"/>
                </a:solidFill>
                <a:effectLst>
                  <a:outerShdw blurRad="38100" dist="38100" dir="2700000" algn="tl">
                    <a:srgbClr val="C0C0C0"/>
                  </a:outerShdw>
                </a:effectLst>
                <a:latin typeface="Tahoma" pitchFamily="34" charset="0"/>
                <a:cs typeface="Times New Roman" pitchFamily="18" charset="0"/>
              </a:rPr>
              <a:t>الف  : محاسبه </a:t>
            </a: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 ذخیره مطالبات مشکوک الوصول  عام : </a:t>
            </a: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در تاریخ      92/12/29          </a:t>
            </a:r>
          </a:p>
          <a:p>
            <a:pPr algn="just" defTabSz="957263">
              <a:spcBef>
                <a:spcPct val="20000"/>
              </a:spcBef>
              <a:buClr>
                <a:schemeClr val="hlink"/>
              </a:buClr>
              <a:buSzPct val="65000"/>
            </a:pPr>
            <a:endPar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             مبلغ تسهیلات * نرخ 1.5 درصد   = </a:t>
            </a:r>
            <a:r>
              <a:rPr lang="fa-IR" sz="2400" b="1" i="1" dirty="0">
                <a:solidFill>
                  <a:srgbClr val="FF0000"/>
                </a:solidFill>
                <a:effectLst>
                  <a:outerShdw blurRad="38100" dist="38100" dir="2700000" algn="tl">
                    <a:srgbClr val="C0C0C0"/>
                  </a:outerShdw>
                </a:effectLst>
                <a:latin typeface="Tahoma" pitchFamily="34" charset="0"/>
                <a:cs typeface="B Nazanin" pitchFamily="2" charset="-78"/>
              </a:rPr>
              <a:t>ذخیره مطالبات مشکوک الوصول  </a:t>
            </a: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عام</a:t>
            </a:r>
          </a:p>
          <a:p>
            <a:pPr algn="just" defTabSz="957263">
              <a:spcBef>
                <a:spcPct val="20000"/>
              </a:spcBef>
              <a:buClr>
                <a:schemeClr val="hlink"/>
              </a:buClr>
              <a:buSzPct val="65000"/>
            </a:pPr>
            <a:r>
              <a:rPr lang="fa-IR" sz="2400" b="1" i="1" dirty="0">
                <a:solidFill>
                  <a:srgbClr val="0000FF"/>
                </a:solidFill>
                <a:effectLst>
                  <a:outerShdw blurRad="38100" dist="38100" dir="2700000" algn="tl">
                    <a:srgbClr val="C0C0C0"/>
                  </a:outerShdw>
                </a:effectLst>
                <a:latin typeface="Tahoma" pitchFamily="34" charset="0"/>
                <a:cs typeface="B Nazanin" pitchFamily="2" charset="-78"/>
              </a:rPr>
              <a:t> </a:t>
            </a: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                       10.000.00* </a:t>
            </a:r>
            <a:r>
              <a:rPr lang="fa-IR" sz="2400" b="1" i="1" dirty="0">
                <a:solidFill>
                  <a:srgbClr val="0000FF"/>
                </a:solidFill>
                <a:effectLst>
                  <a:outerShdw blurRad="38100" dist="38100" dir="2700000" algn="tl">
                    <a:srgbClr val="C0C0C0"/>
                  </a:outerShdw>
                </a:effectLst>
                <a:latin typeface="Tahoma" pitchFamily="34" charset="0"/>
                <a:cs typeface="B Nazanin" pitchFamily="2" charset="-78"/>
              </a:rPr>
              <a:t>نرخ 1.5 درصد   = </a:t>
            </a:r>
            <a:r>
              <a:rPr lang="fa-IR" sz="2400" b="1" i="1" dirty="0">
                <a:solidFill>
                  <a:srgbClr val="FF0000"/>
                </a:solidFill>
                <a:effectLst>
                  <a:outerShdw blurRad="38100" dist="38100" dir="2700000" algn="tl">
                    <a:srgbClr val="C0C0C0"/>
                  </a:outerShdw>
                </a:effectLst>
                <a:latin typeface="Tahoma" pitchFamily="34" charset="0"/>
                <a:cs typeface="B Nazanin" pitchFamily="2" charset="-78"/>
              </a:rPr>
              <a:t>ذخیره مطالبات مشکوک الوصول  عام</a:t>
            </a: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                                                 150.000      = </a:t>
            </a:r>
            <a:r>
              <a:rPr lang="fa-IR" sz="2400" b="1" i="1" dirty="0">
                <a:solidFill>
                  <a:srgbClr val="FF0000"/>
                </a:solidFill>
                <a:effectLst>
                  <a:outerShdw blurRad="38100" dist="38100" dir="2700000" algn="tl">
                    <a:srgbClr val="C0C0C0"/>
                  </a:outerShdw>
                </a:effectLst>
                <a:latin typeface="Tahoma" pitchFamily="34" charset="0"/>
                <a:cs typeface="B Nazanin" pitchFamily="2" charset="-78"/>
              </a:rPr>
              <a:t>ذخیره مطالبات مشکوک الوصول  عام</a:t>
            </a:r>
          </a:p>
          <a:p>
            <a:pPr algn="just" defTabSz="957263">
              <a:spcBef>
                <a:spcPct val="20000"/>
              </a:spcBef>
              <a:buClr>
                <a:schemeClr val="hlink"/>
              </a:buClr>
              <a:buSzPct val="65000"/>
            </a:pP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ب: صدور اسناد حسابداری    : </a:t>
            </a:r>
          </a:p>
          <a:p>
            <a:pPr algn="just" defTabSz="957263">
              <a:spcBef>
                <a:spcPct val="20000"/>
              </a:spcBef>
              <a:buClr>
                <a:schemeClr val="hlink"/>
              </a:buClr>
              <a:buSzPct val="65000"/>
            </a:pPr>
            <a:endParaRPr lang="fa-IR" sz="2400" b="1" i="1" dirty="0">
              <a:solidFill>
                <a:srgbClr val="FF0000"/>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            بدهکار   : هزینه مطالبات مشکوک الوصول </a:t>
            </a:r>
            <a:r>
              <a:rPr lang="fa-IR" sz="2400" b="1" dirty="0" smtClean="0">
                <a:solidFill>
                  <a:srgbClr val="FF0000"/>
                </a:solidFill>
                <a:effectLst>
                  <a:outerShdw blurRad="38100" dist="38100" dir="2700000" algn="tl">
                    <a:srgbClr val="C0C0C0"/>
                  </a:outerShdw>
                </a:effectLst>
                <a:latin typeface="Tahoma" pitchFamily="34" charset="0"/>
                <a:cs typeface="B Nazanin" pitchFamily="2" charset="-78"/>
              </a:rPr>
              <a:t>عام           </a:t>
            </a:r>
            <a:r>
              <a:rPr lang="fa-IR" sz="2400" b="1" dirty="0" smtClean="0">
                <a:solidFill>
                  <a:schemeClr val="accent2"/>
                </a:solidFill>
                <a:effectLst>
                  <a:outerShdw blurRad="38100" dist="38100" dir="2700000" algn="tl">
                    <a:srgbClr val="C0C0C0"/>
                  </a:outerShdw>
                </a:effectLst>
                <a:latin typeface="Tahoma" pitchFamily="34" charset="0"/>
                <a:cs typeface="B Nazanin" pitchFamily="2" charset="-78"/>
              </a:rPr>
              <a:t>1</a:t>
            </a: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50.000</a:t>
            </a:r>
            <a:endParaRPr lang="fa-IR" sz="2400" b="1" i="1" dirty="0">
              <a:solidFill>
                <a:schemeClr val="accent2"/>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                      بستانکار  : </a:t>
            </a:r>
            <a:r>
              <a:rPr lang="fa-IR" sz="2400" b="1" i="1" dirty="0">
                <a:solidFill>
                  <a:srgbClr val="FF0000"/>
                </a:solidFill>
                <a:effectLst>
                  <a:outerShdw blurRad="38100" dist="38100" dir="2700000" algn="tl">
                    <a:srgbClr val="C0C0C0"/>
                  </a:outerShdw>
                </a:effectLst>
                <a:latin typeface="Tahoma" pitchFamily="34" charset="0"/>
                <a:cs typeface="B Nazanin" pitchFamily="2" charset="-78"/>
              </a:rPr>
              <a:t>ذخیره مطالبات مشکوک الوصول  </a:t>
            </a: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عام              </a:t>
            </a: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150.000</a:t>
            </a:r>
            <a:endParaRPr lang="fa-IR" sz="2400" b="1" i="1" dirty="0">
              <a:solidFill>
                <a:schemeClr val="accent2"/>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endParaRPr lang="fa-IR" sz="2400" b="1" i="1" dirty="0">
              <a:solidFill>
                <a:srgbClr val="FF0000"/>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endParaRPr lang="fa-IR" sz="2400" b="1" i="1" dirty="0">
              <a:solidFill>
                <a:srgbClr val="0000FF"/>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endParaRPr lang="fa-IR" sz="2000" b="1" i="1" dirty="0">
              <a:solidFill>
                <a:srgbClr val="0000FF"/>
              </a:solidFill>
              <a:effectLst>
                <a:outerShdw blurRad="38100" dist="38100" dir="2700000" algn="tl">
                  <a:srgbClr val="C0C0C0"/>
                </a:outerShdw>
              </a:effectLst>
              <a:latin typeface="Tahoma" pitchFamily="34" charset="0"/>
              <a:cs typeface="B Nazanin" pitchFamily="2" charset="-78"/>
            </a:endParaRPr>
          </a:p>
        </p:txBody>
      </p:sp>
    </p:spTree>
    <p:extLst>
      <p:ext uri="{BB962C8B-B14F-4D97-AF65-F5344CB8AC3E}">
        <p14:creationId xmlns="" xmlns:p14="http://schemas.microsoft.com/office/powerpoint/2010/main" val="2431019413"/>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228600"/>
            <a:ext cx="8534400" cy="461665"/>
          </a:xfrm>
          <a:prstGeom prst="rect">
            <a:avLst/>
          </a:prstGeom>
        </p:spPr>
        <p:txBody>
          <a:bodyPr wrap="square">
            <a:spAutoFit/>
          </a:bodyPr>
          <a:lstStyle/>
          <a:p>
            <a:r>
              <a:rPr lang="fa-IR" sz="2400" b="1" dirty="0" smtClean="0">
                <a:effectLst>
                  <a:outerShdw blurRad="38100" dist="38100" dir="2700000" algn="tl">
                    <a:srgbClr val="FFFFFF"/>
                  </a:outerShdw>
                </a:effectLst>
                <a:latin typeface="Tahoma" pitchFamily="34" charset="0"/>
                <a:cs typeface="B Nazanin" pitchFamily="2" charset="-78"/>
              </a:rPr>
              <a:t>نحوه  محاسبه ذخیره مطالبات مشکوک الوصول  : </a:t>
            </a:r>
            <a:endParaRPr lang="fa-IR" dirty="0"/>
          </a:p>
        </p:txBody>
      </p:sp>
      <p:sp>
        <p:nvSpPr>
          <p:cNvPr id="6" name="Rectangle 5"/>
          <p:cNvSpPr/>
          <p:nvPr/>
        </p:nvSpPr>
        <p:spPr>
          <a:xfrm>
            <a:off x="304800" y="990600"/>
            <a:ext cx="8610600" cy="5632311"/>
          </a:xfrm>
          <a:prstGeom prst="rect">
            <a:avLst/>
          </a:prstGeom>
        </p:spPr>
        <p:txBody>
          <a:bodyPr wrap="square">
            <a:spAutoFit/>
          </a:bodyPr>
          <a:lstStyle/>
          <a:p>
            <a:pPr algn="just" defTabSz="957263">
              <a:spcBef>
                <a:spcPct val="20000"/>
              </a:spcBef>
              <a:buClr>
                <a:schemeClr val="hlink"/>
              </a:buClr>
              <a:buSzPct val="65000"/>
            </a:pPr>
            <a:r>
              <a:rPr lang="fa-IR" sz="2000" b="1" i="1" dirty="0" smtClean="0">
                <a:solidFill>
                  <a:srgbClr val="FF0000"/>
                </a:solidFill>
                <a:effectLst>
                  <a:outerShdw blurRad="38100" dist="38100" dir="2700000" algn="tl">
                    <a:srgbClr val="C0C0C0"/>
                  </a:outerShdw>
                </a:effectLst>
                <a:latin typeface="Tahoma" pitchFamily="34" charset="0"/>
                <a:cs typeface="Times New Roman" pitchFamily="18" charset="0"/>
              </a:rPr>
              <a:t>1</a:t>
            </a: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   ذخیره مطالبات مشکوک الوصول  خاص : </a:t>
            </a:r>
          </a:p>
          <a:p>
            <a:pPr algn="just" defTabSz="957263">
              <a:spcBef>
                <a:spcPct val="20000"/>
              </a:spcBef>
              <a:buClr>
                <a:schemeClr val="hlink"/>
              </a:buClr>
              <a:buSzPct val="65000"/>
            </a:pPr>
            <a:endParaRPr lang="fa-IR" sz="2400" b="1" i="1" dirty="0">
              <a:solidFill>
                <a:srgbClr val="0000FF"/>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مثال : پرداخت تسهیلات مضاربه </a:t>
            </a: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تاریخ اعطاء       :              90/08/01</a:t>
            </a: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تاریخ سرسید    :              91/02/01</a:t>
            </a: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مبلغ تسهیلات   :             20.000.000 ریال </a:t>
            </a:r>
          </a:p>
          <a:p>
            <a:pPr algn="just" defTabSz="957263">
              <a:spcBef>
                <a:spcPct val="20000"/>
              </a:spcBef>
              <a:buClr>
                <a:schemeClr val="hlink"/>
              </a:buClr>
              <a:buSzPct val="65000"/>
            </a:pPr>
            <a:r>
              <a:rPr lang="fa-IR" sz="2400" b="1" dirty="0" smtClean="0">
                <a:solidFill>
                  <a:schemeClr val="accent2"/>
                </a:solidFill>
                <a:cs typeface="B Nazanin" pitchFamily="2" charset="-78"/>
              </a:rPr>
              <a:t>نوع وثیقه و تضمینات      :             اموال غیر منقول  :  به ارزش  15000.000</a:t>
            </a:r>
          </a:p>
          <a:p>
            <a:pPr algn="just" defTabSz="957263">
              <a:spcBef>
                <a:spcPct val="20000"/>
              </a:spcBef>
              <a:buClr>
                <a:schemeClr val="hlink"/>
              </a:buClr>
              <a:buSzPct val="65000"/>
            </a:pPr>
            <a:r>
              <a:rPr lang="fa-IR" sz="2400" b="1" dirty="0" smtClean="0">
                <a:solidFill>
                  <a:schemeClr val="accent2"/>
                </a:solidFill>
                <a:cs typeface="B Nazanin" pitchFamily="2" charset="-78"/>
              </a:rPr>
              <a:t>                                                      اخذ سفته               با ارزش   15.000.000</a:t>
            </a:r>
          </a:p>
          <a:p>
            <a:pPr algn="just" defTabSz="957263">
              <a:spcBef>
                <a:spcPct val="20000"/>
              </a:spcBef>
              <a:buClr>
                <a:schemeClr val="hlink"/>
              </a:buClr>
              <a:buSzPct val="65000"/>
            </a:pPr>
            <a:endParaRPr lang="fa-IR" sz="2000" b="1" i="1" dirty="0">
              <a:solidFill>
                <a:srgbClr val="0000FF"/>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مطلوبست  :</a:t>
            </a:r>
          </a:p>
          <a:p>
            <a:pPr algn="just" defTabSz="957263">
              <a:spcBef>
                <a:spcPct val="20000"/>
              </a:spcBef>
              <a:buClr>
                <a:schemeClr val="hlink"/>
              </a:buClr>
              <a:buSzPct val="65000"/>
            </a:pPr>
            <a:r>
              <a:rPr lang="fa-IR" sz="2400" b="1" i="1" dirty="0">
                <a:solidFill>
                  <a:srgbClr val="0000FF"/>
                </a:solidFill>
                <a:effectLst>
                  <a:outerShdw blurRad="38100" dist="38100" dir="2700000" algn="tl">
                    <a:srgbClr val="C0C0C0"/>
                  </a:outerShdw>
                </a:effectLst>
                <a:latin typeface="Tahoma" pitchFamily="34" charset="0"/>
                <a:cs typeface="B Nazanin" pitchFamily="2" charset="-78"/>
              </a:rPr>
              <a:t> </a:t>
            </a: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الف  : محاسبه ذخیره مطالبات مشکوک الوصول در پایان سال 1392</a:t>
            </a:r>
          </a:p>
          <a:p>
            <a:pPr algn="just" defTabSz="957263">
              <a:spcBef>
                <a:spcPct val="20000"/>
              </a:spcBef>
              <a:buClr>
                <a:schemeClr val="hlink"/>
              </a:buClr>
              <a:buSzPct val="65000"/>
            </a:pPr>
            <a:endParaRPr lang="fa-IR" sz="2000" b="1" i="1" dirty="0">
              <a:solidFill>
                <a:srgbClr val="0000FF"/>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0000FF"/>
                </a:solidFill>
                <a:effectLst>
                  <a:outerShdw blurRad="38100" dist="38100" dir="2700000" algn="tl">
                    <a:srgbClr val="C0C0C0"/>
                  </a:outerShdw>
                </a:effectLst>
                <a:latin typeface="Tahoma" pitchFamily="34" charset="0"/>
                <a:cs typeface="B Nazanin" pitchFamily="2" charset="-78"/>
              </a:rPr>
              <a:t>ب:      صدور اسناد حسابداری </a:t>
            </a:r>
            <a:r>
              <a:rPr lang="fa-IR" sz="2800" b="1" i="1" dirty="0" smtClean="0">
                <a:solidFill>
                  <a:srgbClr val="0000FF"/>
                </a:solidFill>
                <a:effectLst>
                  <a:outerShdw blurRad="38100" dist="38100" dir="2700000" algn="tl">
                    <a:srgbClr val="C0C0C0"/>
                  </a:outerShdw>
                </a:effectLst>
                <a:latin typeface="Tahoma" pitchFamily="34" charset="0"/>
                <a:cs typeface="B Nazanin" pitchFamily="2" charset="-78"/>
              </a:rPr>
              <a:t>ذخیره </a:t>
            </a:r>
            <a:r>
              <a:rPr lang="fa-IR" sz="2800" b="1" i="1" dirty="0">
                <a:solidFill>
                  <a:srgbClr val="0000FF"/>
                </a:solidFill>
                <a:effectLst>
                  <a:outerShdw blurRad="38100" dist="38100" dir="2700000" algn="tl">
                    <a:srgbClr val="C0C0C0"/>
                  </a:outerShdw>
                </a:effectLst>
                <a:latin typeface="Tahoma" pitchFamily="34" charset="0"/>
                <a:cs typeface="B Nazanin" pitchFamily="2" charset="-78"/>
              </a:rPr>
              <a:t>مطالبات مشکوک الوصول </a:t>
            </a:r>
          </a:p>
        </p:txBody>
      </p:sp>
    </p:spTree>
    <p:extLst>
      <p:ext uri="{BB962C8B-B14F-4D97-AF65-F5344CB8AC3E}">
        <p14:creationId xmlns="" xmlns:p14="http://schemas.microsoft.com/office/powerpoint/2010/main" val="215688750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228600"/>
            <a:ext cx="8534400" cy="461665"/>
          </a:xfrm>
          <a:prstGeom prst="rect">
            <a:avLst/>
          </a:prstGeom>
        </p:spPr>
        <p:txBody>
          <a:bodyPr wrap="square">
            <a:spAutoFit/>
          </a:bodyPr>
          <a:lstStyle/>
          <a:p>
            <a:r>
              <a:rPr lang="fa-IR" sz="2400" b="1" dirty="0" smtClean="0">
                <a:effectLst>
                  <a:outerShdw blurRad="38100" dist="38100" dir="2700000" algn="tl">
                    <a:srgbClr val="FFFFFF"/>
                  </a:outerShdw>
                </a:effectLst>
                <a:latin typeface="Tahoma" pitchFamily="34" charset="0"/>
                <a:cs typeface="B Nazanin" pitchFamily="2" charset="-78"/>
              </a:rPr>
              <a:t>نحوه  محاسبه ذخیره مطالبات مشکوک الوصول  : </a:t>
            </a:r>
            <a:endParaRPr lang="fa-IR" dirty="0"/>
          </a:p>
        </p:txBody>
      </p:sp>
      <p:sp>
        <p:nvSpPr>
          <p:cNvPr id="6" name="Rectangle 5"/>
          <p:cNvSpPr/>
          <p:nvPr/>
        </p:nvSpPr>
        <p:spPr>
          <a:xfrm>
            <a:off x="304800" y="990600"/>
            <a:ext cx="8610600" cy="4672048"/>
          </a:xfrm>
          <a:prstGeom prst="rect">
            <a:avLst/>
          </a:prstGeom>
        </p:spPr>
        <p:txBody>
          <a:bodyPr wrap="square">
            <a:spAutoFit/>
          </a:bodyPr>
          <a:lstStyle/>
          <a:p>
            <a:pPr algn="just" defTabSz="957263">
              <a:spcBef>
                <a:spcPct val="20000"/>
              </a:spcBef>
              <a:buClr>
                <a:schemeClr val="hlink"/>
              </a:buClr>
              <a:buSzPct val="65000"/>
            </a:pPr>
            <a:r>
              <a:rPr lang="fa-IR" sz="2000" b="1" i="1" dirty="0" smtClean="0">
                <a:solidFill>
                  <a:srgbClr val="FF0000"/>
                </a:solidFill>
                <a:effectLst>
                  <a:outerShdw blurRad="38100" dist="38100" dir="2700000" algn="tl">
                    <a:srgbClr val="C0C0C0"/>
                  </a:outerShdw>
                </a:effectLst>
                <a:latin typeface="Tahoma" pitchFamily="34" charset="0"/>
                <a:cs typeface="Times New Roman" pitchFamily="18" charset="0"/>
              </a:rPr>
              <a:t>الف  : مراحل محاسبه </a:t>
            </a: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 ذخیره مطالبات مشکوک الوصول خاص : </a:t>
            </a: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در تاریخ      92/12/29  </a:t>
            </a:r>
          </a:p>
          <a:p>
            <a:pPr algn="just" defTabSz="957263">
              <a:spcBef>
                <a:spcPct val="20000"/>
              </a:spcBef>
              <a:buClr>
                <a:schemeClr val="hlink"/>
              </a:buClr>
              <a:buSzPct val="65000"/>
            </a:pP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    </a:t>
            </a:r>
          </a:p>
          <a:p>
            <a:pPr algn="just" defTabSz="957263">
              <a:spcBef>
                <a:spcPct val="20000"/>
              </a:spcBef>
              <a:buClr>
                <a:schemeClr val="hlink"/>
              </a:buClr>
              <a:buSzPct val="65000"/>
            </a:pP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1-  طبقه بندی تسهیلات  </a:t>
            </a: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 با توجه به سپری شدن بیش از 18 ماه از سررسید تسهیلات در طبقه  </a:t>
            </a: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مشکوک الوصول 1</a:t>
            </a: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 قرار می گیرد . </a:t>
            </a:r>
          </a:p>
          <a:p>
            <a:pPr algn="just" defTabSz="957263">
              <a:spcBef>
                <a:spcPct val="20000"/>
              </a:spcBef>
              <a:buClr>
                <a:schemeClr val="hlink"/>
              </a:buClr>
              <a:buSzPct val="65000"/>
            </a:pPr>
            <a:endParaRPr lang="fa-IR" sz="2400" b="1" i="1" dirty="0">
              <a:solidFill>
                <a:schemeClr val="accent2"/>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2- لحاظ نمودن ارزش وثایق و تضمینات </a:t>
            </a: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 </a:t>
            </a:r>
          </a:p>
          <a:p>
            <a:pPr algn="just" defTabSz="957263">
              <a:spcBef>
                <a:spcPct val="20000"/>
              </a:spcBef>
              <a:buClr>
                <a:schemeClr val="hlink"/>
              </a:buClr>
              <a:buSzPct val="65000"/>
            </a:pPr>
            <a:r>
              <a:rPr lang="fa-IR" sz="2400" b="1" i="1" dirty="0">
                <a:solidFill>
                  <a:schemeClr val="accent2"/>
                </a:solidFill>
                <a:effectLst>
                  <a:outerShdw blurRad="38100" dist="38100" dir="2700000" algn="tl">
                    <a:srgbClr val="C0C0C0"/>
                  </a:outerShdw>
                </a:effectLst>
                <a:latin typeface="Tahoma" pitchFamily="34" charset="0"/>
                <a:cs typeface="B Nazanin" pitchFamily="2" charset="-78"/>
              </a:rPr>
              <a:t> </a:t>
            </a: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                                                   15.000.000 * 70درصد   =ارزش اموال غیر منقول     </a:t>
            </a:r>
          </a:p>
          <a:p>
            <a:pPr algn="just" defTabSz="957263">
              <a:spcBef>
                <a:spcPct val="20000"/>
              </a:spcBef>
              <a:buClr>
                <a:schemeClr val="hlink"/>
              </a:buClr>
              <a:buSzPct val="65000"/>
            </a:pP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                                                                       10.500.000   </a:t>
            </a:r>
            <a:r>
              <a:rPr lang="fa-IR" sz="2400" b="1" i="1" dirty="0">
                <a:solidFill>
                  <a:schemeClr val="accent2"/>
                </a:solidFill>
                <a:effectLst>
                  <a:outerShdw blurRad="38100" dist="38100" dir="2700000" algn="tl">
                    <a:srgbClr val="C0C0C0"/>
                  </a:outerShdw>
                </a:effectLst>
                <a:latin typeface="Tahoma" pitchFamily="34" charset="0"/>
                <a:cs typeface="B Nazanin" pitchFamily="2" charset="-78"/>
              </a:rPr>
              <a:t>=ارزش اموال غیر منقول     </a:t>
            </a:r>
            <a:endPar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3- تعیین ضریب طبقه تسهیلاتی</a:t>
            </a: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 :</a:t>
            </a:r>
          </a:p>
          <a:p>
            <a:pPr algn="just" defTabSz="957263">
              <a:spcBef>
                <a:spcPct val="20000"/>
              </a:spcBef>
              <a:buClr>
                <a:schemeClr val="hlink"/>
              </a:buClr>
              <a:buSzPct val="65000"/>
            </a:pPr>
            <a:endParaRPr lang="fa-IR" sz="2000" b="1" i="1" dirty="0">
              <a:solidFill>
                <a:srgbClr val="0000FF"/>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                                           50٪      =               ضریب طبقه مشکوک الوصول  1  جهت ذخیره گیری </a:t>
            </a:r>
            <a:endPar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endParaRPr>
          </a:p>
        </p:txBody>
      </p:sp>
    </p:spTree>
    <p:extLst>
      <p:ext uri="{BB962C8B-B14F-4D97-AF65-F5344CB8AC3E}">
        <p14:creationId xmlns="" xmlns:p14="http://schemas.microsoft.com/office/powerpoint/2010/main" val="3789703402"/>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5141" y="191560"/>
            <a:ext cx="8610600" cy="6297108"/>
          </a:xfrm>
          <a:prstGeom prst="rect">
            <a:avLst/>
          </a:prstGeom>
        </p:spPr>
        <p:txBody>
          <a:bodyPr wrap="square">
            <a:spAutoFit/>
          </a:bodyPr>
          <a:lstStyle/>
          <a:p>
            <a:pPr algn="just" defTabSz="957263">
              <a:spcBef>
                <a:spcPct val="20000"/>
              </a:spcBef>
              <a:buClr>
                <a:schemeClr val="hlink"/>
              </a:buClr>
              <a:buSzPct val="65000"/>
            </a:pPr>
            <a:r>
              <a:rPr lang="fa-IR" sz="2400" b="1" i="1" dirty="0" smtClean="0">
                <a:solidFill>
                  <a:schemeClr val="accent2"/>
                </a:solidFill>
                <a:effectLst>
                  <a:outerShdw blurRad="38100" dist="38100" dir="2700000" algn="tl">
                    <a:srgbClr val="C0C0C0"/>
                  </a:outerShdw>
                </a:effectLst>
                <a:latin typeface="Tahoma" pitchFamily="34" charset="0"/>
                <a:cs typeface="B Nazanin" pitchFamily="2" charset="-78"/>
              </a:rPr>
              <a:t>   </a:t>
            </a:r>
            <a:endPar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400" b="1" i="1" dirty="0" smtClean="0">
                <a:solidFill>
                  <a:srgbClr val="FF0000"/>
                </a:solidFill>
                <a:effectLst>
                  <a:outerShdw blurRad="38100" dist="38100" dir="2700000" algn="tl">
                    <a:srgbClr val="C0C0C0"/>
                  </a:outerShdw>
                </a:effectLst>
                <a:latin typeface="Tahoma" pitchFamily="34" charset="0"/>
                <a:cs typeface="B Nazanin" pitchFamily="2" charset="-78"/>
              </a:rPr>
              <a:t>4- محاسبه مانده بدهی مشتری و کسر ارزش وثایق و تضمینات از کل مبلغ بدهی مشتری  : </a:t>
            </a:r>
          </a:p>
          <a:p>
            <a:pPr marL="342900" indent="-342900" algn="just" defTabSz="957263">
              <a:spcBef>
                <a:spcPct val="20000"/>
              </a:spcBef>
              <a:buClr>
                <a:schemeClr val="hlink"/>
              </a:buClr>
              <a:buSzPct val="65000"/>
              <a:buFont typeface="Wingdings" pitchFamily="2" charset="2"/>
              <a:buChar char="ü"/>
            </a:pPr>
            <a:r>
              <a:rPr lang="fa-IR" sz="2400" i="1" dirty="0" smtClean="0">
                <a:solidFill>
                  <a:schemeClr val="accent2"/>
                </a:solidFill>
                <a:effectLst>
                  <a:outerShdw blurRad="38100" dist="38100" dir="2700000" algn="tl">
                    <a:srgbClr val="C0C0C0"/>
                  </a:outerShdw>
                </a:effectLst>
                <a:latin typeface="Tahoma" pitchFamily="34" charset="0"/>
                <a:cs typeface="B Nazanin" pitchFamily="2" charset="-78"/>
              </a:rPr>
              <a:t>اصل تسهیلات  :  20.000.000 ریال </a:t>
            </a:r>
          </a:p>
          <a:p>
            <a:pPr marL="342900" indent="-342900" algn="just" defTabSz="957263">
              <a:spcBef>
                <a:spcPct val="20000"/>
              </a:spcBef>
              <a:buClr>
                <a:schemeClr val="hlink"/>
              </a:buClr>
              <a:buSzPct val="65000"/>
              <a:buFont typeface="Wingdings" pitchFamily="2" charset="2"/>
              <a:buChar char="ü"/>
            </a:pPr>
            <a:r>
              <a:rPr lang="fa-IR" sz="2400" i="1" dirty="0" smtClean="0">
                <a:solidFill>
                  <a:schemeClr val="accent2"/>
                </a:solidFill>
                <a:effectLst>
                  <a:outerShdw blurRad="38100" dist="38100" dir="2700000" algn="tl">
                    <a:srgbClr val="C0C0C0"/>
                  </a:outerShdw>
                </a:effectLst>
                <a:latin typeface="Tahoma" pitchFamily="34" charset="0"/>
                <a:cs typeface="B Nazanin" pitchFamily="2" charset="-78"/>
              </a:rPr>
              <a:t>سود دریافتنی   : 24.00.000  ریال </a:t>
            </a:r>
          </a:p>
          <a:p>
            <a:pPr marL="342900" indent="-342900" algn="just" defTabSz="957263">
              <a:spcBef>
                <a:spcPct val="20000"/>
              </a:spcBef>
              <a:buClr>
                <a:schemeClr val="hlink"/>
              </a:buClr>
              <a:buSzPct val="65000"/>
              <a:buFont typeface="Wingdings" pitchFamily="2" charset="2"/>
              <a:buChar char="ü"/>
            </a:pPr>
            <a:r>
              <a:rPr lang="fa-IR" sz="2400" i="1" dirty="0" smtClean="0">
                <a:solidFill>
                  <a:schemeClr val="accent2"/>
                </a:solidFill>
                <a:effectLst>
                  <a:outerShdw blurRad="38100" dist="38100" dir="2700000" algn="tl">
                    <a:srgbClr val="C0C0C0"/>
                  </a:outerShdw>
                </a:effectLst>
                <a:latin typeface="Tahoma" pitchFamily="34" charset="0"/>
                <a:cs typeface="B Nazanin" pitchFamily="2" charset="-78"/>
              </a:rPr>
              <a:t>وجه التزام دریافتنی : 20.000.000*  ( 185/365)  *30 ٪  = 3.345205 </a:t>
            </a:r>
            <a:endParaRPr lang="fa-IR" sz="2400" b="1" i="1" dirty="0">
              <a:solidFill>
                <a:schemeClr val="accent2"/>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مانده بدهی مشتری  :</a:t>
            </a:r>
          </a:p>
          <a:p>
            <a:pPr algn="just" defTabSz="957263">
              <a:spcBef>
                <a:spcPct val="20000"/>
              </a:spcBef>
              <a:buClr>
                <a:schemeClr val="hlink"/>
              </a:buClr>
              <a:buSzPct val="65000"/>
            </a:pPr>
            <a:r>
              <a:rPr lang="fa-IR" sz="2000" b="1" i="1" dirty="0">
                <a:solidFill>
                  <a:srgbClr val="0000FF"/>
                </a:solidFill>
                <a:effectLst>
                  <a:outerShdw blurRad="38100" dist="38100" dir="2700000" algn="tl">
                    <a:srgbClr val="C0C0C0"/>
                  </a:outerShdw>
                </a:effectLst>
                <a:latin typeface="Tahoma" pitchFamily="34" charset="0"/>
                <a:cs typeface="B Nazanin" pitchFamily="2" charset="-78"/>
              </a:rPr>
              <a:t> </a:t>
            </a: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                                        25.745.205=    20.000.000 +    24.00.000    +   3.345.205</a:t>
            </a:r>
          </a:p>
          <a:p>
            <a:pPr algn="just" defTabSz="957263">
              <a:spcBef>
                <a:spcPct val="20000"/>
              </a:spcBef>
              <a:buClr>
                <a:schemeClr val="hlink"/>
              </a:buClr>
              <a:buSzPct val="65000"/>
            </a:pP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                                       15.245.205   =    </a:t>
            </a:r>
            <a:r>
              <a:rPr lang="fa-IR" sz="2000" b="1" i="1" dirty="0">
                <a:solidFill>
                  <a:srgbClr val="0000FF"/>
                </a:solidFill>
                <a:effectLst>
                  <a:outerShdw blurRad="38100" dist="38100" dir="2700000" algn="tl">
                    <a:srgbClr val="C0C0C0"/>
                  </a:outerShdw>
                </a:effectLst>
                <a:latin typeface="Tahoma" pitchFamily="34" charset="0"/>
                <a:cs typeface="B Nazanin" pitchFamily="2" charset="-78"/>
              </a:rPr>
              <a:t>10.500.000  </a:t>
            </a: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           -               </a:t>
            </a:r>
            <a:r>
              <a:rPr lang="fa-IR" sz="2000" b="1" i="1" dirty="0">
                <a:solidFill>
                  <a:srgbClr val="0000FF"/>
                </a:solidFill>
                <a:effectLst>
                  <a:outerShdw blurRad="38100" dist="38100" dir="2700000" algn="tl">
                    <a:srgbClr val="C0C0C0"/>
                  </a:outerShdw>
                </a:effectLst>
                <a:latin typeface="Tahoma" pitchFamily="34" charset="0"/>
                <a:cs typeface="B Nazanin" pitchFamily="2" charset="-78"/>
              </a:rPr>
              <a:t>25.745.205   </a:t>
            </a:r>
          </a:p>
          <a:p>
            <a:pPr algn="just" defTabSz="957263">
              <a:spcBef>
                <a:spcPct val="20000"/>
              </a:spcBef>
              <a:buClr>
                <a:schemeClr val="hlink"/>
              </a:buClr>
              <a:buSzPct val="65000"/>
            </a:pPr>
            <a:endPar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000" b="1" i="1" dirty="0" smtClean="0">
                <a:solidFill>
                  <a:srgbClr val="FF0000"/>
                </a:solidFill>
                <a:effectLst>
                  <a:outerShdw blurRad="38100" dist="38100" dir="2700000" algn="tl">
                    <a:srgbClr val="C0C0C0"/>
                  </a:outerShdw>
                </a:effectLst>
                <a:latin typeface="Tahoma" pitchFamily="34" charset="0"/>
                <a:cs typeface="B Nazanin" pitchFamily="2" charset="-78"/>
              </a:rPr>
              <a:t>5 - محاسبه </a:t>
            </a:r>
            <a:r>
              <a:rPr lang="fa-IR" sz="2000" b="1" i="1" dirty="0">
                <a:solidFill>
                  <a:srgbClr val="FF0000"/>
                </a:solidFill>
                <a:effectLst>
                  <a:outerShdw blurRad="38100" dist="38100" dir="2700000" algn="tl">
                    <a:srgbClr val="C0C0C0"/>
                  </a:outerShdw>
                </a:effectLst>
                <a:latin typeface="Tahoma" pitchFamily="34" charset="0"/>
                <a:cs typeface="B Nazanin" pitchFamily="2" charset="-78"/>
              </a:rPr>
              <a:t>مبلغ </a:t>
            </a:r>
            <a:r>
              <a:rPr lang="fa-IR" sz="2000" b="1" i="1" dirty="0" smtClean="0">
                <a:solidFill>
                  <a:srgbClr val="FF0000"/>
                </a:solidFill>
                <a:effectLst>
                  <a:outerShdw blurRad="38100" dist="38100" dir="2700000" algn="tl">
                    <a:srgbClr val="C0C0C0"/>
                  </a:outerShdw>
                </a:effectLst>
                <a:latin typeface="Tahoma" pitchFamily="34" charset="0"/>
                <a:cs typeface="B Nazanin" pitchFamily="2" charset="-78"/>
              </a:rPr>
              <a:t>جهت ذخیره گیری  : </a:t>
            </a:r>
            <a:endParaRPr lang="fa-IR" sz="2000" b="1" i="1" dirty="0">
              <a:solidFill>
                <a:srgbClr val="FF0000"/>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                                        7.622.602    = 50٪   *   15.245.205 </a:t>
            </a:r>
          </a:p>
          <a:p>
            <a:pPr algn="just" defTabSz="957263">
              <a:spcBef>
                <a:spcPct val="20000"/>
              </a:spcBef>
              <a:buClr>
                <a:schemeClr val="hlink"/>
              </a:buClr>
              <a:buSzPct val="65000"/>
            </a:pP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 </a:t>
            </a:r>
            <a:r>
              <a:rPr lang="fa-IR" sz="2000" b="1" i="1" dirty="0" smtClean="0">
                <a:solidFill>
                  <a:srgbClr val="FF0000"/>
                </a:solidFill>
                <a:effectLst>
                  <a:outerShdw blurRad="38100" dist="38100" dir="2700000" algn="tl">
                    <a:srgbClr val="C0C0C0"/>
                  </a:outerShdw>
                </a:effectLst>
                <a:latin typeface="Tahoma" pitchFamily="34" charset="0"/>
                <a:cs typeface="B Nazanin" pitchFamily="2" charset="-78"/>
              </a:rPr>
              <a:t>6- صدور سند حسابداری :  </a:t>
            </a:r>
          </a:p>
          <a:p>
            <a:pPr algn="just" defTabSz="957263">
              <a:spcBef>
                <a:spcPct val="20000"/>
              </a:spcBef>
              <a:buClr>
                <a:schemeClr val="hlink"/>
              </a:buClr>
              <a:buSzPct val="65000"/>
            </a:pPr>
            <a:r>
              <a:rPr lang="fa-IR" sz="2000" b="1" i="1" dirty="0">
                <a:solidFill>
                  <a:srgbClr val="0000FF"/>
                </a:solidFill>
                <a:effectLst>
                  <a:outerShdw blurRad="38100" dist="38100" dir="2700000" algn="tl">
                    <a:srgbClr val="C0C0C0"/>
                  </a:outerShdw>
                </a:effectLst>
                <a:latin typeface="Tahoma" pitchFamily="34" charset="0"/>
                <a:cs typeface="B Nazanin" pitchFamily="2" charset="-78"/>
              </a:rPr>
              <a:t> </a:t>
            </a: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                                 </a:t>
            </a:r>
            <a:r>
              <a:rPr lang="fa-IR" sz="2000" b="1" i="1" dirty="0">
                <a:solidFill>
                  <a:schemeClr val="accent2"/>
                </a:solidFill>
                <a:effectLst>
                  <a:outerShdw blurRad="38100" dist="38100" dir="2700000" algn="tl">
                    <a:srgbClr val="C0C0C0"/>
                  </a:outerShdw>
                </a:effectLst>
                <a:latin typeface="Tahoma" pitchFamily="34" charset="0"/>
                <a:cs typeface="B Nazanin" pitchFamily="2" charset="-78"/>
              </a:rPr>
              <a:t>بدهکار   : هزینه مطالبات مشکوک الوصول </a:t>
            </a:r>
            <a:r>
              <a:rPr lang="fa-IR" sz="2000" b="1" dirty="0" smtClean="0">
                <a:solidFill>
                  <a:schemeClr val="accent2"/>
                </a:solidFill>
                <a:effectLst>
                  <a:outerShdw blurRad="38100" dist="38100" dir="2700000" algn="tl">
                    <a:srgbClr val="C0C0C0"/>
                  </a:outerShdw>
                </a:effectLst>
                <a:latin typeface="Tahoma" pitchFamily="34" charset="0"/>
                <a:cs typeface="B Nazanin" pitchFamily="2" charset="-78"/>
              </a:rPr>
              <a:t>خاص          7.622.602</a:t>
            </a:r>
            <a:endParaRPr lang="fa-IR" sz="2000" b="1" i="1" dirty="0">
              <a:solidFill>
                <a:schemeClr val="accent2"/>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000" b="1" i="1" dirty="0">
                <a:solidFill>
                  <a:schemeClr val="accent2"/>
                </a:solidFill>
                <a:effectLst>
                  <a:outerShdw blurRad="38100" dist="38100" dir="2700000" algn="tl">
                    <a:srgbClr val="C0C0C0"/>
                  </a:outerShdw>
                </a:effectLst>
                <a:latin typeface="Tahoma" pitchFamily="34" charset="0"/>
                <a:cs typeface="B Nazanin" pitchFamily="2" charset="-78"/>
              </a:rPr>
              <a:t>             </a:t>
            </a:r>
            <a:r>
              <a:rPr lang="fa-IR" sz="2000" b="1" i="1" dirty="0" smtClean="0">
                <a:solidFill>
                  <a:schemeClr val="accent2"/>
                </a:solidFill>
                <a:effectLst>
                  <a:outerShdw blurRad="38100" dist="38100" dir="2700000" algn="tl">
                    <a:srgbClr val="C0C0C0"/>
                  </a:outerShdw>
                </a:effectLst>
                <a:latin typeface="Tahoma" pitchFamily="34" charset="0"/>
                <a:cs typeface="B Nazanin" pitchFamily="2" charset="-78"/>
              </a:rPr>
              <a:t>                                </a:t>
            </a:r>
            <a:r>
              <a:rPr lang="fa-IR" sz="2000" b="1" i="1" dirty="0">
                <a:solidFill>
                  <a:schemeClr val="accent2"/>
                </a:solidFill>
                <a:effectLst>
                  <a:outerShdw blurRad="38100" dist="38100" dir="2700000" algn="tl">
                    <a:srgbClr val="C0C0C0"/>
                  </a:outerShdw>
                </a:effectLst>
                <a:latin typeface="Tahoma" pitchFamily="34" charset="0"/>
                <a:cs typeface="B Nazanin" pitchFamily="2" charset="-78"/>
              </a:rPr>
              <a:t>بستانکار  : ذخیره مطالبات مشکوک الوصول  </a:t>
            </a:r>
            <a:r>
              <a:rPr lang="fa-IR" sz="2000" b="1" i="1" dirty="0" smtClean="0">
                <a:solidFill>
                  <a:schemeClr val="accent2"/>
                </a:solidFill>
                <a:effectLst>
                  <a:outerShdw blurRad="38100" dist="38100" dir="2700000" algn="tl">
                    <a:srgbClr val="C0C0C0"/>
                  </a:outerShdw>
                </a:effectLst>
                <a:latin typeface="Tahoma" pitchFamily="34" charset="0"/>
                <a:cs typeface="B Nazanin" pitchFamily="2" charset="-78"/>
              </a:rPr>
              <a:t>خاص              7.622.602</a:t>
            </a:r>
            <a:endParaRPr lang="fa-IR" sz="2000" b="1" i="1" dirty="0">
              <a:solidFill>
                <a:schemeClr val="accent2"/>
              </a:solidFill>
              <a:effectLst>
                <a:outerShdw blurRad="38100" dist="38100" dir="2700000" algn="tl">
                  <a:srgbClr val="C0C0C0"/>
                </a:outerShdw>
              </a:effectLst>
              <a:latin typeface="Tahoma" pitchFamily="34" charset="0"/>
              <a:cs typeface="B Nazanin" pitchFamily="2" charset="-78"/>
            </a:endParaRPr>
          </a:p>
          <a:p>
            <a:pPr algn="just" defTabSz="957263">
              <a:spcBef>
                <a:spcPct val="20000"/>
              </a:spcBef>
              <a:buClr>
                <a:schemeClr val="hlink"/>
              </a:buClr>
              <a:buSzPct val="65000"/>
            </a:pPr>
            <a:r>
              <a:rPr lang="fa-IR" sz="2000" b="1" i="1" dirty="0" smtClean="0">
                <a:solidFill>
                  <a:srgbClr val="0000FF"/>
                </a:solidFill>
                <a:effectLst>
                  <a:outerShdw blurRad="38100" dist="38100" dir="2700000" algn="tl">
                    <a:srgbClr val="C0C0C0"/>
                  </a:outerShdw>
                </a:effectLst>
                <a:latin typeface="Tahoma" pitchFamily="34" charset="0"/>
                <a:cs typeface="B Nazanin" pitchFamily="2" charset="-78"/>
              </a:rPr>
              <a:t>  </a:t>
            </a:r>
            <a:endParaRPr lang="fa-IR" sz="2000" b="1" i="1" dirty="0">
              <a:solidFill>
                <a:srgbClr val="0000FF"/>
              </a:solidFill>
              <a:effectLst>
                <a:outerShdw blurRad="38100" dist="38100" dir="2700000" algn="tl">
                  <a:srgbClr val="C0C0C0"/>
                </a:outerShdw>
              </a:effectLst>
              <a:latin typeface="Tahoma" pitchFamily="34" charset="0"/>
              <a:cs typeface="B Nazanin" pitchFamily="2" charset="-78"/>
            </a:endParaRPr>
          </a:p>
        </p:txBody>
      </p:sp>
    </p:spTree>
    <p:extLst>
      <p:ext uri="{BB962C8B-B14F-4D97-AF65-F5344CB8AC3E}">
        <p14:creationId xmlns="" xmlns:p14="http://schemas.microsoft.com/office/powerpoint/2010/main" val="153753192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1"/>
          <p:cNvSpPr>
            <a:spLocks noGrp="1"/>
          </p:cNvSpPr>
          <p:nvPr>
            <p:ph type="sldNum" sz="quarter" idx="12"/>
          </p:nvPr>
        </p:nvSpPr>
        <p:spPr>
          <a:noFill/>
        </p:spPr>
        <p:txBody>
          <a:bodyPr/>
          <a:lstStyle/>
          <a:p>
            <a:fld id="{DDFDA9AB-4962-4DBB-ADBF-E10F5E9B8582}" type="slidenum">
              <a:rPr lang="ar-SA" smtClean="0">
                <a:latin typeface="Arial" pitchFamily="34" charset="0"/>
                <a:cs typeface="Arial" pitchFamily="34" charset="0"/>
              </a:rPr>
              <a:pPr/>
              <a:t>3</a:t>
            </a:fld>
            <a:endParaRPr lang="en-US" smtClean="0">
              <a:latin typeface="Arial" pitchFamily="34" charset="0"/>
              <a:cs typeface="Arial" pitchFamily="34" charset="0"/>
            </a:endParaRPr>
          </a:p>
        </p:txBody>
      </p:sp>
      <p:sp>
        <p:nvSpPr>
          <p:cNvPr id="6" name="Rectangle 5"/>
          <p:cNvSpPr/>
          <p:nvPr/>
        </p:nvSpPr>
        <p:spPr>
          <a:xfrm>
            <a:off x="3048000" y="0"/>
            <a:ext cx="5410200" cy="646331"/>
          </a:xfrm>
          <a:prstGeom prst="rect">
            <a:avLst/>
          </a:prstGeom>
        </p:spPr>
        <p:txBody>
          <a:bodyPr wrap="square">
            <a:spAutoFit/>
          </a:bodyPr>
          <a:lstStyle/>
          <a:p>
            <a:r>
              <a:rPr lang="fa-IR" sz="3600" b="1" dirty="0" smtClean="0">
                <a:cs typeface="B Titr" pitchFamily="2" charset="-78"/>
              </a:rPr>
              <a:t>  سود/زیان</a:t>
            </a:r>
            <a:endParaRPr lang="fa-IR" sz="3600" dirty="0">
              <a:cs typeface="B Titr" pitchFamily="2" charset="-78"/>
            </a:endParaRPr>
          </a:p>
        </p:txBody>
      </p:sp>
      <p:sp>
        <p:nvSpPr>
          <p:cNvPr id="7" name="Rectangle 6"/>
          <p:cNvSpPr/>
          <p:nvPr/>
        </p:nvSpPr>
        <p:spPr>
          <a:xfrm>
            <a:off x="609600" y="1524000"/>
            <a:ext cx="7848600" cy="1938992"/>
          </a:xfrm>
          <a:prstGeom prst="rect">
            <a:avLst/>
          </a:prstGeom>
        </p:spPr>
        <p:txBody>
          <a:bodyPr wrap="square">
            <a:spAutoFit/>
          </a:bodyPr>
          <a:lstStyle/>
          <a:p>
            <a:pPr algn="just">
              <a:lnSpc>
                <a:spcPct val="150000"/>
              </a:lnSpc>
            </a:pPr>
            <a:r>
              <a:rPr lang="fa-IR" sz="2000" b="1" dirty="0" smtClean="0">
                <a:cs typeface="B Nazanin" pitchFamily="2" charset="-78"/>
              </a:rPr>
              <a:t>مقوله سود در مباحث حسابداري و مالي با توجه به بحث كيفي آن و همچنين بعنوان ابزاري براي تصميم گيري از جايگاه ويژه اي برخورداراست . محاسبه سود بعنوان شاخصی براي ارزيابي عملكرد موسسات مالی و نیز معياري براي اندازه گيري كارايي مديريت و در نهایت اتخاذ سیاستهای راهبردی در جهت بهبود عملکرد مورد استفاده قرار می گیرد.</a:t>
            </a:r>
            <a:endParaRPr lang="fa-IR" dirty="0"/>
          </a:p>
        </p:txBody>
      </p:sp>
      <p:sp>
        <p:nvSpPr>
          <p:cNvPr id="8" name="Rectangle 7"/>
          <p:cNvSpPr/>
          <p:nvPr/>
        </p:nvSpPr>
        <p:spPr>
          <a:xfrm>
            <a:off x="381000" y="3429000"/>
            <a:ext cx="8001000" cy="923330"/>
          </a:xfrm>
          <a:prstGeom prst="rect">
            <a:avLst/>
          </a:prstGeom>
        </p:spPr>
        <p:txBody>
          <a:bodyPr wrap="square">
            <a:spAutoFit/>
          </a:bodyPr>
          <a:lstStyle/>
          <a:p>
            <a:pPr algn="just">
              <a:lnSpc>
                <a:spcPct val="150000"/>
              </a:lnSpc>
            </a:pPr>
            <a:r>
              <a:rPr lang="fa-IR" b="1" i="1" dirty="0" smtClean="0">
                <a:solidFill>
                  <a:srgbClr val="000000"/>
                </a:solidFill>
                <a:latin typeface="Tahoma" pitchFamily="34" charset="0"/>
                <a:ea typeface="Times New Roman" pitchFamily="18" charset="0"/>
                <a:cs typeface="B Nazanin" pitchFamily="2" charset="-78"/>
              </a:rPr>
              <a:t>امروزه سود را جوهره اصلي فعاليت در مؤسسات انتفاعي مي‌دانند، به اين دليل مفهوم سود و نحوه محاسبه آن از ديرباز مورد توجه اقتصاددانان و حسابداران بوده است. </a:t>
            </a:r>
            <a:endParaRPr lang="fa-IR" i="1" dirty="0"/>
          </a:p>
        </p:txBody>
      </p:sp>
      <p:sp>
        <p:nvSpPr>
          <p:cNvPr id="10" name="Rectangle 2"/>
          <p:cNvSpPr>
            <a:spLocks noChangeArrowheads="1"/>
          </p:cNvSpPr>
          <p:nvPr/>
        </p:nvSpPr>
        <p:spPr bwMode="auto">
          <a:xfrm>
            <a:off x="533400" y="4419600"/>
            <a:ext cx="8001000" cy="2000548"/>
          </a:xfrm>
          <a:prstGeom prst="rect">
            <a:avLst/>
          </a:prstGeom>
          <a:noFill/>
          <a:ln w="9525">
            <a:noFill/>
            <a:miter lim="800000"/>
            <a:headEnd/>
            <a:tailEnd/>
          </a:ln>
        </p:spPr>
        <p:txBody>
          <a:bodyPr wrap="square">
            <a:spAutoFit/>
          </a:bodyPr>
          <a:lstStyle/>
          <a:p>
            <a:pPr algn="just">
              <a:lnSpc>
                <a:spcPct val="150000"/>
              </a:lnSpc>
              <a:buFont typeface="Wingdings" pitchFamily="2" charset="2"/>
              <a:buChar char="Ø"/>
            </a:pPr>
            <a:r>
              <a:rPr lang="fa-IR" sz="2400" b="1" dirty="0" smtClean="0">
                <a:cs typeface="B Nazanin" pitchFamily="2" charset="-78"/>
              </a:rPr>
              <a:t> مفهوم سود/زیان از دیدگاه حسابداری</a:t>
            </a:r>
          </a:p>
          <a:p>
            <a:pPr algn="just"/>
            <a:r>
              <a:rPr lang="fa-IR" sz="2800" b="1" dirty="0" smtClean="0">
                <a:cs typeface="B Nazanin" pitchFamily="2" charset="-78"/>
              </a:rPr>
              <a:t>  </a:t>
            </a:r>
            <a:r>
              <a:rPr lang="fa-IR" sz="2000" b="1" dirty="0" smtClean="0">
                <a:cs typeface="B Nazanin" pitchFamily="2" charset="-78"/>
              </a:rPr>
              <a:t>سود جامع عبارت است ازتغيير در حقوق صاحبان سهام يا خالص دارائيهاي يك واحد تجاري یا مالی طي دوره مي‌باشد و ميزان موفقيت يا شكست عمليات يك فعاليت تجاري یا مالی را تفاضل وجوه برگشتي با وجوه سرمايه‌گذاري شده نشان مي‌دهد.(بيانه شماره1، هيات استانداردهاي حسابداري مالي)</a:t>
            </a:r>
            <a:endParaRPr lang="en-US" sz="2000" b="1" dirty="0" smtClean="0">
              <a:cs typeface="B Nazanin" pitchFamily="2" charset="-78"/>
            </a:endParaRPr>
          </a:p>
        </p:txBody>
      </p:sp>
      <p:sp>
        <p:nvSpPr>
          <p:cNvPr id="9" name="Rectangle 8"/>
          <p:cNvSpPr/>
          <p:nvPr/>
        </p:nvSpPr>
        <p:spPr>
          <a:xfrm>
            <a:off x="1143000" y="762000"/>
            <a:ext cx="6629400" cy="523220"/>
          </a:xfrm>
          <a:prstGeom prst="rect">
            <a:avLst/>
          </a:prstGeom>
        </p:spPr>
        <p:txBody>
          <a:bodyPr wrap="square">
            <a:spAutoFit/>
          </a:bodyPr>
          <a:lstStyle/>
          <a:p>
            <a:pPr>
              <a:buFont typeface="Wingdings" pitchFamily="2" charset="2"/>
              <a:buChar char="q"/>
            </a:pPr>
            <a:r>
              <a:rPr lang="fa-IR" sz="2800" b="1" dirty="0" smtClean="0">
                <a:solidFill>
                  <a:srgbClr val="00B050"/>
                </a:solidFill>
                <a:latin typeface="Tahoma" pitchFamily="34" charset="0"/>
                <a:ea typeface="Times New Roman" pitchFamily="18" charset="0"/>
                <a:cs typeface="B Nazanin" pitchFamily="2" charset="-78"/>
              </a:rPr>
              <a:t>سود</a:t>
            </a:r>
            <a:r>
              <a:rPr lang="fa-IR" sz="2000" b="1" dirty="0" smtClean="0">
                <a:solidFill>
                  <a:srgbClr val="000000"/>
                </a:solidFill>
                <a:latin typeface="Tahoma" pitchFamily="34" charset="0"/>
                <a:ea typeface="Times New Roman" pitchFamily="18" charset="0"/>
                <a:cs typeface="B Nazanin" pitchFamily="2" charset="-78"/>
              </a:rPr>
              <a:t> و </a:t>
            </a:r>
            <a:r>
              <a:rPr lang="fa-IR" sz="2800" b="1" dirty="0" smtClean="0">
                <a:solidFill>
                  <a:srgbClr val="FF0000"/>
                </a:solidFill>
                <a:latin typeface="Tahoma" pitchFamily="34" charset="0"/>
                <a:ea typeface="Times New Roman" pitchFamily="18" charset="0"/>
                <a:cs typeface="B Nazanin" pitchFamily="2" charset="-78"/>
              </a:rPr>
              <a:t>زیان</a:t>
            </a:r>
            <a:r>
              <a:rPr lang="fa-IR" sz="2000" b="1" dirty="0" smtClean="0">
                <a:solidFill>
                  <a:srgbClr val="000000"/>
                </a:solidFill>
                <a:latin typeface="Tahoma" pitchFamily="34" charset="0"/>
                <a:ea typeface="Times New Roman" pitchFamily="18" charset="0"/>
                <a:cs typeface="B Nazanin" pitchFamily="2" charset="-78"/>
              </a:rPr>
              <a:t> از نظر لغوی به معنی </a:t>
            </a:r>
            <a:r>
              <a:rPr lang="fa-IR" sz="2400" b="1" dirty="0" smtClean="0">
                <a:solidFill>
                  <a:srgbClr val="00B050"/>
                </a:solidFill>
                <a:latin typeface="Tahoma" pitchFamily="34" charset="0"/>
                <a:ea typeface="Times New Roman" pitchFamily="18" charset="0"/>
                <a:cs typeface="B Nazanin" pitchFamily="2" charset="-78"/>
              </a:rPr>
              <a:t>نفع </a:t>
            </a:r>
            <a:r>
              <a:rPr lang="fa-IR" sz="2000" b="1" dirty="0" smtClean="0">
                <a:solidFill>
                  <a:srgbClr val="000000"/>
                </a:solidFill>
                <a:latin typeface="Tahoma" pitchFamily="34" charset="0"/>
                <a:ea typeface="Times New Roman" pitchFamily="18" charset="0"/>
                <a:cs typeface="B Nazanin" pitchFamily="2" charset="-78"/>
              </a:rPr>
              <a:t>و </a:t>
            </a:r>
            <a:r>
              <a:rPr lang="fa-IR" sz="2400" b="1" dirty="0" smtClean="0">
                <a:solidFill>
                  <a:srgbClr val="FF0000"/>
                </a:solidFill>
                <a:latin typeface="Tahoma" pitchFamily="34" charset="0"/>
                <a:ea typeface="Times New Roman" pitchFamily="18" charset="0"/>
                <a:cs typeface="B Nazanin" pitchFamily="2" charset="-78"/>
              </a:rPr>
              <a:t>ضرر </a:t>
            </a:r>
            <a:r>
              <a:rPr lang="fa-IR" sz="2000" b="1" dirty="0" smtClean="0">
                <a:solidFill>
                  <a:srgbClr val="000000"/>
                </a:solidFill>
                <a:latin typeface="Tahoma" pitchFamily="34" charset="0"/>
                <a:ea typeface="Times New Roman" pitchFamily="18" charset="0"/>
                <a:cs typeface="B Nazanin" pitchFamily="2" charset="-78"/>
              </a:rPr>
              <a:t>می باشد.</a:t>
            </a:r>
            <a:endParaRPr lang="fa-IR"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amond(in)">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0"/>
            <a:ext cx="8077200" cy="762000"/>
          </a:xfrm>
        </p:spPr>
        <p:txBody>
          <a:bodyPr/>
          <a:lstStyle/>
          <a:p>
            <a:pPr algn="r" eaLnBrk="1" hangingPunct="1"/>
            <a:r>
              <a:rPr lang="fa-IR" sz="2800" b="1" smtClean="0">
                <a:solidFill>
                  <a:schemeClr val="tx1"/>
                </a:solidFill>
                <a:cs typeface="B Nazanin" pitchFamily="2" charset="-78"/>
              </a:rPr>
              <a:t>راهکارهای کاهش قیمت تمام شده پول </a:t>
            </a:r>
            <a:endParaRPr lang="en-US" sz="2800" b="1" smtClean="0">
              <a:solidFill>
                <a:schemeClr val="tx1"/>
              </a:solidFill>
              <a:cs typeface="B Nazanin" pitchFamily="2" charset="-78"/>
            </a:endParaRPr>
          </a:p>
        </p:txBody>
      </p:sp>
      <p:sp>
        <p:nvSpPr>
          <p:cNvPr id="23556" name="Rectangle 3"/>
          <p:cNvSpPr>
            <a:spLocks noGrp="1" noChangeArrowheads="1"/>
          </p:cNvSpPr>
          <p:nvPr>
            <p:ph idx="1"/>
          </p:nvPr>
        </p:nvSpPr>
        <p:spPr>
          <a:xfrm>
            <a:off x="304800" y="685800"/>
            <a:ext cx="8610600" cy="5943600"/>
          </a:xfrm>
        </p:spPr>
        <p:txBody>
          <a:bodyPr/>
          <a:lstStyle/>
          <a:p>
            <a:pPr lvl="2" algn="r" rtl="1" eaLnBrk="1" hangingPunct="1">
              <a:lnSpc>
                <a:spcPct val="120000"/>
              </a:lnSpc>
              <a:buFontTx/>
              <a:buNone/>
              <a:defRPr/>
            </a:pPr>
            <a:r>
              <a:rPr lang="fa-IR" sz="2000" b="1" dirty="0" smtClean="0">
                <a:solidFill>
                  <a:srgbClr val="8D0F05"/>
                </a:solidFill>
                <a:cs typeface="B Nazanin" pitchFamily="2" charset="-78"/>
              </a:rPr>
              <a:t>1-  کاهش هزینه های بهره ای </a:t>
            </a:r>
          </a:p>
          <a:p>
            <a:pPr lvl="2" algn="r" rtl="1" eaLnBrk="1" hangingPunct="1">
              <a:lnSpc>
                <a:spcPct val="120000"/>
              </a:lnSpc>
              <a:buFont typeface="Wingdings" pitchFamily="2" charset="2"/>
              <a:buChar char="ü"/>
              <a:defRPr/>
            </a:pPr>
            <a:r>
              <a:rPr lang="fa-IR" sz="2000" dirty="0" smtClean="0">
                <a:cs typeface="B Nazanin" pitchFamily="2" charset="-78"/>
              </a:rPr>
              <a:t>   </a:t>
            </a:r>
            <a:r>
              <a:rPr lang="fa-IR" sz="2000" b="1" dirty="0" smtClean="0">
                <a:cs typeface="B Nazanin" pitchFamily="2" charset="-78"/>
              </a:rPr>
              <a:t>توجه به  درصد ترکیب سپرده ها  </a:t>
            </a:r>
          </a:p>
          <a:p>
            <a:pPr marL="914400" lvl="2" indent="0" algn="r" rtl="1" eaLnBrk="1" hangingPunct="1">
              <a:lnSpc>
                <a:spcPct val="120000"/>
              </a:lnSpc>
              <a:buFontTx/>
              <a:buNone/>
              <a:defRPr/>
            </a:pPr>
            <a:r>
              <a:rPr lang="fa-IR" sz="2000" b="1" dirty="0">
                <a:cs typeface="B Nazanin" pitchFamily="2" charset="-78"/>
              </a:rPr>
              <a:t> </a:t>
            </a:r>
            <a:r>
              <a:rPr lang="fa-IR" sz="2000" b="1" dirty="0" smtClean="0">
                <a:cs typeface="B Nazanin" pitchFamily="2" charset="-78"/>
              </a:rPr>
              <a:t>               ( افزایش سهم سپرده های ارزان قیمت  و مجانی از مجموع سپرده ها ) </a:t>
            </a:r>
          </a:p>
          <a:p>
            <a:pPr lvl="2" algn="r" rtl="1" eaLnBrk="1" hangingPunct="1">
              <a:lnSpc>
                <a:spcPct val="120000"/>
              </a:lnSpc>
              <a:buFont typeface="Wingdings" pitchFamily="2" charset="2"/>
              <a:buChar char="ü"/>
              <a:defRPr/>
            </a:pPr>
            <a:r>
              <a:rPr lang="fa-IR" sz="2000" b="1" dirty="0">
                <a:cs typeface="B Nazanin" pitchFamily="2" charset="-78"/>
              </a:rPr>
              <a:t> </a:t>
            </a:r>
            <a:r>
              <a:rPr lang="fa-IR" sz="2000" b="1" dirty="0" smtClean="0">
                <a:cs typeface="B Nazanin" pitchFamily="2" charset="-78"/>
              </a:rPr>
              <a:t>تلاش در راستای جذب منابعی که مشمول سپرده قانونی نمی شوند .</a:t>
            </a:r>
          </a:p>
          <a:p>
            <a:pPr lvl="2" algn="r" rtl="1" eaLnBrk="1" hangingPunct="1">
              <a:lnSpc>
                <a:spcPct val="120000"/>
              </a:lnSpc>
              <a:buFont typeface="Wingdings" pitchFamily="2" charset="2"/>
              <a:buChar char="ü"/>
              <a:defRPr/>
            </a:pPr>
            <a:r>
              <a:rPr lang="fa-IR" sz="2000" b="1" dirty="0" smtClean="0">
                <a:cs typeface="B Nazanin" pitchFamily="2" charset="-78"/>
              </a:rPr>
              <a:t>   رعایت حد مجاز نقدینگی در واحد ها  </a:t>
            </a:r>
          </a:p>
          <a:p>
            <a:pPr marL="914400" lvl="2" indent="0" algn="r" rtl="1" eaLnBrk="1" hangingPunct="1">
              <a:lnSpc>
                <a:spcPct val="120000"/>
              </a:lnSpc>
              <a:buFontTx/>
              <a:buNone/>
              <a:defRPr/>
            </a:pPr>
            <a:r>
              <a:rPr lang="fa-IR" sz="2000" b="1" dirty="0">
                <a:cs typeface="B Nazanin" pitchFamily="2" charset="-78"/>
              </a:rPr>
              <a:t> </a:t>
            </a:r>
            <a:r>
              <a:rPr lang="fa-IR" sz="2000" b="1" dirty="0" smtClean="0">
                <a:cs typeface="B Nazanin" pitchFamily="2" charset="-78"/>
              </a:rPr>
              <a:t>               ( در راستای افزایش  وجوه زیر پلمپ )</a:t>
            </a:r>
          </a:p>
          <a:p>
            <a:pPr lvl="2" algn="r" rtl="1" eaLnBrk="1" hangingPunct="1">
              <a:lnSpc>
                <a:spcPct val="120000"/>
              </a:lnSpc>
              <a:buFont typeface="Wingdings" pitchFamily="2" charset="2"/>
              <a:buChar char="ü"/>
              <a:defRPr/>
            </a:pPr>
            <a:r>
              <a:rPr lang="fa-IR" sz="2000" b="1" dirty="0">
                <a:cs typeface="B Nazanin" pitchFamily="2" charset="-78"/>
              </a:rPr>
              <a:t> </a:t>
            </a:r>
            <a:r>
              <a:rPr lang="fa-IR" sz="2000" b="1" dirty="0" smtClean="0">
                <a:cs typeface="B Nazanin" pitchFamily="2" charset="-78"/>
              </a:rPr>
              <a:t>کنترل نسبت مصارف به منابع آزاد در اختیار       </a:t>
            </a:r>
          </a:p>
          <a:p>
            <a:pPr marL="914400" lvl="2" indent="0" algn="r" rtl="1" eaLnBrk="1" hangingPunct="1">
              <a:lnSpc>
                <a:spcPct val="120000"/>
              </a:lnSpc>
              <a:buFontTx/>
              <a:buNone/>
              <a:defRPr/>
            </a:pPr>
            <a:r>
              <a:rPr lang="fa-IR" sz="2000" b="1" dirty="0" smtClean="0">
                <a:cs typeface="B Nazanin" pitchFamily="2" charset="-78"/>
              </a:rPr>
              <a:t>  (</a:t>
            </a:r>
            <a:r>
              <a:rPr lang="fa-IR" sz="1800" b="1" dirty="0" smtClean="0">
                <a:cs typeface="B Nazanin" pitchFamily="2" charset="-78"/>
              </a:rPr>
              <a:t>به منظور جلوگیری از اضافه برداشت از بانک مرکزی  یا استقراض گران قیمت از سایربانکها)</a:t>
            </a:r>
          </a:p>
          <a:p>
            <a:pPr marL="914400" lvl="2" indent="0" algn="r" rtl="1" eaLnBrk="1" hangingPunct="1">
              <a:lnSpc>
                <a:spcPct val="120000"/>
              </a:lnSpc>
              <a:buFontTx/>
              <a:buNone/>
              <a:defRPr/>
            </a:pPr>
            <a:endParaRPr lang="fa-IR" sz="1600" b="1" dirty="0" smtClean="0">
              <a:cs typeface="B Nazanin" pitchFamily="2" charset="-78"/>
            </a:endParaRPr>
          </a:p>
          <a:p>
            <a:pPr marL="914400" lvl="2" indent="0" algn="r" rtl="1" eaLnBrk="1" hangingPunct="1">
              <a:lnSpc>
                <a:spcPct val="120000"/>
              </a:lnSpc>
              <a:buFontTx/>
              <a:buNone/>
              <a:defRPr/>
            </a:pPr>
            <a:r>
              <a:rPr lang="fa-IR" sz="2000" b="1" dirty="0" smtClean="0">
                <a:solidFill>
                  <a:srgbClr val="8D0F05"/>
                </a:solidFill>
                <a:cs typeface="B Nazanin" pitchFamily="2" charset="-78"/>
              </a:rPr>
              <a:t>2- کاهش هزینه های غیر بهره ای </a:t>
            </a:r>
          </a:p>
          <a:p>
            <a:pPr lvl="2" algn="r" rtl="1" eaLnBrk="1" hangingPunct="1">
              <a:lnSpc>
                <a:spcPct val="120000"/>
              </a:lnSpc>
              <a:buFont typeface="Wingdings" pitchFamily="2" charset="2"/>
              <a:buChar char="ü"/>
              <a:defRPr/>
            </a:pPr>
            <a:r>
              <a:rPr lang="fa-IR" sz="2000" b="1" dirty="0" smtClean="0">
                <a:cs typeface="B Nazanin" pitchFamily="2" charset="-78"/>
              </a:rPr>
              <a:t>مدیریت هزینه ها  </a:t>
            </a:r>
          </a:p>
          <a:p>
            <a:pPr marL="914400" lvl="2" indent="0" algn="r" rtl="1" eaLnBrk="1" hangingPunct="1">
              <a:lnSpc>
                <a:spcPct val="120000"/>
              </a:lnSpc>
              <a:buFontTx/>
              <a:buNone/>
              <a:defRPr/>
            </a:pPr>
            <a:r>
              <a:rPr lang="fa-IR" sz="2000" b="1" dirty="0">
                <a:cs typeface="B Nazanin" pitchFamily="2" charset="-78"/>
              </a:rPr>
              <a:t> </a:t>
            </a:r>
            <a:r>
              <a:rPr lang="fa-IR" sz="2000" b="1" dirty="0" smtClean="0">
                <a:cs typeface="B Nazanin" pitchFamily="2" charset="-78"/>
              </a:rPr>
              <a:t>              ( جلوگیری از هزینه های غیر ضرور )   </a:t>
            </a:r>
          </a:p>
          <a:p>
            <a:pPr lvl="2" algn="r" rtl="1" eaLnBrk="1" hangingPunct="1">
              <a:lnSpc>
                <a:spcPct val="120000"/>
              </a:lnSpc>
              <a:buFont typeface="Wingdings" pitchFamily="2" charset="2"/>
              <a:buChar char="ü"/>
              <a:defRPr/>
            </a:pPr>
            <a:r>
              <a:rPr lang="fa-IR" sz="2000" b="1" dirty="0" smtClean="0">
                <a:cs typeface="B Nazanin" pitchFamily="2" charset="-78"/>
              </a:rPr>
              <a:t>تلاش در راستای  وصول مطالبات  </a:t>
            </a:r>
          </a:p>
          <a:p>
            <a:pPr marL="914400" lvl="2" indent="0" algn="r" rtl="1" eaLnBrk="1" hangingPunct="1">
              <a:lnSpc>
                <a:spcPct val="120000"/>
              </a:lnSpc>
              <a:buFontTx/>
              <a:buNone/>
              <a:defRPr/>
            </a:pPr>
            <a:r>
              <a:rPr lang="fa-IR" sz="2000" b="1" dirty="0">
                <a:cs typeface="B Nazanin" pitchFamily="2" charset="-78"/>
              </a:rPr>
              <a:t> </a:t>
            </a:r>
            <a:r>
              <a:rPr lang="fa-IR" sz="2000" b="1" dirty="0" smtClean="0">
                <a:cs typeface="B Nazanin" pitchFamily="2" charset="-78"/>
              </a:rPr>
              <a:t>            ( موجب  کاهش هزینه  ذخیره  گیری مطالبات م. م )    </a:t>
            </a:r>
            <a:endParaRPr lang="en-US" sz="2000" b="1" dirty="0" smtClean="0">
              <a:cs typeface="B Nazanin" pitchFamily="2" charset="-78"/>
            </a:endParaRPr>
          </a:p>
        </p:txBody>
      </p:sp>
      <p:sp>
        <p:nvSpPr>
          <p:cNvPr id="17412" name="Slide Number Placeholder 5"/>
          <p:cNvSpPr>
            <a:spLocks noGrp="1"/>
          </p:cNvSpPr>
          <p:nvPr>
            <p:ph type="sldNum" sz="quarter" idx="12"/>
          </p:nvPr>
        </p:nvSpPr>
        <p:spPr>
          <a:noFill/>
        </p:spPr>
        <p:txBody>
          <a:bodyPr/>
          <a:lstStyle/>
          <a:p>
            <a:fld id="{A47ACF40-88C3-4AE0-8E17-F3B9EEBD5631}" type="slidenum">
              <a:rPr lang="ar-SA" smtClean="0">
                <a:solidFill>
                  <a:srgbClr val="000000"/>
                </a:solidFill>
              </a:rPr>
              <a:pPr/>
              <a:t>30</a:t>
            </a:fld>
            <a:endParaRPr lang="en-US" smtClean="0">
              <a:solidFill>
                <a:srgbClr val="000000"/>
              </a:solidFill>
            </a:endParaRPr>
          </a:p>
        </p:txBody>
      </p:sp>
    </p:spTree>
    <p:extLst>
      <p:ext uri="{BB962C8B-B14F-4D97-AF65-F5344CB8AC3E}">
        <p14:creationId xmlns="" xmlns:p14="http://schemas.microsoft.com/office/powerpoint/2010/main" val="278157814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FF97DA6-134B-41F7-8BC5-20664092F1AC}" type="slidenum">
              <a:rPr lang="ar-SA" smtClean="0">
                <a:solidFill>
                  <a:srgbClr val="000000"/>
                </a:solidFill>
              </a:rPr>
              <a:pPr>
                <a:defRPr/>
              </a:pPr>
              <a:t>31</a:t>
            </a:fld>
            <a:endParaRPr lang="en-US">
              <a:solidFill>
                <a:srgbClr val="000000"/>
              </a:solidFill>
            </a:endParaRPr>
          </a:p>
        </p:txBody>
      </p:sp>
      <p:sp>
        <p:nvSpPr>
          <p:cNvPr id="5" name="Rectangle 4"/>
          <p:cNvSpPr>
            <a:spLocks noChangeArrowheads="1"/>
          </p:cNvSpPr>
          <p:nvPr/>
        </p:nvSpPr>
        <p:spPr bwMode="auto">
          <a:xfrm>
            <a:off x="642910" y="500042"/>
            <a:ext cx="7848600" cy="4994829"/>
          </a:xfrm>
          <a:prstGeom prst="rect">
            <a:avLst/>
          </a:prstGeom>
          <a:noFill/>
          <a:ln w="9525">
            <a:noFill/>
            <a:miter lim="800000"/>
            <a:headEnd/>
            <a:tailEnd/>
          </a:ln>
        </p:spPr>
        <p:txBody>
          <a:bodyPr wrap="square">
            <a:spAutoFit/>
          </a:bodyPr>
          <a:lstStyle/>
          <a:p>
            <a:pPr algn="just">
              <a:lnSpc>
                <a:spcPct val="115000"/>
              </a:lnSpc>
            </a:pPr>
            <a:r>
              <a:rPr lang="fa-IR" sz="2400" b="1" dirty="0" smtClean="0">
                <a:solidFill>
                  <a:srgbClr val="002060"/>
                </a:solidFill>
                <a:cs typeface="B Nazanin" pitchFamily="2" charset="-78"/>
              </a:rPr>
              <a:t>برآورد قیمت تمام شده </a:t>
            </a:r>
            <a:r>
              <a:rPr lang="fa-IR" sz="2400" b="1" dirty="0" smtClean="0">
                <a:solidFill>
                  <a:srgbClr val="7030A0"/>
                </a:solidFill>
                <a:cs typeface="B Nazanin" pitchFamily="2" charset="-78"/>
              </a:rPr>
              <a:t>پول</a:t>
            </a:r>
            <a:r>
              <a:rPr lang="fa-IR" sz="2400" b="1" dirty="0" smtClean="0">
                <a:solidFill>
                  <a:srgbClr val="002060"/>
                </a:solidFill>
                <a:cs typeface="B Nazanin" pitchFamily="2" charset="-78"/>
              </a:rPr>
              <a:t> منابع </a:t>
            </a:r>
            <a:r>
              <a:rPr lang="fa-IR" sz="2400" b="1" i="0" dirty="0" smtClean="0">
                <a:solidFill>
                  <a:srgbClr val="002060"/>
                </a:solidFill>
                <a:cs typeface="B Nazanin" pitchFamily="2" charset="-78"/>
              </a:rPr>
              <a:t>شعبه الف :</a:t>
            </a:r>
          </a:p>
          <a:p>
            <a:pPr>
              <a:lnSpc>
                <a:spcPct val="115000"/>
              </a:lnSpc>
            </a:pPr>
            <a:endParaRPr lang="fa-IR" sz="1050" b="1" dirty="0" smtClean="0">
              <a:latin typeface="Arial Black" pitchFamily="34" charset="0"/>
              <a:cs typeface="B Nazanin" pitchFamily="2" charset="-78"/>
            </a:endParaRPr>
          </a:p>
          <a:p>
            <a:pPr>
              <a:lnSpc>
                <a:spcPct val="150000"/>
              </a:lnSpc>
            </a:pPr>
            <a:r>
              <a:rPr lang="fa-IR" b="1" dirty="0" smtClean="0">
                <a:latin typeface="Arial Black" pitchFamily="34" charset="0"/>
                <a:cs typeface="B Nazanin" pitchFamily="2" charset="-78"/>
              </a:rPr>
              <a:t>میانگین کل سپرده های ریالی و سایر منابع</a:t>
            </a:r>
            <a:r>
              <a:rPr lang="fa-IR" sz="2000" b="1" dirty="0" smtClean="0">
                <a:latin typeface="Arial Black" pitchFamily="34" charset="0"/>
                <a:cs typeface="B Nazanin" pitchFamily="2" charset="-78"/>
              </a:rPr>
              <a:t>= 9.175.000ریال</a:t>
            </a:r>
          </a:p>
          <a:p>
            <a:pPr>
              <a:lnSpc>
                <a:spcPct val="150000"/>
              </a:lnSpc>
            </a:pPr>
            <a:r>
              <a:rPr lang="fa-IR" b="1" dirty="0" smtClean="0">
                <a:solidFill>
                  <a:srgbClr val="FF0000"/>
                </a:solidFill>
                <a:latin typeface="Arial Black" pitchFamily="34" charset="0"/>
                <a:cs typeface="B Nazanin" pitchFamily="2" charset="-78"/>
              </a:rPr>
              <a:t>سپرده قانونی</a:t>
            </a:r>
            <a:r>
              <a:rPr lang="fa-IR" sz="2000" b="1" dirty="0" smtClean="0">
                <a:latin typeface="Arial Black" pitchFamily="34" charset="0"/>
                <a:cs typeface="B Nazanin" pitchFamily="2" charset="-78"/>
              </a:rPr>
              <a:t>= </a:t>
            </a:r>
            <a:r>
              <a:rPr lang="fa-IR" dirty="0" smtClean="0">
                <a:solidFill>
                  <a:srgbClr val="002060"/>
                </a:solidFill>
                <a:cs typeface="B Nazanin" pitchFamily="2" charset="-78"/>
              </a:rPr>
              <a:t>نرخ سپرده قانونی * میانگین مانده سپردها </a:t>
            </a:r>
            <a:r>
              <a:rPr lang="fa-IR" sz="2400" dirty="0" smtClean="0">
                <a:solidFill>
                  <a:srgbClr val="002060"/>
                </a:solidFill>
                <a:cs typeface="B Nazanin" pitchFamily="2" charset="-78"/>
              </a:rPr>
              <a:t>/     </a:t>
            </a:r>
            <a:r>
              <a:rPr lang="fa-IR" sz="2400" b="1" dirty="0" smtClean="0">
                <a:solidFill>
                  <a:srgbClr val="FF0000"/>
                </a:solidFill>
                <a:cs typeface="B Nazanin" pitchFamily="2" charset="-78"/>
              </a:rPr>
              <a:t>1.238.625</a:t>
            </a:r>
            <a:r>
              <a:rPr lang="fa-IR" sz="2400" dirty="0" smtClean="0">
                <a:solidFill>
                  <a:srgbClr val="FF0000"/>
                </a:solidFill>
                <a:cs typeface="B Nazanin" pitchFamily="2" charset="-78"/>
              </a:rPr>
              <a:t>=</a:t>
            </a:r>
            <a:r>
              <a:rPr lang="fa-IR" sz="2400" dirty="0" smtClean="0">
                <a:solidFill>
                  <a:srgbClr val="002060"/>
                </a:solidFill>
                <a:cs typeface="B Nazanin" pitchFamily="2" charset="-78"/>
              </a:rPr>
              <a:t> </a:t>
            </a:r>
            <a:r>
              <a:rPr lang="fa-IR" dirty="0" smtClean="0">
                <a:solidFill>
                  <a:srgbClr val="002060"/>
                </a:solidFill>
                <a:cs typeface="B Nazanin" pitchFamily="2" charset="-78"/>
              </a:rPr>
              <a:t> 13.5%*9.175.000</a:t>
            </a:r>
            <a:endParaRPr lang="fa-IR" sz="2000" b="1" dirty="0" smtClean="0">
              <a:solidFill>
                <a:srgbClr val="FF0000"/>
              </a:solidFill>
              <a:latin typeface="Arial Black" pitchFamily="34" charset="0"/>
              <a:cs typeface="B Nazanin" pitchFamily="2" charset="-78"/>
            </a:endParaRPr>
          </a:p>
          <a:p>
            <a:pPr>
              <a:lnSpc>
                <a:spcPct val="150000"/>
              </a:lnSpc>
            </a:pPr>
            <a:r>
              <a:rPr lang="fa-IR" b="1" dirty="0" smtClean="0">
                <a:solidFill>
                  <a:srgbClr val="FF0000"/>
                </a:solidFill>
                <a:latin typeface="Arial Black" pitchFamily="34" charset="0"/>
                <a:cs typeface="B Nazanin" pitchFamily="2" charset="-78"/>
              </a:rPr>
              <a:t>نقدینگی</a:t>
            </a:r>
            <a:r>
              <a:rPr lang="fa-IR" sz="2000" b="1" dirty="0" smtClean="0">
                <a:latin typeface="Arial Black" pitchFamily="34" charset="0"/>
                <a:cs typeface="B Nazanin" pitchFamily="2" charset="-78"/>
              </a:rPr>
              <a:t>= </a:t>
            </a:r>
            <a:r>
              <a:rPr lang="fa-IR" dirty="0" smtClean="0">
                <a:solidFill>
                  <a:srgbClr val="002060"/>
                </a:solidFill>
                <a:cs typeface="B Nazanin" pitchFamily="2" charset="-78"/>
              </a:rPr>
              <a:t>ضریب نقدینگی (2درصد) * میانگین سپرده ها</a:t>
            </a:r>
            <a:r>
              <a:rPr lang="fa-IR" sz="2000" dirty="0" smtClean="0">
                <a:solidFill>
                  <a:srgbClr val="002060"/>
                </a:solidFill>
                <a:cs typeface="B Nazanin" pitchFamily="2" charset="-78"/>
              </a:rPr>
              <a:t> </a:t>
            </a:r>
            <a:r>
              <a:rPr lang="fa-IR" sz="2800" dirty="0" smtClean="0">
                <a:solidFill>
                  <a:srgbClr val="002060"/>
                </a:solidFill>
                <a:cs typeface="B Nazanin" pitchFamily="2" charset="-78"/>
              </a:rPr>
              <a:t>/     </a:t>
            </a:r>
            <a:r>
              <a:rPr lang="fa-IR" sz="2400" b="1" dirty="0" smtClean="0">
                <a:solidFill>
                  <a:srgbClr val="FF0000"/>
                </a:solidFill>
                <a:cs typeface="B Nazanin" pitchFamily="2" charset="-78"/>
              </a:rPr>
              <a:t>183.500</a:t>
            </a:r>
            <a:r>
              <a:rPr lang="fa-IR" sz="2000" dirty="0" smtClean="0">
                <a:solidFill>
                  <a:srgbClr val="002060"/>
                </a:solidFill>
                <a:cs typeface="B Nazanin" pitchFamily="2" charset="-78"/>
              </a:rPr>
              <a:t> = 2%*  9.175.000</a:t>
            </a:r>
          </a:p>
          <a:p>
            <a:pPr algn="just" rtl="1">
              <a:lnSpc>
                <a:spcPct val="150000"/>
              </a:lnSpc>
            </a:pPr>
            <a:r>
              <a:rPr lang="fa-IR" b="1" dirty="0" smtClean="0">
                <a:latin typeface="Arial Black" pitchFamily="34" charset="0"/>
                <a:cs typeface="B Nazanin" pitchFamily="2" charset="-78"/>
              </a:rPr>
              <a:t>هزینه های بهره ای(هزینه سود پرداختی به انواع سپرده ها)/             </a:t>
            </a:r>
            <a:r>
              <a:rPr lang="fa-IR" sz="2400" b="1" dirty="0" smtClean="0">
                <a:solidFill>
                  <a:srgbClr val="FF0000"/>
                </a:solidFill>
                <a:latin typeface="Arial Black" pitchFamily="34" charset="0"/>
                <a:cs typeface="B Nazanin" pitchFamily="2" charset="-78"/>
              </a:rPr>
              <a:t>1.463.375ریال</a:t>
            </a:r>
            <a:r>
              <a:rPr lang="fa-IR" b="1" dirty="0" smtClean="0">
                <a:latin typeface="Arial Black" pitchFamily="34" charset="0"/>
                <a:cs typeface="B Nazanin" pitchFamily="2" charset="-78"/>
              </a:rPr>
              <a:t> </a:t>
            </a:r>
          </a:p>
          <a:p>
            <a:pPr>
              <a:lnSpc>
                <a:spcPct val="150000"/>
              </a:lnSpc>
            </a:pPr>
            <a:r>
              <a:rPr lang="fa-IR" b="1" dirty="0" smtClean="0">
                <a:latin typeface="Arial Black" pitchFamily="34" charset="0"/>
                <a:cs typeface="B Nazanin" pitchFamily="2" charset="-78"/>
              </a:rPr>
              <a:t>هزینه های غیربهره ای (هزینه های پرسنلی و اداری)/                       </a:t>
            </a:r>
            <a:r>
              <a:rPr lang="fa-IR" sz="2400" b="1" dirty="0" smtClean="0">
                <a:solidFill>
                  <a:srgbClr val="FF0000"/>
                </a:solidFill>
                <a:latin typeface="Arial Black" pitchFamily="34" charset="0"/>
                <a:cs typeface="B Nazanin" pitchFamily="2" charset="-78"/>
              </a:rPr>
              <a:t>500.000ریال</a:t>
            </a:r>
            <a:endParaRPr lang="fa-IR" b="1" dirty="0" smtClean="0">
              <a:solidFill>
                <a:srgbClr val="FF0000"/>
              </a:solidFill>
              <a:latin typeface="Arial Black" pitchFamily="34" charset="0"/>
              <a:cs typeface="B Nazanin" pitchFamily="2" charset="-78"/>
            </a:endParaRPr>
          </a:p>
          <a:p>
            <a:pPr>
              <a:lnSpc>
                <a:spcPct val="115000"/>
              </a:lnSpc>
            </a:pPr>
            <a:endParaRPr lang="fa-IR" sz="2000" dirty="0" smtClean="0">
              <a:solidFill>
                <a:srgbClr val="002060"/>
              </a:solidFill>
              <a:cs typeface="B Nazanin" pitchFamily="2" charset="-78"/>
            </a:endParaRPr>
          </a:p>
          <a:p>
            <a:pPr algn="l" rtl="1">
              <a:lnSpc>
                <a:spcPct val="115000"/>
              </a:lnSpc>
            </a:pPr>
            <a:endParaRPr lang="fa-IR" sz="2400" dirty="0" smtClean="0">
              <a:solidFill>
                <a:srgbClr val="002060"/>
              </a:solidFill>
              <a:cs typeface="B Nazanin" pitchFamily="2" charset="-78"/>
            </a:endParaRPr>
          </a:p>
          <a:p>
            <a:pPr algn="just" rtl="1">
              <a:lnSpc>
                <a:spcPct val="115000"/>
              </a:lnSpc>
            </a:pPr>
            <a:endParaRPr lang="fa-IR" sz="2400" b="1" dirty="0" smtClean="0">
              <a:solidFill>
                <a:srgbClr val="002060"/>
              </a:solidFill>
              <a:cs typeface="B Nazanin" pitchFamily="2" charset="-78"/>
            </a:endParaRPr>
          </a:p>
          <a:p>
            <a:pPr algn="just" rtl="1">
              <a:lnSpc>
                <a:spcPct val="115000"/>
              </a:lnSpc>
            </a:pPr>
            <a:endParaRPr lang="fa-IR" dirty="0">
              <a:solidFill>
                <a:srgbClr val="15058D"/>
              </a:solidFill>
              <a:cs typeface="B Nazanin" pitchFamily="2" charset="-78"/>
            </a:endParaRPr>
          </a:p>
        </p:txBody>
      </p:sp>
      <p:graphicFrame>
        <p:nvGraphicFramePr>
          <p:cNvPr id="6" name="Group 19"/>
          <p:cNvGraphicFramePr>
            <a:graphicFrameLocks noGrp="1"/>
          </p:cNvGraphicFramePr>
          <p:nvPr>
            <p:extLst>
              <p:ext uri="{D42A27DB-BD31-4B8C-83A1-F6EECF244321}">
                <p14:modId xmlns:p14="http://schemas.microsoft.com/office/powerpoint/2010/main" xmlns="" val="1815703855"/>
              </p:ext>
            </p:extLst>
          </p:nvPr>
        </p:nvGraphicFramePr>
        <p:xfrm>
          <a:off x="714348" y="3857628"/>
          <a:ext cx="5286412" cy="1214446"/>
        </p:xfrm>
        <a:graphic>
          <a:graphicData uri="http://schemas.openxmlformats.org/drawingml/2006/table">
            <a:tbl>
              <a:tblPr/>
              <a:tblGrid>
                <a:gridCol w="5286412"/>
              </a:tblGrid>
              <a:tr h="607223">
                <a:tc>
                  <a:txBody>
                    <a:bodyPr/>
                    <a:lstStyle/>
                    <a:p>
                      <a:pPr marL="0" marR="0" lvl="0" indent="0" algn="ctr" defTabSz="914400" rtl="0" eaLnBrk="1" fontAlgn="base" latinLnBrk="0" hangingPunct="1">
                        <a:lnSpc>
                          <a:spcPct val="125000"/>
                        </a:lnSpc>
                        <a:spcBef>
                          <a:spcPct val="0"/>
                        </a:spcBef>
                        <a:spcAft>
                          <a:spcPct val="0"/>
                        </a:spcAft>
                        <a:buClr>
                          <a:schemeClr val="bg2"/>
                        </a:buClr>
                        <a:buSzTx/>
                        <a:buFontTx/>
                        <a:buNone/>
                        <a:tabLst/>
                      </a:pPr>
                      <a:r>
                        <a:rPr lang="fa-IR" sz="1800" b="1" i="0" dirty="0" smtClean="0">
                          <a:solidFill>
                            <a:schemeClr val="tx1"/>
                          </a:solidFill>
                          <a:latin typeface="Arial Black" pitchFamily="34" charset="0"/>
                          <a:cs typeface="B Nazanin" pitchFamily="2" charset="-78"/>
                        </a:rPr>
                        <a:t>هزینه های بهره ای+ هزینه</a:t>
                      </a:r>
                      <a:r>
                        <a:rPr lang="fa-IR" sz="1800" b="1" i="0" baseline="0" dirty="0" smtClean="0">
                          <a:solidFill>
                            <a:schemeClr val="tx1"/>
                          </a:solidFill>
                          <a:latin typeface="Arial Black" pitchFamily="34" charset="0"/>
                          <a:cs typeface="B Nazanin" pitchFamily="2" charset="-78"/>
                        </a:rPr>
                        <a:t> های غیربهره ای</a:t>
                      </a:r>
                      <a:endParaRPr kumimoji="0" lang="ar-SA" sz="1800" b="1" i="0" u="none" strike="noStrike" cap="none" normalizeH="0" baseline="0" dirty="0" smtClean="0">
                        <a:ln>
                          <a:noFill/>
                        </a:ln>
                        <a:solidFill>
                          <a:schemeClr val="tx1"/>
                        </a:solidFill>
                        <a:effectLst/>
                        <a:latin typeface="Trebuchet MS" pitchFamily="34" charset="0"/>
                        <a:cs typeface="Arial" charset="0"/>
                      </a:endParaRPr>
                    </a:p>
                  </a:txBody>
                  <a:tcPr marL="90000" marR="90000" marT="46800" marB="46800"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607223">
                <a:tc>
                  <a:txBody>
                    <a:bodyPr/>
                    <a:lstStyle/>
                    <a:p>
                      <a:pPr algn="ctr" rtl="1" eaLnBrk="1" hangingPunct="1">
                        <a:lnSpc>
                          <a:spcPct val="60000"/>
                        </a:lnSpc>
                        <a:buClr>
                          <a:schemeClr val="folHlink"/>
                        </a:buClr>
                        <a:buSzPct val="90000"/>
                        <a:buFont typeface="Wingdings" pitchFamily="2" charset="2"/>
                        <a:buNone/>
                      </a:pPr>
                      <a:r>
                        <a:rPr lang="fa-IR" sz="1600" b="1" i="0" dirty="0" smtClean="0">
                          <a:solidFill>
                            <a:schemeClr val="tx1"/>
                          </a:solidFill>
                          <a:latin typeface="Arial Black" pitchFamily="34" charset="0"/>
                          <a:cs typeface="B Nazanin" pitchFamily="2" charset="-78"/>
                        </a:rPr>
                        <a:t> (سپرده</a:t>
                      </a:r>
                      <a:r>
                        <a:rPr lang="fa-IR" sz="1600" b="1" i="0" baseline="0" dirty="0" smtClean="0">
                          <a:solidFill>
                            <a:schemeClr val="tx1"/>
                          </a:solidFill>
                          <a:latin typeface="Arial Black" pitchFamily="34" charset="0"/>
                          <a:cs typeface="B Nazanin" pitchFamily="2" charset="-78"/>
                        </a:rPr>
                        <a:t> قانونی + نقدینگی)</a:t>
                      </a:r>
                      <a:r>
                        <a:rPr lang="fa-IR" sz="1600" b="1" i="0" dirty="0" smtClean="0">
                          <a:solidFill>
                            <a:schemeClr val="tx1"/>
                          </a:solidFill>
                          <a:latin typeface="Arial Black" pitchFamily="34" charset="0"/>
                          <a:cs typeface="B Nazanin" pitchFamily="2" charset="-78"/>
                        </a:rPr>
                        <a:t>- میانگین کل سپرده های ریالی و سایر منابع</a:t>
                      </a:r>
                      <a:endParaRPr lang="en-US" sz="1600" b="1" i="0" dirty="0">
                        <a:solidFill>
                          <a:schemeClr val="tx1"/>
                        </a:solidFill>
                        <a:latin typeface="Arial Black" pitchFamily="34" charset="0"/>
                        <a:cs typeface="B Nazanin" pitchFamily="2" charset="-78"/>
                      </a:endParaRPr>
                    </a:p>
                  </a:txBody>
                  <a:tcPr marL="90000" marR="90000" marT="46800" marB="46800" anchor="ct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3929497859"/>
              </p:ext>
            </p:extLst>
          </p:nvPr>
        </p:nvGraphicFramePr>
        <p:xfrm>
          <a:off x="785786" y="5214950"/>
          <a:ext cx="7143800" cy="1143008"/>
        </p:xfrm>
        <a:graphic>
          <a:graphicData uri="http://schemas.openxmlformats.org/drawingml/2006/table">
            <a:tbl>
              <a:tblPr rtl="1" firstRow="1" bandRow="1">
                <a:tableStyleId>{7DF18680-E054-41AD-8BC1-D1AEF772440D}</a:tableStyleId>
              </a:tblPr>
              <a:tblGrid>
                <a:gridCol w="1791854"/>
                <a:gridCol w="3878240"/>
                <a:gridCol w="1473706"/>
              </a:tblGrid>
              <a:tr h="552580">
                <a:tc rowSpan="2">
                  <a:txBody>
                    <a:bodyPr/>
                    <a:lstStyle/>
                    <a:p>
                      <a:pPr algn="l" rtl="0"/>
                      <a:r>
                        <a:rPr lang="en-US" sz="2000" b="1" kern="1200" baseline="0" dirty="0" smtClean="0">
                          <a:solidFill>
                            <a:sysClr val="windowText" lastClr="000000"/>
                          </a:solidFill>
                          <a:latin typeface="+mn-lt"/>
                          <a:ea typeface="+mn-ea"/>
                          <a:cs typeface="B Nazanin" pitchFamily="2" charset="-78"/>
                        </a:rPr>
                        <a:t>=</a:t>
                      </a:r>
                      <a:r>
                        <a:rPr lang="fa-IR" sz="2000" b="1" kern="1200" baseline="0" dirty="0" smtClean="0">
                          <a:solidFill>
                            <a:sysClr val="windowText" lastClr="000000"/>
                          </a:solidFill>
                          <a:latin typeface="+mn-lt"/>
                          <a:ea typeface="+mn-ea"/>
                          <a:cs typeface="B Nazanin" pitchFamily="2" charset="-78"/>
                        </a:rPr>
                        <a:t>25.23</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60000"/>
                        <a:lumOff val="40000"/>
                      </a:schemeClr>
                    </a:solidFill>
                  </a:tcPr>
                </a:tc>
                <a:tc>
                  <a:txBody>
                    <a:bodyPr/>
                    <a:lstStyle/>
                    <a:p>
                      <a:pPr marL="0" algn="ctr" defTabSz="914400" rtl="1" eaLnBrk="1" latinLnBrk="0" hangingPunct="1"/>
                      <a:r>
                        <a:rPr lang="fa-IR" sz="1800" b="1" kern="1200" baseline="0" dirty="0" smtClean="0">
                          <a:solidFill>
                            <a:sysClr val="windowText" lastClr="000000"/>
                          </a:solidFill>
                          <a:latin typeface="+mn-lt"/>
                          <a:ea typeface="+mn-ea"/>
                          <a:cs typeface="B Nazanin" pitchFamily="2" charset="-78"/>
                        </a:rPr>
                        <a:t>1.463.375+500000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rowSpan="2">
                  <a:txBody>
                    <a:bodyPr/>
                    <a:lstStyle/>
                    <a:p>
                      <a:pPr algn="ctr" rtl="1"/>
                      <a:r>
                        <a:rPr lang="fa-IR" sz="1800" b="1" dirty="0" smtClean="0">
                          <a:solidFill>
                            <a:sysClr val="windowText" lastClr="000000"/>
                          </a:solidFill>
                          <a:latin typeface="Times New Roman" pitchFamily="18" charset="0"/>
                          <a:cs typeface="B Nazanin" pitchFamily="2" charset="-78"/>
                        </a:rPr>
                        <a:t>قیمت تمام شده </a:t>
                      </a:r>
                      <a:r>
                        <a:rPr lang="fa-IR" sz="1800" b="1" i="0" dirty="0" smtClean="0">
                          <a:solidFill>
                            <a:srgbClr val="7030A0"/>
                          </a:solidFill>
                          <a:cs typeface="B Nazanin" pitchFamily="2" charset="-78"/>
                        </a:rPr>
                        <a:t>پول</a:t>
                      </a:r>
                      <a:r>
                        <a:rPr lang="fa-IR" sz="1800" b="1" dirty="0" smtClean="0">
                          <a:solidFill>
                            <a:sysClr val="windowText" lastClr="000000"/>
                          </a:solidFill>
                          <a:latin typeface="Times New Roman" pitchFamily="18" charset="0"/>
                          <a:cs typeface="B Nazanin" pitchFamily="2" charset="-78"/>
                        </a:rPr>
                        <a:t>  </a:t>
                      </a:r>
                      <a:endParaRPr lang="fa-IR" sz="1800" b="1" dirty="0">
                        <a:solidFill>
                          <a:sysClr val="windowText" lastClr="000000"/>
                        </a:solidFill>
                        <a:cs typeface="B Nazanin" pitchFamily="2" charset="-78"/>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60000"/>
                        <a:lumOff val="40000"/>
                      </a:schemeClr>
                    </a:solidFill>
                  </a:tcPr>
                </a:tc>
              </a:tr>
              <a:tr h="590428">
                <a:tc vMerge="1">
                  <a:txBody>
                    <a:bodyPr/>
                    <a:lstStyle/>
                    <a:p>
                      <a:pPr rtl="1"/>
                      <a:endParaRPr lang="fa-IR" dirty="0"/>
                    </a:p>
                  </a:txBody>
                  <a:tcPr/>
                </a:tc>
                <a:tc>
                  <a:txBody>
                    <a:bodyPr/>
                    <a:lstStyle/>
                    <a:p>
                      <a:pPr algn="ctr" rtl="1"/>
                      <a:r>
                        <a:rPr lang="fa-IR" sz="2000" b="1" kern="1200" baseline="0" dirty="0" smtClean="0">
                          <a:solidFill>
                            <a:sysClr val="windowText" lastClr="000000"/>
                          </a:solidFill>
                          <a:latin typeface="+mn-lt"/>
                          <a:ea typeface="+mn-ea"/>
                          <a:cs typeface="B Nazanin" pitchFamily="2" charset="-78"/>
                        </a:rPr>
                        <a:t>(183.500+1.238.625) - 9.175.000</a:t>
                      </a:r>
                    </a:p>
                  </a:txBody>
                  <a:tcPr anchor="ctr">
                    <a:lnL w="38100" cmpd="sng">
                      <a:noFill/>
                    </a:lnL>
                    <a:lnR w="381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60000"/>
                        <a:lumOff val="40000"/>
                      </a:schemeClr>
                    </a:solidFill>
                  </a:tcPr>
                </a:tc>
                <a:tc vMerge="1">
                  <a:txBody>
                    <a:bodyPr/>
                    <a:lstStyle/>
                    <a:p>
                      <a:pPr rtl="1"/>
                      <a:endParaRPr lang="fa-IR" dirty="0"/>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28600"/>
            <a:ext cx="8077200" cy="1524000"/>
          </a:xfrm>
        </p:spPr>
        <p:txBody>
          <a:bodyPr/>
          <a:lstStyle/>
          <a:p>
            <a:pPr algn="r" rtl="1">
              <a:lnSpc>
                <a:spcPct val="150000"/>
              </a:lnSpc>
            </a:pPr>
            <a:r>
              <a:rPr lang="fa-IR" sz="2800" dirty="0" smtClean="0">
                <a:solidFill>
                  <a:srgbClr val="7030A0"/>
                </a:solidFill>
                <a:cs typeface="B Titr" pitchFamily="2" charset="-78"/>
              </a:rPr>
              <a:t>ج- نرخ مصرف در نقطه سربه سر</a:t>
            </a:r>
            <a:r>
              <a:rPr lang="en-US" sz="4000" dirty="0" smtClean="0">
                <a:cs typeface="B Nazanin" pitchFamily="2" charset="-78"/>
              </a:rPr>
              <a:t/>
            </a:r>
            <a:br>
              <a:rPr lang="en-US" sz="4000" dirty="0" smtClean="0">
                <a:cs typeface="B Nazanin" pitchFamily="2" charset="-78"/>
              </a:rPr>
            </a:br>
            <a:r>
              <a:rPr lang="ar-SA" sz="2400" dirty="0" smtClean="0">
                <a:solidFill>
                  <a:schemeClr val="tx1"/>
                </a:solidFill>
                <a:cs typeface="B Nazanin" pitchFamily="2" charset="-78"/>
              </a:rPr>
              <a:t>نرخ مذکور معرف حداقل نرخی است که کلیه هزینه های مرتبط با جذب منابع به کار رفته در اعطای تسهیلات را پوشش می دهد.</a:t>
            </a:r>
            <a:r>
              <a:rPr lang="fa-IR" sz="2000" dirty="0" smtClean="0">
                <a:solidFill>
                  <a:schemeClr val="tx1"/>
                </a:solidFill>
                <a:cs typeface="B Nazanin" pitchFamily="2" charset="-78"/>
              </a:rPr>
              <a:t/>
            </a:r>
            <a:br>
              <a:rPr lang="fa-IR" sz="2000" dirty="0" smtClean="0">
                <a:solidFill>
                  <a:schemeClr val="tx1"/>
                </a:solidFill>
                <a:cs typeface="B Nazanin" pitchFamily="2" charset="-78"/>
              </a:rPr>
            </a:br>
            <a:endParaRPr lang="en-US" sz="2000" dirty="0" smtClean="0">
              <a:solidFill>
                <a:schemeClr val="tx1"/>
              </a:solidFill>
              <a:cs typeface="B Nazanin" pitchFamily="2" charset="-78"/>
            </a:endParaRPr>
          </a:p>
        </p:txBody>
      </p:sp>
      <p:sp>
        <p:nvSpPr>
          <p:cNvPr id="38915" name="Rectangle 3"/>
          <p:cNvSpPr>
            <a:spLocks noGrp="1" noChangeArrowheads="1"/>
          </p:cNvSpPr>
          <p:nvPr>
            <p:ph type="body" idx="1"/>
          </p:nvPr>
        </p:nvSpPr>
        <p:spPr>
          <a:xfrm>
            <a:off x="533400" y="1981200"/>
            <a:ext cx="8077200" cy="4876800"/>
          </a:xfrm>
        </p:spPr>
        <p:txBody>
          <a:bodyPr/>
          <a:lstStyle/>
          <a:p>
            <a:pPr lvl="1" algn="r">
              <a:lnSpc>
                <a:spcPct val="90000"/>
              </a:lnSpc>
              <a:buFont typeface="Trebuchet MS" pitchFamily="34" charset="0"/>
              <a:buNone/>
            </a:pPr>
            <a:r>
              <a:rPr lang="en-US" sz="2400" dirty="0" smtClean="0"/>
              <a:t> </a:t>
            </a:r>
            <a:r>
              <a:rPr lang="fa-IR" dirty="0" smtClean="0">
                <a:cs typeface="B Nazanin" pitchFamily="2" charset="-78"/>
              </a:rPr>
              <a:t>نرخ سود سپرده </a:t>
            </a:r>
            <a:r>
              <a:rPr lang="en-US" dirty="0" smtClean="0">
                <a:cs typeface="B Nazanin" pitchFamily="2" charset="-78"/>
              </a:rPr>
              <a:t> </a:t>
            </a:r>
            <a:r>
              <a:rPr lang="en-US" dirty="0" smtClean="0">
                <a:latin typeface="Times New Roman" pitchFamily="18" charset="0"/>
                <a:cs typeface="B Nazanin" pitchFamily="2" charset="-78"/>
              </a:rPr>
              <a:t>: </a:t>
            </a:r>
            <a:r>
              <a:rPr lang="en-US" dirty="0" err="1" smtClean="0">
                <a:latin typeface="Times New Roman" pitchFamily="18" charset="0"/>
                <a:cs typeface="B Nazanin" pitchFamily="2" charset="-78"/>
              </a:rPr>
              <a:t>Rm</a:t>
            </a:r>
            <a:endParaRPr lang="en-US" dirty="0" smtClean="0">
              <a:latin typeface="Times New Roman" pitchFamily="18" charset="0"/>
              <a:cs typeface="B Nazanin" pitchFamily="2" charset="-78"/>
            </a:endParaRPr>
          </a:p>
          <a:p>
            <a:pPr lvl="1" algn="r">
              <a:lnSpc>
                <a:spcPct val="90000"/>
              </a:lnSpc>
              <a:buFont typeface="Trebuchet MS" pitchFamily="34" charset="0"/>
              <a:buNone/>
            </a:pPr>
            <a:r>
              <a:rPr lang="en-US" dirty="0" smtClean="0">
                <a:cs typeface="B Nazanin" pitchFamily="2" charset="-78"/>
              </a:rPr>
              <a:t> </a:t>
            </a:r>
            <a:r>
              <a:rPr lang="fa-IR" dirty="0" smtClean="0">
                <a:cs typeface="B Nazanin" pitchFamily="2" charset="-78"/>
              </a:rPr>
              <a:t>شاخص مصارف به منابع    </a:t>
            </a:r>
            <a:r>
              <a:rPr lang="en-US" dirty="0" smtClean="0">
                <a:cs typeface="B Nazanin" pitchFamily="2" charset="-78"/>
              </a:rPr>
              <a:t> :  </a:t>
            </a:r>
            <a:r>
              <a:rPr lang="fa-IR" dirty="0" smtClean="0">
                <a:cs typeface="B Nazanin" pitchFamily="2" charset="-78"/>
              </a:rPr>
              <a:t> </a:t>
            </a:r>
            <a:r>
              <a:rPr lang="en-US" dirty="0" smtClean="0">
                <a:latin typeface="Times New Roman" pitchFamily="18" charset="0"/>
                <a:cs typeface="B Nazanin" pitchFamily="2" charset="-78"/>
              </a:rPr>
              <a:t>K</a:t>
            </a:r>
          </a:p>
          <a:p>
            <a:pPr lvl="1" algn="r">
              <a:lnSpc>
                <a:spcPct val="90000"/>
              </a:lnSpc>
              <a:buFont typeface="Trebuchet MS" pitchFamily="34" charset="0"/>
              <a:buNone/>
            </a:pPr>
            <a:r>
              <a:rPr lang="fa-IR" dirty="0" smtClean="0">
                <a:cs typeface="B Nazanin" pitchFamily="2" charset="-78"/>
              </a:rPr>
              <a:t>نرخ هزینه مطالبات (ذ م م عمومی )</a:t>
            </a:r>
            <a:r>
              <a:rPr lang="en-US" dirty="0" smtClean="0">
                <a:cs typeface="B Nazanin" pitchFamily="2" charset="-78"/>
              </a:rPr>
              <a:t>:  </a:t>
            </a:r>
            <a:r>
              <a:rPr lang="en-US" dirty="0" err="1" smtClean="0">
                <a:latin typeface="Times New Roman" pitchFamily="18" charset="0"/>
                <a:cs typeface="B Nazanin" pitchFamily="2" charset="-78"/>
              </a:rPr>
              <a:t>Rb</a:t>
            </a:r>
            <a:r>
              <a:rPr lang="en-US" dirty="0" smtClean="0">
                <a:cs typeface="B Nazanin" pitchFamily="2" charset="-78"/>
              </a:rPr>
              <a:t> </a:t>
            </a:r>
          </a:p>
          <a:p>
            <a:pPr lvl="1" algn="r">
              <a:lnSpc>
                <a:spcPct val="90000"/>
              </a:lnSpc>
              <a:buFont typeface="Trebuchet MS" pitchFamily="34" charset="0"/>
              <a:buNone/>
            </a:pPr>
            <a:r>
              <a:rPr lang="en-US" dirty="0" smtClean="0">
                <a:cs typeface="B Nazanin" pitchFamily="2" charset="-78"/>
              </a:rPr>
              <a:t>  </a:t>
            </a:r>
            <a:r>
              <a:rPr lang="fa-IR" dirty="0" smtClean="0">
                <a:cs typeface="B Nazanin" pitchFamily="2" charset="-78"/>
              </a:rPr>
              <a:t>نرخ سپرده قانونی                          </a:t>
            </a:r>
            <a:r>
              <a:rPr lang="en-US" dirty="0" smtClean="0">
                <a:cs typeface="B Nazanin" pitchFamily="2" charset="-78"/>
              </a:rPr>
              <a:t> :   </a:t>
            </a:r>
            <a:r>
              <a:rPr lang="en-US" dirty="0" smtClean="0">
                <a:latin typeface="Times New Roman" pitchFamily="18" charset="0"/>
                <a:cs typeface="B Nazanin" pitchFamily="2" charset="-78"/>
              </a:rPr>
              <a:t>N</a:t>
            </a:r>
            <a:r>
              <a:rPr lang="en-US" dirty="0" smtClean="0">
                <a:cs typeface="B Nazanin" pitchFamily="2" charset="-78"/>
              </a:rPr>
              <a:t> </a:t>
            </a:r>
          </a:p>
          <a:p>
            <a:pPr lvl="1" algn="r">
              <a:lnSpc>
                <a:spcPct val="90000"/>
              </a:lnSpc>
              <a:buFont typeface="Trebuchet MS" pitchFamily="34" charset="0"/>
              <a:buNone/>
            </a:pPr>
            <a:r>
              <a:rPr lang="fa-IR" dirty="0" smtClean="0">
                <a:cs typeface="B Nazanin" pitchFamily="2" charset="-78"/>
              </a:rPr>
              <a:t>نرخ درآمد حاصل از سپرده قانونی                       </a:t>
            </a:r>
            <a:r>
              <a:rPr lang="en-US" dirty="0" smtClean="0">
                <a:cs typeface="B Nazanin" pitchFamily="2" charset="-78"/>
              </a:rPr>
              <a:t>  :  </a:t>
            </a:r>
            <a:r>
              <a:rPr lang="en-US" dirty="0" smtClean="0">
                <a:latin typeface="Times New Roman" pitchFamily="18" charset="0"/>
                <a:cs typeface="B Nazanin" pitchFamily="2" charset="-78"/>
              </a:rPr>
              <a:t>Ra</a:t>
            </a:r>
          </a:p>
          <a:p>
            <a:pPr lvl="1" algn="r">
              <a:lnSpc>
                <a:spcPct val="90000"/>
              </a:lnSpc>
              <a:buFont typeface="Trebuchet MS" pitchFamily="34" charset="0"/>
              <a:buNone/>
            </a:pPr>
            <a:r>
              <a:rPr lang="en-US" dirty="0" smtClean="0">
                <a:cs typeface="B Nazanin" pitchFamily="2" charset="-78"/>
              </a:rPr>
              <a:t>  </a:t>
            </a:r>
            <a:r>
              <a:rPr lang="fa-IR" dirty="0" smtClean="0">
                <a:cs typeface="B Nazanin" pitchFamily="2" charset="-78"/>
              </a:rPr>
              <a:t>   : نرخ هزینه های سربار </a:t>
            </a:r>
            <a:r>
              <a:rPr lang="en-US" dirty="0" smtClean="0">
                <a:latin typeface="Times New Roman" pitchFamily="18" charset="0"/>
                <a:cs typeface="B Nazanin" pitchFamily="2" charset="-78"/>
              </a:rPr>
              <a:t>C</a:t>
            </a:r>
          </a:p>
          <a:p>
            <a:pPr lvl="1" algn="r">
              <a:lnSpc>
                <a:spcPct val="90000"/>
              </a:lnSpc>
              <a:buFont typeface="Trebuchet MS" pitchFamily="34" charset="0"/>
              <a:buNone/>
            </a:pPr>
            <a:r>
              <a:rPr lang="en-US" dirty="0" smtClean="0">
                <a:cs typeface="B Nazanin" pitchFamily="2" charset="-78"/>
              </a:rPr>
              <a:t>   </a:t>
            </a:r>
            <a:r>
              <a:rPr lang="fa-IR" dirty="0" smtClean="0">
                <a:cs typeface="B Nazanin" pitchFamily="2" charset="-78"/>
              </a:rPr>
              <a:t>  : نرخ مصرف در نقطه سر به سر </a:t>
            </a:r>
            <a:r>
              <a:rPr lang="en-US" sz="2400" dirty="0" smtClean="0">
                <a:latin typeface="Times New Roman" pitchFamily="18" charset="0"/>
                <a:cs typeface="Times New Roman" pitchFamily="18" charset="0"/>
              </a:rPr>
              <a:t>Rs</a:t>
            </a:r>
          </a:p>
          <a:p>
            <a:pPr lvl="1">
              <a:lnSpc>
                <a:spcPct val="90000"/>
              </a:lnSpc>
              <a:buFont typeface="Trebuchet MS" pitchFamily="34" charset="0"/>
              <a:buNone/>
            </a:pPr>
            <a:r>
              <a:rPr lang="en-US" sz="2400" dirty="0" smtClean="0">
                <a:latin typeface="Times New Roman" pitchFamily="18" charset="0"/>
                <a:cs typeface="Times New Roman" pitchFamily="18" charset="0"/>
              </a:rPr>
              <a:t>Rs=(</a:t>
            </a:r>
            <a:r>
              <a:rPr lang="en-US" sz="2400" dirty="0" err="1" smtClean="0">
                <a:latin typeface="Times New Roman" pitchFamily="18" charset="0"/>
                <a:cs typeface="Times New Roman" pitchFamily="18" charset="0"/>
              </a:rPr>
              <a:t>Rm</a:t>
            </a:r>
            <a:r>
              <a:rPr lang="en-US" sz="2400" dirty="0" smtClean="0">
                <a:latin typeface="Times New Roman" pitchFamily="18" charset="0"/>
                <a:cs typeface="Times New Roman" pitchFamily="18" charset="0"/>
              </a:rPr>
              <a:t>+(K*</a:t>
            </a:r>
            <a:r>
              <a:rPr lang="en-US" sz="2400" dirty="0" err="1" smtClean="0">
                <a:latin typeface="Times New Roman" pitchFamily="18" charset="0"/>
                <a:cs typeface="Times New Roman" pitchFamily="18" charset="0"/>
              </a:rPr>
              <a:t>Rb</a:t>
            </a:r>
            <a:r>
              <a:rPr lang="en-US" sz="2400" dirty="0" smtClean="0">
                <a:latin typeface="Times New Roman" pitchFamily="18" charset="0"/>
                <a:cs typeface="Times New Roman" pitchFamily="18" charset="0"/>
              </a:rPr>
              <a:t> )-(N*Ra)+c)/ K             </a:t>
            </a:r>
          </a:p>
          <a:p>
            <a:pPr lvl="1">
              <a:lnSpc>
                <a:spcPct val="90000"/>
              </a:lnSpc>
              <a:buFont typeface="Trebuchet MS" pitchFamily="34" charset="0"/>
              <a:buNone/>
            </a:pPr>
            <a:r>
              <a:rPr lang="en-US" sz="2400" dirty="0" smtClean="0"/>
              <a:t>     </a:t>
            </a:r>
          </a:p>
        </p:txBody>
      </p:sp>
      <p:graphicFrame>
        <p:nvGraphicFramePr>
          <p:cNvPr id="4" name="Table 3"/>
          <p:cNvGraphicFramePr>
            <a:graphicFrameLocks noGrp="1"/>
          </p:cNvGraphicFramePr>
          <p:nvPr/>
        </p:nvGraphicFramePr>
        <p:xfrm>
          <a:off x="685799" y="5715000"/>
          <a:ext cx="7086601" cy="914400"/>
        </p:xfrm>
        <a:graphic>
          <a:graphicData uri="http://schemas.openxmlformats.org/drawingml/2006/table">
            <a:tbl>
              <a:tblPr rtl="1" firstRow="1" bandRow="1">
                <a:tableStyleId>{7DF18680-E054-41AD-8BC1-D1AEF772440D}</a:tableStyleId>
              </a:tblPr>
              <a:tblGrid>
                <a:gridCol w="1230741"/>
                <a:gridCol w="5146810"/>
                <a:gridCol w="709050"/>
              </a:tblGrid>
              <a:tr h="370840">
                <a:tc rowSpan="2">
                  <a:txBody>
                    <a:bodyPr/>
                    <a:lstStyle/>
                    <a:p>
                      <a:pPr algn="ctr" rtl="0"/>
                      <a:r>
                        <a:rPr lang="en-US" sz="2000" dirty="0" smtClean="0">
                          <a:solidFill>
                            <a:sysClr val="windowText" lastClr="000000"/>
                          </a:solidFill>
                          <a:cs typeface="B Nazanin" pitchFamily="2" charset="-78"/>
                        </a:rPr>
                        <a:t>=</a:t>
                      </a:r>
                      <a:r>
                        <a:rPr lang="fa-IR" sz="2000" dirty="0" smtClean="0">
                          <a:solidFill>
                            <a:sysClr val="windowText" lastClr="000000"/>
                          </a:solidFill>
                          <a:cs typeface="B Nazanin" pitchFamily="2" charset="-78"/>
                        </a:rPr>
                        <a:t>19/77</a:t>
                      </a:r>
                      <a:endParaRPr lang="fa-IR" sz="2400" dirty="0">
                        <a:solidFill>
                          <a:sysClr val="windowText" lastClr="000000"/>
                        </a:solidFill>
                        <a:cs typeface="B Nazanin" pitchFamily="2" charset="-78"/>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60000"/>
                        <a:lumOff val="40000"/>
                      </a:schemeClr>
                    </a:solidFill>
                  </a:tcPr>
                </a:tc>
                <a:tc>
                  <a:txBody>
                    <a:bodyPr/>
                    <a:lstStyle/>
                    <a:p>
                      <a:pPr algn="ctr" rtl="0"/>
                      <a:r>
                        <a:rPr lang="fa-IR" sz="2000" dirty="0" smtClean="0">
                          <a:solidFill>
                            <a:sysClr val="windowText" lastClr="000000"/>
                          </a:solidFill>
                          <a:cs typeface="B Nazanin" pitchFamily="2" charset="-78"/>
                        </a:rPr>
                        <a:t>4/35%+</a:t>
                      </a:r>
                      <a:r>
                        <a:rPr lang="fa-IR" sz="2000" baseline="0" dirty="0" smtClean="0">
                          <a:solidFill>
                            <a:sysClr val="windowText" lastClr="000000"/>
                          </a:solidFill>
                          <a:cs typeface="B Nazanin" pitchFamily="2" charset="-78"/>
                        </a:rPr>
                        <a:t> (1%*13/88%)-(1/5%*84/12%)+11/15%</a:t>
                      </a:r>
                      <a:r>
                        <a:rPr lang="fa-IR" sz="2800" dirty="0" smtClean="0">
                          <a:solidFill>
                            <a:sysClr val="windowText" lastClr="000000"/>
                          </a:solidFill>
                        </a:rPr>
                        <a:t>)</a:t>
                      </a:r>
                      <a:r>
                        <a:rPr lang="fa-IR" sz="2800" dirty="0" smtClean="0">
                          <a:solidFill>
                            <a:sysClr val="windowText" lastClr="000000"/>
                          </a:solidFill>
                          <a:cs typeface="B Nazanin" pitchFamily="2" charset="-78"/>
                        </a:rPr>
                        <a:t> </a:t>
                      </a:r>
                      <a:r>
                        <a:rPr lang="en-US" sz="2800" dirty="0" smtClean="0">
                          <a:solidFill>
                            <a:sysClr val="windowText" lastClr="000000"/>
                          </a:solidFill>
                        </a:rPr>
                        <a:t>)</a:t>
                      </a:r>
                      <a:endParaRPr lang="fa-IR" sz="2800" dirty="0">
                        <a:solidFill>
                          <a:sysClr val="windowText" lastClr="000000"/>
                        </a:solidFill>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rowSpan="2">
                  <a:txBody>
                    <a:bodyPr/>
                    <a:lstStyle/>
                    <a:p>
                      <a:pPr algn="ctr" rtl="1"/>
                      <a:r>
                        <a:rPr lang="en-US" sz="1800" dirty="0" smtClean="0">
                          <a:solidFill>
                            <a:sysClr val="windowText" lastClr="000000"/>
                          </a:solidFill>
                          <a:latin typeface="Times New Roman" pitchFamily="18" charset="0"/>
                          <a:cs typeface="Times New Roman" pitchFamily="18" charset="0"/>
                        </a:rPr>
                        <a:t>Rs=</a:t>
                      </a:r>
                      <a:endParaRPr lang="fa-IR" dirty="0">
                        <a:solidFill>
                          <a:sysClr val="windowText" lastClr="00000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60000"/>
                        <a:lumOff val="40000"/>
                      </a:schemeClr>
                    </a:solidFill>
                  </a:tcPr>
                </a:tc>
              </a:tr>
              <a:tr h="370840">
                <a:tc vMerge="1">
                  <a:txBody>
                    <a:bodyPr/>
                    <a:lstStyle/>
                    <a:p>
                      <a:pPr rtl="1"/>
                      <a:endParaRPr lang="fa-IR" dirty="0"/>
                    </a:p>
                  </a:txBody>
                  <a:tcPr/>
                </a:tc>
                <a:tc>
                  <a:txBody>
                    <a:bodyPr/>
                    <a:lstStyle/>
                    <a:p>
                      <a:pPr algn="ctr" rtl="1"/>
                      <a:r>
                        <a:rPr lang="fa-IR" sz="2000" b="1" kern="1200" baseline="0" dirty="0" smtClean="0">
                          <a:solidFill>
                            <a:sysClr val="windowText" lastClr="000000"/>
                          </a:solidFill>
                          <a:latin typeface="+mn-lt"/>
                          <a:ea typeface="+mn-ea"/>
                          <a:cs typeface="B Nazanin" pitchFamily="2" charset="-78"/>
                        </a:rPr>
                        <a:t>84/12%</a:t>
                      </a:r>
                    </a:p>
                  </a:txBody>
                  <a:tcPr anchor="ctr">
                    <a:lnL w="38100" cmpd="sng">
                      <a:noFill/>
                    </a:lnL>
                    <a:lnR w="381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60000"/>
                        <a:lumOff val="40000"/>
                      </a:schemeClr>
                    </a:solidFill>
                  </a:tcPr>
                </a:tc>
                <a:tc vMerge="1">
                  <a:txBody>
                    <a:bodyPr/>
                    <a:lstStyle/>
                    <a:p>
                      <a:pPr rtl="1"/>
                      <a:endParaRPr lang="fa-IR" dirty="0"/>
                    </a:p>
                  </a:txBody>
                  <a:tcPr/>
                </a:tc>
              </a:tr>
            </a:tbl>
          </a:graphicData>
        </a:graphic>
      </p:graphicFrame>
    </p:spTree>
    <p:extLst>
      <p:ext uri="{BB962C8B-B14F-4D97-AF65-F5344CB8AC3E}">
        <p14:creationId xmlns="" xmlns:p14="http://schemas.microsoft.com/office/powerpoint/2010/main" val="16785238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diamond(in)">
                                      <p:cBhvr>
                                        <p:cTn id="7" dur="2000"/>
                                        <p:tgtEl>
                                          <p:spTgt spid="389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Effect transition="in" filter="box(in)">
                                      <p:cBhvr>
                                        <p:cTn id="12" dur="500"/>
                                        <p:tgtEl>
                                          <p:spTgt spid="38915">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8915">
                                            <p:txEl>
                                              <p:pRg st="1" end="1"/>
                                            </p:txEl>
                                          </p:spTgt>
                                        </p:tgtEl>
                                        <p:attrNameLst>
                                          <p:attrName>style.visibility</p:attrName>
                                        </p:attrNameLst>
                                      </p:cBhvr>
                                      <p:to>
                                        <p:strVal val="visible"/>
                                      </p:to>
                                    </p:set>
                                    <p:animEffect transition="in" filter="box(in)">
                                      <p:cBhvr>
                                        <p:cTn id="15" dur="500"/>
                                        <p:tgtEl>
                                          <p:spTgt spid="38915">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8915">
                                            <p:txEl>
                                              <p:pRg st="2" end="2"/>
                                            </p:txEl>
                                          </p:spTgt>
                                        </p:tgtEl>
                                        <p:attrNameLst>
                                          <p:attrName>style.visibility</p:attrName>
                                        </p:attrNameLst>
                                      </p:cBhvr>
                                      <p:to>
                                        <p:strVal val="visible"/>
                                      </p:to>
                                    </p:set>
                                    <p:animEffect transition="in" filter="box(in)">
                                      <p:cBhvr>
                                        <p:cTn id="18" dur="500"/>
                                        <p:tgtEl>
                                          <p:spTgt spid="38915">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8915">
                                            <p:txEl>
                                              <p:pRg st="3" end="3"/>
                                            </p:txEl>
                                          </p:spTgt>
                                        </p:tgtEl>
                                        <p:attrNameLst>
                                          <p:attrName>style.visibility</p:attrName>
                                        </p:attrNameLst>
                                      </p:cBhvr>
                                      <p:to>
                                        <p:strVal val="visible"/>
                                      </p:to>
                                    </p:set>
                                    <p:animEffect transition="in" filter="box(in)">
                                      <p:cBhvr>
                                        <p:cTn id="21" dur="500"/>
                                        <p:tgtEl>
                                          <p:spTgt spid="38915">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8915">
                                            <p:txEl>
                                              <p:pRg st="4" end="4"/>
                                            </p:txEl>
                                          </p:spTgt>
                                        </p:tgtEl>
                                        <p:attrNameLst>
                                          <p:attrName>style.visibility</p:attrName>
                                        </p:attrNameLst>
                                      </p:cBhvr>
                                      <p:to>
                                        <p:strVal val="visible"/>
                                      </p:to>
                                    </p:set>
                                    <p:animEffect transition="in" filter="box(in)">
                                      <p:cBhvr>
                                        <p:cTn id="24" dur="500"/>
                                        <p:tgtEl>
                                          <p:spTgt spid="38915">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animEffect transition="in" filter="box(in)">
                                      <p:cBhvr>
                                        <p:cTn id="27" dur="500"/>
                                        <p:tgtEl>
                                          <p:spTgt spid="38915">
                                            <p:txEl>
                                              <p:pRg st="5" end="5"/>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8915">
                                            <p:txEl>
                                              <p:pRg st="6" end="6"/>
                                            </p:txEl>
                                          </p:spTgt>
                                        </p:tgtEl>
                                        <p:attrNameLst>
                                          <p:attrName>style.visibility</p:attrName>
                                        </p:attrNameLst>
                                      </p:cBhvr>
                                      <p:to>
                                        <p:strVal val="visible"/>
                                      </p:to>
                                    </p:set>
                                    <p:animEffect transition="in" filter="box(in)">
                                      <p:cBhvr>
                                        <p:cTn id="30" dur="500"/>
                                        <p:tgtEl>
                                          <p:spTgt spid="38915">
                                            <p:txEl>
                                              <p:pRg st="6" end="6"/>
                                            </p:txEl>
                                          </p:spTgt>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38915">
                                            <p:txEl>
                                              <p:pRg st="7" end="7"/>
                                            </p:txEl>
                                          </p:spTgt>
                                        </p:tgtEl>
                                        <p:attrNameLst>
                                          <p:attrName>style.visibility</p:attrName>
                                        </p:attrNameLst>
                                      </p:cBhvr>
                                      <p:to>
                                        <p:strVal val="visible"/>
                                      </p:to>
                                    </p:set>
                                    <p:animEffect transition="in" filter="box(in)">
                                      <p:cBhvr>
                                        <p:cTn id="33" dur="500"/>
                                        <p:tgtEl>
                                          <p:spTgt spid="38915">
                                            <p:txEl>
                                              <p:pRg st="7" end="7"/>
                                            </p:txEl>
                                          </p:spTgt>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38915">
                                            <p:txEl>
                                              <p:pRg st="8" end="8"/>
                                            </p:txEl>
                                          </p:spTgt>
                                        </p:tgtEl>
                                        <p:attrNameLst>
                                          <p:attrName>style.visibility</p:attrName>
                                        </p:attrNameLst>
                                      </p:cBhvr>
                                      <p:to>
                                        <p:strVal val="visible"/>
                                      </p:to>
                                    </p:set>
                                    <p:animEffect transition="in" filter="box(in)">
                                      <p:cBhvr>
                                        <p:cTn id="36" dur="500"/>
                                        <p:tgtEl>
                                          <p:spTgt spid="389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28600"/>
            <a:ext cx="8077200" cy="1524000"/>
          </a:xfrm>
        </p:spPr>
        <p:txBody>
          <a:bodyPr/>
          <a:lstStyle/>
          <a:p>
            <a:pPr algn="r" rtl="1">
              <a:lnSpc>
                <a:spcPct val="150000"/>
              </a:lnSpc>
            </a:pPr>
            <a:r>
              <a:rPr lang="fa-IR" sz="2800" dirty="0" smtClean="0">
                <a:solidFill>
                  <a:srgbClr val="7030A0"/>
                </a:solidFill>
                <a:cs typeface="B Titr" pitchFamily="2" charset="-78"/>
              </a:rPr>
              <a:t>ج- مثال ساده محاسبه  نرخ مصرف در نقطه سربه سر</a:t>
            </a:r>
            <a:r>
              <a:rPr lang="en-US" sz="4000" dirty="0" smtClean="0">
                <a:cs typeface="B Nazanin" pitchFamily="2" charset="-78"/>
              </a:rPr>
              <a:t/>
            </a:r>
            <a:br>
              <a:rPr lang="en-US" sz="4000" dirty="0" smtClean="0">
                <a:cs typeface="B Nazanin" pitchFamily="2" charset="-78"/>
              </a:rPr>
            </a:br>
            <a:r>
              <a:rPr lang="fa-IR" sz="4000" dirty="0" smtClean="0">
                <a:cs typeface="B Nazanin" pitchFamily="2" charset="-78"/>
              </a:rPr>
              <a:t>سپرده بلند مدت یک ساله : </a:t>
            </a:r>
            <a:endParaRPr lang="en-US" sz="2000" dirty="0" smtClean="0">
              <a:solidFill>
                <a:schemeClr val="tx1"/>
              </a:solidFill>
              <a:cs typeface="B Nazanin" pitchFamily="2" charset="-78"/>
            </a:endParaRPr>
          </a:p>
        </p:txBody>
      </p:sp>
      <p:sp>
        <p:nvSpPr>
          <p:cNvPr id="38915" name="Rectangle 3"/>
          <p:cNvSpPr>
            <a:spLocks noGrp="1" noChangeArrowheads="1"/>
          </p:cNvSpPr>
          <p:nvPr>
            <p:ph type="body" idx="1"/>
          </p:nvPr>
        </p:nvSpPr>
        <p:spPr>
          <a:xfrm>
            <a:off x="0" y="1981200"/>
            <a:ext cx="8610600" cy="4876800"/>
          </a:xfrm>
        </p:spPr>
        <p:txBody>
          <a:bodyPr/>
          <a:lstStyle/>
          <a:p>
            <a:pPr lvl="1" algn="r">
              <a:lnSpc>
                <a:spcPct val="90000"/>
              </a:lnSpc>
              <a:buFont typeface="Trebuchet MS" pitchFamily="34" charset="0"/>
              <a:buNone/>
            </a:pPr>
            <a:r>
              <a:rPr lang="fa-IR" sz="2400" dirty="0" smtClean="0"/>
              <a:t> :  22 ٪</a:t>
            </a:r>
            <a:r>
              <a:rPr lang="en-US" sz="2400" dirty="0" smtClean="0"/>
              <a:t> </a:t>
            </a:r>
            <a:r>
              <a:rPr lang="fa-IR" dirty="0" smtClean="0">
                <a:cs typeface="B Nazanin" pitchFamily="2" charset="-78"/>
              </a:rPr>
              <a:t>نرخ سود سپرده </a:t>
            </a:r>
            <a:r>
              <a:rPr lang="en-US" dirty="0" smtClean="0">
                <a:cs typeface="B Nazanin" pitchFamily="2" charset="-78"/>
              </a:rPr>
              <a:t> </a:t>
            </a:r>
            <a:r>
              <a:rPr lang="en-US" dirty="0" smtClean="0">
                <a:latin typeface="Times New Roman" pitchFamily="18" charset="0"/>
                <a:cs typeface="B Nazanin" pitchFamily="2" charset="-78"/>
              </a:rPr>
              <a:t>: </a:t>
            </a:r>
            <a:r>
              <a:rPr lang="en-US" dirty="0" err="1" smtClean="0">
                <a:latin typeface="Times New Roman" pitchFamily="18" charset="0"/>
                <a:cs typeface="B Nazanin" pitchFamily="2" charset="-78"/>
              </a:rPr>
              <a:t>Rm</a:t>
            </a:r>
            <a:endParaRPr lang="en-US" dirty="0" smtClean="0">
              <a:latin typeface="Times New Roman" pitchFamily="18" charset="0"/>
              <a:cs typeface="B Nazanin" pitchFamily="2" charset="-78"/>
            </a:endParaRPr>
          </a:p>
          <a:p>
            <a:pPr lvl="1" algn="r">
              <a:lnSpc>
                <a:spcPct val="90000"/>
              </a:lnSpc>
              <a:buFont typeface="Trebuchet MS" pitchFamily="34" charset="0"/>
              <a:buNone/>
            </a:pPr>
            <a:r>
              <a:rPr lang="en-US" dirty="0" smtClean="0">
                <a:cs typeface="B Nazanin" pitchFamily="2" charset="-78"/>
              </a:rPr>
              <a:t> </a:t>
            </a:r>
            <a:r>
              <a:rPr lang="fa-IR" dirty="0" smtClean="0">
                <a:cs typeface="B Nazanin" pitchFamily="2" charset="-78"/>
              </a:rPr>
              <a:t>شاخص مصارف به منابع :   84/5٪ = (13/5٪ +2٪) - 100 ٪  </a:t>
            </a:r>
            <a:r>
              <a:rPr lang="en-US" dirty="0" smtClean="0">
                <a:cs typeface="B Nazanin" pitchFamily="2" charset="-78"/>
              </a:rPr>
              <a:t> :  </a:t>
            </a:r>
            <a:r>
              <a:rPr lang="fa-IR" dirty="0" smtClean="0">
                <a:cs typeface="B Nazanin" pitchFamily="2" charset="-78"/>
              </a:rPr>
              <a:t> </a:t>
            </a:r>
            <a:r>
              <a:rPr lang="en-US" dirty="0" smtClean="0">
                <a:latin typeface="Times New Roman" pitchFamily="18" charset="0"/>
                <a:cs typeface="B Nazanin" pitchFamily="2" charset="-78"/>
              </a:rPr>
              <a:t>K</a:t>
            </a:r>
          </a:p>
          <a:p>
            <a:pPr lvl="1" algn="r">
              <a:lnSpc>
                <a:spcPct val="90000"/>
              </a:lnSpc>
              <a:buFont typeface="Trebuchet MS" pitchFamily="34" charset="0"/>
              <a:buNone/>
            </a:pPr>
            <a:r>
              <a:rPr lang="fa-IR" dirty="0" smtClean="0">
                <a:cs typeface="B Nazanin" pitchFamily="2" charset="-78"/>
              </a:rPr>
              <a:t>  نرخ هزینه مطالبات (ذ م م عمومی )   :   1/5٪ </a:t>
            </a:r>
            <a:r>
              <a:rPr lang="en-US" dirty="0" smtClean="0">
                <a:cs typeface="B Nazanin" pitchFamily="2" charset="-78"/>
              </a:rPr>
              <a:t>:  </a:t>
            </a:r>
            <a:r>
              <a:rPr lang="en-US" dirty="0" err="1" smtClean="0">
                <a:latin typeface="Times New Roman" pitchFamily="18" charset="0"/>
                <a:cs typeface="B Nazanin" pitchFamily="2" charset="-78"/>
              </a:rPr>
              <a:t>Rb</a:t>
            </a:r>
            <a:r>
              <a:rPr lang="en-US" dirty="0" smtClean="0">
                <a:cs typeface="B Nazanin" pitchFamily="2" charset="-78"/>
              </a:rPr>
              <a:t> </a:t>
            </a:r>
          </a:p>
          <a:p>
            <a:pPr lvl="1" algn="r">
              <a:lnSpc>
                <a:spcPct val="90000"/>
              </a:lnSpc>
              <a:buFont typeface="Trebuchet MS" pitchFamily="34" charset="0"/>
              <a:buNone/>
            </a:pPr>
            <a:r>
              <a:rPr lang="en-US" dirty="0" smtClean="0">
                <a:cs typeface="B Nazanin" pitchFamily="2" charset="-78"/>
              </a:rPr>
              <a:t>  </a:t>
            </a:r>
            <a:r>
              <a:rPr lang="fa-IR" dirty="0" smtClean="0">
                <a:cs typeface="B Nazanin" pitchFamily="2" charset="-78"/>
              </a:rPr>
              <a:t>نرخ سپرده قانونی        :   13/5 ٪                  </a:t>
            </a:r>
            <a:r>
              <a:rPr lang="en-US" dirty="0" smtClean="0">
                <a:cs typeface="B Nazanin" pitchFamily="2" charset="-78"/>
              </a:rPr>
              <a:t> :   </a:t>
            </a:r>
            <a:r>
              <a:rPr lang="en-US" dirty="0" smtClean="0">
                <a:latin typeface="Times New Roman" pitchFamily="18" charset="0"/>
                <a:cs typeface="B Nazanin" pitchFamily="2" charset="-78"/>
              </a:rPr>
              <a:t>N</a:t>
            </a:r>
            <a:r>
              <a:rPr lang="en-US" dirty="0" smtClean="0">
                <a:cs typeface="B Nazanin" pitchFamily="2" charset="-78"/>
              </a:rPr>
              <a:t> </a:t>
            </a:r>
          </a:p>
          <a:p>
            <a:pPr lvl="1" algn="r">
              <a:lnSpc>
                <a:spcPct val="90000"/>
              </a:lnSpc>
              <a:buFont typeface="Trebuchet MS" pitchFamily="34" charset="0"/>
              <a:buNone/>
            </a:pPr>
            <a:r>
              <a:rPr lang="fa-IR" dirty="0" smtClean="0">
                <a:cs typeface="B Nazanin" pitchFamily="2" charset="-78"/>
              </a:rPr>
              <a:t>نرخ درآمد حاصل از سپرده قانونی   1٪                    </a:t>
            </a:r>
            <a:r>
              <a:rPr lang="en-US" dirty="0" smtClean="0">
                <a:cs typeface="B Nazanin" pitchFamily="2" charset="-78"/>
              </a:rPr>
              <a:t>  :  </a:t>
            </a:r>
            <a:r>
              <a:rPr lang="en-US" dirty="0" smtClean="0">
                <a:latin typeface="Times New Roman" pitchFamily="18" charset="0"/>
                <a:cs typeface="B Nazanin" pitchFamily="2" charset="-78"/>
              </a:rPr>
              <a:t>Ra</a:t>
            </a:r>
          </a:p>
          <a:p>
            <a:pPr lvl="1" algn="r">
              <a:lnSpc>
                <a:spcPct val="90000"/>
              </a:lnSpc>
              <a:buFont typeface="Trebuchet MS" pitchFamily="34" charset="0"/>
              <a:buNone/>
            </a:pPr>
            <a:r>
              <a:rPr lang="fa-IR" dirty="0" smtClean="0">
                <a:cs typeface="B Nazanin" pitchFamily="2" charset="-78"/>
              </a:rPr>
              <a:t>4٪</a:t>
            </a:r>
            <a:r>
              <a:rPr lang="en-US" dirty="0" smtClean="0">
                <a:cs typeface="B Nazanin" pitchFamily="2" charset="-78"/>
              </a:rPr>
              <a:t>  </a:t>
            </a:r>
            <a:r>
              <a:rPr lang="fa-IR" dirty="0" smtClean="0">
                <a:cs typeface="B Nazanin" pitchFamily="2" charset="-78"/>
              </a:rPr>
              <a:t>   : نرخ هزینه های سربار  : </a:t>
            </a:r>
            <a:r>
              <a:rPr lang="en-US" dirty="0" smtClean="0">
                <a:latin typeface="Times New Roman" pitchFamily="18" charset="0"/>
                <a:cs typeface="B Nazanin" pitchFamily="2" charset="-78"/>
              </a:rPr>
              <a:t>C</a:t>
            </a:r>
          </a:p>
          <a:p>
            <a:pPr lvl="1" algn="r">
              <a:lnSpc>
                <a:spcPct val="90000"/>
              </a:lnSpc>
              <a:buFont typeface="Trebuchet MS" pitchFamily="34" charset="0"/>
              <a:buNone/>
            </a:pPr>
            <a:r>
              <a:rPr lang="en-US" dirty="0" smtClean="0">
                <a:cs typeface="B Nazanin" pitchFamily="2" charset="-78"/>
              </a:rPr>
              <a:t>  </a:t>
            </a:r>
            <a:r>
              <a:rPr lang="fa-IR" dirty="0" smtClean="0">
                <a:cs typeface="B Nazanin" pitchFamily="2" charset="-78"/>
              </a:rPr>
              <a:t>؟</a:t>
            </a:r>
            <a:r>
              <a:rPr lang="en-US" dirty="0" smtClean="0">
                <a:cs typeface="B Nazanin" pitchFamily="2" charset="-78"/>
              </a:rPr>
              <a:t> </a:t>
            </a:r>
            <a:r>
              <a:rPr lang="fa-IR" dirty="0" smtClean="0">
                <a:cs typeface="B Nazanin" pitchFamily="2" charset="-78"/>
              </a:rPr>
              <a:t>  : نرخ مصرف در نقطه سر به سر </a:t>
            </a:r>
            <a:r>
              <a:rPr lang="en-US" sz="2400" dirty="0" smtClean="0">
                <a:latin typeface="Times New Roman" pitchFamily="18" charset="0"/>
                <a:cs typeface="Times New Roman" pitchFamily="18" charset="0"/>
              </a:rPr>
              <a:t>Rs</a:t>
            </a:r>
          </a:p>
          <a:p>
            <a:pPr lvl="1">
              <a:lnSpc>
                <a:spcPct val="90000"/>
              </a:lnSpc>
              <a:buFont typeface="Trebuchet MS" pitchFamily="34" charset="0"/>
              <a:buNone/>
            </a:pPr>
            <a:r>
              <a:rPr lang="en-US" sz="2400" dirty="0" smtClean="0">
                <a:latin typeface="Times New Roman" pitchFamily="18" charset="0"/>
                <a:cs typeface="Times New Roman" pitchFamily="18" charset="0"/>
              </a:rPr>
              <a:t>Rs=(</a:t>
            </a:r>
            <a:r>
              <a:rPr lang="en-US" sz="2400" dirty="0" err="1" smtClean="0">
                <a:latin typeface="Times New Roman" pitchFamily="18" charset="0"/>
                <a:cs typeface="Times New Roman" pitchFamily="18" charset="0"/>
              </a:rPr>
              <a:t>Rm</a:t>
            </a:r>
            <a:r>
              <a:rPr lang="en-US" sz="2400" dirty="0" smtClean="0">
                <a:latin typeface="Times New Roman" pitchFamily="18" charset="0"/>
                <a:cs typeface="Times New Roman" pitchFamily="18" charset="0"/>
              </a:rPr>
              <a:t>+(K*</a:t>
            </a:r>
            <a:r>
              <a:rPr lang="en-US" sz="2400" dirty="0" err="1" smtClean="0">
                <a:latin typeface="Times New Roman" pitchFamily="18" charset="0"/>
                <a:cs typeface="Times New Roman" pitchFamily="18" charset="0"/>
              </a:rPr>
              <a:t>Rb</a:t>
            </a:r>
            <a:r>
              <a:rPr lang="en-US" sz="2400" dirty="0" smtClean="0">
                <a:latin typeface="Times New Roman" pitchFamily="18" charset="0"/>
                <a:cs typeface="Times New Roman" pitchFamily="18" charset="0"/>
              </a:rPr>
              <a:t> )-(N*Ra)+c)/ K             </a:t>
            </a:r>
          </a:p>
          <a:p>
            <a:pPr lvl="1">
              <a:lnSpc>
                <a:spcPct val="90000"/>
              </a:lnSpc>
              <a:buFont typeface="Trebuchet MS" pitchFamily="34" charset="0"/>
              <a:buNone/>
            </a:pPr>
            <a:r>
              <a:rPr lang="en-US" sz="2400" dirty="0" smtClean="0"/>
              <a:t>     </a:t>
            </a:r>
          </a:p>
        </p:txBody>
      </p:sp>
      <p:graphicFrame>
        <p:nvGraphicFramePr>
          <p:cNvPr id="4" name="Table 3"/>
          <p:cNvGraphicFramePr>
            <a:graphicFrameLocks noGrp="1"/>
          </p:cNvGraphicFramePr>
          <p:nvPr>
            <p:extLst>
              <p:ext uri="{D42A27DB-BD31-4B8C-83A1-F6EECF244321}">
                <p14:modId xmlns="" xmlns:p14="http://schemas.microsoft.com/office/powerpoint/2010/main" val="3929497859"/>
              </p:ext>
            </p:extLst>
          </p:nvPr>
        </p:nvGraphicFramePr>
        <p:xfrm>
          <a:off x="685799" y="5715000"/>
          <a:ext cx="7086601" cy="914400"/>
        </p:xfrm>
        <a:graphic>
          <a:graphicData uri="http://schemas.openxmlformats.org/drawingml/2006/table">
            <a:tbl>
              <a:tblPr rtl="1" firstRow="1" bandRow="1">
                <a:tableStyleId>{7DF18680-E054-41AD-8BC1-D1AEF772440D}</a:tableStyleId>
              </a:tblPr>
              <a:tblGrid>
                <a:gridCol w="1230741"/>
                <a:gridCol w="5146810"/>
                <a:gridCol w="709050"/>
              </a:tblGrid>
              <a:tr h="370840">
                <a:tc rowSpan="2">
                  <a:txBody>
                    <a:bodyPr/>
                    <a:lstStyle/>
                    <a:p>
                      <a:pPr algn="ctr" rtl="0"/>
                      <a:r>
                        <a:rPr lang="en-US" sz="2000" dirty="0" smtClean="0">
                          <a:solidFill>
                            <a:sysClr val="windowText" lastClr="000000"/>
                          </a:solidFill>
                          <a:cs typeface="B Nazanin" pitchFamily="2" charset="-78"/>
                        </a:rPr>
                        <a:t>=</a:t>
                      </a:r>
                      <a:r>
                        <a:rPr lang="fa-IR" sz="2000" dirty="0" smtClean="0">
                          <a:solidFill>
                            <a:sysClr val="windowText" lastClr="000000"/>
                          </a:solidFill>
                          <a:cs typeface="B Nazanin" pitchFamily="2" charset="-78"/>
                        </a:rPr>
                        <a:t>٪30/67</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60000"/>
                        <a:lumOff val="40000"/>
                      </a:schemeClr>
                    </a:solidFill>
                  </a:tcPr>
                </a:tc>
                <a:tc>
                  <a:txBody>
                    <a:bodyPr/>
                    <a:lstStyle/>
                    <a:p>
                      <a:pPr algn="ctr" rtl="0"/>
                      <a:r>
                        <a:rPr lang="fa-IR" sz="2000" dirty="0" smtClean="0">
                          <a:solidFill>
                            <a:sysClr val="windowText" lastClr="000000"/>
                          </a:solidFill>
                          <a:cs typeface="B Nazanin" pitchFamily="2" charset="-78"/>
                        </a:rPr>
                        <a:t>4%+</a:t>
                      </a:r>
                      <a:r>
                        <a:rPr lang="fa-IR" sz="2000" baseline="0" dirty="0" smtClean="0">
                          <a:solidFill>
                            <a:sysClr val="windowText" lastClr="000000"/>
                          </a:solidFill>
                          <a:cs typeface="B Nazanin" pitchFamily="2" charset="-78"/>
                        </a:rPr>
                        <a:t> (1%*13/5%)-(1/5%*84/5%)+22%</a:t>
                      </a:r>
                      <a:r>
                        <a:rPr lang="fa-IR" sz="2800" dirty="0" smtClean="0">
                          <a:solidFill>
                            <a:sysClr val="windowText" lastClr="000000"/>
                          </a:solidFill>
                        </a:rPr>
                        <a:t>)</a:t>
                      </a:r>
                      <a:r>
                        <a:rPr lang="fa-IR" sz="2800" dirty="0" smtClean="0">
                          <a:solidFill>
                            <a:sysClr val="windowText" lastClr="000000"/>
                          </a:solidFill>
                          <a:cs typeface="B Nazanin" pitchFamily="2" charset="-78"/>
                        </a:rPr>
                        <a:t> </a:t>
                      </a:r>
                      <a:r>
                        <a:rPr lang="en-US" sz="2800" dirty="0" smtClean="0">
                          <a:solidFill>
                            <a:sysClr val="windowText" lastClr="000000"/>
                          </a:solidFill>
                        </a:rPr>
                        <a:t>)</a:t>
                      </a:r>
                      <a:endParaRPr lang="fa-IR" sz="2800" dirty="0">
                        <a:solidFill>
                          <a:sysClr val="windowText" lastClr="000000"/>
                        </a:solidFill>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rowSpan="2">
                  <a:txBody>
                    <a:bodyPr/>
                    <a:lstStyle/>
                    <a:p>
                      <a:pPr algn="ctr" rtl="1"/>
                      <a:r>
                        <a:rPr lang="en-US" sz="1800" dirty="0" smtClean="0">
                          <a:solidFill>
                            <a:sysClr val="windowText" lastClr="000000"/>
                          </a:solidFill>
                          <a:latin typeface="Times New Roman" pitchFamily="18" charset="0"/>
                          <a:cs typeface="Times New Roman" pitchFamily="18" charset="0"/>
                        </a:rPr>
                        <a:t>Rs=</a:t>
                      </a:r>
                      <a:endParaRPr lang="fa-IR" dirty="0">
                        <a:solidFill>
                          <a:sysClr val="windowText" lastClr="000000"/>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60000"/>
                        <a:lumOff val="40000"/>
                      </a:schemeClr>
                    </a:solidFill>
                  </a:tcPr>
                </a:tc>
              </a:tr>
              <a:tr h="370840">
                <a:tc vMerge="1">
                  <a:txBody>
                    <a:bodyPr/>
                    <a:lstStyle/>
                    <a:p>
                      <a:pPr rtl="1"/>
                      <a:endParaRPr lang="fa-IR" dirty="0"/>
                    </a:p>
                  </a:txBody>
                  <a:tcPr/>
                </a:tc>
                <a:tc>
                  <a:txBody>
                    <a:bodyPr/>
                    <a:lstStyle/>
                    <a:p>
                      <a:pPr algn="ctr" rtl="1"/>
                      <a:r>
                        <a:rPr lang="fa-IR" sz="2000" b="1" kern="1200" baseline="0" dirty="0" smtClean="0">
                          <a:solidFill>
                            <a:sysClr val="windowText" lastClr="000000"/>
                          </a:solidFill>
                          <a:latin typeface="+mn-lt"/>
                          <a:ea typeface="+mn-ea"/>
                          <a:cs typeface="B Nazanin" pitchFamily="2" charset="-78"/>
                        </a:rPr>
                        <a:t>84/5</a:t>
                      </a:r>
                    </a:p>
                  </a:txBody>
                  <a:tcPr anchor="ctr">
                    <a:lnL w="38100" cmpd="sng">
                      <a:noFill/>
                    </a:lnL>
                    <a:lnR w="381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5">
                        <a:lumMod val="60000"/>
                        <a:lumOff val="40000"/>
                      </a:schemeClr>
                    </a:solidFill>
                  </a:tcPr>
                </a:tc>
                <a:tc vMerge="1">
                  <a:txBody>
                    <a:bodyPr/>
                    <a:lstStyle/>
                    <a:p>
                      <a:pPr rtl="1"/>
                      <a:endParaRPr lang="fa-IR" dirty="0"/>
                    </a:p>
                  </a:txBody>
                  <a:tcPr/>
                </a:tc>
              </a:tr>
            </a:tbl>
          </a:graphicData>
        </a:graphic>
      </p:graphicFrame>
    </p:spTree>
    <p:extLst>
      <p:ext uri="{BB962C8B-B14F-4D97-AF65-F5344CB8AC3E}">
        <p14:creationId xmlns="" xmlns:p14="http://schemas.microsoft.com/office/powerpoint/2010/main" val="21729570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diamond(in)">
                                      <p:cBhvr>
                                        <p:cTn id="7" dur="2000"/>
                                        <p:tgtEl>
                                          <p:spTgt spid="389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Effect transition="in" filter="box(in)">
                                      <p:cBhvr>
                                        <p:cTn id="12" dur="500"/>
                                        <p:tgtEl>
                                          <p:spTgt spid="38915">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8915">
                                            <p:txEl>
                                              <p:pRg st="1" end="1"/>
                                            </p:txEl>
                                          </p:spTgt>
                                        </p:tgtEl>
                                        <p:attrNameLst>
                                          <p:attrName>style.visibility</p:attrName>
                                        </p:attrNameLst>
                                      </p:cBhvr>
                                      <p:to>
                                        <p:strVal val="visible"/>
                                      </p:to>
                                    </p:set>
                                    <p:animEffect transition="in" filter="box(in)">
                                      <p:cBhvr>
                                        <p:cTn id="15" dur="500"/>
                                        <p:tgtEl>
                                          <p:spTgt spid="38915">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8915">
                                            <p:txEl>
                                              <p:pRg st="2" end="2"/>
                                            </p:txEl>
                                          </p:spTgt>
                                        </p:tgtEl>
                                        <p:attrNameLst>
                                          <p:attrName>style.visibility</p:attrName>
                                        </p:attrNameLst>
                                      </p:cBhvr>
                                      <p:to>
                                        <p:strVal val="visible"/>
                                      </p:to>
                                    </p:set>
                                    <p:animEffect transition="in" filter="box(in)">
                                      <p:cBhvr>
                                        <p:cTn id="18" dur="500"/>
                                        <p:tgtEl>
                                          <p:spTgt spid="38915">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8915">
                                            <p:txEl>
                                              <p:pRg st="3" end="3"/>
                                            </p:txEl>
                                          </p:spTgt>
                                        </p:tgtEl>
                                        <p:attrNameLst>
                                          <p:attrName>style.visibility</p:attrName>
                                        </p:attrNameLst>
                                      </p:cBhvr>
                                      <p:to>
                                        <p:strVal val="visible"/>
                                      </p:to>
                                    </p:set>
                                    <p:animEffect transition="in" filter="box(in)">
                                      <p:cBhvr>
                                        <p:cTn id="21" dur="500"/>
                                        <p:tgtEl>
                                          <p:spTgt spid="38915">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8915">
                                            <p:txEl>
                                              <p:pRg st="4" end="4"/>
                                            </p:txEl>
                                          </p:spTgt>
                                        </p:tgtEl>
                                        <p:attrNameLst>
                                          <p:attrName>style.visibility</p:attrName>
                                        </p:attrNameLst>
                                      </p:cBhvr>
                                      <p:to>
                                        <p:strVal val="visible"/>
                                      </p:to>
                                    </p:set>
                                    <p:animEffect transition="in" filter="box(in)">
                                      <p:cBhvr>
                                        <p:cTn id="24" dur="500"/>
                                        <p:tgtEl>
                                          <p:spTgt spid="38915">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animEffect transition="in" filter="box(in)">
                                      <p:cBhvr>
                                        <p:cTn id="27" dur="500"/>
                                        <p:tgtEl>
                                          <p:spTgt spid="38915">
                                            <p:txEl>
                                              <p:pRg st="5" end="5"/>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8915">
                                            <p:txEl>
                                              <p:pRg st="6" end="6"/>
                                            </p:txEl>
                                          </p:spTgt>
                                        </p:tgtEl>
                                        <p:attrNameLst>
                                          <p:attrName>style.visibility</p:attrName>
                                        </p:attrNameLst>
                                      </p:cBhvr>
                                      <p:to>
                                        <p:strVal val="visible"/>
                                      </p:to>
                                    </p:set>
                                    <p:animEffect transition="in" filter="box(in)">
                                      <p:cBhvr>
                                        <p:cTn id="30" dur="500"/>
                                        <p:tgtEl>
                                          <p:spTgt spid="38915">
                                            <p:txEl>
                                              <p:pRg st="6" end="6"/>
                                            </p:txEl>
                                          </p:spTgt>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38915">
                                            <p:txEl>
                                              <p:pRg st="7" end="7"/>
                                            </p:txEl>
                                          </p:spTgt>
                                        </p:tgtEl>
                                        <p:attrNameLst>
                                          <p:attrName>style.visibility</p:attrName>
                                        </p:attrNameLst>
                                      </p:cBhvr>
                                      <p:to>
                                        <p:strVal val="visible"/>
                                      </p:to>
                                    </p:set>
                                    <p:animEffect transition="in" filter="box(in)">
                                      <p:cBhvr>
                                        <p:cTn id="33" dur="500"/>
                                        <p:tgtEl>
                                          <p:spTgt spid="38915">
                                            <p:txEl>
                                              <p:pRg st="7" end="7"/>
                                            </p:txEl>
                                          </p:spTgt>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38915">
                                            <p:txEl>
                                              <p:pRg st="8" end="8"/>
                                            </p:txEl>
                                          </p:spTgt>
                                        </p:tgtEl>
                                        <p:attrNameLst>
                                          <p:attrName>style.visibility</p:attrName>
                                        </p:attrNameLst>
                                      </p:cBhvr>
                                      <p:to>
                                        <p:strVal val="visible"/>
                                      </p:to>
                                    </p:set>
                                    <p:animEffect transition="in" filter="box(in)">
                                      <p:cBhvr>
                                        <p:cTn id="36" dur="500"/>
                                        <p:tgtEl>
                                          <p:spTgt spid="389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txBox="1">
            <a:spLocks noGrp="1"/>
          </p:cNvSpPr>
          <p:nvPr/>
        </p:nvSpPr>
        <p:spPr bwMode="auto">
          <a:xfrm>
            <a:off x="7239000" y="6629400"/>
            <a:ext cx="1905000" cy="228600"/>
          </a:xfrm>
          <a:prstGeom prst="rect">
            <a:avLst/>
          </a:prstGeom>
          <a:noFill/>
          <a:ln w="9525">
            <a:noFill/>
            <a:miter lim="800000"/>
            <a:headEnd/>
            <a:tailEnd/>
          </a:ln>
        </p:spPr>
        <p:txBody>
          <a:bodyPr/>
          <a:lstStyle/>
          <a:p>
            <a:pPr rtl="0"/>
            <a:fld id="{CF048FED-CED0-49E1-BCF6-CCE82902DEC6}" type="slidenum">
              <a:rPr lang="ar-SA" sz="1000" b="1">
                <a:solidFill>
                  <a:srgbClr val="000000"/>
                </a:solidFill>
                <a:latin typeface="Arial" pitchFamily="34" charset="0"/>
              </a:rPr>
              <a:pPr rtl="0"/>
              <a:t>34</a:t>
            </a:fld>
            <a:endParaRPr lang="en-US" sz="1000" b="1">
              <a:solidFill>
                <a:srgbClr val="000000"/>
              </a:solidFill>
              <a:latin typeface="Arial" pitchFamily="34" charset="0"/>
            </a:endParaRPr>
          </a:p>
        </p:txBody>
      </p:sp>
      <p:sp>
        <p:nvSpPr>
          <p:cNvPr id="356354" name="Rectangle 2"/>
          <p:cNvSpPr>
            <a:spLocks noGrp="1" noChangeArrowheads="1"/>
          </p:cNvSpPr>
          <p:nvPr>
            <p:ph type="title" idx="4294967295"/>
          </p:nvPr>
        </p:nvSpPr>
        <p:spPr>
          <a:xfrm>
            <a:off x="762000" y="457200"/>
            <a:ext cx="7950200" cy="777875"/>
          </a:xfrm>
          <a:noFill/>
        </p:spPr>
        <p:txBody>
          <a:bodyPr/>
          <a:lstStyle/>
          <a:p>
            <a:pPr algn="r" rtl="1" eaLnBrk="1" hangingPunct="1"/>
            <a:r>
              <a:rPr lang="fa-IR" sz="3200" b="1" dirty="0" smtClean="0">
                <a:solidFill>
                  <a:srgbClr val="7030A0"/>
                </a:solidFill>
                <a:cs typeface="B Titr" pitchFamily="2" charset="-78"/>
              </a:rPr>
              <a:t> د- نرخ موثر تسهیلات : </a:t>
            </a:r>
            <a:endParaRPr lang="en-US" sz="3200" b="1" dirty="0" smtClean="0">
              <a:solidFill>
                <a:srgbClr val="7030A0"/>
              </a:solidFill>
              <a:cs typeface="B Titr" pitchFamily="2" charset="-78"/>
            </a:endParaRPr>
          </a:p>
        </p:txBody>
      </p:sp>
      <p:sp>
        <p:nvSpPr>
          <p:cNvPr id="356355" name="Text Box 3"/>
          <p:cNvSpPr txBox="1">
            <a:spLocks noChangeArrowheads="1"/>
          </p:cNvSpPr>
          <p:nvPr/>
        </p:nvSpPr>
        <p:spPr bwMode="auto">
          <a:xfrm>
            <a:off x="304800" y="1676400"/>
            <a:ext cx="8305800" cy="2529923"/>
          </a:xfrm>
          <a:prstGeom prst="rect">
            <a:avLst/>
          </a:prstGeom>
          <a:noFill/>
          <a:ln w="19050" algn="ctr">
            <a:noFill/>
            <a:miter lim="800000"/>
            <a:headEnd/>
            <a:tailEnd/>
          </a:ln>
        </p:spPr>
        <p:txBody>
          <a:bodyPr wrap="square">
            <a:spAutoFit/>
          </a:bodyPr>
          <a:lstStyle/>
          <a:p>
            <a:pPr>
              <a:lnSpc>
                <a:spcPct val="60000"/>
              </a:lnSpc>
              <a:buClr>
                <a:srgbClr val="B2B2B2"/>
              </a:buClr>
              <a:buSzPct val="90000"/>
              <a:buFont typeface="Wingdings" pitchFamily="2" charset="2"/>
              <a:buNone/>
            </a:pPr>
            <a:endParaRPr lang="fa-IR" sz="2400" b="1" dirty="0" smtClean="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r>
              <a:rPr lang="fa-IR" sz="2400" b="1" dirty="0" smtClean="0">
                <a:solidFill>
                  <a:srgbClr val="8D0F05"/>
                </a:solidFill>
                <a:latin typeface="Arial Black" pitchFamily="34" charset="0"/>
                <a:cs typeface="B Nazanin" pitchFamily="2" charset="-78"/>
              </a:rPr>
              <a:t>نرخ موثر تسهیلات بیانگر اینست که به ازای هر واحد منابع تخصیص داده شده </a:t>
            </a:r>
          </a:p>
          <a:p>
            <a:pPr>
              <a:lnSpc>
                <a:spcPct val="60000"/>
              </a:lnSpc>
              <a:buClr>
                <a:srgbClr val="B2B2B2"/>
              </a:buClr>
              <a:buSzPct val="90000"/>
              <a:buFont typeface="Wingdings" pitchFamily="2" charset="2"/>
              <a:buNone/>
            </a:pPr>
            <a:endParaRPr lang="fa-IR" sz="2400" b="1" dirty="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endParaRPr lang="fa-IR" sz="2400" b="1" dirty="0" smtClean="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r>
              <a:rPr lang="fa-IR" sz="2400" b="1" dirty="0" smtClean="0">
                <a:solidFill>
                  <a:srgbClr val="8D0F05"/>
                </a:solidFill>
                <a:latin typeface="Arial Black" pitchFamily="34" charset="0"/>
                <a:cs typeface="B Nazanin" pitchFamily="2" charset="-78"/>
              </a:rPr>
              <a:t>برای داراییهای درآمد زا چه میزان سود کسب شده است .</a:t>
            </a:r>
          </a:p>
          <a:p>
            <a:pPr>
              <a:lnSpc>
                <a:spcPct val="60000"/>
              </a:lnSpc>
              <a:buClr>
                <a:srgbClr val="B2B2B2"/>
              </a:buClr>
              <a:buSzPct val="90000"/>
              <a:buFont typeface="Wingdings" pitchFamily="2" charset="2"/>
              <a:buNone/>
            </a:pPr>
            <a:endParaRPr lang="fa-IR" sz="2400" b="1" dirty="0" smtClean="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endParaRPr lang="fa-IR" sz="2400" b="1" dirty="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r>
              <a:rPr lang="fa-IR" sz="2400" b="1" dirty="0" smtClean="0">
                <a:solidFill>
                  <a:srgbClr val="8D0F05"/>
                </a:solidFill>
                <a:latin typeface="Arial Black" pitchFamily="34" charset="0"/>
                <a:cs typeface="B Nazanin" pitchFamily="2" charset="-78"/>
              </a:rPr>
              <a:t>نحوه محاسبه نرخ موثر تسهیلات عبارتست از کل </a:t>
            </a:r>
            <a:r>
              <a:rPr lang="fa-IR" sz="2400" b="1" dirty="0">
                <a:solidFill>
                  <a:srgbClr val="8D0F05"/>
                </a:solidFill>
                <a:latin typeface="Arial Black" pitchFamily="34" charset="0"/>
                <a:cs typeface="B Nazanin" pitchFamily="2" charset="-78"/>
              </a:rPr>
              <a:t>درآمد </a:t>
            </a:r>
            <a:r>
              <a:rPr lang="fa-IR" sz="2400" b="1" dirty="0" smtClean="0">
                <a:solidFill>
                  <a:srgbClr val="8D0F05"/>
                </a:solidFill>
                <a:latin typeface="Arial Black" pitchFamily="34" charset="0"/>
                <a:cs typeface="B Nazanin" pitchFamily="2" charset="-78"/>
              </a:rPr>
              <a:t>عملیاتی بانک  </a:t>
            </a:r>
            <a:r>
              <a:rPr lang="fa-IR" sz="2400" b="1" dirty="0">
                <a:solidFill>
                  <a:srgbClr val="8D0F05"/>
                </a:solidFill>
                <a:latin typeface="Arial Black" pitchFamily="34" charset="0"/>
                <a:cs typeface="B Nazanin" pitchFamily="2" charset="-78"/>
              </a:rPr>
              <a:t>به </a:t>
            </a:r>
            <a:endParaRPr lang="fa-IR" sz="2400" b="1" dirty="0" smtClean="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endParaRPr lang="fa-IR" sz="2400" b="1" dirty="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endParaRPr lang="fa-IR" sz="2400" b="1" dirty="0" smtClean="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r>
              <a:rPr lang="fa-IR" sz="2400" b="1" dirty="0" smtClean="0">
                <a:solidFill>
                  <a:srgbClr val="8D0F05"/>
                </a:solidFill>
                <a:latin typeface="Arial Black" pitchFamily="34" charset="0"/>
                <a:cs typeface="B Nazanin" pitchFamily="2" charset="-78"/>
              </a:rPr>
              <a:t>میانگین </a:t>
            </a:r>
            <a:r>
              <a:rPr lang="fa-IR" sz="2400" b="1" dirty="0">
                <a:solidFill>
                  <a:srgbClr val="8D0F05"/>
                </a:solidFill>
                <a:latin typeface="Arial Black" pitchFamily="34" charset="0"/>
                <a:cs typeface="B Nazanin" pitchFamily="2" charset="-78"/>
              </a:rPr>
              <a:t>دارائیهای درآمدزا   (نرخ موثر معاملات)</a:t>
            </a:r>
            <a:endParaRPr lang="en-US" sz="2400" b="1" dirty="0">
              <a:solidFill>
                <a:srgbClr val="8D0F05"/>
              </a:solidFill>
              <a:latin typeface="Arial Black" pitchFamily="34" charset="0"/>
              <a:cs typeface="B Nazanin" pitchFamily="2" charset="-78"/>
            </a:endParaRPr>
          </a:p>
        </p:txBody>
      </p:sp>
      <p:graphicFrame>
        <p:nvGraphicFramePr>
          <p:cNvPr id="356371" name="Group 19"/>
          <p:cNvGraphicFramePr>
            <a:graphicFrameLocks noGrp="1"/>
          </p:cNvGraphicFramePr>
          <p:nvPr>
            <p:extLst>
              <p:ext uri="{D42A27DB-BD31-4B8C-83A1-F6EECF244321}">
                <p14:modId xmlns="" xmlns:p14="http://schemas.microsoft.com/office/powerpoint/2010/main" val="4062496856"/>
              </p:ext>
            </p:extLst>
          </p:nvPr>
        </p:nvGraphicFramePr>
        <p:xfrm>
          <a:off x="689162" y="4084638"/>
          <a:ext cx="3790950" cy="1447800"/>
        </p:xfrm>
        <a:graphic>
          <a:graphicData uri="http://schemas.openxmlformats.org/drawingml/2006/table">
            <a:tbl>
              <a:tblPr/>
              <a:tblGrid>
                <a:gridCol w="3790950"/>
              </a:tblGrid>
              <a:tr h="723900">
                <a:tc>
                  <a:txBody>
                    <a:bodyPr/>
                    <a:lstStyle/>
                    <a:p>
                      <a:pPr marL="0" marR="0" lvl="0" indent="0" algn="ctr" defTabSz="914400" rtl="0" eaLnBrk="1" fontAlgn="base" latinLnBrk="0" hangingPunct="1">
                        <a:lnSpc>
                          <a:spcPct val="125000"/>
                        </a:lnSpc>
                        <a:spcBef>
                          <a:spcPct val="0"/>
                        </a:spcBef>
                        <a:spcAft>
                          <a:spcPct val="0"/>
                        </a:spcAft>
                        <a:buClr>
                          <a:schemeClr val="bg2"/>
                        </a:buClr>
                        <a:buSzTx/>
                        <a:buFontTx/>
                        <a:buNone/>
                        <a:tabLst/>
                      </a:pPr>
                      <a:r>
                        <a:rPr kumimoji="0" lang="fa-IR" sz="2400" b="1" i="0" u="none" strike="noStrike" cap="none" normalizeH="0" baseline="0" dirty="0" smtClean="0">
                          <a:ln>
                            <a:noFill/>
                          </a:ln>
                          <a:solidFill>
                            <a:srgbClr val="284C6A"/>
                          </a:solidFill>
                          <a:effectLst/>
                          <a:latin typeface="Times New Roman" pitchFamily="18" charset="0"/>
                          <a:cs typeface="B Nazanin" pitchFamily="2" charset="-78"/>
                        </a:rPr>
                        <a:t>درآمدعملیاتی</a:t>
                      </a:r>
                      <a:endParaRPr kumimoji="0" lang="ar-SA" sz="2400" b="1" i="0" u="none" strike="noStrike" cap="none" normalizeH="0" baseline="0" dirty="0" smtClean="0">
                        <a:ln>
                          <a:noFill/>
                        </a:ln>
                        <a:solidFill>
                          <a:srgbClr val="284C6A"/>
                        </a:solidFill>
                        <a:effectLst/>
                        <a:latin typeface="Trebuchet MS" pitchFamily="34" charset="0"/>
                        <a:cs typeface="B Nazanin" pitchFamily="2" charset="-78"/>
                      </a:endParaRPr>
                    </a:p>
                  </a:txBody>
                  <a:tcPr marL="90000" marR="90000" marT="46800" marB="46800"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25000"/>
                        </a:lnSpc>
                        <a:spcBef>
                          <a:spcPct val="0"/>
                        </a:spcBef>
                        <a:spcAft>
                          <a:spcPct val="0"/>
                        </a:spcAft>
                        <a:buClr>
                          <a:schemeClr val="bg2"/>
                        </a:buClr>
                        <a:buSzTx/>
                        <a:buFontTx/>
                        <a:buNone/>
                        <a:tabLst/>
                      </a:pPr>
                      <a:r>
                        <a:rPr kumimoji="0" lang="fa-IR" sz="2400" b="1" i="0" u="none" strike="noStrike" cap="none" normalizeH="0" baseline="0" dirty="0" smtClean="0">
                          <a:ln>
                            <a:noFill/>
                          </a:ln>
                          <a:solidFill>
                            <a:srgbClr val="284C6A"/>
                          </a:solidFill>
                          <a:effectLst/>
                          <a:latin typeface="Times New Roman" pitchFamily="18" charset="0"/>
                          <a:cs typeface="B Nazanin" pitchFamily="2" charset="-78"/>
                        </a:rPr>
                        <a:t>میانگین دارائیهای درآمدزا</a:t>
                      </a:r>
                    </a:p>
                  </a:txBody>
                  <a:tcPr marL="90000" marR="90000" marT="46800" marB="46800" anchor="ct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356366" name="Text Box 14"/>
          <p:cNvSpPr txBox="1">
            <a:spLocks noChangeArrowheads="1"/>
          </p:cNvSpPr>
          <p:nvPr/>
        </p:nvSpPr>
        <p:spPr bwMode="auto">
          <a:xfrm>
            <a:off x="4760259" y="4572000"/>
            <a:ext cx="1066800" cy="461963"/>
          </a:xfrm>
          <a:prstGeom prst="rect">
            <a:avLst/>
          </a:prstGeom>
          <a:noFill/>
          <a:ln w="19050">
            <a:noFill/>
            <a:miter lim="800000"/>
            <a:headEnd/>
            <a:tailEnd/>
          </a:ln>
        </p:spPr>
        <p:txBody>
          <a:bodyPr wrap="square">
            <a:spAutoFit/>
          </a:bodyPr>
          <a:lstStyle/>
          <a:p>
            <a:pPr algn="ctr">
              <a:spcBef>
                <a:spcPct val="50000"/>
              </a:spcBef>
            </a:pPr>
            <a:r>
              <a:rPr lang="fa-IR" sz="2400" b="1" dirty="0">
                <a:solidFill>
                  <a:srgbClr val="000000"/>
                </a:solidFill>
                <a:latin typeface="Arial" pitchFamily="34" charset="0"/>
                <a:cs typeface="B Nazanin" pitchFamily="2" charset="-78"/>
              </a:rPr>
              <a:t>100</a:t>
            </a:r>
            <a:r>
              <a:rPr lang="fa-IR" sz="2400" dirty="0">
                <a:solidFill>
                  <a:srgbClr val="000000"/>
                </a:solidFill>
                <a:latin typeface="Arial" pitchFamily="34" charset="0"/>
                <a:cs typeface="B Nazanin" pitchFamily="2" charset="-78"/>
              </a:rPr>
              <a:t> </a:t>
            </a:r>
            <a:r>
              <a:rPr lang="en-US" sz="1600" b="1" dirty="0">
                <a:solidFill>
                  <a:srgbClr val="000000"/>
                </a:solidFill>
                <a:latin typeface="Arial" pitchFamily="34" charset="0"/>
                <a:cs typeface="B Nazanin" pitchFamily="2" charset="-78"/>
              </a:rPr>
              <a:t>X</a:t>
            </a:r>
          </a:p>
        </p:txBody>
      </p:sp>
      <p:sp>
        <p:nvSpPr>
          <p:cNvPr id="356367" name="Text Box 15"/>
          <p:cNvSpPr txBox="1">
            <a:spLocks noChangeArrowheads="1"/>
          </p:cNvSpPr>
          <p:nvPr/>
        </p:nvSpPr>
        <p:spPr bwMode="auto">
          <a:xfrm>
            <a:off x="5791200" y="5181600"/>
            <a:ext cx="2755900" cy="350838"/>
          </a:xfrm>
          <a:prstGeom prst="rect">
            <a:avLst/>
          </a:prstGeom>
          <a:noFill/>
          <a:ln w="19050" algn="ctr">
            <a:noFill/>
            <a:miter lim="800000"/>
            <a:headEnd/>
            <a:tailEnd/>
          </a:ln>
        </p:spPr>
        <p:txBody>
          <a:bodyPr>
            <a:spAutoFit/>
          </a:bodyPr>
          <a:lstStyle/>
          <a:p>
            <a:pPr>
              <a:lnSpc>
                <a:spcPct val="60000"/>
              </a:lnSpc>
              <a:buClr>
                <a:srgbClr val="B2B2B2"/>
              </a:buClr>
              <a:buSzPct val="90000"/>
              <a:buFont typeface="Wingdings" pitchFamily="2" charset="2"/>
              <a:buNone/>
            </a:pPr>
            <a:r>
              <a:rPr lang="fa-IR" sz="2400" b="1">
                <a:solidFill>
                  <a:srgbClr val="8D0F05"/>
                </a:solidFill>
                <a:latin typeface="Arial Black" pitchFamily="34" charset="0"/>
                <a:cs typeface="B Nazanin" pitchFamily="2" charset="-78"/>
              </a:rPr>
              <a:t> </a:t>
            </a:r>
            <a:endParaRPr lang="en-US" sz="2400" b="1">
              <a:solidFill>
                <a:srgbClr val="8D0F05"/>
              </a:solidFill>
              <a:latin typeface="Arial Black" pitchFamily="34" charset="0"/>
              <a:cs typeface="B Nazanin" pitchFamily="2" charset="-78"/>
            </a:endParaRPr>
          </a:p>
        </p:txBody>
      </p:sp>
    </p:spTree>
    <p:extLst>
      <p:ext uri="{BB962C8B-B14F-4D97-AF65-F5344CB8AC3E}">
        <p14:creationId xmlns="" xmlns:p14="http://schemas.microsoft.com/office/powerpoint/2010/main" val="22646078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6354"/>
                                        </p:tgtEl>
                                        <p:attrNameLst>
                                          <p:attrName>style.visibility</p:attrName>
                                        </p:attrNameLst>
                                      </p:cBhvr>
                                      <p:to>
                                        <p:strVal val="visible"/>
                                      </p:to>
                                    </p:set>
                                    <p:animEffect transition="in" filter="diamond(in)">
                                      <p:cBhvr>
                                        <p:cTn id="7" dur="2000"/>
                                        <p:tgtEl>
                                          <p:spTgt spid="35635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56355"/>
                                        </p:tgtEl>
                                        <p:attrNameLst>
                                          <p:attrName>style.visibility</p:attrName>
                                        </p:attrNameLst>
                                      </p:cBhvr>
                                      <p:to>
                                        <p:strVal val="visible"/>
                                      </p:to>
                                    </p:set>
                                    <p:anim calcmode="lin" valueType="num">
                                      <p:cBhvr additive="base">
                                        <p:cTn id="12" dur="500" fill="hold"/>
                                        <p:tgtEl>
                                          <p:spTgt spid="356355"/>
                                        </p:tgtEl>
                                        <p:attrNameLst>
                                          <p:attrName>ppt_x</p:attrName>
                                        </p:attrNameLst>
                                      </p:cBhvr>
                                      <p:tavLst>
                                        <p:tav tm="0">
                                          <p:val>
                                            <p:strVal val="#ppt_x"/>
                                          </p:val>
                                        </p:tav>
                                        <p:tav tm="100000">
                                          <p:val>
                                            <p:strVal val="#ppt_x"/>
                                          </p:val>
                                        </p:tav>
                                      </p:tavLst>
                                    </p:anim>
                                    <p:anim calcmode="lin" valueType="num">
                                      <p:cBhvr additive="base">
                                        <p:cTn id="13" dur="500" fill="hold"/>
                                        <p:tgtEl>
                                          <p:spTgt spid="35635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56371"/>
                                        </p:tgtEl>
                                        <p:attrNameLst>
                                          <p:attrName>style.visibility</p:attrName>
                                        </p:attrNameLst>
                                      </p:cBhvr>
                                      <p:to>
                                        <p:strVal val="visible"/>
                                      </p:to>
                                    </p:set>
                                    <p:animEffect transition="in" filter="diamond(in)">
                                      <p:cBhvr>
                                        <p:cTn id="18" dur="2000"/>
                                        <p:tgtEl>
                                          <p:spTgt spid="35637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56366"/>
                                        </p:tgtEl>
                                        <p:attrNameLst>
                                          <p:attrName>style.visibility</p:attrName>
                                        </p:attrNameLst>
                                      </p:cBhvr>
                                      <p:to>
                                        <p:strVal val="visible"/>
                                      </p:to>
                                    </p:set>
                                    <p:anim calcmode="lin" valueType="num">
                                      <p:cBhvr additive="base">
                                        <p:cTn id="23" dur="500" fill="hold"/>
                                        <p:tgtEl>
                                          <p:spTgt spid="356366"/>
                                        </p:tgtEl>
                                        <p:attrNameLst>
                                          <p:attrName>ppt_x</p:attrName>
                                        </p:attrNameLst>
                                      </p:cBhvr>
                                      <p:tavLst>
                                        <p:tav tm="0">
                                          <p:val>
                                            <p:strVal val="#ppt_x"/>
                                          </p:val>
                                        </p:tav>
                                        <p:tav tm="100000">
                                          <p:val>
                                            <p:strVal val="#ppt_x"/>
                                          </p:val>
                                        </p:tav>
                                      </p:tavLst>
                                    </p:anim>
                                    <p:anim calcmode="lin" valueType="num">
                                      <p:cBhvr additive="base">
                                        <p:cTn id="24" dur="500" fill="hold"/>
                                        <p:tgtEl>
                                          <p:spTgt spid="3563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4" grpId="0"/>
      <p:bldP spid="356355" grpId="0"/>
      <p:bldP spid="35636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txBox="1">
            <a:spLocks noGrp="1"/>
          </p:cNvSpPr>
          <p:nvPr/>
        </p:nvSpPr>
        <p:spPr bwMode="auto">
          <a:xfrm>
            <a:off x="7239000" y="6629400"/>
            <a:ext cx="1905000" cy="228600"/>
          </a:xfrm>
          <a:prstGeom prst="rect">
            <a:avLst/>
          </a:prstGeom>
          <a:noFill/>
          <a:ln w="9525">
            <a:noFill/>
            <a:miter lim="800000"/>
            <a:headEnd/>
            <a:tailEnd/>
          </a:ln>
        </p:spPr>
        <p:txBody>
          <a:bodyPr/>
          <a:lstStyle/>
          <a:p>
            <a:pPr rtl="0"/>
            <a:fld id="{CF048FED-CED0-49E1-BCF6-CCE82902DEC6}" type="slidenum">
              <a:rPr lang="ar-SA" sz="1000" b="1">
                <a:solidFill>
                  <a:srgbClr val="000000"/>
                </a:solidFill>
                <a:latin typeface="Arial" pitchFamily="34" charset="0"/>
              </a:rPr>
              <a:pPr rtl="0"/>
              <a:t>35</a:t>
            </a:fld>
            <a:endParaRPr lang="en-US" sz="1000" b="1">
              <a:solidFill>
                <a:srgbClr val="000000"/>
              </a:solidFill>
              <a:latin typeface="Arial" pitchFamily="34" charset="0"/>
            </a:endParaRPr>
          </a:p>
        </p:txBody>
      </p:sp>
      <p:sp>
        <p:nvSpPr>
          <p:cNvPr id="356354" name="Rectangle 2"/>
          <p:cNvSpPr>
            <a:spLocks noGrp="1" noChangeArrowheads="1"/>
          </p:cNvSpPr>
          <p:nvPr>
            <p:ph type="title" idx="4294967295"/>
          </p:nvPr>
        </p:nvSpPr>
        <p:spPr>
          <a:xfrm>
            <a:off x="762000" y="457200"/>
            <a:ext cx="7950200" cy="777875"/>
          </a:xfrm>
          <a:noFill/>
        </p:spPr>
        <p:txBody>
          <a:bodyPr/>
          <a:lstStyle/>
          <a:p>
            <a:pPr algn="r" rtl="1" eaLnBrk="1" hangingPunct="1"/>
            <a:r>
              <a:rPr lang="fa-IR" sz="3200" b="1" dirty="0" smtClean="0">
                <a:solidFill>
                  <a:srgbClr val="7030A0"/>
                </a:solidFill>
                <a:cs typeface="B Titr" pitchFamily="2" charset="-78"/>
              </a:rPr>
              <a:t>مثال : نرخ موثر تسهیلات </a:t>
            </a:r>
            <a:endParaRPr lang="en-US" sz="3200" b="1" dirty="0" smtClean="0">
              <a:solidFill>
                <a:srgbClr val="7030A0"/>
              </a:solidFill>
              <a:cs typeface="B Titr" pitchFamily="2" charset="-78"/>
            </a:endParaRPr>
          </a:p>
        </p:txBody>
      </p:sp>
      <p:sp>
        <p:nvSpPr>
          <p:cNvPr id="356355" name="Text Box 3"/>
          <p:cNvSpPr txBox="1">
            <a:spLocks noChangeArrowheads="1"/>
          </p:cNvSpPr>
          <p:nvPr/>
        </p:nvSpPr>
        <p:spPr bwMode="auto">
          <a:xfrm>
            <a:off x="316753" y="1447800"/>
            <a:ext cx="8305800" cy="2973122"/>
          </a:xfrm>
          <a:prstGeom prst="rect">
            <a:avLst/>
          </a:prstGeom>
          <a:noFill/>
          <a:ln w="19050" algn="ctr">
            <a:noFill/>
            <a:miter lim="800000"/>
            <a:headEnd/>
            <a:tailEnd/>
          </a:ln>
        </p:spPr>
        <p:txBody>
          <a:bodyPr wrap="square">
            <a:spAutoFit/>
          </a:bodyPr>
          <a:lstStyle/>
          <a:p>
            <a:pPr>
              <a:lnSpc>
                <a:spcPct val="60000"/>
              </a:lnSpc>
              <a:buClr>
                <a:srgbClr val="B2B2B2"/>
              </a:buClr>
              <a:buSzPct val="90000"/>
              <a:buFont typeface="Wingdings" pitchFamily="2" charset="2"/>
              <a:buNone/>
            </a:pPr>
            <a:r>
              <a:rPr lang="fa-IR" sz="2400" b="1" dirty="0" smtClean="0">
                <a:solidFill>
                  <a:srgbClr val="8D0F05"/>
                </a:solidFill>
                <a:latin typeface="Arial Black" pitchFamily="34" charset="0"/>
                <a:cs typeface="B Nazanin" pitchFamily="2" charset="-78"/>
              </a:rPr>
              <a:t>درآمد های عملیاتی بانک فرضی عبارتند از :</a:t>
            </a:r>
          </a:p>
          <a:p>
            <a:pPr>
              <a:lnSpc>
                <a:spcPct val="60000"/>
              </a:lnSpc>
              <a:buClr>
                <a:srgbClr val="B2B2B2"/>
              </a:buClr>
              <a:buSzPct val="90000"/>
              <a:buFont typeface="Wingdings" pitchFamily="2" charset="2"/>
              <a:buNone/>
            </a:pPr>
            <a:endParaRPr lang="fa-IR" sz="2400" b="1" dirty="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r>
              <a:rPr lang="fa-IR" sz="2400" b="1" dirty="0" smtClean="0">
                <a:solidFill>
                  <a:schemeClr val="accent2"/>
                </a:solidFill>
                <a:latin typeface="Arial Black" pitchFamily="34" charset="0"/>
                <a:cs typeface="B Nazanin" pitchFamily="2" charset="-78"/>
              </a:rPr>
              <a:t>1-</a:t>
            </a:r>
            <a:r>
              <a:rPr lang="fa-IR" sz="2400" b="1" dirty="0" smtClean="0">
                <a:solidFill>
                  <a:srgbClr val="8D0F05"/>
                </a:solidFill>
                <a:latin typeface="Arial Black" pitchFamily="34" charset="0"/>
                <a:cs typeface="B Nazanin" pitchFamily="2" charset="-78"/>
              </a:rPr>
              <a:t> </a:t>
            </a:r>
            <a:r>
              <a:rPr lang="fa-IR" sz="2400" b="1" dirty="0" smtClean="0">
                <a:solidFill>
                  <a:schemeClr val="accent2"/>
                </a:solidFill>
                <a:latin typeface="Arial Black" pitchFamily="34" charset="0"/>
                <a:cs typeface="B Nazanin" pitchFamily="2" charset="-78"/>
              </a:rPr>
              <a:t>درآمد حاصل از اعطای تسهیلات  :              240            میلیارد ریال </a:t>
            </a:r>
          </a:p>
          <a:p>
            <a:pPr>
              <a:lnSpc>
                <a:spcPct val="60000"/>
              </a:lnSpc>
              <a:buClr>
                <a:srgbClr val="B2B2B2"/>
              </a:buClr>
              <a:buSzPct val="90000"/>
              <a:buFont typeface="Wingdings" pitchFamily="2" charset="2"/>
              <a:buNone/>
            </a:pPr>
            <a:endParaRPr lang="fa-IR" sz="2400" b="1" dirty="0">
              <a:solidFill>
                <a:schemeClr val="accent2"/>
              </a:solidFill>
              <a:latin typeface="Arial Black" pitchFamily="34" charset="0"/>
              <a:cs typeface="B Nazanin" pitchFamily="2" charset="-78"/>
            </a:endParaRPr>
          </a:p>
          <a:p>
            <a:pPr>
              <a:lnSpc>
                <a:spcPct val="60000"/>
              </a:lnSpc>
              <a:buClr>
                <a:srgbClr val="B2B2B2"/>
              </a:buClr>
              <a:buSzPct val="90000"/>
              <a:buFont typeface="Wingdings" pitchFamily="2" charset="2"/>
              <a:buNone/>
            </a:pPr>
            <a:r>
              <a:rPr lang="fa-IR" sz="2400" b="1" dirty="0" smtClean="0">
                <a:solidFill>
                  <a:schemeClr val="accent2"/>
                </a:solidFill>
                <a:latin typeface="Arial Black" pitchFamily="34" charset="0"/>
                <a:cs typeface="B Nazanin" pitchFamily="2" charset="-78"/>
              </a:rPr>
              <a:t>2 – درآمد حاصل از اوراق مشارکت  :              30              میلیارد ریال </a:t>
            </a:r>
          </a:p>
          <a:p>
            <a:pPr>
              <a:lnSpc>
                <a:spcPct val="60000"/>
              </a:lnSpc>
              <a:buClr>
                <a:srgbClr val="B2B2B2"/>
              </a:buClr>
              <a:buSzPct val="90000"/>
              <a:buFont typeface="Wingdings" pitchFamily="2" charset="2"/>
              <a:buNone/>
            </a:pPr>
            <a:endParaRPr lang="fa-IR" sz="2400" b="1" dirty="0">
              <a:solidFill>
                <a:schemeClr val="accent2"/>
              </a:solidFill>
              <a:latin typeface="Arial Black" pitchFamily="34" charset="0"/>
              <a:cs typeface="B Nazanin" pitchFamily="2" charset="-78"/>
            </a:endParaRPr>
          </a:p>
          <a:p>
            <a:pPr>
              <a:lnSpc>
                <a:spcPct val="60000"/>
              </a:lnSpc>
              <a:buClr>
                <a:srgbClr val="B2B2B2"/>
              </a:buClr>
              <a:buSzPct val="90000"/>
              <a:buFont typeface="Wingdings" pitchFamily="2" charset="2"/>
              <a:buNone/>
            </a:pPr>
            <a:r>
              <a:rPr lang="fa-IR" sz="2400" b="1" dirty="0" smtClean="0">
                <a:solidFill>
                  <a:schemeClr val="accent2"/>
                </a:solidFill>
                <a:latin typeface="Arial Black" pitchFamily="34" charset="0"/>
                <a:cs typeface="B Nazanin" pitchFamily="2" charset="-78"/>
              </a:rPr>
              <a:t>3 – درآمد حاصل از سرمایه گذاریها :             130             میلیارد ریال </a:t>
            </a:r>
          </a:p>
          <a:p>
            <a:pPr>
              <a:lnSpc>
                <a:spcPct val="60000"/>
              </a:lnSpc>
              <a:buClr>
                <a:srgbClr val="B2B2B2"/>
              </a:buClr>
              <a:buSzPct val="90000"/>
              <a:buFont typeface="Wingdings" pitchFamily="2" charset="2"/>
              <a:buNone/>
            </a:pPr>
            <a:endParaRPr lang="fa-IR" sz="2400" b="1" dirty="0" smtClean="0">
              <a:solidFill>
                <a:schemeClr val="accent2"/>
              </a:solidFill>
              <a:latin typeface="Arial Black" pitchFamily="34" charset="0"/>
              <a:cs typeface="B Nazanin" pitchFamily="2" charset="-78"/>
            </a:endParaRPr>
          </a:p>
          <a:p>
            <a:pPr>
              <a:lnSpc>
                <a:spcPct val="60000"/>
              </a:lnSpc>
              <a:buClr>
                <a:srgbClr val="B2B2B2"/>
              </a:buClr>
              <a:buSzPct val="90000"/>
              <a:buFont typeface="Wingdings" pitchFamily="2" charset="2"/>
              <a:buNone/>
            </a:pPr>
            <a:r>
              <a:rPr lang="fa-IR" sz="2400" b="1" dirty="0" smtClean="0">
                <a:solidFill>
                  <a:schemeClr val="accent2"/>
                </a:solidFill>
                <a:latin typeface="Arial Black" pitchFamily="34" charset="0"/>
                <a:cs typeface="B Nazanin" pitchFamily="2" charset="-78"/>
              </a:rPr>
              <a:t>اگر متوسط دراییهای درآمد زای بانک  برابر   4000  میلیارد ریال باشد . </a:t>
            </a:r>
          </a:p>
          <a:p>
            <a:pPr>
              <a:lnSpc>
                <a:spcPct val="60000"/>
              </a:lnSpc>
              <a:buClr>
                <a:srgbClr val="B2B2B2"/>
              </a:buClr>
              <a:buSzPct val="90000"/>
              <a:buFont typeface="Wingdings" pitchFamily="2" charset="2"/>
              <a:buNone/>
            </a:pPr>
            <a:endParaRPr lang="fa-IR" sz="2400" b="1" dirty="0">
              <a:solidFill>
                <a:schemeClr val="accent2"/>
              </a:solidFill>
              <a:latin typeface="Arial Black" pitchFamily="34" charset="0"/>
              <a:cs typeface="B Nazanin" pitchFamily="2" charset="-78"/>
            </a:endParaRPr>
          </a:p>
          <a:p>
            <a:pPr>
              <a:lnSpc>
                <a:spcPct val="60000"/>
              </a:lnSpc>
              <a:buClr>
                <a:srgbClr val="B2B2B2"/>
              </a:buClr>
              <a:buSzPct val="90000"/>
              <a:buFont typeface="Wingdings" pitchFamily="2" charset="2"/>
              <a:buNone/>
            </a:pPr>
            <a:endParaRPr lang="fa-IR" sz="2400" b="1" dirty="0" smtClean="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r>
              <a:rPr lang="fa-IR" sz="2400" b="1" dirty="0" smtClean="0">
                <a:solidFill>
                  <a:srgbClr val="8D0F05"/>
                </a:solidFill>
                <a:latin typeface="Arial Black" pitchFamily="34" charset="0"/>
                <a:cs typeface="B Nazanin" pitchFamily="2" charset="-78"/>
              </a:rPr>
              <a:t>مطلوبست   :    محاسبه نرخ موثر تسهیلات ؟ </a:t>
            </a:r>
            <a:endParaRPr lang="fa-IR" sz="2400" b="1" dirty="0">
              <a:solidFill>
                <a:srgbClr val="8D0F05"/>
              </a:solidFill>
              <a:latin typeface="Arial Black" pitchFamily="34" charset="0"/>
              <a:cs typeface="B Nazanin" pitchFamily="2" charset="-78"/>
            </a:endParaRPr>
          </a:p>
          <a:p>
            <a:pPr>
              <a:lnSpc>
                <a:spcPct val="60000"/>
              </a:lnSpc>
              <a:buClr>
                <a:srgbClr val="B2B2B2"/>
              </a:buClr>
              <a:buSzPct val="90000"/>
              <a:buFont typeface="Wingdings" pitchFamily="2" charset="2"/>
              <a:buNone/>
            </a:pPr>
            <a:endParaRPr lang="fa-IR" sz="2400" b="1" dirty="0">
              <a:solidFill>
                <a:srgbClr val="8D0F05"/>
              </a:solidFill>
              <a:latin typeface="Arial Black" pitchFamily="34" charset="0"/>
              <a:cs typeface="B Nazanin" pitchFamily="2" charset="-78"/>
            </a:endParaRPr>
          </a:p>
        </p:txBody>
      </p:sp>
      <p:graphicFrame>
        <p:nvGraphicFramePr>
          <p:cNvPr id="356371" name="Group 19"/>
          <p:cNvGraphicFramePr>
            <a:graphicFrameLocks noGrp="1"/>
          </p:cNvGraphicFramePr>
          <p:nvPr>
            <p:extLst>
              <p:ext uri="{D42A27DB-BD31-4B8C-83A1-F6EECF244321}">
                <p14:modId xmlns="" xmlns:p14="http://schemas.microsoft.com/office/powerpoint/2010/main" val="2388524407"/>
              </p:ext>
            </p:extLst>
          </p:nvPr>
        </p:nvGraphicFramePr>
        <p:xfrm>
          <a:off x="3457762" y="4864099"/>
          <a:ext cx="2492188" cy="1447800"/>
        </p:xfrm>
        <a:graphic>
          <a:graphicData uri="http://schemas.openxmlformats.org/drawingml/2006/table">
            <a:tbl>
              <a:tblPr/>
              <a:tblGrid>
                <a:gridCol w="2492188"/>
              </a:tblGrid>
              <a:tr h="723900">
                <a:tc>
                  <a:txBody>
                    <a:bodyPr/>
                    <a:lstStyle/>
                    <a:p>
                      <a:pPr marL="0" marR="0" lvl="0" indent="0" algn="ctr" defTabSz="914400" rtl="0" eaLnBrk="1" fontAlgn="base" latinLnBrk="0" hangingPunct="1">
                        <a:lnSpc>
                          <a:spcPct val="125000"/>
                        </a:lnSpc>
                        <a:spcBef>
                          <a:spcPct val="0"/>
                        </a:spcBef>
                        <a:spcAft>
                          <a:spcPct val="0"/>
                        </a:spcAft>
                        <a:buClr>
                          <a:schemeClr val="bg2"/>
                        </a:buClr>
                        <a:buSzTx/>
                        <a:buFontTx/>
                        <a:buNone/>
                        <a:tabLst/>
                      </a:pPr>
                      <a:r>
                        <a:rPr kumimoji="0" lang="fa-IR" sz="2400" b="1" i="0" u="none" strike="noStrike" cap="none" normalizeH="0" baseline="0" dirty="0" smtClean="0">
                          <a:ln>
                            <a:noFill/>
                          </a:ln>
                          <a:solidFill>
                            <a:srgbClr val="284C6A"/>
                          </a:solidFill>
                          <a:effectLst/>
                          <a:latin typeface="Trebuchet MS" pitchFamily="34" charset="0"/>
                          <a:cs typeface="B Nazanin" pitchFamily="2" charset="-78"/>
                        </a:rPr>
                        <a:t>240+30+130</a:t>
                      </a:r>
                      <a:endParaRPr kumimoji="0" lang="ar-SA" sz="2400" b="1" i="0" u="none" strike="noStrike" cap="none" normalizeH="0" baseline="0" dirty="0" smtClean="0">
                        <a:ln>
                          <a:noFill/>
                        </a:ln>
                        <a:solidFill>
                          <a:srgbClr val="284C6A"/>
                        </a:solidFill>
                        <a:effectLst/>
                        <a:latin typeface="Trebuchet MS" pitchFamily="34" charset="0"/>
                        <a:cs typeface="B Nazanin" pitchFamily="2" charset="-78"/>
                      </a:endParaRPr>
                    </a:p>
                  </a:txBody>
                  <a:tcPr marL="90000" marR="90000" marT="46800" marB="46800" anchor="ctr"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723900">
                <a:tc>
                  <a:txBody>
                    <a:bodyPr/>
                    <a:lstStyle/>
                    <a:p>
                      <a:pPr marL="0" marR="0" lvl="0" indent="0" algn="ctr" defTabSz="914400" rtl="0" eaLnBrk="1" fontAlgn="base" latinLnBrk="0" hangingPunct="1">
                        <a:lnSpc>
                          <a:spcPct val="125000"/>
                        </a:lnSpc>
                        <a:spcBef>
                          <a:spcPct val="0"/>
                        </a:spcBef>
                        <a:spcAft>
                          <a:spcPct val="0"/>
                        </a:spcAft>
                        <a:buClr>
                          <a:schemeClr val="bg2"/>
                        </a:buClr>
                        <a:buSzTx/>
                        <a:buFontTx/>
                        <a:buNone/>
                        <a:tabLst/>
                      </a:pPr>
                      <a:r>
                        <a:rPr kumimoji="0" lang="fa-IR" sz="2400" b="1" i="0" u="none" strike="noStrike" cap="none" normalizeH="0" baseline="0" dirty="0" smtClean="0">
                          <a:ln>
                            <a:noFill/>
                          </a:ln>
                          <a:solidFill>
                            <a:srgbClr val="284C6A"/>
                          </a:solidFill>
                          <a:effectLst/>
                          <a:latin typeface="Times New Roman" pitchFamily="18" charset="0"/>
                          <a:cs typeface="B Nazanin" pitchFamily="2" charset="-78"/>
                        </a:rPr>
                        <a:t>4000</a:t>
                      </a:r>
                    </a:p>
                  </a:txBody>
                  <a:tcPr marL="90000" marR="90000" marT="46800" marB="46800" anchor="ct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356366" name="Text Box 14"/>
          <p:cNvSpPr txBox="1">
            <a:spLocks noChangeArrowheads="1"/>
          </p:cNvSpPr>
          <p:nvPr/>
        </p:nvSpPr>
        <p:spPr bwMode="auto">
          <a:xfrm>
            <a:off x="5949950" y="5357018"/>
            <a:ext cx="1060450" cy="461963"/>
          </a:xfrm>
          <a:prstGeom prst="rect">
            <a:avLst/>
          </a:prstGeom>
          <a:noFill/>
          <a:ln w="19050">
            <a:noFill/>
            <a:miter lim="800000"/>
            <a:headEnd/>
            <a:tailEnd/>
          </a:ln>
        </p:spPr>
        <p:txBody>
          <a:bodyPr>
            <a:spAutoFit/>
          </a:bodyPr>
          <a:lstStyle/>
          <a:p>
            <a:pPr algn="ctr">
              <a:spcBef>
                <a:spcPct val="50000"/>
              </a:spcBef>
            </a:pPr>
            <a:r>
              <a:rPr lang="fa-IR" sz="2400" b="1" dirty="0" smtClean="0">
                <a:solidFill>
                  <a:srgbClr val="000000"/>
                </a:solidFill>
                <a:latin typeface="Arial" pitchFamily="34" charset="0"/>
                <a:cs typeface="B Nazanin" pitchFamily="2" charset="-78"/>
              </a:rPr>
              <a:t>100</a:t>
            </a:r>
            <a:r>
              <a:rPr lang="fa-IR" sz="2400" dirty="0" smtClean="0">
                <a:solidFill>
                  <a:srgbClr val="000000"/>
                </a:solidFill>
                <a:latin typeface="Arial" pitchFamily="34" charset="0"/>
                <a:cs typeface="B Nazanin" pitchFamily="2" charset="-78"/>
              </a:rPr>
              <a:t> </a:t>
            </a:r>
            <a:r>
              <a:rPr lang="en-US" sz="1600" b="1" dirty="0">
                <a:solidFill>
                  <a:srgbClr val="000000"/>
                </a:solidFill>
                <a:latin typeface="Arial" pitchFamily="34" charset="0"/>
                <a:cs typeface="B Nazanin" pitchFamily="2" charset="-78"/>
              </a:rPr>
              <a:t>X</a:t>
            </a:r>
          </a:p>
        </p:txBody>
      </p:sp>
      <p:sp>
        <p:nvSpPr>
          <p:cNvPr id="356367" name="Text Box 15"/>
          <p:cNvSpPr txBox="1">
            <a:spLocks noChangeArrowheads="1"/>
          </p:cNvSpPr>
          <p:nvPr/>
        </p:nvSpPr>
        <p:spPr bwMode="auto">
          <a:xfrm>
            <a:off x="7010400" y="5431034"/>
            <a:ext cx="1371600" cy="313932"/>
          </a:xfrm>
          <a:prstGeom prst="rect">
            <a:avLst/>
          </a:prstGeom>
          <a:noFill/>
          <a:ln w="19050" algn="ctr">
            <a:noFill/>
            <a:miter lim="800000"/>
            <a:headEnd/>
            <a:tailEnd/>
          </a:ln>
        </p:spPr>
        <p:txBody>
          <a:bodyPr wrap="square">
            <a:spAutoFit/>
          </a:bodyPr>
          <a:lstStyle/>
          <a:p>
            <a:pPr>
              <a:lnSpc>
                <a:spcPct val="60000"/>
              </a:lnSpc>
              <a:buClr>
                <a:srgbClr val="B2B2B2"/>
              </a:buClr>
              <a:buSzPct val="90000"/>
              <a:buFont typeface="Wingdings" pitchFamily="2" charset="2"/>
              <a:buNone/>
            </a:pPr>
            <a:r>
              <a:rPr lang="fa-IR" sz="2400" b="1" dirty="0" smtClean="0">
                <a:solidFill>
                  <a:srgbClr val="8D0F05"/>
                </a:solidFill>
                <a:latin typeface="Arial Black" pitchFamily="34" charset="0"/>
                <a:cs typeface="B Nazanin" pitchFamily="2" charset="-78"/>
              </a:rPr>
              <a:t>10  ٪     =</a:t>
            </a:r>
            <a:endParaRPr lang="en-US" sz="2400" b="1" dirty="0">
              <a:solidFill>
                <a:srgbClr val="8D0F05"/>
              </a:solidFill>
              <a:latin typeface="Arial Black" pitchFamily="34" charset="0"/>
              <a:cs typeface="B Nazanin" pitchFamily="2" charset="-78"/>
            </a:endParaRPr>
          </a:p>
        </p:txBody>
      </p:sp>
      <p:sp>
        <p:nvSpPr>
          <p:cNvPr id="8" name="Text Box 15"/>
          <p:cNvSpPr txBox="1">
            <a:spLocks noChangeArrowheads="1"/>
          </p:cNvSpPr>
          <p:nvPr/>
        </p:nvSpPr>
        <p:spPr bwMode="auto">
          <a:xfrm>
            <a:off x="546847" y="5480826"/>
            <a:ext cx="2653553" cy="313932"/>
          </a:xfrm>
          <a:prstGeom prst="rect">
            <a:avLst/>
          </a:prstGeom>
          <a:noFill/>
          <a:ln w="19050" algn="ctr">
            <a:noFill/>
            <a:miter lim="800000"/>
            <a:headEnd/>
            <a:tailEnd/>
          </a:ln>
        </p:spPr>
        <p:txBody>
          <a:bodyPr wrap="square">
            <a:spAutoFit/>
          </a:bodyPr>
          <a:lstStyle/>
          <a:p>
            <a:pPr>
              <a:lnSpc>
                <a:spcPct val="60000"/>
              </a:lnSpc>
              <a:buClr>
                <a:srgbClr val="B2B2B2"/>
              </a:buClr>
              <a:buSzPct val="90000"/>
              <a:buFont typeface="Wingdings" pitchFamily="2" charset="2"/>
              <a:buNone/>
            </a:pPr>
            <a:r>
              <a:rPr lang="fa-IR" sz="2400" b="1" dirty="0" smtClean="0">
                <a:solidFill>
                  <a:srgbClr val="8D0F05"/>
                </a:solidFill>
                <a:latin typeface="Arial Black" pitchFamily="34" charset="0"/>
                <a:cs typeface="B Nazanin" pitchFamily="2" charset="-78"/>
              </a:rPr>
              <a:t>     = نرخ موثر تسهیلات </a:t>
            </a:r>
            <a:endParaRPr lang="en-US" sz="2400" b="1" dirty="0">
              <a:solidFill>
                <a:srgbClr val="8D0F05"/>
              </a:solidFill>
              <a:latin typeface="Arial Black" pitchFamily="34" charset="0"/>
              <a:cs typeface="B Nazanin" pitchFamily="2" charset="-78"/>
            </a:endParaRPr>
          </a:p>
        </p:txBody>
      </p:sp>
    </p:spTree>
    <p:extLst>
      <p:ext uri="{BB962C8B-B14F-4D97-AF65-F5344CB8AC3E}">
        <p14:creationId xmlns="" xmlns:p14="http://schemas.microsoft.com/office/powerpoint/2010/main" val="7594778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6354"/>
                                        </p:tgtEl>
                                        <p:attrNameLst>
                                          <p:attrName>style.visibility</p:attrName>
                                        </p:attrNameLst>
                                      </p:cBhvr>
                                      <p:to>
                                        <p:strVal val="visible"/>
                                      </p:to>
                                    </p:set>
                                    <p:animEffect transition="in" filter="diamond(in)">
                                      <p:cBhvr>
                                        <p:cTn id="7" dur="2000"/>
                                        <p:tgtEl>
                                          <p:spTgt spid="35635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56355"/>
                                        </p:tgtEl>
                                        <p:attrNameLst>
                                          <p:attrName>style.visibility</p:attrName>
                                        </p:attrNameLst>
                                      </p:cBhvr>
                                      <p:to>
                                        <p:strVal val="visible"/>
                                      </p:to>
                                    </p:set>
                                    <p:anim calcmode="lin" valueType="num">
                                      <p:cBhvr additive="base">
                                        <p:cTn id="12" dur="500" fill="hold"/>
                                        <p:tgtEl>
                                          <p:spTgt spid="356355"/>
                                        </p:tgtEl>
                                        <p:attrNameLst>
                                          <p:attrName>ppt_x</p:attrName>
                                        </p:attrNameLst>
                                      </p:cBhvr>
                                      <p:tavLst>
                                        <p:tav tm="0">
                                          <p:val>
                                            <p:strVal val="#ppt_x"/>
                                          </p:val>
                                        </p:tav>
                                        <p:tav tm="100000">
                                          <p:val>
                                            <p:strVal val="#ppt_x"/>
                                          </p:val>
                                        </p:tav>
                                      </p:tavLst>
                                    </p:anim>
                                    <p:anim calcmode="lin" valueType="num">
                                      <p:cBhvr additive="base">
                                        <p:cTn id="13" dur="500" fill="hold"/>
                                        <p:tgtEl>
                                          <p:spTgt spid="35635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56371"/>
                                        </p:tgtEl>
                                        <p:attrNameLst>
                                          <p:attrName>style.visibility</p:attrName>
                                        </p:attrNameLst>
                                      </p:cBhvr>
                                      <p:to>
                                        <p:strVal val="visible"/>
                                      </p:to>
                                    </p:set>
                                    <p:animEffect transition="in" filter="diamond(in)">
                                      <p:cBhvr>
                                        <p:cTn id="18" dur="2000"/>
                                        <p:tgtEl>
                                          <p:spTgt spid="35637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56366"/>
                                        </p:tgtEl>
                                        <p:attrNameLst>
                                          <p:attrName>style.visibility</p:attrName>
                                        </p:attrNameLst>
                                      </p:cBhvr>
                                      <p:to>
                                        <p:strVal val="visible"/>
                                      </p:to>
                                    </p:set>
                                    <p:anim calcmode="lin" valueType="num">
                                      <p:cBhvr additive="base">
                                        <p:cTn id="23" dur="500" fill="hold"/>
                                        <p:tgtEl>
                                          <p:spTgt spid="356366"/>
                                        </p:tgtEl>
                                        <p:attrNameLst>
                                          <p:attrName>ppt_x</p:attrName>
                                        </p:attrNameLst>
                                      </p:cBhvr>
                                      <p:tavLst>
                                        <p:tav tm="0">
                                          <p:val>
                                            <p:strVal val="#ppt_x"/>
                                          </p:val>
                                        </p:tav>
                                        <p:tav tm="100000">
                                          <p:val>
                                            <p:strVal val="#ppt_x"/>
                                          </p:val>
                                        </p:tav>
                                      </p:tavLst>
                                    </p:anim>
                                    <p:anim calcmode="lin" valueType="num">
                                      <p:cBhvr additive="base">
                                        <p:cTn id="24" dur="500" fill="hold"/>
                                        <p:tgtEl>
                                          <p:spTgt spid="3563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4" grpId="0"/>
      <p:bldP spid="356355" grpId="0"/>
      <p:bldP spid="35636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1357290" y="214290"/>
            <a:ext cx="7162800" cy="762000"/>
          </a:xfrm>
        </p:spPr>
        <p:txBody>
          <a:bodyPr/>
          <a:lstStyle/>
          <a:p>
            <a:pPr algn="ctr" eaLnBrk="1" hangingPunct="1"/>
            <a:r>
              <a:rPr lang="fa-IR" sz="3600" b="1" dirty="0" smtClean="0">
                <a:solidFill>
                  <a:srgbClr val="002060"/>
                </a:solidFill>
                <a:cs typeface="B Nazanin" pitchFamily="2" charset="-78"/>
              </a:rPr>
              <a:t>راهکارهای افزایش نرخ مؤثر تسهیلات </a:t>
            </a:r>
            <a:r>
              <a:rPr lang="fa-IR" sz="2800" b="1" dirty="0" smtClean="0">
                <a:solidFill>
                  <a:srgbClr val="002060"/>
                </a:solidFill>
                <a:cs typeface="B Nazanin" pitchFamily="2" charset="-78"/>
              </a:rPr>
              <a:t> </a:t>
            </a:r>
            <a:endParaRPr lang="en-US" sz="2800" b="1" dirty="0" smtClean="0">
              <a:solidFill>
                <a:srgbClr val="002060"/>
              </a:solidFill>
              <a:cs typeface="B Nazanin" pitchFamily="2" charset="-78"/>
            </a:endParaRPr>
          </a:p>
        </p:txBody>
      </p:sp>
      <p:sp>
        <p:nvSpPr>
          <p:cNvPr id="23556" name="Rectangle 3"/>
          <p:cNvSpPr>
            <a:spLocks noGrp="1" noChangeArrowheads="1"/>
          </p:cNvSpPr>
          <p:nvPr>
            <p:ph idx="1"/>
          </p:nvPr>
        </p:nvSpPr>
        <p:spPr>
          <a:xfrm>
            <a:off x="428596" y="928670"/>
            <a:ext cx="8382000" cy="5715040"/>
          </a:xfrm>
        </p:spPr>
        <p:txBody>
          <a:bodyPr/>
          <a:lstStyle/>
          <a:p>
            <a:pPr lvl="2" algn="r" rtl="1" eaLnBrk="1" hangingPunct="1">
              <a:lnSpc>
                <a:spcPct val="150000"/>
              </a:lnSpc>
              <a:buFontTx/>
              <a:buNone/>
            </a:pPr>
            <a:r>
              <a:rPr lang="fa-IR" sz="2800" b="1" dirty="0" smtClean="0">
                <a:cs typeface="B Nazanin" pitchFamily="2" charset="-78"/>
              </a:rPr>
              <a:t>1-  </a:t>
            </a:r>
            <a:r>
              <a:rPr lang="fa-IR" sz="2800" dirty="0" smtClean="0">
                <a:cs typeface="B Nazanin" pitchFamily="2" charset="-78"/>
              </a:rPr>
              <a:t>کاهش سهم تسهیلات مبادله ای  (  10٪ ) </a:t>
            </a:r>
          </a:p>
          <a:p>
            <a:pPr lvl="2" algn="r" rtl="1" eaLnBrk="1" hangingPunct="1">
              <a:lnSpc>
                <a:spcPct val="150000"/>
              </a:lnSpc>
              <a:buFontTx/>
              <a:buNone/>
            </a:pPr>
            <a:r>
              <a:rPr lang="fa-IR" sz="2800" dirty="0" smtClean="0">
                <a:cs typeface="B Nazanin" pitchFamily="2" charset="-78"/>
              </a:rPr>
              <a:t>               ( با توجه به محدودیت نرخ تسهیلات مذکور )</a:t>
            </a:r>
          </a:p>
          <a:p>
            <a:pPr lvl="2" algn="r" rtl="1" eaLnBrk="1" hangingPunct="1">
              <a:lnSpc>
                <a:spcPct val="150000"/>
              </a:lnSpc>
              <a:buFontTx/>
              <a:buNone/>
            </a:pPr>
            <a:r>
              <a:rPr lang="fa-IR" sz="2800" dirty="0" smtClean="0">
                <a:cs typeface="B Nazanin" pitchFamily="2" charset="-78"/>
              </a:rPr>
              <a:t>2-  افزایش سهم تسهیلات مشارکتی  ( 90٪ )</a:t>
            </a:r>
          </a:p>
          <a:p>
            <a:pPr lvl="2" algn="r" rtl="1" eaLnBrk="1" hangingPunct="1">
              <a:lnSpc>
                <a:spcPct val="150000"/>
              </a:lnSpc>
              <a:buFontTx/>
              <a:buNone/>
            </a:pPr>
            <a:r>
              <a:rPr lang="fa-IR" sz="2800" dirty="0" smtClean="0">
                <a:cs typeface="B Nazanin" pitchFamily="2" charset="-78"/>
              </a:rPr>
              <a:t>3-  پرداخت تسهیلات کوتاه مدت </a:t>
            </a:r>
          </a:p>
          <a:p>
            <a:pPr lvl="2" algn="r" rtl="1" eaLnBrk="1" hangingPunct="1">
              <a:lnSpc>
                <a:spcPct val="150000"/>
              </a:lnSpc>
              <a:buFontTx/>
              <a:buNone/>
            </a:pPr>
            <a:r>
              <a:rPr lang="fa-IR" sz="2800" dirty="0" smtClean="0">
                <a:cs typeface="B Nazanin" pitchFamily="2" charset="-78"/>
              </a:rPr>
              <a:t>4- اخذ وثایق و تضمینات  کافی و بدون ریسک </a:t>
            </a:r>
          </a:p>
          <a:p>
            <a:pPr lvl="2" algn="r" rtl="1" eaLnBrk="1" hangingPunct="1">
              <a:lnSpc>
                <a:spcPct val="150000"/>
              </a:lnSpc>
              <a:buFontTx/>
              <a:buNone/>
            </a:pPr>
            <a:r>
              <a:rPr lang="fa-IR" sz="2800" dirty="0" smtClean="0">
                <a:cs typeface="B Nazanin" pitchFamily="2" charset="-78"/>
              </a:rPr>
              <a:t>5 – وصول مطالبات </a:t>
            </a:r>
          </a:p>
          <a:p>
            <a:pPr lvl="2" algn="r" rtl="1" eaLnBrk="1" hangingPunct="1">
              <a:lnSpc>
                <a:spcPct val="150000"/>
              </a:lnSpc>
              <a:buFontTx/>
              <a:buNone/>
            </a:pPr>
            <a:r>
              <a:rPr lang="fa-IR" sz="2800" dirty="0" smtClean="0">
                <a:cs typeface="B Nazanin" pitchFamily="2" charset="-78"/>
              </a:rPr>
              <a:t>6- پرداخت تسهیلات با توجه به هزینه تمام شده آن </a:t>
            </a:r>
          </a:p>
          <a:p>
            <a:pPr lvl="2" algn="r" rtl="1" eaLnBrk="1" hangingPunct="1">
              <a:lnSpc>
                <a:spcPct val="150000"/>
              </a:lnSpc>
              <a:buFontTx/>
              <a:buNone/>
            </a:pPr>
            <a:r>
              <a:rPr lang="fa-IR" sz="2800" dirty="0" smtClean="0">
                <a:cs typeface="B Nazanin" pitchFamily="2" charset="-78"/>
              </a:rPr>
              <a:t>7- سرمایه گذاری در بخشهای با بازده بالا و ریسک قابل کنترل </a:t>
            </a:r>
            <a:endParaRPr lang="fa-IR" sz="2000" dirty="0" smtClean="0">
              <a:cs typeface="B Nazanin" pitchFamily="2" charset="-78"/>
            </a:endParaRPr>
          </a:p>
        </p:txBody>
      </p:sp>
      <p:sp>
        <p:nvSpPr>
          <p:cNvPr id="24580" name="Slide Number Placeholder 5"/>
          <p:cNvSpPr>
            <a:spLocks noGrp="1"/>
          </p:cNvSpPr>
          <p:nvPr>
            <p:ph type="sldNum" sz="quarter" idx="12"/>
          </p:nvPr>
        </p:nvSpPr>
        <p:spPr>
          <a:noFill/>
        </p:spPr>
        <p:txBody>
          <a:bodyPr/>
          <a:lstStyle/>
          <a:p>
            <a:fld id="{97AF89C5-9A65-4306-B662-ED992D9C1B11}" type="slidenum">
              <a:rPr lang="ar-SA" smtClean="0"/>
              <a:pPr/>
              <a:t>36</a:t>
            </a:fld>
            <a:endParaRPr lang="en-US" smtClean="0"/>
          </a:p>
        </p:txBody>
      </p:sp>
    </p:spTree>
    <p:extLst>
      <p:ext uri="{BB962C8B-B14F-4D97-AF65-F5344CB8AC3E}">
        <p14:creationId xmlns="" xmlns:p14="http://schemas.microsoft.com/office/powerpoint/2010/main" val="2087602135"/>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3429000" y="228600"/>
            <a:ext cx="5105400" cy="620713"/>
          </a:xfrm>
        </p:spPr>
        <p:txBody>
          <a:bodyPr/>
          <a:lstStyle/>
          <a:p>
            <a:pPr algn="ctr" rtl="1" eaLnBrk="1" hangingPunct="1"/>
            <a:r>
              <a:rPr lang="fa-IR" sz="3600" b="1" dirty="0" smtClean="0">
                <a:cs typeface="B Nazanin" pitchFamily="2" charset="-78"/>
              </a:rPr>
              <a:t>ه- نرخ حاشیه سود دهی </a:t>
            </a:r>
            <a:endParaRPr lang="en-US" sz="3600" b="1" dirty="0" smtClean="0">
              <a:cs typeface="B Nazanin" pitchFamily="2" charset="-78"/>
            </a:endParaRPr>
          </a:p>
        </p:txBody>
      </p:sp>
      <p:sp>
        <p:nvSpPr>
          <p:cNvPr id="145411" name="Rectangle 3"/>
          <p:cNvSpPr>
            <a:spLocks noGrp="1" noChangeArrowheads="1"/>
          </p:cNvSpPr>
          <p:nvPr>
            <p:ph type="body" idx="1"/>
          </p:nvPr>
        </p:nvSpPr>
        <p:spPr>
          <a:xfrm>
            <a:off x="457200" y="908050"/>
            <a:ext cx="8229600" cy="5492750"/>
          </a:xfrm>
        </p:spPr>
        <p:txBody>
          <a:bodyPr/>
          <a:lstStyle/>
          <a:p>
            <a:pPr marL="0" indent="0" algn="just" rtl="1" eaLnBrk="1" hangingPunct="1">
              <a:lnSpc>
                <a:spcPct val="120000"/>
              </a:lnSpc>
              <a:buFontTx/>
              <a:buNone/>
            </a:pPr>
            <a:r>
              <a:rPr lang="fa-IR" sz="2400" dirty="0" smtClean="0">
                <a:cs typeface="B Nazanin" pitchFamily="2" charset="-78"/>
              </a:rPr>
              <a:t>نرخ حاشیه سوددهی یکی از مهم‌ترین شاخص‌های مالی بانک‌ها محسوب می‌گردد و در واقع نشانگر میزان سود قابل تصرف بانک‌ها و تخصیص آن به سهام‌داران پس از کسر هزینه‌های غیر عملیاتی می‌باشد و فرمول آن عبارتست از :</a:t>
            </a:r>
          </a:p>
          <a:p>
            <a:pPr marL="0" indent="0" algn="just" rtl="1" eaLnBrk="1" hangingPunct="1">
              <a:lnSpc>
                <a:spcPct val="120000"/>
              </a:lnSpc>
              <a:buFontTx/>
              <a:buNone/>
            </a:pPr>
            <a:endParaRPr lang="fa-IR" sz="2000" dirty="0" smtClean="0">
              <a:cs typeface="B Nazanin" pitchFamily="2" charset="-78"/>
            </a:endParaRPr>
          </a:p>
          <a:p>
            <a:pPr marL="0" indent="0" algn="just" rtl="1" eaLnBrk="1" hangingPunct="1">
              <a:lnSpc>
                <a:spcPct val="80000"/>
              </a:lnSpc>
              <a:buFontTx/>
              <a:buNone/>
            </a:pPr>
            <a:r>
              <a:rPr lang="fa-IR" sz="2400" dirty="0" smtClean="0">
                <a:cs typeface="B Nazanin" pitchFamily="2" charset="-78"/>
              </a:rPr>
              <a:t>                                   </a:t>
            </a:r>
            <a:r>
              <a:rPr lang="fa-IR" sz="1600" b="1" dirty="0" smtClean="0">
                <a:cs typeface="B Nazanin" pitchFamily="2" charset="-78"/>
              </a:rPr>
              <a:t>هزینه‌های عملیاتی (سود سپرده ها </a:t>
            </a:r>
            <a:r>
              <a:rPr lang="fa-IR" sz="1600" dirty="0" smtClean="0">
                <a:cs typeface="B Nazanin" pitchFamily="2" charset="-78"/>
              </a:rPr>
              <a:t>)</a:t>
            </a:r>
            <a:r>
              <a:rPr lang="fa-IR" sz="1600" b="1" dirty="0" smtClean="0">
                <a:cs typeface="B Nazanin" pitchFamily="2" charset="-78"/>
              </a:rPr>
              <a:t> – درآمد عملیاتی ( سود تسهیلات ) </a:t>
            </a:r>
          </a:p>
          <a:p>
            <a:pPr marL="0" indent="0" algn="just" rtl="1" eaLnBrk="1" hangingPunct="1">
              <a:lnSpc>
                <a:spcPct val="80000"/>
              </a:lnSpc>
              <a:buFontTx/>
              <a:buNone/>
            </a:pPr>
            <a:r>
              <a:rPr lang="fa-IR" sz="1800" b="1" dirty="0" smtClean="0">
                <a:cs typeface="B Nazanin" pitchFamily="2" charset="-78"/>
              </a:rPr>
              <a:t>نرخ حاشیه سود دهی = 100 ×</a:t>
            </a:r>
          </a:p>
          <a:p>
            <a:pPr marL="0" indent="0" algn="just" rtl="1" eaLnBrk="1" hangingPunct="1">
              <a:lnSpc>
                <a:spcPct val="80000"/>
              </a:lnSpc>
              <a:buFontTx/>
              <a:buNone/>
            </a:pPr>
            <a:r>
              <a:rPr lang="fa-IR" sz="1800" b="1" dirty="0" smtClean="0">
                <a:cs typeface="B Nazanin" pitchFamily="2" charset="-78"/>
              </a:rPr>
              <a:t>                                                                              متوسط دارائی‌های سودآور ( تسهیلات ) </a:t>
            </a:r>
          </a:p>
          <a:p>
            <a:pPr marL="0" indent="0" algn="just" eaLnBrk="1" hangingPunct="1">
              <a:lnSpc>
                <a:spcPct val="80000"/>
              </a:lnSpc>
              <a:buFontTx/>
              <a:buNone/>
            </a:pPr>
            <a:endParaRPr lang="fa-IR" sz="2400" dirty="0" smtClean="0">
              <a:cs typeface="B Nazanin" pitchFamily="2" charset="-78"/>
            </a:endParaRPr>
          </a:p>
          <a:p>
            <a:pPr marL="0" indent="0" algn="just" rtl="1" eaLnBrk="1" hangingPunct="1">
              <a:lnSpc>
                <a:spcPct val="120000"/>
              </a:lnSpc>
              <a:buFontTx/>
              <a:buNone/>
            </a:pPr>
            <a:r>
              <a:rPr lang="fa-IR" sz="2400" dirty="0" smtClean="0">
                <a:cs typeface="B Nazanin" pitchFamily="2" charset="-78"/>
              </a:rPr>
              <a:t>این نسبت در واقع نشان‌دهنده‌ي ميزان توانائی بانك جهت تأمین بازده مورد انتظار سهام‌داران  می‌باشد . لذا از این حیث بسیار با اهمیت و ضروری است .</a:t>
            </a:r>
          </a:p>
          <a:p>
            <a:pPr marL="0" indent="0" algn="just" rtl="1" eaLnBrk="1" hangingPunct="1">
              <a:lnSpc>
                <a:spcPct val="120000"/>
              </a:lnSpc>
              <a:buFontTx/>
              <a:buNone/>
            </a:pPr>
            <a:r>
              <a:rPr lang="fa-IR" sz="2400" dirty="0" smtClean="0">
                <a:cs typeface="B Nazanin" pitchFamily="2" charset="-78"/>
              </a:rPr>
              <a:t> </a:t>
            </a:r>
            <a:r>
              <a:rPr lang="fa-IR" sz="2400" b="1" dirty="0" smtClean="0">
                <a:cs typeface="B Nazanin" pitchFamily="2" charset="-78"/>
              </a:rPr>
              <a:t>میزان این نسبت تابع سه متغیر ، درآمدهای عملیاتی، هزینه‌های عملیاتی و متوسط دارائی‌های سودآور می باشد که هر کدام بطور مستقل در نرخ فوق تأثیرگذارند . </a:t>
            </a:r>
          </a:p>
          <a:p>
            <a:pPr marL="0" indent="0" algn="just" rtl="1" eaLnBrk="1" hangingPunct="1">
              <a:lnSpc>
                <a:spcPct val="80000"/>
              </a:lnSpc>
              <a:buFontTx/>
              <a:buNone/>
            </a:pPr>
            <a:endParaRPr lang="en-US" sz="2400" dirty="0" smtClean="0">
              <a:cs typeface="B Nazanin" pitchFamily="2" charset="-78"/>
            </a:endParaRPr>
          </a:p>
        </p:txBody>
      </p:sp>
      <p:sp>
        <p:nvSpPr>
          <p:cNvPr id="25604" name="Line 4"/>
          <p:cNvSpPr>
            <a:spLocks noChangeShapeType="1"/>
          </p:cNvSpPr>
          <p:nvPr/>
        </p:nvSpPr>
        <p:spPr bwMode="auto">
          <a:xfrm>
            <a:off x="457200" y="3200400"/>
            <a:ext cx="5761038"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 xmlns:p14="http://schemas.microsoft.com/office/powerpoint/2010/main" val="14272242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5154626"/>
          </a:xfrm>
        </p:spPr>
        <p:txBody>
          <a:bodyPr>
            <a:normAutofit/>
          </a:bodyPr>
          <a:lstStyle/>
          <a:p>
            <a:pPr algn="r"/>
            <a:r>
              <a:rPr lang="fa-IR" sz="3600" b="1" dirty="0" smtClean="0">
                <a:solidFill>
                  <a:schemeClr val="tx2">
                    <a:lumMod val="75000"/>
                  </a:schemeClr>
                </a:solidFill>
                <a:cs typeface="B Nazanin" pitchFamily="2" charset="-78"/>
              </a:rPr>
              <a:t>اهداف اصلی از ساماندهی منابع و مصارف </a:t>
            </a:r>
            <a:br>
              <a:rPr lang="fa-IR" sz="3600" b="1" dirty="0" smtClean="0">
                <a:solidFill>
                  <a:schemeClr val="tx2">
                    <a:lumMod val="75000"/>
                  </a:schemeClr>
                </a:solidFill>
                <a:cs typeface="B Nazanin" pitchFamily="2" charset="-78"/>
              </a:rPr>
            </a:br>
            <a:r>
              <a:rPr lang="fa-IR" sz="3600" b="1" dirty="0" smtClean="0">
                <a:solidFill>
                  <a:schemeClr val="tx2">
                    <a:lumMod val="75000"/>
                  </a:schemeClr>
                </a:solidFill>
                <a:cs typeface="B Nazanin" pitchFamily="2" charset="-78"/>
              </a:rPr>
              <a:t/>
            </a:r>
            <a:br>
              <a:rPr lang="fa-IR" sz="3600" b="1" dirty="0" smtClean="0">
                <a:solidFill>
                  <a:schemeClr val="tx2">
                    <a:lumMod val="75000"/>
                  </a:schemeClr>
                </a:solidFill>
                <a:cs typeface="B Nazanin" pitchFamily="2" charset="-78"/>
              </a:rPr>
            </a:br>
            <a:r>
              <a:rPr lang="fa-IR" sz="3600" b="1" dirty="0" smtClean="0">
                <a:solidFill>
                  <a:schemeClr val="tx2">
                    <a:lumMod val="75000"/>
                  </a:schemeClr>
                </a:solidFill>
                <a:cs typeface="B Nazanin" pitchFamily="2" charset="-78"/>
              </a:rPr>
              <a:t>1 </a:t>
            </a:r>
            <a:r>
              <a:rPr lang="fa-IR" sz="3100" b="1" dirty="0" smtClean="0">
                <a:cs typeface="B Nazanin" pitchFamily="2" charset="-78"/>
              </a:rPr>
              <a:t>- حرکت به سمت سود و زیان واقعی شعب</a:t>
            </a:r>
            <a:br>
              <a:rPr lang="fa-IR" sz="3100" b="1" dirty="0" smtClean="0">
                <a:cs typeface="B Nazanin" pitchFamily="2" charset="-78"/>
              </a:rPr>
            </a:br>
            <a:r>
              <a:rPr lang="fa-IR" sz="3100" b="1" dirty="0" smtClean="0">
                <a:cs typeface="B Nazanin" pitchFamily="2" charset="-78"/>
              </a:rPr>
              <a:t/>
            </a:r>
            <a:br>
              <a:rPr lang="fa-IR" sz="3100" b="1" dirty="0" smtClean="0">
                <a:cs typeface="B Nazanin" pitchFamily="2" charset="-78"/>
              </a:rPr>
            </a:br>
            <a:r>
              <a:rPr lang="fa-IR" sz="3100" b="1" dirty="0" smtClean="0">
                <a:cs typeface="B Nazanin" pitchFamily="2" charset="-78"/>
              </a:rPr>
              <a:t>2 - اصلاح دیدگاه مالی مدیران واحدها</a:t>
            </a:r>
            <a:br>
              <a:rPr lang="fa-IR" sz="3100" b="1" dirty="0" smtClean="0">
                <a:cs typeface="B Nazanin" pitchFamily="2" charset="-78"/>
              </a:rPr>
            </a:br>
            <a:r>
              <a:rPr lang="fa-IR" sz="3100" b="1" dirty="0" smtClean="0">
                <a:cs typeface="B Nazanin" pitchFamily="2" charset="-78"/>
              </a:rPr>
              <a:t/>
            </a:r>
            <a:br>
              <a:rPr lang="fa-IR" sz="3100" b="1" dirty="0" smtClean="0">
                <a:cs typeface="B Nazanin" pitchFamily="2" charset="-78"/>
              </a:rPr>
            </a:br>
            <a:r>
              <a:rPr lang="fa-IR" sz="3100" b="1" dirty="0" smtClean="0">
                <a:cs typeface="B Nazanin" pitchFamily="2" charset="-78"/>
              </a:rPr>
              <a:t>3 - دستیابی به شاخص های مالی استاندارد</a:t>
            </a:r>
            <a:br>
              <a:rPr lang="fa-IR" sz="3100" b="1" dirty="0" smtClean="0">
                <a:cs typeface="B Nazanin" pitchFamily="2" charset="-78"/>
              </a:rPr>
            </a:br>
            <a:r>
              <a:rPr lang="fa-IR" sz="3100" b="1" dirty="0" smtClean="0">
                <a:cs typeface="B Nazanin" pitchFamily="2" charset="-78"/>
              </a:rPr>
              <a:t/>
            </a:r>
            <a:br>
              <a:rPr lang="fa-IR" sz="3100" b="1" dirty="0" smtClean="0">
                <a:cs typeface="B Nazanin" pitchFamily="2" charset="-78"/>
              </a:rPr>
            </a:br>
            <a:r>
              <a:rPr lang="fa-IR" sz="3100" b="1" dirty="0" smtClean="0">
                <a:cs typeface="B Nazanin" pitchFamily="2" charset="-78"/>
              </a:rPr>
              <a:t>4 - گردش بهینه منابع در بانک</a:t>
            </a:r>
            <a:br>
              <a:rPr lang="fa-IR" sz="3100" b="1" dirty="0" smtClean="0">
                <a:cs typeface="B Nazanin" pitchFamily="2" charset="-78"/>
              </a:rPr>
            </a:br>
            <a:endParaRPr lang="fa-IR" sz="3600" b="1" dirty="0">
              <a:solidFill>
                <a:schemeClr val="tx2">
                  <a:lumMod val="75000"/>
                </a:schemeClr>
              </a:solidFill>
              <a:cs typeface="B Nazanin" pitchFamily="2" charset="-78"/>
            </a:endParaRPr>
          </a:p>
        </p:txBody>
      </p:sp>
      <p:sp>
        <p:nvSpPr>
          <p:cNvPr id="3" name="Content Placeholder 2"/>
          <p:cNvSpPr>
            <a:spLocks noGrp="1"/>
          </p:cNvSpPr>
          <p:nvPr>
            <p:ph idx="1"/>
          </p:nvPr>
        </p:nvSpPr>
        <p:spPr>
          <a:xfrm>
            <a:off x="8672538" y="6357934"/>
            <a:ext cx="471462" cy="500066"/>
          </a:xfrm>
        </p:spPr>
        <p:txBody>
          <a:bodyPr>
            <a:normAutofit/>
          </a:bodyPr>
          <a:lstStyle/>
          <a:p>
            <a:r>
              <a:rPr lang="fa-IR" sz="2000" dirty="0" smtClean="0"/>
              <a:t>8</a:t>
            </a:r>
            <a:endParaRPr lang="fa-IR" dirty="0" smtClean="0"/>
          </a:p>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2"/>
          <p:cNvSpPr>
            <a:spLocks noGrp="1"/>
          </p:cNvSpPr>
          <p:nvPr>
            <p:ph type="sldNum" sz="quarter" idx="12"/>
          </p:nvPr>
        </p:nvSpPr>
        <p:spPr bwMode="white">
          <a:xfrm>
            <a:off x="8243888" y="6470650"/>
            <a:ext cx="900112" cy="330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0436EAB5-4068-476B-80BA-1D069FBA1819}" type="slidenum">
              <a:rPr lang="ar-SA" sz="2000" b="1" smtClean="0"/>
              <a:pPr eaLnBrk="1" hangingPunct="1"/>
              <a:t>39</a:t>
            </a:fld>
            <a:endParaRPr lang="en-US" sz="2000" b="1" smtClean="0"/>
          </a:p>
        </p:txBody>
      </p:sp>
      <p:sp>
        <p:nvSpPr>
          <p:cNvPr id="267266" name="Rectangle 2"/>
          <p:cNvSpPr>
            <a:spLocks noChangeArrowheads="1"/>
          </p:cNvSpPr>
          <p:nvPr/>
        </p:nvSpPr>
        <p:spPr bwMode="auto">
          <a:xfrm>
            <a:off x="755650" y="-100013"/>
            <a:ext cx="7129463" cy="754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nchor="ctr"/>
          <a:lstStyle/>
          <a:p>
            <a:pPr algn="ctr" eaLnBrk="0" hangingPunct="0"/>
            <a:r>
              <a:rPr lang="fa-IR" sz="2800" b="1" i="1">
                <a:solidFill>
                  <a:schemeClr val="tx2"/>
                </a:solidFill>
                <a:cs typeface="B Titr" pitchFamily="2" charset="-78"/>
              </a:rPr>
              <a:t>نسبت‌های سود‌آوری </a:t>
            </a:r>
          </a:p>
        </p:txBody>
      </p:sp>
      <p:sp>
        <p:nvSpPr>
          <p:cNvPr id="267267" name="Text Box 3"/>
          <p:cNvSpPr txBox="1">
            <a:spLocks noChangeArrowheads="1"/>
          </p:cNvSpPr>
          <p:nvPr/>
        </p:nvSpPr>
        <p:spPr bwMode="auto">
          <a:xfrm>
            <a:off x="4572000" y="1204913"/>
            <a:ext cx="1682750" cy="366712"/>
          </a:xfrm>
          <a:prstGeom prst="rect">
            <a:avLst/>
          </a:prstGeom>
          <a:noFill/>
          <a:ln w="19050" algn="ctr">
            <a:noFill/>
            <a:miter lim="800000"/>
            <a:headEnd/>
            <a:tailEnd/>
          </a:ln>
        </p:spPr>
        <p:txBody>
          <a:bodyPr>
            <a:spAutoFit/>
          </a:bodyPr>
          <a:lstStyle/>
          <a:p>
            <a:pPr algn="r" rtl="1" fontAlgn="ctr">
              <a:buClr>
                <a:schemeClr val="folHlink"/>
              </a:buClr>
              <a:buSzPct val="90000"/>
              <a:defRPr/>
            </a:pPr>
            <a:r>
              <a:rPr lang="ar-SA" b="1" dirty="0">
                <a:latin typeface="Arial Black" pitchFamily="34" charset="0"/>
                <a:cs typeface="B Nazanin" pitchFamily="2" charset="-78"/>
              </a:rPr>
              <a:t>بازده دارائی</a:t>
            </a:r>
            <a:r>
              <a:rPr lang="fa-IR" b="1" dirty="0">
                <a:latin typeface="Arial Black" pitchFamily="34" charset="0"/>
                <a:cs typeface="B Nazanin" pitchFamily="2" charset="-78"/>
              </a:rPr>
              <a:t>‌ه</a:t>
            </a:r>
            <a:r>
              <a:rPr lang="ar-SA" b="1" dirty="0">
                <a:latin typeface="Arial Black" pitchFamily="34" charset="0"/>
                <a:cs typeface="B Nazanin" pitchFamily="2" charset="-78"/>
              </a:rPr>
              <a:t>ا</a:t>
            </a:r>
            <a:r>
              <a:rPr lang="en-US" b="1" dirty="0">
                <a:latin typeface="Arial Black" pitchFamily="34" charset="0"/>
                <a:cs typeface="B Nazanin" pitchFamily="2" charset="-78"/>
              </a:rPr>
              <a:t>  </a:t>
            </a:r>
            <a:r>
              <a:rPr lang="en-US" b="1" dirty="0">
                <a:latin typeface="+mn-lt"/>
                <a:cs typeface="B Titr" pitchFamily="2" charset="-78"/>
              </a:rPr>
              <a:t>=</a:t>
            </a:r>
            <a:r>
              <a:rPr lang="en-US" b="1" dirty="0">
                <a:latin typeface="Arial Black" pitchFamily="34" charset="0"/>
                <a:cs typeface="B Nazanin" pitchFamily="2" charset="-78"/>
              </a:rPr>
              <a:t> </a:t>
            </a:r>
          </a:p>
        </p:txBody>
      </p:sp>
      <p:graphicFrame>
        <p:nvGraphicFramePr>
          <p:cNvPr id="267268" name="Group 4"/>
          <p:cNvGraphicFramePr>
            <a:graphicFrameLocks noGrp="1"/>
          </p:cNvGraphicFramePr>
          <p:nvPr/>
        </p:nvGraphicFramePr>
        <p:xfrm>
          <a:off x="1755775" y="908050"/>
          <a:ext cx="2455863" cy="796926"/>
        </p:xfrm>
        <a:graphic>
          <a:graphicData uri="http://schemas.openxmlformats.org/drawingml/2006/table">
            <a:tbl>
              <a:tblPr/>
              <a:tblGrid>
                <a:gridCol w="2455863"/>
              </a:tblGrid>
              <a:tr h="43127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Arial Black" pitchFamily="34" charset="0"/>
                          <a:cs typeface="B Nazanin" pitchFamily="2" charset="-78"/>
                        </a:rPr>
                        <a:t>سود خالص</a:t>
                      </a:r>
                      <a:endParaRPr kumimoji="0" lang="en-US" sz="1800" b="1" i="0" u="none" strike="noStrike" cap="none" normalizeH="0" baseline="0" smtClean="0">
                        <a:ln>
                          <a:noFill/>
                        </a:ln>
                        <a:solidFill>
                          <a:schemeClr val="tx1"/>
                        </a:solidFill>
                        <a:effectLst/>
                        <a:latin typeface="Arial Black" pitchFamily="34" charset="0"/>
                        <a:cs typeface="B Nazanin" pitchFamily="2" charset="-78"/>
                      </a:endParaRPr>
                    </a:p>
                  </a:txBody>
                  <a:tcPr marT="45665" marB="45665"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65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chemeClr val="tx1"/>
                          </a:solidFill>
                          <a:effectLst/>
                          <a:latin typeface="Arial Black" pitchFamily="34" charset="0"/>
                          <a:cs typeface="B Nazanin" pitchFamily="2" charset="-78"/>
                        </a:rPr>
                        <a:t>مجموع دارايي‌ها</a:t>
                      </a:r>
                      <a:endParaRPr kumimoji="0" lang="en-US" sz="1800" b="1" i="0" u="none" strike="noStrike" cap="none" normalizeH="0" baseline="0" smtClean="0">
                        <a:ln>
                          <a:noFill/>
                        </a:ln>
                        <a:solidFill>
                          <a:schemeClr val="tx1"/>
                        </a:solidFill>
                        <a:effectLst/>
                        <a:latin typeface="Arial Black" pitchFamily="34" charset="0"/>
                        <a:cs typeface="B Nazanin" pitchFamily="2" charset="-78"/>
                      </a:endParaRPr>
                    </a:p>
                  </a:txBody>
                  <a:tcPr marT="45665" marB="45665"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6873" name="Text Box 14"/>
          <p:cNvSpPr txBox="1">
            <a:spLocks noChangeArrowheads="1"/>
          </p:cNvSpPr>
          <p:nvPr/>
        </p:nvSpPr>
        <p:spPr bwMode="auto">
          <a:xfrm>
            <a:off x="4214813" y="2416175"/>
            <a:ext cx="2916237"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fontAlgn="ctr" hangingPunct="1">
              <a:buClr>
                <a:schemeClr val="folHlink"/>
              </a:buClr>
              <a:buSzPct val="90000"/>
              <a:buFont typeface="Wingdings" pitchFamily="2" charset="2"/>
              <a:buNone/>
            </a:pPr>
            <a:r>
              <a:rPr lang="ar-SA" b="1">
                <a:latin typeface="Arial Black" pitchFamily="34" charset="0"/>
                <a:cs typeface="B Nazanin" pitchFamily="2" charset="-78"/>
              </a:rPr>
              <a:t>بازده حقوق صاحبان سهام</a:t>
            </a:r>
            <a:r>
              <a:rPr lang="en-US" b="1">
                <a:latin typeface="Arial Black" pitchFamily="34" charset="0"/>
                <a:cs typeface="B Nazanin" pitchFamily="2" charset="-78"/>
              </a:rPr>
              <a:t>    = </a:t>
            </a:r>
          </a:p>
        </p:txBody>
      </p:sp>
      <p:graphicFrame>
        <p:nvGraphicFramePr>
          <p:cNvPr id="49177" name="Group 25"/>
          <p:cNvGraphicFramePr>
            <a:graphicFrameLocks noGrp="1"/>
          </p:cNvGraphicFramePr>
          <p:nvPr/>
        </p:nvGraphicFramePr>
        <p:xfrm>
          <a:off x="1692275" y="2133600"/>
          <a:ext cx="2593975" cy="892175"/>
        </p:xfrm>
        <a:graphic>
          <a:graphicData uri="http://schemas.openxmlformats.org/drawingml/2006/table">
            <a:tbl>
              <a:tblPr/>
              <a:tblGrid>
                <a:gridCol w="2593975"/>
              </a:tblGrid>
              <a:tr h="49565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Times New Roman" pitchFamily="18" charset="0"/>
                          <a:cs typeface="B Nazanin" pitchFamily="2" charset="-78"/>
                        </a:rPr>
                        <a:t>سود خالص</a:t>
                      </a:r>
                      <a:endParaRPr kumimoji="0" lang="en-US" sz="2000" b="1" i="0" u="none" strike="noStrike" cap="none" normalizeH="0" baseline="0" smtClean="0">
                        <a:ln>
                          <a:noFill/>
                        </a:ln>
                        <a:solidFill>
                          <a:schemeClr val="tx1"/>
                        </a:solidFill>
                        <a:effectLst/>
                        <a:latin typeface="Arial" charset="0"/>
                        <a:cs typeface="B Nazanin" pitchFamily="2" charset="-78"/>
                      </a:endParaRPr>
                    </a:p>
                  </a:txBody>
                  <a:tcPr marT="45753" marB="45753"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965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Times New Roman" pitchFamily="18" charset="0"/>
                          <a:cs typeface="B Nazanin" pitchFamily="2" charset="-78"/>
                        </a:rPr>
                        <a:t>حقوق صاحبان سهام</a:t>
                      </a:r>
                    </a:p>
                  </a:txBody>
                  <a:tcPr marT="45753" marB="45753"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6878" name="Text Box 25"/>
          <p:cNvSpPr txBox="1">
            <a:spLocks noChangeArrowheads="1"/>
          </p:cNvSpPr>
          <p:nvPr/>
        </p:nvSpPr>
        <p:spPr bwMode="auto">
          <a:xfrm>
            <a:off x="4643438" y="3814763"/>
            <a:ext cx="3856037"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ctr" hangingPunct="1">
              <a:buClr>
                <a:schemeClr val="folHlink"/>
              </a:buClr>
              <a:buSzPct val="90000"/>
              <a:buFont typeface="Wingdings" pitchFamily="2" charset="2"/>
              <a:buNone/>
            </a:pPr>
            <a:r>
              <a:rPr lang="en-US" b="1">
                <a:latin typeface="Arial Black" pitchFamily="34" charset="0"/>
                <a:cs typeface="B Nazanin" pitchFamily="2" charset="-78"/>
              </a:rPr>
              <a:t> </a:t>
            </a:r>
            <a:r>
              <a:rPr lang="en-US" sz="2000" b="1">
                <a:latin typeface="Arial Black" pitchFamily="34" charset="0"/>
                <a:cs typeface="B Nazanin" pitchFamily="2" charset="-78"/>
              </a:rPr>
              <a:t>=</a:t>
            </a:r>
            <a:r>
              <a:rPr lang="ar-SA" sz="2000" b="1">
                <a:latin typeface="Arial Black" pitchFamily="34" charset="0"/>
                <a:cs typeface="B Nazanin" pitchFamily="2" charset="-78"/>
              </a:rPr>
              <a:t> </a:t>
            </a:r>
            <a:r>
              <a:rPr lang="fa-IR" sz="2000" b="1">
                <a:latin typeface="Arial Black" pitchFamily="34" charset="0"/>
                <a:cs typeface="B Nazanin" pitchFamily="2" charset="-78"/>
              </a:rPr>
              <a:t>نسبت درآمدهای مشاع به کل درآمدها </a:t>
            </a:r>
            <a:endParaRPr lang="en-US" sz="2000" b="1">
              <a:latin typeface="Arial Black" pitchFamily="34" charset="0"/>
              <a:cs typeface="B Nazanin" pitchFamily="2" charset="-78"/>
            </a:endParaRPr>
          </a:p>
        </p:txBody>
      </p:sp>
      <p:graphicFrame>
        <p:nvGraphicFramePr>
          <p:cNvPr id="49178" name="Group 26"/>
          <p:cNvGraphicFramePr>
            <a:graphicFrameLocks noGrp="1"/>
          </p:cNvGraphicFramePr>
          <p:nvPr/>
        </p:nvGraphicFramePr>
        <p:xfrm>
          <a:off x="1655763" y="3575050"/>
          <a:ext cx="2481262" cy="822325"/>
        </p:xfrm>
        <a:graphic>
          <a:graphicData uri="http://schemas.openxmlformats.org/drawingml/2006/table">
            <a:tbl>
              <a:tblPr/>
              <a:tblGrid>
                <a:gridCol w="2481262"/>
              </a:tblGrid>
              <a:tr h="4257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Times New Roman" pitchFamily="18" charset="0"/>
                          <a:cs typeface="B Nazanin" pitchFamily="2" charset="-78"/>
                        </a:rPr>
                        <a:t>درآمد مشاع </a:t>
                      </a:r>
                    </a:p>
                  </a:txBody>
                  <a:tcPr marT="45755" marB="45755"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965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Times New Roman" pitchFamily="18" charset="0"/>
                          <a:cs typeface="B Nazanin" pitchFamily="2" charset="-78"/>
                        </a:rPr>
                        <a:t>کل درآمد بانک </a:t>
                      </a:r>
                    </a:p>
                  </a:txBody>
                  <a:tcPr marT="45755" marB="45755"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6883" name="Text Box 36"/>
          <p:cNvSpPr txBox="1">
            <a:spLocks noChangeArrowheads="1"/>
          </p:cNvSpPr>
          <p:nvPr/>
        </p:nvSpPr>
        <p:spPr bwMode="auto">
          <a:xfrm>
            <a:off x="4500563" y="5072063"/>
            <a:ext cx="4033837"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fontAlgn="ctr" hangingPunct="1">
              <a:buClr>
                <a:schemeClr val="folHlink"/>
              </a:buClr>
              <a:buSzPct val="90000"/>
              <a:buFont typeface="Wingdings" pitchFamily="2" charset="2"/>
              <a:buNone/>
            </a:pPr>
            <a:r>
              <a:rPr lang="ar-SA" b="1">
                <a:latin typeface="Arial Black" pitchFamily="34" charset="0"/>
                <a:cs typeface="B Nazanin" pitchFamily="2" charset="-78"/>
              </a:rPr>
              <a:t> </a:t>
            </a:r>
            <a:r>
              <a:rPr lang="fa-IR" sz="2000" b="1">
                <a:latin typeface="Arial Black" pitchFamily="34" charset="0"/>
                <a:cs typeface="B Nazanin" pitchFamily="2" charset="-78"/>
              </a:rPr>
              <a:t>نسبت سود خالص به کل در آمد بانک =</a:t>
            </a:r>
            <a:r>
              <a:rPr lang="fa-IR" b="1">
                <a:latin typeface="Arial Black" pitchFamily="34" charset="0"/>
                <a:cs typeface="B Nazanin" pitchFamily="2" charset="-78"/>
              </a:rPr>
              <a:t> </a:t>
            </a:r>
            <a:endParaRPr lang="en-US" b="1">
              <a:latin typeface="Arial Black" pitchFamily="34" charset="0"/>
              <a:cs typeface="B Nazanin" pitchFamily="2" charset="-78"/>
            </a:endParaRPr>
          </a:p>
        </p:txBody>
      </p:sp>
      <p:graphicFrame>
        <p:nvGraphicFramePr>
          <p:cNvPr id="49179" name="Group 27"/>
          <p:cNvGraphicFramePr>
            <a:graphicFrameLocks noGrp="1"/>
          </p:cNvGraphicFramePr>
          <p:nvPr/>
        </p:nvGraphicFramePr>
        <p:xfrm>
          <a:off x="1692275" y="4870450"/>
          <a:ext cx="2481263" cy="822325"/>
        </p:xfrm>
        <a:graphic>
          <a:graphicData uri="http://schemas.openxmlformats.org/drawingml/2006/table">
            <a:tbl>
              <a:tblPr/>
              <a:tblGrid>
                <a:gridCol w="2481263"/>
              </a:tblGrid>
              <a:tr h="4257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Times New Roman" pitchFamily="18" charset="0"/>
                          <a:cs typeface="B Nazanin" pitchFamily="2" charset="-78"/>
                        </a:rPr>
                        <a:t>سود خالص </a:t>
                      </a:r>
                    </a:p>
                  </a:txBody>
                  <a:tcPr marT="45755" marB="45755"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965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Times New Roman" pitchFamily="18" charset="0"/>
                          <a:cs typeface="B Nazanin" pitchFamily="2" charset="-78"/>
                        </a:rPr>
                        <a:t>کل درآمد بانک </a:t>
                      </a:r>
                    </a:p>
                  </a:txBody>
                  <a:tcPr marT="45755" marB="45755"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 xmlns:p14="http://schemas.microsoft.com/office/powerpoint/2010/main" val="7896357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67266"/>
                                        </p:tgtEl>
                                        <p:attrNameLst>
                                          <p:attrName>style.visibility</p:attrName>
                                        </p:attrNameLst>
                                      </p:cBhvr>
                                      <p:to>
                                        <p:strVal val="visible"/>
                                      </p:to>
                                    </p:set>
                                    <p:anim calcmode="lin" valueType="num">
                                      <p:cBhvr additive="base">
                                        <p:cTn id="7" dur="500" fill="hold"/>
                                        <p:tgtEl>
                                          <p:spTgt spid="267266"/>
                                        </p:tgtEl>
                                        <p:attrNameLst>
                                          <p:attrName>ppt_x</p:attrName>
                                        </p:attrNameLst>
                                      </p:cBhvr>
                                      <p:tavLst>
                                        <p:tav tm="0">
                                          <p:val>
                                            <p:strVal val="1+#ppt_w/2"/>
                                          </p:val>
                                        </p:tav>
                                        <p:tav tm="100000">
                                          <p:val>
                                            <p:strVal val="#ppt_x"/>
                                          </p:val>
                                        </p:tav>
                                      </p:tavLst>
                                    </p:anim>
                                    <p:anim calcmode="lin" valueType="num">
                                      <p:cBhvr additive="base">
                                        <p:cTn id="8" dur="500" fill="hold"/>
                                        <p:tgtEl>
                                          <p:spTgt spid="2672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E27AAF9-3481-4B6D-8D51-461A6F44520A}" type="slidenum">
              <a:rPr lang="ar-SA" smtClean="0"/>
              <a:pPr>
                <a:defRPr/>
              </a:pPr>
              <a:t>4</a:t>
            </a:fld>
            <a:endParaRPr lang="en-US"/>
          </a:p>
        </p:txBody>
      </p:sp>
      <p:sp>
        <p:nvSpPr>
          <p:cNvPr id="1025" name="Rectangle 1"/>
          <p:cNvSpPr>
            <a:spLocks noChangeArrowheads="1"/>
          </p:cNvSpPr>
          <p:nvPr/>
        </p:nvSpPr>
        <p:spPr bwMode="auto">
          <a:xfrm>
            <a:off x="381000" y="0"/>
            <a:ext cx="8534400" cy="18928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a:lnSpc>
                <a:spcPct val="150000"/>
              </a:lnSpc>
            </a:pPr>
            <a:r>
              <a:rPr lang="fa-IR" sz="2400" b="1" dirty="0" smtClean="0">
                <a:cs typeface="B Nazanin" pitchFamily="2" charset="-78"/>
              </a:rPr>
              <a:t> مفهوم سود/زیان از دیدگاه اقتصادی</a:t>
            </a:r>
          </a:p>
          <a:p>
            <a:pPr marL="0" marR="0" lvl="0" indent="0" algn="justLow" defTabSz="914400" rtl="1" eaLnBrk="1" fontAlgn="base" latinLnBrk="0" hangingPunct="1">
              <a:lnSpc>
                <a:spcPct val="150000"/>
              </a:lnSpc>
              <a:spcBef>
                <a:spcPct val="0"/>
              </a:spcBef>
              <a:spcAft>
                <a:spcPct val="0"/>
              </a:spcAft>
              <a:buClrTx/>
              <a:buSzTx/>
              <a:buFontTx/>
              <a:buNone/>
              <a:tabLst/>
            </a:pPr>
            <a:r>
              <a:rPr lang="fa-IR" dirty="0" smtClean="0">
                <a:solidFill>
                  <a:srgbClr val="000000"/>
                </a:solidFill>
                <a:latin typeface="Tahoma" pitchFamily="34" charset="0"/>
                <a:ea typeface="Times New Roman" pitchFamily="18" charset="0"/>
                <a:cs typeface="B Nazanin" pitchFamily="2" charset="-78"/>
              </a:rPr>
              <a:t>"آدام اسميت" اقتصاددان مشهور معتقد است: "سود عبارت از مبلغي است که مي‌تواند بدون کم شدن سرمايه، مصرف شود". "جان هيکس" نيز مي‌گويد:" سود مبلغي است که شخص مي‌تواند در طي يک دوره معين خرج کند و در پايان دوره وضعيتش به خوبي اول دوره باشد". </a:t>
            </a:r>
          </a:p>
        </p:txBody>
      </p:sp>
      <p:sp>
        <p:nvSpPr>
          <p:cNvPr id="6" name="Rectangle 5"/>
          <p:cNvSpPr/>
          <p:nvPr/>
        </p:nvSpPr>
        <p:spPr>
          <a:xfrm>
            <a:off x="990600" y="1905000"/>
            <a:ext cx="7924800" cy="707886"/>
          </a:xfrm>
          <a:prstGeom prst="rect">
            <a:avLst/>
          </a:prstGeom>
        </p:spPr>
        <p:txBody>
          <a:bodyPr wrap="square">
            <a:spAutoFit/>
          </a:bodyPr>
          <a:lstStyle/>
          <a:p>
            <a:r>
              <a:rPr lang="fa-IR" sz="2000" b="1" i="1" dirty="0" smtClean="0">
                <a:cs typeface="B Nazanin" pitchFamily="2" charset="-78"/>
              </a:rPr>
              <a:t>سود در اصطلاح علم اقتصاد، برابر با تفاوت درآمد و هزینه است.</a:t>
            </a:r>
          </a:p>
          <a:p>
            <a:endParaRPr lang="fa-IR" sz="2000" b="1" i="1" dirty="0" smtClean="0">
              <a:cs typeface="B Nazanin" pitchFamily="2" charset="-78"/>
            </a:endParaRPr>
          </a:p>
        </p:txBody>
      </p:sp>
      <p:sp>
        <p:nvSpPr>
          <p:cNvPr id="8" name="Rectangle 7"/>
          <p:cNvSpPr/>
          <p:nvPr/>
        </p:nvSpPr>
        <p:spPr>
          <a:xfrm>
            <a:off x="304800" y="3962400"/>
            <a:ext cx="8610600" cy="1338828"/>
          </a:xfrm>
          <a:prstGeom prst="rect">
            <a:avLst/>
          </a:prstGeom>
        </p:spPr>
        <p:txBody>
          <a:bodyPr wrap="square">
            <a:spAutoFit/>
          </a:bodyPr>
          <a:lstStyle/>
          <a:p>
            <a:pPr algn="just">
              <a:lnSpc>
                <a:spcPct val="150000"/>
              </a:lnSpc>
            </a:pPr>
            <a:r>
              <a:rPr lang="fa-IR" dirty="0" smtClean="0">
                <a:solidFill>
                  <a:srgbClr val="000000"/>
                </a:solidFill>
                <a:latin typeface="Tahoma" pitchFamily="34" charset="0"/>
                <a:ea typeface="Times New Roman" pitchFamily="18" charset="0"/>
                <a:cs typeface="B Nazanin" pitchFamily="2" charset="-78"/>
              </a:rPr>
              <a:t>سود حسابداری، تفاوت بین هزینه ها و درآمدهاست که بر اساس اصول حسابداری به دست می آید که در آن هزینه ها همان هزینه داخلی انجام کارها است ولی سود اقتصادی تفاوت بین هزینه ها و درآمدهاست که هزینه شامل هم هزینه های عینی کار ( هزینه های صریح ) و هزینه های ضمنی می شود. </a:t>
            </a:r>
          </a:p>
        </p:txBody>
      </p:sp>
      <p:sp>
        <p:nvSpPr>
          <p:cNvPr id="9" name="Rectangle 8"/>
          <p:cNvSpPr/>
          <p:nvPr/>
        </p:nvSpPr>
        <p:spPr>
          <a:xfrm>
            <a:off x="3124200" y="3429000"/>
            <a:ext cx="5715000" cy="553998"/>
          </a:xfrm>
          <a:prstGeom prst="rect">
            <a:avLst/>
          </a:prstGeom>
        </p:spPr>
        <p:txBody>
          <a:bodyPr wrap="square">
            <a:spAutoFit/>
          </a:bodyPr>
          <a:lstStyle/>
          <a:p>
            <a:pPr algn="justLow">
              <a:lnSpc>
                <a:spcPct val="150000"/>
              </a:lnSpc>
            </a:pPr>
            <a:r>
              <a:rPr lang="fa-IR" sz="2000" b="1" i="1" dirty="0" smtClean="0">
                <a:cs typeface="B Nazanin" pitchFamily="2" charset="-78"/>
              </a:rPr>
              <a:t> </a:t>
            </a:r>
            <a:r>
              <a:rPr lang="fa-IR" sz="2000" b="1" i="1" u="sng" dirty="0" smtClean="0">
                <a:cs typeface="B Nazanin" pitchFamily="2" charset="-78"/>
              </a:rPr>
              <a:t>تفاوت مفهوم سود/زیان از دیدگاه حسابداری و اقتصادی </a:t>
            </a:r>
          </a:p>
        </p:txBody>
      </p:sp>
      <p:sp>
        <p:nvSpPr>
          <p:cNvPr id="10" name="Rectangle 9"/>
          <p:cNvSpPr/>
          <p:nvPr/>
        </p:nvSpPr>
        <p:spPr>
          <a:xfrm>
            <a:off x="457200" y="5181600"/>
            <a:ext cx="8534400" cy="1338828"/>
          </a:xfrm>
          <a:prstGeom prst="rect">
            <a:avLst/>
          </a:prstGeom>
        </p:spPr>
        <p:txBody>
          <a:bodyPr wrap="square">
            <a:spAutoFit/>
          </a:bodyPr>
          <a:lstStyle/>
          <a:p>
            <a:pPr algn="just">
              <a:lnSpc>
                <a:spcPct val="150000"/>
              </a:lnSpc>
            </a:pPr>
            <a:r>
              <a:rPr lang="fa-IR" dirty="0" smtClean="0">
                <a:solidFill>
                  <a:srgbClr val="000000"/>
                </a:solidFill>
                <a:latin typeface="Tahoma" pitchFamily="34" charset="0"/>
                <a:ea typeface="Times New Roman" pitchFamily="18" charset="0"/>
                <a:cs typeface="B Nazanin" pitchFamily="2" charset="-78"/>
              </a:rPr>
              <a:t>حسابداران اغلب تمایل دارند هزینه های آشکار تولید، یعنی پرداختهایی که بابت دستمزد، اجاره، بهره، موادخام و اولیه انجام می شود را جزء هزینه های تولید لحاظ کنند. اما اقتصاددانان هزینه استفاده از منابع را صرفا نه به عنوان آن که پرداختی بابت آن صورت گرفته است بلکه به لحاظ "هزینه فرصت" آن نیز مورد توجه قرار می دهند.</a:t>
            </a:r>
          </a:p>
        </p:txBody>
      </p:sp>
      <p:sp>
        <p:nvSpPr>
          <p:cNvPr id="12" name="Rectangle 7"/>
          <p:cNvSpPr>
            <a:spLocks noChangeArrowheads="1"/>
          </p:cNvSpPr>
          <p:nvPr/>
        </p:nvSpPr>
        <p:spPr bwMode="auto">
          <a:xfrm>
            <a:off x="1066800" y="2590800"/>
            <a:ext cx="5410200" cy="584775"/>
          </a:xfrm>
          <a:prstGeom prst="rect">
            <a:avLst/>
          </a:prstGeom>
          <a:noFill/>
          <a:ln w="9525">
            <a:noFill/>
            <a:miter lim="800000"/>
            <a:headEnd/>
            <a:tailEnd/>
          </a:ln>
        </p:spPr>
        <p:txBody>
          <a:bodyPr wrap="square">
            <a:spAutoFit/>
          </a:bodyPr>
          <a:lstStyle/>
          <a:p>
            <a:pPr algn="l" rtl="1">
              <a:spcBef>
                <a:spcPct val="50000"/>
              </a:spcBef>
            </a:pPr>
            <a:r>
              <a:rPr lang="fa-IR" sz="3200" b="1" dirty="0" smtClean="0">
                <a:solidFill>
                  <a:srgbClr val="7030A0"/>
                </a:solidFill>
                <a:cs typeface="B Nazanin" pitchFamily="2" charset="-78"/>
              </a:rPr>
              <a:t>هزینه ها – درآمدها = سود/زیان</a:t>
            </a:r>
            <a:endParaRPr lang="en-US" sz="3200" b="1" i="0" dirty="0">
              <a:solidFill>
                <a:srgbClr val="7030A0"/>
              </a:solidFill>
              <a:cs typeface="B Nazanin" pitchFamily="2" charset="-78"/>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
          <p:cNvSpPr>
            <a:spLocks noGrp="1" noChangeArrowheads="1"/>
          </p:cNvSpPr>
          <p:nvPr>
            <p:ph type="sldNum" sz="quarter" idx="12"/>
          </p:nvPr>
        </p:nvSpPr>
        <p:spPr bwMode="white">
          <a:xfrm>
            <a:off x="8243888" y="6470650"/>
            <a:ext cx="900112" cy="330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B65F244-E4E6-474F-BCF2-7D9871E87071}" type="slidenum">
              <a:rPr lang="ar-SA" sz="2000" b="1" smtClean="0"/>
              <a:pPr eaLnBrk="1" hangingPunct="1"/>
              <a:t>40</a:t>
            </a:fld>
            <a:endParaRPr lang="en-US" sz="2000" b="1" smtClean="0"/>
          </a:p>
        </p:txBody>
      </p:sp>
      <p:sp>
        <p:nvSpPr>
          <p:cNvPr id="269314" name="Rectangle 2"/>
          <p:cNvSpPr>
            <a:spLocks noChangeArrowheads="1"/>
          </p:cNvSpPr>
          <p:nvPr/>
        </p:nvSpPr>
        <p:spPr bwMode="auto">
          <a:xfrm>
            <a:off x="0" y="0"/>
            <a:ext cx="9144000" cy="754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nchor="ctr"/>
          <a:lstStyle/>
          <a:p>
            <a:pPr algn="ctr" eaLnBrk="0" hangingPunct="0"/>
            <a:r>
              <a:rPr lang="fa-IR" sz="2800" b="1" i="1">
                <a:solidFill>
                  <a:schemeClr val="tx2"/>
                </a:solidFill>
                <a:cs typeface="B Titr" pitchFamily="2" charset="-78"/>
              </a:rPr>
              <a:t>نسبت‌های سودآوری</a:t>
            </a:r>
          </a:p>
        </p:txBody>
      </p:sp>
      <p:sp>
        <p:nvSpPr>
          <p:cNvPr id="37892" name="Text Box 3"/>
          <p:cNvSpPr txBox="1">
            <a:spLocks noChangeArrowheads="1"/>
          </p:cNvSpPr>
          <p:nvPr/>
        </p:nvSpPr>
        <p:spPr bwMode="auto">
          <a:xfrm>
            <a:off x="3429000" y="3413125"/>
            <a:ext cx="3686175" cy="444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lnSpc>
                <a:spcPct val="60000"/>
              </a:lnSpc>
              <a:buClr>
                <a:schemeClr val="folHlink"/>
              </a:buClr>
              <a:buSzPct val="90000"/>
              <a:buFont typeface="Wingdings" pitchFamily="2" charset="2"/>
              <a:buNone/>
            </a:pPr>
            <a:r>
              <a:rPr lang="fa-IR" b="1">
                <a:latin typeface="Arial Black" pitchFamily="34" charset="0"/>
                <a:cs typeface="B Nazanin" pitchFamily="2" charset="-78"/>
              </a:rPr>
              <a:t>نسبت سود عملیاتی به کل درآمد بانک =</a:t>
            </a:r>
            <a:endParaRPr lang="ar-SA" b="1">
              <a:latin typeface="Arial Black" pitchFamily="34" charset="0"/>
              <a:cs typeface="B Nazanin" pitchFamily="2" charset="-78"/>
            </a:endParaRPr>
          </a:p>
          <a:p>
            <a:pPr algn="r" rtl="1" eaLnBrk="1" hangingPunct="1">
              <a:lnSpc>
                <a:spcPct val="60000"/>
              </a:lnSpc>
              <a:buClr>
                <a:schemeClr val="folHlink"/>
              </a:buClr>
              <a:buSzPct val="90000"/>
              <a:buFont typeface="Wingdings" pitchFamily="2" charset="2"/>
              <a:buNone/>
            </a:pPr>
            <a:endParaRPr lang="en-US" b="1">
              <a:latin typeface="Arial Black" pitchFamily="34" charset="0"/>
              <a:cs typeface="B Nazanin" pitchFamily="2" charset="-78"/>
            </a:endParaRPr>
          </a:p>
        </p:txBody>
      </p:sp>
      <p:graphicFrame>
        <p:nvGraphicFramePr>
          <p:cNvPr id="269316" name="Group 4"/>
          <p:cNvGraphicFramePr>
            <a:graphicFrameLocks noGrp="1"/>
          </p:cNvGraphicFramePr>
          <p:nvPr/>
        </p:nvGraphicFramePr>
        <p:xfrm>
          <a:off x="1117600" y="3068638"/>
          <a:ext cx="2224088" cy="793750"/>
        </p:xfrm>
        <a:graphic>
          <a:graphicData uri="http://schemas.openxmlformats.org/drawingml/2006/table">
            <a:tbl>
              <a:tblPr/>
              <a:tblGrid>
                <a:gridCol w="2224088"/>
              </a:tblGrid>
              <a:tr h="431800">
                <a:tc>
                  <a:txBody>
                    <a:bodyPr/>
                    <a:lstStyle/>
                    <a:p>
                      <a:pPr marL="0" marR="0" lvl="0" indent="0" algn="ctr" defTabSz="914400" rtl="1" eaLnBrk="1" fontAlgn="base" latinLnBrk="0" hangingPunct="1">
                        <a:lnSpc>
                          <a:spcPct val="60000"/>
                        </a:lnSpc>
                        <a:spcBef>
                          <a:spcPct val="0"/>
                        </a:spcBef>
                        <a:spcAft>
                          <a:spcPct val="0"/>
                        </a:spcAft>
                        <a:buClr>
                          <a:schemeClr val="folHlink"/>
                        </a:buClr>
                        <a:buSzPct val="90000"/>
                        <a:buFont typeface="Wingdings" pitchFamily="2" charset="2"/>
                        <a:buNone/>
                        <a:tabLst/>
                      </a:pPr>
                      <a:r>
                        <a:rPr kumimoji="0" lang="ar-SA" sz="1800" b="1" i="0" u="none" strike="noStrike" cap="none" normalizeH="0" baseline="0" smtClean="0">
                          <a:ln>
                            <a:noFill/>
                          </a:ln>
                          <a:solidFill>
                            <a:schemeClr val="tx1"/>
                          </a:solidFill>
                          <a:effectLst/>
                          <a:latin typeface="Arial Black" pitchFamily="34" charset="0"/>
                          <a:cs typeface="B Nazanin" pitchFamily="2" charset="-78"/>
                        </a:rPr>
                        <a:t>سود </a:t>
                      </a:r>
                      <a:r>
                        <a:rPr kumimoji="0" lang="fa-IR" sz="1800" b="1" i="0" u="none" strike="noStrike" cap="none" normalizeH="0" baseline="0" smtClean="0">
                          <a:ln>
                            <a:noFill/>
                          </a:ln>
                          <a:solidFill>
                            <a:schemeClr val="tx1"/>
                          </a:solidFill>
                          <a:effectLst/>
                          <a:latin typeface="Arial Black" pitchFamily="34" charset="0"/>
                          <a:cs typeface="B Nazanin" pitchFamily="2" charset="-78"/>
                        </a:rPr>
                        <a:t>عملیاتی</a:t>
                      </a:r>
                      <a:endParaRPr kumimoji="0" lang="en-US" sz="18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1" eaLnBrk="1" fontAlgn="base" latinLnBrk="0" hangingPunct="1">
                        <a:lnSpc>
                          <a:spcPct val="60000"/>
                        </a:lnSpc>
                        <a:spcBef>
                          <a:spcPct val="0"/>
                        </a:spcBef>
                        <a:spcAft>
                          <a:spcPct val="0"/>
                        </a:spcAft>
                        <a:buClr>
                          <a:schemeClr val="folHlink"/>
                        </a:buClr>
                        <a:buSzPct val="90000"/>
                        <a:buFont typeface="Wingdings" pitchFamily="2" charset="2"/>
                        <a:buNone/>
                        <a:tabLst/>
                      </a:pPr>
                      <a:r>
                        <a:rPr kumimoji="0" lang="fa-IR" sz="1800" b="1" i="0" u="none" strike="noStrike" cap="none" normalizeH="0" baseline="0" smtClean="0">
                          <a:ln>
                            <a:noFill/>
                          </a:ln>
                          <a:solidFill>
                            <a:schemeClr val="tx1"/>
                          </a:solidFill>
                          <a:effectLst/>
                          <a:latin typeface="Arial Black" pitchFamily="34" charset="0"/>
                          <a:cs typeface="B Nazanin" pitchFamily="2" charset="-78"/>
                        </a:rPr>
                        <a:t>کل درآمد بانک</a:t>
                      </a:r>
                      <a:endParaRPr kumimoji="0" lang="en-US" sz="18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7897" name="Text Box 14"/>
          <p:cNvSpPr txBox="1">
            <a:spLocks noChangeArrowheads="1"/>
          </p:cNvSpPr>
          <p:nvPr/>
        </p:nvSpPr>
        <p:spPr bwMode="auto">
          <a:xfrm>
            <a:off x="3571875" y="4643438"/>
            <a:ext cx="3571875" cy="285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lnSpc>
                <a:spcPct val="60000"/>
              </a:lnSpc>
              <a:buClr>
                <a:schemeClr val="folHlink"/>
              </a:buClr>
              <a:buSzPct val="90000"/>
              <a:buFont typeface="Wingdings" pitchFamily="2" charset="2"/>
              <a:buNone/>
            </a:pPr>
            <a:r>
              <a:rPr lang="fa-IR" b="1">
                <a:latin typeface="Arial Black" pitchFamily="34" charset="0"/>
                <a:cs typeface="B Nazanin" pitchFamily="2" charset="-78"/>
              </a:rPr>
              <a:t>نسبت هزینه‌های اداری به کل هزینه‌ها =</a:t>
            </a:r>
            <a:r>
              <a:rPr lang="ar-SA" b="1">
                <a:latin typeface="Arial Black" pitchFamily="34" charset="0"/>
                <a:cs typeface="B Nazanin" pitchFamily="2" charset="-78"/>
              </a:rPr>
              <a:t> </a:t>
            </a:r>
            <a:endParaRPr lang="en-US" b="1">
              <a:latin typeface="Arial Black" pitchFamily="34" charset="0"/>
              <a:cs typeface="B Nazanin" pitchFamily="2" charset="-78"/>
            </a:endParaRPr>
          </a:p>
        </p:txBody>
      </p:sp>
      <p:graphicFrame>
        <p:nvGraphicFramePr>
          <p:cNvPr id="269327" name="Group 15"/>
          <p:cNvGraphicFramePr>
            <a:graphicFrameLocks noGrp="1"/>
          </p:cNvGraphicFramePr>
          <p:nvPr/>
        </p:nvGraphicFramePr>
        <p:xfrm>
          <a:off x="1044575" y="4302125"/>
          <a:ext cx="2455863" cy="777875"/>
        </p:xfrm>
        <a:graphic>
          <a:graphicData uri="http://schemas.openxmlformats.org/drawingml/2006/table">
            <a:tbl>
              <a:tblPr/>
              <a:tblGrid>
                <a:gridCol w="2455863"/>
              </a:tblGrid>
              <a:tr h="415925">
                <a:tc>
                  <a:txBody>
                    <a:bodyPr/>
                    <a:lstStyle/>
                    <a:p>
                      <a:pPr marL="0" marR="0" lvl="0" indent="0" algn="ctr" defTabSz="914400" rtl="1" eaLnBrk="1" fontAlgn="base" latinLnBrk="0" hangingPunct="1">
                        <a:lnSpc>
                          <a:spcPct val="60000"/>
                        </a:lnSpc>
                        <a:spcBef>
                          <a:spcPct val="0"/>
                        </a:spcBef>
                        <a:spcAft>
                          <a:spcPct val="0"/>
                        </a:spcAft>
                        <a:buClr>
                          <a:schemeClr val="folHlink"/>
                        </a:buClr>
                        <a:buSzPct val="90000"/>
                        <a:buFont typeface="Wingdings" pitchFamily="2" charset="2"/>
                        <a:buNone/>
                        <a:tabLst/>
                      </a:pPr>
                      <a:r>
                        <a:rPr kumimoji="0" lang="fa-IR" sz="1800" b="1" i="0" u="none" strike="noStrike" cap="none" normalizeH="0" baseline="0" smtClean="0">
                          <a:ln>
                            <a:noFill/>
                          </a:ln>
                          <a:solidFill>
                            <a:schemeClr val="tx1"/>
                          </a:solidFill>
                          <a:effectLst/>
                          <a:latin typeface="Arial Black" pitchFamily="34" charset="0"/>
                          <a:cs typeface="B Nazanin" pitchFamily="2" charset="-78"/>
                        </a:rPr>
                        <a:t>هزینه‌های اداری</a:t>
                      </a:r>
                      <a:endParaRPr kumimoji="0" lang="ar-SA" sz="18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1" eaLnBrk="1" fontAlgn="base" latinLnBrk="0" hangingPunct="1">
                        <a:lnSpc>
                          <a:spcPct val="60000"/>
                        </a:lnSpc>
                        <a:spcBef>
                          <a:spcPct val="0"/>
                        </a:spcBef>
                        <a:spcAft>
                          <a:spcPct val="0"/>
                        </a:spcAft>
                        <a:buClr>
                          <a:schemeClr val="folHlink"/>
                        </a:buClr>
                        <a:buSzPct val="90000"/>
                        <a:buFont typeface="Wingdings" pitchFamily="2" charset="2"/>
                        <a:buNone/>
                        <a:tabLst/>
                      </a:pPr>
                      <a:r>
                        <a:rPr kumimoji="0" lang="fa-IR" sz="1800" b="1" i="0" u="none" strike="noStrike" cap="none" normalizeH="0" baseline="0" smtClean="0">
                          <a:ln>
                            <a:noFill/>
                          </a:ln>
                          <a:solidFill>
                            <a:schemeClr val="tx1"/>
                          </a:solidFill>
                          <a:effectLst/>
                          <a:latin typeface="Arial Black" pitchFamily="34" charset="0"/>
                          <a:cs typeface="B Nazanin" pitchFamily="2" charset="-78"/>
                        </a:rPr>
                        <a:t>کل هزینه ها</a:t>
                      </a:r>
                      <a:endParaRPr kumimoji="0" lang="en-US" sz="18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7902" name="Text Box 25"/>
          <p:cNvSpPr txBox="1">
            <a:spLocks noChangeArrowheads="1"/>
          </p:cNvSpPr>
          <p:nvPr/>
        </p:nvSpPr>
        <p:spPr bwMode="auto">
          <a:xfrm>
            <a:off x="3714750" y="1412875"/>
            <a:ext cx="3135313" cy="444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lnSpc>
                <a:spcPct val="60000"/>
              </a:lnSpc>
              <a:buClr>
                <a:schemeClr val="folHlink"/>
              </a:buClr>
              <a:buSzPct val="90000"/>
              <a:buFont typeface="Wingdings" pitchFamily="2" charset="2"/>
              <a:buNone/>
            </a:pPr>
            <a:r>
              <a:rPr lang="fa-IR" b="1">
                <a:latin typeface="Arial Black" pitchFamily="34" charset="0"/>
                <a:cs typeface="B Nazanin" pitchFamily="2" charset="-78"/>
              </a:rPr>
              <a:t>نسبت کارمزدها به کل درآمد بانک =</a:t>
            </a:r>
            <a:endParaRPr lang="ar-SA" b="1">
              <a:latin typeface="Arial Black" pitchFamily="34" charset="0"/>
              <a:cs typeface="B Nazanin" pitchFamily="2" charset="-78"/>
            </a:endParaRPr>
          </a:p>
          <a:p>
            <a:pPr algn="r" rtl="1" eaLnBrk="1" hangingPunct="1">
              <a:lnSpc>
                <a:spcPct val="60000"/>
              </a:lnSpc>
              <a:buClr>
                <a:schemeClr val="folHlink"/>
              </a:buClr>
              <a:buSzPct val="90000"/>
              <a:buFont typeface="Wingdings" pitchFamily="2" charset="2"/>
              <a:buNone/>
            </a:pPr>
            <a:endParaRPr lang="en-US" b="1">
              <a:latin typeface="Arial Black" pitchFamily="34" charset="0"/>
              <a:cs typeface="B Nazanin" pitchFamily="2" charset="-78"/>
            </a:endParaRPr>
          </a:p>
        </p:txBody>
      </p:sp>
      <p:graphicFrame>
        <p:nvGraphicFramePr>
          <p:cNvPr id="269338" name="Group 26"/>
          <p:cNvGraphicFramePr>
            <a:graphicFrameLocks noGrp="1"/>
          </p:cNvGraphicFramePr>
          <p:nvPr/>
        </p:nvGraphicFramePr>
        <p:xfrm>
          <a:off x="971550" y="1125538"/>
          <a:ext cx="2339975" cy="803275"/>
        </p:xfrm>
        <a:graphic>
          <a:graphicData uri="http://schemas.openxmlformats.org/drawingml/2006/table">
            <a:tbl>
              <a:tblPr/>
              <a:tblGrid>
                <a:gridCol w="2339975"/>
              </a:tblGrid>
              <a:tr h="403225">
                <a:tc>
                  <a:txBody>
                    <a:bodyPr/>
                    <a:lstStyle/>
                    <a:p>
                      <a:pPr marL="0" marR="0" lvl="0" indent="0" algn="ctr" defTabSz="914400" rtl="1" eaLnBrk="1" fontAlgn="base" latinLnBrk="0" hangingPunct="1">
                        <a:lnSpc>
                          <a:spcPct val="60000"/>
                        </a:lnSpc>
                        <a:spcBef>
                          <a:spcPct val="0"/>
                        </a:spcBef>
                        <a:spcAft>
                          <a:spcPct val="0"/>
                        </a:spcAft>
                        <a:buClr>
                          <a:schemeClr val="folHlink"/>
                        </a:buClr>
                        <a:buSzPct val="90000"/>
                        <a:buFont typeface="Wingdings" pitchFamily="2" charset="2"/>
                        <a:buNone/>
                        <a:tabLst/>
                      </a:pPr>
                      <a:r>
                        <a:rPr kumimoji="0" lang="fa-IR" sz="1800" b="1" i="0" u="none" strike="noStrike" cap="none" normalizeH="0" baseline="0" smtClean="0">
                          <a:ln>
                            <a:noFill/>
                          </a:ln>
                          <a:solidFill>
                            <a:schemeClr val="tx1"/>
                          </a:solidFill>
                          <a:effectLst/>
                          <a:latin typeface="Arial Black" pitchFamily="34" charset="0"/>
                          <a:cs typeface="B Nazanin" pitchFamily="2" charset="-78"/>
                        </a:rPr>
                        <a:t>کارمزدها</a:t>
                      </a:r>
                      <a:endParaRPr kumimoji="0" lang="ar-SA" sz="1800" b="1" i="0" u="none" strike="noStrike" cap="none" normalizeH="0" baseline="0" smtClean="0">
                        <a:ln>
                          <a:noFill/>
                        </a:ln>
                        <a:solidFill>
                          <a:schemeClr val="tx1"/>
                        </a:solidFill>
                        <a:effectLst/>
                        <a:latin typeface="Arial Black" pitchFamily="34" charset="0"/>
                        <a:cs typeface="B Nazanin" pitchFamily="2" charset="-78"/>
                      </a:endParaRPr>
                    </a:p>
                  </a:txBody>
                  <a:tcPr marL="0" marR="0"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00050">
                <a:tc>
                  <a:txBody>
                    <a:bodyPr/>
                    <a:lstStyle/>
                    <a:p>
                      <a:pPr marL="0" marR="0" lvl="0" indent="0" algn="ctr" defTabSz="914400" rtl="1" eaLnBrk="1" fontAlgn="base" latinLnBrk="0" hangingPunct="1">
                        <a:lnSpc>
                          <a:spcPct val="60000"/>
                        </a:lnSpc>
                        <a:spcBef>
                          <a:spcPct val="0"/>
                        </a:spcBef>
                        <a:spcAft>
                          <a:spcPct val="0"/>
                        </a:spcAft>
                        <a:buClr>
                          <a:schemeClr val="folHlink"/>
                        </a:buClr>
                        <a:buSzPct val="90000"/>
                        <a:buFont typeface="Wingdings" pitchFamily="2" charset="2"/>
                        <a:buNone/>
                        <a:tabLst/>
                      </a:pPr>
                      <a:r>
                        <a:rPr kumimoji="0" lang="fa-IR" sz="1800" b="1" i="0" u="none" strike="noStrike" cap="none" normalizeH="0" baseline="0" smtClean="0">
                          <a:ln>
                            <a:noFill/>
                          </a:ln>
                          <a:solidFill>
                            <a:schemeClr val="tx1"/>
                          </a:solidFill>
                          <a:effectLst/>
                          <a:latin typeface="Arial Black" pitchFamily="34" charset="0"/>
                          <a:cs typeface="B Nazanin" pitchFamily="2" charset="-78"/>
                        </a:rPr>
                        <a:t>کل درآمد بانک</a:t>
                      </a:r>
                      <a:endParaRPr kumimoji="0" lang="en-US" sz="1800" b="1" i="0" u="none" strike="noStrike" cap="none" normalizeH="0" baseline="0" smtClean="0">
                        <a:ln>
                          <a:noFill/>
                        </a:ln>
                        <a:solidFill>
                          <a:schemeClr val="tx1"/>
                        </a:solidFill>
                        <a:effectLst/>
                        <a:latin typeface="Arial Black" pitchFamily="34" charset="0"/>
                        <a:cs typeface="B Nazanin" pitchFamily="2" charset="-7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7907" name="Text Box 36"/>
          <p:cNvSpPr txBox="1">
            <a:spLocks noChangeArrowheads="1"/>
          </p:cNvSpPr>
          <p:nvPr/>
        </p:nvSpPr>
        <p:spPr bwMode="auto">
          <a:xfrm>
            <a:off x="3643313" y="2413000"/>
            <a:ext cx="3381375" cy="444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lnSpc>
                <a:spcPct val="60000"/>
              </a:lnSpc>
              <a:buClr>
                <a:schemeClr val="folHlink"/>
              </a:buClr>
              <a:buSzPct val="90000"/>
              <a:buFont typeface="Wingdings" pitchFamily="2" charset="2"/>
              <a:buNone/>
            </a:pPr>
            <a:r>
              <a:rPr lang="fa-IR" b="1">
                <a:latin typeface="Arial Black" pitchFamily="34" charset="0"/>
                <a:cs typeface="B Nazanin" pitchFamily="2" charset="-78"/>
              </a:rPr>
              <a:t>نسبت هزینه پرسنلی به کل هزینه‌ها =</a:t>
            </a:r>
            <a:endParaRPr lang="ar-SA" b="1">
              <a:latin typeface="Arial Black" pitchFamily="34" charset="0"/>
              <a:cs typeface="B Nazanin" pitchFamily="2" charset="-78"/>
            </a:endParaRPr>
          </a:p>
          <a:p>
            <a:pPr algn="r" rtl="1" eaLnBrk="1" hangingPunct="1">
              <a:lnSpc>
                <a:spcPct val="60000"/>
              </a:lnSpc>
              <a:buClr>
                <a:schemeClr val="folHlink"/>
              </a:buClr>
              <a:buSzPct val="90000"/>
              <a:buFont typeface="Wingdings" pitchFamily="2" charset="2"/>
              <a:buNone/>
            </a:pPr>
            <a:endParaRPr lang="en-US" b="1">
              <a:latin typeface="Arial Black" pitchFamily="34" charset="0"/>
              <a:cs typeface="B Nazanin" pitchFamily="2" charset="-78"/>
            </a:endParaRPr>
          </a:p>
        </p:txBody>
      </p:sp>
      <p:graphicFrame>
        <p:nvGraphicFramePr>
          <p:cNvPr id="269349" name="Group 37"/>
          <p:cNvGraphicFramePr>
            <a:graphicFrameLocks noGrp="1"/>
          </p:cNvGraphicFramePr>
          <p:nvPr/>
        </p:nvGraphicFramePr>
        <p:xfrm>
          <a:off x="974725" y="2060575"/>
          <a:ext cx="2455863" cy="793750"/>
        </p:xfrm>
        <a:graphic>
          <a:graphicData uri="http://schemas.openxmlformats.org/drawingml/2006/table">
            <a:tbl>
              <a:tblPr/>
              <a:tblGrid>
                <a:gridCol w="2455863"/>
              </a:tblGrid>
              <a:tr h="431800">
                <a:tc>
                  <a:txBody>
                    <a:bodyPr/>
                    <a:lstStyle/>
                    <a:p>
                      <a:pPr marL="0" marR="0" lvl="0" indent="0" algn="ctr" defTabSz="914400" rtl="1" eaLnBrk="1" fontAlgn="base" latinLnBrk="0" hangingPunct="1">
                        <a:lnSpc>
                          <a:spcPct val="60000"/>
                        </a:lnSpc>
                        <a:spcBef>
                          <a:spcPct val="0"/>
                        </a:spcBef>
                        <a:spcAft>
                          <a:spcPct val="0"/>
                        </a:spcAft>
                        <a:buClr>
                          <a:schemeClr val="folHlink"/>
                        </a:buClr>
                        <a:buSzPct val="90000"/>
                        <a:buFont typeface="Wingdings" pitchFamily="2" charset="2"/>
                        <a:buNone/>
                        <a:tabLst/>
                      </a:pPr>
                      <a:r>
                        <a:rPr kumimoji="0" lang="fa-IR" sz="1800" b="1" i="0" u="none" strike="noStrike" cap="none" normalizeH="0" baseline="0" smtClean="0">
                          <a:ln>
                            <a:noFill/>
                          </a:ln>
                          <a:solidFill>
                            <a:schemeClr val="tx1"/>
                          </a:solidFill>
                          <a:effectLst/>
                          <a:latin typeface="Arial Black" pitchFamily="34" charset="0"/>
                          <a:cs typeface="B Nazanin" pitchFamily="2" charset="-78"/>
                        </a:rPr>
                        <a:t>هزینه‌های  پرسنلی</a:t>
                      </a:r>
                      <a:endParaRPr kumimoji="0" lang="ar-SA" sz="18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0" marB="468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ctr" defTabSz="914400" rtl="1" eaLnBrk="1" fontAlgn="base" latinLnBrk="0" hangingPunct="1">
                        <a:lnSpc>
                          <a:spcPct val="60000"/>
                        </a:lnSpc>
                        <a:spcBef>
                          <a:spcPct val="0"/>
                        </a:spcBef>
                        <a:spcAft>
                          <a:spcPct val="0"/>
                        </a:spcAft>
                        <a:buClr>
                          <a:schemeClr val="folHlink"/>
                        </a:buClr>
                        <a:buSzPct val="90000"/>
                        <a:buFont typeface="Wingdings" pitchFamily="2" charset="2"/>
                        <a:buNone/>
                        <a:tabLst/>
                      </a:pPr>
                      <a:r>
                        <a:rPr kumimoji="0" lang="fa-IR" sz="1800" b="1" i="0" u="none" strike="noStrike" cap="none" normalizeH="0" baseline="0" smtClean="0">
                          <a:ln>
                            <a:noFill/>
                          </a:ln>
                          <a:solidFill>
                            <a:schemeClr val="tx1"/>
                          </a:solidFill>
                          <a:effectLst/>
                          <a:latin typeface="Arial Black" pitchFamily="34" charset="0"/>
                          <a:cs typeface="B Nazanin" pitchFamily="2" charset="-78"/>
                        </a:rPr>
                        <a:t>کل هزینه‌ها</a:t>
                      </a:r>
                      <a:endParaRPr kumimoji="0" lang="en-US" sz="18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0" marB="468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 xmlns:p14="http://schemas.microsoft.com/office/powerpoint/2010/main" val="27311449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69314"/>
                                        </p:tgtEl>
                                        <p:attrNameLst>
                                          <p:attrName>style.visibility</p:attrName>
                                        </p:attrNameLst>
                                      </p:cBhvr>
                                      <p:to>
                                        <p:strVal val="visible"/>
                                      </p:to>
                                    </p:set>
                                    <p:anim calcmode="lin" valueType="num">
                                      <p:cBhvr additive="base">
                                        <p:cTn id="7" dur="500" fill="hold"/>
                                        <p:tgtEl>
                                          <p:spTgt spid="269314"/>
                                        </p:tgtEl>
                                        <p:attrNameLst>
                                          <p:attrName>ppt_x</p:attrName>
                                        </p:attrNameLst>
                                      </p:cBhvr>
                                      <p:tavLst>
                                        <p:tav tm="0">
                                          <p:val>
                                            <p:strVal val="1+#ppt_w/2"/>
                                          </p:val>
                                        </p:tav>
                                        <p:tav tm="100000">
                                          <p:val>
                                            <p:strVal val="#ppt_x"/>
                                          </p:val>
                                        </p:tav>
                                      </p:tavLst>
                                    </p:anim>
                                    <p:anim calcmode="lin" valueType="num">
                                      <p:cBhvr additive="base">
                                        <p:cTn id="8" dur="500" fill="hold"/>
                                        <p:tgtEl>
                                          <p:spTgt spid="2693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4"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10"/>
          <p:cNvSpPr>
            <a:spLocks noGrp="1" noChangeArrowheads="1"/>
          </p:cNvSpPr>
          <p:nvPr>
            <p:ph type="sldNum" sz="quarter" idx="12"/>
          </p:nvPr>
        </p:nvSpPr>
        <p:spPr bwMode="white">
          <a:xfrm>
            <a:off x="8243888" y="6470650"/>
            <a:ext cx="900112" cy="330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42972C0-7291-4946-BC47-98DE3A069F3C}" type="slidenum">
              <a:rPr lang="ar-SA" sz="2000" b="1" smtClean="0"/>
              <a:pPr eaLnBrk="1" hangingPunct="1"/>
              <a:t>41</a:t>
            </a:fld>
            <a:endParaRPr lang="en-US" sz="2000" b="1" smtClean="0"/>
          </a:p>
        </p:txBody>
      </p:sp>
      <p:sp>
        <p:nvSpPr>
          <p:cNvPr id="271362" name="Rectangle 2"/>
          <p:cNvSpPr>
            <a:spLocks noChangeArrowheads="1"/>
          </p:cNvSpPr>
          <p:nvPr/>
        </p:nvSpPr>
        <p:spPr bwMode="auto">
          <a:xfrm>
            <a:off x="1331913" y="0"/>
            <a:ext cx="6481762" cy="769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nchor="ctr"/>
          <a:lstStyle/>
          <a:p>
            <a:pPr algn="ctr" eaLnBrk="0" hangingPunct="0"/>
            <a:r>
              <a:rPr lang="fa-IR" sz="2800" b="1" i="1">
                <a:solidFill>
                  <a:schemeClr val="tx2"/>
                </a:solidFill>
                <a:cs typeface="B Titr" pitchFamily="2" charset="-78"/>
              </a:rPr>
              <a:t>نسبت‌های عملیاتی </a:t>
            </a:r>
          </a:p>
        </p:txBody>
      </p:sp>
      <p:graphicFrame>
        <p:nvGraphicFramePr>
          <p:cNvPr id="51226" name="Group 26"/>
          <p:cNvGraphicFramePr>
            <a:graphicFrameLocks noGrp="1"/>
          </p:cNvGraphicFramePr>
          <p:nvPr>
            <p:ph sz="half" idx="4294967295"/>
          </p:nvPr>
        </p:nvGraphicFramePr>
        <p:xfrm>
          <a:off x="1676400" y="4848225"/>
          <a:ext cx="2162175" cy="820738"/>
        </p:xfrm>
        <a:graphic>
          <a:graphicData uri="http://schemas.openxmlformats.org/drawingml/2006/table">
            <a:tbl>
              <a:tblPr/>
              <a:tblGrid>
                <a:gridCol w="208254"/>
                <a:gridCol w="1953921"/>
              </a:tblGrid>
              <a:tr h="424191">
                <a:tc rowSpan="2">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L="91427" marR="91427" marT="45755" marB="45755"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Arial Black" pitchFamily="34" charset="0"/>
                          <a:cs typeface="B Nazanin" pitchFamily="2" charset="-78"/>
                        </a:rPr>
                        <a:t>کل هزینه‌های بانک</a:t>
                      </a:r>
                      <a:endParaRPr kumimoji="0" lang="en-US" sz="2000" b="1" i="0" u="none" strike="noStrike" cap="none" normalizeH="0" baseline="0" smtClean="0">
                        <a:ln>
                          <a:noFill/>
                        </a:ln>
                        <a:solidFill>
                          <a:schemeClr val="tx1"/>
                        </a:solidFill>
                        <a:effectLst/>
                        <a:latin typeface="Arial Black" pitchFamily="34" charset="0"/>
                        <a:cs typeface="B Nazanin" pitchFamily="2" charset="-78"/>
                      </a:endParaRPr>
                    </a:p>
                  </a:txBody>
                  <a:tcPr marL="91427" marR="91427" marT="45755" marB="45755"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96547">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Arial Black" pitchFamily="34" charset="0"/>
                          <a:cs typeface="B Nazanin" pitchFamily="2" charset="-78"/>
                        </a:rPr>
                        <a:t>تعداد کل کارکنان </a:t>
                      </a:r>
                      <a:endParaRPr kumimoji="0" lang="en-US" sz="2000" b="1" i="0" u="none" strike="noStrike" cap="none" normalizeH="0" baseline="0" smtClean="0">
                        <a:ln>
                          <a:noFill/>
                        </a:ln>
                        <a:solidFill>
                          <a:schemeClr val="tx1"/>
                        </a:solidFill>
                        <a:effectLst/>
                        <a:latin typeface="Arial Black" pitchFamily="34" charset="0"/>
                        <a:cs typeface="B Nazanin" pitchFamily="2" charset="-78"/>
                      </a:endParaRPr>
                    </a:p>
                  </a:txBody>
                  <a:tcPr marL="91427" marR="91427" marT="45755" marB="45755"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8921" name="Rectangle 15"/>
          <p:cNvSpPr>
            <a:spLocks noChangeArrowheads="1"/>
          </p:cNvSpPr>
          <p:nvPr/>
        </p:nvSpPr>
        <p:spPr bwMode="auto">
          <a:xfrm>
            <a:off x="4429125" y="5032375"/>
            <a:ext cx="2011363"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r" rtl="1"/>
            <a:r>
              <a:rPr lang="fa-IR" sz="2000" b="1">
                <a:cs typeface="B Nazanin" pitchFamily="2" charset="-78"/>
              </a:rPr>
              <a:t>سرانه کل هزینه‌ها =</a:t>
            </a:r>
            <a:endParaRPr lang="en-US" sz="2000" b="1">
              <a:cs typeface="B Nazanin" pitchFamily="2" charset="-78"/>
            </a:endParaRPr>
          </a:p>
        </p:txBody>
      </p:sp>
      <p:sp>
        <p:nvSpPr>
          <p:cNvPr id="38922" name="Text Box 16"/>
          <p:cNvSpPr txBox="1">
            <a:spLocks noChangeArrowheads="1"/>
          </p:cNvSpPr>
          <p:nvPr/>
        </p:nvSpPr>
        <p:spPr bwMode="auto">
          <a:xfrm>
            <a:off x="4071938" y="1746250"/>
            <a:ext cx="2163762"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buClr>
                <a:schemeClr val="folHlink"/>
              </a:buClr>
              <a:buSzPct val="90000"/>
              <a:buFont typeface="Wingdings" pitchFamily="2" charset="2"/>
              <a:buNone/>
            </a:pPr>
            <a:r>
              <a:rPr lang="fa-IR" sz="2000" b="1">
                <a:latin typeface="Arial Black" pitchFamily="34" charset="0"/>
                <a:cs typeface="B Nazanin" pitchFamily="2" charset="-78"/>
              </a:rPr>
              <a:t>سرانه سپرده‌ها =</a:t>
            </a:r>
          </a:p>
        </p:txBody>
      </p:sp>
      <p:graphicFrame>
        <p:nvGraphicFramePr>
          <p:cNvPr id="51227" name="Group 27"/>
          <p:cNvGraphicFramePr>
            <a:graphicFrameLocks noGrp="1"/>
          </p:cNvGraphicFramePr>
          <p:nvPr/>
        </p:nvGraphicFramePr>
        <p:xfrm>
          <a:off x="1619250" y="1557338"/>
          <a:ext cx="2455863" cy="814387"/>
        </p:xfrm>
        <a:graphic>
          <a:graphicData uri="http://schemas.openxmlformats.org/drawingml/2006/table">
            <a:tbl>
              <a:tblPr/>
              <a:tblGrid>
                <a:gridCol w="2455863"/>
              </a:tblGrid>
              <a:tr h="41595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Arial Black" pitchFamily="34" charset="0"/>
                          <a:cs typeface="B Nazanin" pitchFamily="2" charset="-78"/>
                        </a:rPr>
                        <a:t>جمع سپرده‌ها</a:t>
                      </a:r>
                      <a:endParaRPr kumimoji="0" lang="ar-SA" sz="20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4" marB="4680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984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Arial Black" pitchFamily="34" charset="0"/>
                          <a:cs typeface="B Nazanin" pitchFamily="2" charset="-78"/>
                        </a:rPr>
                        <a:t>تعداد کل کارکنان</a:t>
                      </a:r>
                      <a:endParaRPr kumimoji="0" lang="en-US" sz="20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4" marB="4680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8927" name="Text Box 27"/>
          <p:cNvSpPr txBox="1">
            <a:spLocks noChangeArrowheads="1"/>
          </p:cNvSpPr>
          <p:nvPr/>
        </p:nvSpPr>
        <p:spPr bwMode="auto">
          <a:xfrm>
            <a:off x="4214813" y="2808288"/>
            <a:ext cx="1652587"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buClr>
                <a:schemeClr val="folHlink"/>
              </a:buClr>
              <a:buSzPct val="90000"/>
              <a:buFont typeface="Wingdings" pitchFamily="2" charset="2"/>
              <a:buNone/>
            </a:pPr>
            <a:r>
              <a:rPr lang="fa-IR" sz="2000" b="1">
                <a:latin typeface="Arial Black" pitchFamily="34" charset="0"/>
                <a:cs typeface="B Nazanin" pitchFamily="2" charset="-78"/>
              </a:rPr>
              <a:t>سرانه سود =</a:t>
            </a:r>
          </a:p>
        </p:txBody>
      </p:sp>
      <p:graphicFrame>
        <p:nvGraphicFramePr>
          <p:cNvPr id="51228" name="Group 28"/>
          <p:cNvGraphicFramePr>
            <a:graphicFrameLocks noGrp="1"/>
          </p:cNvGraphicFramePr>
          <p:nvPr/>
        </p:nvGraphicFramePr>
        <p:xfrm>
          <a:off x="1638300" y="2598738"/>
          <a:ext cx="2455863" cy="814387"/>
        </p:xfrm>
        <a:graphic>
          <a:graphicData uri="http://schemas.openxmlformats.org/drawingml/2006/table">
            <a:tbl>
              <a:tblPr/>
              <a:tblGrid>
                <a:gridCol w="2455863"/>
              </a:tblGrid>
              <a:tr h="41595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Arial Black" pitchFamily="34" charset="0"/>
                          <a:cs typeface="B Nazanin" pitchFamily="2" charset="-78"/>
                        </a:rPr>
                        <a:t>سود </a:t>
                      </a:r>
                      <a:r>
                        <a:rPr kumimoji="0" lang="fa-IR" sz="2000" b="1" i="0" u="none" strike="noStrike" cap="none" normalizeH="0" baseline="0" smtClean="0">
                          <a:ln>
                            <a:noFill/>
                          </a:ln>
                          <a:solidFill>
                            <a:schemeClr val="tx1"/>
                          </a:solidFill>
                          <a:effectLst/>
                          <a:latin typeface="Arial Black" pitchFamily="34" charset="0"/>
                          <a:cs typeface="B Nazanin" pitchFamily="2" charset="-78"/>
                        </a:rPr>
                        <a:t>خالص </a:t>
                      </a:r>
                      <a:endParaRPr kumimoji="0" lang="ar-SA" sz="20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4" marB="4680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984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Arial Black" pitchFamily="34" charset="0"/>
                          <a:cs typeface="B Nazanin" pitchFamily="2" charset="-78"/>
                        </a:rPr>
                        <a:t>تعداد کل کارکنان</a:t>
                      </a:r>
                      <a:endParaRPr kumimoji="0" lang="en-US" sz="2000" b="1" i="0" u="none" strike="noStrike" cap="none" normalizeH="0" baseline="0" smtClean="0">
                        <a:ln>
                          <a:noFill/>
                        </a:ln>
                        <a:solidFill>
                          <a:schemeClr val="tx1"/>
                        </a:solidFill>
                        <a:effectLst/>
                        <a:latin typeface="Arial Black" pitchFamily="34" charset="0"/>
                        <a:cs typeface="B Nazanin" pitchFamily="2" charset="-78"/>
                      </a:endParaRPr>
                    </a:p>
                  </a:txBody>
                  <a:tcPr marL="90000" marR="90000" marT="46804" marB="4680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
        <p:nvSpPr>
          <p:cNvPr id="38932" name="Text Box 38"/>
          <p:cNvSpPr txBox="1">
            <a:spLocks noChangeArrowheads="1"/>
          </p:cNvSpPr>
          <p:nvPr/>
        </p:nvSpPr>
        <p:spPr bwMode="auto">
          <a:xfrm>
            <a:off x="3929063" y="3960813"/>
            <a:ext cx="269875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spcBef>
                <a:spcPct val="20000"/>
              </a:spcBef>
              <a:buClr>
                <a:schemeClr val="folHlink"/>
              </a:buClr>
              <a:buSzPct val="90000"/>
              <a:buFont typeface="Wingdings" pitchFamily="2" charset="2"/>
              <a:buNone/>
            </a:pPr>
            <a:r>
              <a:rPr lang="fa-IR" sz="2000" b="1">
                <a:latin typeface="Arial Black" pitchFamily="34" charset="0"/>
                <a:cs typeface="B Nazanin" pitchFamily="2" charset="-78"/>
              </a:rPr>
              <a:t>سرانه هزینه پرسنلی =</a:t>
            </a:r>
          </a:p>
        </p:txBody>
      </p:sp>
      <p:graphicFrame>
        <p:nvGraphicFramePr>
          <p:cNvPr id="51229" name="Group 29"/>
          <p:cNvGraphicFramePr>
            <a:graphicFrameLocks noGrp="1"/>
          </p:cNvGraphicFramePr>
          <p:nvPr/>
        </p:nvGraphicFramePr>
        <p:xfrm>
          <a:off x="1595438" y="3775075"/>
          <a:ext cx="2455862" cy="814388"/>
        </p:xfrm>
        <a:graphic>
          <a:graphicData uri="http://schemas.openxmlformats.org/drawingml/2006/table">
            <a:tbl>
              <a:tblPr/>
              <a:tblGrid>
                <a:gridCol w="2455862"/>
              </a:tblGrid>
              <a:tr h="41595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chemeClr val="tx1"/>
                          </a:solidFill>
                          <a:effectLst/>
                          <a:latin typeface="Arial Black" pitchFamily="34" charset="0"/>
                          <a:cs typeface="B Nazanin" pitchFamily="2" charset="-78"/>
                        </a:rPr>
                        <a:t>هزینه‌های پرسنلی </a:t>
                      </a:r>
                    </a:p>
                  </a:txBody>
                  <a:tcPr marL="90000" marR="90000" marT="46804" marB="4680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9843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Arial Black" pitchFamily="34" charset="0"/>
                          <a:cs typeface="B Nazanin" pitchFamily="2" charset="-78"/>
                        </a:rPr>
                        <a:t>تعداد کل کارکنان</a:t>
                      </a:r>
                      <a:endParaRPr kumimoji="0" lang="en-US" sz="2000" b="1" i="0" u="none" strike="noStrike" cap="none" normalizeH="0" baseline="0" dirty="0" smtClean="0">
                        <a:ln>
                          <a:noFill/>
                        </a:ln>
                        <a:solidFill>
                          <a:schemeClr val="tx1"/>
                        </a:solidFill>
                        <a:effectLst/>
                        <a:latin typeface="Arial Black" pitchFamily="34" charset="0"/>
                        <a:cs typeface="B Nazanin" pitchFamily="2" charset="-78"/>
                      </a:endParaRPr>
                    </a:p>
                  </a:txBody>
                  <a:tcPr marL="90000" marR="90000" marT="46804" marB="4680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 xmlns:p14="http://schemas.microsoft.com/office/powerpoint/2010/main" val="33287635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71362"/>
                                        </p:tgtEl>
                                        <p:attrNameLst>
                                          <p:attrName>style.visibility</p:attrName>
                                        </p:attrNameLst>
                                      </p:cBhvr>
                                      <p:to>
                                        <p:strVal val="visible"/>
                                      </p:to>
                                    </p:set>
                                    <p:animEffect transition="in" filter="checkerboard(across)">
                                      <p:cBhvr>
                                        <p:cTn id="7" dur="500"/>
                                        <p:tgtEl>
                                          <p:spTgt spid="271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E27AAF9-3481-4B6D-8D51-461A6F44520A}" type="slidenum">
              <a:rPr lang="ar-SA" smtClean="0"/>
              <a:pPr>
                <a:defRPr/>
              </a:pPr>
              <a:t>5</a:t>
            </a:fld>
            <a:endParaRPr lang="en-US"/>
          </a:p>
        </p:txBody>
      </p:sp>
      <p:sp>
        <p:nvSpPr>
          <p:cNvPr id="3" name="Rectangle 2"/>
          <p:cNvSpPr/>
          <p:nvPr/>
        </p:nvSpPr>
        <p:spPr>
          <a:xfrm>
            <a:off x="2928926" y="0"/>
            <a:ext cx="5715000" cy="646331"/>
          </a:xfrm>
          <a:prstGeom prst="rect">
            <a:avLst/>
          </a:prstGeom>
        </p:spPr>
        <p:txBody>
          <a:bodyPr wrap="square">
            <a:spAutoFit/>
          </a:bodyPr>
          <a:lstStyle/>
          <a:p>
            <a:pPr algn="justLow">
              <a:lnSpc>
                <a:spcPct val="150000"/>
              </a:lnSpc>
            </a:pPr>
            <a:r>
              <a:rPr lang="fa-IR" sz="2000" b="1" i="1" dirty="0" smtClean="0">
                <a:cs typeface="B Nazanin" pitchFamily="2" charset="-78"/>
              </a:rPr>
              <a:t> </a:t>
            </a:r>
            <a:r>
              <a:rPr lang="fa-IR" sz="2400" b="1" i="1" dirty="0" smtClean="0">
                <a:cs typeface="B Nazanin" pitchFamily="2" charset="-78"/>
              </a:rPr>
              <a:t>مثال : سود/زیان از دیدگاه حسابداری و اقتصادی </a:t>
            </a:r>
            <a:endParaRPr lang="fa-IR" sz="2000" b="1" i="1" dirty="0" smtClean="0">
              <a:cs typeface="B Nazanin" pitchFamily="2" charset="-78"/>
            </a:endParaRPr>
          </a:p>
        </p:txBody>
      </p:sp>
      <p:sp>
        <p:nvSpPr>
          <p:cNvPr id="4" name="Rectangle 3"/>
          <p:cNvSpPr/>
          <p:nvPr/>
        </p:nvSpPr>
        <p:spPr>
          <a:xfrm>
            <a:off x="428596" y="948690"/>
            <a:ext cx="8429684" cy="5909310"/>
          </a:xfrm>
          <a:prstGeom prst="rect">
            <a:avLst/>
          </a:prstGeom>
        </p:spPr>
        <p:txBody>
          <a:bodyPr wrap="square">
            <a:spAutoFit/>
          </a:bodyPr>
          <a:lstStyle/>
          <a:p>
            <a:pPr algn="just">
              <a:lnSpc>
                <a:spcPct val="150000"/>
              </a:lnSpc>
              <a:buFontTx/>
              <a:buChar char="-"/>
            </a:pPr>
            <a:r>
              <a:rPr lang="fa-IR" sz="2000" dirty="0" smtClean="0">
                <a:solidFill>
                  <a:srgbClr val="000000"/>
                </a:solidFill>
                <a:latin typeface="Tahoma" pitchFamily="34" charset="0"/>
                <a:ea typeface="Times New Roman" pitchFamily="18" charset="0"/>
                <a:cs typeface="B Nazanin" pitchFamily="2" charset="-78"/>
              </a:rPr>
              <a:t>   مبلغ </a:t>
            </a:r>
            <a:r>
              <a:rPr lang="fa-IR" sz="2000" b="1" dirty="0" smtClean="0">
                <a:solidFill>
                  <a:srgbClr val="000000"/>
                </a:solidFill>
                <a:latin typeface="Tahoma" pitchFamily="34" charset="0"/>
                <a:ea typeface="Times New Roman" pitchFamily="18" charset="0"/>
                <a:cs typeface="B Nazanin" pitchFamily="2" charset="-78"/>
              </a:rPr>
              <a:t>سرمایه گذاری شرکت آلفا      20میلیون ریال،         </a:t>
            </a:r>
          </a:p>
          <a:p>
            <a:pPr algn="just">
              <a:lnSpc>
                <a:spcPct val="150000"/>
              </a:lnSpc>
              <a:buFontTx/>
              <a:buChar char="-"/>
            </a:pPr>
            <a:r>
              <a:rPr lang="fa-IR" sz="2000" b="1" dirty="0" smtClean="0">
                <a:solidFill>
                  <a:srgbClr val="000000"/>
                </a:solidFill>
                <a:latin typeface="Tahoma" pitchFamily="34" charset="0"/>
                <a:ea typeface="Times New Roman" pitchFamily="18" charset="0"/>
                <a:cs typeface="B Nazanin" pitchFamily="2" charset="-78"/>
              </a:rPr>
              <a:t>حداقل سود مورد انتظار(بدون ریسک بازار)      20  درصد </a:t>
            </a:r>
          </a:p>
          <a:p>
            <a:pPr algn="just">
              <a:lnSpc>
                <a:spcPct val="150000"/>
              </a:lnSpc>
              <a:buFontTx/>
              <a:buChar char="-"/>
            </a:pPr>
            <a:r>
              <a:rPr lang="fa-IR" sz="2000" b="1" dirty="0" smtClean="0">
                <a:solidFill>
                  <a:srgbClr val="000000"/>
                </a:solidFill>
                <a:latin typeface="Tahoma" pitchFamily="34" charset="0"/>
                <a:ea typeface="Times New Roman" pitchFamily="18" charset="0"/>
                <a:cs typeface="B Nazanin" pitchFamily="2" charset="-78"/>
              </a:rPr>
              <a:t>  فروش            100  میلیون ریال،      </a:t>
            </a:r>
          </a:p>
          <a:p>
            <a:pPr algn="just">
              <a:lnSpc>
                <a:spcPct val="150000"/>
              </a:lnSpc>
              <a:buFontTx/>
              <a:buChar char="-"/>
            </a:pPr>
            <a:r>
              <a:rPr lang="fa-IR" sz="2000" b="1" dirty="0" smtClean="0">
                <a:solidFill>
                  <a:srgbClr val="000000"/>
                </a:solidFill>
                <a:latin typeface="Tahoma" pitchFamily="34" charset="0"/>
                <a:ea typeface="Times New Roman" pitchFamily="18" charset="0"/>
                <a:cs typeface="B Nazanin" pitchFamily="2" charset="-78"/>
              </a:rPr>
              <a:t>هزینه های عملیاتی و غیرعملیاتی بالغ بر       95 میلیون ریال </a:t>
            </a:r>
          </a:p>
          <a:p>
            <a:pPr algn="just">
              <a:lnSpc>
                <a:spcPct val="150000"/>
              </a:lnSpc>
              <a:buFontTx/>
              <a:buChar char="-"/>
            </a:pPr>
            <a:r>
              <a:rPr lang="fa-IR" sz="2000" b="1" dirty="0" smtClean="0">
                <a:solidFill>
                  <a:srgbClr val="000000"/>
                </a:solidFill>
                <a:latin typeface="Tahoma" pitchFamily="34" charset="0"/>
                <a:ea typeface="Times New Roman" pitchFamily="18" charset="0"/>
                <a:cs typeface="B Nazanin" pitchFamily="2" charset="-78"/>
              </a:rPr>
              <a:t> </a:t>
            </a:r>
            <a:r>
              <a:rPr lang="fa-IR" sz="2000" b="1" dirty="0" smtClean="0">
                <a:solidFill>
                  <a:schemeClr val="accent6"/>
                </a:solidFill>
                <a:latin typeface="Tahoma" pitchFamily="34" charset="0"/>
                <a:ea typeface="Times New Roman" pitchFamily="18" charset="0"/>
                <a:cs typeface="B Nazanin" pitchFamily="2" charset="-78"/>
              </a:rPr>
              <a:t>مطلوبست: الف) محاسبه سود حسابداری</a:t>
            </a:r>
          </a:p>
          <a:p>
            <a:pPr algn="just">
              <a:lnSpc>
                <a:spcPct val="150000"/>
              </a:lnSpc>
            </a:pPr>
            <a:r>
              <a:rPr lang="fa-IR" sz="2000" dirty="0" smtClean="0">
                <a:solidFill>
                  <a:schemeClr val="accent6"/>
                </a:solidFill>
                <a:latin typeface="Tahoma" pitchFamily="34" charset="0"/>
                <a:ea typeface="Times New Roman" pitchFamily="18" charset="0"/>
                <a:cs typeface="B Nazanin" pitchFamily="2" charset="-78"/>
              </a:rPr>
              <a:t>                  </a:t>
            </a:r>
            <a:r>
              <a:rPr lang="fa-IR" sz="2000" b="1" dirty="0" smtClean="0">
                <a:solidFill>
                  <a:schemeClr val="accent6"/>
                </a:solidFill>
                <a:latin typeface="Tahoma" pitchFamily="34" charset="0"/>
                <a:ea typeface="Times New Roman" pitchFamily="18" charset="0"/>
                <a:cs typeface="B Nazanin" pitchFamily="2" charset="-78"/>
              </a:rPr>
              <a:t>ب) محاسبه سود اقتصادی</a:t>
            </a:r>
          </a:p>
          <a:p>
            <a:pPr algn="l">
              <a:lnSpc>
                <a:spcPct val="150000"/>
              </a:lnSpc>
            </a:pPr>
            <a:r>
              <a:rPr lang="fa-IR" sz="2400" b="1" dirty="0" smtClean="0">
                <a:solidFill>
                  <a:srgbClr val="000000"/>
                </a:solidFill>
                <a:latin typeface="Tahoma" pitchFamily="34" charset="0"/>
                <a:ea typeface="Times New Roman" pitchFamily="18" charset="0"/>
                <a:cs typeface="B Nazanin" pitchFamily="2" charset="-78"/>
              </a:rPr>
              <a:t>هزینه</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 –</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 درآمد </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chemeClr val="accent6"/>
                </a:solidFill>
                <a:latin typeface="Tahoma" pitchFamily="34" charset="0"/>
                <a:ea typeface="Times New Roman" pitchFamily="18" charset="0"/>
                <a:cs typeface="B Nazanin" pitchFamily="2" charset="-78"/>
              </a:rPr>
              <a:t>سود حسابداری </a:t>
            </a:r>
            <a:r>
              <a:rPr lang="fa-IR" sz="2400" b="1" dirty="0" smtClean="0">
                <a:solidFill>
                  <a:srgbClr val="000000"/>
                </a:solidFill>
                <a:latin typeface="Tahoma" pitchFamily="34" charset="0"/>
                <a:ea typeface="Times New Roman" pitchFamily="18" charset="0"/>
                <a:cs typeface="B Nazanin" pitchFamily="2" charset="-78"/>
              </a:rPr>
              <a:t>(الف</a:t>
            </a:r>
          </a:p>
          <a:p>
            <a:pPr algn="l">
              <a:lnSpc>
                <a:spcPct val="150000"/>
              </a:lnSpc>
            </a:pPr>
            <a:r>
              <a:rPr lang="fa-IR" sz="2400" b="1" dirty="0" smtClean="0">
                <a:solidFill>
                  <a:srgbClr val="FF0000"/>
                </a:solidFill>
                <a:latin typeface="Tahoma" pitchFamily="34" charset="0"/>
                <a:ea typeface="Times New Roman" pitchFamily="18" charset="0"/>
                <a:cs typeface="B Nazanin" pitchFamily="2" charset="-78"/>
              </a:rPr>
              <a:t>5.000.000</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95.000.000</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100.000.000</a:t>
            </a:r>
            <a:r>
              <a:rPr lang="en-US" sz="2400" b="1" dirty="0" smtClean="0">
                <a:solidFill>
                  <a:srgbClr val="000000"/>
                </a:solidFill>
                <a:latin typeface="Tahoma" pitchFamily="34" charset="0"/>
                <a:ea typeface="Times New Roman" pitchFamily="18" charset="0"/>
                <a:cs typeface="B Nazanin" pitchFamily="2" charset="-78"/>
              </a:rPr>
              <a:t>  </a:t>
            </a:r>
            <a:endParaRPr lang="fa-IR" sz="2000" b="1" dirty="0" smtClean="0">
              <a:solidFill>
                <a:srgbClr val="000000"/>
              </a:solidFill>
              <a:latin typeface="Tahoma" pitchFamily="34" charset="0"/>
              <a:ea typeface="Times New Roman" pitchFamily="18" charset="0"/>
              <a:cs typeface="B Nazanin" pitchFamily="2" charset="-78"/>
            </a:endParaRPr>
          </a:p>
          <a:p>
            <a:pPr algn="l">
              <a:lnSpc>
                <a:spcPct val="150000"/>
              </a:lnSpc>
            </a:pPr>
            <a:endParaRPr lang="fa-IR" sz="1200" b="1" dirty="0" smtClean="0">
              <a:solidFill>
                <a:srgbClr val="000000"/>
              </a:solidFill>
              <a:latin typeface="Tahoma" pitchFamily="34" charset="0"/>
              <a:ea typeface="Times New Roman" pitchFamily="18" charset="0"/>
              <a:cs typeface="B Nazanin" pitchFamily="2" charset="-78"/>
            </a:endParaRPr>
          </a:p>
          <a:p>
            <a:pPr algn="l">
              <a:lnSpc>
                <a:spcPct val="150000"/>
              </a:lnSpc>
            </a:pPr>
            <a:r>
              <a:rPr lang="fa-IR" sz="2400" b="1" dirty="0" smtClean="0">
                <a:solidFill>
                  <a:srgbClr val="000000"/>
                </a:solidFill>
                <a:latin typeface="Tahoma" pitchFamily="34" charset="0"/>
                <a:ea typeface="Times New Roman" pitchFamily="18" charset="0"/>
                <a:cs typeface="B Nazanin" pitchFamily="2" charset="-78"/>
              </a:rPr>
              <a:t>(هزینه فرصت+هزینه) – درآمد = </a:t>
            </a:r>
            <a:r>
              <a:rPr lang="fa-IR" sz="2400" b="1" dirty="0" smtClean="0">
                <a:solidFill>
                  <a:schemeClr val="accent6"/>
                </a:solidFill>
                <a:latin typeface="Tahoma" pitchFamily="34" charset="0"/>
                <a:ea typeface="Times New Roman" pitchFamily="18" charset="0"/>
                <a:cs typeface="B Nazanin" pitchFamily="2" charset="-78"/>
              </a:rPr>
              <a:t>سود اقتصادی </a:t>
            </a:r>
            <a:r>
              <a:rPr lang="fa-IR" sz="2400" b="1" dirty="0" smtClean="0">
                <a:solidFill>
                  <a:srgbClr val="000000"/>
                </a:solidFill>
                <a:latin typeface="Tahoma" pitchFamily="34" charset="0"/>
                <a:ea typeface="Times New Roman" pitchFamily="18" charset="0"/>
                <a:cs typeface="B Nazanin" pitchFamily="2" charset="-78"/>
              </a:rPr>
              <a:t>(ب</a:t>
            </a:r>
          </a:p>
          <a:p>
            <a:pPr algn="l">
              <a:lnSpc>
                <a:spcPct val="150000"/>
              </a:lnSpc>
            </a:pPr>
            <a:r>
              <a:rPr lang="fa-IR" sz="2400" b="1" dirty="0" smtClean="0">
                <a:solidFill>
                  <a:srgbClr val="000000"/>
                </a:solidFill>
                <a:latin typeface="Tahoma" pitchFamily="34" charset="0"/>
                <a:ea typeface="Times New Roman" pitchFamily="18" charset="0"/>
                <a:cs typeface="B Nazanin" pitchFamily="2" charset="-78"/>
              </a:rPr>
              <a:t>4.000.000=20%</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20.000.000</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هزینه فرصت سرمایه </a:t>
            </a:r>
          </a:p>
          <a:p>
            <a:pPr algn="l">
              <a:lnSpc>
                <a:spcPct val="150000"/>
              </a:lnSpc>
            </a:pPr>
            <a:r>
              <a:rPr lang="fa-IR" sz="2400" b="1" dirty="0" smtClean="0">
                <a:solidFill>
                  <a:srgbClr val="FF0000"/>
                </a:solidFill>
                <a:latin typeface="Tahoma" pitchFamily="34" charset="0"/>
                <a:ea typeface="Times New Roman" pitchFamily="18" charset="0"/>
                <a:cs typeface="B Nazanin" pitchFamily="2" charset="-78"/>
              </a:rPr>
              <a:t>1.000.000</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 </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(4.000.000+95.000.000)</a:t>
            </a:r>
            <a:r>
              <a:rPr lang="en-US" sz="2400" b="1" dirty="0" smtClean="0">
                <a:solidFill>
                  <a:srgbClr val="000000"/>
                </a:solidFill>
                <a:latin typeface="Tahoma" pitchFamily="34" charset="0"/>
                <a:ea typeface="Times New Roman" pitchFamily="18" charset="0"/>
                <a:cs typeface="B Nazanin" pitchFamily="2" charset="-78"/>
              </a:rPr>
              <a:t> </a:t>
            </a:r>
            <a:r>
              <a:rPr lang="fa-IR" sz="2400" b="1" dirty="0" smtClean="0">
                <a:solidFill>
                  <a:srgbClr val="000000"/>
                </a:solidFill>
                <a:latin typeface="Tahoma" pitchFamily="34" charset="0"/>
                <a:ea typeface="Times New Roman" pitchFamily="18" charset="0"/>
                <a:cs typeface="B Nazanin" pitchFamily="2" charset="-78"/>
              </a:rPr>
              <a:t>-100.000.000</a:t>
            </a:r>
            <a:r>
              <a:rPr lang="en-US" sz="2400" b="1" dirty="0" smtClean="0">
                <a:solidFill>
                  <a:srgbClr val="000000"/>
                </a:solidFill>
                <a:latin typeface="Tahoma" pitchFamily="34" charset="0"/>
                <a:ea typeface="Times New Roman" pitchFamily="18" charset="0"/>
                <a:cs typeface="B Nazanin" pitchFamily="2" charset="-78"/>
              </a:rPr>
              <a:t> </a:t>
            </a:r>
            <a:endParaRPr lang="fa-IR" sz="2400" b="1" dirty="0" smtClean="0">
              <a:solidFill>
                <a:srgbClr val="000000"/>
              </a:solidFill>
              <a:latin typeface="Tahoma" pitchFamily="34" charset="0"/>
              <a:ea typeface="Times New Roman" pitchFamily="18" charset="0"/>
              <a:cs typeface="B Nazanin" pitchFamily="2" charset="-7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E27AAF9-3481-4B6D-8D51-461A6F44520A}" type="slidenum">
              <a:rPr lang="ar-SA" smtClean="0"/>
              <a:pPr>
                <a:defRPr/>
              </a:pPr>
              <a:t>6</a:t>
            </a:fld>
            <a:endParaRPr lang="en-US"/>
          </a:p>
        </p:txBody>
      </p:sp>
      <p:sp>
        <p:nvSpPr>
          <p:cNvPr id="111617" name="Rectangle 1"/>
          <p:cNvSpPr>
            <a:spLocks noChangeArrowheads="1"/>
          </p:cNvSpPr>
          <p:nvPr/>
        </p:nvSpPr>
        <p:spPr bwMode="auto">
          <a:xfrm>
            <a:off x="381000" y="533400"/>
            <a:ext cx="81534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lang="fa-IR" sz="2400" b="1" dirty="0" smtClean="0">
                <a:solidFill>
                  <a:srgbClr val="000000"/>
                </a:solidFill>
                <a:latin typeface="Tahoma" pitchFamily="34" charset="0"/>
                <a:ea typeface="Times New Roman" pitchFamily="18" charset="0"/>
                <a:cs typeface="B Nazanin" pitchFamily="2" charset="-78"/>
              </a:rPr>
              <a:t>صورتحساب سودوزیان چیست ؟</a:t>
            </a:r>
          </a:p>
          <a:p>
            <a:pPr marL="0" marR="0" lvl="0" indent="0" defTabSz="914400" eaLnBrk="1" fontAlgn="base" latinLnBrk="0" hangingPunct="1">
              <a:lnSpc>
                <a:spcPct val="100000"/>
              </a:lnSpc>
              <a:spcBef>
                <a:spcPct val="0"/>
              </a:spcBef>
              <a:spcAft>
                <a:spcPct val="0"/>
              </a:spcAft>
              <a:buClrTx/>
              <a:buSzTx/>
              <a:buFontTx/>
              <a:buNone/>
              <a:tabLst/>
            </a:pPr>
            <a:endParaRPr lang="en-US" sz="2000" b="1" dirty="0" smtClean="0">
              <a:solidFill>
                <a:srgbClr val="000000"/>
              </a:solidFill>
              <a:latin typeface="Tahoma" pitchFamily="34" charset="0"/>
              <a:ea typeface="Times New Roman" pitchFamily="18" charset="0"/>
              <a:cs typeface="B Nazanin" pitchFamily="2" charset="-78"/>
            </a:endParaRPr>
          </a:p>
          <a:p>
            <a:pPr marL="0" marR="0" lvl="0" indent="0" algn="just" defTabSz="914400" eaLnBrk="0" fontAlgn="base" latinLnBrk="0" hangingPunct="0">
              <a:lnSpc>
                <a:spcPct val="150000"/>
              </a:lnSpc>
              <a:spcBef>
                <a:spcPct val="0"/>
              </a:spcBef>
              <a:spcAft>
                <a:spcPct val="0"/>
              </a:spcAft>
              <a:buClrTx/>
              <a:buSzTx/>
              <a:buFontTx/>
              <a:buNone/>
              <a:tabLst/>
            </a:pPr>
            <a:r>
              <a:rPr lang="fa-IR" sz="2000" b="1" dirty="0" smtClean="0">
                <a:solidFill>
                  <a:srgbClr val="000000"/>
                </a:solidFill>
                <a:latin typeface="Tahoma" pitchFamily="34" charset="0"/>
                <a:ea typeface="Times New Roman" pitchFamily="18" charset="0"/>
                <a:cs typeface="B Nazanin" pitchFamily="2" charset="-78"/>
              </a:rPr>
              <a:t>صورت حساب سود و زیان همانطور که از نامش پیداست جهت تعیین سود یا زیان ویژه واحد مالی تهیه می شود و شامل خلاصه ای از درآمدها و هزینه های طی یک دوره زمانی می باشد</a:t>
            </a:r>
            <a:r>
              <a:rPr lang="en-US" sz="2000" b="1" dirty="0" smtClean="0">
                <a:solidFill>
                  <a:srgbClr val="000000"/>
                </a:solidFill>
                <a:latin typeface="Tahoma" pitchFamily="34" charset="0"/>
                <a:ea typeface="Times New Roman" pitchFamily="18" charset="0"/>
                <a:cs typeface="B Nazanin" pitchFamily="2" charset="-78"/>
              </a:rPr>
              <a:t>.</a:t>
            </a:r>
            <a:endParaRPr lang="fa-IR" sz="2000" b="1" dirty="0" smtClean="0">
              <a:solidFill>
                <a:srgbClr val="000000"/>
              </a:solidFill>
              <a:latin typeface="Tahoma" pitchFamily="34" charset="0"/>
              <a:ea typeface="Times New Roman" pitchFamily="18" charset="0"/>
              <a:cs typeface="B Nazanin" pitchFamily="2" charset="-78"/>
            </a:endParaRPr>
          </a:p>
        </p:txBody>
      </p:sp>
      <p:sp>
        <p:nvSpPr>
          <p:cNvPr id="8" name="Rectangle 7"/>
          <p:cNvSpPr/>
          <p:nvPr/>
        </p:nvSpPr>
        <p:spPr>
          <a:xfrm>
            <a:off x="609600" y="3733800"/>
            <a:ext cx="8001000" cy="1477328"/>
          </a:xfrm>
          <a:prstGeom prst="rect">
            <a:avLst/>
          </a:prstGeom>
        </p:spPr>
        <p:txBody>
          <a:bodyPr wrap="square">
            <a:spAutoFit/>
          </a:bodyPr>
          <a:lstStyle/>
          <a:p>
            <a:pPr lvl="0" algn="just" eaLnBrk="0" hangingPunct="0">
              <a:lnSpc>
                <a:spcPct val="150000"/>
              </a:lnSpc>
            </a:pPr>
            <a:r>
              <a:rPr lang="fa-IR" sz="2000" b="1" dirty="0" smtClean="0">
                <a:solidFill>
                  <a:srgbClr val="000000"/>
                </a:solidFill>
                <a:latin typeface="Tahoma" pitchFamily="34" charset="0"/>
                <a:ea typeface="Times New Roman" pitchFamily="18" charset="0"/>
                <a:cs typeface="B Nazanin" pitchFamily="2" charset="-78"/>
              </a:rPr>
              <a:t>سود(زیان) ویژه : چنانچه درآمد های یک واحد مالی نسبت به هزینه های آن بیشتر باشد آن واحد مالی دارای سود بوده و اگر هزینه ها نسبت به درآمد ها بیشتر باشند واحد مالی دارای زیان است</a:t>
            </a:r>
            <a:r>
              <a:rPr lang="en-US" sz="2000" b="1" dirty="0" smtClean="0">
                <a:solidFill>
                  <a:srgbClr val="000000"/>
                </a:solidFill>
                <a:latin typeface="Tahoma" pitchFamily="34" charset="0"/>
                <a:ea typeface="Times New Roman" pitchFamily="18" charset="0"/>
                <a:cs typeface="B Nazanin" pitchFamily="2" charset="-78"/>
              </a:rPr>
              <a:t> . </a:t>
            </a:r>
          </a:p>
        </p:txBody>
      </p:sp>
      <p:sp>
        <p:nvSpPr>
          <p:cNvPr id="5" name="Rectangle 4"/>
          <p:cNvSpPr/>
          <p:nvPr/>
        </p:nvSpPr>
        <p:spPr>
          <a:xfrm>
            <a:off x="457200" y="2514600"/>
            <a:ext cx="8077200" cy="977191"/>
          </a:xfrm>
          <a:prstGeom prst="rect">
            <a:avLst/>
          </a:prstGeom>
        </p:spPr>
        <p:txBody>
          <a:bodyPr wrap="square">
            <a:spAutoFit/>
          </a:bodyPr>
          <a:lstStyle/>
          <a:p>
            <a:pPr algn="just" eaLnBrk="0" hangingPunct="0">
              <a:lnSpc>
                <a:spcPct val="150000"/>
              </a:lnSpc>
              <a:spcBef>
                <a:spcPct val="50000"/>
              </a:spcBef>
            </a:pPr>
            <a:r>
              <a:rPr lang="fa-IR" sz="2000" b="1" dirty="0" smtClean="0">
                <a:solidFill>
                  <a:srgbClr val="000000"/>
                </a:solidFill>
                <a:latin typeface="Tahoma" pitchFamily="34" charset="0"/>
                <a:ea typeface="Times New Roman" pitchFamily="18" charset="0"/>
                <a:cs typeface="B Nazanin" pitchFamily="2" charset="-78"/>
              </a:rPr>
              <a:t>به عبارت دیگر صورت‌حساب سود و زیان صورت‌حسابی است که نتیجه عملکرد و فعالیت‌های مالی یک موسسه را طی یک دوره مالی نشان می‌دهد</a:t>
            </a:r>
            <a:r>
              <a:rPr lang="fa-IR" b="1" dirty="0" smtClean="0"/>
              <a:t>. </a:t>
            </a:r>
            <a:endParaRPr lang="fa-IR" b="1"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Slide Number Placeholder 2"/>
          <p:cNvSpPr>
            <a:spLocks noGrp="1"/>
          </p:cNvSpPr>
          <p:nvPr>
            <p:ph type="sldNum" sz="quarter" idx="12"/>
          </p:nvPr>
        </p:nvSpPr>
        <p:spPr bwMode="white">
          <a:xfrm>
            <a:off x="8243888" y="6470650"/>
            <a:ext cx="900112" cy="330200"/>
          </a:xfrm>
          <a:noFill/>
        </p:spPr>
        <p:txBody>
          <a:bodyPr/>
          <a:lstStyle/>
          <a:p>
            <a:fld id="{5AA94A28-0EBB-4CB7-88BB-8DA25C018003}" type="slidenum">
              <a:rPr lang="ar-SA" sz="2000" b="1" smtClean="0">
                <a:latin typeface="Arial" pitchFamily="34" charset="0"/>
                <a:cs typeface="Arial" pitchFamily="34" charset="0"/>
              </a:rPr>
              <a:pPr/>
              <a:t>7</a:t>
            </a:fld>
            <a:endParaRPr lang="en-US" sz="2000" b="1" smtClean="0">
              <a:latin typeface="Arial" pitchFamily="34" charset="0"/>
              <a:cs typeface="Arial" pitchFamily="34" charset="0"/>
            </a:endParaRPr>
          </a:p>
        </p:txBody>
      </p:sp>
      <p:sp>
        <p:nvSpPr>
          <p:cNvPr id="117762" name="Rectangle 2"/>
          <p:cNvSpPr>
            <a:spLocks noChangeArrowheads="1"/>
          </p:cNvSpPr>
          <p:nvPr/>
        </p:nvSpPr>
        <p:spPr bwMode="auto">
          <a:xfrm>
            <a:off x="1763713" y="44450"/>
            <a:ext cx="5200650" cy="457200"/>
          </a:xfrm>
          <a:prstGeom prst="rect">
            <a:avLst/>
          </a:prstGeom>
          <a:noFill/>
          <a:ln w="19050">
            <a:noFill/>
            <a:miter lim="800000"/>
            <a:headEnd/>
            <a:tailEnd/>
          </a:ln>
        </p:spPr>
        <p:txBody>
          <a:bodyPr anchor="ctr">
            <a:spAutoFit/>
          </a:bodyPr>
          <a:lstStyle/>
          <a:p>
            <a:pPr algn="ctr">
              <a:spcBef>
                <a:spcPct val="50000"/>
              </a:spcBef>
            </a:pPr>
            <a:r>
              <a:rPr lang="fa-IR" sz="2400" b="1">
                <a:solidFill>
                  <a:schemeClr val="tx2"/>
                </a:solidFill>
                <a:latin typeface="Arial Black" pitchFamily="34" charset="0"/>
                <a:cs typeface="B Nazanin" pitchFamily="2" charset="-78"/>
              </a:rPr>
              <a:t>صورت سود و زیان واحدهای تولیدی وبازرگانی</a:t>
            </a:r>
          </a:p>
        </p:txBody>
      </p:sp>
      <p:graphicFrame>
        <p:nvGraphicFramePr>
          <p:cNvPr id="28740" name="Group 68"/>
          <p:cNvGraphicFramePr>
            <a:graphicFrameLocks noGrp="1"/>
          </p:cNvGraphicFramePr>
          <p:nvPr>
            <p:ph idx="4294967295"/>
          </p:nvPr>
        </p:nvGraphicFramePr>
        <p:xfrm>
          <a:off x="950913" y="404813"/>
          <a:ext cx="7437437" cy="5851712"/>
        </p:xfrm>
        <a:graphic>
          <a:graphicData uri="http://schemas.openxmlformats.org/drawingml/2006/table">
            <a:tbl>
              <a:tblPr/>
              <a:tblGrid>
                <a:gridCol w="1676400"/>
                <a:gridCol w="1519237"/>
                <a:gridCol w="4241800"/>
              </a:tblGrid>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11000</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فروش خالص / درآمد حاصل از ارائه خدمات</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کسر می‌شود :</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(6100)</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بهای تمام شده کالای فروش رفته/ خدمات ارائه شده</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4900</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سود (زیان) ناخالص</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کسر می‌شود :</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(545)</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هزینه‌های فروش ، اداری و عمومی</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604</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خالص سایردرآمدها و هزینه‌های عملیاتی</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59</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4959</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سود (زیان) عملیاتی</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اضافه(کسر) می‌شود :</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(459)</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هزینه های مالی</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230</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خالص سایر درآمدها و هزینه‌های غیرعملیاتی</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(229)</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4730</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سود (زیان) قبل از مالیات</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(1183)</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مالیات بر درآمد</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r h="3657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3547</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a-IR"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smtClean="0">
                          <a:ln>
                            <a:noFill/>
                          </a:ln>
                          <a:solidFill>
                            <a:schemeClr val="tx1"/>
                          </a:solidFill>
                          <a:effectLst/>
                          <a:latin typeface="Arial" charset="0"/>
                          <a:cs typeface="B Nazanin" pitchFamily="2" charset="-78"/>
                        </a:rPr>
                        <a:t>سود (زیان) خالص</a:t>
                      </a:r>
                      <a:endParaRPr kumimoji="0" lang="en-US" sz="1800" b="1" i="0" u="none" strike="noStrike" cap="none" normalizeH="0" baseline="0" smtClean="0">
                        <a:ln>
                          <a:noFill/>
                        </a:ln>
                        <a:solidFill>
                          <a:schemeClr val="tx1"/>
                        </a:solidFill>
                        <a:effectLst/>
                        <a:latin typeface="Arial" charset="0"/>
                        <a:cs typeface="B Nazanin" pitchFamily="2" charset="-78"/>
                      </a:endParaRPr>
                    </a:p>
                  </a:txBody>
                  <a:tcPr marT="45706" marB="45706" horzOverflow="overflow">
                    <a:lnL>
                      <a:noFill/>
                    </a:lnL>
                    <a:lnR>
                      <a:noFill/>
                    </a:lnR>
                    <a:lnT>
                      <a:noFill/>
                    </a:lnT>
                    <a:lnB>
                      <a:noFill/>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17762"/>
                                        </p:tgtEl>
                                        <p:attrNameLst>
                                          <p:attrName>style.visibility</p:attrName>
                                        </p:attrNameLst>
                                      </p:cBhvr>
                                      <p:to>
                                        <p:strVal val="visible"/>
                                      </p:to>
                                    </p:set>
                                    <p:anim calcmode="lin" valueType="num">
                                      <p:cBhvr additive="base">
                                        <p:cTn id="7" dur="500" fill="hold"/>
                                        <p:tgtEl>
                                          <p:spTgt spid="117762"/>
                                        </p:tgtEl>
                                        <p:attrNameLst>
                                          <p:attrName>ppt_x</p:attrName>
                                        </p:attrNameLst>
                                      </p:cBhvr>
                                      <p:tavLst>
                                        <p:tav tm="0">
                                          <p:val>
                                            <p:strVal val="1+#ppt_w/2"/>
                                          </p:val>
                                        </p:tav>
                                        <p:tav tm="100000">
                                          <p:val>
                                            <p:strVal val="#ppt_x"/>
                                          </p:val>
                                        </p:tav>
                                      </p:tavLst>
                                    </p:anim>
                                    <p:anim calcmode="lin" valueType="num">
                                      <p:cBhvr additive="base">
                                        <p:cTn id="8" dur="500" fill="hold"/>
                                        <p:tgtEl>
                                          <p:spTgt spid="1177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2"/>
          <p:cNvSpPr>
            <a:spLocks noGrp="1"/>
          </p:cNvSpPr>
          <p:nvPr>
            <p:ph type="sldNum" sz="quarter" idx="12"/>
          </p:nvPr>
        </p:nvSpPr>
        <p:spPr bwMode="white">
          <a:xfrm>
            <a:off x="8243888" y="6470650"/>
            <a:ext cx="900112" cy="330200"/>
          </a:xfrm>
          <a:noFill/>
        </p:spPr>
        <p:txBody>
          <a:bodyPr/>
          <a:lstStyle/>
          <a:p>
            <a:fld id="{83016431-A342-45A7-947C-995FC8069B12}" type="slidenum">
              <a:rPr lang="ar-SA" sz="2000" b="1" smtClean="0">
                <a:effectLst/>
                <a:latin typeface="Arial" pitchFamily="34" charset="0"/>
                <a:cs typeface="Arial" pitchFamily="34" charset="0"/>
              </a:rPr>
              <a:pPr/>
              <a:t>8</a:t>
            </a:fld>
            <a:endParaRPr lang="en-US" sz="2000" b="1" smtClean="0">
              <a:effectLst/>
              <a:latin typeface="Arial" pitchFamily="34" charset="0"/>
              <a:cs typeface="Arial" pitchFamily="34" charset="0"/>
            </a:endParaRPr>
          </a:p>
        </p:txBody>
      </p:sp>
      <p:sp>
        <p:nvSpPr>
          <p:cNvPr id="126978" name="Rectangle 2"/>
          <p:cNvSpPr>
            <a:spLocks noChangeArrowheads="1"/>
          </p:cNvSpPr>
          <p:nvPr/>
        </p:nvSpPr>
        <p:spPr bwMode="auto">
          <a:xfrm>
            <a:off x="684213" y="0"/>
            <a:ext cx="7543800" cy="404813"/>
          </a:xfrm>
          <a:prstGeom prst="rect">
            <a:avLst/>
          </a:prstGeom>
          <a:noFill/>
          <a:ln w="9525" algn="ctr">
            <a:noFill/>
            <a:miter lim="800000"/>
            <a:headEnd/>
            <a:tailEnd/>
          </a:ln>
        </p:spPr>
        <p:txBody>
          <a:bodyPr anchor="ctr"/>
          <a:lstStyle/>
          <a:p>
            <a:pPr algn="ctr" eaLnBrk="0" hangingPunct="0"/>
            <a:r>
              <a:rPr lang="fa-IR" b="1" i="1">
                <a:solidFill>
                  <a:schemeClr val="tx2"/>
                </a:solidFill>
                <a:cs typeface="B Titr" pitchFamily="2" charset="-78"/>
              </a:rPr>
              <a:t>صورت سود وزیان بانک</a:t>
            </a:r>
          </a:p>
        </p:txBody>
      </p:sp>
      <p:sp>
        <p:nvSpPr>
          <p:cNvPr id="18436" name="Text Box 3"/>
          <p:cNvSpPr txBox="1">
            <a:spLocks noChangeArrowheads="1"/>
          </p:cNvSpPr>
          <p:nvPr/>
        </p:nvSpPr>
        <p:spPr bwMode="auto">
          <a:xfrm>
            <a:off x="0" y="333375"/>
            <a:ext cx="8280400" cy="6481583"/>
          </a:xfrm>
          <a:prstGeom prst="rect">
            <a:avLst/>
          </a:prstGeom>
          <a:noFill/>
          <a:ln w="9525" algn="ctr">
            <a:noFill/>
            <a:miter lim="800000"/>
            <a:headEnd/>
            <a:tailEnd/>
          </a:ln>
        </p:spPr>
        <p:txBody>
          <a:bodyPr>
            <a:spAutoFit/>
          </a:bodyPr>
          <a:lstStyle/>
          <a:p>
            <a:pPr marL="342900" indent="-342900" algn="r">
              <a:lnSpc>
                <a:spcPct val="85000"/>
              </a:lnSpc>
              <a:spcBef>
                <a:spcPct val="50000"/>
              </a:spcBef>
            </a:pPr>
            <a:r>
              <a:rPr lang="fa-IR" sz="1300" b="1" dirty="0">
                <a:cs typeface="B Nazanin" pitchFamily="2" charset="-78"/>
              </a:rPr>
              <a:t>درآمد بانک از فعالیت‌های مشاع :</a:t>
            </a:r>
          </a:p>
          <a:p>
            <a:pPr marL="342900" indent="-342900" algn="r">
              <a:lnSpc>
                <a:spcPct val="85000"/>
              </a:lnSpc>
              <a:spcBef>
                <a:spcPct val="50000"/>
              </a:spcBef>
            </a:pPr>
            <a:r>
              <a:rPr lang="fa-IR" sz="1300" b="1" dirty="0">
                <a:cs typeface="B Nazanin" pitchFamily="2" charset="-78"/>
              </a:rPr>
              <a:t>سود دریافتی از تسهیلات اعطائی و مشارکت‌ها و اوراق مشارکت                                           24000</a:t>
            </a:r>
          </a:p>
          <a:p>
            <a:pPr marL="342900" indent="-342900" algn="r">
              <a:lnSpc>
                <a:spcPct val="85000"/>
              </a:lnSpc>
              <a:spcBef>
                <a:spcPct val="50000"/>
              </a:spcBef>
            </a:pPr>
            <a:r>
              <a:rPr lang="fa-IR" sz="1300" b="1" dirty="0">
                <a:cs typeface="B Nazanin" pitchFamily="2" charset="-78"/>
              </a:rPr>
              <a:t>وجه التزام دریافتی از محل تسهیلات اعطائی                                                                          </a:t>
            </a:r>
            <a:r>
              <a:rPr lang="fa-IR" sz="1300" b="1" u="sng" dirty="0">
                <a:cs typeface="B Nazanin" pitchFamily="2" charset="-78"/>
              </a:rPr>
              <a:t>9000    </a:t>
            </a:r>
          </a:p>
          <a:p>
            <a:pPr marL="342900" indent="-342900" algn="r">
              <a:lnSpc>
                <a:spcPct val="85000"/>
              </a:lnSpc>
              <a:spcBef>
                <a:spcPct val="50000"/>
              </a:spcBef>
            </a:pPr>
            <a:r>
              <a:rPr lang="fa-IR" sz="1300" b="1" dirty="0">
                <a:cs typeface="B Nazanin" pitchFamily="2" charset="-78"/>
              </a:rPr>
              <a:t>جمع سود مشاع                                                                                                                     </a:t>
            </a:r>
            <a:r>
              <a:rPr lang="fa-IR" sz="1300" b="1" u="sng" dirty="0">
                <a:cs typeface="B Nazanin" pitchFamily="2" charset="-78"/>
              </a:rPr>
              <a:t>33000  </a:t>
            </a:r>
            <a:r>
              <a:rPr lang="fa-IR" sz="1300" b="1" dirty="0">
                <a:cs typeface="B Nazanin" pitchFamily="2" charset="-78"/>
              </a:rPr>
              <a:t> </a:t>
            </a:r>
          </a:p>
          <a:p>
            <a:pPr marL="342900" indent="-342900" algn="r">
              <a:lnSpc>
                <a:spcPct val="85000"/>
              </a:lnSpc>
              <a:spcBef>
                <a:spcPct val="50000"/>
              </a:spcBef>
            </a:pPr>
            <a:r>
              <a:rPr lang="fa-IR" sz="1300" b="1" dirty="0">
                <a:cs typeface="B Nazanin" pitchFamily="2" charset="-78"/>
              </a:rPr>
              <a:t>کسر میشود : منافع سپرده گذاران                                                               (18000)</a:t>
            </a:r>
          </a:p>
          <a:p>
            <a:pPr marL="342900" indent="-342900" algn="r">
              <a:lnSpc>
                <a:spcPct val="85000"/>
              </a:lnSpc>
              <a:spcBef>
                <a:spcPct val="50000"/>
              </a:spcBef>
            </a:pPr>
            <a:r>
              <a:rPr lang="fa-IR" sz="1300" b="1" dirty="0">
                <a:cs typeface="B Nazanin" pitchFamily="2" charset="-78"/>
              </a:rPr>
              <a:t>کسری(مازاد) سهم سود پرداختی به سپرده گذاران                                     (2610)             </a:t>
            </a:r>
            <a:r>
              <a:rPr lang="fa-IR" sz="1300" b="1" u="sng" dirty="0">
                <a:cs typeface="B Nazanin" pitchFamily="2" charset="-78"/>
              </a:rPr>
              <a:t>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علی الحساب سهم سود پرداختی به سپرده گذاران طی سال مالی                                      </a:t>
            </a:r>
            <a:r>
              <a:rPr lang="fa-IR" sz="1300" b="1" u="sng" dirty="0">
                <a:cs typeface="B Nazanin" pitchFamily="2" charset="-78"/>
              </a:rPr>
              <a:t>(20610)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سهم سود بانک                                                                                                                  </a:t>
            </a:r>
            <a:r>
              <a:rPr lang="fa-IR" sz="1300" b="1" u="sng" dirty="0">
                <a:cs typeface="B Nazanin" pitchFamily="2" charset="-78"/>
              </a:rPr>
              <a:t>12390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درآمدهای غیر مشاع :</a:t>
            </a:r>
          </a:p>
          <a:p>
            <a:pPr marL="342900" indent="-342900" algn="r">
              <a:lnSpc>
                <a:spcPct val="85000"/>
              </a:lnSpc>
              <a:spcBef>
                <a:spcPct val="50000"/>
              </a:spcBef>
            </a:pPr>
            <a:r>
              <a:rPr lang="fa-IR" sz="1300" b="1" dirty="0">
                <a:cs typeface="B Nazanin" pitchFamily="2" charset="-78"/>
              </a:rPr>
              <a:t>حق الوکاله دریافتی                                                                                      -</a:t>
            </a:r>
          </a:p>
          <a:p>
            <a:pPr marL="342900" indent="-342900" algn="r">
              <a:lnSpc>
                <a:spcPct val="85000"/>
              </a:lnSpc>
              <a:spcBef>
                <a:spcPct val="50000"/>
              </a:spcBef>
            </a:pPr>
            <a:r>
              <a:rPr lang="fa-IR" sz="1300" b="1" dirty="0">
                <a:cs typeface="B Nazanin" pitchFamily="2" charset="-78"/>
              </a:rPr>
              <a:t>سود و جه التزام دریافتی                                                                             5600</a:t>
            </a:r>
          </a:p>
          <a:p>
            <a:pPr marL="342900" indent="-342900" algn="r">
              <a:lnSpc>
                <a:spcPct val="85000"/>
              </a:lnSpc>
              <a:spcBef>
                <a:spcPct val="50000"/>
              </a:spcBef>
            </a:pPr>
            <a:r>
              <a:rPr lang="fa-IR" sz="1300" b="1" dirty="0">
                <a:cs typeface="B Nazanin" pitchFamily="2" charset="-78"/>
              </a:rPr>
              <a:t>کارمزد دریافتی                                                                                           3000</a:t>
            </a:r>
          </a:p>
          <a:p>
            <a:pPr marL="342900" indent="-342900" algn="r">
              <a:lnSpc>
                <a:spcPct val="85000"/>
              </a:lnSpc>
              <a:spcBef>
                <a:spcPct val="50000"/>
              </a:spcBef>
            </a:pPr>
            <a:r>
              <a:rPr lang="fa-IR" sz="1300" b="1" dirty="0">
                <a:cs typeface="B Nazanin" pitchFamily="2" charset="-78"/>
              </a:rPr>
              <a:t>سایردرآمدها                                                                                               3200             </a:t>
            </a:r>
            <a:r>
              <a:rPr lang="fa-IR" sz="1300" b="1" u="sng" dirty="0">
                <a:cs typeface="B Nazanin" pitchFamily="2" charset="-78"/>
              </a:rPr>
              <a:t>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جمع درآمد غیر مشاع                                                                                                     </a:t>
            </a:r>
            <a:r>
              <a:rPr lang="fa-IR" sz="1300" b="1" u="sng" dirty="0">
                <a:cs typeface="B Nazanin" pitchFamily="2" charset="-78"/>
              </a:rPr>
              <a:t>11800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جمع درآمد بانک                                                                                                             </a:t>
            </a:r>
            <a:r>
              <a:rPr lang="fa-IR" sz="1300" b="1" u="sng" dirty="0">
                <a:cs typeface="B Nazanin" pitchFamily="2" charset="-78"/>
              </a:rPr>
              <a:t>24190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هزینه ها :</a:t>
            </a:r>
          </a:p>
          <a:p>
            <a:pPr marL="342900" indent="-342900" algn="r">
              <a:lnSpc>
                <a:spcPct val="85000"/>
              </a:lnSpc>
              <a:spcBef>
                <a:spcPct val="50000"/>
              </a:spcBef>
            </a:pPr>
            <a:r>
              <a:rPr lang="fa-IR" sz="1300" b="1" dirty="0">
                <a:cs typeface="B Nazanin" pitchFamily="2" charset="-78"/>
              </a:rPr>
              <a:t>سود پرداختی (باستثنای سود سپرده گذاران)                                             (3900)</a:t>
            </a:r>
          </a:p>
          <a:p>
            <a:pPr marL="342900" indent="-342900" algn="r">
              <a:lnSpc>
                <a:spcPct val="85000"/>
              </a:lnSpc>
              <a:spcBef>
                <a:spcPct val="50000"/>
              </a:spcBef>
            </a:pPr>
            <a:r>
              <a:rPr lang="fa-IR" sz="1300" b="1" dirty="0">
                <a:cs typeface="B Nazanin" pitchFamily="2" charset="-78"/>
              </a:rPr>
              <a:t>کارمزد پرداختی                                                                                        (520)</a:t>
            </a:r>
          </a:p>
          <a:p>
            <a:pPr marL="342900" indent="-342900" algn="r">
              <a:lnSpc>
                <a:spcPct val="85000"/>
              </a:lnSpc>
              <a:spcBef>
                <a:spcPct val="50000"/>
              </a:spcBef>
            </a:pPr>
            <a:r>
              <a:rPr lang="fa-IR" sz="1300" b="1" dirty="0">
                <a:cs typeface="B Nazanin" pitchFamily="2" charset="-78"/>
              </a:rPr>
              <a:t>هزینه کل                                                                                                  (18200)</a:t>
            </a:r>
          </a:p>
          <a:p>
            <a:pPr marL="342900" indent="-342900" algn="r">
              <a:lnSpc>
                <a:spcPct val="85000"/>
              </a:lnSpc>
              <a:spcBef>
                <a:spcPct val="50000"/>
              </a:spcBef>
            </a:pPr>
            <a:r>
              <a:rPr lang="fa-IR" sz="1300" b="1" dirty="0">
                <a:cs typeface="B Nazanin" pitchFamily="2" charset="-78"/>
              </a:rPr>
              <a:t>سایر هزینه ها                                                                                           (896)             </a:t>
            </a:r>
            <a:r>
              <a:rPr lang="fa-IR" sz="1300" b="1" u="sng" dirty="0">
                <a:cs typeface="B Nazanin" pitchFamily="2" charset="-78"/>
              </a:rPr>
              <a:t>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جمه هزینه ها                                                                                                                  </a:t>
            </a:r>
            <a:r>
              <a:rPr lang="fa-IR" sz="1300" b="1" u="sng" dirty="0">
                <a:cs typeface="B Nazanin" pitchFamily="2" charset="-78"/>
              </a:rPr>
              <a:t>(23516)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سود قبل از کسر مالیات                                                                                                  </a:t>
            </a:r>
            <a:r>
              <a:rPr lang="fa-IR" sz="1300" b="1" u="sng" dirty="0">
                <a:cs typeface="B Nazanin" pitchFamily="2" charset="-78"/>
              </a:rPr>
              <a:t>674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مالیات                                                                                                                            </a:t>
            </a:r>
            <a:r>
              <a:rPr lang="fa-IR" sz="1300" b="1" u="sng" dirty="0">
                <a:cs typeface="B Nazanin" pitchFamily="2" charset="-78"/>
              </a:rPr>
              <a:t>(169)                    </a:t>
            </a:r>
            <a:endParaRPr lang="fa-IR" sz="1300" b="1" dirty="0">
              <a:cs typeface="B Nazanin" pitchFamily="2" charset="-78"/>
            </a:endParaRPr>
          </a:p>
          <a:p>
            <a:pPr marL="342900" indent="-342900" algn="r">
              <a:lnSpc>
                <a:spcPct val="85000"/>
              </a:lnSpc>
              <a:spcBef>
                <a:spcPct val="50000"/>
              </a:spcBef>
            </a:pPr>
            <a:r>
              <a:rPr lang="fa-IR" sz="1300" b="1" dirty="0">
                <a:cs typeface="B Nazanin" pitchFamily="2" charset="-78"/>
              </a:rPr>
              <a:t>سود پس از کسر مالیات                                                                                            </a:t>
            </a:r>
            <a:r>
              <a:rPr lang="fa-IR" sz="1300" b="1" u="sng" dirty="0">
                <a:cs typeface="B Nazanin" pitchFamily="2" charset="-78"/>
              </a:rPr>
              <a:t>506                       </a:t>
            </a:r>
            <a:endParaRPr lang="en-US" sz="1300" b="1" dirty="0">
              <a:cs typeface="B Nazani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6978"/>
                                        </p:tgtEl>
                                        <p:attrNameLst>
                                          <p:attrName>style.visibility</p:attrName>
                                        </p:attrNameLst>
                                      </p:cBhvr>
                                      <p:to>
                                        <p:strVal val="visible"/>
                                      </p:to>
                                    </p:set>
                                    <p:anim calcmode="lin" valueType="num">
                                      <p:cBhvr additive="base">
                                        <p:cTn id="7" dur="1000" fill="hold"/>
                                        <p:tgtEl>
                                          <p:spTgt spid="126978"/>
                                        </p:tgtEl>
                                        <p:attrNameLst>
                                          <p:attrName>ppt_x</p:attrName>
                                        </p:attrNameLst>
                                      </p:cBhvr>
                                      <p:tavLst>
                                        <p:tav tm="0">
                                          <p:val>
                                            <p:strVal val="1+#ppt_w/2"/>
                                          </p:val>
                                        </p:tav>
                                        <p:tav tm="100000">
                                          <p:val>
                                            <p:strVal val="#ppt_x"/>
                                          </p:val>
                                        </p:tav>
                                      </p:tavLst>
                                    </p:anim>
                                    <p:anim calcmode="lin" valueType="num">
                                      <p:cBhvr additive="base">
                                        <p:cTn id="8" dur="1000" fill="hold"/>
                                        <p:tgtEl>
                                          <p:spTgt spid="1269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E27AAF9-3481-4B6D-8D51-461A6F44520A}" type="slidenum">
              <a:rPr lang="ar-SA" smtClean="0"/>
              <a:pPr>
                <a:defRPr/>
              </a:pPr>
              <a:t>9</a:t>
            </a:fld>
            <a:endParaRPr lang="en-US"/>
          </a:p>
        </p:txBody>
      </p:sp>
      <p:sp>
        <p:nvSpPr>
          <p:cNvPr id="3" name="Rectangle 2"/>
          <p:cNvSpPr/>
          <p:nvPr/>
        </p:nvSpPr>
        <p:spPr>
          <a:xfrm>
            <a:off x="2590800" y="457200"/>
            <a:ext cx="5897430" cy="523220"/>
          </a:xfrm>
          <a:prstGeom prst="rect">
            <a:avLst/>
          </a:prstGeom>
        </p:spPr>
        <p:txBody>
          <a:bodyPr wrap="square">
            <a:spAutoFit/>
          </a:bodyPr>
          <a:lstStyle/>
          <a:p>
            <a:pPr lvl="0"/>
            <a:r>
              <a:rPr lang="fa-IR" sz="2800" b="1" dirty="0" smtClean="0">
                <a:solidFill>
                  <a:srgbClr val="000000"/>
                </a:solidFill>
                <a:latin typeface="Tahoma" pitchFamily="34" charset="0"/>
                <a:ea typeface="Times New Roman" pitchFamily="18" charset="0"/>
                <a:cs typeface="B Nazanin" pitchFamily="2" charset="-78"/>
              </a:rPr>
              <a:t>اقلام اصلی  سود/ زیان: </a:t>
            </a:r>
            <a:endParaRPr lang="en-US" sz="2800" b="1" dirty="0" smtClean="0">
              <a:solidFill>
                <a:srgbClr val="000000"/>
              </a:solidFill>
              <a:latin typeface="Tahoma" pitchFamily="34" charset="0"/>
              <a:ea typeface="Times New Roman" pitchFamily="18" charset="0"/>
              <a:cs typeface="B Nazanin" pitchFamily="2" charset="-78"/>
            </a:endParaRPr>
          </a:p>
        </p:txBody>
      </p:sp>
      <p:sp>
        <p:nvSpPr>
          <p:cNvPr id="4" name="Rectangle 3"/>
          <p:cNvSpPr/>
          <p:nvPr/>
        </p:nvSpPr>
        <p:spPr>
          <a:xfrm>
            <a:off x="6629400" y="1143000"/>
            <a:ext cx="1752403" cy="461665"/>
          </a:xfrm>
          <a:prstGeom prst="rect">
            <a:avLst/>
          </a:prstGeom>
        </p:spPr>
        <p:txBody>
          <a:bodyPr wrap="none">
            <a:spAutoFit/>
          </a:bodyPr>
          <a:lstStyle/>
          <a:p>
            <a:pPr lvl="0"/>
            <a:r>
              <a:rPr lang="fa-IR" sz="2400" b="1" dirty="0" smtClean="0">
                <a:solidFill>
                  <a:srgbClr val="000000"/>
                </a:solidFill>
                <a:latin typeface="Tahoma" pitchFamily="34" charset="0"/>
                <a:ea typeface="Times New Roman" pitchFamily="18" charset="0"/>
                <a:cs typeface="B Nazanin" pitchFamily="2" charset="-78"/>
              </a:rPr>
              <a:t>الف- درآمدها  </a:t>
            </a:r>
            <a:endParaRPr lang="en-US" sz="2400" b="1" dirty="0" smtClean="0">
              <a:solidFill>
                <a:srgbClr val="000000"/>
              </a:solidFill>
              <a:latin typeface="Tahoma" pitchFamily="34" charset="0"/>
              <a:ea typeface="Times New Roman" pitchFamily="18" charset="0"/>
              <a:cs typeface="B Nazanin" pitchFamily="2" charset="-78"/>
            </a:endParaRPr>
          </a:p>
        </p:txBody>
      </p:sp>
      <p:sp>
        <p:nvSpPr>
          <p:cNvPr id="7" name="Rectangle 6"/>
          <p:cNvSpPr/>
          <p:nvPr/>
        </p:nvSpPr>
        <p:spPr>
          <a:xfrm>
            <a:off x="533400" y="1600200"/>
            <a:ext cx="7924800" cy="2585323"/>
          </a:xfrm>
          <a:prstGeom prst="rect">
            <a:avLst/>
          </a:prstGeom>
        </p:spPr>
        <p:txBody>
          <a:bodyPr wrap="square">
            <a:spAutoFit/>
          </a:bodyPr>
          <a:lstStyle/>
          <a:p>
            <a:pPr algn="just">
              <a:lnSpc>
                <a:spcPct val="150000"/>
              </a:lnSpc>
            </a:pPr>
            <a:r>
              <a:rPr lang="fa-IR" b="1" dirty="0" smtClean="0">
                <a:solidFill>
                  <a:srgbClr val="000000"/>
                </a:solidFill>
                <a:latin typeface="Tahoma" pitchFamily="34" charset="0"/>
                <a:ea typeface="Times New Roman" pitchFamily="18" charset="0"/>
                <a:cs typeface="B Nazanin" pitchFamily="2" charset="-78"/>
              </a:rPr>
              <a:t>در مؤسسات خدماتي، وجوه حاصل از انجام خدمات قابل ارائه به مشتريان که سبب افزايش دارايي و حقوق صاحبان سهام مي‌شود، "درآمد</a:t>
            </a:r>
            <a:r>
              <a:rPr lang="en-US" b="1" dirty="0" smtClean="0">
                <a:solidFill>
                  <a:srgbClr val="000000"/>
                </a:solidFill>
                <a:latin typeface="Tahoma" pitchFamily="34" charset="0"/>
                <a:ea typeface="Times New Roman" pitchFamily="18" charset="0"/>
                <a:cs typeface="B Nazanin" pitchFamily="2" charset="-78"/>
              </a:rPr>
              <a:t>" </a:t>
            </a:r>
            <a:r>
              <a:rPr lang="fa-IR" b="1" dirty="0" smtClean="0">
                <a:solidFill>
                  <a:srgbClr val="000000"/>
                </a:solidFill>
                <a:latin typeface="Tahoma" pitchFamily="34" charset="0"/>
                <a:ea typeface="Times New Roman" pitchFamily="18" charset="0"/>
                <a:cs typeface="B Nazanin" pitchFamily="2" charset="-78"/>
              </a:rPr>
              <a:t>ناميده مي‌شود. برخي درآمد را ورود وجه نقد يا مطالبات ناشي از انجام خدمات تعريف کرده‌اند، عده‌اي ديگر افزايش درآمد را نتيجه سياست‌هاي اعمال شده مديريت و دست‌رنج تلاشي همه جانبه دانسته‌اند که مي‌تواند عاملي مهم در راه رسيدن مؤسسه به اهدافش باشد. افزايش درآمد سبب افزايش سرمايه مشهود، ورود پول يا ايجاد مطالبات ناشي از ارائه خدمات مي‌شود</a:t>
            </a:r>
            <a:r>
              <a:rPr lang="en-US" b="1" dirty="0" smtClean="0">
                <a:solidFill>
                  <a:srgbClr val="000000"/>
                </a:solidFill>
                <a:latin typeface="Tahoma" pitchFamily="34" charset="0"/>
                <a:ea typeface="Times New Roman" pitchFamily="18" charset="0"/>
                <a:cs typeface="B Nazanin" pitchFamily="2" charset="-78"/>
              </a:rPr>
              <a:t>. </a:t>
            </a:r>
            <a:endParaRPr lang="fa-IR" dirty="0"/>
          </a:p>
        </p:txBody>
      </p:sp>
      <p:sp>
        <p:nvSpPr>
          <p:cNvPr id="8" name="Rectangle 7"/>
          <p:cNvSpPr/>
          <p:nvPr/>
        </p:nvSpPr>
        <p:spPr>
          <a:xfrm>
            <a:off x="533400" y="4191000"/>
            <a:ext cx="7848600" cy="1754326"/>
          </a:xfrm>
          <a:prstGeom prst="rect">
            <a:avLst/>
          </a:prstGeom>
        </p:spPr>
        <p:txBody>
          <a:bodyPr wrap="square">
            <a:spAutoFit/>
          </a:bodyPr>
          <a:lstStyle/>
          <a:p>
            <a:pPr algn="just">
              <a:lnSpc>
                <a:spcPct val="150000"/>
              </a:lnSpc>
            </a:pPr>
            <a:r>
              <a:rPr lang="fa-IR" b="1" dirty="0" smtClean="0">
                <a:solidFill>
                  <a:srgbClr val="000000"/>
                </a:solidFill>
                <a:latin typeface="Tahoma" pitchFamily="34" charset="0"/>
                <a:ea typeface="Times New Roman" pitchFamily="18" charset="0"/>
                <a:cs typeface="B Nazanin" pitchFamily="2" charset="-78"/>
              </a:rPr>
              <a:t>برخي درآمد را به مثابه خوني مي‌دانند که در پيکر مؤسسات مالي و انتفاعي جريان دارد. طبيعي است؛ با قطع آن مشکلات فراواني پديد خواهد آمد. يکي از مهمترين اهداف مديران در مؤسسات انتفاعي، حداکثر کردن ثروت و سود سهامداران (مالکان) است، چون از تقابل درآمد با هزينه، سود به‌دست مي‌آيد. </a:t>
            </a:r>
            <a:endParaRPr lang="fa-I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06256168">
  <a:themeElements>
    <a:clrScheme name="0625616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06256168">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06256168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625616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6256168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6256168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625616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625616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625616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06256168">
  <a:themeElements>
    <a:clrScheme name="0625616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06256168">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06256168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625616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6256168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6256168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625616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625616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625616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06256168">
  <a:themeElements>
    <a:clrScheme name="0625616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06256168">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06256168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625616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6256168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6256168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625616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625616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625616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6533</TotalTime>
  <Words>4059</Words>
  <Application>Microsoft Office PowerPoint</Application>
  <PresentationFormat>On-screen Show (4:3)</PresentationFormat>
  <Paragraphs>587</Paragraphs>
  <Slides>41</Slides>
  <Notes>21</Notes>
  <HiddenSlides>0</HiddenSlides>
  <MMClips>0</MMClips>
  <ScaleCrop>false</ScaleCrop>
  <HeadingPairs>
    <vt:vector size="4" baseType="variant">
      <vt:variant>
        <vt:lpstr>Theme</vt:lpstr>
      </vt:variant>
      <vt:variant>
        <vt:i4>3</vt:i4>
      </vt:variant>
      <vt:variant>
        <vt:lpstr>Slide Titles</vt:lpstr>
      </vt:variant>
      <vt:variant>
        <vt:i4>41</vt:i4>
      </vt:variant>
    </vt:vector>
  </HeadingPairs>
  <TitlesOfParts>
    <vt:vector size="44" baseType="lpstr">
      <vt:lpstr>06256168</vt:lpstr>
      <vt:lpstr>1_06256168</vt:lpstr>
      <vt:lpstr>2_06256168</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راهکارهای کاهش قیمت تمام شده پول </vt:lpstr>
      <vt:lpstr>Slide 31</vt:lpstr>
      <vt:lpstr>ج- نرخ مصرف در نقطه سربه سر نرخ مذکور معرف حداقل نرخی است که کلیه هزینه های مرتبط با جذب منابع به کار رفته در اعطای تسهیلات را پوشش می دهد. </vt:lpstr>
      <vt:lpstr>ج- مثال ساده محاسبه  نرخ مصرف در نقطه سربه سر سپرده بلند مدت یک ساله : </vt:lpstr>
      <vt:lpstr> د- نرخ موثر تسهیلات : </vt:lpstr>
      <vt:lpstr>مثال : نرخ موثر تسهیلات </vt:lpstr>
      <vt:lpstr>راهکارهای افزایش نرخ مؤثر تسهیلات  </vt:lpstr>
      <vt:lpstr>ه- نرخ حاشیه سود دهی </vt:lpstr>
      <vt:lpstr>اهداف اصلی از ساماندهی منابع و مصارف   1 - حرکت به سمت سود و زیان واقعی شعب  2 - اصلاح دیدگاه مالی مدیران واحدها  3 - دستیابی به شاخص های مالی استاندارد  4 - گردش بهینه منابع در بانک </vt:lpstr>
      <vt:lpstr>Slide 39</vt:lpstr>
      <vt:lpstr>Slide 40</vt:lpstr>
      <vt:lpstr>Slide 41</vt:lpstr>
    </vt:vector>
  </TitlesOfParts>
  <Company>cid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cid5</dc:creator>
  <cp:lastModifiedBy>telbank</cp:lastModifiedBy>
  <cp:revision>591</cp:revision>
  <cp:lastPrinted>1601-01-01T00:00:00Z</cp:lastPrinted>
  <dcterms:created xsi:type="dcterms:W3CDTF">2005-09-11T10:21:53Z</dcterms:created>
  <dcterms:modified xsi:type="dcterms:W3CDTF">2015-10-31T03:52:58Z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