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393" r:id="rId2"/>
    <p:sldId id="456" r:id="rId3"/>
    <p:sldId id="457" r:id="rId4"/>
    <p:sldId id="260" r:id="rId5"/>
    <p:sldId id="262" r:id="rId6"/>
    <p:sldId id="263" r:id="rId7"/>
    <p:sldId id="443" r:id="rId8"/>
    <p:sldId id="293" r:id="rId9"/>
    <p:sldId id="298" r:id="rId10"/>
    <p:sldId id="299" r:id="rId11"/>
    <p:sldId id="459" r:id="rId12"/>
    <p:sldId id="460" r:id="rId13"/>
    <p:sldId id="301" r:id="rId14"/>
    <p:sldId id="458" r:id="rId15"/>
    <p:sldId id="305" r:id="rId16"/>
    <p:sldId id="308" r:id="rId17"/>
    <p:sldId id="311" r:id="rId18"/>
    <p:sldId id="312" r:id="rId19"/>
    <p:sldId id="313" r:id="rId20"/>
    <p:sldId id="448" r:id="rId21"/>
    <p:sldId id="447" r:id="rId22"/>
    <p:sldId id="445" r:id="rId23"/>
    <p:sldId id="412" r:id="rId24"/>
    <p:sldId id="417" r:id="rId25"/>
    <p:sldId id="440" r:id="rId26"/>
    <p:sldId id="444" r:id="rId27"/>
    <p:sldId id="461" r:id="rId28"/>
    <p:sldId id="451" r:id="rId29"/>
    <p:sldId id="420" r:id="rId30"/>
    <p:sldId id="399" r:id="rId31"/>
    <p:sldId id="400" r:id="rId32"/>
    <p:sldId id="398" r:id="rId33"/>
    <p:sldId id="402" r:id="rId34"/>
    <p:sldId id="422" r:id="rId35"/>
    <p:sldId id="406" r:id="rId36"/>
    <p:sldId id="453" r:id="rId37"/>
    <p:sldId id="407" r:id="rId38"/>
    <p:sldId id="436" r:id="rId39"/>
    <p:sldId id="437" r:id="rId40"/>
    <p:sldId id="438" r:id="rId41"/>
    <p:sldId id="439" r:id="rId42"/>
    <p:sldId id="408" r:id="rId43"/>
    <p:sldId id="344" r:id="rId44"/>
    <p:sldId id="43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881" autoAdjust="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1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4D25-DAAC-4E24-A7E4-46D7AE2DFB0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3629-993E-4D73-BCAD-2FC00FC70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8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0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7010-F1A0-43E6-8F4A-4C62566AA35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CC93-38A3-4595-A01C-A3030985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snews.com/newstext.php?nn=1391012300078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skquran.ir/gallery/images/25519/1_00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736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هزینه تمام شده فرآوردهه ای نفتی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5"/>
            <a:ext cx="7315200" cy="20882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5400" b="1" dirty="0" smtClean="0"/>
              <a:t>نفت سفید، گازوئیل و بنزین</a:t>
            </a:r>
          </a:p>
          <a:p>
            <a:pPr marL="0" indent="0" algn="ctr" rtl="1">
              <a:buNone/>
            </a:pPr>
            <a:r>
              <a:rPr lang="fa-IR" sz="5400" b="1" dirty="0" smtClean="0"/>
              <a:t>لیتری یک دلار = 3000 تومان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261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28085" cy="458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21" y="908720"/>
            <a:ext cx="7315200" cy="20882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5400" b="1" dirty="0" smtClean="0"/>
              <a:t>کسی که هفته ای 60 لیتر بنزین 1000 تومان بزند</a:t>
            </a:r>
            <a:endParaRPr lang="en-US" sz="5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3645024"/>
            <a:ext cx="7315200" cy="260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b="1" dirty="0" smtClean="0"/>
              <a:t>ماهانه </a:t>
            </a:r>
            <a:r>
              <a:rPr lang="fa-IR" b="1" dirty="0" smtClean="0"/>
              <a:t>520 هزار تومان </a:t>
            </a:r>
            <a:endParaRPr lang="fa-IR" b="1" dirty="0" smtClean="0"/>
          </a:p>
          <a:p>
            <a:pPr rtl="1"/>
            <a:r>
              <a:rPr lang="fa-IR" b="1" dirty="0" smtClean="0"/>
              <a:t>یارانه می گیرد.</a:t>
            </a:r>
          </a:p>
          <a:p>
            <a:pPr rtl="1"/>
            <a:r>
              <a:rPr lang="fa-IR" b="1" dirty="0" smtClean="0">
                <a:solidFill>
                  <a:srgbClr val="FF0000"/>
                </a:solidFill>
              </a:rPr>
              <a:t>معادل یارانه نقدی</a:t>
            </a:r>
          </a:p>
          <a:p>
            <a:pPr rtl="1"/>
            <a:r>
              <a:rPr lang="fa-IR" b="1" dirty="0" smtClean="0">
                <a:solidFill>
                  <a:srgbClr val="FF0000"/>
                </a:solidFill>
              </a:rPr>
              <a:t>بیش از 11 نفر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315200" cy="16794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800" b="1" dirty="0" smtClean="0"/>
              <a:t>یارانه بنزین سهمیه ای هر خودرو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>لیتری 2600 تومان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212976"/>
            <a:ext cx="7315200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b="1" dirty="0" smtClean="0"/>
              <a:t>یارانه یک ماه بنزین سهمیه ای 156000 تومان</a:t>
            </a:r>
          </a:p>
          <a:p>
            <a:pPr algn="r" rtl="1"/>
            <a:r>
              <a:rPr lang="fa-IR" sz="3200" b="1" dirty="0" smtClean="0"/>
              <a:t>یارانه یک سال بنزین سهمیه ای 1872000تومان</a:t>
            </a:r>
            <a:endParaRPr lang="en-US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4941168"/>
            <a:ext cx="7315200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rtl="1">
              <a:buNone/>
            </a:pPr>
            <a:r>
              <a:rPr lang="fa-IR" sz="6000" b="1" dirty="0" smtClean="0"/>
              <a:t>معادل یارانه 3 و نیم نفر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86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هزینه تمام شده فرآوردهه ای نفتی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5"/>
            <a:ext cx="7315200" cy="20882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5400" b="1" dirty="0" smtClean="0"/>
              <a:t>نفت سفید، گازوئیل و بنزین</a:t>
            </a:r>
          </a:p>
          <a:p>
            <a:pPr marL="0" indent="0" algn="ctr" rtl="1">
              <a:buNone/>
            </a:pPr>
            <a:r>
              <a:rPr lang="fa-IR" sz="5400" b="1" dirty="0" smtClean="0"/>
              <a:t>لیتری یک دلار = 3000 تومان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227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80" y="620688"/>
            <a:ext cx="7315200" cy="648072"/>
          </a:xfrm>
        </p:spPr>
        <p:txBody>
          <a:bodyPr>
            <a:noAutofit/>
          </a:bodyPr>
          <a:lstStyle/>
          <a:p>
            <a:pPr algn="ctr" rtl="1"/>
            <a:r>
              <a:rPr lang="fa-IR" b="1" dirty="0" smtClean="0"/>
              <a:t>وسیله نقلیه فقرا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90" y="5517232"/>
            <a:ext cx="8067903" cy="792128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 smtClean="0"/>
              <a:t>از سهم این فقرا از بیت المال، یارانه به صاحبان خودرو پرداخت می گردد.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7" y="1412776"/>
            <a:ext cx="80542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315200" cy="72008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/>
              <a:t>کسانی که از بیت المال عمومی استفاده می کنند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02" y="1052736"/>
            <a:ext cx="8208912" cy="792088"/>
          </a:xfrm>
        </p:spPr>
        <p:txBody>
          <a:bodyPr>
            <a:normAutofit/>
          </a:bodyPr>
          <a:lstStyle/>
          <a:p>
            <a:pPr marL="45720" indent="0" algn="ctr" rtl="1">
              <a:buNone/>
            </a:pPr>
            <a:r>
              <a:rPr lang="fa-IR" sz="4000" dirty="0" smtClean="0"/>
              <a:t>باید پاسخگوی 78 میلیون ایرانی باشند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078" y="6165304"/>
            <a:ext cx="820891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rtl="1">
              <a:buFont typeface="Wingdings" charset="2"/>
              <a:buNone/>
            </a:pPr>
            <a:r>
              <a:rPr lang="fa-IR" sz="4000" dirty="0" smtClean="0"/>
              <a:t>مدیون همه ملت و بویژه فقرا هستند</a:t>
            </a:r>
            <a:endParaRPr lang="en-US" sz="4000" dirty="0"/>
          </a:p>
        </p:txBody>
      </p:sp>
      <p:pic>
        <p:nvPicPr>
          <p:cNvPr id="5122" name="Picture 2" descr="http://www.pcparsi.com/uploaded/pc0efb87712574a303004986eab7f84051_68917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4" cy="44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2850704" cy="11540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میزان مالیات بر بنزین در اروپا</a:t>
            </a:r>
            <a:endParaRPr lang="en-US" b="1" dirty="0"/>
          </a:p>
        </p:txBody>
      </p:sp>
      <p:pic>
        <p:nvPicPr>
          <p:cNvPr id="1026" name="Picture 2" descr="http://www.khabaronline.ir/Images/News/Larg_Pic/8-6-1391/IMAGE634818604813672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62500" cy="65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64088" y="1700808"/>
            <a:ext cx="2850704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/>
              <a:t>در غرب هر کس بیشتر سوخت مصرف کند بیشتر مالیات می پردازد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64088" y="4437112"/>
            <a:ext cx="2850704" cy="18021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/>
              <a:t>در ایران هر کس بیشتر سوخت مصرف کند یارانه بیشتری می گیرد!!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54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85838" y="207079"/>
            <a:ext cx="7402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fa-IR" sz="5400" dirty="0" smtClean="0">
                <a:latin typeface="Imprint MT Shadow" pitchFamily="82" charset="0"/>
                <a:ea typeface="Times New Roman" pitchFamily="18" charset="0"/>
                <a:cs typeface="B Siavash" pitchFamily="2" charset="-78"/>
              </a:rPr>
              <a:t>باور عمومی در ایران!!</a:t>
            </a:r>
            <a:endParaRPr lang="en-US" sz="4000" dirty="0">
              <a:latin typeface="Imprint MT Shadow" pitchFamily="82" charset="0"/>
              <a:ea typeface="Times New Roman" pitchFamily="18" charset="0"/>
              <a:cs typeface="B Siavash" pitchFamily="2" charset="-78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3923928" y="1268760"/>
            <a:ext cx="4392488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5400" b="1" dirty="0" smtClean="0"/>
              <a:t>گرانی بنزین</a:t>
            </a:r>
            <a:endParaRPr lang="en-US" sz="54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3923928" y="4221088"/>
            <a:ext cx="4392488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 smtClean="0"/>
              <a:t>فقرا فقیرتر می شوند</a:t>
            </a:r>
            <a:endParaRPr lang="en-US" sz="4400" b="1" dirty="0"/>
          </a:p>
        </p:txBody>
      </p:sp>
      <p:sp>
        <p:nvSpPr>
          <p:cNvPr id="5" name="Down Arrow Callout 4"/>
          <p:cNvSpPr/>
          <p:nvPr/>
        </p:nvSpPr>
        <p:spPr>
          <a:xfrm>
            <a:off x="3923928" y="2708920"/>
            <a:ext cx="4392488" cy="122413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800" b="1" dirty="0" smtClean="0"/>
              <a:t>گران شدن همه اقلام</a:t>
            </a:r>
            <a:endParaRPr lang="en-US" sz="4800" b="1" dirty="0"/>
          </a:p>
        </p:txBody>
      </p:sp>
      <p:sp>
        <p:nvSpPr>
          <p:cNvPr id="10" name="Left Arrow Callout 9"/>
          <p:cNvSpPr/>
          <p:nvPr/>
        </p:nvSpPr>
        <p:spPr>
          <a:xfrm>
            <a:off x="3707904" y="5445224"/>
            <a:ext cx="4608512" cy="1224136"/>
          </a:xfrm>
          <a:prstGeom prst="leftArrowCallout">
            <a:avLst>
              <a:gd name="adj1" fmla="val 32326"/>
              <a:gd name="adj2" fmla="val 42094"/>
              <a:gd name="adj3" fmla="val 49420"/>
              <a:gd name="adj4" fmla="val 839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000" b="1" dirty="0"/>
              <a:t>فقرا زیر دست و </a:t>
            </a:r>
            <a:r>
              <a:rPr lang="fa-IR" sz="4000" b="1" dirty="0" smtClean="0"/>
              <a:t>پا</a:t>
            </a:r>
          </a:p>
          <a:p>
            <a:pPr algn="ctr">
              <a:defRPr/>
            </a:pPr>
            <a:r>
              <a:rPr lang="fa-IR" sz="4000" b="1" dirty="0" smtClean="0"/>
              <a:t> </a:t>
            </a:r>
            <a:r>
              <a:rPr lang="fa-IR" sz="4000" b="1" dirty="0"/>
              <a:t>له می </a:t>
            </a:r>
            <a:r>
              <a:rPr lang="fa-IR" sz="4000" b="1" dirty="0" smtClean="0"/>
              <a:t>شوند</a:t>
            </a:r>
            <a:endParaRPr lang="en-US" sz="4000" b="1" dirty="0"/>
          </a:p>
        </p:txBody>
      </p:sp>
      <p:sp>
        <p:nvSpPr>
          <p:cNvPr id="11" name="Left Arrow Callout 10"/>
          <p:cNvSpPr/>
          <p:nvPr/>
        </p:nvSpPr>
        <p:spPr>
          <a:xfrm>
            <a:off x="674837" y="5697252"/>
            <a:ext cx="2880320" cy="720080"/>
          </a:xfrm>
          <a:prstGeom prst="leftArrowCallout">
            <a:avLst>
              <a:gd name="adj1" fmla="val 32326"/>
              <a:gd name="adj2" fmla="val 42094"/>
              <a:gd name="adj3" fmla="val 49420"/>
              <a:gd name="adj4" fmla="val 897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000" b="1" dirty="0" smtClean="0"/>
              <a:t>در نتیجه !!!!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2276872"/>
            <a:ext cx="33623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85838" y="207079"/>
            <a:ext cx="7402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fa-IR" sz="5400" dirty="0" smtClean="0">
                <a:latin typeface="Imprint MT Shadow" pitchFamily="82" charset="0"/>
                <a:ea typeface="Times New Roman" pitchFamily="18" charset="0"/>
                <a:cs typeface="B Siavash" pitchFamily="2" charset="-78"/>
              </a:rPr>
              <a:t>باور عمومی در ایران!!</a:t>
            </a:r>
            <a:endParaRPr lang="en-US" sz="4000" dirty="0">
              <a:latin typeface="Imprint MT Shadow" pitchFamily="82" charset="0"/>
              <a:ea typeface="Times New Roman" pitchFamily="18" charset="0"/>
              <a:cs typeface="B Siavash" pitchFamily="2" charset="-78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339752" y="1268760"/>
            <a:ext cx="5976664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 smtClean="0"/>
              <a:t>دست کنیم در بیت المال عمومی</a:t>
            </a:r>
            <a:endParaRPr lang="en-US" sz="44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2339752" y="4221088"/>
            <a:ext cx="5976664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 smtClean="0"/>
              <a:t>یارانه بدهیم به بنزین</a:t>
            </a:r>
            <a:endParaRPr lang="en-US" sz="4400" b="1" dirty="0"/>
          </a:p>
        </p:txBody>
      </p:sp>
      <p:sp>
        <p:nvSpPr>
          <p:cNvPr id="5" name="Down Arrow Callout 4"/>
          <p:cNvSpPr/>
          <p:nvPr/>
        </p:nvSpPr>
        <p:spPr>
          <a:xfrm>
            <a:off x="2339752" y="2708920"/>
            <a:ext cx="5976664" cy="122413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800" b="1" dirty="0" smtClean="0"/>
              <a:t>از سهم فقرا برداشت کنیم</a:t>
            </a:r>
            <a:endParaRPr lang="en-US" sz="4800" b="1" dirty="0"/>
          </a:p>
        </p:txBody>
      </p:sp>
      <p:sp>
        <p:nvSpPr>
          <p:cNvPr id="10" name="Left Arrow Callout 9"/>
          <p:cNvSpPr/>
          <p:nvPr/>
        </p:nvSpPr>
        <p:spPr>
          <a:xfrm>
            <a:off x="2339752" y="5445224"/>
            <a:ext cx="5976664" cy="1224136"/>
          </a:xfrm>
          <a:prstGeom prst="leftArrowCallout">
            <a:avLst>
              <a:gd name="adj1" fmla="val 32326"/>
              <a:gd name="adj2" fmla="val 42094"/>
              <a:gd name="adj3" fmla="val 49420"/>
              <a:gd name="adj4" fmla="val 857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b="1" dirty="0" smtClean="0"/>
              <a:t>ثروتمندتر ها 30 برابر فقیرترها  از یارانه ها سهم ببرند!!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244055"/>
            <a:ext cx="2088232" cy="540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dirty="0" smtClean="0"/>
              <a:t>تا فقرا فقیرتر </a:t>
            </a:r>
          </a:p>
          <a:p>
            <a:pPr algn="ctr"/>
            <a:r>
              <a:rPr lang="fa-IR" sz="5400" b="1" dirty="0" smtClean="0"/>
              <a:t>نشوند</a:t>
            </a:r>
          </a:p>
          <a:p>
            <a:pPr algn="ctr"/>
            <a:r>
              <a:rPr lang="fa-IR" sz="5400" b="1" dirty="0" smtClean="0">
                <a:solidFill>
                  <a:srgbClr val="FF0000"/>
                </a:solidFill>
              </a:rPr>
              <a:t>!!!!!</a:t>
            </a:r>
          </a:p>
          <a:p>
            <a:pPr algn="ctr"/>
            <a:r>
              <a:rPr lang="fa-IR" sz="5400" b="1" dirty="0" smtClean="0"/>
              <a:t>!!!!!</a:t>
            </a:r>
          </a:p>
          <a:p>
            <a:pPr algn="ctr"/>
            <a:r>
              <a:rPr lang="fa-IR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!!!!!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5200" cy="1368152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/>
              <a:t>میزان صادرات نفت </a:t>
            </a:r>
            <a:r>
              <a:rPr lang="fa-IR" sz="3600" b="1" dirty="0" smtClean="0"/>
              <a:t>به ازای هر نفر در هر ماه در سال 91 و قبل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03690"/>
              </p:ext>
            </p:extLst>
          </p:nvPr>
        </p:nvGraphicFramePr>
        <p:xfrm>
          <a:off x="2339752" y="2276872"/>
          <a:ext cx="5904656" cy="251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4248472"/>
              </a:tblGrid>
              <a:tr h="780683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/>
                        <a:t>2300000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/>
                        <a:t>میزان صادرات نفت روزانه</a:t>
                      </a:r>
                      <a:endParaRPr lang="en-US" sz="2800" dirty="0"/>
                    </a:p>
                  </a:txBody>
                  <a:tcPr/>
                </a:tc>
              </a:tr>
              <a:tr h="4009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/>
                        <a:t>69000000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میزان صادرات نفت ماهانه</a:t>
                      </a:r>
                      <a:endParaRPr lang="en-US" sz="2400" dirty="0" smtClean="0"/>
                    </a:p>
                  </a:txBody>
                  <a:tcPr/>
                </a:tc>
              </a:tr>
              <a:tr h="4009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/>
                        <a:t>75000000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/>
                        <a:t>جمعیت ایران</a:t>
                      </a:r>
                      <a:endParaRPr lang="en-US" sz="2400" dirty="0"/>
                    </a:p>
                  </a:txBody>
                  <a:tcPr/>
                </a:tc>
              </a:tr>
              <a:tr h="721691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/>
                        <a:t>0/92</a:t>
                      </a:r>
                      <a:r>
                        <a:rPr lang="fa-IR" sz="2400" b="1" baseline="0" dirty="0" smtClean="0"/>
                        <a:t> بشکه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/>
                        <a:t>سرانه صادرات نفت به ازای هر نفر در هر ماه به</a:t>
                      </a:r>
                      <a:r>
                        <a:rPr lang="fa-IR" sz="2400" b="1" baseline="0" dirty="0" smtClean="0"/>
                        <a:t> بشکه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baba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656184" cy="25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168896"/>
            <a:ext cx="7402512" cy="181588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0" hangingPunct="0"/>
            <a:r>
              <a:rPr lang="fa-IR" sz="5400" dirty="0" smtClean="0">
                <a:latin typeface="Imprint MT Shadow" pitchFamily="82" charset="0"/>
                <a:ea typeface="Times New Roman" pitchFamily="18" charset="0"/>
                <a:cs typeface="B Siavash" pitchFamily="2" charset="-78"/>
              </a:rPr>
              <a:t>مطالبه عمومی مردم!!</a:t>
            </a:r>
          </a:p>
          <a:p>
            <a:pPr algn="ctr" rtl="1" eaLnBrk="0" hangingPunct="0"/>
            <a:endParaRPr lang="en-US" sz="4000" dirty="0">
              <a:latin typeface="Imprint MT Shadow" pitchFamily="82" charset="0"/>
              <a:ea typeface="Times New Roman" pitchFamily="18" charset="0"/>
              <a:cs typeface="B Siavash" pitchFamily="2" charset="-78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5149" y="2261190"/>
            <a:ext cx="7402512" cy="181588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fa-IR" sz="5400" dirty="0" smtClean="0">
                <a:latin typeface="Imprint MT Shadow" pitchFamily="82" charset="0"/>
                <a:ea typeface="Times New Roman" pitchFamily="18" charset="0"/>
                <a:cs typeface="B Siavash" pitchFamily="2" charset="-78"/>
              </a:rPr>
              <a:t>تثبیت قیمت سوخت</a:t>
            </a:r>
          </a:p>
          <a:p>
            <a:pPr algn="ctr" eaLnBrk="0" hangingPunct="0"/>
            <a:endParaRPr lang="en-US" sz="4000" dirty="0">
              <a:latin typeface="Imprint MT Shadow" pitchFamily="82" charset="0"/>
              <a:ea typeface="Times New Roman" pitchFamily="18" charset="0"/>
              <a:cs typeface="B Siavash" pitchFamily="2" charset="-78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6728" y="4365104"/>
            <a:ext cx="7402512" cy="2031325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fa-IR" sz="5400" dirty="0" smtClean="0">
                <a:latin typeface="Imprint MT Shadow" pitchFamily="82" charset="0"/>
                <a:ea typeface="Times New Roman" pitchFamily="18" charset="0"/>
                <a:cs typeface="B Siavash" pitchFamily="2" charset="-78"/>
              </a:rPr>
              <a:t>ادامه پرداخت یارانه به سوخت</a:t>
            </a:r>
            <a:endParaRPr lang="en-US" sz="4000" dirty="0">
              <a:latin typeface="Imprint MT Shadow" pitchFamily="82" charset="0"/>
              <a:ea typeface="Times New Roman" pitchFamily="18" charset="0"/>
              <a:cs typeface="B Siavash" pitchFamily="2" charset="-78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3976512" y="9808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95936" y="30266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207079"/>
            <a:ext cx="7402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فرمول فقرزدایی در ایران </a:t>
            </a:r>
            <a:r>
              <a:rPr lang="fa-IR" sz="5400" b="1" dirty="0" smtClean="0">
                <a:solidFill>
                  <a:srgbClr val="FF0000"/>
                </a:solidFill>
                <a:latin typeface="Imprint MT Shadow" pitchFamily="82" charset="0"/>
                <a:ea typeface="Times New Roman" pitchFamily="18" charset="0"/>
                <a:cs typeface="+mj-cs"/>
              </a:rPr>
              <a:t>!!!</a:t>
            </a:r>
            <a:endParaRPr lang="en-US" sz="4000" b="1" dirty="0">
              <a:solidFill>
                <a:srgbClr val="FF0000"/>
              </a:solidFill>
              <a:latin typeface="Imprint MT Shadow" pitchFamily="82" charset="0"/>
              <a:ea typeface="Times New Roman" pitchFamily="18" charset="0"/>
              <a:cs typeface="+mj-cs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18806" y="991910"/>
            <a:ext cx="511249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B Jadid" pitchFamily="2" charset="-78"/>
              </a:rPr>
              <a:t>برای اینکه </a:t>
            </a:r>
          </a:p>
          <a:p>
            <a:pPr algn="ctr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B Jadid" pitchFamily="2" charset="-78"/>
              </a:rPr>
              <a:t>فقرا فقرتر نشوند</a:t>
            </a:r>
          </a:p>
          <a:p>
            <a:pPr algn="ctr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B Jadid" pitchFamily="2" charset="-78"/>
              </a:rPr>
              <a:t>سهم فقرا ازبیت‌المال را بدهیم به ثروتمندترها</a:t>
            </a:r>
            <a:r>
              <a:rPr lang="fa-IR" sz="5400" b="1" dirty="0" smtClean="0">
                <a:solidFill>
                  <a:srgbClr val="FF0000"/>
                </a:solidFill>
                <a:latin typeface="Imprint MT Shadow" pitchFamily="82" charset="0"/>
                <a:ea typeface="Times New Roman" pitchFamily="18" charset="0"/>
                <a:cs typeface="B Jadid" pitchFamily="2" charset="-78"/>
              </a:rPr>
              <a:t>!!!</a:t>
            </a:r>
            <a:endParaRPr lang="en-US" sz="4000" b="1" dirty="0">
              <a:solidFill>
                <a:srgbClr val="FF0000"/>
              </a:solidFill>
              <a:latin typeface="Imprint MT Shadow" pitchFamily="82" charset="0"/>
              <a:ea typeface="Times New Roman" pitchFamily="18" charset="0"/>
              <a:cs typeface="B Jadid" pitchFamily="2" charset="-78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2" name="AutoShape 4" descr="data:image/jpeg;base64,/9j/4AAQSkZJRgABAQAAAQABAAD/2wCEAAkGBxQSEhQUExQUFBUUFRQUFBUUFBQUFBUUFBQWFhQUFBQYHCggGBolHBQUITEhJSkrLi4uFx8zODMsNygtLisBCgoKDg0OGhAQGiwcHB8sLCwsLCwsLCwsLCwsLCwsLCwsLCwsLCwsLCwsLCwsLCwsLCwsLCwsLCwsLCw3LCw3LP/AABEIAP8AxgMBIgACEQEDEQH/xAAbAAACAwEBAQAAAAAAAAAAAAADBAECBQAGB//EADYQAAIBAwIEBAUDAgYDAAAAAAABAgMEESExBRJBURNhcYEiMpGhwQZCsRRiIyRy0eHwFVLx/8QAGQEAAwEBAQAAAAAAAAAAAAAAAAECAwQF/8QAIBEBAQACAwEBAAMBAAAAAAAAAAECEQMSITFBEyJhMv/aAAwDAQACEQMRAD8AxIptY9RxP4EupVUyVA6tbYdtDxAXNXDwdyEeHrnqEx1Rc9onnGoGpPyGXHIajw6MlqtO2dxZWYz0SXK+Mu2+KWmy8w1/W5Y8qf1NmFrFLEYr6FKljF/Mk/Ywy5pW2PHY81Vr8kfhjmT67LL/AJM27jUhGNSLnz5+Jt6NPpy9j11e2pLflSXd/dmVxGrBx+GLl9o/UJnDuLP4d+oNEqmYvv8At1/gduuL01FvnWcaY6+x426u3qtO2moi5NlTPSbg9QuMQW2ZN+XcJQ/UUYvVPB5LmZHMH8lHSPo9jxmlVklzJPs9MmrnsfJYzNvhP6hqU9G+aPZ/hjmUo097UkUn6fcxqPGI1OXLxl412+pswinszXHWmWSlasksZ18nkpQo4WWGdCKeyy+pNd6Dt88SvGRKhncrRWgTJOj2syIkpFwCqRARHD0Nl8Lt9znjt9wzguxKguxPaK6lnjzOwhpU12O8NdkPsXShUaSY+kUoU0gxy82e66OPHUQL3dTCeO31YachWtJbsyasu6p01HnnrhZbeqXoeJ4hxFzbjB4h3bGf1JxjxJOnD5Ivf/2/4MBs0kRarLffJRsL4LI8IotBnYDRgXdEWxoskSmMwpd0EVm30DY61S1uHF76G5RvXTSdN+eOj8sdGYbtX2O8VpYZeOaMsHv+F8SVZZWjWjXZjdWR89sL+dKXNB77p7M9LZ8Z8RZS1W6NpZYxuNleijIJFmdb3OfJ+Y7CQ0mEywOAQDSjicEjCqRdI5ItgyauwQWOitQA0SSjZOTkv10QC8rKCyzxH6m45J/BF4zvjt6j36q4n8yi9tPf/c8bSg5vzZWM/R98Vo0HJmnR4eluPWNhhGpTtUlsTc2uPHp5ydo5PCJfC9cHoYW2MsJTtuou1PrGBHhOAseGr3N3wSY0eotq6xjy4UmvMOrTC9TWUAcqY9lpj1rVGXXtD0tWmJVaQ5U2PM1rbGxW3u5QemnQ2bm2MO5hiRtjkwzwb1jxl/uWV3XQ9LZXKksp5PCWMtcHoeGVuV4N5XNlNPV02FFLWtkciykrRZxGTiglVV5kqr5MCku/2LJLv9iNRXaiur5E056gsLv9i9FLIspNU8bdjZAXtflg2tXjT16DAvcRz7anE63zr9RzanybY19W9G/5LcHturBcey7mSfRpGtw+GCsviuObrQoU8DcYA6UQ6MW6OUnlJydJjJRo7BYhDDmgc2EqMVctQCJoXnEaYCYypKtAxOI0dTerGTeRNIyzY9GfKzdtKmWYM9zX4PmTx2N8a4849dYPQ0IVDNtNh6NM1ZG1PJwBRaOGFySEWAOCUXqDL0dyc/8Amrw+wfIKrItsCnLJwOx8/wCN0v8ANPzwzTs1gBxenm69g1SL0S07sq/F8cPK8ii6vV2YjGhGKy2Dle011M9NrWtGsWdUzqNfm2aY1Rg2BjqRV1MII4YQGtHQZaVqVxaV15EVRKd5Bd36JhNi6N/1vkR/UoTp3tKTxnHroH/p4yWjKT5UV3kSuYaDFOLT5X7HVoaFxnXmay+I3eAwxkxruPxteZq8MbT+hvg5M3r7TYegZNnPQ16OqNWC09jieXU4ZqEkqPmieXzQtnpVstTeq9TnHzR1OHxR9fwTnf61WE/tBpzF6sQ7QKocLseV4nS/zEX3j/AZoPxWjmpTfbP0KuGQt8a4RlVaUqs+XoDvpUqT5Ixc5LHM84Sz0yasKfI2+5g3FpV5qqUeZVHlPK75/JphZpHLMtmrStFTwtHponlNPqn1R6GgjzXCOCTU1Kbxjonlv1fRHqI6EZ2fjTjl16M4it0sBuYBOeSZV6Z9aDbjHrJmdxO4UG4wSfK1Gc5LOvXCN6dPZ41Wz6o8/wAR4VN8+Jpqb5mmmtdevuzXCyMOTHK/CdFxqScWlneMorCfqujHOHVJRfK9v4AcN4a4TUnJPHRZ6+ZtRsOr0YZWUceNn1WeuCteOgdUMFbqHwv0FDseYnFOsj0dpbx6HmIT/wATJ6rh+yOnD44uT61bajhD9FYAUZDEWaMho7+xwFy1OK67EyE8J/8AcHeG+38DCOM+zTrCzpvsRTWJrTuMtC1bPMsdmK3c0cnW7HmgFRhubKA1DivnjqjKvYfEn7FIRD3cSlNE1vxruBWNDyS9hqnALyk7a6Ap0EkBazL0Gqk8JmBxDisqclGMObv/AMDojblFLcz7lYeUUq3mmcPbbr6CVnxOcp8sqeI9Hu/cIdbNo8omta9he1lieFsamSkaIQp4InAckhepENjRSaBVdhiaFbl4TLjLJiS5aUX1lI1eETWMM89U+KafkbNhk6ONyc1epow0DqIpZTbQ8mbRzAt4ycRW/P4ONcZ4zuV2eRJRFjmdTmL1vm9g7YCW79l9ghV1NYfqdVYKUiZvOpz80/W3FfwtcrQDTQav8oGmzCuzi+HKbLSkAhI6cxRpUz1FHbYYZVCrmOieAuimysqHZ4DZBzmM6vb0VH1HUzPhUG1IErSkAnItOQGTCBSQjxH5WOyYjxCWI5NYxzZNGhiT9FFfk2bWlgz10Zu2cE0dOM8cPLlu7O2ug6hanTwFi2aRhQqv5OOq7e7ON8fjHP6dSJFVLz+53iPuc3V1d4YbFI5ecd2WlVeN+hNFYil9fUNaG9o8PG5VSzlFqgtVqY2M85uaXjdVeuvhYkmM1aqa9RTJxV6HFRVVKyqitSrgBK5Jb6NSrid5xWMOuoC7UnF4eGeZcZObWHJmmOO05Xr63f8Az2+/loHtuKqW7MWtTaWscFKT5tIp5K1B2vx6ylVHoTMjh1KUUuZ5Zq0yRfFmykmWmCbBNVkxO86eo1IQu05PK/b0/k0w+sOS+LuloavD9hO0WUjQtoYOuOCtKBfBSmXKZlquy9WcEklhbnG+NmmWU9D8Z+X0OU/JAUy6MdNZavUlo9F0X1CzeEVp09NRhQTRy8vNJ5i3ww/ayqldvYJSovGod20cvG+M+QWnDRHJ2t+1vNE5UsGXK4XO47Pob1anoefubJTkpbYejQmvH9DuqWURRo5jtjH8j0KIeEBuqWkI2+cN/Q6VvGPypL2Hp0zMv63JFvDa8ioLSt5S5sRfU6jRjBYil5vqxaj4k3zcr8umg3RtZ5y8LyHVTUn+n7dDHMIcsl+77Fo1GsN6iZ2X6clIHJkNga1TCFtFqK0+wG2XK9ev5B2UvGedVjT/AOml/TTXRSXpqVuxzZZbqtvHleOnQ06SEqdupbNxfnsM024vEljz6P0Z1cfJLNOXkmqfSJ5itOZfJuyC6dd+hIWnt7nFzIusZ8EMRiWo0PcLg4eXn35HRx8evaE20ibabTaez2COnkJRpJHLWxetNU4ylLRdX+BCHE5S1UcLpn/YLxZ89RQ6RXM/XpkH4Y5G2GG5uuqXMp6PREKBeMdSzHptJJ8QolZvBzYKYKdKQvNZD4B1ZAYPiJIBOty650BzoOT3wiHRjF9/UpGwat05P4U357IPSyvmx3K4bliKz6Grb8MTw5LL+xNsTlySTRPxHLSCb/j6jFLh73lqbVG3S2QXwyXPlla8/ZcJdKtlaxnlvyfc3vBJow1GJwKlRSFa26rcLCCnHEg1UrSgP93Es2SdOXK9V0fdDUKga/o88PNaozbeZ28WfaObPHrWlRenucUtnnJxpsQxjTQ6FMskEPLdgeAkYlQmBZB56EuarVf92PoMNCNlP/Eqf65fyNzkW6sfiMkSYKUtTpManOQNnNlJMAiUgUy02DmIyzqyfypsrGjKXzfYcg8IH4mB3SKas6kI6YZuW6yYvD+Hym8tNR+7PSU6eFgiyMM9fiFEqwki3JgGaaECZI6i9WWqLQASlLUJTX0AVHh+oas8Yit2V+pXjqZd7bYblH3Xc16NPAGuviNMMtVOWO4zuH1859jgVzSdObkvlktuzIOztL659WeNqLJyDiy2TztOxZslMHk5SJoean8FxUXd5+uo7KQt+pqXLKNVf6Zfhi1K9UkW6MMvDNaYrK8S3ePUFc3CS1YlKi3jPXX2C0ZZ6aKuk9mXWWDsbU2KNqT2Z/yUlb2zm2tE0s69QisHjL0NV2PYLC27vIbLvWJb8OlLf/qNK24VGLy1qaMYYLIE7dCCRLJREwJWnHOp1SWEEisIWrPLwBD260Jb1JjoikNwBS8hiUX0yTSlmcn20D3kcoz7etv3bHCadNgbj5kGorCA1vnRUvpKXETi9wcbY3xNDTJyB5yfERjpexeYo5FHVQNzXcNBa4gpxcZaprDPLVOCVITwpfB0fXHoellUSByq9tRfDmVjzdvwafiZm+aK1T7+xqRtsvOB6lRctxuNDBN9GwLa2HYU9glKmEaEFjjki+ACrIjqRUZemhhdIpjUuyACtWWBektcl6ryQtEOfCElLQ6mge4ZaBoA3EjIstasuyeDQuZCPD/mk/7mUTZiA3n6IJTA09ZP1wTAtcvY4pcPU42nxNJqRP1MujxFrde6K3PGXHaLa7l/x5J/kxadScYrL0S7irvU/lXueYnxOVapq/hXTob9tjCSFlx9Z6Jnv4ZoUnJ5bNCjQ3Oowwhm3MK0i1KjhEuIYoyTWgjupaJEUILorNktgmxhz3CopFBBhwOciZSBMINoSJkcyEiiXgiaksInOBK7rANgV6gHhktM9239zqr0foLcHqpwQVO28pYQO1Wme+v1KVH8KXfQPFaYJhhNZZwWMDjTYeRjAI7VtGpC1p8sUpNPEOZvLy8S5njlxvy+2wz/AE9NNYk5LD3W7xLC5sLl15f2y7ttfCu3bl6/68xV4Slqlrvpodw2s+bEtGuh6t21PrN4wtFpmWcPVxbUevV401YrU4XRk03OS0eqxnm6L5Nt89tEs6yM88dxWPiKdzk0KTwkZdraRhlzkn82MOSSxKnyZXLq2vFz0Wm+6ata9PmXNJuOYrPxJpJ1VKWFHZrwWlvq10yc9ws+tpk0IyJbFaEoY+fL7tOOrhHololJS6vfqtRhQ+HmT6qOZY5Vlt64jnKj5Yzp05nFxVsTmLIHCMXvNrVdM5Wm/wAK1xnPtjrmKlUnR7WlIhA1IumMtrpk8wLmOcgNLZDKcxZATi6RyB1amEMIrVMIzak8vJepUyBkVotl7yriL9DG/Tly+dw7ttfkc4zV5YN9jO/TUl4mfJjk8Tt7GnUzN/2rHuw6qCFk9/MZiRFQ1KZACvLY4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http://s2.picofile.com/file/7123884301/22tyqseplfky1564e1q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http://s2.picofile.com/file/7123884301/22tyqseplfky1564e1q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0150"/>
            <a:ext cx="40290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ba\Desktop\کتاب فرهنگ و پیشرفت\wet bwt a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" y="116632"/>
            <a:ext cx="9001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8866" y="188640"/>
            <a:ext cx="432048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 rtl="1"/>
            <a:r>
              <a:rPr lang="fa-IR" sz="6600" b="1" dirty="0" smtClean="0">
                <a:cs typeface="B Zar" pitchFamily="2" charset="-78"/>
              </a:rPr>
              <a:t>میزان تولید طلای کشور</a:t>
            </a:r>
          </a:p>
        </p:txBody>
      </p:sp>
      <p:pic>
        <p:nvPicPr>
          <p:cNvPr id="3074" name="Picture 2" descr="http://cdn-wac.emirates247.com/polopoly_fs/1.279083.1281837902%21/image/338485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637012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828836"/>
            <a:ext cx="8253040" cy="175432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 smtClean="0"/>
              <a:t>تولید هر سال 2تن.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>
                <a:hlinkClick r:id="rId3"/>
              </a:rPr>
              <a:t>کل معادن طلای کشف شده کشور</a:t>
            </a:r>
            <a:r>
              <a:rPr lang="fa-IR" sz="3600" b="1" dirty="0"/>
              <a:t> معادل </a:t>
            </a:r>
            <a:r>
              <a:rPr lang="fa-IR" sz="3600" b="1" dirty="0" smtClean="0"/>
              <a:t>340 تن.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 smtClean="0"/>
              <a:t>کل ذخایر طلای بانک مرکزی حدود 800 تن</a:t>
            </a:r>
          </a:p>
        </p:txBody>
      </p:sp>
    </p:spTree>
    <p:extLst>
      <p:ext uri="{BB962C8B-B14F-4D97-AF65-F5344CB8AC3E}">
        <p14:creationId xmlns:p14="http://schemas.microsoft.com/office/powerpoint/2010/main" val="38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8" y="3356992"/>
            <a:ext cx="7315200" cy="3096344"/>
          </a:xfr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 smtClean="0"/>
              <a:t>هر روز یارانه بنزین معادل 2 تن طلا</a:t>
            </a:r>
          </a:p>
          <a:p>
            <a:pPr marL="0" indent="0" algn="r" rtl="1">
              <a:buNone/>
            </a:pPr>
            <a:r>
              <a:rPr lang="fa-IR" sz="2400" b="1" dirty="0" smtClean="0"/>
              <a:t>هر روز یارانه نفت سفید، گازوئیل و بنزین معادل 6 تن طلا</a:t>
            </a:r>
          </a:p>
          <a:p>
            <a:pPr marL="0" indent="0" algn="r" rtl="1">
              <a:buNone/>
            </a:pPr>
            <a:r>
              <a:rPr lang="fa-IR" sz="2400" b="1" dirty="0" smtClean="0"/>
              <a:t>هر ماه یارانه سوخت هواپیما معادل 2 تن طلا</a:t>
            </a:r>
          </a:p>
          <a:p>
            <a:pPr marL="0" indent="0" algn="r" rtl="1">
              <a:buNone/>
            </a:pPr>
            <a:r>
              <a:rPr lang="fa-IR" sz="2400" b="1" dirty="0" smtClean="0"/>
              <a:t>هر 6 ماهیارانه بنزین معادل یک قرن و نیم تولید طلای کشور</a:t>
            </a:r>
          </a:p>
          <a:p>
            <a:pPr marL="0" indent="0" algn="r" rtl="1">
              <a:buNone/>
            </a:pPr>
            <a:r>
              <a:rPr lang="fa-IR" sz="2400" b="1" dirty="0" smtClean="0"/>
              <a:t>هر 6 ماه یارانه بنزین معادل تولید کل معادن طلای شناخته شده کشور</a:t>
            </a:r>
          </a:p>
          <a:p>
            <a:pPr marL="0" indent="0" algn="r" rtl="1">
              <a:buNone/>
            </a:pPr>
            <a:r>
              <a:rPr lang="fa-IR" sz="2400" b="1" dirty="0"/>
              <a:t>هر 4 و نیم ماه </a:t>
            </a:r>
            <a:r>
              <a:rPr lang="fa-IR" sz="2400" b="1" dirty="0" smtClean="0"/>
              <a:t>یارانه سه قلم سوخت بیش از ارزش کل ذخایر طلای بانک مرکزی</a:t>
            </a:r>
          </a:p>
          <a:p>
            <a:pPr marL="0" indent="0" algn="r" rtl="1">
              <a:buNone/>
            </a:pPr>
            <a:endParaRPr lang="en-US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45632" y="396838"/>
            <a:ext cx="3714800" cy="26721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rtl="1">
              <a:buNone/>
            </a:pPr>
            <a:r>
              <a:rPr lang="fa-IR" sz="5400" b="1" dirty="0" smtClean="0"/>
              <a:t>مقایسه یارانه بنزین</a:t>
            </a:r>
          </a:p>
          <a:p>
            <a:pPr marL="45720" indent="0" algn="ctr" rtl="1">
              <a:buNone/>
            </a:pPr>
            <a:r>
              <a:rPr lang="fa-IR" sz="5400" b="1" dirty="0" smtClean="0"/>
              <a:t> و طلا</a:t>
            </a:r>
            <a:endParaRPr lang="en-US" sz="5400" b="1" dirty="0"/>
          </a:p>
        </p:txBody>
      </p:sp>
      <p:pic>
        <p:nvPicPr>
          <p:cNvPr id="5122" name="Picture 2" descr="http://bayanbox.ir/blog/mhghadiri/web-tala.jpg?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24"/>
            <a:ext cx="35897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330"/>
            <a:ext cx="9529385" cy="68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311745"/>
            <a:ext cx="7402512" cy="369331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واردات 10 میلیون لیتر بنزین </a:t>
            </a:r>
          </a:p>
          <a:p>
            <a:pPr algn="ctr" rtl="1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= حدود 3 میلیارد دلار</a:t>
            </a:r>
          </a:p>
          <a:p>
            <a:pPr algn="ctr" rtl="1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+ هزینه حمل و نقل </a:t>
            </a:r>
          </a:p>
          <a:p>
            <a:pPr algn="ctr" rtl="1" eaLnBrk="0" hangingPunct="0"/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= </a:t>
            </a:r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3 </a:t>
            </a:r>
            <a:r>
              <a:rPr lang="fa-IR" sz="5400" b="1" dirty="0" smtClean="0">
                <a:latin typeface="Imprint MT Shadow" pitchFamily="82" charset="0"/>
                <a:ea typeface="Times New Roman" pitchFamily="18" charset="0"/>
                <a:cs typeface="+mj-cs"/>
              </a:rPr>
              <a:t>و نیم میلیارد دلار</a:t>
            </a:r>
            <a:endParaRPr lang="en-US" sz="4000" b="1" dirty="0">
              <a:latin typeface="Imprint MT Shadow" pitchFamily="82" charset="0"/>
              <a:ea typeface="Times New Roman" pitchFamily="18" charset="0"/>
              <a:cs typeface="+mj-cs"/>
            </a:endParaRPr>
          </a:p>
          <a:p>
            <a:pPr algn="l" rtl="0" eaLnBrk="0" hangingPunct="0"/>
            <a:endParaRPr lang="en-US" b="1" dirty="0"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221088"/>
            <a:ext cx="7402512" cy="230832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0" eaLnBrk="0" hangingPunct="0"/>
            <a:r>
              <a:rPr lang="fa-IR" sz="7200" b="1" dirty="0" smtClean="0">
                <a:solidFill>
                  <a:srgbClr val="FF0000"/>
                </a:solidFill>
              </a:rPr>
              <a:t>2 و نیم میلیارد دلار یارانه بنزین وارداتی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1"/>
            <a:ext cx="4644418" cy="49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ata:image/jpeg;base64,/9j/4AAQSkZJRgABAQAAAQABAAD/2wCEAAkGBxQTEhUUExQVFhUXFxgYFxgXGBoXGBcXGhQYGBcXGBgYHCggGBolHBcUIjEhJSkrLi4uFx8zODMsNygtLisBCgoKDg0OGhAQGywkICQsLCwsLCwsLCwsLCwsLCwsLCwsLCwsLCwsLCwsLCwsLCwsLCwsLCwsNywsLDcsLCs3LP/AABEIAQMAwwMBIgACEQEDEQH/xAAcAAACAgMBAQAAAAAAAAAAAAAFBgAEAQMHAgj/xABJEAABAwEFAwYHDwIFBQEAAAABAgMRAAQFEiExBkFREyJhcYGRFDJTk6GxwQcWIyQ0QlJzdLKz0dLT8HLhJTNikqIXNUOC8YP/xAAZAQADAQEBAAAAAAAAAAAAAAABAgMABAX/xAAmEQACAgICAgMAAgMBAAAAAAAAAQIRAyESMUFRBBMiMmEUI9EF/9oADAMBAAIRAxEAPwCtcmylkcs7S1tEqUhJUeVdEkjPJKwB2CrvvLsXkT5579yruzXySz/Vp9VFKrSFF/3lWLyJ889+5WfeVYvInzz37lMEVkCtRhe95Vi8ifPPfuVn3k2LyJ88/wDuUwAV6rUYXfeTYvInzz/7lT3k2LyJ88/+5TFUrUaxfRsPYiQAwok7g8/+5Vuxe55YFucmUGSDBS88RIEwfhPRRgZHXPh6da8XU7gcxcFBXfr6j30GLyA9t9zuytGFsKHA8s9B6vhKre8mxeRPnnv3K7I42lYhQBB3Glu89nSM2sx9E6jqO+lTQ5z73lWLyKvPPfuVPeTYvInzz/7lMrrJSYUCDwIrxFPSBsXPeVYvInzz37lT3lWLyJ889+5TFWQmdAa1GsXPeVYvInzz37lT3lWLyJ889+5TItlSYlJE6SImvFakEXveVYvInzz37lYOxVi8ifPPfuUwxUFCkYXveVYvIq889+5UOxVi8ifPPfuUxVkCtSMLR2LsXkVeee/crWrY2x+RPnnv3KZlCtSxWoJxy2MpQ66hMhKXnUpEkwlLqgkSTJyA1rFe71+UWj69/wDGXWKUx1bZkfFLP9Uj1UTofswPiln+qR6qJRTimIrIrMVIomMRWakVKxiVKzUoGNwZnCrhVUtQvhI/uPbVuy21tTcBxGIEyMQnWhW0F7oaUJBVxw7h0HfrSNoRpj3YbSS025nBThVxBmJqwu8ExBIB47ug1zW4ts30EgslbBPiwQU/0qOvbTFarzYWgELifmqyUOse0ULXkdJhe/bShTAdkiCDI4HUfzhS7Z7XnmTmctBl0kitKb2SGuSUtOEpIIJETJjL2iqLdvYbSBywmIPPB7tTWhkj5Y8oSvSHOwMp4hRy3DfRVkgaCOwVz27tpGGjPLJI3gkie8UxXBtO1aVlDagSBiymNY3gT2U3NN1YJwfGwjtOziaxfQIPYcj7KVKdX/hEqRlJBH87a5LdG1iXSpKxgcbUpDieCkkg4Tv0NG6JwdjLWQKDO34IKgDhG8iCeoUUsr+NIVxE0RzdFSpWIoGIa1LFbVCq66ITjt7fKLR9of8Axl1Kze3yi0faH/xl1KQx1rZcfE7P9Uj7tFMND9lR8Ts/1SPVRSKcU1xUw1sihttvTAspwExGeIAZ9edZtLsKTZeiphqmLwlClRBEQNdZz7MqpLtLi9AY7fUKm8i8DrG/JcftUEgCT1wmOk/lVN23KglSgABokRPRJzrwuzrI9g/IVVvSyuIaJLbgnfBOXE4RpnUnJsqoRQGXyAOZgnMALxHsGGt1nvhtokArzSoEK4RMgRqIBoS/a2UKxlUGIAVzQMo3gUAvG9QpSihGNQEEg5AHt0oUFsYrXe7ZzLy0g71TBr3dVgNoUkhxBbUYxYTM7sI3576XrougKVLvPJBgHxU9Q40/WNOFKCMoAgDKI4cKKih0nVsF2nZm0JPM5BxPWsHqIoebI8lRGJhKh82M/TnXQ7Ik4lyDEz2GhV9XUHiQtIECQqBPVJ9VNKCW0KtuhWBtIEFTJ6wT6qJbL20ptADq0AEGOT8aeGHU9XRQq3XC6kgtLBHAa0Xua43UhJVAXM5yoxG4zlSp7FlDQ5sX9Z2lg4nioZ5gJ7TiM8a4zts68LY9a2mXGW3lYhMKGKOdmnISZPbXSLzup1UKwpUQI8aDA0HOHtoPeNncSkIdQpKToFQQejU1SU5XsXH8dVaeznti2hcJhZWqdwO/tp92T2gKo52JAMKxeOg9PEUj3/cIRLjWgzKfaKr3DayHUrkxiSHEjLGmYnszPZRjKxZRcXTO9A1k1qs45o31tNOIeVVqUK2KNa6Jjjl7fKLR9of/ABl1Kl7/ACi0faH/AMZdSkMdi2UHxKz/AFSPVRWKG7Jj4lZvqUeqixROVU8ClQvoGqgKF2yzJUsucokDLIAlVUr1dW1PMUBmAQJJHGaW7ytbwGMDAOJM9U/kKhO2VjSGtJSJwjLeVHXurbZ3cRgd4ASO1SjSXdKLS8rnrUgfRTAUecM53CJpvZy8JQPFQ4IjdDUDt/M0kqQ8dl9wBLiUBalE65+KYO4aiY76uWtxSmVnEcUDMSMh/agrDISUrWcOUxqo57hwy1p3uu7ErRzjqMgnLLpJ1NLCe9DZFSOLX9d7oVljUg5kkyB1g0GsdkIWpKsycSTlHzSU+kCuubQWJtKVpClA6Zn8hXO7ybKHgcQVIBH/AKkTPfVZ3fQcb1s1XP4yD0UytDLqy7sqAoQEukDQK9BE+00eSqJ7++gU7Hm5FodYSlSQVbtyuscdNKo30ylB1lJ5uW4nKqF3vQ0DByJHqNeLXawsEFR6jTt/kko1IEttAKkzvH5URbtao3eLl6iJ76pOsHOM5M5Z1htS8ECQM5nhM1O9plKDN1XiHAQTJ9laNrkcowMR8QiD0ExHpqpdWpOWekeirl9t4rM6N+AkdY53sqktxFiqlYhPMSCNRvpc2Vu34/ycTBPcUmD6RW5NvfB+DhQ4Gi2wrhXeJUtIBU1p0pipY+w/J3s6e2mABwFQms1g10nGeYrwqt1a1CsE41e/yi0faH/xl1Kzew+MWj7Q/wDjLqUhjtGyI+I2b6lH3aLYaHbID4jZfqUfdothqqFNK2wRBAI6aVtp7jSlsuJOSSCU/wDsMxTgE1Rv1Pxd3+g+yKWaTQU9i7cNjzUTu7pkeytdqeS2Hy3JXiMqIyQcMc0GcXXRG7LPLZKspMx05QT36UOfs5BfSrfpu36muGacjshSPFlswISoyVZyScyTOp7dKftnrSQlIP8AMt9c68PbQ0gqWARqCc4gGYqo/t8WkpDIBUAJUoHhllGdPFpAkrGPbi2KbeWAUgHPMTuzpIvF0rLZOE7pAG/KPVVgbf2hzNSEq6cAB9FDry2uQsFKm2py4gggyMuwVV5IsnGDRecb5yT9JA705VYtF5toOas40FKd4bRhWSV80aAR250FtF6jSc+qkuzo5RQ5u7VrR4iykcMo7ZFE9kNo12q0Bt1KVNZ4lAQowCYEa6VzJhKnddN5NdN2AsqWnGsP0pnsoN+CWSfoM3/auStDqUoSAFDDlEAoG4HdNVRe85KQJ0VBIyOkemt+2LXxp3pCD6BQZtvNRPR6qi+xFJlsLQVQCqT1b6K3a6EgYlkpXKYg7svbQGw5qHUKsIXzY+i6SO0A1RZJIPNnOGrydadU2EjmqUM4Hik8eqmrY74a2tPIEJDbmM7pyArxe93p8IcIiSoyOnI007HMJCVkAA5A9/8AYU+NpyKZVL67bGIqrBNYqGuk5D0DWFVE1gmsY41e/wAotH2h/wDGXUqXv8ptH2h/8ZdSkMdx2OHxGy/Uo+7RiKFbGj4hZfqG/u0ZiqroQ0umATVFKw8FJUJToodR6KJKTIPUfVQqyWTBMrQCTIGIT3Cg2iuNWb4bb5oHYPWe6sKsjboJWhGcgnnTEngay88lPjZEb8CvaM6CvW5vPnqOe5tW+uedckkdMf4iRtbspgWrCQUEkpPOkTJ1mltu6QBnGkkmT7da6nb7YhwAIKyY8nnSjel2TBAWCd2HKe/KpuuQ0QVY7tbVoAY6PzqybuTuQg5jxk7t8Rvq9cl24cyqRGkRV+0JgZVa0gM5jtg2EP8ANAAIGUDhQ272gTJ0/mQoxtyfhh1D1UPsDeSD19+IUkno55fyLNlUsgJAyxTHQOJrp+wrOTZ4K9tIljbG4Dd0ZcSeine4LUUoS2yCTqVRnJI0G7tqapgdhTbE/GVdLaDQVR/nZRjbNXw6YgnkQDGcEYsqCLXvqT7GRqsa4UOqrjJ8f+oH0VTY1FWG1Zq/qHqo2Zge/Xim2OdOE/8ABNM+x+YcO7LvmlHaCFvOEDMKjuABp32RYw2ZJPzyT2DIVXEv0dOWX+pJhmsV6qV1nCeTUNeq8kVjHG73+U2j7Q/+MupUvf5TaPtD/wCMupSGO77Fj4hZfqG/u0ZihOxQ/wAPsn1Df3aNRVl0KzwE1tfYQSVZAxnlka8KMCToO30b6Ur420siFEKfWmPm8moEdhApZFcSsI36rEABJw5f/aXXgc8ju3adNB7dt5Yzo66epP8Aehatt7JMS+chEJzmeuuabfJNHSqoYWnVhRISROU6dvSaq2h3LndU8ACZJO6jiH20NIcdR4wBwOeMkEZYgD40RQa37aWdoKLDKMRylQBEyZyO+pOX6TLRxNorIt6G06HTMxGWUHp1rwbySo4SDOh0ynT1UHYvR+0OKcUwVzGHnBsACdAeuiVhMuYHG22zhKhCwo5RPzRETXRGVoSSXQm+6A1C0HikUGu1YhInMEwOM7q6pabiZfUkuJxxpmQD2DWjFhu+ysEhthpCo1DYUrXpk9tJNaog4OUrQj3NdqlKxBtwiIMJMQRnuq0vaAsjBZ2lg6ElJBPTnFPfhKVCCtU6YdPRuoDed3ImUoE9Op/vUVj0O9NiO7bH1mSMyYzO/XdV2y3c+sxjw/0jPvP5VdU2QlWEEHlBl1pPoypg2faEQrNWs+yqYoJq2FqjXdezKEYVOYnTvxLOEcOanI9tBdrLG429jbJDagJAMBKtJ6jlT2hNUL4ZBgkZHLrmnnCNAj3sQrI2XXEo1Us5n1+iunsNhCUoGiQAP531znZS0JatKlr0Qoo6ElRICj0fnXRwd40o4o0ifyJ26R6rJ0rzUJqxAwTUVUNYisY47ew+MWj7Q/8AjLqVL2+UWj7Q/wDjLrFIY79sSP8AD7J9Q392jUUG2IH+H2T6hv7tG4qy6FKF8ZMrPCD3Gua7Q2DlUodIBUQArLMnjXUbezjbUniIpWt9jTgKAlwYTvCf1TUsrRfEc3st3J1VzRiyjKevI087NbOJEOLH9KVAf7iI7qs3Rs+lOF1wSoDmg/N6SONEH7VGQNcrZ2RigNtPcDjyhgcQB/qJgdMAa0vse58yysuP2oK3wlMAd5NNFse3ySdw6eJpWtl1urJlZM6j2VK2ujoTsJG2WFsQkrcPSRHcBQO230yDibaSFAGDhE5xPOMkUPva53mkyBKfpDMJ64zpYvK04WyQsFUjLiDworlIWUoR2N69rV6AAHhv9FVG77f5Qk4xiEHIid4o1ZrJATyTaUykEkRM7/z7a32uwgkKMFUx/pmqfU0tsl9qfSNFzkzicKyVbgAMukqmjgwOEwkCB85RyHZVFmyHfJ7PVNXxYlyDoIznMkcKekkRk7dni08nhVASYwmQnpPHXWtN2LgTkMtwA9mtZtzYSlWHeDpxGfsoN4O+vIAnfAkjo6o9gpcLW0/YzXQ2N29I1VG7MxnWq+Vq5OUkyD1jtBpdTdLgPPMSIz3zMk9NFnX+YUznlHXVZONUI6vTOVXu/gtzo00EDQkwSY7Zp82FvhS3ltOqBSW0KQM5xCUrAO/QGKW9oLidXbUuIQSkpTiUIgEApM9kVquu6rSl5CkF1sgHnwMsoWI0Mwk99PCSo5ZJ8jsAZkc3P11pKc6Wbqvh1IAfKkKAOJZENqAPjBXzVdBy66abNaUuJCpBB0VIz9hp9C7PChWBWx1EVqrBOPXt8otH2h/8ddZrxe5+MWj7Q/8AjLqUhj6A2HH+H2T6hv7tG4oNsMP8Psn1Df3aORVvAjPC0c0ngKB260CJgT1ek1qv6+glZbByT43SeHZQK03ji31x5ctukehgxVG2XF3uYwgUKtF5JJgZnjw/Oq7qFK3wN9DrdbGmRCTjXuj86g2dSRbtd5YeanNfE6Cqqb7DI57iFE6xnHR10B5WQSoSTxJrRyIUfFA6qSyiihkb2nbmQo92VaLwXYX/APNs6ST85HMP/Gly8LLlzMlChT15rQqFN4Ruzn0xTRvwxJcfKOgIvdgCEkgxABEjvqgu9sAJcVkCCMKSd/RSim+ABJCgOMAjvFbrTegwSMxxp+U+ibWPwNHvxsY+etZ4AEdmdbPfxiwtssAkmBjV7BXOVpQtaVcc1cCegUz7GWkm0JQE81SiCYAwgZ9E6GnfRxuVSof7nYcdbS46BiVJiIQkTlzdTv1NMLaQlMZaagRnxilCz30cQAIEHmj+3RkKamXJQFqIEjfkKX8rZNycilezPNBmSNTQN9EimhxHKJISlREaxA9NAXUbsM9ao9CR7am5eUNGFFMn2enL8q1NK3a6jt7OurQBAMYAYPzcXTqonhWl51WmNRGog4R3JgUFy9DVHyyle9nXyDpIIHJqOcDQHcaF7J3qloMMKCwIJxA5BR8XEB83I99GVNgkgiQR6DrSSw1htagJKGlCQTkRAgA7tJ4V2YX7EzLdo6zdN4F1CSsFKyOcjeDvIjhVl1MGKT7JtEkLSgTyahiJjnIEkBfSCZ45CnJCwtMzMb/5u0q7Io4xe3yi0faH/wAZdSpe/wAptH2h/wDGXUqYT6D2GH+HWT6hv7tFLwtIabU4dEj07vTFDdhv+3WP6hv7tL3upXvyaENpPFR9Qp5yqNhxQ5zSE+8rxJUZOZMmqCryIGRpaftClKJJNb7E5Kc8q8vzZ7S9BJ69nFCCTHCqfLVqtDkdVb1Xc7oWlgxOm7jOlFKzOSXZCua8oVJjPvqsWHJiDXvwFUSokCnUGxXkiiraL0wLI+buOue+tL9vS4Ima32i7ZHNOIjUHpG4itNgupSVhSoRBz5w0Ip447IvK/DB9qYyhM58NDVtqxFFncxZSmQOymhS0iBI1ju1rebsS6y4Z+YvLTPCSKrGLRz5N7Ea70BTWuaTv76O7OvJS4lWalBQMzA1An1UAuNxMKSqc40o1d9mJVzQvgAASdNRFSyOm9kIrp0O7AUlZHNRqQlAlXXJz13CBTfdC0IbBdIxifGzO709VJDd3PrRzUO4iBngUMwIzy0MEx00UYulbSC5aMaUJzJwnLOdRJ9FThTW0PJPwPbFrS6DhMxl6DpxFKdryPeKrWTbaxspIaQ84ehBSDwzXHHcKH2e+zaFGGwkTmVK06ISM6eVE0muyyp2J7P56arFfi9opgTstiGJT2o0CdO89VCdqLqNlaC2zyoxc4GEkf0ka9tK0xiji/nqpZ2ms4LjaBkXSQVDLIRiz3kiBnwqw/f5AJLYACsJ5xO4HcOmq1gvI2xeBSAGwc1Ayd8dQIGZ6KvjUk0abTiFbVZyVJSmFFZSBGRQEpAJA4BIJ61U4Xa7nyYKoEJEmY/0k6nLjxicqVlWpCVKfOFWiUKTuE+N1EjpgAVQe2qcRiQyMZSJLiY1JhQJ0jTs767NEANe4+M2j7Q/+MupWh9ZUtxShClOuFQGgJcUSMums1EY+hNjXkouyyrUYSmztkn/ANa5LtrehedUonU6cBuHdR617Q4busrSTASw3i6VYfUK53arQVqnprnzZL0jv+Li4rkzDYzqylua0MIogE5VznakebIxidbRrKxI6BmfVTVabUsiOTMdfppXslmS4XcSikJbISQYIWTzYjqNJy1rKoK3DBMyo5ga104JJI4Pkz/dHSrQ4lEleBPWseqgtrtC3VQhKAnSSYk9E1NmribSA++2Y+alQzOWRM02XRZ0OSoJAIMgEemjKXIjzFhjZ22KzCUDrXHsry7s++hYCxG/mEK6M+JrpLbWWf5UPvEfCCk3HoVZGJyA0hIxpdETognI6jqpnuC0NuWcLaBI5w5whRIJEGaD2rKiOytsStCwI5rhntANF5G0aU2wrcLrp/8AEkDiG929XZpG+mQvPiYCU80aQMyQfYZrxdjo0mhlscPLrnEdN07ifUanNoMLoOm9ISZUCsE5Dnb8pitTV7kpIUAAct+/WeFCTyhmEqiCQYga7yYjdWnlAEnlHG0mBkpxEzhzmDORrNxSEXKzF83ZZnCSUYVAmcJjHrn6BWi77AhQ5uLLKJiJPEDWsqdbKjidRBO4KUcxM6R6av3M4kyEFS9fm4N/Sa0ZRoacZc3ZvUttOZk4evKMprzeiQ63GoOh6xkau+BhQMt7ozUBl3VWtrRDQUhKSAYhKjlG7Si5rwmFQ/tHz/eLsFQAjnOYhplijLdujtrNnf5JICCcS/GSNY3jiknITwBrZtS2EWx8aQ4VEHphQEb8yat2JCVp5ZAOIJUF5x8zIDPdlXXHZF6PDHL2lYA5jalBJSnKBmMzxgR1Uw2O7QhLrSG5JHNAVr8GAvq1Haalls4DTfwUBKeUkQok4YkxnMqUeyit32QBcJSrGCVJxEhK0kCUkzx7sjVUhRKfIxuZ/wDkc/EVFSt9uV8M9u+Gey4fDLyqVMJutFtKm20bkpAqq2KiU80dXtrLXCuGfbPXx/xRcs6a2Wp4JFeW1wNKBXlayowKCjY8pcUWLNepSojmwSJxAk6ZRBFW9n7uC3MSgOO+M18J6Kpp2atLZBcZVrIjMZjLNM0Tu6UGArCrLWeMx3TTzpI81tyk3Q3v2ZRAmDlwVl6avXA340QI6CfWapPkhCCE41EQqZUOiBOk1tsl4OpEBoDjCDA4mBw9Nak9ibSGMNqjVPcaD3ktWMwAYA0Mbumr12WtxyeURhiNxGec667j20Ptis1HpP5UJRryZSvwJ+0FpMZpWnTd7RWPcuUpXhAByls/eq5tEmUGqPuZ29llVoDjiEElGEKOGYCtO+mStNAumdRsiCB43f8AwVpfS8oqIfVEkQmE5cchQ93aSzJTm8nvk0HVtbZwVfDKj/SiR15VKWNKSLxlJ2Hk3IVElw4x40rJXnwzNBb3u11LgwrhuQDhAGQO8RpByq5ZNpGnYSkWhRMAAJCQT1k0atWxy3My5GYMEqVnrGoFXjC1pE+O9mq2KQ62BHiZAj6IHrrN1W1tjVXjdtL6LUAVpMkpUpJAG9KoJiaq3hfSrO3yibOHEAnEJAKOmADzT7KD7pFsuG/2jpbdpCiI31Ssbk2dxOmFz21zNv3VXMgmyid3PjTsrZ/1LtS+amzspxEiSpSgCBJyEcK1MgoSYve6BY5vNaTADiUL6/g/zSarsICUvjlSMzooCfgh0VWv29Hn7aFOhGJAAAQClMBMxmSfnVhV7YeVBCSVKjxtOYEzpp010Q0iUlsYLBbkpDQL2RSQZUkiOTB4dHpq0ypa0pS0SSkqKFrUYUkZCAInJQ7AKBWXCtaUOkLOAQlEwDOAiB4xIiJo3dLJQ2mWFS04BzhhJAOA+Nn4qh3VYUWFJIUsKPODjgMaTyiprFWLUsF10hMfDO5GJHwqsqxUhjViyH831vaFV0VbaTXJJbPTg9I9vHm0KsDeK1NDisD00QfXWnZEY7ys43coPQCaMFsXLPR2S9bnUocxRScvV0dPqoemxPDJWBYH0kg8eIyp3fbFCre1zVRrFXEi9CRfTTiv8lwNLAggQUHrSdN+YpRtd+XixqUqGmIJkeinR1ozoNc8t27srNqs6YIwpiAJAOc9dTncWZxUhGb90O2pMENmP9JHtrQNs7WowEtSTkMJJ+9nTFbdnmiuSkZ58I66vXVciUwpASn0npoLfgT6l7FF+0W9xMqbSE8IwzO+JrXcd1AvEOIxmMWkjpEV0C9LKs5oMgjxYGXfr10F8KcsrrakoyeMEHIhQBIHUYOVP0IoRfZWesBBlQ5NJiAUR663M3LjMBSpIPQPRpuo1ZtqMay24kQT4qhp30YYsTMlSFQSNJy6I4VJtHR9TXQT2RulloxEqAmTnw0mmVxxJIJAJSZT0HiKVrrQQ8MyTAyCVHdGsRTEw0onJpfWSlPrNdEZxS0SlB+Tkm2wVZ7wWtPiOc4jdMZ/zoo1dJLiJCUlJkHLvFXPdLugqUBglak5c7fmBu1rddl1hloBOvzpzM1GbtnRif5oRL62RLS+UazZk4k/ObkelM7602KypBSTuWsj/aa6KmzazmDlxy4UBvqxuWdSVthvkio/+IFSCUnUk7zvikTGlGjkt4vYnlFMzJnduA9lbLvsKljEBJkAlQlIkgQqddazfQIeUSIKziyyBCjMDo17qPWWyp5F1tSiSJIzIELSFJMSN4rrgjy59sObP3WG3wU8itwpMlxYSoqCxkkEQAAKPLU7ySUnmLU7mhYxCMalGNxEJ3GkexWNbqmlstk5glUACCmFZk55xT3cjlpRKXbOtxvmxJQohQBBUAFyOwVTmkBQk/Bzq2mXXiRB5Z2QMgDyqsh0VK93iuX3zGGX3jhOqfhl5HpFSpGos2+6FsJZUscx9tLjatygQCU9aScx0itbQyru+ydjbduyyIdQlaeQbyUJHi0L2t9zSy2tuGx4O4BCVN+KeAWiYUOnWleHdlo/IpU0cKvK2o0CpPRnFGvc8sa2rayXWXUEqnGtCkpAwHUkZddbU+5ZeDVpbCmQ40HEYnG1JKcGMSSCQoZbortd8OEpKAMSVggjWRER20VCjRk5uy2XWykwtJPQQe7Oh1pOREHPWubWvZsocieaTIgRllI7ONHLh2XxjLlB80EuKAmAVEAHQAiklKjojFJF21ISmYBmMpGXfVJdpRGsSPTTpZrkabRhjEd5WSontUTWi02Bvc0g5dFRncugpoTVpQog4xpGVYSopSMGfHf6KaV2VPkRVRdmbTo3HVNUhB2jOSoGASBIilDbFJ5JKiTlaEDpAM07WrBgOE4VGYmcMjeeihV6XEi1NhtTikypKsSQk5jrPTVG15JuDa0LAsgUSYy3ZGRnuNXmXHWgFKC8CTkrh0KTw3YqMJ2NKQMNoWY+kEj1GrCrI8E4VNkiIKgQRHGNalOqLRcohu5LzS4kKCs4kUfavYiJg8Toe6uYpu1yzAvIWhTY8dIMFMmAcKvZRJe0yEgBQ1FThkcS3BTG29lodcS5rhSAB055+mtJenqFKJvJSs0eKdK1Ltaz849mVaU3LsMcajpDU8+DlWjw1CpQsFQOR4UHsijEyT11fYilsNHMPdFucsKaOqVFwJVxTIUO3M0P2WugOELWnENw3dZ/Ku2PWNi0Nlp9tK0HcdQeIIzB6Qa8s3BZWEDk2zhTlGIyBxz1q3K1SOWWJKblLoo3Pd3NBiBGgyAoyqEprC7a2EfBiAKG2m1zRVR0Mv10crvU/GLR9e9+MupWu8D8M99c9+KqsVVM4H2fQew//b7J9Q390UcoFsQf8Psn1Df3RRsV0EjD5hKuo0KQv+Ciq8xHGqTjMfR7j+qpzZfCCr2QDh3k5dNZS8QcCSOblMgAZmevOtlvTCgqEkJSVaK1Hi/O+lFDbIFQJS2JzkIGvGVTNc0v5HSui7bXcgVEKPHXKNcqqJeJmB1QP5FWGguZKiRqB4oP+0CtaFK3E/7lA60UYzZyokSCOw1dcaAO8nqrYFGB+f514U4YjPrBp0nQjaEfbh5dlQt+JAgRpqYpbb8IQcSSI1jrzp42/aS7Yltgk4ilIJ+kVZUStGzaQIyEZd2VBw9jwySTOdWjaJ9Kc0g/mKKXLtXIHKDCrfnx6qt35syspIbQFk7pj0zSs7sZaQmQlCD9HlJPoFRcaOiOS/A52q32dwAqAPZNKV4WYAkpzTw3UDQ/arKv4RBjjEj/AOUTtV9BxIhOvCkkisOy5d9pQnJJA6DpVzHizy7KWwCcwPTNewkjeRS0MMrb8VZReFLKLWsb566sN3gd6RQYRrattejeh03UvNWomvK7T0gcTWtoFJ9hsKTyRWDCgSlWueEwD3RQh68MzWG0PJZXjChBUpxMSEYvElQynxZE5UBetYSCpRAA1P8ANavPwcuFpWCHlytw8XHD3uKqVpYcxgqGilLPesmpVkjzpNWz6J2I/wC32T6hv7tH2kEmBQvYOypN3WMkn/Ib+6KZGsIyT6vbVnPWhKK1oawjITFJ9p2wsIUUKtTQUCZC1QZ7d1Pq0AggiQdRxFBLdsjY3fGYb6wAD6KTl7HjJxADV92Zaea+yoEn56dw016dOistPpUZC2zkRCViI6uNa7Z7kF2OGS2sf0rw+oVqb9xq7E6JfHU8oVJwtsqs39BdkA/NSepQNe+Ty/yz2RSpePuOCZs1stDfQtaleoitbXuU2xIyvV3F/SY+9WUA/cvQ0GyqxTJ9tXDZhG6d1LrGwFtSkTers7/gxH3qsWbZK80qE3kko3/A870riqppCuaZ5vexfApSrKXMUHLxSCJ6Jil+879WhRxQqcwrd3GmbaHYq0vJQpFuWXWySkOoTyapEFKuTAVHaaB2b3PreUy45Y0q4YXHP+RwmlkrKQzJAS07Yc3xkpMbzS+5tcoK8ZITrMHM92ddJ/6dOcnmWVOxmRiSknfEgkChruwFrOrbBH1npzRUXA6I5412Its2mS5qUHsP5UJUUqzSRHRXQXvc6twVzWmFJ6HYI6IKdKpWn3MLcTiSy0D0Ogeyl4v0UWeHsTUE7ia2Z8aY/wDp1eIMFpI//RNRr3P7xJPwSEjit0epINb65ejf5OP2LvKGvaXeNML3ua3kRzfB+rGufSiKEL9yi9FqJXgHD4T+1N9LfZKfzYLo9MOSK2WMYnc04ktxvj4QyUyPnQATRjZ73JnhlaVSN3JrJ7+ij1k2VQxKA0EkKJ5swoxGIdkd5p1grZJ/LUlVClf99KRZ1MISlZPPVCgMKZkgj6WITH51zm18s6ecDG4AQB1UzXqwpl11szIURnMkHMHuiqzCICTxB9tQ+1q9dHqv/wA7FKWNcnUv+FCwDCgJOoKh/wAjUrcn539S/vmpXUnaPEyY1GbS8M3B9YyDrwA0AdcAGegAVlWTanfLP+ec/VUqUxInhbvln/POfqqeFu+Wf885+qpUpTE8Ld8s/wCec/VWPCXPLPeec/VUqUTHrwt3yz/nnP1Vjwt3yz/nnP1VKlYxDa3fLP8AnnP1VPC3fLP+ec/VUqVjE8Ld8s/55z9VTwt3yz/nnP1VKlYxPC3fLP8AnnP1Vjwt3yz/AJ5z9VSpWMevC3fLP+ec/VU8Kd8s/wCec/VUqVjGDanfLP8AnnP1Vg2lzyz3nnP1VKlZAM+EueWe885+qseEueWe885+qpUogJ4Q55Z7zrn6qwp9wmS6951z9VSpWCV3GAoyoqJ4laie8mseCp/1f7lfnUqUK0w8pX36LtlsqcIy47zxPTUqVKYi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29583" cy="49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Callout 3"/>
          <p:cNvSpPr/>
          <p:nvPr/>
        </p:nvSpPr>
        <p:spPr>
          <a:xfrm>
            <a:off x="4499992" y="196305"/>
            <a:ext cx="4464496" cy="1224136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a-IR" sz="2400" b="1" dirty="0">
                <a:cs typeface="B Zar" pitchFamily="2" charset="-78"/>
              </a:rPr>
              <a:t>سهم فقرا از بیت المال</a:t>
            </a:r>
          </a:p>
          <a:p>
            <a:pPr algn="ctr"/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611560" y="196305"/>
            <a:ext cx="3657575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fa-IR" sz="2400" b="1" dirty="0">
                <a:cs typeface="B Zar" pitchFamily="2" charset="-78"/>
              </a:rPr>
              <a:t>سهم </a:t>
            </a:r>
            <a:r>
              <a:rPr lang="fa-IR" sz="2400" b="1" dirty="0" smtClean="0">
                <a:cs typeface="B Zar" pitchFamily="2" charset="-78"/>
              </a:rPr>
              <a:t>ثروتمندان </a:t>
            </a:r>
            <a:r>
              <a:rPr lang="fa-IR" sz="2400" b="1" dirty="0">
                <a:cs typeface="B Zar" pitchFamily="2" charset="-78"/>
              </a:rPr>
              <a:t>از </a:t>
            </a:r>
            <a:r>
              <a:rPr lang="fa-IR" sz="2400" b="1" dirty="0" smtClean="0">
                <a:cs typeface="B Zar" pitchFamily="2" charset="-78"/>
              </a:rPr>
              <a:t>بیت‌المال</a:t>
            </a:r>
            <a:endParaRPr lang="fa-IR" sz="2400" b="1" dirty="0">
              <a:cs typeface="B Zar" pitchFamily="2" charset="-78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908720"/>
            <a:ext cx="7992888" cy="54014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11500" b="1" dirty="0" smtClean="0"/>
              <a:t>اقتصاد </a:t>
            </a:r>
          </a:p>
          <a:p>
            <a:pPr algn="ctr" rtl="1"/>
            <a:r>
              <a:rPr lang="fa-IR" sz="11500" b="1" dirty="0" smtClean="0"/>
              <a:t>اسراف و اتلاف سرمایه</a:t>
            </a:r>
          </a:p>
        </p:txBody>
      </p:sp>
    </p:spTree>
    <p:extLst>
      <p:ext uri="{BB962C8B-B14F-4D97-AF65-F5344CB8AC3E}">
        <p14:creationId xmlns:p14="http://schemas.microsoft.com/office/powerpoint/2010/main" val="10362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548680"/>
            <a:ext cx="7315200" cy="54726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fa-IR" sz="5400" b="1" dirty="0" smtClean="0"/>
          </a:p>
          <a:p>
            <a:pPr rtl="1"/>
            <a:r>
              <a:rPr lang="fa-IR" sz="5400" b="1" u="sng" dirty="0" smtClean="0"/>
              <a:t>صادرات نفت روزانه در بودجه</a:t>
            </a:r>
          </a:p>
          <a:p>
            <a:pPr rtl="1"/>
            <a:r>
              <a:rPr lang="fa-IR" sz="8000" b="1" dirty="0" smtClean="0"/>
              <a:t> </a:t>
            </a:r>
            <a:r>
              <a:rPr lang="fa-IR" b="1" dirty="0" smtClean="0"/>
              <a:t>قبل از تحریم = 2300000 بشکه</a:t>
            </a:r>
          </a:p>
          <a:p>
            <a:pPr rtl="1"/>
            <a:r>
              <a:rPr lang="fa-IR" b="1" dirty="0" smtClean="0">
                <a:solidFill>
                  <a:srgbClr val="7030A0"/>
                </a:solidFill>
              </a:rPr>
              <a:t>بعد از تحریم = 1300000 بشکه</a:t>
            </a:r>
          </a:p>
          <a:p>
            <a:pPr rtl="1"/>
            <a:r>
              <a:rPr lang="fa-IR" sz="5400" b="1" dirty="0" smtClean="0">
                <a:solidFill>
                  <a:srgbClr val="FF0000"/>
                </a:solidFill>
              </a:rPr>
              <a:t>روزی یک میلیون بشکه کمتر</a:t>
            </a:r>
          </a:p>
        </p:txBody>
      </p:sp>
    </p:spTree>
    <p:extLst>
      <p:ext uri="{BB962C8B-B14F-4D97-AF65-F5344CB8AC3E}">
        <p14:creationId xmlns:p14="http://schemas.microsoft.com/office/powerpoint/2010/main" val="1864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071936" y="324923"/>
            <a:ext cx="460851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ساعات مفید کاری در ایران و جهان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15121"/>
              </p:ext>
            </p:extLst>
          </p:nvPr>
        </p:nvGraphicFramePr>
        <p:xfrm>
          <a:off x="2071936" y="1196752"/>
          <a:ext cx="4608512" cy="4842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116"/>
                <a:gridCol w="1701396"/>
              </a:tblGrid>
              <a:tr h="391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ساعت کار مفید (سالیانه)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کشور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2420 ساعت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</a:rPr>
                        <a:t>کره جنوبی</a:t>
                      </a:r>
                      <a:endParaRPr lang="en-US" sz="3200" b="1" dirty="0" smtClean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1900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dirty="0" smtClean="0">
                          <a:effectLst/>
                        </a:rPr>
                        <a:t>ژاپن</a:t>
                      </a:r>
                      <a:endParaRPr lang="en-US" sz="4000" b="1" dirty="0" smtClean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1420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چین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1360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آمریکا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1330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ترکیه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1100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پاکستان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950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افغانستان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1700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آلمان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600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کویت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7583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>
                          <a:effectLst/>
                        </a:rPr>
                        <a:t> 720 ساعت</a:t>
                      </a:r>
                      <a:endParaRPr lang="en-US" sz="32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3796" marR="3796" marT="3796" marB="3796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400" b="1" dirty="0">
                          <a:effectLst/>
                        </a:rPr>
                        <a:t> عربستان</a:t>
                      </a:r>
                      <a:endParaRPr lang="en-US" sz="32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8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39552" y="3573016"/>
            <a:ext cx="77773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600" dirty="0" smtClean="0"/>
              <a:t>هفته ای </a:t>
            </a:r>
            <a:r>
              <a:rPr lang="fa-IR" sz="3600" dirty="0"/>
              <a:t>۶ تا ۷ ساعت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3136" y="4653136"/>
            <a:ext cx="777736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/>
              <a:t>بخش خصوصی </a:t>
            </a:r>
            <a:r>
              <a:rPr lang="fa-IR" sz="4400" dirty="0"/>
              <a:t>دو ساعت و شش </a:t>
            </a:r>
            <a:r>
              <a:rPr lang="fa-IR" sz="4400" dirty="0" smtClean="0"/>
              <a:t>دقیقه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3920" y="2483564"/>
            <a:ext cx="777736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000" dirty="0" smtClean="0"/>
              <a:t>در </a:t>
            </a:r>
            <a:r>
              <a:rPr lang="fa-IR" sz="4000" dirty="0"/>
              <a:t>بخش دولتی ایران </a:t>
            </a:r>
            <a:r>
              <a:rPr lang="fa-IR" sz="4000" dirty="0" smtClean="0"/>
              <a:t>22 </a:t>
            </a:r>
            <a:r>
              <a:rPr lang="fa-IR" sz="4000" dirty="0"/>
              <a:t>دقیقه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908720"/>
            <a:ext cx="7777360" cy="11079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6600" b="1" dirty="0" smtClean="0"/>
              <a:t>ساعات مفید کاری در ایران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051720" y="323395"/>
            <a:ext cx="460851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تعطیلات در ایران و جهان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25352"/>
              </p:ext>
            </p:extLst>
          </p:nvPr>
        </p:nvGraphicFramePr>
        <p:xfrm>
          <a:off x="2051720" y="1268760"/>
          <a:ext cx="4645025" cy="53980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12743"/>
                <a:gridCol w="932282"/>
              </a:tblGrid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ایران</a:t>
                      </a:r>
                      <a:endParaRPr lang="en-US" sz="3600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25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ژاپن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15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ایتالیا – نروژ - اتریش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13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فرانسه</a:t>
                      </a:r>
                      <a:endParaRPr lang="en-US" sz="3600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12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کانادا – مالزی – کره جنوبی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11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آمریکا – برزیل - پاکستان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715" algn="l"/>
                        </a:tabLst>
                      </a:pPr>
                      <a:r>
                        <a:rPr lang="ar-SA" sz="2800">
                          <a:effectLst/>
                        </a:rPr>
                        <a:t>10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اسپانیا – استرالیا - آلمان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9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بریتانیا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8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چین – روسیه 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7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سوئیس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07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</a:rPr>
                        <a:t>هندوستان</a:t>
                      </a:r>
                      <a:endParaRPr lang="en-US" sz="360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</a:rPr>
                        <a:t>3</a:t>
                      </a:r>
                      <a:endParaRPr lang="en-US" sz="3600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11560" y="323395"/>
            <a:ext cx="770485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5400" b="1" dirty="0"/>
              <a:t>زیان تعطیلات برای اقتصاد ایران</a:t>
            </a:r>
            <a:endParaRPr lang="fa-IR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53042"/>
              </p:ext>
            </p:extLst>
          </p:nvPr>
        </p:nvGraphicFramePr>
        <p:xfrm>
          <a:off x="539552" y="1484784"/>
          <a:ext cx="7848872" cy="3600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772864"/>
                <a:gridCol w="3076008"/>
              </a:tblGrid>
              <a:tr h="9001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effectLst/>
                        </a:rPr>
                        <a:t>تعداد روزهای تعطیل</a:t>
                      </a:r>
                      <a:endParaRPr lang="en-US" sz="54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>
                          <a:effectLst/>
                        </a:rPr>
                        <a:t>میلیارد تومان</a:t>
                      </a:r>
                      <a:endParaRPr lang="en-US" sz="54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01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effectLst/>
                        </a:rPr>
                        <a:t>1 روز</a:t>
                      </a:r>
                      <a:endParaRPr lang="en-US" sz="54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>
                          <a:effectLst/>
                        </a:rPr>
                        <a:t>1428 </a:t>
                      </a:r>
                      <a:endParaRPr lang="en-US" sz="54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01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 dirty="0">
                          <a:effectLst/>
                        </a:rPr>
                        <a:t>25 روز (مناسبت ها)</a:t>
                      </a:r>
                      <a:endParaRPr lang="en-US" sz="54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4400" b="1">
                          <a:effectLst/>
                        </a:rPr>
                        <a:t>36000 </a:t>
                      </a:r>
                      <a:endParaRPr lang="en-US" sz="5400" b="1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001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4400" b="1" dirty="0" smtClean="0">
                          <a:effectLst/>
                        </a:rPr>
                        <a:t>150</a:t>
                      </a:r>
                      <a:r>
                        <a:rPr lang="ar-SA" sz="4400" b="1" dirty="0" smtClean="0">
                          <a:effectLst/>
                        </a:rPr>
                        <a:t> </a:t>
                      </a:r>
                      <a:r>
                        <a:rPr lang="ar-SA" sz="4400" b="1" dirty="0">
                          <a:effectLst/>
                        </a:rPr>
                        <a:t>روز</a:t>
                      </a:r>
                      <a:endParaRPr lang="en-US" sz="54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4400" b="1" dirty="0" smtClean="0">
                          <a:effectLst/>
                        </a:rPr>
                        <a:t>214</a:t>
                      </a:r>
                      <a:r>
                        <a:rPr lang="ar-SA" sz="4400" b="1" dirty="0" smtClean="0">
                          <a:effectLst/>
                        </a:rPr>
                        <a:t>000 </a:t>
                      </a:r>
                      <a:endParaRPr lang="en-US" sz="5400" b="1" dirty="0">
                        <a:effectLst/>
                        <a:latin typeface="B Yagu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5373216"/>
            <a:ext cx="7704856" cy="6771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800" b="1" dirty="0"/>
              <a:t>بیش از </a:t>
            </a:r>
            <a:r>
              <a:rPr lang="fa-IR" sz="3800" b="1" dirty="0" smtClean="0"/>
              <a:t>نصف</a:t>
            </a:r>
            <a:r>
              <a:rPr lang="ar-SA" sz="3800" b="1" dirty="0" smtClean="0"/>
              <a:t> </a:t>
            </a:r>
            <a:r>
              <a:rPr lang="ar-SA" sz="3800" b="1" dirty="0"/>
              <a:t>نقدینگی موجود در </a:t>
            </a:r>
            <a:r>
              <a:rPr lang="ar-SA" sz="3800" b="1" dirty="0" smtClean="0"/>
              <a:t>کشور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31578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56" y="1268760"/>
            <a:ext cx="903649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14450" lvl="1" indent="-857250" algn="r" rtl="1">
              <a:buFont typeface="Arial" pitchFamily="34" charset="0"/>
              <a:buChar char="•"/>
            </a:pPr>
            <a:r>
              <a:rPr lang="fa-IR" sz="4800" b="1" dirty="0" smtClean="0">
                <a:cs typeface="B Zar" pitchFamily="2" charset="-78"/>
              </a:rPr>
              <a:t>30 سال حقوق می گیریم</a:t>
            </a:r>
          </a:p>
          <a:p>
            <a:pPr marL="1314450" lvl="1" indent="-857250" algn="r" rtl="1">
              <a:buFont typeface="Arial" pitchFamily="34" charset="0"/>
              <a:buChar char="•"/>
            </a:pPr>
            <a:r>
              <a:rPr lang="fa-IR" sz="4800" b="1" dirty="0" smtClean="0">
                <a:cs typeface="B Zar" pitchFamily="2" charset="-78"/>
              </a:rPr>
              <a:t>کمتر از 1/5 سال کار میکنیم.</a:t>
            </a:r>
          </a:p>
          <a:p>
            <a:pPr marL="1314450" lvl="1" indent="-857250" algn="r" rtl="1">
              <a:buFont typeface="Arial" pitchFamily="34" charset="0"/>
              <a:buChar char="•"/>
            </a:pPr>
            <a:r>
              <a:rPr lang="fa-IR" sz="4800" b="1" dirty="0" smtClean="0">
                <a:cs typeface="B Zar" pitchFamily="2" charset="-78"/>
              </a:rPr>
              <a:t>حقوق بازنشستگی برای همه عمر</a:t>
            </a:r>
          </a:p>
        </p:txBody>
      </p:sp>
    </p:spTree>
    <p:extLst>
      <p:ext uri="{BB962C8B-B14F-4D97-AF65-F5344CB8AC3E}">
        <p14:creationId xmlns:p14="http://schemas.microsoft.com/office/powerpoint/2010/main" val="9710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259632" y="1082353"/>
            <a:ext cx="6696744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وضعیت اقتصادی ایران: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2996952"/>
            <a:ext cx="6696744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اقتصاد استراحتی!!</a:t>
            </a:r>
          </a:p>
        </p:txBody>
      </p:sp>
    </p:spTree>
    <p:extLst>
      <p:ext uri="{BB962C8B-B14F-4D97-AF65-F5344CB8AC3E}">
        <p14:creationId xmlns:p14="http://schemas.microsoft.com/office/powerpoint/2010/main" val="3242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78924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548680"/>
            <a:ext cx="792088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تنبلی اجتماعی: ایرانیان بعد از اعراب</a:t>
            </a:r>
          </a:p>
        </p:txBody>
      </p:sp>
    </p:spTree>
    <p:extLst>
      <p:ext uri="{BB962C8B-B14F-4D97-AF65-F5344CB8AC3E}">
        <p14:creationId xmlns:p14="http://schemas.microsoft.com/office/powerpoint/2010/main" val="26012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6276" y="1844824"/>
            <a:ext cx="6696744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اقتصاد عادی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7928" y="3326626"/>
            <a:ext cx="6696744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12 روز تعطیلات سالانه </a:t>
            </a:r>
          </a:p>
          <a:p>
            <a:pPr algn="ct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هشت ساعت کار مفید روزانه</a:t>
            </a:r>
          </a:p>
          <a:p>
            <a:pPr algn="ct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بار تکفل دو برابر</a:t>
            </a:r>
          </a:p>
        </p:txBody>
      </p:sp>
    </p:spTree>
    <p:extLst>
      <p:ext uri="{BB962C8B-B14F-4D97-AF65-F5344CB8AC3E}">
        <p14:creationId xmlns:p14="http://schemas.microsoft.com/office/powerpoint/2010/main" val="3242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878" y="188640"/>
            <a:ext cx="8208912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/>
            <a:r>
              <a:rPr lang="fa-IR" sz="6600" b="1" dirty="0" smtClean="0">
                <a:solidFill>
                  <a:srgbClr val="0000FF"/>
                </a:solidFill>
              </a:rPr>
              <a:t>نیاز کشور</a:t>
            </a:r>
          </a:p>
          <a:p>
            <a:pPr algn="ctr" rtl="1"/>
            <a:r>
              <a:rPr lang="fa-IR" sz="13800" b="1" dirty="0" smtClean="0">
                <a:solidFill>
                  <a:srgbClr val="0000FF"/>
                </a:solidFill>
              </a:rPr>
              <a:t>اقتصاد مقاومتی</a:t>
            </a: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208912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/>
            <a:r>
              <a:rPr lang="fa-IR" sz="4000" b="1" dirty="0" smtClean="0">
                <a:solidFill>
                  <a:srgbClr val="0000FF"/>
                </a:solidFill>
              </a:rPr>
              <a:t>عاملین اقتصاد مقاومتی</a:t>
            </a:r>
            <a:endParaRPr lang="fa-IR" sz="4000" b="1" dirty="0">
              <a:solidFill>
                <a:srgbClr val="0000FF"/>
              </a:solidFill>
            </a:endParaRPr>
          </a:p>
          <a:p>
            <a:pPr algn="ctr"/>
            <a:r>
              <a:rPr lang="fa-IR" sz="8000" b="1" dirty="0" smtClean="0">
                <a:solidFill>
                  <a:srgbClr val="0000FF"/>
                </a:solidFill>
              </a:rPr>
              <a:t>همه مردم</a:t>
            </a:r>
          </a:p>
          <a:p>
            <a:pPr algn="ctr"/>
            <a:r>
              <a:rPr lang="fa-IR" sz="8000" b="1" dirty="0" smtClean="0">
                <a:solidFill>
                  <a:srgbClr val="0000FF"/>
                </a:solidFill>
              </a:rPr>
              <a:t>و </a:t>
            </a:r>
          </a:p>
          <a:p>
            <a:pPr algn="ctr"/>
            <a:r>
              <a:rPr lang="fa-IR" sz="8000" b="1" dirty="0" smtClean="0">
                <a:solidFill>
                  <a:srgbClr val="0000FF"/>
                </a:solidFill>
              </a:rPr>
              <a:t>همه مسئولان</a:t>
            </a: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5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 smtClean="0"/>
              <a:t/>
            </a:r>
            <a:br>
              <a:rPr lang="fa-IR" sz="3600" b="1" dirty="0" smtClean="0"/>
            </a:br>
            <a:r>
              <a:rPr lang="fa-IR" sz="3600" b="1" dirty="0" smtClean="0"/>
              <a:t>سال 92 و بودجه 93میزان </a:t>
            </a:r>
            <a:r>
              <a:rPr lang="fa-IR" sz="3600" b="1" dirty="0"/>
              <a:t>صادرات نفت </a:t>
            </a:r>
            <a:r>
              <a:rPr lang="fa-IR" sz="3600" b="1" dirty="0" smtClean="0"/>
              <a:t>به ازای هر نفر در هر ماه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400299"/>
              </p:ext>
            </p:extLst>
          </p:nvPr>
        </p:nvGraphicFramePr>
        <p:xfrm>
          <a:off x="2339752" y="2276872"/>
          <a:ext cx="5904656" cy="251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4248472"/>
              </a:tblGrid>
              <a:tr h="780683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/>
                        <a:t>1300000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/>
                        <a:t>میزان صادرات نفت روزانه</a:t>
                      </a:r>
                      <a:endParaRPr lang="en-US" sz="2800" dirty="0"/>
                    </a:p>
                  </a:txBody>
                  <a:tcPr/>
                </a:tc>
              </a:tr>
              <a:tr h="4009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/>
                        <a:t>39000000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/>
                        <a:t>میزان صادرات نفت ماهانه</a:t>
                      </a:r>
                      <a:endParaRPr lang="en-US" sz="2400" dirty="0" smtClean="0"/>
                    </a:p>
                  </a:txBody>
                  <a:tcPr/>
                </a:tc>
              </a:tr>
              <a:tr h="4009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/>
                        <a:t>78000000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/>
                        <a:t>جمعیت ایران</a:t>
                      </a:r>
                      <a:endParaRPr lang="en-US" sz="2400" dirty="0"/>
                    </a:p>
                  </a:txBody>
                  <a:tcPr/>
                </a:tc>
              </a:tr>
              <a:tr h="721691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/>
                        <a:t>نیم</a:t>
                      </a:r>
                      <a:r>
                        <a:rPr lang="fa-IR" sz="2400" b="1" baseline="0" dirty="0" smtClean="0"/>
                        <a:t> بشکه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/>
                        <a:t>سرانه صادرات نفت به ازای هر نفر در هر ماه به</a:t>
                      </a:r>
                      <a:r>
                        <a:rPr lang="fa-IR" sz="2400" b="1" baseline="0" dirty="0" smtClean="0"/>
                        <a:t> بشکه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1628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918" y="260648"/>
            <a:ext cx="8208912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8000" b="1" dirty="0" smtClean="0">
                <a:solidFill>
                  <a:srgbClr val="FF0000"/>
                </a:solidFill>
              </a:rPr>
              <a:t>نیاز دشمن:</a:t>
            </a:r>
          </a:p>
          <a:p>
            <a:pPr algn="ctr" rtl="1"/>
            <a:r>
              <a:rPr lang="fa-IR" sz="8000" b="1" dirty="0" smtClean="0">
                <a:solidFill>
                  <a:srgbClr val="0000FF"/>
                </a:solidFill>
              </a:rPr>
              <a:t>اخلال در تولید</a:t>
            </a:r>
          </a:p>
          <a:p>
            <a:pPr algn="ctr" rtl="1"/>
            <a:r>
              <a:rPr lang="fa-IR" sz="8000" b="1" dirty="0" smtClean="0">
                <a:solidFill>
                  <a:srgbClr val="0000FF"/>
                </a:solidFill>
              </a:rPr>
              <a:t>تحریم خرید کالاهای ایرانی</a:t>
            </a:r>
          </a:p>
          <a:p>
            <a:pPr algn="ctr" rtl="1"/>
            <a:r>
              <a:rPr lang="fa-IR" sz="8000" b="1" dirty="0" smtClean="0">
                <a:solidFill>
                  <a:srgbClr val="0000FF"/>
                </a:solidFill>
              </a:rPr>
              <a:t>کشتن ایرانیان</a:t>
            </a:r>
          </a:p>
        </p:txBody>
      </p:sp>
    </p:spTree>
    <p:extLst>
      <p:ext uri="{BB962C8B-B14F-4D97-AF65-F5344CB8AC3E}">
        <p14:creationId xmlns:p14="http://schemas.microsoft.com/office/powerpoint/2010/main" val="30749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0308" y="764704"/>
            <a:ext cx="6696744" cy="25545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اقتصاد مقاومتی</a:t>
            </a:r>
          </a:p>
          <a:p>
            <a:pPr algn="ctr" rtl="1"/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تحقق نیابد: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0308" y="3573016"/>
            <a:ext cx="6696744" cy="22159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7200" b="1" dirty="0" smtClean="0">
                <a:latin typeface="Times New Roman" pitchFamily="18" charset="0"/>
                <a:cs typeface="Times New Roman" pitchFamily="18" charset="0"/>
              </a:rPr>
              <a:t>اقتصاد ریاضتی </a:t>
            </a:r>
            <a:r>
              <a:rPr lang="fa-IR" sz="6600" b="1" dirty="0" smtClean="0">
                <a:latin typeface="Times New Roman" pitchFamily="18" charset="0"/>
                <a:cs typeface="Times New Roman" pitchFamily="18" charset="0"/>
              </a:rPr>
              <a:t>اجتناب ناپذیر می شود.</a:t>
            </a:r>
          </a:p>
        </p:txBody>
      </p:sp>
    </p:spTree>
    <p:extLst>
      <p:ext uri="{BB962C8B-B14F-4D97-AF65-F5344CB8AC3E}">
        <p14:creationId xmlns:p14="http://schemas.microsoft.com/office/powerpoint/2010/main" val="26231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a\Desktop\کتاب فرهنگ و پیشرفت\کتاب کلیدهای پیشرفت\جلد کتاب کلیدهای پیشرفت2 آبان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360"/>
            <a:ext cx="4104456" cy="63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bayanbox.ir/id/1428226854106011091?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673"/>
            <a:ext cx="3744416" cy="63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bayanbox.ir/id/1428226854106011091?preview"/>
          <p:cNvSpPr>
            <a:spLocks noChangeAspect="1" noChangeArrowheads="1"/>
          </p:cNvSpPr>
          <p:nvPr/>
        </p:nvSpPr>
        <p:spPr bwMode="auto">
          <a:xfrm>
            <a:off x="155575" y="-868363"/>
            <a:ext cx="10001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bayanbox.ir/id/1428226854106011091?preview"/>
          <p:cNvSpPr>
            <a:spLocks noChangeAspect="1" noChangeArrowheads="1"/>
          </p:cNvSpPr>
          <p:nvPr/>
        </p:nvSpPr>
        <p:spPr bwMode="auto">
          <a:xfrm>
            <a:off x="307975" y="-715963"/>
            <a:ext cx="10001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://bayanbox.ir/id/1428226854106011091?preview"/>
          <p:cNvSpPr>
            <a:spLocks noChangeAspect="1" noChangeArrowheads="1"/>
          </p:cNvSpPr>
          <p:nvPr/>
        </p:nvSpPr>
        <p:spPr bwMode="auto">
          <a:xfrm>
            <a:off x="460375" y="-563563"/>
            <a:ext cx="10001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bayanbox.ir/id/1428226854106011091?preview"/>
          <p:cNvSpPr>
            <a:spLocks noChangeAspect="1" noChangeArrowheads="1"/>
          </p:cNvSpPr>
          <p:nvPr/>
        </p:nvSpPr>
        <p:spPr bwMode="auto">
          <a:xfrm>
            <a:off x="155575" y="-1004888"/>
            <a:ext cx="11525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://bayanbox.ir/id/1428226854106011091?view"/>
          <p:cNvSpPr>
            <a:spLocks noChangeAspect="1" noChangeArrowheads="1"/>
          </p:cNvSpPr>
          <p:nvPr/>
        </p:nvSpPr>
        <p:spPr bwMode="auto">
          <a:xfrm>
            <a:off x="155575" y="-4090988"/>
            <a:ext cx="4695825" cy="85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568" y="346075"/>
            <a:ext cx="3844044" cy="6034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کتاب</a:t>
            </a:r>
          </a:p>
          <a:p>
            <a:pPr algn="ctr">
              <a:defRPr/>
            </a:pPr>
            <a:r>
              <a:rPr lang="fa-IR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اقتصاد و فرهنگ</a:t>
            </a:r>
          </a:p>
          <a:p>
            <a:pPr algn="ctr">
              <a:defRPr/>
            </a:pPr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در دست تدوین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bayanbox.ir/id/754164140273168337?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192"/>
            <a:ext cx="3528392" cy="60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10029" cy="576064"/>
          </a:xfrm>
        </p:spPr>
        <p:txBody>
          <a:bodyPr>
            <a:noAutofit/>
          </a:bodyPr>
          <a:lstStyle/>
          <a:p>
            <a:pPr algn="ctr" rtl="1"/>
            <a:r>
              <a:rPr lang="fa-IR" sz="2400" b="1" dirty="0" smtClean="0">
                <a:solidFill>
                  <a:schemeClr val="tx1"/>
                </a:solidFill>
              </a:rPr>
              <a:t>منابع حاصل از صادرات نفت و فرآوردهای نفتی در سال 1391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0602"/>
            <a:ext cx="7762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3600" dirty="0" smtClean="0"/>
              <a:t>منابع حاصل از فروش نفت و فرآورده های نفتی</a:t>
            </a:r>
            <a:br>
              <a:rPr lang="fa-IR" sz="3600" dirty="0" smtClean="0"/>
            </a:br>
            <a:r>
              <a:rPr lang="fa-IR" sz="3600" dirty="0" smtClean="0"/>
              <a:t>در بودجه سال 1391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315200" cy="4752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4800" dirty="0" smtClean="0"/>
              <a:t>610552800000000 ریال</a:t>
            </a:r>
          </a:p>
          <a:p>
            <a:pPr algn="just" rtl="1"/>
            <a:r>
              <a:rPr lang="fa-IR" sz="4800" dirty="0" smtClean="0"/>
              <a:t>61 هزار میلیارد تومان</a:t>
            </a:r>
          </a:p>
          <a:p>
            <a:pPr algn="just" rtl="1"/>
            <a:r>
              <a:rPr lang="fa-IR" sz="4800" dirty="0" smtClean="0"/>
              <a:t>تقسیم بر 75 میلیون جمعیت</a:t>
            </a:r>
          </a:p>
          <a:p>
            <a:pPr algn="just" rtl="1"/>
            <a:r>
              <a:rPr lang="fa-IR" sz="4800" dirty="0" smtClean="0"/>
              <a:t>تقسیم بر 12 ماه</a:t>
            </a:r>
          </a:p>
          <a:p>
            <a:pPr algn="just" rtl="1"/>
            <a:r>
              <a:rPr lang="fa-IR" sz="4800" dirty="0" smtClean="0"/>
              <a:t>نفری ماهی حدود 67 هزار تومان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564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548680"/>
            <a:ext cx="7315200" cy="54726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fa-IR" sz="5400" b="1" dirty="0" smtClean="0"/>
          </a:p>
          <a:p>
            <a:pPr rtl="1"/>
            <a:r>
              <a:rPr lang="fa-IR" sz="5400" b="1" u="sng" dirty="0" smtClean="0"/>
              <a:t>صادرات نفت روزانه در بودجه</a:t>
            </a:r>
          </a:p>
          <a:p>
            <a:pPr rtl="1"/>
            <a:r>
              <a:rPr lang="fa-IR" sz="8000" b="1" dirty="0" smtClean="0"/>
              <a:t> </a:t>
            </a:r>
            <a:r>
              <a:rPr lang="fa-IR" b="1" dirty="0" smtClean="0"/>
              <a:t>قبل از تحریم = 2300000 بشکه</a:t>
            </a:r>
          </a:p>
          <a:p>
            <a:pPr rtl="1"/>
            <a:r>
              <a:rPr lang="fa-IR" b="1" dirty="0" smtClean="0">
                <a:solidFill>
                  <a:srgbClr val="7030A0"/>
                </a:solidFill>
              </a:rPr>
              <a:t>بعد از تحریم = 1300000 بشکه</a:t>
            </a:r>
          </a:p>
          <a:p>
            <a:pPr rtl="1"/>
            <a:r>
              <a:rPr lang="fa-IR" sz="5400" b="1" dirty="0" smtClean="0">
                <a:solidFill>
                  <a:srgbClr val="FF0000"/>
                </a:solidFill>
              </a:rPr>
              <a:t>روزی یک میلیون بشکه کمتر</a:t>
            </a:r>
          </a:p>
        </p:txBody>
      </p:sp>
    </p:spTree>
    <p:extLst>
      <p:ext uri="{BB962C8B-B14F-4D97-AF65-F5344CB8AC3E}">
        <p14:creationId xmlns:p14="http://schemas.microsoft.com/office/powerpoint/2010/main" val="13111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نتیجه گیری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204864"/>
            <a:ext cx="7315200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اختصاص عادلانه بودجه عمومی واجب است.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99592" y="3645024"/>
            <a:ext cx="73152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 rtl="1">
              <a:buNone/>
            </a:pPr>
            <a:r>
              <a:rPr lang="fa-IR" sz="3200" b="1" dirty="0" smtClean="0">
                <a:latin typeface="Times New Roman" pitchFamily="18" charset="0"/>
                <a:cs typeface="Times New Roman" pitchFamily="18" charset="0"/>
              </a:rPr>
              <a:t>اما کافی نیست!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99592" y="4869160"/>
            <a:ext cx="7315200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 rtl="1">
              <a:buNone/>
            </a:pPr>
            <a:r>
              <a:rPr lang="fa-IR" sz="3200" b="1" dirty="0" smtClean="0">
                <a:latin typeface="Times New Roman" pitchFamily="18" charset="0"/>
                <a:cs typeface="Times New Roman" pitchFamily="18" charset="0"/>
              </a:rPr>
              <a:t>باید به تولید ثروت روی آورد.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9" y="476672"/>
            <a:ext cx="7315200" cy="10081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3200" b="1" dirty="0" smtClean="0"/>
              <a:t>قیمت هر لیتر نفت خام (هر دلار 3000 تومان)</a:t>
            </a:r>
            <a:br>
              <a:rPr lang="fa-IR" sz="3200" b="1" dirty="0" smtClean="0"/>
            </a:br>
            <a:r>
              <a:rPr lang="fa-IR" sz="3200" b="1" dirty="0" smtClean="0"/>
              <a:t>(هر بشکه حدود 158/99 لیتر است)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9389" y="1772816"/>
            <a:ext cx="7315200" cy="2088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3200" b="1" dirty="0" smtClean="0"/>
              <a:t>نفت خام بشکه ای 110 دلار </a:t>
            </a:r>
          </a:p>
          <a:p>
            <a:pPr rtl="1"/>
            <a:r>
              <a:rPr lang="fa-IR" sz="3200" b="1" dirty="0" smtClean="0"/>
              <a:t>یعنی</a:t>
            </a:r>
          </a:p>
          <a:p>
            <a:r>
              <a:rPr lang="fa-IR" sz="3200" b="1" dirty="0" smtClean="0"/>
              <a:t>مت نفت خام لیتری 69/18 سنت =  2075 تومان</a:t>
            </a:r>
            <a:endParaRPr lang="en-US" sz="3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35179" y="4293096"/>
            <a:ext cx="7315200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3600" b="1" dirty="0" smtClean="0"/>
              <a:t>بنزین بشکه ای 130 دلار</a:t>
            </a:r>
          </a:p>
          <a:p>
            <a:pPr rtl="1"/>
            <a:r>
              <a:rPr lang="fa-IR" sz="3600" b="1" dirty="0" smtClean="0"/>
              <a:t>یعنی </a:t>
            </a:r>
          </a:p>
          <a:p>
            <a:pPr rtl="1"/>
            <a:r>
              <a:rPr lang="fa-IR" sz="3600" b="1" dirty="0" smtClean="0"/>
              <a:t>لیتری 82 سنت = لیتری </a:t>
            </a:r>
            <a:r>
              <a:rPr lang="fa-IR" sz="3600" b="1" dirty="0" smtClean="0"/>
              <a:t>2459 </a:t>
            </a:r>
            <a:r>
              <a:rPr lang="fa-IR" sz="3600" b="1" dirty="0" smtClean="0"/>
              <a:t>تومان</a:t>
            </a:r>
          </a:p>
        </p:txBody>
      </p:sp>
    </p:spTree>
    <p:extLst>
      <p:ext uri="{BB962C8B-B14F-4D97-AF65-F5344CB8AC3E}">
        <p14:creationId xmlns:p14="http://schemas.microsoft.com/office/powerpoint/2010/main" val="5172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831</Words>
  <Application>Microsoft Office PowerPoint</Application>
  <PresentationFormat>On-screen Show (4:3)</PresentationFormat>
  <Paragraphs>202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میزان صادرات نفت به ازای هر نفر در هر ماه در سال 91 و قبل</vt:lpstr>
      <vt:lpstr>PowerPoint Presentation</vt:lpstr>
      <vt:lpstr> سال 92 و بودجه 93میزان صادرات نفت به ازای هر نفر در هر ماه</vt:lpstr>
      <vt:lpstr>منابع حاصل از صادرات نفت و فرآوردهای نفتی در سال 1391</vt:lpstr>
      <vt:lpstr>منابع حاصل از فروش نفت و فرآورده های نفتی در بودجه سال 1391</vt:lpstr>
      <vt:lpstr>PowerPoint Presentation</vt:lpstr>
      <vt:lpstr>نتیجه گیری</vt:lpstr>
      <vt:lpstr>قیمت هر لیتر نفت خام (هر دلار 3000 تومان) (هر بشکه حدود 158/99 لیتر است)</vt:lpstr>
      <vt:lpstr>هزینه تمام شده فرآوردهه ای نفتی</vt:lpstr>
      <vt:lpstr>PowerPoint Presentation</vt:lpstr>
      <vt:lpstr>PowerPoint Presentation</vt:lpstr>
      <vt:lpstr>یارانه بنزین سهمیه ای هر خودرو  لیتری 2600 تومان</vt:lpstr>
      <vt:lpstr>هزینه تمام شده فرآوردهه ای نفتی</vt:lpstr>
      <vt:lpstr>وسیله نقلیه فقرا</vt:lpstr>
      <vt:lpstr>کسانی که از بیت المال عمومی استفاده می کنند </vt:lpstr>
      <vt:lpstr>میزان مالیات بر بنزین در اروپا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</dc:creator>
  <cp:lastModifiedBy>baba</cp:lastModifiedBy>
  <cp:revision>92</cp:revision>
  <dcterms:created xsi:type="dcterms:W3CDTF">2012-12-01T21:42:12Z</dcterms:created>
  <dcterms:modified xsi:type="dcterms:W3CDTF">2014-04-14T07:23:19Z</dcterms:modified>
</cp:coreProperties>
</file>