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B1A6"/>
    <a:srgbClr val="EFFBFF"/>
    <a:srgbClr val="ABF1EA"/>
    <a:srgbClr val="C22D14"/>
    <a:srgbClr val="8000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4F73A-0D0E-488D-B4AA-FA046F872393}" type="datetimeFigureOut">
              <a:rPr lang="en-US" smtClean="0"/>
              <a:t>7/14/2012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8092D-AE53-4D8B-AB4F-8A92E555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7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8092D-AE53-4D8B-AB4F-8A92E555AA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89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8092D-AE53-4D8B-AB4F-8A92E555AA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4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22" y="0"/>
            <a:ext cx="9144000" cy="6858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 rot="19048950">
            <a:off x="338436" y="620758"/>
            <a:ext cx="4470305" cy="3673944"/>
          </a:xfrm>
          <a:prstGeom prst="ellipse">
            <a:avLst/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19031621">
            <a:off x="1186396" y="746375"/>
            <a:ext cx="2972289" cy="32316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a-IR" sz="5400" b="1" cap="all" dirty="0" smtClean="0">
                <a:ln w="0"/>
                <a:solidFill>
                  <a:schemeClr val="tx1">
                    <a:lumMod val="20000"/>
                    <a:lumOff val="8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cs typeface="B Mitra" pitchFamily="2" charset="-78"/>
              </a:rPr>
              <a:t>درس هشتم</a:t>
            </a:r>
          </a:p>
          <a:p>
            <a:pPr algn="ctr"/>
            <a:endParaRPr lang="fa-IR" sz="5400" b="1" cap="all" dirty="0">
              <a:ln w="0"/>
              <a:solidFill>
                <a:schemeClr val="tx1">
                  <a:lumMod val="20000"/>
                  <a:lumOff val="80000"/>
                </a:schemeClr>
              </a:solidFill>
              <a:effectLst>
                <a:reflection blurRad="12700" stA="50000" endPos="50000" dist="5000" dir="5400000" sy="-100000" rotWithShape="0"/>
              </a:effectLst>
              <a:cs typeface="B Mitra" pitchFamily="2" charset="-78"/>
            </a:endParaRPr>
          </a:p>
          <a:p>
            <a:pPr algn="ctr"/>
            <a:r>
              <a:rPr lang="fa-IR" sz="9600" b="1" cap="all" dirty="0" smtClean="0">
                <a:ln w="0"/>
                <a:solidFill>
                  <a:schemeClr val="tx1">
                    <a:lumMod val="20000"/>
                    <a:lumOff val="8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cs typeface="B Mitra" pitchFamily="2" charset="-78"/>
              </a:rPr>
              <a:t>الهام</a:t>
            </a:r>
            <a:endParaRPr lang="en-US" sz="9600" b="1" cap="all" dirty="0">
              <a:ln w="0"/>
              <a:solidFill>
                <a:schemeClr val="tx1">
                  <a:lumMod val="20000"/>
                  <a:lumOff val="80000"/>
                </a:schemeClr>
              </a:solidFill>
              <a:effectLst>
                <a:reflection blurRad="12700" stA="50000" endPos="50000" dist="5000" dir="5400000" sy="-100000" rotWithShape="0"/>
              </a:effectLst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829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  <a:prstGeom prst="roundRect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Autofit/>
          </a:bodyPr>
          <a:lstStyle/>
          <a:p>
            <a:r>
              <a:rPr lang="fa-IR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اتصال دائمی به عالم غیب (منشأ أخذ باید ها و نبایدهای زندگی)               رسیدن به کمال 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itchFamily="2" charset="-78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286000" y="685800"/>
            <a:ext cx="609600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589809" y="1435274"/>
            <a:ext cx="5334000" cy="533400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3581399" y="1524000"/>
            <a:ext cx="1077191" cy="4953000"/>
            <a:chOff x="7408011" y="1752600"/>
            <a:chExt cx="842371" cy="2781300"/>
          </a:xfrm>
        </p:grpSpPr>
        <p:sp>
          <p:nvSpPr>
            <p:cNvPr id="9" name="Oval 8"/>
            <p:cNvSpPr/>
            <p:nvPr/>
          </p:nvSpPr>
          <p:spPr>
            <a:xfrm>
              <a:off x="7408011" y="1752600"/>
              <a:ext cx="821589" cy="762000"/>
            </a:xfrm>
            <a:prstGeom prst="ellipse">
              <a:avLst/>
            </a:prstGeom>
            <a:solidFill>
              <a:srgbClr val="EFFBFF"/>
            </a:solidFill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2000" b="1" dirty="0" smtClean="0">
                  <a:solidFill>
                    <a:schemeClr val="bg1"/>
                  </a:solidFill>
                  <a:cs typeface="B Mitra" pitchFamily="2" charset="-78"/>
                </a:rPr>
                <a:t>حیثیت مادی</a:t>
              </a:r>
              <a:endParaRPr lang="en-US" sz="2000" b="1" dirty="0">
                <a:solidFill>
                  <a:schemeClr val="bg1"/>
                </a:solidFill>
                <a:cs typeface="B Mitra" pitchFamily="2" charset="-78"/>
              </a:endParaRPr>
            </a:p>
          </p:txBody>
        </p:sp>
        <p:cxnSp>
          <p:nvCxnSpPr>
            <p:cNvPr id="11" name="Straight Connector 10"/>
            <p:cNvCxnSpPr>
              <a:stCxn id="9" idx="4"/>
            </p:cNvCxnSpPr>
            <p:nvPr/>
          </p:nvCxnSpPr>
          <p:spPr>
            <a:xfrm>
              <a:off x="7818806" y="2514600"/>
              <a:ext cx="29794" cy="1371600"/>
            </a:xfrm>
            <a:prstGeom prst="line">
              <a:avLst/>
            </a:prstGeom>
            <a:ln>
              <a:solidFill>
                <a:srgbClr val="EFFBFF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</p:cNvCxnSpPr>
            <p:nvPr/>
          </p:nvCxnSpPr>
          <p:spPr>
            <a:xfrm flipH="1">
              <a:off x="7467600" y="2514600"/>
              <a:ext cx="351206" cy="685800"/>
            </a:xfrm>
            <a:prstGeom prst="line">
              <a:avLst/>
            </a:prstGeom>
            <a:ln>
              <a:solidFill>
                <a:srgbClr val="EFFBFF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9" idx="4"/>
            </p:cNvCxnSpPr>
            <p:nvPr/>
          </p:nvCxnSpPr>
          <p:spPr>
            <a:xfrm>
              <a:off x="7818806" y="2514600"/>
              <a:ext cx="410795" cy="685800"/>
            </a:xfrm>
            <a:prstGeom prst="line">
              <a:avLst/>
            </a:prstGeom>
            <a:ln>
              <a:solidFill>
                <a:srgbClr val="EFFB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7488382" y="3848100"/>
              <a:ext cx="381000" cy="685800"/>
            </a:xfrm>
            <a:prstGeom prst="line">
              <a:avLst/>
            </a:prstGeom>
            <a:ln>
              <a:solidFill>
                <a:srgbClr val="EFFBFF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869382" y="3848100"/>
              <a:ext cx="381000" cy="685800"/>
            </a:xfrm>
            <a:prstGeom prst="line">
              <a:avLst/>
            </a:prstGeom>
            <a:ln>
              <a:solidFill>
                <a:srgbClr val="EFFB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Curved Left Arrow 19"/>
          <p:cNvSpPr/>
          <p:nvPr/>
        </p:nvSpPr>
        <p:spPr>
          <a:xfrm>
            <a:off x="4658591" y="3657600"/>
            <a:ext cx="751609" cy="412172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urved Right Arrow 20"/>
          <p:cNvSpPr/>
          <p:nvPr/>
        </p:nvSpPr>
        <p:spPr>
          <a:xfrm rot="10800000">
            <a:off x="4637808" y="3352799"/>
            <a:ext cx="725627" cy="412174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76800" y="2362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cs typeface="B Mitra" pitchFamily="2" charset="-78"/>
              </a:rPr>
              <a:t>حیثیت غیبی</a:t>
            </a:r>
            <a:endParaRPr lang="en-US" sz="2400" b="1" dirty="0">
              <a:cs typeface="B Mitra" pitchFamily="2" charset="-78"/>
            </a:endParaRPr>
          </a:p>
        </p:txBody>
      </p:sp>
      <p:sp>
        <p:nvSpPr>
          <p:cNvPr id="26" name="Oval 25"/>
          <p:cNvSpPr/>
          <p:nvPr/>
        </p:nvSpPr>
        <p:spPr>
          <a:xfrm rot="18780020">
            <a:off x="-315415" y="2126794"/>
            <a:ext cx="2938151" cy="1126326"/>
          </a:xfrm>
          <a:prstGeom prst="ellipse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>
                    <a:lumMod val="60000"/>
                    <a:lumOff val="40000"/>
                  </a:schemeClr>
                </a:solidFill>
                <a:cs typeface="B Mitra" pitchFamily="2" charset="-78"/>
              </a:rPr>
              <a:t>زندگی انسان وابسته به ارتباط با غیب</a:t>
            </a:r>
            <a:endParaRPr lang="en-US" b="1" dirty="0">
              <a:solidFill>
                <a:schemeClr val="tx1">
                  <a:lumMod val="60000"/>
                  <a:lumOff val="4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021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32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20" grpId="0" animBg="1"/>
      <p:bldP spid="21" grpId="0" animBg="1"/>
      <p:bldP spid="25" grpId="0"/>
      <p:bldP spid="26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6200" y="3619500"/>
            <a:ext cx="2743200" cy="2458589"/>
          </a:xfrm>
          <a:prstGeom prst="ellipse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 smtClean="0">
                <a:solidFill>
                  <a:srgbClr val="00B050"/>
                </a:solidFill>
              </a:rPr>
              <a:t>عالم غیب</a:t>
            </a:r>
          </a:p>
          <a:p>
            <a:pPr algn="ctr"/>
            <a:endParaRPr lang="fa-IR" sz="3200" b="1" dirty="0">
              <a:solidFill>
                <a:srgbClr val="00B050"/>
              </a:solidFill>
            </a:endParaRPr>
          </a:p>
          <a:p>
            <a:pPr algn="ctr"/>
            <a:r>
              <a:rPr lang="fa-IR" sz="3200" b="1" dirty="0" smtClean="0">
                <a:solidFill>
                  <a:srgbClr val="92D050"/>
                </a:solidFill>
              </a:rPr>
              <a:t>عالم ملکوت</a:t>
            </a:r>
            <a:endParaRPr lang="en-US" sz="3200" b="1" dirty="0">
              <a:solidFill>
                <a:srgbClr val="92D05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477000" y="3810000"/>
            <a:ext cx="2667000" cy="2077589"/>
          </a:xfrm>
          <a:prstGeom prst="roundRect">
            <a:avLst/>
          </a:prstGeom>
          <a:solidFill>
            <a:srgbClr val="6633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 smtClean="0">
                <a:solidFill>
                  <a:srgbClr val="800000"/>
                </a:solidFill>
                <a:cs typeface="B Mitra" pitchFamily="2" charset="-78"/>
              </a:rPr>
              <a:t>عالم شهادت </a:t>
            </a:r>
          </a:p>
          <a:p>
            <a:pPr algn="ctr"/>
            <a:endParaRPr lang="fa-IR" sz="3200" b="1" dirty="0">
              <a:solidFill>
                <a:srgbClr val="663300"/>
              </a:solidFill>
              <a:cs typeface="B Mitra" pitchFamily="2" charset="-78"/>
            </a:endParaRPr>
          </a:p>
          <a:p>
            <a:pPr algn="ctr"/>
            <a:r>
              <a:rPr lang="fa-IR" sz="3200" b="1" dirty="0" smtClean="0">
                <a:solidFill>
                  <a:srgbClr val="663300"/>
                </a:solidFill>
                <a:cs typeface="B Mitra" pitchFamily="2" charset="-78"/>
              </a:rPr>
              <a:t>عالم ملک</a:t>
            </a:r>
            <a:endParaRPr lang="en-US" sz="3200" b="1" dirty="0">
              <a:solidFill>
                <a:srgbClr val="663300"/>
              </a:solidFill>
              <a:cs typeface="B Mitra" pitchFamily="2" charset="-78"/>
            </a:endParaRPr>
          </a:p>
        </p:txBody>
      </p:sp>
      <p:sp>
        <p:nvSpPr>
          <p:cNvPr id="4" name="Left-Right Arrow 3"/>
          <p:cNvSpPr/>
          <p:nvPr/>
        </p:nvSpPr>
        <p:spPr>
          <a:xfrm>
            <a:off x="2788228" y="4262968"/>
            <a:ext cx="3567543" cy="228600"/>
          </a:xfrm>
          <a:prstGeom prst="left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2819399" y="5213194"/>
            <a:ext cx="3567545" cy="228600"/>
          </a:xfrm>
          <a:prstGeom prst="left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79519" y="3739748"/>
            <a:ext cx="4021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 smtClean="0">
                <a:solidFill>
                  <a:schemeClr val="tx1">
                    <a:lumMod val="40000"/>
                    <a:lumOff val="60000"/>
                  </a:schemeClr>
                </a:solidFill>
                <a:cs typeface="B Mitra" pitchFamily="2" charset="-78"/>
              </a:rPr>
              <a:t>از منظر </a:t>
            </a:r>
            <a:r>
              <a:rPr lang="fa-IR" sz="2800" dirty="0" smtClean="0">
                <a:solidFill>
                  <a:srgbClr val="800000"/>
                </a:solidFill>
                <a:cs typeface="B Mitra" pitchFamily="2" charset="-78"/>
              </a:rPr>
              <a:t>حضور</a:t>
            </a:r>
            <a:r>
              <a:rPr lang="fa-IR" sz="2800" dirty="0" smtClean="0">
                <a:cs typeface="B Mitra" pitchFamily="2" charset="-78"/>
              </a:rPr>
              <a:t> </a:t>
            </a:r>
            <a:r>
              <a:rPr lang="fa-IR" sz="2800" dirty="0" smtClean="0">
                <a:solidFill>
                  <a:schemeClr val="tx1">
                    <a:lumMod val="40000"/>
                    <a:lumOff val="60000"/>
                  </a:schemeClr>
                </a:solidFill>
                <a:cs typeface="B Mitra" pitchFamily="2" charset="-78"/>
              </a:rPr>
              <a:t>یا</a:t>
            </a:r>
            <a:r>
              <a:rPr lang="fa-IR" sz="2800" dirty="0" smtClean="0">
                <a:cs typeface="B Mitra" pitchFamily="2" charset="-78"/>
              </a:rPr>
              <a:t> </a:t>
            </a:r>
            <a:r>
              <a:rPr lang="fa-IR" sz="2800" dirty="0" smtClean="0">
                <a:solidFill>
                  <a:srgbClr val="00B050"/>
                </a:solidFill>
                <a:cs typeface="B Mitra" pitchFamily="2" charset="-78"/>
              </a:rPr>
              <a:t>عدم حضور </a:t>
            </a:r>
            <a:r>
              <a:rPr lang="fa-IR" sz="2800" dirty="0" smtClean="0">
                <a:solidFill>
                  <a:schemeClr val="tx1">
                    <a:lumMod val="40000"/>
                    <a:lumOff val="60000"/>
                  </a:schemeClr>
                </a:solidFill>
                <a:cs typeface="B Mitra" pitchFamily="2" charset="-78"/>
              </a:rPr>
              <a:t>حقیقت</a:t>
            </a:r>
            <a:endParaRPr lang="en-US" sz="2800" dirty="0">
              <a:solidFill>
                <a:schemeClr val="tx1">
                  <a:lumMod val="40000"/>
                  <a:lumOff val="60000"/>
                </a:schemeClr>
              </a:solidFill>
              <a:cs typeface="B Mitra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471075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 smtClean="0">
                <a:solidFill>
                  <a:schemeClr val="tx1">
                    <a:lumMod val="40000"/>
                    <a:lumOff val="60000"/>
                  </a:schemeClr>
                </a:solidFill>
                <a:cs typeface="B Mitra" pitchFamily="2" charset="-78"/>
              </a:rPr>
              <a:t>از منظر </a:t>
            </a:r>
            <a:r>
              <a:rPr lang="fa-IR" sz="2800" dirty="0" smtClean="0">
                <a:solidFill>
                  <a:srgbClr val="663300"/>
                </a:solidFill>
                <a:cs typeface="B Mitra" pitchFamily="2" charset="-78"/>
              </a:rPr>
              <a:t>ظاهر</a:t>
            </a:r>
            <a:r>
              <a:rPr lang="fa-IR" sz="2800" dirty="0" smtClean="0">
                <a:solidFill>
                  <a:srgbClr val="92D050"/>
                </a:solidFill>
                <a:cs typeface="B Mitra" pitchFamily="2" charset="-78"/>
              </a:rPr>
              <a:t> </a:t>
            </a:r>
            <a:r>
              <a:rPr lang="fa-IR" sz="2800" dirty="0" smtClean="0">
                <a:solidFill>
                  <a:schemeClr val="tx1">
                    <a:lumMod val="40000"/>
                    <a:lumOff val="60000"/>
                  </a:schemeClr>
                </a:solidFill>
                <a:cs typeface="B Mitra" pitchFamily="2" charset="-78"/>
              </a:rPr>
              <a:t>یا</a:t>
            </a:r>
            <a:r>
              <a:rPr lang="fa-IR" sz="2800" dirty="0" smtClean="0">
                <a:solidFill>
                  <a:srgbClr val="92D050"/>
                </a:solidFill>
                <a:cs typeface="B Mitra" pitchFamily="2" charset="-78"/>
              </a:rPr>
              <a:t> باطن </a:t>
            </a:r>
            <a:r>
              <a:rPr lang="fa-IR" sz="2800" dirty="0" smtClean="0">
                <a:solidFill>
                  <a:schemeClr val="tx1">
                    <a:lumMod val="40000"/>
                    <a:lumOff val="60000"/>
                  </a:schemeClr>
                </a:solidFill>
                <a:cs typeface="B Mitra" pitchFamily="2" charset="-78"/>
              </a:rPr>
              <a:t>حقیقت</a:t>
            </a:r>
            <a:endParaRPr lang="en-US" sz="2800" dirty="0">
              <a:solidFill>
                <a:schemeClr val="tx1">
                  <a:lumMod val="40000"/>
                  <a:lumOff val="60000"/>
                </a:schemeClr>
              </a:solidFill>
              <a:cs typeface="B Mitra" pitchFamily="2" charset="-78"/>
            </a:endParaRP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  <a:prstGeom prst="roundRect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Autofit/>
          </a:bodyPr>
          <a:lstStyle/>
          <a:p>
            <a:r>
              <a:rPr lang="fa-IR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عوالم ملک ، شهادت ، غیب و ملکوت در عرف قرآن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itchFamily="2" charset="-78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1039090" y="2570018"/>
            <a:ext cx="609600" cy="838200"/>
          </a:xfrm>
          <a:prstGeom prst="downArrow">
            <a:avLst>
              <a:gd name="adj1" fmla="val 36364"/>
              <a:gd name="adj2" fmla="val 50000"/>
            </a:avLst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14745" y="1503218"/>
            <a:ext cx="2286000" cy="1066800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solidFill>
                  <a:schemeClr val="tx1">
                    <a:lumMod val="20000"/>
                    <a:lumOff val="80000"/>
                  </a:schemeClr>
                </a:solidFill>
                <a:cs typeface="B Mitra" pitchFamily="2" charset="-78"/>
              </a:rPr>
              <a:t>عناصر الهام</a:t>
            </a:r>
            <a:endParaRPr lang="en-US" sz="2400" b="1" dirty="0">
              <a:solidFill>
                <a:schemeClr val="tx1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529613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/>
      <p:bldP spid="8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2895600" y="3047996"/>
            <a:ext cx="2743203" cy="2762085"/>
          </a:xfrm>
          <a:custGeom>
            <a:avLst/>
            <a:gdLst>
              <a:gd name="connsiteX0" fmla="*/ 0 w 2743203"/>
              <a:gd name="connsiteY0" fmla="*/ 1381043 h 2762085"/>
              <a:gd name="connsiteX1" fmla="*/ 1371602 w 2743203"/>
              <a:gd name="connsiteY1" fmla="*/ 0 h 2762085"/>
              <a:gd name="connsiteX2" fmla="*/ 2743204 w 2743203"/>
              <a:gd name="connsiteY2" fmla="*/ 1381043 h 2762085"/>
              <a:gd name="connsiteX3" fmla="*/ 1371602 w 2743203"/>
              <a:gd name="connsiteY3" fmla="*/ 2762086 h 2762085"/>
              <a:gd name="connsiteX4" fmla="*/ 0 w 2743203"/>
              <a:gd name="connsiteY4" fmla="*/ 1381043 h 2762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3203" h="2762085">
                <a:moveTo>
                  <a:pt x="0" y="1381043"/>
                </a:moveTo>
                <a:cubicBezTo>
                  <a:pt x="0" y="618314"/>
                  <a:pt x="614087" y="0"/>
                  <a:pt x="1371602" y="0"/>
                </a:cubicBezTo>
                <a:cubicBezTo>
                  <a:pt x="2129117" y="0"/>
                  <a:pt x="2743204" y="618314"/>
                  <a:pt x="2743204" y="1381043"/>
                </a:cubicBezTo>
                <a:cubicBezTo>
                  <a:pt x="2743204" y="2143772"/>
                  <a:pt x="2129117" y="2762086"/>
                  <a:pt x="1371602" y="2762086"/>
                </a:cubicBezTo>
                <a:cubicBezTo>
                  <a:pt x="614087" y="2762086"/>
                  <a:pt x="0" y="2143772"/>
                  <a:pt x="0" y="1381043"/>
                </a:cubicBezTo>
                <a:close/>
              </a:path>
            </a:pathLst>
          </a:custGeom>
          <a:solidFill>
            <a:srgbClr val="C22D1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27133" tIns="429898" rIns="427133" bIns="429898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4000" b="1" kern="1200" dirty="0" smtClean="0">
                <a:solidFill>
                  <a:srgbClr val="800000"/>
                </a:solidFill>
                <a:cs typeface="B Mitra" pitchFamily="2" charset="-78"/>
              </a:rPr>
              <a:t>انسان</a:t>
            </a:r>
            <a:r>
              <a:rPr lang="fa-IR" sz="3600" b="1" kern="1200" dirty="0" smtClean="0">
                <a:solidFill>
                  <a:srgbClr val="800000"/>
                </a:solidFill>
                <a:cs typeface="B Mitra" pitchFamily="2" charset="-78"/>
              </a:rPr>
              <a:t> </a:t>
            </a:r>
          </a:p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3600" b="1" kern="1200" dirty="0" smtClean="0">
                <a:solidFill>
                  <a:srgbClr val="800000"/>
                </a:solidFill>
                <a:cs typeface="B Mitra" pitchFamily="2" charset="-78"/>
              </a:rPr>
              <a:t>و </a:t>
            </a:r>
          </a:p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4000" b="1" kern="1200" dirty="0" smtClean="0">
                <a:solidFill>
                  <a:srgbClr val="800000"/>
                </a:solidFill>
                <a:cs typeface="B Mitra" pitchFamily="2" charset="-78"/>
              </a:rPr>
              <a:t>غیب</a:t>
            </a:r>
            <a:endParaRPr lang="en-US" sz="4000" b="1" kern="1200" dirty="0">
              <a:solidFill>
                <a:srgbClr val="800000"/>
              </a:solidFill>
              <a:cs typeface="B Mitra" pitchFamily="2" charset="-78"/>
            </a:endParaRPr>
          </a:p>
        </p:txBody>
      </p:sp>
      <p:sp>
        <p:nvSpPr>
          <p:cNvPr id="8" name="Freeform 7"/>
          <p:cNvSpPr/>
          <p:nvPr/>
        </p:nvSpPr>
        <p:spPr>
          <a:xfrm rot="5399992">
            <a:off x="4257381" y="3016400"/>
            <a:ext cx="19635" cy="43558"/>
          </a:xfrm>
          <a:custGeom>
            <a:avLst/>
            <a:gdLst>
              <a:gd name="connsiteX0" fmla="*/ 2602 w 19634"/>
              <a:gd name="connsiteY0" fmla="*/ 16657 h 43558"/>
              <a:gd name="connsiteX1" fmla="*/ 17032 w 19634"/>
              <a:gd name="connsiteY1" fmla="*/ 16657 h 43558"/>
              <a:gd name="connsiteX2" fmla="*/ 17032 w 19634"/>
              <a:gd name="connsiteY2" fmla="*/ 26901 h 43558"/>
              <a:gd name="connsiteX3" fmla="*/ 2602 w 19634"/>
              <a:gd name="connsiteY3" fmla="*/ 26901 h 43558"/>
              <a:gd name="connsiteX4" fmla="*/ 2602 w 19634"/>
              <a:gd name="connsiteY4" fmla="*/ 16657 h 43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34" h="43558">
                <a:moveTo>
                  <a:pt x="17032" y="26901"/>
                </a:moveTo>
                <a:lnTo>
                  <a:pt x="2602" y="26901"/>
                </a:lnTo>
                <a:lnTo>
                  <a:pt x="2602" y="16657"/>
                </a:lnTo>
                <a:lnTo>
                  <a:pt x="17032" y="16657"/>
                </a:lnTo>
                <a:lnTo>
                  <a:pt x="17032" y="26901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25" tIns="21288" rIns="22028" bIns="21288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9" name="Freeform 8"/>
          <p:cNvSpPr/>
          <p:nvPr/>
        </p:nvSpPr>
        <p:spPr>
          <a:xfrm>
            <a:off x="3047998" y="838204"/>
            <a:ext cx="2438394" cy="2190159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0" h="21600">
                <a:moveTo>
                  <a:pt x="3475" y="0"/>
                </a:moveTo>
                <a:lnTo>
                  <a:pt x="18125" y="0"/>
                </a:lnTo>
                <a:cubicBezTo>
                  <a:pt x="20044" y="0"/>
                  <a:pt x="21600" y="4835"/>
                  <a:pt x="21600" y="10800"/>
                </a:cubicBezTo>
                <a:cubicBezTo>
                  <a:pt x="21600" y="16765"/>
                  <a:pt x="20044" y="21600"/>
                  <a:pt x="18125" y="21600"/>
                </a:cubicBezTo>
                <a:lnTo>
                  <a:pt x="3475" y="21600"/>
                </a:lnTo>
                <a:cubicBezTo>
                  <a:pt x="1556" y="21600"/>
                  <a:pt x="0" y="16765"/>
                  <a:pt x="0" y="10800"/>
                </a:cubicBezTo>
                <a:cubicBezTo>
                  <a:pt x="0" y="4835"/>
                  <a:pt x="1556" y="0"/>
                  <a:pt x="3475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0161" tIns="335956" rIns="130161" bIns="335956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rgbClr val="0070C0"/>
                </a:solidFill>
                <a:cs typeface="B Mitra" pitchFamily="2" charset="-78"/>
              </a:rPr>
              <a:t>بهره مندی از غیب  متناسب با استعداد و توان مادی</a:t>
            </a:r>
            <a:endParaRPr lang="en-US" sz="2400" b="1" kern="1200" dirty="0">
              <a:solidFill>
                <a:srgbClr val="0070C0"/>
              </a:solidFill>
              <a:cs typeface="B Mitra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 rot="1439981">
            <a:off x="5517305" y="4986157"/>
            <a:ext cx="100280" cy="43558"/>
          </a:xfrm>
          <a:custGeom>
            <a:avLst/>
            <a:gdLst>
              <a:gd name="connsiteX0" fmla="*/ 13292 w 100280"/>
              <a:gd name="connsiteY0" fmla="*/ 16657 h 43558"/>
              <a:gd name="connsiteX1" fmla="*/ 86988 w 100280"/>
              <a:gd name="connsiteY1" fmla="*/ 16657 h 43558"/>
              <a:gd name="connsiteX2" fmla="*/ 86988 w 100280"/>
              <a:gd name="connsiteY2" fmla="*/ 26901 h 43558"/>
              <a:gd name="connsiteX3" fmla="*/ 13292 w 100280"/>
              <a:gd name="connsiteY3" fmla="*/ 26901 h 43558"/>
              <a:gd name="connsiteX4" fmla="*/ 13292 w 100280"/>
              <a:gd name="connsiteY4" fmla="*/ 16657 h 43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80" h="43558">
                <a:moveTo>
                  <a:pt x="13292" y="16657"/>
                </a:moveTo>
                <a:lnTo>
                  <a:pt x="86988" y="16657"/>
                </a:lnTo>
                <a:lnTo>
                  <a:pt x="86988" y="26901"/>
                </a:lnTo>
                <a:lnTo>
                  <a:pt x="13292" y="26901"/>
                </a:lnTo>
                <a:lnTo>
                  <a:pt x="13292" y="16657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332" tIns="19272" rIns="60333" bIns="19271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1" name="Freeform 10"/>
          <p:cNvSpPr/>
          <p:nvPr/>
        </p:nvSpPr>
        <p:spPr>
          <a:xfrm>
            <a:off x="5486416" y="4419595"/>
            <a:ext cx="2438394" cy="2190159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0" h="21600">
                <a:moveTo>
                  <a:pt x="3475" y="0"/>
                </a:moveTo>
                <a:lnTo>
                  <a:pt x="18125" y="0"/>
                </a:lnTo>
                <a:cubicBezTo>
                  <a:pt x="20044" y="0"/>
                  <a:pt x="21600" y="4835"/>
                  <a:pt x="21600" y="10800"/>
                </a:cubicBezTo>
                <a:cubicBezTo>
                  <a:pt x="21600" y="16765"/>
                  <a:pt x="20044" y="21600"/>
                  <a:pt x="18125" y="21600"/>
                </a:cubicBezTo>
                <a:lnTo>
                  <a:pt x="3475" y="21600"/>
                </a:lnTo>
                <a:cubicBezTo>
                  <a:pt x="1556" y="21600"/>
                  <a:pt x="0" y="16765"/>
                  <a:pt x="0" y="10800"/>
                </a:cubicBezTo>
                <a:cubicBezTo>
                  <a:pt x="0" y="4835"/>
                  <a:pt x="1556" y="0"/>
                  <a:pt x="3475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0161" tIns="335956" rIns="130161" bIns="335956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rgbClr val="0070C0"/>
                </a:solidFill>
                <a:cs typeface="B Mitra" pitchFamily="2" charset="-78"/>
              </a:rPr>
              <a:t>انسان برای علم و ایمان به غیب انتخاب شده</a:t>
            </a:r>
            <a:endParaRPr lang="en-US" sz="2400" b="1" kern="1200" dirty="0">
              <a:solidFill>
                <a:srgbClr val="0070C0"/>
              </a:solidFill>
              <a:cs typeface="B Mitra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 rot="20250678">
            <a:off x="2933474" y="4945377"/>
            <a:ext cx="67741" cy="43559"/>
          </a:xfrm>
          <a:custGeom>
            <a:avLst/>
            <a:gdLst>
              <a:gd name="connsiteX0" fmla="*/ 8979 w 67740"/>
              <a:gd name="connsiteY0" fmla="*/ 16657 h 43558"/>
              <a:gd name="connsiteX1" fmla="*/ 58761 w 67740"/>
              <a:gd name="connsiteY1" fmla="*/ 16657 h 43558"/>
              <a:gd name="connsiteX2" fmla="*/ 58761 w 67740"/>
              <a:gd name="connsiteY2" fmla="*/ 26901 h 43558"/>
              <a:gd name="connsiteX3" fmla="*/ 8979 w 67740"/>
              <a:gd name="connsiteY3" fmla="*/ 26901 h 43558"/>
              <a:gd name="connsiteX4" fmla="*/ 8979 w 67740"/>
              <a:gd name="connsiteY4" fmla="*/ 16657 h 43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740" h="43558">
                <a:moveTo>
                  <a:pt x="58761" y="26901"/>
                </a:moveTo>
                <a:lnTo>
                  <a:pt x="8979" y="26901"/>
                </a:lnTo>
                <a:lnTo>
                  <a:pt x="8979" y="16657"/>
                </a:lnTo>
                <a:lnTo>
                  <a:pt x="58761" y="16657"/>
                </a:lnTo>
                <a:lnTo>
                  <a:pt x="58761" y="26901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875" tIns="20086" rIns="44878" bIns="2008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3" name="Freeform 12"/>
          <p:cNvSpPr/>
          <p:nvPr/>
        </p:nvSpPr>
        <p:spPr>
          <a:xfrm>
            <a:off x="609603" y="4343415"/>
            <a:ext cx="2438394" cy="2190159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0" h="21600">
                <a:moveTo>
                  <a:pt x="3475" y="0"/>
                </a:moveTo>
                <a:lnTo>
                  <a:pt x="18125" y="0"/>
                </a:lnTo>
                <a:cubicBezTo>
                  <a:pt x="20044" y="0"/>
                  <a:pt x="21600" y="4835"/>
                  <a:pt x="21600" y="10800"/>
                </a:cubicBezTo>
                <a:cubicBezTo>
                  <a:pt x="21600" y="16765"/>
                  <a:pt x="20044" y="21600"/>
                  <a:pt x="18125" y="21600"/>
                </a:cubicBezTo>
                <a:lnTo>
                  <a:pt x="3475" y="21600"/>
                </a:lnTo>
                <a:cubicBezTo>
                  <a:pt x="1556" y="21600"/>
                  <a:pt x="0" y="16765"/>
                  <a:pt x="0" y="10800"/>
                </a:cubicBezTo>
                <a:cubicBezTo>
                  <a:pt x="0" y="4835"/>
                  <a:pt x="1556" y="0"/>
                  <a:pt x="3475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0161" tIns="335956" rIns="130161" bIns="335956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rgbClr val="0070C0"/>
                </a:solidFill>
                <a:cs typeface="B Mitra" pitchFamily="2" charset="-78"/>
              </a:rPr>
              <a:t>دارای توانایی محدود یا وسیع </a:t>
            </a:r>
            <a:r>
              <a:rPr lang="fa-IR" sz="2000" b="1" kern="1200" dirty="0" smtClean="0">
                <a:solidFill>
                  <a:srgbClr val="0070C0"/>
                </a:solidFill>
                <a:cs typeface="B Mitra" pitchFamily="2" charset="-78"/>
              </a:rPr>
              <a:t>کردن نزول حقایق</a:t>
            </a:r>
            <a:endParaRPr lang="en-US" sz="2000" b="1" kern="1200" dirty="0">
              <a:solidFill>
                <a:srgbClr val="0070C0"/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223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838200" y="76200"/>
            <a:ext cx="7239000" cy="1066800"/>
          </a:xfrm>
          <a:prstGeom prst="ellipse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Autofit/>
          </a:bodyPr>
          <a:lstStyle/>
          <a:p>
            <a:r>
              <a:rPr lang="fa-IR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وحی و الهام</a:t>
            </a:r>
            <a:endParaRPr 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28600" y="1981200"/>
            <a:ext cx="9448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solidFill>
                  <a:schemeClr val="tx1">
                    <a:lumMod val="40000"/>
                    <a:lumOff val="60000"/>
                  </a:schemeClr>
                </a:solidFill>
                <a:cs typeface="B Mitra" pitchFamily="2" charset="-78"/>
              </a:rPr>
              <a:t> تعریف کلی در آیات و روایات</a:t>
            </a:r>
            <a:r>
              <a:rPr lang="fa-IR" sz="1600" dirty="0" smtClean="0">
                <a:solidFill>
                  <a:schemeClr val="tx1">
                    <a:lumMod val="40000"/>
                    <a:lumOff val="60000"/>
                  </a:schemeClr>
                </a:solidFill>
                <a:cs typeface="B Mitra" pitchFamily="2" charset="-78"/>
              </a:rPr>
              <a:t> </a:t>
            </a:r>
            <a:r>
              <a:rPr lang="fa-IR" sz="2800" b="1" dirty="0" smtClean="0">
                <a:solidFill>
                  <a:schemeClr val="tx1">
                    <a:lumMod val="40000"/>
                    <a:lumOff val="60000"/>
                  </a:schemeClr>
                </a:solidFill>
                <a:cs typeface="B Mitra" pitchFamily="2" charset="-78"/>
              </a:rPr>
              <a:t>:</a:t>
            </a:r>
            <a:r>
              <a:rPr lang="fa-IR" sz="1600" dirty="0" smtClean="0">
                <a:solidFill>
                  <a:schemeClr val="tx1">
                    <a:lumMod val="40000"/>
                    <a:lumOff val="60000"/>
                  </a:schemeClr>
                </a:solidFill>
                <a:cs typeface="B Mitra" pitchFamily="2" charset="-78"/>
              </a:rPr>
              <a:t>  </a:t>
            </a:r>
            <a:r>
              <a:rPr lang="fa-IR" sz="2400" dirty="0" smtClean="0">
                <a:solidFill>
                  <a:schemeClr val="tx1">
                    <a:lumMod val="40000"/>
                    <a:lumOff val="60000"/>
                  </a:schemeClr>
                </a:solidFill>
                <a:cs typeface="B Mitra" pitchFamily="2" charset="-78"/>
              </a:rPr>
              <a:t>وضعیتی که فرد به دریافت غیب توفیق می یابد وحی یا الهام نام دارد</a:t>
            </a:r>
            <a:r>
              <a:rPr lang="fa-IR" sz="2400" dirty="0" smtClean="0">
                <a:cs typeface="B Mitra" pitchFamily="2" charset="-78"/>
              </a:rPr>
              <a:t>.</a:t>
            </a:r>
            <a:endParaRPr lang="en-US" sz="2400" dirty="0">
              <a:cs typeface="B Mitra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7924800" y="3446318"/>
            <a:ext cx="990600" cy="990600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solidFill>
                  <a:srgbClr val="ABF1EA"/>
                </a:solidFill>
                <a:cs typeface="B Mitra" pitchFamily="2" charset="-78"/>
              </a:rPr>
              <a:t>وحی</a:t>
            </a:r>
            <a:endParaRPr lang="en-US" sz="2400" b="1" dirty="0">
              <a:solidFill>
                <a:srgbClr val="ABF1EA"/>
              </a:solidFill>
              <a:cs typeface="B Mitra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7924800" y="5018809"/>
            <a:ext cx="990600" cy="990600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solidFill>
                  <a:srgbClr val="ABF1EA"/>
                </a:solidFill>
                <a:cs typeface="B Mitra" pitchFamily="2" charset="-78"/>
              </a:rPr>
              <a:t>الهام</a:t>
            </a:r>
            <a:endParaRPr lang="en-US" sz="2400" b="1" dirty="0">
              <a:solidFill>
                <a:srgbClr val="ABF1EA"/>
              </a:solidFill>
              <a:cs typeface="B Mitra" pitchFamily="2" charset="-78"/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7096991" y="3731202"/>
            <a:ext cx="685800" cy="420832"/>
          </a:xfrm>
          <a:prstGeom prst="leftArrow">
            <a:avLst>
              <a:gd name="adj1" fmla="val 50000"/>
              <a:gd name="adj2" fmla="val 58391"/>
            </a:avLst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ABF1EA"/>
              </a:solidFill>
              <a:cs typeface="B Mitra" pitchFamily="2" charset="-78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7117773" y="5303693"/>
            <a:ext cx="685800" cy="420832"/>
          </a:xfrm>
          <a:prstGeom prst="leftArrow">
            <a:avLst>
              <a:gd name="adj1" fmla="val 50000"/>
              <a:gd name="adj2" fmla="val 58391"/>
            </a:avLst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ABF1EA"/>
              </a:solidFill>
              <a:cs typeface="B Mitra" pitchFamily="2" charset="-7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074227" y="3552609"/>
            <a:ext cx="1984664" cy="810708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rgbClr val="ABF1EA"/>
                </a:solidFill>
                <a:cs typeface="B Mitra" pitchFamily="2" charset="-78"/>
              </a:rPr>
              <a:t>جنبه ی بیرونی القائات از جهت صدور</a:t>
            </a:r>
            <a:endParaRPr lang="en-US" b="1" dirty="0">
              <a:solidFill>
                <a:srgbClr val="ABF1EA"/>
              </a:solidFill>
              <a:cs typeface="B Mitra" pitchFamily="2" charset="-78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143000" y="5105400"/>
            <a:ext cx="1905000" cy="848158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rgbClr val="ABF1EA"/>
                </a:solidFill>
                <a:cs typeface="B Mitra" pitchFamily="2" charset="-78"/>
              </a:rPr>
              <a:t>تنها منشأ القائات خدا</a:t>
            </a:r>
            <a:endParaRPr lang="en-US" b="1" dirty="0">
              <a:solidFill>
                <a:srgbClr val="ABF1EA"/>
              </a:solidFill>
              <a:cs typeface="B Mitra" pitchFamily="2" charset="-78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066800" y="3573390"/>
            <a:ext cx="1911927" cy="801832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rgbClr val="ABF1EA"/>
                </a:solidFill>
                <a:cs typeface="B Mitra" pitchFamily="2" charset="-78"/>
              </a:rPr>
              <a:t>منشأ القائات خدا و غیر خدا</a:t>
            </a:r>
            <a:endParaRPr lang="en-US" b="1" dirty="0">
              <a:solidFill>
                <a:srgbClr val="ABF1EA"/>
              </a:solidFill>
              <a:cs typeface="B Mitra" pitchFamily="2" charset="-78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124200" y="5140945"/>
            <a:ext cx="1988127" cy="746327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rgbClr val="ABF1EA"/>
                </a:solidFill>
                <a:cs typeface="B Mitra" pitchFamily="2" charset="-78"/>
              </a:rPr>
              <a:t>القا کننده درونی</a:t>
            </a:r>
            <a:endParaRPr lang="en-US" b="1" dirty="0">
              <a:solidFill>
                <a:srgbClr val="ABF1EA"/>
              </a:solidFill>
              <a:cs typeface="B Mitra" pitchFamily="2" charset="-78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054927" y="3552608"/>
            <a:ext cx="1974273" cy="778019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rgbClr val="ABF1EA"/>
                </a:solidFill>
                <a:cs typeface="B Mitra" pitchFamily="2" charset="-78"/>
              </a:rPr>
              <a:t>القا کننده ی مشخص بیرونی</a:t>
            </a:r>
            <a:endParaRPr lang="en-US" b="1" dirty="0">
              <a:solidFill>
                <a:srgbClr val="ABF1EA"/>
              </a:solidFill>
              <a:cs typeface="B Mitra" pitchFamily="2" charset="-78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181600" y="5120640"/>
            <a:ext cx="1920240" cy="822960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rgbClr val="ABF1EA"/>
                </a:solidFill>
                <a:cs typeface="B Mitra" pitchFamily="2" charset="-78"/>
              </a:rPr>
              <a:t>جنبه ی درونی القائات</a:t>
            </a:r>
            <a:endParaRPr lang="en-US" b="1" dirty="0">
              <a:solidFill>
                <a:srgbClr val="ABF1EA"/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368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6"/>
          <p:cNvSpPr/>
          <p:nvPr/>
        </p:nvSpPr>
        <p:spPr>
          <a:xfrm rot="9264302">
            <a:off x="7562568" y="669049"/>
            <a:ext cx="1462199" cy="906275"/>
          </a:xfrm>
          <a:prstGeom prst="swooshArrow">
            <a:avLst>
              <a:gd name="adj1" fmla="val 16310"/>
              <a:gd name="adj2" fmla="val 25899"/>
            </a:avLst>
          </a:prstGeom>
          <a:solidFill>
            <a:srgbClr val="C22D1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Shape 9"/>
          <p:cNvSpPr/>
          <p:nvPr/>
        </p:nvSpPr>
        <p:spPr>
          <a:xfrm rot="9264302">
            <a:off x="7194502" y="1115916"/>
            <a:ext cx="1943766" cy="1220696"/>
          </a:xfrm>
          <a:prstGeom prst="swooshArrow">
            <a:avLst>
              <a:gd name="adj1" fmla="val 16310"/>
              <a:gd name="adj2" fmla="val 25899"/>
            </a:avLst>
          </a:prstGeom>
          <a:solidFill>
            <a:srgbClr val="C22D1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Shape 10"/>
          <p:cNvSpPr/>
          <p:nvPr/>
        </p:nvSpPr>
        <p:spPr>
          <a:xfrm rot="9264302">
            <a:off x="6874943" y="1824553"/>
            <a:ext cx="2358252" cy="1193152"/>
          </a:xfrm>
          <a:prstGeom prst="swooshArrow">
            <a:avLst>
              <a:gd name="adj1" fmla="val 16310"/>
              <a:gd name="adj2" fmla="val 25899"/>
            </a:avLst>
          </a:prstGeom>
          <a:solidFill>
            <a:srgbClr val="C22D1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Shape 11"/>
          <p:cNvSpPr/>
          <p:nvPr/>
        </p:nvSpPr>
        <p:spPr>
          <a:xfrm rot="9264302">
            <a:off x="6210841" y="2457427"/>
            <a:ext cx="3248576" cy="1564412"/>
          </a:xfrm>
          <a:prstGeom prst="swooshArrow">
            <a:avLst>
              <a:gd name="adj1" fmla="val 16310"/>
              <a:gd name="adj2" fmla="val 25899"/>
            </a:avLst>
          </a:prstGeom>
          <a:solidFill>
            <a:srgbClr val="C22D1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Shape 13"/>
          <p:cNvSpPr/>
          <p:nvPr/>
        </p:nvSpPr>
        <p:spPr>
          <a:xfrm rot="9264302">
            <a:off x="5909283" y="3299408"/>
            <a:ext cx="3616724" cy="1791879"/>
          </a:xfrm>
          <a:prstGeom prst="swooshArrow">
            <a:avLst>
              <a:gd name="adj1" fmla="val 16310"/>
              <a:gd name="adj2" fmla="val 25899"/>
            </a:avLst>
          </a:prstGeom>
          <a:solidFill>
            <a:srgbClr val="C22D1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Shape 14"/>
          <p:cNvSpPr/>
          <p:nvPr/>
        </p:nvSpPr>
        <p:spPr>
          <a:xfrm rot="9264302">
            <a:off x="5393742" y="4176004"/>
            <a:ext cx="4220364" cy="1979445"/>
          </a:xfrm>
          <a:prstGeom prst="swooshArrow">
            <a:avLst>
              <a:gd name="adj1" fmla="val 16310"/>
              <a:gd name="adj2" fmla="val 25899"/>
            </a:avLst>
          </a:prstGeom>
          <a:solidFill>
            <a:srgbClr val="C22D1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Oval 18"/>
          <p:cNvSpPr/>
          <p:nvPr/>
        </p:nvSpPr>
        <p:spPr>
          <a:xfrm>
            <a:off x="6157384" y="1211224"/>
            <a:ext cx="1561903" cy="846175"/>
          </a:xfrm>
          <a:prstGeom prst="ellipse">
            <a:avLst/>
          </a:prstGeom>
          <a:solidFill>
            <a:srgbClr val="F6B1A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B Mitra" pitchFamily="2" charset="-78"/>
              </a:rPr>
              <a:t>محل و واسطه نزول:</a:t>
            </a:r>
            <a:endParaRPr lang="en-US" sz="2000" b="1" dirty="0">
              <a:solidFill>
                <a:schemeClr val="accent1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404785" y="6193549"/>
            <a:ext cx="1341970" cy="685800"/>
          </a:xfrm>
          <a:prstGeom prst="ellipse">
            <a:avLst/>
          </a:prstGeom>
          <a:solidFill>
            <a:srgbClr val="F6B1A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B Mitra" pitchFamily="2" charset="-78"/>
              </a:rPr>
              <a:t>آثار و نتایج:</a:t>
            </a:r>
            <a:endParaRPr lang="en-US" sz="2000" b="1" dirty="0">
              <a:solidFill>
                <a:schemeClr val="accent1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6033956" y="2201617"/>
            <a:ext cx="1392384" cy="685800"/>
          </a:xfrm>
          <a:prstGeom prst="ellipse">
            <a:avLst/>
          </a:prstGeom>
          <a:solidFill>
            <a:srgbClr val="F6B1A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B Mitra" pitchFamily="2" charset="-78"/>
              </a:rPr>
              <a:t>موانع دریافت:</a:t>
            </a:r>
            <a:endParaRPr lang="en-US" sz="2000" b="1" dirty="0">
              <a:solidFill>
                <a:schemeClr val="accent1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746755" y="3069349"/>
            <a:ext cx="1362932" cy="685800"/>
          </a:xfrm>
          <a:prstGeom prst="ellipse">
            <a:avLst/>
          </a:prstGeom>
          <a:solidFill>
            <a:srgbClr val="F6B1A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B Mitra" pitchFamily="2" charset="-78"/>
              </a:rPr>
              <a:t>مقدمه دریافت:</a:t>
            </a:r>
            <a:endParaRPr lang="en-US" sz="2000" b="1" dirty="0">
              <a:solidFill>
                <a:schemeClr val="accent1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892179" y="5155732"/>
            <a:ext cx="1417606" cy="685800"/>
          </a:xfrm>
          <a:prstGeom prst="ellipse">
            <a:avLst/>
          </a:prstGeom>
          <a:solidFill>
            <a:srgbClr val="F6B1A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B Mitra" pitchFamily="2" charset="-78"/>
              </a:rPr>
              <a:t>میزان   بهره مندی:</a:t>
            </a:r>
            <a:endParaRPr lang="en-US" sz="2000" b="1" dirty="0">
              <a:solidFill>
                <a:schemeClr val="accent1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5194404" y="4088932"/>
            <a:ext cx="1343981" cy="685800"/>
          </a:xfrm>
          <a:prstGeom prst="ellipse">
            <a:avLst/>
          </a:prstGeom>
          <a:solidFill>
            <a:srgbClr val="F6B1A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B Mitra" pitchFamily="2" charset="-78"/>
              </a:rPr>
              <a:t>لازمه دریافت:</a:t>
            </a:r>
            <a:endParaRPr lang="en-US" sz="2000" b="1" dirty="0">
              <a:solidFill>
                <a:schemeClr val="accent1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057400" y="88068"/>
            <a:ext cx="5876994" cy="1123156"/>
          </a:xfrm>
          <a:prstGeom prst="ellipse">
            <a:avLst/>
          </a:prstGeom>
          <a:solidFill>
            <a:srgbClr val="C22D1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B Mitra" pitchFamily="2" charset="-78"/>
              </a:rPr>
              <a:t>الهامات غیبی</a:t>
            </a:r>
            <a:endParaRPr lang="en-US" sz="4400" b="1" dirty="0">
              <a:solidFill>
                <a:schemeClr val="accent1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124201" y="1392428"/>
            <a:ext cx="2909756" cy="664971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B Mitra" pitchFamily="2" charset="-78"/>
              </a:rPr>
              <a:t>محل: قلب و فؤاد                      واسطه : ملائکه</a:t>
            </a:r>
            <a:endParaRPr lang="en-US" sz="2000" b="1" dirty="0">
              <a:solidFill>
                <a:schemeClr val="accent1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188351" y="2201617"/>
            <a:ext cx="3755249" cy="586361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B Mitra" pitchFamily="2" charset="-78"/>
              </a:rPr>
              <a:t>گناهان</a:t>
            </a:r>
            <a:endParaRPr lang="en-US" sz="2000" b="1" dirty="0">
              <a:solidFill>
                <a:schemeClr val="accent1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371600" y="3069349"/>
            <a:ext cx="4267200" cy="588251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B Mitra" pitchFamily="2" charset="-78"/>
              </a:rPr>
              <a:t>رسیدن به گزاره عقلی</a:t>
            </a:r>
            <a:endParaRPr lang="en-US" sz="2000" b="1" dirty="0">
              <a:solidFill>
                <a:schemeClr val="accent1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53624" y="3962400"/>
            <a:ext cx="4421773" cy="73379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B Mitra" pitchFamily="2" charset="-78"/>
              </a:rPr>
              <a:t>ذکر (دورشدن از نسیان و غفلت) ، توجه به پیامبر و حجتهای الهی </a:t>
            </a:r>
            <a:endParaRPr lang="en-US" sz="2000" b="1" dirty="0">
              <a:solidFill>
                <a:schemeClr val="accent1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04800" y="5029200"/>
            <a:ext cx="4493818" cy="71156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B Mitra" pitchFamily="2" charset="-78"/>
              </a:rPr>
              <a:t>وابسته به میزان طهارت و نزدیکی انسان به افق دید انسان کامل ، میزان تعقل و تفکر</a:t>
            </a:r>
            <a:endParaRPr lang="en-US" sz="2000" b="1" dirty="0">
              <a:solidFill>
                <a:schemeClr val="accent1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4815" y="6019800"/>
            <a:ext cx="4328585" cy="73057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B Mitra" pitchFamily="2" charset="-78"/>
              </a:rPr>
              <a:t>آگاهی به فجور و تقوا ، تطبیق داده های درونی با وحی الهی</a:t>
            </a:r>
            <a:endParaRPr lang="en-US" sz="2000" b="1" dirty="0">
              <a:solidFill>
                <a:schemeClr val="accent1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876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33456" y="228600"/>
            <a:ext cx="2514599" cy="685800"/>
          </a:xfrm>
          <a:prstGeom prst="ellipse">
            <a:avLst/>
          </a:prstGeom>
          <a:solidFill>
            <a:srgbClr val="C22D1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B Mitra" pitchFamily="2" charset="-78"/>
              </a:rPr>
              <a:t>ارزش گذاری علم</a:t>
            </a:r>
            <a:endParaRPr lang="en-US" sz="2000" b="1" dirty="0">
              <a:solidFill>
                <a:schemeClr val="accent1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76200" y="201984"/>
            <a:ext cx="8839200" cy="1143000"/>
          </a:xfrm>
          <a:prstGeom prst="roundRect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Autofit/>
          </a:bodyPr>
          <a:lstStyle/>
          <a:p>
            <a:r>
              <a:rPr lang="fa-IR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/>
            </a:r>
            <a:br>
              <a:rPr lang="fa-IR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</a:br>
            <a:r>
              <a:rPr lang="fa-IR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علم                                                    </a:t>
            </a:r>
            <a:r>
              <a:rPr lang="fa-IR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  </a:t>
            </a:r>
            <a:r>
              <a:rPr lang="fa-IR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عمل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itchFamily="2" charset="-78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2057400" y="914400"/>
            <a:ext cx="4876800" cy="228600"/>
          </a:xfrm>
          <a:prstGeom prst="lef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cs typeface="B Mitra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9800" y="404152"/>
            <a:ext cx="2242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600" dirty="0" smtClean="0">
                <a:cs typeface="B Mitra" pitchFamily="2" charset="-78"/>
              </a:rPr>
              <a:t>....................................</a:t>
            </a:r>
            <a:endParaRPr lang="en-US" sz="1600" dirty="0">
              <a:cs typeface="B Mitra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7848600" y="3733800"/>
            <a:ext cx="762000" cy="685800"/>
          </a:xfrm>
          <a:prstGeom prst="ellipse">
            <a:avLst/>
          </a:prstGeom>
          <a:noFill/>
          <a:ln w="28575">
            <a:solidFill>
              <a:srgbClr val="C22D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cs typeface="B Mitra" pitchFamily="2" charset="-78"/>
              </a:rPr>
              <a:t>حس</a:t>
            </a:r>
            <a:endParaRPr lang="en-US" sz="1600" b="1" dirty="0">
              <a:cs typeface="B Mitra" pitchFamily="2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4070931" y="3733800"/>
            <a:ext cx="762000" cy="685800"/>
          </a:xfrm>
          <a:prstGeom prst="ellipse">
            <a:avLst/>
          </a:prstGeom>
          <a:solidFill>
            <a:srgbClr val="00B0F0"/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Mitra" pitchFamily="2" charset="-78"/>
              </a:rPr>
              <a:t>عقل</a:t>
            </a:r>
            <a:endParaRPr lang="en-US" sz="2000" b="1" dirty="0">
              <a:cs typeface="B Mitra" pitchFamily="2" charset="-7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664036" y="3733800"/>
            <a:ext cx="762000" cy="685800"/>
          </a:xfrm>
          <a:prstGeom prst="ellipse">
            <a:avLst/>
          </a:prstGeom>
          <a:noFill/>
          <a:ln w="28575">
            <a:solidFill>
              <a:srgbClr val="ABF1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cs typeface="B Mitra" pitchFamily="2" charset="-78"/>
              </a:rPr>
              <a:t>خیال</a:t>
            </a:r>
            <a:endParaRPr lang="en-US" sz="1600" b="1" dirty="0">
              <a:cs typeface="B Mitra" pitchFamily="2" charset="-78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396346" y="3733800"/>
            <a:ext cx="762000" cy="685800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cs typeface="B Mitra" pitchFamily="2" charset="-78"/>
              </a:rPr>
              <a:t>وهم</a:t>
            </a:r>
            <a:endParaRPr lang="en-US" b="1" dirty="0">
              <a:cs typeface="B Mitra" pitchFamily="2" charset="-78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781668" y="2638109"/>
            <a:ext cx="954810" cy="883227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rgbClr val="92D050"/>
                </a:solidFill>
                <a:cs typeface="B Mitra" pitchFamily="2" charset="-78"/>
              </a:rPr>
              <a:t>الهام</a:t>
            </a:r>
            <a:endParaRPr lang="en-US" sz="2000" b="1" dirty="0">
              <a:solidFill>
                <a:srgbClr val="92D050"/>
              </a:solidFill>
              <a:cs typeface="B Mitra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48000" y="3751118"/>
            <a:ext cx="990600" cy="60960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cs typeface="B Mitra" pitchFamily="2" charset="-78"/>
              </a:rPr>
              <a:t>گزاره های عقلی</a:t>
            </a:r>
            <a:endParaRPr lang="en-US" sz="1600" dirty="0">
              <a:cs typeface="B Mitra" pitchFamily="2" charset="-78"/>
            </a:endParaRPr>
          </a:p>
        </p:txBody>
      </p:sp>
      <p:sp>
        <p:nvSpPr>
          <p:cNvPr id="19" name="Curved Left Arrow 18"/>
          <p:cNvSpPr/>
          <p:nvPr/>
        </p:nvSpPr>
        <p:spPr>
          <a:xfrm rot="17453444">
            <a:off x="2381634" y="2355477"/>
            <a:ext cx="472598" cy="1706574"/>
          </a:xfrm>
          <a:prstGeom prst="curvedLeftArrow">
            <a:avLst>
              <a:gd name="adj1" fmla="val 25000"/>
              <a:gd name="adj2" fmla="val 50000"/>
              <a:gd name="adj3" fmla="val 41164"/>
            </a:avLst>
          </a:prstGeom>
          <a:noFill/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20" name="Oval 19"/>
          <p:cNvSpPr/>
          <p:nvPr/>
        </p:nvSpPr>
        <p:spPr>
          <a:xfrm rot="1034487">
            <a:off x="1783721" y="2376630"/>
            <a:ext cx="1948622" cy="61419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Mitra" pitchFamily="2" charset="-78"/>
              </a:rPr>
              <a:t>سنجش با حق</a:t>
            </a:r>
            <a:endParaRPr lang="en-US" sz="1600" b="1" dirty="0">
              <a:solidFill>
                <a:schemeClr val="accent1">
                  <a:lumMod val="40000"/>
                  <a:lumOff val="60000"/>
                </a:schemeClr>
              </a:solidFill>
              <a:cs typeface="B Mitra" pitchFamily="2" charset="-78"/>
            </a:endParaRPr>
          </a:p>
        </p:txBody>
      </p:sp>
      <p:sp>
        <p:nvSpPr>
          <p:cNvPr id="22" name="Curved Left Arrow 21"/>
          <p:cNvSpPr/>
          <p:nvPr/>
        </p:nvSpPr>
        <p:spPr>
          <a:xfrm rot="3448620">
            <a:off x="2352878" y="4118509"/>
            <a:ext cx="495940" cy="1952114"/>
          </a:xfrm>
          <a:prstGeom prst="curvedLeftArrow">
            <a:avLst>
              <a:gd name="adj1" fmla="val 25000"/>
              <a:gd name="adj2" fmla="val 50000"/>
              <a:gd name="adj3" fmla="val 41164"/>
            </a:avLst>
          </a:prstGeom>
          <a:noFill/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53942" y="5215350"/>
            <a:ext cx="990600" cy="6096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cs typeface="B Mitra" pitchFamily="2" charset="-78"/>
              </a:rPr>
              <a:t>بایدها و نبایدها</a:t>
            </a:r>
            <a:endParaRPr lang="en-US" sz="1600" dirty="0">
              <a:cs typeface="B Mitra" pitchFamily="2" charset="-78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219200" y="3886200"/>
            <a:ext cx="0" cy="1208366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32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3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3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3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3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6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0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9" grpId="1" animBg="1"/>
      <p:bldP spid="10" grpId="0" animBg="1"/>
      <p:bldP spid="11" grpId="0" animBg="1"/>
      <p:bldP spid="17" grpId="0" build="p" animBg="1"/>
      <p:bldP spid="17" grpId="1" build="allAtOnce" animBg="1"/>
      <p:bldP spid="18" grpId="0" animBg="1"/>
      <p:bldP spid="19" grpId="0" animBg="1"/>
      <p:bldP spid="20" grpId="0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3419167" y="2544209"/>
            <a:ext cx="1944330" cy="1454933"/>
          </a:xfrm>
          <a:custGeom>
            <a:avLst/>
            <a:gdLst>
              <a:gd name="connsiteX0" fmla="*/ 0 w 1219200"/>
              <a:gd name="connsiteY0" fmla="*/ 203204 h 1219200"/>
              <a:gd name="connsiteX1" fmla="*/ 203204 w 1219200"/>
              <a:gd name="connsiteY1" fmla="*/ 0 h 1219200"/>
              <a:gd name="connsiteX2" fmla="*/ 1015996 w 1219200"/>
              <a:gd name="connsiteY2" fmla="*/ 0 h 1219200"/>
              <a:gd name="connsiteX3" fmla="*/ 1219200 w 1219200"/>
              <a:gd name="connsiteY3" fmla="*/ 203204 h 1219200"/>
              <a:gd name="connsiteX4" fmla="*/ 1219200 w 1219200"/>
              <a:gd name="connsiteY4" fmla="*/ 1015996 h 1219200"/>
              <a:gd name="connsiteX5" fmla="*/ 1015996 w 1219200"/>
              <a:gd name="connsiteY5" fmla="*/ 1219200 h 1219200"/>
              <a:gd name="connsiteX6" fmla="*/ 203204 w 1219200"/>
              <a:gd name="connsiteY6" fmla="*/ 1219200 h 1219200"/>
              <a:gd name="connsiteX7" fmla="*/ 0 w 1219200"/>
              <a:gd name="connsiteY7" fmla="*/ 1015996 h 1219200"/>
              <a:gd name="connsiteX8" fmla="*/ 0 w 1219200"/>
              <a:gd name="connsiteY8" fmla="*/ 203204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" h="1219200">
                <a:moveTo>
                  <a:pt x="0" y="203204"/>
                </a:moveTo>
                <a:cubicBezTo>
                  <a:pt x="0" y="90978"/>
                  <a:pt x="90978" y="0"/>
                  <a:pt x="203204" y="0"/>
                </a:cubicBezTo>
                <a:lnTo>
                  <a:pt x="1015996" y="0"/>
                </a:lnTo>
                <a:cubicBezTo>
                  <a:pt x="1128222" y="0"/>
                  <a:pt x="1219200" y="90978"/>
                  <a:pt x="1219200" y="203204"/>
                </a:cubicBezTo>
                <a:lnTo>
                  <a:pt x="1219200" y="1015996"/>
                </a:lnTo>
                <a:cubicBezTo>
                  <a:pt x="1219200" y="1128222"/>
                  <a:pt x="1128222" y="1219200"/>
                  <a:pt x="1015996" y="1219200"/>
                </a:cubicBezTo>
                <a:lnTo>
                  <a:pt x="203204" y="1219200"/>
                </a:lnTo>
                <a:cubicBezTo>
                  <a:pt x="90978" y="1219200"/>
                  <a:pt x="0" y="1128222"/>
                  <a:pt x="0" y="1015996"/>
                </a:cubicBezTo>
                <a:lnTo>
                  <a:pt x="0" y="203204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0476" tIns="120476" rIns="120476" bIns="120476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3200" b="1" kern="1200" dirty="0" smtClean="0">
                <a:cs typeface="B Mitra" pitchFamily="2" charset="-78"/>
              </a:rPr>
              <a:t>ویژگی  گزاره های الهام</a:t>
            </a:r>
            <a:endParaRPr lang="en-US" sz="3200" b="1" kern="1200" dirty="0">
              <a:cs typeface="B Mitra" pitchFamily="2" charset="-78"/>
            </a:endParaRPr>
          </a:p>
        </p:txBody>
      </p:sp>
      <p:sp>
        <p:nvSpPr>
          <p:cNvPr id="7" name="Freeform 6"/>
          <p:cNvSpPr/>
          <p:nvPr/>
        </p:nvSpPr>
        <p:spPr>
          <a:xfrm rot="16200000">
            <a:off x="3881045" y="2033922"/>
            <a:ext cx="1020574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855217" y="0"/>
                </a:lnTo>
              </a:path>
            </a:pathLst>
          </a:custGeom>
          <a:noFill/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3591234" y="228600"/>
            <a:ext cx="1772265" cy="1523999"/>
          </a:xfrm>
          <a:custGeom>
            <a:avLst/>
            <a:gdLst>
              <a:gd name="connsiteX0" fmla="*/ 0 w 816864"/>
              <a:gd name="connsiteY0" fmla="*/ 136147 h 816864"/>
              <a:gd name="connsiteX1" fmla="*/ 136147 w 816864"/>
              <a:gd name="connsiteY1" fmla="*/ 0 h 816864"/>
              <a:gd name="connsiteX2" fmla="*/ 680717 w 816864"/>
              <a:gd name="connsiteY2" fmla="*/ 0 h 816864"/>
              <a:gd name="connsiteX3" fmla="*/ 816864 w 816864"/>
              <a:gd name="connsiteY3" fmla="*/ 136147 h 816864"/>
              <a:gd name="connsiteX4" fmla="*/ 816864 w 816864"/>
              <a:gd name="connsiteY4" fmla="*/ 680717 h 816864"/>
              <a:gd name="connsiteX5" fmla="*/ 680717 w 816864"/>
              <a:gd name="connsiteY5" fmla="*/ 816864 h 816864"/>
              <a:gd name="connsiteX6" fmla="*/ 136147 w 816864"/>
              <a:gd name="connsiteY6" fmla="*/ 816864 h 816864"/>
              <a:gd name="connsiteX7" fmla="*/ 0 w 816864"/>
              <a:gd name="connsiteY7" fmla="*/ 680717 h 816864"/>
              <a:gd name="connsiteX8" fmla="*/ 0 w 816864"/>
              <a:gd name="connsiteY8" fmla="*/ 136147 h 816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6864" h="816864">
                <a:moveTo>
                  <a:pt x="0" y="136147"/>
                </a:moveTo>
                <a:cubicBezTo>
                  <a:pt x="0" y="60955"/>
                  <a:pt x="60955" y="0"/>
                  <a:pt x="136147" y="0"/>
                </a:cubicBezTo>
                <a:lnTo>
                  <a:pt x="680717" y="0"/>
                </a:lnTo>
                <a:cubicBezTo>
                  <a:pt x="755909" y="0"/>
                  <a:pt x="816864" y="60955"/>
                  <a:pt x="816864" y="136147"/>
                </a:cubicBezTo>
                <a:lnTo>
                  <a:pt x="816864" y="680717"/>
                </a:lnTo>
                <a:cubicBezTo>
                  <a:pt x="816864" y="755909"/>
                  <a:pt x="755909" y="816864"/>
                  <a:pt x="680717" y="816864"/>
                </a:cubicBezTo>
                <a:lnTo>
                  <a:pt x="136147" y="816864"/>
                </a:lnTo>
                <a:cubicBezTo>
                  <a:pt x="60955" y="816864"/>
                  <a:pt x="0" y="755909"/>
                  <a:pt x="0" y="680717"/>
                </a:cubicBezTo>
                <a:lnTo>
                  <a:pt x="0" y="136147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816" tIns="67816" rIns="67816" bIns="67816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800" kern="1200" dirty="0" smtClean="0">
                <a:cs typeface="B Mitra" pitchFamily="2" charset="-78"/>
              </a:rPr>
              <a:t>جزئی و دارای مصداق معین و تکلیف مشخص</a:t>
            </a:r>
            <a:endParaRPr lang="en-US" sz="2800" kern="1200" dirty="0">
              <a:cs typeface="B Mitra" pitchFamily="2" charset="-78"/>
            </a:endParaRPr>
          </a:p>
        </p:txBody>
      </p:sp>
      <p:sp>
        <p:nvSpPr>
          <p:cNvPr id="9" name="Freeform 8"/>
          <p:cNvSpPr/>
          <p:nvPr/>
        </p:nvSpPr>
        <p:spPr>
          <a:xfrm rot="1800000">
            <a:off x="5288961" y="3899837"/>
            <a:ext cx="1112706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697727" y="0"/>
                </a:lnTo>
              </a:path>
            </a:pathLst>
          </a:custGeom>
          <a:noFill/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 9"/>
          <p:cNvSpPr/>
          <p:nvPr/>
        </p:nvSpPr>
        <p:spPr>
          <a:xfrm>
            <a:off x="5953434" y="3621660"/>
            <a:ext cx="1828799" cy="1636141"/>
          </a:xfrm>
          <a:custGeom>
            <a:avLst/>
            <a:gdLst>
              <a:gd name="connsiteX0" fmla="*/ 0 w 816864"/>
              <a:gd name="connsiteY0" fmla="*/ 136147 h 816864"/>
              <a:gd name="connsiteX1" fmla="*/ 136147 w 816864"/>
              <a:gd name="connsiteY1" fmla="*/ 0 h 816864"/>
              <a:gd name="connsiteX2" fmla="*/ 680717 w 816864"/>
              <a:gd name="connsiteY2" fmla="*/ 0 h 816864"/>
              <a:gd name="connsiteX3" fmla="*/ 816864 w 816864"/>
              <a:gd name="connsiteY3" fmla="*/ 136147 h 816864"/>
              <a:gd name="connsiteX4" fmla="*/ 816864 w 816864"/>
              <a:gd name="connsiteY4" fmla="*/ 680717 h 816864"/>
              <a:gd name="connsiteX5" fmla="*/ 680717 w 816864"/>
              <a:gd name="connsiteY5" fmla="*/ 816864 h 816864"/>
              <a:gd name="connsiteX6" fmla="*/ 136147 w 816864"/>
              <a:gd name="connsiteY6" fmla="*/ 816864 h 816864"/>
              <a:gd name="connsiteX7" fmla="*/ 0 w 816864"/>
              <a:gd name="connsiteY7" fmla="*/ 680717 h 816864"/>
              <a:gd name="connsiteX8" fmla="*/ 0 w 816864"/>
              <a:gd name="connsiteY8" fmla="*/ 136147 h 816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6864" h="816864">
                <a:moveTo>
                  <a:pt x="0" y="136147"/>
                </a:moveTo>
                <a:cubicBezTo>
                  <a:pt x="0" y="60955"/>
                  <a:pt x="60955" y="0"/>
                  <a:pt x="136147" y="0"/>
                </a:cubicBezTo>
                <a:lnTo>
                  <a:pt x="680717" y="0"/>
                </a:lnTo>
                <a:cubicBezTo>
                  <a:pt x="755909" y="0"/>
                  <a:pt x="816864" y="60955"/>
                  <a:pt x="816864" y="136147"/>
                </a:cubicBezTo>
                <a:lnTo>
                  <a:pt x="816864" y="680717"/>
                </a:lnTo>
                <a:cubicBezTo>
                  <a:pt x="816864" y="755909"/>
                  <a:pt x="755909" y="816864"/>
                  <a:pt x="680717" y="816864"/>
                </a:cubicBezTo>
                <a:lnTo>
                  <a:pt x="136147" y="816864"/>
                </a:lnTo>
                <a:cubicBezTo>
                  <a:pt x="60955" y="816864"/>
                  <a:pt x="0" y="755909"/>
                  <a:pt x="0" y="680717"/>
                </a:cubicBezTo>
                <a:lnTo>
                  <a:pt x="0" y="136147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5436" tIns="75436" rIns="75436" bIns="7543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800" kern="1200" dirty="0" smtClean="0">
                <a:cs typeface="B Mitra" pitchFamily="2" charset="-78"/>
              </a:rPr>
              <a:t>باید و نبایدهایی با منشأ الهی</a:t>
            </a:r>
            <a:endParaRPr lang="en-US" sz="2800" kern="1200" dirty="0">
              <a:cs typeface="B Mitra" pitchFamily="2" charset="-78"/>
            </a:endParaRPr>
          </a:p>
        </p:txBody>
      </p:sp>
      <p:sp>
        <p:nvSpPr>
          <p:cNvPr id="11" name="Freeform 10"/>
          <p:cNvSpPr/>
          <p:nvPr/>
        </p:nvSpPr>
        <p:spPr>
          <a:xfrm rot="9000000">
            <a:off x="2380998" y="3899837"/>
            <a:ext cx="1112706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697727" y="0"/>
                </a:lnTo>
              </a:path>
            </a:pathLst>
          </a:custGeom>
          <a:noFill/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 11"/>
          <p:cNvSpPr/>
          <p:nvPr/>
        </p:nvSpPr>
        <p:spPr>
          <a:xfrm>
            <a:off x="1000433" y="3657599"/>
            <a:ext cx="1784518" cy="1584405"/>
          </a:xfrm>
          <a:custGeom>
            <a:avLst/>
            <a:gdLst>
              <a:gd name="connsiteX0" fmla="*/ 0 w 816864"/>
              <a:gd name="connsiteY0" fmla="*/ 136147 h 816864"/>
              <a:gd name="connsiteX1" fmla="*/ 136147 w 816864"/>
              <a:gd name="connsiteY1" fmla="*/ 0 h 816864"/>
              <a:gd name="connsiteX2" fmla="*/ 680717 w 816864"/>
              <a:gd name="connsiteY2" fmla="*/ 0 h 816864"/>
              <a:gd name="connsiteX3" fmla="*/ 816864 w 816864"/>
              <a:gd name="connsiteY3" fmla="*/ 136147 h 816864"/>
              <a:gd name="connsiteX4" fmla="*/ 816864 w 816864"/>
              <a:gd name="connsiteY4" fmla="*/ 680717 h 816864"/>
              <a:gd name="connsiteX5" fmla="*/ 680717 w 816864"/>
              <a:gd name="connsiteY5" fmla="*/ 816864 h 816864"/>
              <a:gd name="connsiteX6" fmla="*/ 136147 w 816864"/>
              <a:gd name="connsiteY6" fmla="*/ 816864 h 816864"/>
              <a:gd name="connsiteX7" fmla="*/ 0 w 816864"/>
              <a:gd name="connsiteY7" fmla="*/ 680717 h 816864"/>
              <a:gd name="connsiteX8" fmla="*/ 0 w 816864"/>
              <a:gd name="connsiteY8" fmla="*/ 136147 h 816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6864" h="816864">
                <a:moveTo>
                  <a:pt x="0" y="136147"/>
                </a:moveTo>
                <a:cubicBezTo>
                  <a:pt x="0" y="60955"/>
                  <a:pt x="60955" y="0"/>
                  <a:pt x="136147" y="0"/>
                </a:cubicBezTo>
                <a:lnTo>
                  <a:pt x="680717" y="0"/>
                </a:lnTo>
                <a:cubicBezTo>
                  <a:pt x="755909" y="0"/>
                  <a:pt x="816864" y="60955"/>
                  <a:pt x="816864" y="136147"/>
                </a:cubicBezTo>
                <a:lnTo>
                  <a:pt x="816864" y="680717"/>
                </a:lnTo>
                <a:cubicBezTo>
                  <a:pt x="816864" y="755909"/>
                  <a:pt x="755909" y="816864"/>
                  <a:pt x="680717" y="816864"/>
                </a:cubicBezTo>
                <a:lnTo>
                  <a:pt x="136147" y="816864"/>
                </a:lnTo>
                <a:cubicBezTo>
                  <a:pt x="60955" y="816864"/>
                  <a:pt x="0" y="755909"/>
                  <a:pt x="0" y="680717"/>
                </a:cubicBezTo>
                <a:lnTo>
                  <a:pt x="0" y="136147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516" tIns="80516" rIns="80516" bIns="80516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800" kern="1200" dirty="0" smtClean="0">
                <a:cs typeface="B Mitra" pitchFamily="2" charset="-78"/>
              </a:rPr>
              <a:t>باید مطابق با وحی باشد</a:t>
            </a:r>
            <a:endParaRPr lang="en-US" sz="2800" kern="1200" dirty="0">
              <a:cs typeface="B Mitra" pitchFamily="2" charset="-78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8305800" y="5486400"/>
            <a:ext cx="474909" cy="457200"/>
            <a:chOff x="8305800" y="5486400"/>
            <a:chExt cx="474909" cy="457200"/>
          </a:xfrm>
          <a:noFill/>
        </p:grpSpPr>
        <p:sp>
          <p:nvSpPr>
            <p:cNvPr id="13" name="Oval 12"/>
            <p:cNvSpPr/>
            <p:nvPr/>
          </p:nvSpPr>
          <p:spPr>
            <a:xfrm>
              <a:off x="8305800" y="5638800"/>
              <a:ext cx="152400" cy="152400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cs typeface="B Mitra" pitchFamily="2" charset="-78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8458200" y="5791200"/>
              <a:ext cx="152400" cy="152400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cs typeface="B Mitra" pitchFamily="2" charset="-78"/>
              </a:endParaRPr>
            </a:p>
          </p:txBody>
        </p:sp>
        <p:cxnSp>
          <p:nvCxnSpPr>
            <p:cNvPr id="16" name="Straight Connector 15"/>
            <p:cNvCxnSpPr>
              <a:stCxn id="13" idx="5"/>
              <a:endCxn id="14" idx="1"/>
            </p:cNvCxnSpPr>
            <p:nvPr/>
          </p:nvCxnSpPr>
          <p:spPr>
            <a:xfrm>
              <a:off x="8435882" y="5768882"/>
              <a:ext cx="44636" cy="44636"/>
            </a:xfrm>
            <a:prstGeom prst="line">
              <a:avLst/>
            </a:prstGeom>
            <a:grp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3" idx="1"/>
            </p:cNvCxnSpPr>
            <p:nvPr/>
          </p:nvCxnSpPr>
          <p:spPr>
            <a:xfrm flipV="1">
              <a:off x="8328118" y="5486400"/>
              <a:ext cx="206282" cy="174718"/>
            </a:xfrm>
            <a:prstGeom prst="line">
              <a:avLst/>
            </a:prstGeom>
            <a:grp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8574427" y="5768882"/>
              <a:ext cx="206282" cy="174718"/>
            </a:xfrm>
            <a:prstGeom prst="line">
              <a:avLst/>
            </a:prstGeom>
            <a:grp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-48491" y="5802868"/>
            <a:ext cx="85828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توجه : </a:t>
            </a:r>
            <a:r>
              <a:rPr lang="fa-IR" sz="2400" dirty="0" smtClean="0">
                <a:cs typeface="B Mitra" pitchFamily="2" charset="-78"/>
              </a:rPr>
              <a:t>شبهه در باید ها و نبایدها  مربوط به مراحل علم حصولی ،   تفکر و در نهایت تعقل فرد است . و </a:t>
            </a:r>
            <a:r>
              <a:rPr lang="fa-IR" sz="2400" dirty="0">
                <a:cs typeface="B Mitra" pitchFamily="2" charset="-78"/>
              </a:rPr>
              <a:t>الهام هیچ گاه اشتباه نمی کند.</a:t>
            </a:r>
            <a:endParaRPr lang="en-US" sz="2400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6613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2312987" y="2304954"/>
            <a:ext cx="5307013" cy="93523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rgbClr val="F6B1A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9353" tIns="49099" rIns="49099" bIns="49100" numCol="1" spcCol="1270" anchor="ctr" anchorCtr="0">
            <a:noAutofit/>
          </a:bodyPr>
          <a:lstStyle/>
          <a:p>
            <a:pPr marL="0" lvl="1" algn="ctr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fa-IR" sz="2400" b="1" kern="1200" dirty="0" smtClean="0">
                <a:solidFill>
                  <a:srgbClr val="F6B1A6"/>
                </a:solidFill>
                <a:cs typeface="B Mitra" pitchFamily="2" charset="-78"/>
              </a:rPr>
              <a:t>عدم استفاده از تعقل و تفکر</a:t>
            </a:r>
            <a:endParaRPr lang="en-US" sz="2400" b="1" kern="1200" dirty="0">
              <a:solidFill>
                <a:srgbClr val="F6B1A6"/>
              </a:solidFill>
              <a:cs typeface="B Mitra" pitchFamily="2" charset="-78"/>
            </a:endParaRPr>
          </a:p>
          <a:p>
            <a:pPr marL="228600" lvl="1" indent="-228600" algn="ctr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2400" b="1" kern="1200" dirty="0">
              <a:solidFill>
                <a:srgbClr val="F6B1A6"/>
              </a:solidFill>
              <a:cs typeface="B Mitra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312987" y="3528623"/>
            <a:ext cx="5307013" cy="732632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rgbClr val="F6B1A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9353" tIns="49099" rIns="49099" bIns="49100" numCol="1" spcCol="1270" anchor="ctr" anchorCtr="0">
            <a:noAutofit/>
          </a:bodyPr>
          <a:lstStyle/>
          <a:p>
            <a:pPr marL="0" lvl="1" algn="ctr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fa-IR" sz="2400" b="1" kern="1200" dirty="0" smtClean="0">
                <a:solidFill>
                  <a:srgbClr val="F6B1A6"/>
                </a:solidFill>
                <a:cs typeface="B Mitra" pitchFamily="2" charset="-78"/>
              </a:rPr>
              <a:t>مشابه الهام ولی کاملا در جهت مخالف آن</a:t>
            </a:r>
            <a:endParaRPr lang="en-US" sz="2400" b="1" kern="1200" dirty="0">
              <a:solidFill>
                <a:srgbClr val="F6B1A6"/>
              </a:solidFill>
              <a:cs typeface="B Mitra" pitchFamily="2" charset="-78"/>
            </a:endParaRPr>
          </a:p>
          <a:p>
            <a:pPr marL="228600" lvl="1" indent="-228600" algn="ctr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2400" b="1" kern="1200" dirty="0">
              <a:solidFill>
                <a:srgbClr val="F6B1A6"/>
              </a:solidFill>
              <a:cs typeface="B Mitra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312987" y="4507180"/>
            <a:ext cx="5307013" cy="732632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rgbClr val="F6B1A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9353" tIns="49099" rIns="49099" bIns="49100" numCol="1" spcCol="1270" anchor="ctr" anchorCtr="0">
            <a:noAutofit/>
          </a:bodyPr>
          <a:lstStyle/>
          <a:p>
            <a:pPr marL="0" lvl="1" algn="ctr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fa-IR" sz="2400" b="1" kern="1200" dirty="0" smtClean="0">
                <a:solidFill>
                  <a:srgbClr val="F6B1A6"/>
                </a:solidFill>
                <a:cs typeface="B Mitra" pitchFamily="2" charset="-78"/>
              </a:rPr>
              <a:t>شیطان</a:t>
            </a:r>
            <a:endParaRPr lang="en-US" sz="2400" b="1" kern="1200" dirty="0">
              <a:solidFill>
                <a:srgbClr val="F6B1A6"/>
              </a:solidFill>
              <a:cs typeface="B Mitra" pitchFamily="2" charset="-78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312988" y="5485738"/>
            <a:ext cx="5307012" cy="838861"/>
            <a:chOff x="2312988" y="5485738"/>
            <a:chExt cx="5307012" cy="838861"/>
          </a:xfrm>
        </p:grpSpPr>
        <p:sp>
          <p:nvSpPr>
            <p:cNvPr id="14" name="Round Same Side Corner Rectangle 13"/>
            <p:cNvSpPr/>
            <p:nvPr/>
          </p:nvSpPr>
          <p:spPr>
            <a:xfrm rot="5400000">
              <a:off x="4547063" y="3251663"/>
              <a:ext cx="838861" cy="5307012"/>
            </a:xfrm>
            <a:prstGeom prst="round2SameRect">
              <a:avLst/>
            </a:prstGeom>
            <a:solidFill>
              <a:srgbClr val="F6B1A6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TextBox 4"/>
            <p:cNvSpPr txBox="1"/>
            <p:nvPr/>
          </p:nvSpPr>
          <p:spPr>
            <a:xfrm>
              <a:off x="2391482" y="5493603"/>
              <a:ext cx="5181601" cy="70788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000" b="1" dirty="0" smtClean="0">
                  <a:solidFill>
                    <a:srgbClr val="F6B1A6"/>
                  </a:solidFill>
                  <a:cs typeface="B Mitra" pitchFamily="2" charset="-78"/>
                </a:rPr>
                <a:t>گیرندگی خود فرد ( مبنای عمل و تصمیم : تخیلات  و قواعد جزئی غیر عقلی )</a:t>
              </a:r>
              <a:endParaRPr lang="en-US" sz="2000" b="1" dirty="0">
                <a:solidFill>
                  <a:srgbClr val="F6B1A6"/>
                </a:solidFill>
                <a:cs typeface="B Mitra" pitchFamily="2" charset="-78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523999" y="1966467"/>
            <a:ext cx="914400" cy="1342135"/>
            <a:chOff x="1523999" y="1042603"/>
            <a:chExt cx="914400" cy="1127125"/>
          </a:xfrm>
        </p:grpSpPr>
        <p:sp>
          <p:nvSpPr>
            <p:cNvPr id="7" name="Freeform 6"/>
            <p:cNvSpPr/>
            <p:nvPr/>
          </p:nvSpPr>
          <p:spPr>
            <a:xfrm rot="10800000">
              <a:off x="1524000" y="1042603"/>
              <a:ext cx="788988" cy="1127125"/>
            </a:xfrm>
            <a:custGeom>
              <a:avLst/>
              <a:gdLst>
                <a:gd name="connsiteX0" fmla="*/ 0 w 1127124"/>
                <a:gd name="connsiteY0" fmla="*/ 0 h 788987"/>
                <a:gd name="connsiteX1" fmla="*/ 732631 w 1127124"/>
                <a:gd name="connsiteY1" fmla="*/ 0 h 788987"/>
                <a:gd name="connsiteX2" fmla="*/ 1127124 w 1127124"/>
                <a:gd name="connsiteY2" fmla="*/ 394494 h 788987"/>
                <a:gd name="connsiteX3" fmla="*/ 732631 w 1127124"/>
                <a:gd name="connsiteY3" fmla="*/ 788987 h 788987"/>
                <a:gd name="connsiteX4" fmla="*/ 0 w 1127124"/>
                <a:gd name="connsiteY4" fmla="*/ 788987 h 788987"/>
                <a:gd name="connsiteX5" fmla="*/ 394494 w 1127124"/>
                <a:gd name="connsiteY5" fmla="*/ 394494 h 788987"/>
                <a:gd name="connsiteX6" fmla="*/ 0 w 1127124"/>
                <a:gd name="connsiteY6" fmla="*/ 0 h 788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7124" h="788987">
                  <a:moveTo>
                    <a:pt x="1127123" y="0"/>
                  </a:moveTo>
                  <a:lnTo>
                    <a:pt x="1127123" y="512842"/>
                  </a:lnTo>
                  <a:lnTo>
                    <a:pt x="563561" y="788987"/>
                  </a:lnTo>
                  <a:lnTo>
                    <a:pt x="1" y="512842"/>
                  </a:lnTo>
                  <a:lnTo>
                    <a:pt x="1" y="0"/>
                  </a:lnTo>
                  <a:lnTo>
                    <a:pt x="563561" y="276146"/>
                  </a:lnTo>
                  <a:lnTo>
                    <a:pt x="1127123" y="0"/>
                  </a:lnTo>
                  <a:close/>
                </a:path>
              </a:pathLst>
            </a:custGeom>
            <a:solidFill>
              <a:srgbClr val="F6B1A6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71" tIns="408465" rIns="13970" bIns="408463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b="1" kern="1200" dirty="0">
                <a:solidFill>
                  <a:srgbClr val="F6B1A6"/>
                </a:solidFill>
                <a:cs typeface="B Mitra" pitchFamily="2" charset="-78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23999" y="1286863"/>
              <a:ext cx="914400" cy="697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fa-IR" sz="2400" b="1" dirty="0">
                  <a:solidFill>
                    <a:srgbClr val="F6B1A6"/>
                  </a:solidFill>
                  <a:cs typeface="B Mitra" pitchFamily="2" charset="-78"/>
                </a:rPr>
                <a:t>علت</a:t>
              </a:r>
              <a:endParaRPr lang="en-US" sz="2400" b="1" dirty="0">
                <a:solidFill>
                  <a:srgbClr val="F6B1A6"/>
                </a:solidFill>
                <a:cs typeface="B Mitra" pitchFamily="2" charset="-78"/>
              </a:endParaRPr>
            </a:p>
            <a:p>
              <a:endParaRPr lang="en-US" sz="2400" dirty="0">
                <a:cs typeface="B Mitra" pitchFamily="2" charset="-78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524000" y="3173624"/>
            <a:ext cx="788988" cy="1127125"/>
            <a:chOff x="1524000" y="3173624"/>
            <a:chExt cx="788988" cy="1127125"/>
          </a:xfrm>
        </p:grpSpPr>
        <p:sp>
          <p:nvSpPr>
            <p:cNvPr id="9" name="Freeform 8"/>
            <p:cNvSpPr/>
            <p:nvPr/>
          </p:nvSpPr>
          <p:spPr>
            <a:xfrm rot="10800000">
              <a:off x="1524000" y="3173624"/>
              <a:ext cx="788988" cy="1127125"/>
            </a:xfrm>
            <a:custGeom>
              <a:avLst/>
              <a:gdLst>
                <a:gd name="connsiteX0" fmla="*/ 0 w 1127124"/>
                <a:gd name="connsiteY0" fmla="*/ 0 h 788987"/>
                <a:gd name="connsiteX1" fmla="*/ 732631 w 1127124"/>
                <a:gd name="connsiteY1" fmla="*/ 0 h 788987"/>
                <a:gd name="connsiteX2" fmla="*/ 1127124 w 1127124"/>
                <a:gd name="connsiteY2" fmla="*/ 394494 h 788987"/>
                <a:gd name="connsiteX3" fmla="*/ 732631 w 1127124"/>
                <a:gd name="connsiteY3" fmla="*/ 788987 h 788987"/>
                <a:gd name="connsiteX4" fmla="*/ 0 w 1127124"/>
                <a:gd name="connsiteY4" fmla="*/ 788987 h 788987"/>
                <a:gd name="connsiteX5" fmla="*/ 394494 w 1127124"/>
                <a:gd name="connsiteY5" fmla="*/ 394494 h 788987"/>
                <a:gd name="connsiteX6" fmla="*/ 0 w 1127124"/>
                <a:gd name="connsiteY6" fmla="*/ 0 h 788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7124" h="788987">
                  <a:moveTo>
                    <a:pt x="1127123" y="0"/>
                  </a:moveTo>
                  <a:lnTo>
                    <a:pt x="1127123" y="512842"/>
                  </a:lnTo>
                  <a:lnTo>
                    <a:pt x="563561" y="788987"/>
                  </a:lnTo>
                  <a:lnTo>
                    <a:pt x="1" y="512842"/>
                  </a:lnTo>
                  <a:lnTo>
                    <a:pt x="1" y="0"/>
                  </a:lnTo>
                  <a:lnTo>
                    <a:pt x="563561" y="276146"/>
                  </a:lnTo>
                  <a:lnTo>
                    <a:pt x="1127123" y="0"/>
                  </a:lnTo>
                  <a:close/>
                </a:path>
              </a:pathLst>
            </a:custGeom>
            <a:solidFill>
              <a:srgbClr val="F6B1A6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71" tIns="408465" rIns="13970" bIns="408463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b="1" kern="1200" dirty="0">
                <a:solidFill>
                  <a:srgbClr val="F6B1A6"/>
                </a:solidFill>
                <a:cs typeface="B Mitra" pitchFamily="2" charset="-78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526398" y="3400361"/>
              <a:ext cx="784189" cy="7008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2000" b="1" dirty="0" smtClean="0">
                  <a:solidFill>
                    <a:srgbClr val="F6B1A6"/>
                  </a:solidFill>
                  <a:cs typeface="B Mitra" pitchFamily="2" charset="-78"/>
                </a:rPr>
                <a:t>ساختار</a:t>
              </a:r>
              <a:endParaRPr lang="en-US" sz="2000" b="1" dirty="0">
                <a:solidFill>
                  <a:srgbClr val="F6B1A6"/>
                </a:solidFill>
                <a:cs typeface="B Mitra" pitchFamily="2" charset="-7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dirty="0">
                <a:solidFill>
                  <a:srgbClr val="F6B1A6"/>
                </a:solidFill>
                <a:cs typeface="B Mitra" pitchFamily="2" charset="-78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523993" y="4152181"/>
            <a:ext cx="788995" cy="1127125"/>
            <a:chOff x="1523993" y="2999717"/>
            <a:chExt cx="788995" cy="1127125"/>
          </a:xfrm>
        </p:grpSpPr>
        <p:sp>
          <p:nvSpPr>
            <p:cNvPr id="11" name="Freeform 10"/>
            <p:cNvSpPr/>
            <p:nvPr/>
          </p:nvSpPr>
          <p:spPr>
            <a:xfrm rot="10800000">
              <a:off x="1524000" y="2999717"/>
              <a:ext cx="788988" cy="1127125"/>
            </a:xfrm>
            <a:custGeom>
              <a:avLst/>
              <a:gdLst>
                <a:gd name="connsiteX0" fmla="*/ 0 w 1127124"/>
                <a:gd name="connsiteY0" fmla="*/ 0 h 788987"/>
                <a:gd name="connsiteX1" fmla="*/ 732631 w 1127124"/>
                <a:gd name="connsiteY1" fmla="*/ 0 h 788987"/>
                <a:gd name="connsiteX2" fmla="*/ 1127124 w 1127124"/>
                <a:gd name="connsiteY2" fmla="*/ 394494 h 788987"/>
                <a:gd name="connsiteX3" fmla="*/ 732631 w 1127124"/>
                <a:gd name="connsiteY3" fmla="*/ 788987 h 788987"/>
                <a:gd name="connsiteX4" fmla="*/ 0 w 1127124"/>
                <a:gd name="connsiteY4" fmla="*/ 788987 h 788987"/>
                <a:gd name="connsiteX5" fmla="*/ 394494 w 1127124"/>
                <a:gd name="connsiteY5" fmla="*/ 394494 h 788987"/>
                <a:gd name="connsiteX6" fmla="*/ 0 w 1127124"/>
                <a:gd name="connsiteY6" fmla="*/ 0 h 788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7124" h="788987">
                  <a:moveTo>
                    <a:pt x="1127123" y="0"/>
                  </a:moveTo>
                  <a:lnTo>
                    <a:pt x="1127123" y="512842"/>
                  </a:lnTo>
                  <a:lnTo>
                    <a:pt x="563561" y="788987"/>
                  </a:lnTo>
                  <a:lnTo>
                    <a:pt x="1" y="512842"/>
                  </a:lnTo>
                  <a:lnTo>
                    <a:pt x="1" y="0"/>
                  </a:lnTo>
                  <a:lnTo>
                    <a:pt x="563561" y="276146"/>
                  </a:lnTo>
                  <a:lnTo>
                    <a:pt x="1127123" y="0"/>
                  </a:lnTo>
                  <a:close/>
                </a:path>
              </a:pathLst>
            </a:custGeom>
            <a:solidFill>
              <a:srgbClr val="F6B1A6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71" tIns="408465" rIns="13970" bIns="408463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b="1" kern="1200" dirty="0">
                <a:solidFill>
                  <a:srgbClr val="F6B1A6"/>
                </a:solidFill>
                <a:cs typeface="B Mitra" pitchFamily="2" charset="-78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523993" y="3196949"/>
              <a:ext cx="756938" cy="7008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2000" b="1" dirty="0" smtClean="0">
                  <a:solidFill>
                    <a:srgbClr val="F6B1A6"/>
                  </a:solidFill>
                  <a:cs typeface="B Mitra" pitchFamily="2" charset="-78"/>
                </a:rPr>
                <a:t>واسطه</a:t>
              </a:r>
              <a:endParaRPr lang="en-US" sz="2000" b="1" dirty="0">
                <a:solidFill>
                  <a:srgbClr val="F6B1A6"/>
                </a:solidFill>
                <a:cs typeface="B Mitra" pitchFamily="2" charset="-7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dirty="0">
                <a:solidFill>
                  <a:srgbClr val="F6B1A6"/>
                </a:solidFill>
                <a:cs typeface="B Mitra" pitchFamily="2" charset="-78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524000" y="5130739"/>
            <a:ext cx="788988" cy="1127125"/>
            <a:chOff x="1524000" y="3978275"/>
            <a:chExt cx="788988" cy="1127125"/>
          </a:xfrm>
        </p:grpSpPr>
        <p:sp>
          <p:nvSpPr>
            <p:cNvPr id="13" name="Freeform 12"/>
            <p:cNvSpPr/>
            <p:nvPr/>
          </p:nvSpPr>
          <p:spPr>
            <a:xfrm rot="10800000">
              <a:off x="1524000" y="3978275"/>
              <a:ext cx="788988" cy="1127125"/>
            </a:xfrm>
            <a:custGeom>
              <a:avLst/>
              <a:gdLst>
                <a:gd name="connsiteX0" fmla="*/ 0 w 1127124"/>
                <a:gd name="connsiteY0" fmla="*/ 0 h 788987"/>
                <a:gd name="connsiteX1" fmla="*/ 732631 w 1127124"/>
                <a:gd name="connsiteY1" fmla="*/ 0 h 788987"/>
                <a:gd name="connsiteX2" fmla="*/ 1127124 w 1127124"/>
                <a:gd name="connsiteY2" fmla="*/ 394494 h 788987"/>
                <a:gd name="connsiteX3" fmla="*/ 732631 w 1127124"/>
                <a:gd name="connsiteY3" fmla="*/ 788987 h 788987"/>
                <a:gd name="connsiteX4" fmla="*/ 0 w 1127124"/>
                <a:gd name="connsiteY4" fmla="*/ 788987 h 788987"/>
                <a:gd name="connsiteX5" fmla="*/ 394494 w 1127124"/>
                <a:gd name="connsiteY5" fmla="*/ 394494 h 788987"/>
                <a:gd name="connsiteX6" fmla="*/ 0 w 1127124"/>
                <a:gd name="connsiteY6" fmla="*/ 0 h 788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7124" h="788987">
                  <a:moveTo>
                    <a:pt x="1127123" y="0"/>
                  </a:moveTo>
                  <a:lnTo>
                    <a:pt x="1127123" y="512842"/>
                  </a:lnTo>
                  <a:lnTo>
                    <a:pt x="563561" y="788987"/>
                  </a:lnTo>
                  <a:lnTo>
                    <a:pt x="1" y="512842"/>
                  </a:lnTo>
                  <a:lnTo>
                    <a:pt x="1" y="0"/>
                  </a:lnTo>
                  <a:lnTo>
                    <a:pt x="563561" y="276146"/>
                  </a:lnTo>
                  <a:lnTo>
                    <a:pt x="1127123" y="0"/>
                  </a:lnTo>
                  <a:close/>
                </a:path>
              </a:pathLst>
            </a:custGeom>
            <a:solidFill>
              <a:srgbClr val="F6B1A6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71" tIns="408465" rIns="13970" bIns="408463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b="1" kern="1200" dirty="0">
                <a:solidFill>
                  <a:srgbClr val="F6B1A6"/>
                </a:solidFill>
                <a:cs typeface="B Mitra" pitchFamily="2" charset="-78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89716" y="4317900"/>
              <a:ext cx="625491" cy="3770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2000" b="1" dirty="0" smtClean="0">
                  <a:solidFill>
                    <a:srgbClr val="F6B1A6"/>
                  </a:solidFill>
                  <a:cs typeface="B Mitra" pitchFamily="2" charset="-78"/>
                </a:rPr>
                <a:t>لازمه</a:t>
              </a:r>
              <a:endParaRPr lang="en-US" sz="1600" b="1" dirty="0">
                <a:solidFill>
                  <a:srgbClr val="F6B1A6"/>
                </a:solidFill>
                <a:cs typeface="B Mitra" pitchFamily="2" charset="-78"/>
              </a:endParaRPr>
            </a:p>
          </p:txBody>
        </p:sp>
      </p:grpSp>
      <p:sp>
        <p:nvSpPr>
          <p:cNvPr id="33" name="Rounded Rectangle 32"/>
          <p:cNvSpPr/>
          <p:nvPr/>
        </p:nvSpPr>
        <p:spPr>
          <a:xfrm>
            <a:off x="1558636" y="152400"/>
            <a:ext cx="6077515" cy="1143000"/>
          </a:xfrm>
          <a:prstGeom prst="roundRect">
            <a:avLst/>
          </a:prstGeom>
          <a:solidFill>
            <a:srgbClr val="F6B1A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6600" b="1" dirty="0" smtClean="0">
                <a:solidFill>
                  <a:srgbClr val="F6B1A6"/>
                </a:solidFill>
                <a:cs typeface="B Mitra" pitchFamily="2" charset="-78"/>
              </a:rPr>
              <a:t>وسوسه</a:t>
            </a:r>
            <a:endParaRPr lang="en-US" sz="6600" b="1" dirty="0">
              <a:solidFill>
                <a:srgbClr val="F6B1A6"/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211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3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Custom 7">
      <a:dk1>
        <a:srgbClr val="000000"/>
      </a:dk1>
      <a:lt1>
        <a:srgbClr val="B3C199"/>
      </a:lt1>
      <a:dk2>
        <a:srgbClr val="D1D9C1"/>
      </a:dk2>
      <a:lt2>
        <a:srgbClr val="3F3F3F"/>
      </a:lt2>
      <a:accent1>
        <a:srgbClr val="FFFF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339</TotalTime>
  <Words>343</Words>
  <Application>Microsoft Office PowerPoint</Application>
  <PresentationFormat>On-screen Show (4:3)</PresentationFormat>
  <Paragraphs>73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BlackTie</vt:lpstr>
      <vt:lpstr>PowerPoint Presentation</vt:lpstr>
      <vt:lpstr>اتصال دائمی به عالم غیب (منشأ أخذ باید ها و نبایدهای زندگی)               رسیدن به کمال </vt:lpstr>
      <vt:lpstr>عوالم ملک ، شهادت ، غیب و ملکوت در عرف قرآن</vt:lpstr>
      <vt:lpstr>PowerPoint Presentation</vt:lpstr>
      <vt:lpstr>وحی و الهام</vt:lpstr>
      <vt:lpstr>PowerPoint Presentation</vt:lpstr>
      <vt:lpstr> علم                                                      عمل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Velayat</dc:creator>
  <cp:lastModifiedBy>zahra</cp:lastModifiedBy>
  <cp:revision>133</cp:revision>
  <dcterms:created xsi:type="dcterms:W3CDTF">2006-08-16T00:00:00Z</dcterms:created>
  <dcterms:modified xsi:type="dcterms:W3CDTF">2012-07-14T06:59:11Z</dcterms:modified>
</cp:coreProperties>
</file>