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65"/>
  </p:notesMasterIdLst>
  <p:sldIdLst>
    <p:sldId id="256" r:id="rId3"/>
    <p:sldId id="28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81" r:id="rId22"/>
    <p:sldId id="274" r:id="rId23"/>
    <p:sldId id="275" r:id="rId24"/>
    <p:sldId id="276" r:id="rId25"/>
    <p:sldId id="277" r:id="rId26"/>
    <p:sldId id="278" r:id="rId27"/>
    <p:sldId id="279"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6" r:id="rId51"/>
    <p:sldId id="304" r:id="rId52"/>
    <p:sldId id="305" r:id="rId53"/>
    <p:sldId id="307" r:id="rId54"/>
    <p:sldId id="308" r:id="rId55"/>
    <p:sldId id="309" r:id="rId56"/>
    <p:sldId id="310" r:id="rId57"/>
    <p:sldId id="311" r:id="rId58"/>
    <p:sldId id="312" r:id="rId59"/>
    <p:sldId id="313" r:id="rId60"/>
    <p:sldId id="314" r:id="rId61"/>
    <p:sldId id="315" r:id="rId62"/>
    <p:sldId id="316" r:id="rId63"/>
    <p:sldId id="317" r:id="rId6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4" d="100"/>
          <a:sy n="64" d="100"/>
        </p:scale>
        <p:origin x="-22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5714264-75B7-4820-BBE0-3C21581B6A04}" type="datetimeFigureOut">
              <a:rPr lang="fa-IR" smtClean="0"/>
              <a:t>06/11/1435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688609E-1EC4-4DCF-AD95-EB0CBE736A54}" type="slidenum">
              <a:rPr lang="fa-IR" smtClean="0"/>
              <a:t>‹#›</a:t>
            </a:fld>
            <a:endParaRPr lang="fa-IR"/>
          </a:p>
        </p:txBody>
      </p:sp>
    </p:spTree>
    <p:extLst>
      <p:ext uri="{BB962C8B-B14F-4D97-AF65-F5344CB8AC3E}">
        <p14:creationId xmlns:p14="http://schemas.microsoft.com/office/powerpoint/2010/main" val="30273604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132270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6677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1751683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38ED36E-B635-4D39-8979-EDD7E8BE8A80}" type="datetimeFigureOut">
              <a:rPr lang="fa-IR" smtClean="0"/>
              <a:t>06/11/1435</a:t>
            </a:fld>
            <a:endParaRPr lang="fa-IR"/>
          </a:p>
        </p:txBody>
      </p:sp>
      <p:sp>
        <p:nvSpPr>
          <p:cNvPr id="17" name="Footer Placeholder 16"/>
          <p:cNvSpPr>
            <a:spLocks noGrp="1"/>
          </p:cNvSpPr>
          <p:nvPr>
            <p:ph type="ftr" sz="quarter" idx="11"/>
          </p:nvPr>
        </p:nvSpPr>
        <p:spPr/>
        <p:txBody>
          <a:bodyPr/>
          <a:lstStyle/>
          <a:p>
            <a:endParaRPr lang="fa-IR"/>
          </a:p>
        </p:txBody>
      </p:sp>
      <p:sp>
        <p:nvSpPr>
          <p:cNvPr id="29" name="Slide Number Placeholder 28"/>
          <p:cNvSpPr>
            <a:spLocks noGrp="1"/>
          </p:cNvSpPr>
          <p:nvPr>
            <p:ph type="sldNum" sz="quarter" idx="12"/>
          </p:nvPr>
        </p:nvSpPr>
        <p:spPr/>
        <p:txBody>
          <a:bodyPr/>
          <a:lstStyle/>
          <a:p>
            <a:fld id="{CF4A9F1A-7A59-44C1-B475-26CB3DEACC11}" type="slidenum">
              <a:rPr lang="fa-IR" smtClean="0"/>
              <a:t>‹#›</a:t>
            </a:fld>
            <a:endParaRPr lang="fa-I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7924800" y="6416675"/>
            <a:ext cx="762000" cy="365125"/>
          </a:xfrm>
        </p:spPr>
        <p:txBody>
          <a:bodyPr/>
          <a:lstStyle/>
          <a:p>
            <a:fld id="{CF4A9F1A-7A59-44C1-B475-26CB3DEACC11}" type="slidenum">
              <a:rPr lang="fa-IR" smtClean="0"/>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38ED36E-B635-4D39-8979-EDD7E8BE8A80}" type="datetimeFigureOut">
              <a:rPr lang="fa-IR" smtClean="0"/>
              <a:t>06/11/1435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38ED36E-B635-4D39-8979-EDD7E8BE8A80}" type="datetimeFigureOut">
              <a:rPr lang="fa-IR" smtClean="0"/>
              <a:t>06/11/1435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8ED36E-B635-4D39-8979-EDD7E8BE8A80}" type="datetimeFigureOut">
              <a:rPr lang="fa-IR" smtClean="0"/>
              <a:t>06/11/1435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ED36E-B635-4D39-8979-EDD7E8BE8A80}" type="datetimeFigureOut">
              <a:rPr lang="fa-IR" smtClean="0"/>
              <a:t>06/11/1435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38ED36E-B635-4D39-8979-EDD7E8BE8A80}" type="datetimeFigureOut">
              <a:rPr lang="fa-IR" smtClean="0"/>
              <a:t>06/11/1435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4394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38ED36E-B635-4D39-8979-EDD7E8BE8A80}" type="datetimeFigureOut">
              <a:rPr lang="fa-IR" smtClean="0"/>
              <a:t>06/11/1435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ED36E-B635-4D39-8979-EDD7E8BE8A80}" type="datetimeFigureOut">
              <a:rPr lang="fa-IR" smtClean="0"/>
              <a:t>06/11/1435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231950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038ED36E-B635-4D39-8979-EDD7E8BE8A80}" type="datetimeFigureOut">
              <a:rPr lang="fa-IR" smtClean="0"/>
              <a:t>06/11/1435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396168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038ED36E-B635-4D39-8979-EDD7E8BE8A80}" type="datetimeFigureOut">
              <a:rPr lang="fa-IR" smtClean="0"/>
              <a:t>06/11/1435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109821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038ED36E-B635-4D39-8979-EDD7E8BE8A80}" type="datetimeFigureOut">
              <a:rPr lang="fa-IR" smtClean="0"/>
              <a:t>06/11/1435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4069701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ED36E-B635-4D39-8979-EDD7E8BE8A80}" type="datetimeFigureOut">
              <a:rPr lang="fa-IR" smtClean="0"/>
              <a:t>06/11/1435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409103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ED36E-B635-4D39-8979-EDD7E8BE8A80}" type="datetimeFigureOut">
              <a:rPr lang="fa-IR" smtClean="0"/>
              <a:t>06/11/1435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102111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ED36E-B635-4D39-8979-EDD7E8BE8A80}" type="datetimeFigureOut">
              <a:rPr lang="fa-IR" smtClean="0"/>
              <a:t>06/11/1435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F4A9F1A-7A59-44C1-B475-26CB3DEACC11}" type="slidenum">
              <a:rPr lang="fa-IR" smtClean="0"/>
              <a:t>‹#›</a:t>
            </a:fld>
            <a:endParaRPr lang="fa-IR"/>
          </a:p>
        </p:txBody>
      </p:sp>
    </p:spTree>
    <p:extLst>
      <p:ext uri="{BB962C8B-B14F-4D97-AF65-F5344CB8AC3E}">
        <p14:creationId xmlns:p14="http://schemas.microsoft.com/office/powerpoint/2010/main" val="334030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38ED36E-B635-4D39-8979-EDD7E8BE8A80}" type="datetimeFigureOut">
              <a:rPr lang="fa-IR" smtClean="0"/>
              <a:t>06/11/1435</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F4A9F1A-7A59-44C1-B475-26CB3DEACC11}" type="slidenum">
              <a:rPr lang="fa-IR" smtClean="0"/>
              <a:t>‹#›</a:t>
            </a:fld>
            <a:endParaRPr lang="fa-IR"/>
          </a:p>
        </p:txBody>
      </p:sp>
    </p:spTree>
    <p:extLst>
      <p:ext uri="{BB962C8B-B14F-4D97-AF65-F5344CB8AC3E}">
        <p14:creationId xmlns:p14="http://schemas.microsoft.com/office/powerpoint/2010/main" val="399915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38ED36E-B635-4D39-8979-EDD7E8BE8A80}" type="datetimeFigureOut">
              <a:rPr lang="fa-IR" smtClean="0"/>
              <a:t>06/11/1435</a:t>
            </a:fld>
            <a:endParaRPr lang="fa-I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a-I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F4A9F1A-7A59-44C1-B475-26CB3DEACC11}" type="slidenum">
              <a:rPr lang="fa-IR" smtClean="0"/>
              <a:t>‹#›</a:t>
            </a:fld>
            <a:endParaRPr lang="fa-I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fa.wikipedia.org/wiki/%D8%A2%D9%85%D8%A7%D8%B1"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fa.wikipedia.org/w/index.php?title=%D9%85%D8%AA%D8%BA%DB%8C%D8%B1_%DA%A9%D9%85%DB%8C&amp;action=edit&amp;redlink=1&amp;preload=%D8%A7%D9%84%DA%AF%D9%88:%D8%A7%DB%8C%D8%AC%D8%A7%D8%AF+%D9%85%D9%82%D8%A7%D9%84%D9%87/%D8%A7%D8%B3%D8%AA%D8%AE%D9%88%D8%A7%D9%86%E2%80%8C%D8%A8%D9%86%D8%AF%DB%8C&amp;editintro=%D8%A7%D9%84%DA%AF%D9%88:%D8%A7%DB%8C%D8%AC%D8%A7%D8%AF+%D9%85%D9%82%D8%A7%D9%84%D9%87/%D8%A7%D8%AF%DB%8C%D8%AA%E2%80%8C%D9%86%D9%88%D8%AA%DB%8C%D8%B3&amp;summary=%D8%A7%DB%8C%D8%AC%D8%A7%D8%AF+%DB%8C%DA%A9+%D9%85%D9%82%D8%A7%D9%84%D9%87+%D9%86%D9%88+%D8%A7%D8%B2+%D8%B7%D8%B1%DB%8C%D9%82+%D8%A7%DB%8C%D8%AC%D8%A7%D8%AF%DA%AF%D8%B1&amp;nosummary=&amp;prefix=&amp;minor=&amp;create=%D8%AF%D8%B1%D8%B3%D8%AA+%DA%A9%D8%B1%D8%AF%D9%86+%D9%85%D9%82%D8%A7%D9%84%D9%87+%D8%AC%D8%AF%DB%8C%D8%AF&amp;withJS=MediaWiki:Intro-Welcome-NewUsers.j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tebyan.net/newindex.aspx?pid=101624" TargetMode="Externa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2.docx"/><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5269" y="548680"/>
            <a:ext cx="4975043" cy="490059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Tree>
    <p:extLst>
      <p:ext uri="{BB962C8B-B14F-4D97-AF65-F5344CB8AC3E}">
        <p14:creationId xmlns:p14="http://schemas.microsoft.com/office/powerpoint/2010/main" val="17325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thrm{corr}(X,Y)={\mathrm{cov}(X,Y) \over \sigma_X \sigma_Y} ={E[(X-\mu_X)(Y-\mu_Y)] \over \sigma_X\sigma_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77072"/>
            <a:ext cx="7848872" cy="19821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55676" y="620688"/>
            <a:ext cx="5760640" cy="3046988"/>
          </a:xfrm>
          <a:prstGeom prst="rect">
            <a:avLst/>
          </a:prstGeom>
          <a:noFill/>
        </p:spPr>
        <p:txBody>
          <a:bodyPr wrap="square" rtlCol="1">
            <a:spAutoFit/>
          </a:bodyPr>
          <a:lstStyle/>
          <a:p>
            <a:r>
              <a:rPr lang="fa-IR" sz="2400" dirty="0">
                <a:cs typeface="B Nazanin" pitchFamily="2" charset="-78"/>
              </a:rPr>
              <a:t>ابزاری </a:t>
            </a:r>
            <a:r>
              <a:rPr lang="fa-IR" sz="2400" dirty="0">
                <a:cs typeface="B Nazanin" pitchFamily="2" charset="-78"/>
                <a:hlinkClick r:id="rId3" tooltip="آمار"/>
              </a:rPr>
              <a:t>آ</a:t>
            </a:r>
            <a:r>
              <a:rPr lang="fa-IR" sz="2400" u="sng" dirty="0">
                <a:cs typeface="B Nazanin" pitchFamily="2" charset="-78"/>
                <a:hlinkClick r:id="rId3" tooltip="آمار"/>
              </a:rPr>
              <a:t>ماری</a:t>
            </a:r>
            <a:r>
              <a:rPr lang="fa-IR" sz="2400" dirty="0">
                <a:cs typeface="B Nazanin" pitchFamily="2" charset="-78"/>
              </a:rPr>
              <a:t> برای تعیین نوع و درجه </a:t>
            </a:r>
            <a:r>
              <a:rPr lang="fa-IR" sz="2400" dirty="0" smtClean="0">
                <a:cs typeface="B Nazanin" pitchFamily="2" charset="-78"/>
              </a:rPr>
              <a:t>رابطه ی </a:t>
            </a:r>
            <a:r>
              <a:rPr lang="fa-IR" sz="2400" dirty="0">
                <a:cs typeface="B Nazanin" pitchFamily="2" charset="-78"/>
              </a:rPr>
              <a:t>یک </a:t>
            </a:r>
            <a:r>
              <a:rPr lang="fa-IR" sz="2400" dirty="0">
                <a:cs typeface="B Nazanin" pitchFamily="2" charset="-78"/>
                <a:hlinkClick r:id="rId4" tooltip="متغیر کمی (صفحه وجود ندارد)"/>
              </a:rPr>
              <a:t>متغیر کمی</a:t>
            </a:r>
            <a:r>
              <a:rPr lang="fa-IR" sz="2400" dirty="0">
                <a:cs typeface="B Nazanin" pitchFamily="2" charset="-78"/>
              </a:rPr>
              <a:t> با متغیر کمی دیگر </a:t>
            </a:r>
            <a:r>
              <a:rPr lang="fa-IR" sz="2400" dirty="0" smtClean="0">
                <a:cs typeface="B Nazanin" pitchFamily="2" charset="-78"/>
              </a:rPr>
              <a:t>است . </a:t>
            </a:r>
            <a:r>
              <a:rPr lang="fa-IR" sz="2400" dirty="0">
                <a:cs typeface="B Nazanin" pitchFamily="2" charset="-78"/>
              </a:rPr>
              <a:t>ضریب </a:t>
            </a:r>
            <a:r>
              <a:rPr lang="fa-IR" sz="2400" dirty="0" smtClean="0">
                <a:cs typeface="B Nazanin" pitchFamily="2" charset="-78"/>
              </a:rPr>
              <a:t>همبستگی ، </a:t>
            </a:r>
            <a:r>
              <a:rPr lang="fa-IR" sz="2400" dirty="0">
                <a:cs typeface="B Nazanin" pitchFamily="2" charset="-78"/>
              </a:rPr>
              <a:t>یکی از معیارهای مورد استفاده در تعیین همبستگی دو متغیر است. ضریب همبستگی شدت رابطه و همچنین نوع رابطه (مستقیم یا معکوس) را نشان </a:t>
            </a:r>
            <a:r>
              <a:rPr lang="fa-IR" sz="2400" dirty="0" smtClean="0">
                <a:cs typeface="B Nazanin" pitchFamily="2" charset="-78"/>
              </a:rPr>
              <a:t>می‌دهد . </a:t>
            </a:r>
            <a:r>
              <a:rPr lang="fa-IR" sz="2400" dirty="0">
                <a:cs typeface="B Nazanin" pitchFamily="2" charset="-78"/>
              </a:rPr>
              <a:t>این ضریب بین ۱ تا ۱- است و در عدم وجود رابطه بین دو متغیر، برابر صفر است.</a:t>
            </a:r>
          </a:p>
          <a:p>
            <a:r>
              <a:rPr lang="fa-IR" sz="2400" dirty="0">
                <a:cs typeface="B Nazanin" pitchFamily="2" charset="-78"/>
              </a:rPr>
              <a:t>همبستگی بین دو متغیر تصادفی </a:t>
            </a:r>
            <a:r>
              <a:rPr lang="en-US" sz="2400" dirty="0">
                <a:cs typeface="B Nazanin" pitchFamily="2" charset="-78"/>
              </a:rPr>
              <a:t>X </a:t>
            </a:r>
            <a:r>
              <a:rPr lang="fa-IR" sz="2400" dirty="0" smtClean="0">
                <a:cs typeface="B Nazanin" pitchFamily="2" charset="-78"/>
              </a:rPr>
              <a:t> و </a:t>
            </a:r>
            <a:r>
              <a:rPr lang="en-US" sz="2400" dirty="0">
                <a:cs typeface="B Nazanin" pitchFamily="2" charset="-78"/>
              </a:rPr>
              <a:t>Y </a:t>
            </a:r>
            <a:r>
              <a:rPr lang="fa-IR" sz="2400" dirty="0" smtClean="0">
                <a:cs typeface="B Nazanin" pitchFamily="2" charset="-78"/>
              </a:rPr>
              <a:t> به </a:t>
            </a:r>
            <a:r>
              <a:rPr lang="fa-IR" sz="2400" dirty="0">
                <a:cs typeface="B Nazanin" pitchFamily="2" charset="-78"/>
              </a:rPr>
              <a:t>صورت زیر تعریف </a:t>
            </a:r>
            <a:r>
              <a:rPr lang="fa-IR" sz="2400" dirty="0" smtClean="0">
                <a:cs typeface="B Nazanin" pitchFamily="2" charset="-78"/>
              </a:rPr>
              <a:t>می‌شود :</a:t>
            </a:r>
            <a:endParaRPr lang="fa-IR" sz="2400" dirty="0">
              <a:cs typeface="B Nazanin" pitchFamily="2" charset="-78"/>
            </a:endParaRPr>
          </a:p>
        </p:txBody>
      </p:sp>
      <p:sp>
        <p:nvSpPr>
          <p:cNvPr id="5" name="Footer Placeholder 4"/>
          <p:cNvSpPr>
            <a:spLocks noGrp="1"/>
          </p:cNvSpPr>
          <p:nvPr>
            <p:ph type="ftr" sz="quarter" idx="11"/>
          </p:nvPr>
        </p:nvSpPr>
        <p:spPr/>
        <p:txBody>
          <a:bodyPr/>
          <a:lstStyle/>
          <a:p>
            <a:pPr algn="r"/>
            <a:r>
              <a:rPr lang="fa-IR" b="1" dirty="0" smtClean="0"/>
              <a:t>این قسمت از سایت ویکی پدیا گرفته شده است .</a:t>
            </a:r>
            <a:endParaRPr lang="fa-IR" b="1" dirty="0"/>
          </a:p>
        </p:txBody>
      </p:sp>
    </p:spTree>
    <p:extLst>
      <p:ext uri="{BB962C8B-B14F-4D97-AF65-F5344CB8AC3E}">
        <p14:creationId xmlns:p14="http://schemas.microsoft.com/office/powerpoint/2010/main" val="2661290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01984"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984" y="-2187624"/>
            <a:ext cx="4342015" cy="10297144"/>
          </a:xfrm>
          <a:prstGeom prst="rect">
            <a:avLst/>
          </a:prstGeom>
        </p:spPr>
      </p:pic>
      <p:sp>
        <p:nvSpPr>
          <p:cNvPr id="5" name="TextBox 4"/>
          <p:cNvSpPr txBox="1"/>
          <p:nvPr/>
        </p:nvSpPr>
        <p:spPr>
          <a:xfrm>
            <a:off x="5940152" y="5661248"/>
            <a:ext cx="2376264" cy="584775"/>
          </a:xfrm>
          <a:prstGeom prst="rect">
            <a:avLst/>
          </a:prstGeom>
          <a:noFill/>
        </p:spPr>
        <p:txBody>
          <a:bodyPr wrap="square" rtlCol="1">
            <a:spAutoFit/>
          </a:bodyPr>
          <a:lstStyle/>
          <a:p>
            <a:r>
              <a:rPr lang="fa-IR" sz="3200" b="1" dirty="0" smtClean="0">
                <a:solidFill>
                  <a:srgbClr val="00B050"/>
                </a:solidFill>
              </a:rPr>
              <a:t>توارث</a:t>
            </a:r>
            <a:endParaRPr lang="fa-IR" sz="3200" b="1" dirty="0">
              <a:solidFill>
                <a:srgbClr val="00B050"/>
              </a:solidFill>
            </a:endParaRPr>
          </a:p>
        </p:txBody>
      </p:sp>
    </p:spTree>
    <p:extLst>
      <p:ext uri="{BB962C8B-B14F-4D97-AF65-F5344CB8AC3E}">
        <p14:creationId xmlns:p14="http://schemas.microsoft.com/office/powerpoint/2010/main" val="388569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408"/>
            <a:ext cx="9144000" cy="9505056"/>
          </a:xfrm>
          <a:prstGeom prst="rect">
            <a:avLst/>
          </a:prstGeom>
        </p:spPr>
      </p:pic>
    </p:spTree>
    <p:extLst>
      <p:ext uri="{BB962C8B-B14F-4D97-AF65-F5344CB8AC3E}">
        <p14:creationId xmlns:p14="http://schemas.microsoft.com/office/powerpoint/2010/main" val="2266591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24128" y="260648"/>
            <a:ext cx="3240360" cy="1569660"/>
          </a:xfrm>
          <a:prstGeom prst="rect">
            <a:avLst/>
          </a:prstGeom>
          <a:noFill/>
        </p:spPr>
        <p:txBody>
          <a:bodyPr wrap="square" rtlCol="1">
            <a:spAutoFit/>
          </a:bodyPr>
          <a:lstStyle/>
          <a:p>
            <a:r>
              <a:rPr lang="fa-IR" sz="2400" dirty="0" smtClean="0"/>
              <a:t>در لغتنامه معین توارث به معنای ارث بردن از یکدیگر است که این کار توسط ژن ها صورت می گیرد .</a:t>
            </a:r>
            <a:endParaRPr lang="fa-IR"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 y="0"/>
            <a:ext cx="5492780" cy="6858000"/>
          </a:xfrm>
          <a:prstGeom prst="rect">
            <a:avLst/>
          </a:prstGeom>
        </p:spPr>
      </p:pic>
      <p:sp>
        <p:nvSpPr>
          <p:cNvPr id="10" name="Cloud Callout 9"/>
          <p:cNvSpPr/>
          <p:nvPr/>
        </p:nvSpPr>
        <p:spPr>
          <a:xfrm>
            <a:off x="4499992" y="3933056"/>
            <a:ext cx="4464496" cy="1728192"/>
          </a:xfrm>
          <a:prstGeom prst="cloudCallout">
            <a:avLst>
              <a:gd name="adj1" fmla="val -46345"/>
              <a:gd name="adj2" fmla="val -1361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solidFill>
                  <a:srgbClr val="00B050"/>
                </a:solidFill>
              </a:rPr>
              <a:t>ژن ای چیشیه ؟؟؟</a:t>
            </a:r>
            <a:endParaRPr lang="fa-IR" sz="3600" dirty="0">
              <a:solidFill>
                <a:srgbClr val="00B050"/>
              </a:solidFill>
            </a:endParaRPr>
          </a:p>
        </p:txBody>
      </p:sp>
    </p:spTree>
    <p:extLst>
      <p:ext uri="{BB962C8B-B14F-4D97-AF65-F5344CB8AC3E}">
        <p14:creationId xmlns:p14="http://schemas.microsoft.com/office/powerpoint/2010/main" val="31120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83568" y="530804"/>
            <a:ext cx="3600400" cy="584775"/>
          </a:xfrm>
          <a:prstGeom prst="rect">
            <a:avLst/>
          </a:prstGeom>
          <a:noFill/>
        </p:spPr>
        <p:txBody>
          <a:bodyPr wrap="square" rtlCol="1">
            <a:spAutoFit/>
          </a:bodyPr>
          <a:lstStyle/>
          <a:p>
            <a:r>
              <a:rPr lang="fa-IR" sz="3200" dirty="0" smtClean="0">
                <a:solidFill>
                  <a:srgbClr val="002060"/>
                </a:solidFill>
                <a:cs typeface="2  Majid Shadow" pitchFamily="2" charset="-78"/>
              </a:rPr>
              <a:t>یه نفر بگه ژن چیه ؟</a:t>
            </a:r>
            <a:endParaRPr lang="fa-IR" sz="3200" dirty="0">
              <a:solidFill>
                <a:srgbClr val="002060"/>
              </a:solidFill>
              <a:cs typeface="2  Majid Shadow" pitchFamily="2"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9595" y="692696"/>
            <a:ext cx="3021156" cy="5229200"/>
          </a:xfrm>
          <a:prstGeom prst="rect">
            <a:avLst/>
          </a:prstGeom>
        </p:spPr>
      </p:pic>
      <p:sp>
        <p:nvSpPr>
          <p:cNvPr id="5" name="TextBox 4"/>
          <p:cNvSpPr txBox="1"/>
          <p:nvPr/>
        </p:nvSpPr>
        <p:spPr>
          <a:xfrm>
            <a:off x="12558" y="1268760"/>
            <a:ext cx="3096344" cy="1384995"/>
          </a:xfrm>
          <a:prstGeom prst="rect">
            <a:avLst/>
          </a:prstGeom>
          <a:noFill/>
        </p:spPr>
        <p:txBody>
          <a:bodyPr wrap="square" rtlCol="1">
            <a:spAutoFit/>
          </a:bodyPr>
          <a:lstStyle/>
          <a:p>
            <a:r>
              <a:rPr lang="fa-IR" sz="2800" b="1" dirty="0" smtClean="0">
                <a:cs typeface="B Nazanin" pitchFamily="2" charset="-78"/>
              </a:rPr>
              <a:t>بهله مثه اینکه آقای موسوی نژاد دستشو بلند کرد</a:t>
            </a:r>
            <a:endParaRPr lang="fa-IR" sz="2800" b="1" dirty="0">
              <a:cs typeface="B Nazanin" pitchFamily="2" charset="-78"/>
            </a:endParaRPr>
          </a:p>
        </p:txBody>
      </p:sp>
    </p:spTree>
    <p:extLst>
      <p:ext uri="{BB962C8B-B14F-4D97-AF65-F5344CB8AC3E}">
        <p14:creationId xmlns:p14="http://schemas.microsoft.com/office/powerpoint/2010/main" val="36424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par>
                          <p:cTn id="17" fill="hold">
                            <p:stCondLst>
                              <p:cond delay="2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loud Callout 2"/>
          <p:cNvSpPr/>
          <p:nvPr/>
        </p:nvSpPr>
        <p:spPr>
          <a:xfrm>
            <a:off x="395536" y="116632"/>
            <a:ext cx="4464496" cy="1344978"/>
          </a:xfrm>
          <a:prstGeom prst="cloudCallout">
            <a:avLst>
              <a:gd name="adj1" fmla="val 37378"/>
              <a:gd name="adj2" fmla="val 6727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chemeClr val="bg1"/>
                </a:solidFill>
                <a:cs typeface="B Nazanin" pitchFamily="2" charset="-78"/>
              </a:rPr>
              <a:t>درست نبود خودم می گم....</a:t>
            </a:r>
            <a:endParaRPr lang="fa-IR" sz="2000" b="1" dirty="0">
              <a:solidFill>
                <a:schemeClr val="bg1"/>
              </a:solidFill>
              <a:cs typeface="B Nazanin" pitchFamily="2" charset="-78"/>
            </a:endParaRPr>
          </a:p>
        </p:txBody>
      </p:sp>
    </p:spTree>
    <p:extLst>
      <p:ext uri="{BB962C8B-B14F-4D97-AF65-F5344CB8AC3E}">
        <p14:creationId xmlns:p14="http://schemas.microsoft.com/office/powerpoint/2010/main" val="7942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677656"/>
          </a:xfrm>
          <a:prstGeom prst="rect">
            <a:avLst/>
          </a:prstGeom>
        </p:spPr>
        <p:txBody>
          <a:bodyPr wrap="square">
            <a:spAutoFit/>
          </a:bodyPr>
          <a:lstStyle/>
          <a:p>
            <a:r>
              <a:rPr lang="fa-IR" sz="2400" dirty="0"/>
              <a:t>هر </a:t>
            </a:r>
            <a:r>
              <a:rPr lang="fa-IR" sz="2400" b="1" dirty="0">
                <a:hlinkClick r:id="rId2"/>
              </a:rPr>
              <a:t>سلول</a:t>
            </a:r>
            <a:r>
              <a:rPr lang="fa-IR" sz="2400" dirty="0"/>
              <a:t> بدن انسان شامل 25000 تا 35000 </a:t>
            </a:r>
            <a:r>
              <a:rPr lang="fa-IR" sz="2400" b="1" dirty="0"/>
              <a:t>ژن</a:t>
            </a:r>
            <a:r>
              <a:rPr lang="fa-IR" sz="2400" dirty="0"/>
              <a:t> </a:t>
            </a:r>
            <a:r>
              <a:rPr lang="fa-IR" sz="2400" dirty="0" smtClean="0"/>
              <a:t>است . </a:t>
            </a:r>
            <a:r>
              <a:rPr lang="fa-IR" sz="2400" b="1" dirty="0" smtClean="0"/>
              <a:t>ژن </a:t>
            </a:r>
            <a:r>
              <a:rPr lang="fa-IR" sz="2400" dirty="0"/>
              <a:t>ها حامل اطلاعاتي هستند که تعيين کننده ي ويژگي هاي شما </a:t>
            </a:r>
            <a:r>
              <a:rPr lang="fa-IR" sz="2400" dirty="0" smtClean="0"/>
              <a:t>هستند . ويژگي </a:t>
            </a:r>
            <a:r>
              <a:rPr lang="fa-IR" sz="2400" dirty="0"/>
              <a:t>ها شامل مواردي مي شود که شما از والدين خود به ارث مي </a:t>
            </a:r>
            <a:r>
              <a:rPr lang="fa-IR" sz="2400" dirty="0" smtClean="0"/>
              <a:t>بريد : يعني </a:t>
            </a:r>
            <a:r>
              <a:rPr lang="fa-IR" sz="2400" dirty="0"/>
              <a:t>والدين شما مقداري از ويژگي هاي خود را از طريق </a:t>
            </a:r>
            <a:r>
              <a:rPr lang="fa-IR" sz="2400" b="1" dirty="0"/>
              <a:t>ژن </a:t>
            </a:r>
            <a:r>
              <a:rPr lang="fa-IR" sz="2400" dirty="0"/>
              <a:t>ها به شما انتقال مي </a:t>
            </a:r>
            <a:r>
              <a:rPr lang="fa-IR" sz="2400" dirty="0" smtClean="0"/>
              <a:t>دهند . مثلاًاگر </a:t>
            </a:r>
            <a:r>
              <a:rPr lang="fa-IR" sz="2400" dirty="0"/>
              <a:t>پدر و مادر شما چشم آبي </a:t>
            </a:r>
            <a:r>
              <a:rPr lang="fa-IR" sz="2400" dirty="0" smtClean="0"/>
              <a:t>باشند ، ممکن </a:t>
            </a:r>
            <a:r>
              <a:rPr lang="fa-IR" sz="2400" dirty="0"/>
              <a:t>است رنگ چشم شما هم آبي </a:t>
            </a:r>
            <a:r>
              <a:rPr lang="fa-IR" sz="2400" dirty="0" smtClean="0"/>
              <a:t>شود ، يا </a:t>
            </a:r>
            <a:r>
              <a:rPr lang="fa-IR" sz="2400" dirty="0"/>
              <a:t>اگر مادر شما روي صورت خود کک و مک </a:t>
            </a:r>
            <a:r>
              <a:rPr lang="fa-IR" sz="2400" dirty="0" smtClean="0"/>
              <a:t>دارد ، ممکن </a:t>
            </a:r>
            <a:r>
              <a:rPr lang="fa-IR" sz="2400" dirty="0"/>
              <a:t>است اين ويژگي را از او به ارث </a:t>
            </a:r>
            <a:r>
              <a:rPr lang="fa-IR" sz="2400" dirty="0" smtClean="0"/>
              <a:t>بريد . </a:t>
            </a:r>
            <a:r>
              <a:rPr lang="fa-IR" sz="2400" b="1" dirty="0" smtClean="0"/>
              <a:t>ژن </a:t>
            </a:r>
            <a:r>
              <a:rPr lang="fa-IR" sz="2400" dirty="0"/>
              <a:t>ها فقط در انسان وجود </a:t>
            </a:r>
            <a:r>
              <a:rPr lang="fa-IR" sz="2400" dirty="0" smtClean="0"/>
              <a:t>ندارد ، بلکه </a:t>
            </a:r>
            <a:r>
              <a:rPr lang="fa-IR" sz="2400" dirty="0"/>
              <a:t>همه ي حيوانات و گياهان نيز داراي </a:t>
            </a:r>
            <a:r>
              <a:rPr lang="fa-IR" sz="2400" b="1" dirty="0"/>
              <a:t>ژن </a:t>
            </a:r>
            <a:r>
              <a:rPr lang="fa-IR" sz="2400" dirty="0" smtClean="0"/>
              <a:t>هستند .</a:t>
            </a:r>
            <a:endParaRPr lang="fa-IR"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77656"/>
            <a:ext cx="4572000" cy="41803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509" y="2729085"/>
            <a:ext cx="4562491" cy="4128915"/>
          </a:xfrm>
          <a:prstGeom prst="rect">
            <a:avLst/>
          </a:prstGeom>
        </p:spPr>
      </p:pic>
    </p:spTree>
    <p:extLst>
      <p:ext uri="{BB962C8B-B14F-4D97-AF65-F5344CB8AC3E}">
        <p14:creationId xmlns:p14="http://schemas.microsoft.com/office/powerpoint/2010/main" val="14972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6357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846021" y="548680"/>
            <a:ext cx="6858000" cy="3539430"/>
          </a:xfrm>
          <a:prstGeom prst="rect">
            <a:avLst/>
          </a:prstGeom>
        </p:spPr>
        <p:txBody>
          <a:bodyPr wrap="square">
            <a:spAutoFit/>
          </a:bodyPr>
          <a:lstStyle/>
          <a:p>
            <a:r>
              <a:rPr lang="fa-IR" sz="2800" dirty="0"/>
              <a:t>کروموزم ها داخل سلول ها </a:t>
            </a:r>
            <a:r>
              <a:rPr lang="fa-IR" sz="2800" dirty="0" smtClean="0"/>
              <a:t>هستند و سلول </a:t>
            </a:r>
            <a:r>
              <a:rPr lang="fa-IR" sz="2800" dirty="0"/>
              <a:t>ها واحد هاي بسيار کوچکي هستند که تمام چيز هاي زنده را تشکيل مي </a:t>
            </a:r>
            <a:r>
              <a:rPr lang="fa-IR" sz="2800" dirty="0" smtClean="0"/>
              <a:t>دهند به طوریکه يک </a:t>
            </a:r>
            <a:r>
              <a:rPr lang="fa-IR" sz="2800" dirty="0"/>
              <a:t>سلول آن قدر کوچک است که شما مي توانيد از طريق ميکروسکوب هاي بسيار قوي آن ها را </a:t>
            </a:r>
            <a:r>
              <a:rPr lang="fa-IR" sz="2800" dirty="0" smtClean="0"/>
              <a:t>ببينيد . در </a:t>
            </a:r>
            <a:r>
              <a:rPr lang="fa-IR" sz="2800" dirty="0"/>
              <a:t>بدن شما ميلياردها سلول وجود دارد.اکثر سلول ها داراي يک هسته ي مرکزي </a:t>
            </a:r>
            <a:r>
              <a:rPr lang="fa-IR" sz="2800" dirty="0" smtClean="0"/>
              <a:t>هستند و هسته </a:t>
            </a:r>
            <a:r>
              <a:rPr lang="fa-IR" sz="2800" dirty="0"/>
              <a:t>ها که تخم مرغي شکل </a:t>
            </a:r>
            <a:r>
              <a:rPr lang="fa-IR" sz="2800" dirty="0" smtClean="0"/>
              <a:t>هستند ، به </a:t>
            </a:r>
            <a:r>
              <a:rPr lang="fa-IR" sz="2800" dirty="0"/>
              <a:t>عنوان مغز سلول عمل مي </a:t>
            </a:r>
            <a:r>
              <a:rPr lang="fa-IR" sz="2800" dirty="0" smtClean="0"/>
              <a:t>کنند .</a:t>
            </a:r>
            <a:endParaRPr lang="fa-IR"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8110"/>
            <a:ext cx="9144000" cy="27698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124744"/>
            <a:ext cx="4082715" cy="42051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04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6"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605464"/>
          </a:xfrm>
          <a:prstGeom prst="rect">
            <a:avLst/>
          </a:prstGeom>
        </p:spPr>
      </p:pic>
      <p:sp>
        <p:nvSpPr>
          <p:cNvPr id="4" name="TextBox 3"/>
          <p:cNvSpPr txBox="1"/>
          <p:nvPr/>
        </p:nvSpPr>
        <p:spPr>
          <a:xfrm>
            <a:off x="395536" y="548680"/>
            <a:ext cx="1512168" cy="461665"/>
          </a:xfrm>
          <a:prstGeom prst="rect">
            <a:avLst/>
          </a:prstGeom>
          <a:noFill/>
        </p:spPr>
        <p:txBody>
          <a:bodyPr wrap="square" rtlCol="1">
            <a:spAutoFit/>
          </a:bodyPr>
          <a:lstStyle/>
          <a:p>
            <a:r>
              <a:rPr lang="fa-IR" sz="2400" b="1" dirty="0" smtClean="0">
                <a:solidFill>
                  <a:srgbClr val="FF0000"/>
                </a:solidFill>
                <a:cs typeface="2  Majid Shadow" pitchFamily="2" charset="-78"/>
              </a:rPr>
              <a:t>کروموزوم</a:t>
            </a:r>
            <a:endParaRPr lang="fa-IR" b="1" dirty="0">
              <a:solidFill>
                <a:srgbClr val="FF0000"/>
              </a:solidFill>
              <a:cs typeface="2  Majid Shadow" pitchFamily="2" charset="-78"/>
            </a:endParaRPr>
          </a:p>
        </p:txBody>
      </p:sp>
    </p:spTree>
    <p:extLst>
      <p:ext uri="{BB962C8B-B14F-4D97-AF65-F5344CB8AC3E}">
        <p14:creationId xmlns:p14="http://schemas.microsoft.com/office/powerpoint/2010/main" val="23515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2"/>
          <p:cNvSpPr txBox="1"/>
          <p:nvPr/>
        </p:nvSpPr>
        <p:spPr>
          <a:xfrm>
            <a:off x="3668924" y="6237312"/>
            <a:ext cx="5367572" cy="369332"/>
          </a:xfrm>
          <a:prstGeom prst="rect">
            <a:avLst/>
          </a:prstGeom>
          <a:solidFill>
            <a:schemeClr val="bg1"/>
          </a:solidFill>
        </p:spPr>
        <p:txBody>
          <a:bodyPr wrap="square" rtlCol="1">
            <a:spAutoFit/>
          </a:bodyPr>
          <a:lstStyle/>
          <a:p>
            <a:endParaRPr lang="fa-IR" dirty="0"/>
          </a:p>
        </p:txBody>
      </p:sp>
    </p:spTree>
    <p:extLst>
      <p:ext uri="{BB962C8B-B14F-4D97-AF65-F5344CB8AC3E}">
        <p14:creationId xmlns:p14="http://schemas.microsoft.com/office/powerpoint/2010/main" val="793789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08502" cy="6858000"/>
          </a:xfrm>
          <a:prstGeom prst="rect">
            <a:avLst/>
          </a:prstGeom>
        </p:spPr>
      </p:pic>
      <p:sp>
        <p:nvSpPr>
          <p:cNvPr id="2" name="TextBox 1"/>
          <p:cNvSpPr txBox="1"/>
          <p:nvPr/>
        </p:nvSpPr>
        <p:spPr>
          <a:xfrm>
            <a:off x="12777" y="0"/>
            <a:ext cx="9095726" cy="1569660"/>
          </a:xfrm>
          <a:prstGeom prst="rect">
            <a:avLst/>
          </a:prstGeom>
          <a:noFill/>
        </p:spPr>
        <p:txBody>
          <a:bodyPr wrap="square" rtlCol="1">
            <a:spAutoFit/>
          </a:bodyPr>
          <a:lstStyle/>
          <a:p>
            <a:r>
              <a:rPr lang="fa-IR" sz="3200" dirty="0" smtClean="0">
                <a:cs typeface="B Nazanin" pitchFamily="2" charset="-78"/>
              </a:rPr>
              <a:t>به این ترتیب ، لااقل نخستین جنبه ی تفاوت </a:t>
            </a:r>
            <a:r>
              <a:rPr lang="fa-IR" sz="3200" dirty="0" smtClean="0">
                <a:solidFill>
                  <a:schemeClr val="bg1"/>
                </a:solidFill>
                <a:cs typeface="B Nazanin" pitchFamily="2" charset="-78"/>
              </a:rPr>
              <a:t>های فرد که </a:t>
            </a:r>
            <a:r>
              <a:rPr lang="fa-IR" sz="3200" dirty="0" smtClean="0">
                <a:cs typeface="B Nazanin" pitchFamily="2" charset="-78"/>
              </a:rPr>
              <a:t>سبب تمایز یک فرد از </a:t>
            </a:r>
            <a:r>
              <a:rPr lang="fa-IR" sz="3200" dirty="0" smtClean="0">
                <a:solidFill>
                  <a:schemeClr val="bg1"/>
                </a:solidFill>
                <a:cs typeface="B Nazanin" pitchFamily="2" charset="-78"/>
              </a:rPr>
              <a:t>فرد دیگر </a:t>
            </a:r>
            <a:r>
              <a:rPr lang="fa-IR" sz="3200" dirty="0" smtClean="0">
                <a:cs typeface="B Nazanin" pitchFamily="2" charset="-78"/>
              </a:rPr>
              <a:t>می شود ، یعنی جنسیت </a:t>
            </a:r>
            <a:r>
              <a:rPr lang="fa-IR" sz="3200" dirty="0" smtClean="0">
                <a:solidFill>
                  <a:schemeClr val="bg1"/>
                </a:solidFill>
                <a:cs typeface="B Nazanin" pitchFamily="2" charset="-78"/>
              </a:rPr>
              <a:t>او ، زاییده</a:t>
            </a:r>
            <a:r>
              <a:rPr lang="fa-IR" sz="3200" dirty="0" smtClean="0">
                <a:cs typeface="B Nazanin" pitchFamily="2" charset="-78"/>
              </a:rPr>
              <a:t> </a:t>
            </a:r>
            <a:r>
              <a:rPr lang="fa-IR" sz="3200" dirty="0" smtClean="0">
                <a:solidFill>
                  <a:schemeClr val="bg1"/>
                </a:solidFill>
                <a:cs typeface="B Nazanin" pitchFamily="2" charset="-78"/>
              </a:rPr>
              <a:t>تر</a:t>
            </a:r>
            <a:r>
              <a:rPr lang="fa-IR" sz="3200" dirty="0" smtClean="0">
                <a:cs typeface="B Nazanin" pitchFamily="2" charset="-78"/>
              </a:rPr>
              <a:t>کیب خاص کروموزو</a:t>
            </a:r>
            <a:r>
              <a:rPr lang="fa-IR" sz="3200" dirty="0" smtClean="0">
                <a:solidFill>
                  <a:schemeClr val="bg1"/>
                </a:solidFill>
                <a:cs typeface="B Nazanin" pitchFamily="2" charset="-78"/>
              </a:rPr>
              <a:t>می</a:t>
            </a:r>
            <a:r>
              <a:rPr lang="fa-IR" sz="3200" dirty="0" smtClean="0">
                <a:cs typeface="B Nazanin" pitchFamily="2" charset="-78"/>
              </a:rPr>
              <a:t> </a:t>
            </a:r>
            <a:r>
              <a:rPr lang="fa-IR" sz="3200" dirty="0" smtClean="0">
                <a:solidFill>
                  <a:schemeClr val="bg1"/>
                </a:solidFill>
                <a:cs typeface="B Nazanin" pitchFamily="2" charset="-78"/>
              </a:rPr>
              <a:t>است که از</a:t>
            </a:r>
            <a:r>
              <a:rPr lang="fa-IR" sz="3200" dirty="0" smtClean="0">
                <a:cs typeface="B Nazanin" pitchFamily="2" charset="-78"/>
              </a:rPr>
              <a:t> والدین خود </a:t>
            </a:r>
            <a:r>
              <a:rPr lang="fa-IR" sz="3200" dirty="0" smtClean="0">
                <a:solidFill>
                  <a:schemeClr val="bg1"/>
                </a:solidFill>
                <a:cs typeface="B Nazanin" pitchFamily="2" charset="-78"/>
              </a:rPr>
              <a:t>به ارث می برند </a:t>
            </a:r>
            <a:r>
              <a:rPr lang="fa-IR" sz="3200" dirty="0" smtClean="0">
                <a:cs typeface="B Nazanin" pitchFamily="2" charset="-78"/>
              </a:rPr>
              <a:t>.</a:t>
            </a:r>
            <a:endParaRPr lang="fa-IR" sz="3200" dirty="0">
              <a:cs typeface="B Nazanin" pitchFamily="2" charset="-78"/>
            </a:endParaRPr>
          </a:p>
        </p:txBody>
      </p:sp>
    </p:spTree>
    <p:extLst>
      <p:ext uri="{BB962C8B-B14F-4D97-AF65-F5344CB8AC3E}">
        <p14:creationId xmlns:p14="http://schemas.microsoft.com/office/powerpoint/2010/main" val="426898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07704" y="2630815"/>
            <a:ext cx="5400600" cy="830997"/>
          </a:xfrm>
          <a:prstGeom prst="rect">
            <a:avLst/>
          </a:prstGeom>
          <a:noFill/>
        </p:spPr>
        <p:txBody>
          <a:bodyPr wrap="square" rtlCol="1">
            <a:spAutoFit/>
          </a:bodyPr>
          <a:lstStyle/>
          <a:p>
            <a:r>
              <a:rPr lang="fa-IR" sz="4800" b="1" dirty="0" smtClean="0">
                <a:solidFill>
                  <a:schemeClr val="bg1"/>
                </a:solidFill>
                <a:cs typeface="B Nazanin" pitchFamily="2" charset="-78"/>
              </a:rPr>
              <a:t>به این تصویر توجه کنید !</a:t>
            </a:r>
            <a:endParaRPr lang="fa-IR" sz="4800" b="1" dirty="0">
              <a:solidFill>
                <a:schemeClr val="bg1"/>
              </a:solidFill>
              <a:cs typeface="B Nazanin" pitchFamily="2" charset="-78"/>
            </a:endParaRPr>
          </a:p>
        </p:txBody>
      </p:sp>
    </p:spTree>
    <p:extLst>
      <p:ext uri="{BB962C8B-B14F-4D97-AF65-F5344CB8AC3E}">
        <p14:creationId xmlns:p14="http://schemas.microsoft.com/office/powerpoint/2010/main" val="1883693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srcRect/>
          <a:stretch>
            <a:fillRect/>
          </a:stretch>
        </p:blipFill>
        <p:spPr bwMode="auto">
          <a:xfrm>
            <a:off x="-4762" y="0"/>
            <a:ext cx="9153525" cy="6858000"/>
          </a:xfrm>
          <a:prstGeom prst="rect">
            <a:avLst/>
          </a:prstGeom>
          <a:noFill/>
          <a:ln w="9525">
            <a:noFill/>
            <a:miter lim="800000"/>
            <a:headEnd/>
            <a:tailEnd/>
          </a:ln>
        </p:spPr>
      </p:pic>
    </p:spTree>
    <p:extLst>
      <p:ext uri="{BB962C8B-B14F-4D97-AF65-F5344CB8AC3E}">
        <p14:creationId xmlns:p14="http://schemas.microsoft.com/office/powerpoint/2010/main" val="2840169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loud Callout 2"/>
          <p:cNvSpPr/>
          <p:nvPr/>
        </p:nvSpPr>
        <p:spPr>
          <a:xfrm>
            <a:off x="0" y="188640"/>
            <a:ext cx="3563888" cy="1476744"/>
          </a:xfrm>
          <a:prstGeom prst="cloudCallout">
            <a:avLst>
              <a:gd name="adj1" fmla="val 73694"/>
              <a:gd name="adj2" fmla="val 19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solidFill>
                  <a:srgbClr val="00B050"/>
                </a:solidFill>
                <a:cs typeface="B Yas" pitchFamily="2" charset="-78"/>
              </a:rPr>
              <a:t>اینا همونایی ان که فردا میخوان معلم بشن !!!</a:t>
            </a:r>
            <a:endParaRPr lang="fa-IR" sz="2400" b="1" dirty="0">
              <a:solidFill>
                <a:srgbClr val="00B050"/>
              </a:solidFill>
              <a:cs typeface="B Yas" pitchFamily="2" charset="-78"/>
            </a:endParaRPr>
          </a:p>
        </p:txBody>
      </p:sp>
    </p:spTree>
    <p:extLst>
      <p:ext uri="{BB962C8B-B14F-4D97-AF65-F5344CB8AC3E}">
        <p14:creationId xmlns:p14="http://schemas.microsoft.com/office/powerpoint/2010/main" val="310650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Callout 2"/>
          <p:cNvSpPr/>
          <p:nvPr/>
        </p:nvSpPr>
        <p:spPr>
          <a:xfrm>
            <a:off x="1907704" y="43898"/>
            <a:ext cx="2858616" cy="1476744"/>
          </a:xfrm>
          <a:prstGeom prst="wedgeEllipseCallout">
            <a:avLst>
              <a:gd name="adj1" fmla="val 86948"/>
              <a:gd name="adj2" fmla="val 70299"/>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solidFill>
                  <a:schemeClr val="tx1"/>
                </a:solidFill>
                <a:cs typeface="B Homa" pitchFamily="2" charset="-78"/>
              </a:rPr>
              <a:t>بیچاره بچه هایی که زیر دسته اینان.....!</a:t>
            </a:r>
            <a:endParaRPr lang="fa-IR" sz="2400" dirty="0">
              <a:solidFill>
                <a:schemeClr val="tx1"/>
              </a:solidFill>
              <a:cs typeface="B Homa" pitchFamily="2" charset="-78"/>
            </a:endParaRPr>
          </a:p>
        </p:txBody>
      </p:sp>
    </p:spTree>
    <p:extLst>
      <p:ext uri="{BB962C8B-B14F-4D97-AF65-F5344CB8AC3E}">
        <p14:creationId xmlns:p14="http://schemas.microsoft.com/office/powerpoint/2010/main" val="2924454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 y="738187"/>
            <a:ext cx="8086725" cy="5381625"/>
          </a:xfrm>
          <a:prstGeom prst="rect">
            <a:avLst/>
          </a:prstGeom>
        </p:spPr>
      </p:pic>
      <p:sp>
        <p:nvSpPr>
          <p:cNvPr id="3" name="TextBox 2"/>
          <p:cNvSpPr txBox="1"/>
          <p:nvPr/>
        </p:nvSpPr>
        <p:spPr>
          <a:xfrm>
            <a:off x="3635896" y="980728"/>
            <a:ext cx="4680520" cy="830997"/>
          </a:xfrm>
          <a:prstGeom prst="rect">
            <a:avLst/>
          </a:prstGeom>
          <a:noFill/>
        </p:spPr>
        <p:txBody>
          <a:bodyPr wrap="square" rtlCol="1">
            <a:spAutoFit/>
          </a:bodyPr>
          <a:lstStyle/>
          <a:p>
            <a:pPr algn="l"/>
            <a:r>
              <a:rPr lang="en-US" sz="2400" dirty="0" smtClean="0"/>
              <a:t>Please listen to me boys</a:t>
            </a:r>
            <a:r>
              <a:rPr lang="en-US" sz="2400" dirty="0"/>
              <a:t>.</a:t>
            </a:r>
            <a:r>
              <a:rPr lang="en-US" sz="2400" dirty="0" smtClean="0"/>
              <a:t> Now , we are going on …</a:t>
            </a:r>
            <a:endParaRPr lang="fa-IR" sz="2400" dirty="0"/>
          </a:p>
        </p:txBody>
      </p:sp>
    </p:spTree>
    <p:extLst>
      <p:ext uri="{BB962C8B-B14F-4D97-AF65-F5344CB8AC3E}">
        <p14:creationId xmlns:p14="http://schemas.microsoft.com/office/powerpoint/2010/main" val="2418859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2"/>
          <p:cNvSpPr txBox="1"/>
          <p:nvPr/>
        </p:nvSpPr>
        <p:spPr>
          <a:xfrm>
            <a:off x="323528" y="332656"/>
            <a:ext cx="4032448" cy="523220"/>
          </a:xfrm>
          <a:prstGeom prst="rect">
            <a:avLst/>
          </a:prstGeom>
          <a:noFill/>
        </p:spPr>
        <p:txBody>
          <a:bodyPr wrap="square" rtlCol="1">
            <a:spAutoFit/>
          </a:bodyPr>
          <a:lstStyle/>
          <a:p>
            <a:r>
              <a:rPr lang="fa-IR" sz="2800" b="1" dirty="0" smtClean="0">
                <a:cs typeface="B Nazanin" pitchFamily="2" charset="-78"/>
              </a:rPr>
              <a:t>ژن ها چیکار می کنند تو بدن ؟</a:t>
            </a:r>
            <a:endParaRPr lang="fa-IR" sz="2800" b="1" dirty="0">
              <a:cs typeface="B Nazanin" pitchFamily="2" charset="-78"/>
            </a:endParaRPr>
          </a:p>
        </p:txBody>
      </p:sp>
    </p:spTree>
    <p:extLst>
      <p:ext uri="{BB962C8B-B14F-4D97-AF65-F5344CB8AC3E}">
        <p14:creationId xmlns:p14="http://schemas.microsoft.com/office/powerpoint/2010/main" val="15908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6" y="819869"/>
            <a:ext cx="5832648" cy="1384995"/>
          </a:xfrm>
          <a:prstGeom prst="rect">
            <a:avLst/>
          </a:prstGeom>
        </p:spPr>
        <p:txBody>
          <a:bodyPr wrap="square">
            <a:spAutoFit/>
          </a:bodyPr>
          <a:lstStyle/>
          <a:p>
            <a:r>
              <a:rPr lang="fa-IR" sz="2800" dirty="0">
                <a:cs typeface="B Nazanin" pitchFamily="2" charset="-78"/>
              </a:rPr>
              <a:t>ژن ها نقشه ساخت پروتئين ها هستند كه در واقع بلوك هاي سازنده همه چيز (موها، چشم ها، گوش ها، قلب، ريه و...) در بدن هستند.</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204864"/>
            <a:ext cx="6480720" cy="3890666"/>
          </a:xfrm>
          <a:prstGeom prst="rect">
            <a:avLst/>
          </a:prstGeom>
        </p:spPr>
      </p:pic>
    </p:spTree>
    <p:extLst>
      <p:ext uri="{BB962C8B-B14F-4D97-AF65-F5344CB8AC3E}">
        <p14:creationId xmlns:p14="http://schemas.microsoft.com/office/powerpoint/2010/main" val="289908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3347864" y="548680"/>
            <a:ext cx="4968552" cy="646331"/>
          </a:xfrm>
          <a:prstGeom prst="rect">
            <a:avLst/>
          </a:prstGeom>
          <a:noFill/>
        </p:spPr>
        <p:txBody>
          <a:bodyPr wrap="square" rtlCol="1">
            <a:spAutoFit/>
          </a:bodyPr>
          <a:lstStyle/>
          <a:p>
            <a:r>
              <a:rPr lang="fa-IR" sz="3600" dirty="0" smtClean="0">
                <a:solidFill>
                  <a:schemeClr val="bg1"/>
                </a:solidFill>
                <a:cs typeface="B Nazanin" pitchFamily="2" charset="-78"/>
              </a:rPr>
              <a:t>خب دیگه برگردیم به کتاب</a:t>
            </a:r>
            <a:endParaRPr lang="fa-IR" sz="3600" dirty="0">
              <a:solidFill>
                <a:schemeClr val="bg1"/>
              </a:solidFill>
              <a:cs typeface="B Nazanin" pitchFamily="2" charset="-78"/>
            </a:endParaRPr>
          </a:p>
        </p:txBody>
      </p:sp>
    </p:spTree>
    <p:extLst>
      <p:ext uri="{BB962C8B-B14F-4D97-AF65-F5344CB8AC3E}">
        <p14:creationId xmlns:p14="http://schemas.microsoft.com/office/powerpoint/2010/main" val="2027962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678237161"/>
              </p:ext>
            </p:extLst>
          </p:nvPr>
        </p:nvGraphicFramePr>
        <p:xfrm>
          <a:off x="0" y="692696"/>
          <a:ext cx="9144000" cy="6165304"/>
        </p:xfrm>
        <a:graphic>
          <a:graphicData uri="http://schemas.openxmlformats.org/presentationml/2006/ole">
            <mc:AlternateContent xmlns:mc="http://schemas.openxmlformats.org/markup-compatibility/2006">
              <mc:Choice xmlns:v="urn:schemas-microsoft-com:vml" Requires="v">
                <p:oleObj spid="_x0000_s2055" name="Document" r:id="rId3" imgW="5899321" imgH="3036572" progId="Word.Document.12">
                  <p:embed/>
                </p:oleObj>
              </mc:Choice>
              <mc:Fallback>
                <p:oleObj name="Document" r:id="rId3" imgW="5899321" imgH="3036572" progId="Word.Document.12">
                  <p:embed/>
                  <p:pic>
                    <p:nvPicPr>
                      <p:cNvPr id="0" name=""/>
                      <p:cNvPicPr/>
                      <p:nvPr/>
                    </p:nvPicPr>
                    <p:blipFill>
                      <a:blip r:embed="rId4"/>
                      <a:stretch>
                        <a:fillRect/>
                      </a:stretch>
                    </p:blipFill>
                    <p:spPr>
                      <a:xfrm>
                        <a:off x="0" y="692696"/>
                        <a:ext cx="9144000" cy="6165304"/>
                      </a:xfrm>
                      <a:prstGeom prst="rect">
                        <a:avLst/>
                      </a:prstGeom>
                    </p:spPr>
                  </p:pic>
                </p:oleObj>
              </mc:Fallback>
            </mc:AlternateContent>
          </a:graphicData>
        </a:graphic>
      </p:graphicFrame>
      <p:sp>
        <p:nvSpPr>
          <p:cNvPr id="6" name="TextBox 5"/>
          <p:cNvSpPr txBox="1"/>
          <p:nvPr/>
        </p:nvSpPr>
        <p:spPr>
          <a:xfrm>
            <a:off x="6388" y="6273225"/>
            <a:ext cx="2736304" cy="584775"/>
          </a:xfrm>
          <a:prstGeom prst="rect">
            <a:avLst/>
          </a:prstGeom>
          <a:noFill/>
        </p:spPr>
        <p:txBody>
          <a:bodyPr wrap="square" rtlCol="1">
            <a:spAutoFit/>
          </a:bodyPr>
          <a:lstStyle/>
          <a:p>
            <a:r>
              <a:rPr lang="fa-IR" sz="3200" dirty="0" smtClean="0">
                <a:cs typeface="B Nazanin" pitchFamily="2" charset="-78"/>
              </a:rPr>
              <a:t>صفحه ی 41 کتاب</a:t>
            </a:r>
            <a:endParaRPr lang="fa-IR" sz="3200" dirty="0">
              <a:cs typeface="B Nazanin" pitchFamily="2" charset="-78"/>
            </a:endParaRPr>
          </a:p>
        </p:txBody>
      </p:sp>
      <p:sp>
        <p:nvSpPr>
          <p:cNvPr id="7" name="TextBox 6"/>
          <p:cNvSpPr txBox="1"/>
          <p:nvPr/>
        </p:nvSpPr>
        <p:spPr>
          <a:xfrm>
            <a:off x="1363579" y="28219"/>
            <a:ext cx="6696744" cy="587853"/>
          </a:xfrm>
          <a:prstGeom prst="rect">
            <a:avLst/>
          </a:prstGeom>
          <a:noFill/>
        </p:spPr>
        <p:txBody>
          <a:bodyPr wrap="square" rtlCol="1">
            <a:spAutoFit/>
          </a:bodyPr>
          <a:lstStyle/>
          <a:p>
            <a:pPr>
              <a:lnSpc>
                <a:spcPct val="115000"/>
              </a:lnSpc>
              <a:spcAft>
                <a:spcPts val="1000"/>
              </a:spcAft>
            </a:pPr>
            <a:r>
              <a:rPr lang="fa-IR" sz="2800" b="1" dirty="0">
                <a:ea typeface="Calibri"/>
                <a:cs typeface="B Nazanin"/>
              </a:rPr>
              <a:t>جدول 1-همبستگی بین ضرایب هوشی افراد مختلف</a:t>
            </a:r>
            <a:endParaRPr lang="en-US" sz="2000" b="1" dirty="0">
              <a:ea typeface="Calibri"/>
              <a:cs typeface="Arial"/>
            </a:endParaRPr>
          </a:p>
        </p:txBody>
      </p:sp>
    </p:spTree>
    <p:extLst>
      <p:ext uri="{BB962C8B-B14F-4D97-AF65-F5344CB8AC3E}">
        <p14:creationId xmlns:p14="http://schemas.microsoft.com/office/powerpoint/2010/main" val="14080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Box 1"/>
          <p:cNvSpPr txBox="1"/>
          <p:nvPr/>
        </p:nvSpPr>
        <p:spPr>
          <a:xfrm>
            <a:off x="6372200" y="260146"/>
            <a:ext cx="1813568" cy="523220"/>
          </a:xfrm>
          <a:prstGeom prst="rect">
            <a:avLst/>
          </a:prstGeom>
          <a:noFill/>
        </p:spPr>
        <p:txBody>
          <a:bodyPr wrap="square" rtlCol="1">
            <a:spAutoFit/>
          </a:bodyPr>
          <a:lstStyle/>
          <a:p>
            <a:r>
              <a:rPr lang="fa-IR" sz="2800" b="1" dirty="0" smtClean="0">
                <a:solidFill>
                  <a:schemeClr val="bg1"/>
                </a:solidFill>
                <a:cs typeface="B Homa" pitchFamily="2" charset="-78"/>
              </a:rPr>
              <a:t>فصل سوم</a:t>
            </a:r>
            <a:endParaRPr lang="fa-IR" sz="2800" b="1" dirty="0">
              <a:solidFill>
                <a:schemeClr val="bg1"/>
              </a:solidFill>
              <a:cs typeface="B Homa" pitchFamily="2" charset="-78"/>
            </a:endParaRPr>
          </a:p>
        </p:txBody>
      </p:sp>
      <p:sp>
        <p:nvSpPr>
          <p:cNvPr id="4" name="TextBox 3"/>
          <p:cNvSpPr txBox="1"/>
          <p:nvPr/>
        </p:nvSpPr>
        <p:spPr>
          <a:xfrm>
            <a:off x="390539" y="1911636"/>
            <a:ext cx="7812360" cy="523220"/>
          </a:xfrm>
          <a:prstGeom prst="rect">
            <a:avLst/>
          </a:prstGeom>
          <a:noFill/>
        </p:spPr>
        <p:txBody>
          <a:bodyPr wrap="square" rtlCol="1">
            <a:spAutoFit/>
          </a:bodyPr>
          <a:lstStyle/>
          <a:p>
            <a:r>
              <a:rPr lang="fa-IR" sz="2800" b="1" dirty="0" smtClean="0">
                <a:solidFill>
                  <a:schemeClr val="bg1"/>
                </a:solidFill>
                <a:cs typeface="B Homa" pitchFamily="2" charset="-78"/>
              </a:rPr>
              <a:t>ارائه دهندگان : حامد محمدجان پور احمدچالی و رضا قنبری</a:t>
            </a:r>
            <a:endParaRPr lang="fa-IR" sz="2800" b="1" dirty="0">
              <a:solidFill>
                <a:schemeClr val="bg1"/>
              </a:solidFill>
              <a:cs typeface="B Homa" pitchFamily="2" charset="-78"/>
            </a:endParaRPr>
          </a:p>
        </p:txBody>
      </p:sp>
      <p:sp>
        <p:nvSpPr>
          <p:cNvPr id="5" name="TextBox 4"/>
          <p:cNvSpPr txBox="1"/>
          <p:nvPr/>
        </p:nvSpPr>
        <p:spPr>
          <a:xfrm>
            <a:off x="2200101" y="4941168"/>
            <a:ext cx="3888432" cy="523220"/>
          </a:xfrm>
          <a:prstGeom prst="rect">
            <a:avLst/>
          </a:prstGeom>
          <a:noFill/>
        </p:spPr>
        <p:txBody>
          <a:bodyPr wrap="square" rtlCol="1">
            <a:spAutoFit/>
          </a:bodyPr>
          <a:lstStyle/>
          <a:p>
            <a:r>
              <a:rPr lang="fa-IR" sz="2800" b="1" dirty="0" smtClean="0">
                <a:solidFill>
                  <a:schemeClr val="bg1"/>
                </a:solidFill>
                <a:cs typeface="B Homa" pitchFamily="2" charset="-78"/>
              </a:rPr>
              <a:t>استاد : دکتر طهماسب زاده</a:t>
            </a:r>
            <a:endParaRPr lang="fa-IR" sz="2800" b="1" dirty="0">
              <a:solidFill>
                <a:schemeClr val="bg1"/>
              </a:solidFill>
              <a:cs typeface="B Homa" pitchFamily="2" charset="-78"/>
            </a:endParaRPr>
          </a:p>
        </p:txBody>
      </p:sp>
    </p:spTree>
    <p:extLst>
      <p:ext uri="{BB962C8B-B14F-4D97-AF65-F5344CB8AC3E}">
        <p14:creationId xmlns:p14="http://schemas.microsoft.com/office/powerpoint/2010/main" val="322435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7920881"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0370" y="332656"/>
            <a:ext cx="2736304" cy="4708981"/>
          </a:xfrm>
          <a:prstGeom prst="rect">
            <a:avLst/>
          </a:prstGeom>
          <a:noFill/>
        </p:spPr>
        <p:txBody>
          <a:bodyPr wrap="square" rtlCol="1">
            <a:spAutoFit/>
          </a:bodyPr>
          <a:lstStyle/>
          <a:p>
            <a:r>
              <a:rPr lang="fa-IR" sz="6000" dirty="0" smtClean="0">
                <a:cs typeface="B Nazanin" pitchFamily="2" charset="-78"/>
              </a:rPr>
              <a:t>ضریب همبستگی فرد با خودش یعنی چه ؟</a:t>
            </a:r>
            <a:endParaRPr lang="fa-IR" sz="6000" dirty="0">
              <a:cs typeface="B Nazanin" pitchFamily="2" charset="-78"/>
            </a:endParaRPr>
          </a:p>
        </p:txBody>
      </p:sp>
    </p:spTree>
    <p:extLst>
      <p:ext uri="{BB962C8B-B14F-4D97-AF65-F5344CB8AC3E}">
        <p14:creationId xmlns:p14="http://schemas.microsoft.com/office/powerpoint/2010/main" val="34249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207" y="836712"/>
            <a:ext cx="6588224" cy="1569660"/>
          </a:xfrm>
          <a:prstGeom prst="rect">
            <a:avLst/>
          </a:prstGeom>
          <a:solidFill>
            <a:srgbClr val="FFFF00"/>
          </a:solidFill>
          <a:ln w="38100">
            <a:solidFill>
              <a:srgbClr val="FF0000"/>
            </a:solidFill>
          </a:ln>
        </p:spPr>
        <p:txBody>
          <a:bodyPr wrap="square">
            <a:spAutoFit/>
          </a:bodyPr>
          <a:lstStyle/>
          <a:p>
            <a:r>
              <a:rPr lang="fa-IR" sz="2400" dirty="0" smtClean="0">
                <a:solidFill>
                  <a:srgbClr val="00B050"/>
                </a:solidFill>
              </a:rPr>
              <a:t>1- مفهوم </a:t>
            </a:r>
            <a:r>
              <a:rPr lang="fa-IR" sz="2400" dirty="0">
                <a:solidFill>
                  <a:srgbClr val="00B050"/>
                </a:solidFill>
              </a:rPr>
              <a:t>ضریب </a:t>
            </a:r>
            <a:r>
              <a:rPr lang="fa-IR" sz="2400" dirty="0" smtClean="0">
                <a:solidFill>
                  <a:srgbClr val="00B050"/>
                </a:solidFill>
              </a:rPr>
              <a:t>0/91 </a:t>
            </a:r>
            <a:r>
              <a:rPr lang="fa-IR" sz="2400" dirty="0">
                <a:solidFill>
                  <a:srgbClr val="00B050"/>
                </a:solidFill>
              </a:rPr>
              <a:t>این است که حالات روانی فرد و توانایی های جسمی و روانی او در زمان های مختلف فرقق نمی کند .یعنی یک فرد نه تنها سال به سال دگرگون می شود ،بلکه ماه به ماه ،هفته به هفته و حتی روز به روز هم دگرگون می شود </a:t>
            </a:r>
          </a:p>
        </p:txBody>
      </p:sp>
      <p:sp>
        <p:nvSpPr>
          <p:cNvPr id="3" name="Rectangle 2"/>
          <p:cNvSpPr/>
          <p:nvPr/>
        </p:nvSpPr>
        <p:spPr>
          <a:xfrm>
            <a:off x="815207" y="2962309"/>
            <a:ext cx="6557809" cy="2308324"/>
          </a:xfrm>
          <a:prstGeom prst="rect">
            <a:avLst/>
          </a:prstGeom>
          <a:solidFill>
            <a:srgbClr val="FFFF00"/>
          </a:solidFill>
          <a:ln w="28575">
            <a:solidFill>
              <a:srgbClr val="FF0000"/>
            </a:solidFill>
          </a:ln>
        </p:spPr>
        <p:txBody>
          <a:bodyPr wrap="square">
            <a:spAutoFit/>
          </a:bodyPr>
          <a:lstStyle/>
          <a:p>
            <a:r>
              <a:rPr lang="fa-IR" sz="2400" dirty="0" smtClean="0">
                <a:solidFill>
                  <a:srgbClr val="00B050"/>
                </a:solidFill>
              </a:rPr>
              <a:t>2- از </a:t>
            </a:r>
            <a:r>
              <a:rPr lang="fa-IR" sz="2400" dirty="0">
                <a:solidFill>
                  <a:srgbClr val="00B050"/>
                </a:solidFill>
              </a:rPr>
              <a:t>آنجا که ضریب همبستگی برای پیشبینی است ،مفهوم همبستگی </a:t>
            </a:r>
            <a:r>
              <a:rPr lang="fa-IR" sz="2400" dirty="0" smtClean="0">
                <a:solidFill>
                  <a:srgbClr val="00B050"/>
                </a:solidFill>
              </a:rPr>
              <a:t>0/91 این </a:t>
            </a:r>
            <a:r>
              <a:rPr lang="fa-IR" sz="2400" dirty="0">
                <a:solidFill>
                  <a:srgbClr val="00B050"/>
                </a:solidFill>
              </a:rPr>
              <a:t>است که از روی نتایج افراد در یک آزمون هوشی ،نمی توان به طور کانل پیش بینی کرد که آنها در آزمون های بعدی ،درست مثل آزمون اول عمل خواهند کرد .در واقع آنها در دو نوبت مختلف به صورت های مختلف بازده خواهند داشت .</a:t>
            </a:r>
          </a:p>
        </p:txBody>
      </p:sp>
      <p:sp>
        <p:nvSpPr>
          <p:cNvPr id="4" name="Right Brace 3"/>
          <p:cNvSpPr/>
          <p:nvPr/>
        </p:nvSpPr>
        <p:spPr>
          <a:xfrm>
            <a:off x="7764451" y="836712"/>
            <a:ext cx="144016" cy="4433921"/>
          </a:xfrm>
          <a:prstGeom prst="rightBrace">
            <a:avLst/>
          </a:prstGeom>
          <a:solidFill>
            <a:srgbClr val="FFFF00"/>
          </a:solidFill>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5" name="Left Arrow 4"/>
          <p:cNvSpPr/>
          <p:nvPr/>
        </p:nvSpPr>
        <p:spPr>
          <a:xfrm>
            <a:off x="8028384" y="2811356"/>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6374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par>
                          <p:cTn id="19" fill="hold">
                            <p:stCondLst>
                              <p:cond delay="3000"/>
                            </p:stCondLst>
                            <p:childTnLst>
                              <p:par>
                                <p:cTn id="20" presetID="14" presetClass="entr" presetSubtype="1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26705" y="4000708"/>
            <a:ext cx="3816424" cy="584775"/>
          </a:xfrm>
          <a:prstGeom prst="rect">
            <a:avLst/>
          </a:prstGeom>
          <a:noFill/>
        </p:spPr>
        <p:txBody>
          <a:bodyPr wrap="square" rtlCol="1">
            <a:spAutoFit/>
          </a:bodyPr>
          <a:lstStyle/>
          <a:p>
            <a:r>
              <a:rPr lang="fa-IR" sz="3200" b="1" dirty="0" smtClean="0">
                <a:cs typeface="B Nazanin" pitchFamily="2" charset="-78"/>
              </a:rPr>
              <a:t>همبستگی 0/90 چطور ؟</a:t>
            </a:r>
            <a:endParaRPr lang="fa-IR" sz="3200" b="1" dirty="0">
              <a:cs typeface="B Nazanin" pitchFamily="2" charset="-78"/>
            </a:endParaRPr>
          </a:p>
        </p:txBody>
      </p:sp>
    </p:spTree>
    <p:extLst>
      <p:ext uri="{BB962C8B-B14F-4D97-AF65-F5344CB8AC3E}">
        <p14:creationId xmlns:p14="http://schemas.microsoft.com/office/powerpoint/2010/main" val="307497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0"/>
                                        <p:tgtEl>
                                          <p:spTgt spid="2"/>
                                        </p:tgtEl>
                                      </p:cBhvr>
                                    </p:animEffect>
                                    <p:anim calcmode="lin" valueType="num">
                                      <p:cBhvr>
                                        <p:cTn id="14" dur="5000" fill="hold"/>
                                        <p:tgtEl>
                                          <p:spTgt spid="2"/>
                                        </p:tgtEl>
                                        <p:attrNameLst>
                                          <p:attrName>ppt_w</p:attrName>
                                        </p:attrNameLst>
                                      </p:cBhvr>
                                      <p:tavLst>
                                        <p:tav tm="0" fmla="#ppt_w*sin(2.5*pi*$)">
                                          <p:val>
                                            <p:fltVal val="0"/>
                                          </p:val>
                                        </p:tav>
                                        <p:tav tm="100000">
                                          <p:val>
                                            <p:fltVal val="1"/>
                                          </p:val>
                                        </p:tav>
                                      </p:tavLst>
                                    </p:anim>
                                    <p:anim calcmode="lin" valueType="num">
                                      <p:cBhvr>
                                        <p:cTn id="1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5365"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332" y="4288066"/>
            <a:ext cx="9044699" cy="2569934"/>
          </a:xfrm>
          <a:prstGeom prst="rect">
            <a:avLst/>
          </a:prstGeom>
        </p:spPr>
        <p:txBody>
          <a:bodyPr wrap="square">
            <a:spAutoFit/>
          </a:bodyPr>
          <a:lstStyle/>
          <a:p>
            <a:pPr>
              <a:lnSpc>
                <a:spcPct val="115000"/>
              </a:lnSpc>
              <a:spcAft>
                <a:spcPts val="1000"/>
              </a:spcAft>
            </a:pPr>
            <a:r>
              <a:rPr lang="fa-IR" sz="2800" b="1" dirty="0">
                <a:solidFill>
                  <a:schemeClr val="tx2"/>
                </a:solidFill>
                <a:ea typeface="Calibri"/>
                <a:cs typeface="B Nazanin"/>
              </a:rPr>
              <a:t>وجود همبستگی </a:t>
            </a:r>
            <a:r>
              <a:rPr lang="fa-IR" sz="2800" b="1" dirty="0" smtClean="0">
                <a:solidFill>
                  <a:schemeClr val="tx2"/>
                </a:solidFill>
                <a:ea typeface="Calibri"/>
                <a:cs typeface="B Nazanin"/>
              </a:rPr>
              <a:t>0/90 </a:t>
            </a:r>
            <a:r>
              <a:rPr lang="fa-IR" sz="2800" b="1" dirty="0">
                <a:solidFill>
                  <a:schemeClr val="tx2"/>
                </a:solidFill>
                <a:ea typeface="Calibri"/>
                <a:cs typeface="B Nazanin"/>
              </a:rPr>
              <a:t>بین نتایج همشکمان یکسان </a:t>
            </a:r>
            <a:r>
              <a:rPr lang="fa-IR" sz="2800" b="1" dirty="0" smtClean="0">
                <a:solidFill>
                  <a:schemeClr val="tx2"/>
                </a:solidFill>
                <a:ea typeface="Calibri"/>
                <a:cs typeface="B Nazanin"/>
              </a:rPr>
              <a:t>، که </a:t>
            </a:r>
            <a:r>
              <a:rPr lang="fa-IR" sz="2800" b="1" dirty="0">
                <a:solidFill>
                  <a:schemeClr val="tx2"/>
                </a:solidFill>
                <a:ea typeface="Calibri"/>
                <a:cs typeface="B Nazanin"/>
              </a:rPr>
              <a:t>از نظر توارث عینا مثل هم هستند </a:t>
            </a:r>
            <a:r>
              <a:rPr lang="fa-IR" sz="2800" b="1" dirty="0" smtClean="0">
                <a:solidFill>
                  <a:schemeClr val="tx2"/>
                </a:solidFill>
                <a:ea typeface="Calibri"/>
                <a:cs typeface="B Nazanin"/>
              </a:rPr>
              <a:t>، از </a:t>
            </a:r>
            <a:r>
              <a:rPr lang="fa-IR" sz="2800" b="1" dirty="0">
                <a:solidFill>
                  <a:schemeClr val="tx2"/>
                </a:solidFill>
                <a:ea typeface="Calibri"/>
                <a:cs typeface="B Nazanin"/>
              </a:rPr>
              <a:t>یک طرف اهمیت توارث و از طرف دیگر تاثیر محیط را نشان می دهد .همشکمان یکسان </a:t>
            </a:r>
            <a:r>
              <a:rPr lang="fa-IR" sz="2800" b="1" dirty="0" smtClean="0">
                <a:solidFill>
                  <a:schemeClr val="tx2"/>
                </a:solidFill>
                <a:ea typeface="Calibri"/>
                <a:cs typeface="B Nazanin"/>
              </a:rPr>
              <a:t>، حتی </a:t>
            </a:r>
            <a:r>
              <a:rPr lang="fa-IR" sz="2800" b="1" dirty="0">
                <a:solidFill>
                  <a:schemeClr val="tx2"/>
                </a:solidFill>
                <a:ea typeface="Calibri"/>
                <a:cs typeface="B Nazanin"/>
              </a:rPr>
              <a:t>زمانی که در یک خانواده بزرگ می شوند </a:t>
            </a:r>
            <a:r>
              <a:rPr lang="fa-IR" sz="2800" b="1" dirty="0" smtClean="0">
                <a:solidFill>
                  <a:schemeClr val="tx2"/>
                </a:solidFill>
                <a:ea typeface="Calibri"/>
                <a:cs typeface="B Nazanin"/>
              </a:rPr>
              <a:t>، تفاوتهایی </a:t>
            </a:r>
            <a:r>
              <a:rPr lang="fa-IR" sz="2800" b="1" dirty="0">
                <a:solidFill>
                  <a:schemeClr val="tx2"/>
                </a:solidFill>
                <a:ea typeface="Calibri"/>
                <a:cs typeface="B Nazanin"/>
              </a:rPr>
              <a:t>را نشان می دهند </a:t>
            </a:r>
            <a:r>
              <a:rPr lang="fa-IR" sz="2800" b="1" dirty="0" smtClean="0">
                <a:solidFill>
                  <a:schemeClr val="tx2"/>
                </a:solidFill>
                <a:ea typeface="Calibri"/>
                <a:cs typeface="B Nazanin"/>
              </a:rPr>
              <a:t>، زیرا </a:t>
            </a:r>
            <a:r>
              <a:rPr lang="fa-IR" sz="2800" b="1" dirty="0">
                <a:solidFill>
                  <a:schemeClr val="tx2"/>
                </a:solidFill>
                <a:ea typeface="Calibri"/>
                <a:cs typeface="B Nazanin"/>
              </a:rPr>
              <a:t>غیر ممکن است که محیط زندگی برای دو نفر یکسان باشد .</a:t>
            </a:r>
            <a:endParaRPr lang="en-US" sz="2000" b="1" dirty="0">
              <a:solidFill>
                <a:schemeClr val="tx2"/>
              </a:solidFill>
              <a:ea typeface="Calibri"/>
              <a:cs typeface="Arial"/>
            </a:endParaRPr>
          </a:p>
        </p:txBody>
      </p:sp>
    </p:spTree>
    <p:extLst>
      <p:ext uri="{BB962C8B-B14F-4D97-AF65-F5344CB8AC3E}">
        <p14:creationId xmlns:p14="http://schemas.microsoft.com/office/powerpoint/2010/main" val="397737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764704"/>
            <a:ext cx="3528392" cy="707886"/>
          </a:xfrm>
          <a:prstGeom prst="rect">
            <a:avLst/>
          </a:prstGeom>
          <a:noFill/>
        </p:spPr>
        <p:txBody>
          <a:bodyPr wrap="square" rtlCol="1">
            <a:spAutoFit/>
          </a:bodyPr>
          <a:lstStyle/>
          <a:p>
            <a:r>
              <a:rPr lang="fa-IR" sz="4000" b="1" dirty="0" smtClean="0">
                <a:cs typeface="B Homa" pitchFamily="2" charset="-78"/>
              </a:rPr>
              <a:t>0/60 و 0/55 ؟</a:t>
            </a:r>
            <a:endParaRPr lang="fa-IR" sz="4000" b="1" dirty="0">
              <a:cs typeface="B Homa" pitchFamily="2" charset="-78"/>
            </a:endParaRPr>
          </a:p>
        </p:txBody>
      </p:sp>
    </p:spTree>
    <p:extLst>
      <p:ext uri="{BB962C8B-B14F-4D97-AF65-F5344CB8AC3E}">
        <p14:creationId xmlns:p14="http://schemas.microsoft.com/office/powerpoint/2010/main" val="4052229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920" y="260648"/>
            <a:ext cx="4896544" cy="5891287"/>
          </a:xfrm>
        </p:spPr>
      </p:pic>
      <p:sp>
        <p:nvSpPr>
          <p:cNvPr id="5" name="Text Placeholder 4"/>
          <p:cNvSpPr>
            <a:spLocks noGrp="1"/>
          </p:cNvSpPr>
          <p:nvPr>
            <p:ph type="body" sz="half" idx="2"/>
          </p:nvPr>
        </p:nvSpPr>
        <p:spPr/>
        <p:txBody>
          <a:bodyPr>
            <a:normAutofit fontScale="92500" lnSpcReduction="10000"/>
          </a:bodyPr>
          <a:lstStyle/>
          <a:p>
            <a:pPr>
              <a:lnSpc>
                <a:spcPct val="115000"/>
              </a:lnSpc>
              <a:spcAft>
                <a:spcPts val="1000"/>
              </a:spcAft>
            </a:pPr>
            <a:r>
              <a:rPr lang="fa-IR" sz="3200" dirty="0">
                <a:ea typeface="Calibri"/>
                <a:cs typeface="B Nazanin"/>
              </a:rPr>
              <a:t>همبستگی </a:t>
            </a:r>
            <a:r>
              <a:rPr lang="fa-IR" sz="3200" dirty="0" smtClean="0">
                <a:ea typeface="Calibri"/>
                <a:cs typeface="B Nazanin"/>
              </a:rPr>
              <a:t>0/60 </a:t>
            </a:r>
            <a:r>
              <a:rPr lang="fa-IR" sz="3200" dirty="0">
                <a:ea typeface="Calibri"/>
                <a:cs typeface="B Nazanin"/>
              </a:rPr>
              <a:t>بین نتایج همشکمان عادی همجنس و </a:t>
            </a:r>
            <a:r>
              <a:rPr lang="fa-IR" sz="3200" dirty="0" smtClean="0">
                <a:ea typeface="Calibri"/>
                <a:cs typeface="B Nazanin"/>
              </a:rPr>
              <a:t>0/55 بین </a:t>
            </a:r>
            <a:r>
              <a:rPr lang="fa-IR" sz="3200" dirty="0">
                <a:ea typeface="Calibri"/>
                <a:cs typeface="B Nazanin"/>
              </a:rPr>
              <a:t>همشکمان عادی غیر همجنس بیانگر این واقعیت است که محیط تربیتی در ایجاد تفاوتهای فردی تاثیر دارد .</a:t>
            </a:r>
            <a:endParaRPr lang="en-US" sz="2400" dirty="0">
              <a:ea typeface="Calibri"/>
              <a:cs typeface="Arial"/>
            </a:endParaRPr>
          </a:p>
          <a:p>
            <a:endParaRPr lang="fa-IR" dirty="0"/>
          </a:p>
        </p:txBody>
      </p:sp>
    </p:spTree>
    <p:extLst>
      <p:ext uri="{BB962C8B-B14F-4D97-AF65-F5344CB8AC3E}">
        <p14:creationId xmlns:p14="http://schemas.microsoft.com/office/powerpoint/2010/main" val="2457971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loud Callout 5"/>
          <p:cNvSpPr/>
          <p:nvPr/>
        </p:nvSpPr>
        <p:spPr>
          <a:xfrm>
            <a:off x="0" y="260648"/>
            <a:ext cx="5688632" cy="1692768"/>
          </a:xfrm>
          <a:prstGeom prst="cloudCallout">
            <a:avLst>
              <a:gd name="adj1" fmla="val 71206"/>
              <a:gd name="adj2" fmla="val 8135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chemeClr val="bg1"/>
                </a:solidFill>
                <a:cs typeface="B Homa" pitchFamily="2" charset="-78"/>
              </a:rPr>
              <a:t>خب حالا نتیجه رو بگو تا نخوردمت ؟</a:t>
            </a:r>
            <a:endParaRPr lang="fa-IR" sz="2800" b="1" dirty="0">
              <a:solidFill>
                <a:schemeClr val="bg1"/>
              </a:solidFill>
              <a:cs typeface="B Homa" pitchFamily="2" charset="-78"/>
            </a:endParaRPr>
          </a:p>
        </p:txBody>
      </p:sp>
    </p:spTree>
    <p:extLst>
      <p:ext uri="{BB962C8B-B14F-4D97-AF65-F5344CB8AC3E}">
        <p14:creationId xmlns:p14="http://schemas.microsoft.com/office/powerpoint/2010/main" val="408711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75358" cy="4320480"/>
          </a:xfrm>
          <a:prstGeom prst="rect">
            <a:avLst/>
          </a:prstGeom>
        </p:spPr>
      </p:pic>
      <p:sp>
        <p:nvSpPr>
          <p:cNvPr id="3" name="TextBox 2"/>
          <p:cNvSpPr txBox="1"/>
          <p:nvPr/>
        </p:nvSpPr>
        <p:spPr>
          <a:xfrm>
            <a:off x="2483768" y="5013176"/>
            <a:ext cx="5544616" cy="646331"/>
          </a:xfrm>
          <a:prstGeom prst="rect">
            <a:avLst/>
          </a:prstGeom>
          <a:noFill/>
        </p:spPr>
        <p:txBody>
          <a:bodyPr wrap="square" rtlCol="1">
            <a:spAutoFit/>
          </a:bodyPr>
          <a:lstStyle/>
          <a:p>
            <a:r>
              <a:rPr lang="fa-IR" sz="3600" b="1" dirty="0" smtClean="0"/>
              <a:t>ب ب ب ب ه خد د د دا می یی گ گم</a:t>
            </a:r>
            <a:endParaRPr lang="fa-IR" sz="3600" b="1" dirty="0"/>
          </a:p>
        </p:txBody>
      </p:sp>
    </p:spTree>
    <p:extLst>
      <p:ext uri="{BB962C8B-B14F-4D97-AF65-F5344CB8AC3E}">
        <p14:creationId xmlns:p14="http://schemas.microsoft.com/office/powerpoint/2010/main" val="3665011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22" y="419472"/>
            <a:ext cx="7812360" cy="3657600"/>
          </a:xfrm>
          <a:prstGeom prst="rect">
            <a:avLst/>
          </a:prstGeom>
        </p:spPr>
      </p:pic>
      <p:sp>
        <p:nvSpPr>
          <p:cNvPr id="3" name="Rectangle 2"/>
          <p:cNvSpPr/>
          <p:nvPr/>
        </p:nvSpPr>
        <p:spPr>
          <a:xfrm>
            <a:off x="488522" y="4077072"/>
            <a:ext cx="7812360" cy="2246769"/>
          </a:xfrm>
          <a:prstGeom prst="rect">
            <a:avLst/>
          </a:prstGeom>
        </p:spPr>
        <p:txBody>
          <a:bodyPr wrap="square">
            <a:spAutoFit/>
          </a:bodyPr>
          <a:lstStyle/>
          <a:p>
            <a:r>
              <a:rPr lang="fa-IR" sz="2800" dirty="0"/>
              <a:t>اگر کل جدول 1 را در نظر بگیریم می بینیم که هر اندازه رابطه ی خویشاوندی کمتر می شود به همان اندازه تفاوت های فردی افزایش می یابد </a:t>
            </a:r>
            <a:r>
              <a:rPr lang="fa-IR" sz="2800" dirty="0" smtClean="0"/>
              <a:t>. این </a:t>
            </a:r>
            <a:r>
              <a:rPr lang="fa-IR" sz="2800" dirty="0"/>
              <a:t>امر اثر توارث در ایجاد تفاوتهای فردی را به تایید می رساند </a:t>
            </a:r>
            <a:r>
              <a:rPr lang="fa-IR" sz="2800" dirty="0" smtClean="0"/>
              <a:t>. باز </a:t>
            </a:r>
            <a:r>
              <a:rPr lang="fa-IR" sz="2800" dirty="0"/>
              <a:t>در همین جدول می بینیم که حتی همشکمان یکسان نیز تفاوتهایی دارند و این امر اثر محیط را بازگو می کند .</a:t>
            </a:r>
            <a:endParaRPr lang="en-US" sz="2800" dirty="0"/>
          </a:p>
        </p:txBody>
      </p:sp>
    </p:spTree>
    <p:extLst>
      <p:ext uri="{BB962C8B-B14F-4D97-AF65-F5344CB8AC3E}">
        <p14:creationId xmlns:p14="http://schemas.microsoft.com/office/powerpoint/2010/main" val="15079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76672"/>
            <a:ext cx="8208912" cy="1791260"/>
          </a:xfrm>
          <a:prstGeom prst="rect">
            <a:avLst/>
          </a:prstGeom>
        </p:spPr>
        <p:txBody>
          <a:bodyPr wrap="square">
            <a:spAutoFit/>
          </a:bodyPr>
          <a:lstStyle/>
          <a:p>
            <a:pPr>
              <a:lnSpc>
                <a:spcPct val="115000"/>
              </a:lnSpc>
              <a:spcAft>
                <a:spcPts val="1000"/>
              </a:spcAft>
            </a:pPr>
            <a:r>
              <a:rPr lang="fa-IR" sz="2400" dirty="0">
                <a:ea typeface="Calibri"/>
                <a:cs typeface="B Nazanin"/>
              </a:rPr>
              <a:t>آزمایشها نشان می دهد که همشکمان یکسان ،زمانی که از یکدیگر جدا شده ،در محیط های مختلف پرورش یافته اند ،تفاوت های بیشتری را در نتایج آزمون ها نشان داده اند .میانگین ضرایب همبستگی 52 تحقیقی که در این مورد انجام گرفته و جمعا 3134 جفت مشکم را شامل می شده به شرح زیر است :</a:t>
            </a:r>
            <a:endParaRPr lang="en-US" dirty="0">
              <a:ea typeface="Calibri"/>
              <a:cs typeface="Aria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37900171"/>
              </p:ext>
            </p:extLst>
          </p:nvPr>
        </p:nvGraphicFramePr>
        <p:xfrm>
          <a:off x="1115616" y="2564904"/>
          <a:ext cx="6912768" cy="1589767"/>
        </p:xfrm>
        <a:graphic>
          <a:graphicData uri="http://schemas.openxmlformats.org/presentationml/2006/ole">
            <mc:AlternateContent xmlns:mc="http://schemas.openxmlformats.org/markup-compatibility/2006">
              <mc:Choice xmlns:v="urn:schemas-microsoft-com:vml" Requires="v">
                <p:oleObj spid="_x0000_s3081" name="Document" r:id="rId3" imgW="5892828" imgH="1222053" progId="Word.Document.12">
                  <p:embed/>
                </p:oleObj>
              </mc:Choice>
              <mc:Fallback>
                <p:oleObj name="Document" r:id="rId3" imgW="5892828" imgH="1222053" progId="Word.Document.12">
                  <p:embed/>
                  <p:pic>
                    <p:nvPicPr>
                      <p:cNvPr id="0" name=""/>
                      <p:cNvPicPr/>
                      <p:nvPr/>
                    </p:nvPicPr>
                    <p:blipFill>
                      <a:blip r:embed="rId4"/>
                      <a:stretch>
                        <a:fillRect/>
                      </a:stretch>
                    </p:blipFill>
                    <p:spPr>
                      <a:xfrm>
                        <a:off x="1115616" y="2564904"/>
                        <a:ext cx="6912768" cy="1589767"/>
                      </a:xfrm>
                      <a:prstGeom prst="rect">
                        <a:avLst/>
                      </a:prstGeom>
                    </p:spPr>
                  </p:pic>
                </p:oleObj>
              </mc:Fallback>
            </mc:AlternateContent>
          </a:graphicData>
        </a:graphic>
      </p:graphicFrame>
      <p:sp>
        <p:nvSpPr>
          <p:cNvPr id="4" name="Rectangle 3"/>
          <p:cNvSpPr/>
          <p:nvPr/>
        </p:nvSpPr>
        <p:spPr>
          <a:xfrm>
            <a:off x="467544" y="4365104"/>
            <a:ext cx="8208912" cy="1791260"/>
          </a:xfrm>
          <a:prstGeom prst="rect">
            <a:avLst/>
          </a:prstGeom>
        </p:spPr>
        <p:txBody>
          <a:bodyPr wrap="square">
            <a:spAutoFit/>
          </a:bodyPr>
          <a:lstStyle/>
          <a:p>
            <a:pPr>
              <a:lnSpc>
                <a:spcPct val="115000"/>
              </a:lnSpc>
              <a:spcAft>
                <a:spcPts val="1000"/>
              </a:spcAft>
            </a:pPr>
            <a:r>
              <a:rPr lang="fa-IR" sz="2400" dirty="0">
                <a:ea typeface="Calibri"/>
                <a:cs typeface="B Nazanin"/>
              </a:rPr>
              <a:t>بنابراین ،تفاوت هوشی همشکمان یکسان و خواهران و برادران ،زمانی که در دو محیط متفاوت بزرگ می شوند افزایش می یابد .تحقیقات دیگر نشان می دهد که تفاوت هوشی والدین و فرزند خوانده ها ،به تدریج که بر مدت فرزند خواندگی افزوده می شود ،کاهش می یابد .</a:t>
            </a:r>
            <a:endParaRPr lang="en-US" dirty="0">
              <a:ea typeface="Calibri"/>
              <a:cs typeface="Arial"/>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59" y="2552700"/>
            <a:ext cx="5409155" cy="325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1700808"/>
            <a:ext cx="443875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5" y="0"/>
            <a:ext cx="6768752" cy="431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4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circle(in)">
                                      <p:cBhvr>
                                        <p:cTn id="22" dur="2000"/>
                                        <p:tgtEl>
                                          <p:spTgt spid="3075"/>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randombar(horizontal)">
                                      <p:cBhvr>
                                        <p:cTn id="26" dur="500"/>
                                        <p:tgtEl>
                                          <p:spTgt spid="307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3077"/>
                                        </p:tgtEl>
                                        <p:attrNameLst>
                                          <p:attrName>style.visibility</p:attrName>
                                        </p:attrNameLst>
                                      </p:cBhvr>
                                      <p:to>
                                        <p:strVal val="visible"/>
                                      </p:to>
                                    </p:set>
                                    <p:anim calcmode="lin" valueType="num">
                                      <p:cBhvr>
                                        <p:cTn id="30" dur="500" fill="hold"/>
                                        <p:tgtEl>
                                          <p:spTgt spid="3077"/>
                                        </p:tgtEl>
                                        <p:attrNameLst>
                                          <p:attrName>ppt_w</p:attrName>
                                        </p:attrNameLst>
                                      </p:cBhvr>
                                      <p:tavLst>
                                        <p:tav tm="0">
                                          <p:val>
                                            <p:fltVal val="0"/>
                                          </p:val>
                                        </p:tav>
                                        <p:tav tm="100000">
                                          <p:val>
                                            <p:strVal val="#ppt_w"/>
                                          </p:val>
                                        </p:tav>
                                      </p:tavLst>
                                    </p:anim>
                                    <p:anim calcmode="lin" valueType="num">
                                      <p:cBhvr>
                                        <p:cTn id="31" dur="500" fill="hold"/>
                                        <p:tgtEl>
                                          <p:spTgt spid="3077"/>
                                        </p:tgtEl>
                                        <p:attrNameLst>
                                          <p:attrName>ppt_h</p:attrName>
                                        </p:attrNameLst>
                                      </p:cBhvr>
                                      <p:tavLst>
                                        <p:tav tm="0">
                                          <p:val>
                                            <p:fltVal val="0"/>
                                          </p:val>
                                        </p:tav>
                                        <p:tav tm="100000">
                                          <p:val>
                                            <p:strVal val="#ppt_h"/>
                                          </p:val>
                                        </p:tav>
                                      </p:tavLst>
                                    </p:anim>
                                    <p:animEffect transition="in" filter="fade">
                                      <p:cBhvr>
                                        <p:cTn id="3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6273225"/>
            <a:ext cx="9144000" cy="584775"/>
          </a:xfrm>
          <a:prstGeom prst="rect">
            <a:avLst/>
          </a:prstGeom>
          <a:noFill/>
        </p:spPr>
        <p:txBody>
          <a:bodyPr wrap="square" rtlCol="1">
            <a:spAutoFit/>
          </a:bodyPr>
          <a:lstStyle/>
          <a:p>
            <a:r>
              <a:rPr lang="fa-IR" sz="3200" dirty="0" smtClean="0">
                <a:cs typeface="B Yas" pitchFamily="2" charset="-78"/>
              </a:rPr>
              <a:t>افراد </a:t>
            </a:r>
            <a:r>
              <a:rPr lang="fa-IR" sz="3200" dirty="0">
                <a:cs typeface="B Yas" pitchFamily="2" charset="-78"/>
              </a:rPr>
              <a:t>منتظر ، دو نوع واکنش کاملا متفاوت را در برابر او نشان می دهند </a:t>
            </a:r>
          </a:p>
        </p:txBody>
      </p:sp>
      <p:sp>
        <p:nvSpPr>
          <p:cNvPr id="4" name="TextBox 3"/>
          <p:cNvSpPr txBox="1"/>
          <p:nvPr/>
        </p:nvSpPr>
        <p:spPr>
          <a:xfrm>
            <a:off x="3933582" y="0"/>
            <a:ext cx="5184576" cy="584775"/>
          </a:xfrm>
          <a:prstGeom prst="rect">
            <a:avLst/>
          </a:prstGeom>
          <a:noFill/>
        </p:spPr>
        <p:txBody>
          <a:bodyPr wrap="square" rtlCol="1">
            <a:spAutoFit/>
          </a:bodyPr>
          <a:lstStyle/>
          <a:p>
            <a:r>
              <a:rPr lang="fa-IR" sz="3200" dirty="0">
                <a:solidFill>
                  <a:prstClr val="black"/>
                </a:solidFill>
                <a:cs typeface="B Yas" pitchFamily="2" charset="-78"/>
              </a:rPr>
              <a:t>وقتی کودکی پا به عرصه وجود می گذارد </a:t>
            </a:r>
            <a:endParaRPr lang="fa-IR" dirty="0"/>
          </a:p>
        </p:txBody>
      </p:sp>
    </p:spTree>
    <p:extLst>
      <p:ext uri="{BB962C8B-B14F-4D97-AF65-F5344CB8AC3E}">
        <p14:creationId xmlns:p14="http://schemas.microsoft.com/office/powerpoint/2010/main" val="36681356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0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5220072" y="-64123"/>
            <a:ext cx="3816424" cy="2196824"/>
          </a:xfrm>
          <a:prstGeom prst="cloudCallout">
            <a:avLst>
              <a:gd name="adj1" fmla="val 23608"/>
              <a:gd name="adj2" fmla="val 63843"/>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solidFill>
                  <a:srgbClr val="FF0000"/>
                </a:solidFill>
                <a:cs typeface="2  Sepideh" pitchFamily="2" charset="-78"/>
              </a:rPr>
              <a:t>1- تفاوتهای فردی همشکمان چی شد بالاخره ؟</a:t>
            </a:r>
            <a:endParaRPr lang="fa-IR" sz="2800" dirty="0">
              <a:solidFill>
                <a:srgbClr val="FF0000"/>
              </a:solidFill>
              <a:cs typeface="2  Sepideh" pitchFamily="2" charset="-78"/>
            </a:endParaRPr>
          </a:p>
        </p:txBody>
      </p:sp>
      <p:sp>
        <p:nvSpPr>
          <p:cNvPr id="3" name="Cloud Callout 2"/>
          <p:cNvSpPr/>
          <p:nvPr/>
        </p:nvSpPr>
        <p:spPr>
          <a:xfrm>
            <a:off x="755576" y="2852936"/>
            <a:ext cx="3650704" cy="3024336"/>
          </a:xfrm>
          <a:prstGeom prst="cloudCallout">
            <a:avLst>
              <a:gd name="adj1" fmla="val 66024"/>
              <a:gd name="adj2" fmla="val -77945"/>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cs typeface="B Nazanin" pitchFamily="2" charset="-78"/>
              </a:rPr>
              <a:t>2- آقا آقا آقا ...</a:t>
            </a:r>
          </a:p>
          <a:p>
            <a:pPr algn="ctr"/>
            <a:r>
              <a:rPr lang="fa-IR" sz="3200" dirty="0" smtClean="0">
                <a:cs typeface="B Nazanin" pitchFamily="2" charset="-78"/>
              </a:rPr>
              <a:t>شما دندون رو جیگر بزار الان میگه</a:t>
            </a:r>
            <a:endParaRPr lang="fa-IR" sz="3200" dirty="0">
              <a:cs typeface="B Nazanin" pitchFamily="2" charset="-78"/>
            </a:endParaRPr>
          </a:p>
        </p:txBody>
      </p:sp>
    </p:spTree>
    <p:extLst>
      <p:ext uri="{BB962C8B-B14F-4D97-AF65-F5344CB8AC3E}">
        <p14:creationId xmlns:p14="http://schemas.microsoft.com/office/powerpoint/2010/main" val="286833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08855197"/>
              </p:ext>
            </p:extLst>
          </p:nvPr>
        </p:nvGraphicFramePr>
        <p:xfrm>
          <a:off x="836275" y="927884"/>
          <a:ext cx="7848871" cy="4959586"/>
        </p:xfrm>
        <a:graphic>
          <a:graphicData uri="http://schemas.openxmlformats.org/drawingml/2006/table">
            <a:tbl>
              <a:tblPr rtl="1" firstRow="1" firstCol="1" bandRow="1"/>
              <a:tblGrid>
                <a:gridCol w="1922708"/>
                <a:gridCol w="1923478"/>
                <a:gridCol w="1923478"/>
                <a:gridCol w="2079207"/>
              </a:tblGrid>
              <a:tr h="702298">
                <a:tc>
                  <a:txBody>
                    <a:bodyPr/>
                    <a:lstStyle/>
                    <a:p>
                      <a:pPr algn="ctr" rtl="1">
                        <a:lnSpc>
                          <a:spcPct val="115000"/>
                        </a:lnSpc>
                        <a:spcAft>
                          <a:spcPts val="0"/>
                        </a:spcAft>
                      </a:pPr>
                      <a:r>
                        <a:rPr lang="fa-IR" sz="1400" b="1" dirty="0">
                          <a:solidFill>
                            <a:srgbClr val="FFFFFF"/>
                          </a:solidFill>
                          <a:effectLst/>
                          <a:latin typeface="Calibri"/>
                          <a:ea typeface="Calibri"/>
                          <a:cs typeface="B Nazanin"/>
                        </a:rPr>
                        <a:t>ویژگی های مطالعه شده</a:t>
                      </a:r>
                      <a:endParaRPr lang="en-US" sz="1100" dirty="0">
                        <a:solidFill>
                          <a:srgbClr val="FFFFFF"/>
                        </a:solidFill>
                        <a:effectLst/>
                        <a:latin typeface="Calibri"/>
                        <a:ea typeface="Calibri"/>
                        <a:cs typeface="Arial"/>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rtl="1">
                        <a:lnSpc>
                          <a:spcPct val="115000"/>
                        </a:lnSpc>
                        <a:spcAft>
                          <a:spcPts val="0"/>
                        </a:spcAft>
                      </a:pPr>
                      <a:r>
                        <a:rPr lang="fa-IR" sz="1400" b="1">
                          <a:solidFill>
                            <a:srgbClr val="FFFFFF"/>
                          </a:solidFill>
                          <a:effectLst/>
                          <a:latin typeface="Calibri"/>
                          <a:ea typeface="Calibri"/>
                          <a:cs typeface="B Nazanin"/>
                        </a:rPr>
                        <a:t>همشکمان یکسان با هم بزرگ شده</a:t>
                      </a:r>
                      <a:endParaRPr lang="en-US" sz="1100">
                        <a:solidFill>
                          <a:srgbClr val="FFFFFF"/>
                        </a:solidFill>
                        <a:effectLst/>
                        <a:latin typeface="Calibri"/>
                        <a:ea typeface="Calibri"/>
                        <a:cs typeface="Arial"/>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rtl="1">
                        <a:lnSpc>
                          <a:spcPct val="115000"/>
                        </a:lnSpc>
                        <a:spcAft>
                          <a:spcPts val="0"/>
                        </a:spcAft>
                      </a:pPr>
                      <a:r>
                        <a:rPr lang="fa-IR" sz="1400" b="1">
                          <a:solidFill>
                            <a:srgbClr val="FFFFFF"/>
                          </a:solidFill>
                          <a:effectLst/>
                          <a:latin typeface="Calibri"/>
                          <a:ea typeface="Calibri"/>
                          <a:cs typeface="B Nazanin"/>
                        </a:rPr>
                        <a:t>همشکمان یکسان جدا بزرگ شده</a:t>
                      </a:r>
                      <a:endParaRPr lang="en-US" sz="1100">
                        <a:solidFill>
                          <a:srgbClr val="FFFFFF"/>
                        </a:solidFill>
                        <a:effectLst/>
                        <a:latin typeface="Calibri"/>
                        <a:ea typeface="Calibri"/>
                        <a:cs typeface="Arial"/>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rtl="1">
                        <a:lnSpc>
                          <a:spcPct val="115000"/>
                        </a:lnSpc>
                        <a:spcAft>
                          <a:spcPts val="0"/>
                        </a:spcAft>
                      </a:pPr>
                      <a:r>
                        <a:rPr lang="fa-IR" sz="1400" b="1">
                          <a:solidFill>
                            <a:srgbClr val="FFFFFF"/>
                          </a:solidFill>
                          <a:effectLst/>
                          <a:latin typeface="Calibri"/>
                          <a:ea typeface="Calibri"/>
                          <a:cs typeface="B Nazanin"/>
                        </a:rPr>
                        <a:t>همشکمان عادی با هم بزرگ شده</a:t>
                      </a:r>
                      <a:endParaRPr lang="en-US" sz="1100">
                        <a:solidFill>
                          <a:srgbClr val="FFFFFF"/>
                        </a:solidFill>
                        <a:effectLst/>
                        <a:latin typeface="Calibri"/>
                        <a:ea typeface="Calibri"/>
                        <a:cs typeface="Arial"/>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r>
              <a:tr h="651543">
                <a:tc>
                  <a:txBody>
                    <a:bodyPr/>
                    <a:lstStyle/>
                    <a:p>
                      <a:pPr algn="ctr" rtl="1">
                        <a:lnSpc>
                          <a:spcPct val="115000"/>
                        </a:lnSpc>
                        <a:spcAft>
                          <a:spcPts val="0"/>
                        </a:spcAft>
                      </a:pPr>
                      <a:r>
                        <a:rPr lang="fa-IR" sz="1400">
                          <a:solidFill>
                            <a:srgbClr val="FFFFFF"/>
                          </a:solidFill>
                          <a:effectLst/>
                          <a:latin typeface="Calibri"/>
                          <a:ea typeface="Calibri"/>
                          <a:cs typeface="B Nazanin"/>
                        </a:rPr>
                        <a:t>میانگین اختلاف قد(به سانتی متر)</a:t>
                      </a:r>
                      <a:endParaRPr lang="en-US" sz="1100">
                        <a:solidFill>
                          <a:srgbClr val="FFFFFF"/>
                        </a:solidFill>
                        <a:effectLst/>
                        <a:latin typeface="Calibri"/>
                        <a:ea typeface="Calibri"/>
                        <a:cs typeface="Arial"/>
                      </a:endParaRPr>
                    </a:p>
                  </a:txBody>
                  <a:tcPr marL="68580" marR="68580" marT="0" marB="0">
                    <a:lnL>
                      <a:noFill/>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6/1</a:t>
                      </a:r>
                      <a:endParaRPr lang="en-US" sz="1100">
                        <a:solidFill>
                          <a:srgbClr val="FFFFFF"/>
                        </a:solidFill>
                        <a:effectLst/>
                        <a:latin typeface="Calibri"/>
                        <a:ea typeface="Calibri"/>
                        <a:cs typeface="Arial"/>
                      </a:endParaRPr>
                    </a:p>
                  </a:txBody>
                  <a:tcPr marL="68580" marR="68580" marT="0" marB="0">
                    <a:lnL w="28575" cap="flat" cmpd="sng" algn="ctr">
                      <a:solidFill>
                        <a:srgbClr val="FFFFFF"/>
                      </a:solidFill>
                      <a:prstDash val="solid"/>
                      <a:round/>
                      <a:headEnd type="none" w="med" len="med"/>
                      <a:tailEnd type="none" w="med" len="med"/>
                    </a:lnL>
                    <a:lnR>
                      <a:noFill/>
                    </a:lnR>
                    <a:lnT w="28575" cap="flat" cmpd="sng" algn="ctr">
                      <a:solidFill>
                        <a:srgbClr val="FFFFFF"/>
                      </a:solidFill>
                      <a:prstDash val="solid"/>
                      <a:round/>
                      <a:headEnd type="none" w="med" len="med"/>
                      <a:tailEnd type="none" w="med" len="med"/>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8/1</a:t>
                      </a:r>
                      <a:endParaRPr lang="en-US" sz="1100">
                        <a:solidFill>
                          <a:srgbClr val="FFFFFF"/>
                        </a:solidFill>
                        <a:effectLst/>
                        <a:latin typeface="Calibri"/>
                        <a:ea typeface="Calibri"/>
                        <a:cs typeface="Arial"/>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4/4</a:t>
                      </a:r>
                      <a:endParaRPr lang="en-US" sz="1100">
                        <a:solidFill>
                          <a:srgbClr val="FFFFFF"/>
                        </a:solidFill>
                        <a:effectLst/>
                        <a:latin typeface="Calibri"/>
                        <a:ea typeface="Calibri"/>
                        <a:cs typeface="Arial"/>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31849B"/>
                    </a:solidFill>
                  </a:tcPr>
                </a:tc>
              </a:tr>
              <a:tr h="651543">
                <a:tc>
                  <a:txBody>
                    <a:bodyPr/>
                    <a:lstStyle/>
                    <a:p>
                      <a:pPr algn="ctr" rtl="1">
                        <a:lnSpc>
                          <a:spcPct val="115000"/>
                        </a:lnSpc>
                        <a:spcAft>
                          <a:spcPts val="0"/>
                        </a:spcAft>
                      </a:pPr>
                      <a:r>
                        <a:rPr lang="fa-IR" sz="1400">
                          <a:solidFill>
                            <a:srgbClr val="FFFFFF"/>
                          </a:solidFill>
                          <a:effectLst/>
                          <a:latin typeface="Calibri"/>
                          <a:ea typeface="Calibri"/>
                          <a:cs typeface="B Nazanin"/>
                        </a:rPr>
                        <a:t>میانگین اختلاف وزن(به پوند)</a:t>
                      </a:r>
                      <a:endParaRPr lang="en-US" sz="1100">
                        <a:solidFill>
                          <a:srgbClr val="FFFFFF"/>
                        </a:solidFill>
                        <a:effectLst/>
                        <a:latin typeface="Calibri"/>
                        <a:ea typeface="Calibri"/>
                        <a:cs typeface="Arial"/>
                      </a:endParaRPr>
                    </a:p>
                  </a:txBody>
                  <a:tcPr marL="68580" marR="68580" marT="0" marB="0">
                    <a:lnL>
                      <a:noFill/>
                    </a:lnL>
                    <a:lnR w="28575" cap="flat" cmpd="sng" algn="ctr">
                      <a:solidFill>
                        <a:srgbClr val="FFFFFF"/>
                      </a:solidFill>
                      <a:prstDash val="solid"/>
                      <a:round/>
                      <a:headEnd type="none" w="med" len="med"/>
                      <a:tailEnd type="none" w="med" len="med"/>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0/4</a:t>
                      </a:r>
                      <a:endParaRPr lang="en-US" sz="1100">
                        <a:solidFill>
                          <a:srgbClr val="FFFFFF"/>
                        </a:solidFill>
                        <a:effectLst/>
                        <a:latin typeface="Calibri"/>
                        <a:ea typeface="Calibri"/>
                        <a:cs typeface="Arial"/>
                      </a:endParaRPr>
                    </a:p>
                  </a:txBody>
                  <a:tcPr marL="68580" marR="68580" marT="0" marB="0">
                    <a:lnL w="28575" cap="flat" cmpd="sng" algn="ctr">
                      <a:solidFill>
                        <a:srgbClr val="FFFFFF"/>
                      </a:solidFill>
                      <a:prstDash val="solid"/>
                      <a:round/>
                      <a:headEnd type="none" w="med" len="med"/>
                      <a:tailEnd type="none" w="med" len="med"/>
                    </a:lnL>
                    <a:lnR>
                      <a:noFill/>
                    </a:lnR>
                    <a:lnT>
                      <a:noFill/>
                    </a:lnT>
                    <a:lnB>
                      <a:noFill/>
                    </a:lnB>
                    <a:solidFill>
                      <a:srgbClr val="4BACC6"/>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9/9</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4BACC6"/>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0/10</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4BACC6"/>
                    </a:solidFill>
                  </a:tcPr>
                </a:tc>
              </a:tr>
              <a:tr h="651543">
                <a:tc>
                  <a:txBody>
                    <a:bodyPr/>
                    <a:lstStyle/>
                    <a:p>
                      <a:pPr algn="ctr" rtl="1">
                        <a:lnSpc>
                          <a:spcPct val="115000"/>
                        </a:lnSpc>
                        <a:spcAft>
                          <a:spcPts val="0"/>
                        </a:spcAft>
                      </a:pPr>
                      <a:r>
                        <a:rPr lang="fa-IR" sz="1400">
                          <a:solidFill>
                            <a:srgbClr val="FFFFFF"/>
                          </a:solidFill>
                          <a:effectLst/>
                          <a:latin typeface="Calibri"/>
                          <a:ea typeface="Calibri"/>
                          <a:cs typeface="B Nazanin"/>
                        </a:rPr>
                        <a:t>میانگین اختلاف طول سر(به میلی متر)</a:t>
                      </a:r>
                      <a:endParaRPr lang="en-US" sz="1100">
                        <a:solidFill>
                          <a:srgbClr val="FFFFFF"/>
                        </a:solidFill>
                        <a:effectLst/>
                        <a:latin typeface="Calibri"/>
                        <a:ea typeface="Calibri"/>
                        <a:cs typeface="Arial"/>
                      </a:endParaRPr>
                    </a:p>
                  </a:txBody>
                  <a:tcPr marL="68580" marR="68580" marT="0" marB="0">
                    <a:lnL>
                      <a:noFill/>
                    </a:lnL>
                    <a:lnR w="28575" cap="flat" cmpd="sng" algn="ctr">
                      <a:solidFill>
                        <a:srgbClr val="FFFFFF"/>
                      </a:solidFill>
                      <a:prstDash val="solid"/>
                      <a:round/>
                      <a:headEnd type="none" w="med" len="med"/>
                      <a:tailEnd type="none" w="med" len="med"/>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6/2</a:t>
                      </a:r>
                      <a:endParaRPr lang="en-US" sz="1100">
                        <a:solidFill>
                          <a:srgbClr val="FFFFFF"/>
                        </a:solidFill>
                        <a:effectLst/>
                        <a:latin typeface="Calibri"/>
                        <a:ea typeface="Calibri"/>
                        <a:cs typeface="Arial"/>
                      </a:endParaRPr>
                    </a:p>
                  </a:txBody>
                  <a:tcPr marL="68580" marR="68580" marT="0" marB="0">
                    <a:lnL w="28575" cap="flat" cmpd="sng" algn="ctr">
                      <a:solidFill>
                        <a:srgbClr val="FFFFFF"/>
                      </a:solidFill>
                      <a:prstDash val="solid"/>
                      <a:round/>
                      <a:headEnd type="none" w="med" len="med"/>
                      <a:tailEnd type="none" w="med" len="med"/>
                    </a:lnL>
                    <a:lnR>
                      <a:noFill/>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2/2</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2/6</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31849B"/>
                    </a:solidFill>
                  </a:tcPr>
                </a:tc>
              </a:tr>
              <a:tr h="662672">
                <a:tc>
                  <a:txBody>
                    <a:bodyPr/>
                    <a:lstStyle/>
                    <a:p>
                      <a:pPr algn="ctr" rtl="1">
                        <a:lnSpc>
                          <a:spcPct val="115000"/>
                        </a:lnSpc>
                        <a:spcAft>
                          <a:spcPts val="0"/>
                        </a:spcAft>
                      </a:pPr>
                      <a:r>
                        <a:rPr lang="fa-IR" sz="1400">
                          <a:solidFill>
                            <a:srgbClr val="FFFFFF"/>
                          </a:solidFill>
                          <a:effectLst/>
                          <a:latin typeface="Calibri"/>
                          <a:ea typeface="Calibri"/>
                          <a:cs typeface="B Nazanin"/>
                        </a:rPr>
                        <a:t>میانگین اختلاف عرض سر(به میلی متر)</a:t>
                      </a:r>
                      <a:endParaRPr lang="en-US" sz="1100">
                        <a:solidFill>
                          <a:srgbClr val="FFFFFF"/>
                        </a:solidFill>
                        <a:effectLst/>
                        <a:latin typeface="Calibri"/>
                        <a:ea typeface="Calibri"/>
                        <a:cs typeface="Arial"/>
                      </a:endParaRPr>
                    </a:p>
                  </a:txBody>
                  <a:tcPr marL="68580" marR="68580" marT="0" marB="0">
                    <a:lnL>
                      <a:noFill/>
                    </a:lnL>
                    <a:lnR w="28575" cap="flat" cmpd="sng" algn="ctr">
                      <a:solidFill>
                        <a:srgbClr val="FFFFFF"/>
                      </a:solidFill>
                      <a:prstDash val="solid"/>
                      <a:round/>
                      <a:headEnd type="none" w="med" len="med"/>
                      <a:tailEnd type="none" w="med" len="med"/>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2/2</a:t>
                      </a:r>
                      <a:endParaRPr lang="en-US" sz="1100">
                        <a:solidFill>
                          <a:srgbClr val="FFFFFF"/>
                        </a:solidFill>
                        <a:effectLst/>
                        <a:latin typeface="Calibri"/>
                        <a:ea typeface="Calibri"/>
                        <a:cs typeface="Arial"/>
                      </a:endParaRPr>
                    </a:p>
                  </a:txBody>
                  <a:tcPr marL="68580" marR="68580" marT="0" marB="0">
                    <a:lnL w="28575" cap="flat" cmpd="sng" algn="ctr">
                      <a:solidFill>
                        <a:srgbClr val="FFFFFF"/>
                      </a:solidFill>
                      <a:prstDash val="solid"/>
                      <a:round/>
                      <a:headEnd type="none" w="med" len="med"/>
                      <a:tailEnd type="none" w="med" len="med"/>
                    </a:lnL>
                    <a:lnR>
                      <a:noFill/>
                    </a:lnR>
                    <a:lnT>
                      <a:noFill/>
                    </a:lnT>
                    <a:lnB>
                      <a:noFill/>
                    </a:lnB>
                    <a:solidFill>
                      <a:srgbClr val="4BACC6"/>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8/2</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4BACC6"/>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2/4</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4BACC6"/>
                    </a:solidFill>
                  </a:tcPr>
                </a:tc>
              </a:tr>
              <a:tr h="662672">
                <a:tc>
                  <a:txBody>
                    <a:bodyPr/>
                    <a:lstStyle/>
                    <a:p>
                      <a:pPr algn="ctr" rtl="1">
                        <a:lnSpc>
                          <a:spcPct val="115000"/>
                        </a:lnSpc>
                        <a:spcAft>
                          <a:spcPts val="0"/>
                        </a:spcAft>
                      </a:pPr>
                      <a:r>
                        <a:rPr lang="fa-IR" sz="1400">
                          <a:solidFill>
                            <a:srgbClr val="FFFFFF"/>
                          </a:solidFill>
                          <a:effectLst/>
                          <a:latin typeface="Calibri"/>
                          <a:ea typeface="Calibri"/>
                          <a:cs typeface="B Nazanin"/>
                        </a:rPr>
                        <a:t>میانگین اختلاف ضریب هوشی(با آزمون بینه)</a:t>
                      </a:r>
                      <a:endParaRPr lang="en-US" sz="1100">
                        <a:solidFill>
                          <a:srgbClr val="FFFFFF"/>
                        </a:solidFill>
                        <a:effectLst/>
                        <a:latin typeface="Calibri"/>
                        <a:ea typeface="Calibri"/>
                        <a:cs typeface="Arial"/>
                      </a:endParaRPr>
                    </a:p>
                  </a:txBody>
                  <a:tcPr marL="68580" marR="68580" marT="0" marB="0">
                    <a:lnL>
                      <a:noFill/>
                    </a:lnL>
                    <a:lnR w="28575" cap="flat" cmpd="sng" algn="ctr">
                      <a:solidFill>
                        <a:srgbClr val="FFFFFF"/>
                      </a:solidFill>
                      <a:prstDash val="solid"/>
                      <a:round/>
                      <a:headEnd type="none" w="med" len="med"/>
                      <a:tailEnd type="none" w="med" len="med"/>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3/5</a:t>
                      </a:r>
                      <a:endParaRPr lang="en-US" sz="1100">
                        <a:solidFill>
                          <a:srgbClr val="FFFFFF"/>
                        </a:solidFill>
                        <a:effectLst/>
                        <a:latin typeface="Calibri"/>
                        <a:ea typeface="Calibri"/>
                        <a:cs typeface="Arial"/>
                      </a:endParaRPr>
                    </a:p>
                  </a:txBody>
                  <a:tcPr marL="68580" marR="68580" marT="0" marB="0">
                    <a:lnL w="28575" cap="flat" cmpd="sng" algn="ctr">
                      <a:solidFill>
                        <a:srgbClr val="FFFFFF"/>
                      </a:solidFill>
                      <a:prstDash val="solid"/>
                      <a:round/>
                      <a:headEnd type="none" w="med" len="med"/>
                      <a:tailEnd type="none" w="med" len="med"/>
                    </a:lnL>
                    <a:lnR>
                      <a:noFill/>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2/8</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31849B"/>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9/9</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31849B"/>
                    </a:solidFill>
                  </a:tcPr>
                </a:tc>
              </a:tr>
              <a:tr h="977315">
                <a:tc>
                  <a:txBody>
                    <a:bodyPr/>
                    <a:lstStyle/>
                    <a:p>
                      <a:pPr algn="ctr" rtl="1">
                        <a:lnSpc>
                          <a:spcPct val="115000"/>
                        </a:lnSpc>
                        <a:spcAft>
                          <a:spcPts val="0"/>
                        </a:spcAft>
                      </a:pPr>
                      <a:r>
                        <a:rPr lang="fa-IR" sz="1400">
                          <a:solidFill>
                            <a:srgbClr val="FFFFFF"/>
                          </a:solidFill>
                          <a:effectLst/>
                          <a:latin typeface="Calibri"/>
                          <a:ea typeface="Calibri"/>
                          <a:cs typeface="B Nazanin"/>
                        </a:rPr>
                        <a:t>میانگین اختلاف ضریب هوشی(با آزمون استنفرد بینه)</a:t>
                      </a:r>
                      <a:endParaRPr lang="en-US" sz="1100">
                        <a:solidFill>
                          <a:srgbClr val="FFFFFF"/>
                        </a:solidFill>
                        <a:effectLst/>
                        <a:latin typeface="Calibri"/>
                        <a:ea typeface="Calibri"/>
                        <a:cs typeface="Arial"/>
                      </a:endParaRPr>
                    </a:p>
                  </a:txBody>
                  <a:tcPr marL="68580" marR="68580" marT="0" marB="0">
                    <a:lnL>
                      <a:noFill/>
                    </a:lnL>
                    <a:lnR w="28575" cap="flat" cmpd="sng" algn="ctr">
                      <a:solidFill>
                        <a:srgbClr val="FFFFFF"/>
                      </a:solidFill>
                      <a:prstDash val="solid"/>
                      <a:round/>
                      <a:headEnd type="none" w="med" len="med"/>
                      <a:tailEnd type="none" w="med" len="med"/>
                    </a:lnR>
                    <a:lnT>
                      <a:noFill/>
                    </a:lnT>
                    <a:lnB>
                      <a:noFill/>
                    </a:lnB>
                    <a:solidFill>
                      <a:srgbClr val="31849B"/>
                    </a:solidFill>
                  </a:tcPr>
                </a:tc>
                <a:tc>
                  <a:txBody>
                    <a:bodyPr/>
                    <a:lstStyle/>
                    <a:p>
                      <a:pPr algn="ctr" rtl="1">
                        <a:lnSpc>
                          <a:spcPct val="115000"/>
                        </a:lnSpc>
                        <a:spcAft>
                          <a:spcPts val="0"/>
                        </a:spcAft>
                      </a:pPr>
                      <a:r>
                        <a:rPr lang="fa-IR" sz="1400" dirty="0">
                          <a:solidFill>
                            <a:srgbClr val="FFFFFF"/>
                          </a:solidFill>
                          <a:effectLst/>
                          <a:latin typeface="Calibri"/>
                          <a:ea typeface="Calibri"/>
                          <a:cs typeface="B Nazanin"/>
                        </a:rPr>
                        <a:t>4/6</a:t>
                      </a:r>
                      <a:endParaRPr lang="en-US" sz="1100" dirty="0">
                        <a:solidFill>
                          <a:srgbClr val="FFFFFF"/>
                        </a:solidFill>
                        <a:effectLst/>
                        <a:latin typeface="Calibri"/>
                        <a:ea typeface="Calibri"/>
                        <a:cs typeface="Arial"/>
                      </a:endParaRPr>
                    </a:p>
                  </a:txBody>
                  <a:tcPr marL="68580" marR="68580" marT="0" marB="0">
                    <a:lnL w="28575" cap="flat" cmpd="sng" algn="ctr">
                      <a:solidFill>
                        <a:srgbClr val="FFFFFF"/>
                      </a:solidFill>
                      <a:prstDash val="solid"/>
                      <a:round/>
                      <a:headEnd type="none" w="med" len="med"/>
                      <a:tailEnd type="none" w="med" len="med"/>
                    </a:lnL>
                    <a:lnR>
                      <a:noFill/>
                    </a:lnR>
                    <a:lnT>
                      <a:noFill/>
                    </a:lnT>
                    <a:lnB>
                      <a:noFill/>
                    </a:lnB>
                    <a:solidFill>
                      <a:srgbClr val="4BACC6"/>
                    </a:solidFill>
                  </a:tcPr>
                </a:tc>
                <a:tc>
                  <a:txBody>
                    <a:bodyPr/>
                    <a:lstStyle/>
                    <a:p>
                      <a:pPr algn="ctr" rtl="1">
                        <a:lnSpc>
                          <a:spcPct val="115000"/>
                        </a:lnSpc>
                        <a:spcAft>
                          <a:spcPts val="0"/>
                        </a:spcAft>
                      </a:pPr>
                      <a:r>
                        <a:rPr lang="fa-IR" sz="1400">
                          <a:solidFill>
                            <a:srgbClr val="FFFFFF"/>
                          </a:solidFill>
                          <a:effectLst/>
                          <a:latin typeface="Calibri"/>
                          <a:ea typeface="Calibri"/>
                          <a:cs typeface="B Nazanin"/>
                        </a:rPr>
                        <a:t>3/16</a:t>
                      </a:r>
                      <a:endParaRPr lang="en-US" sz="1100">
                        <a:solidFill>
                          <a:srgbClr val="FFFFFF"/>
                        </a:solidFill>
                        <a:effectLst/>
                        <a:latin typeface="Calibri"/>
                        <a:ea typeface="Calibri"/>
                        <a:cs typeface="Arial"/>
                      </a:endParaRPr>
                    </a:p>
                  </a:txBody>
                  <a:tcPr marL="68580" marR="68580" marT="0" marB="0">
                    <a:lnL>
                      <a:noFill/>
                    </a:lnL>
                    <a:lnR>
                      <a:noFill/>
                    </a:lnR>
                    <a:lnT>
                      <a:noFill/>
                    </a:lnT>
                    <a:lnB>
                      <a:noFill/>
                    </a:lnB>
                    <a:solidFill>
                      <a:srgbClr val="4BACC6"/>
                    </a:solidFill>
                  </a:tcPr>
                </a:tc>
                <a:tc>
                  <a:txBody>
                    <a:bodyPr/>
                    <a:lstStyle/>
                    <a:p>
                      <a:pPr algn="ctr" rtl="1">
                        <a:lnSpc>
                          <a:spcPct val="115000"/>
                        </a:lnSpc>
                        <a:spcAft>
                          <a:spcPts val="0"/>
                        </a:spcAft>
                      </a:pPr>
                      <a:r>
                        <a:rPr lang="fa-IR" sz="1400" dirty="0">
                          <a:solidFill>
                            <a:srgbClr val="FFFFFF"/>
                          </a:solidFill>
                          <a:effectLst/>
                          <a:latin typeface="Calibri"/>
                          <a:ea typeface="Calibri"/>
                          <a:cs typeface="B Nazanin"/>
                        </a:rPr>
                        <a:t>6/11</a:t>
                      </a:r>
                      <a:endParaRPr lang="en-US" sz="1100" dirty="0">
                        <a:solidFill>
                          <a:srgbClr val="FFFFFF"/>
                        </a:solidFill>
                        <a:effectLst/>
                        <a:latin typeface="Calibri"/>
                        <a:ea typeface="Calibri"/>
                        <a:cs typeface="Arial"/>
                      </a:endParaRPr>
                    </a:p>
                  </a:txBody>
                  <a:tcPr marL="68580" marR="68580" marT="0" marB="0">
                    <a:lnL>
                      <a:noFill/>
                    </a:lnL>
                    <a:lnR>
                      <a:noFill/>
                    </a:lnR>
                    <a:lnT>
                      <a:noFill/>
                    </a:lnT>
                    <a:lnB>
                      <a:noFill/>
                    </a:lnB>
                    <a:solidFill>
                      <a:srgbClr val="4BACC6"/>
                    </a:solidFill>
                  </a:tcPr>
                </a:tc>
              </a:tr>
            </a:tbl>
          </a:graphicData>
        </a:graphic>
      </p:graphicFrame>
      <p:sp>
        <p:nvSpPr>
          <p:cNvPr id="3" name="TextBox 2"/>
          <p:cNvSpPr txBox="1"/>
          <p:nvPr/>
        </p:nvSpPr>
        <p:spPr>
          <a:xfrm>
            <a:off x="3347864" y="143054"/>
            <a:ext cx="5328592" cy="523220"/>
          </a:xfrm>
          <a:prstGeom prst="rect">
            <a:avLst/>
          </a:prstGeom>
          <a:noFill/>
        </p:spPr>
        <p:txBody>
          <a:bodyPr wrap="square" rtlCol="1">
            <a:spAutoFit/>
          </a:bodyPr>
          <a:lstStyle/>
          <a:p>
            <a:r>
              <a:rPr lang="fa-IR" sz="2800" dirty="0" smtClean="0"/>
              <a:t>جدول 2- تفاوتهای فردی همشکمان</a:t>
            </a:r>
            <a:endParaRPr lang="fa-IR" sz="2800" dirty="0"/>
          </a:p>
        </p:txBody>
      </p:sp>
      <p:sp>
        <p:nvSpPr>
          <p:cNvPr id="4" name="TextBox 3"/>
          <p:cNvSpPr txBox="1"/>
          <p:nvPr/>
        </p:nvSpPr>
        <p:spPr>
          <a:xfrm>
            <a:off x="827584" y="6405974"/>
            <a:ext cx="1440160" cy="369332"/>
          </a:xfrm>
          <a:prstGeom prst="rect">
            <a:avLst/>
          </a:prstGeom>
          <a:noFill/>
        </p:spPr>
        <p:txBody>
          <a:bodyPr wrap="square" rtlCol="1">
            <a:spAutoFit/>
          </a:bodyPr>
          <a:lstStyle/>
          <a:p>
            <a:r>
              <a:rPr lang="fa-IR" dirty="0" smtClean="0"/>
              <a:t>صفحه 44 کتاب </a:t>
            </a:r>
            <a:endParaRPr lang="fa-IR" dirty="0"/>
          </a:p>
        </p:txBody>
      </p:sp>
    </p:spTree>
    <p:extLst>
      <p:ext uri="{BB962C8B-B14F-4D97-AF65-F5344CB8AC3E}">
        <p14:creationId xmlns:p14="http://schemas.microsoft.com/office/powerpoint/2010/main" val="16089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 y="0"/>
            <a:ext cx="9144000" cy="72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76256" y="3861048"/>
            <a:ext cx="2016224" cy="2246769"/>
          </a:xfrm>
          <a:prstGeom prst="rect">
            <a:avLst/>
          </a:prstGeom>
          <a:noFill/>
        </p:spPr>
        <p:txBody>
          <a:bodyPr wrap="square" rtlCol="1">
            <a:spAutoFit/>
          </a:bodyPr>
          <a:lstStyle/>
          <a:p>
            <a:r>
              <a:rPr lang="fa-IR" sz="2800" dirty="0" smtClean="0">
                <a:solidFill>
                  <a:schemeClr val="bg1"/>
                </a:solidFill>
              </a:rPr>
              <a:t>من میدونم الان اگه از بچه ها بپرسی هیشکی نمیتونه توضیح بده ...</a:t>
            </a:r>
            <a:endParaRPr lang="fa-IR" sz="2800" dirty="0">
              <a:solidFill>
                <a:schemeClr val="bg1"/>
              </a:solidFill>
            </a:endParaRPr>
          </a:p>
        </p:txBody>
      </p:sp>
      <p:cxnSp>
        <p:nvCxnSpPr>
          <p:cNvPr id="6" name="Straight Arrow Connector 5"/>
          <p:cNvCxnSpPr/>
          <p:nvPr/>
        </p:nvCxnSpPr>
        <p:spPr>
          <a:xfrm flipV="1">
            <a:off x="6012160" y="5085184"/>
            <a:ext cx="86409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3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989876" y="260648"/>
            <a:ext cx="7344816" cy="6321731"/>
          </a:xfrm>
          <a:prstGeom prst="rect">
            <a:avLst/>
          </a:prstGeom>
        </p:spPr>
        <p:txBody>
          <a:bodyPr wrap="square">
            <a:spAutoFit/>
          </a:bodyPr>
          <a:lstStyle/>
          <a:p>
            <a:pPr>
              <a:lnSpc>
                <a:spcPct val="115000"/>
              </a:lnSpc>
              <a:spcAft>
                <a:spcPts val="1000"/>
              </a:spcAft>
            </a:pPr>
            <a:r>
              <a:rPr lang="fa-IR" sz="3200" dirty="0">
                <a:ea typeface="Calibri"/>
                <a:cs typeface="B Nazanin"/>
              </a:rPr>
              <a:t>نتایج ردیف اول جدول بالا نشان می دهد که تفاوت های همشکمان عادی از نظر طول قد به مراتب بیشتر از تفاوتهای همشکمان یکسان است .تفاوت های همشکمان یکسان ،چه آنهایی که در یک محیط و چه آنهایی که دردو محیط جداگانه بزرگ شده اند ،چشم گیر نیست .تفاوت های همشکمان عادی از نظر طول و عرض سر نیز بیشتر از تفاوتهای همشکمان یکسان استان از نظر وزن چنین نیست .معنی تفاوت های بالا این است که همشکمان یکسان ،چه با هم بزرگ شوند و چه جدا از هم ،تفاوت های فردی چشم گیری نشان نمی دهند و این واقعیت اثر توارث را تایید می کند .</a:t>
            </a:r>
            <a:endParaRPr lang="en-US" sz="2400" dirty="0">
              <a:ea typeface="Calibri"/>
              <a:cs typeface="Arial"/>
            </a:endParaRPr>
          </a:p>
        </p:txBody>
      </p:sp>
    </p:spTree>
    <p:extLst>
      <p:ext uri="{BB962C8B-B14F-4D97-AF65-F5344CB8AC3E}">
        <p14:creationId xmlns:p14="http://schemas.microsoft.com/office/powerpoint/2010/main" val="13991427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611560" y="1124744"/>
            <a:ext cx="7992888" cy="4622804"/>
          </a:xfrm>
          <a:prstGeom prst="rect">
            <a:avLst/>
          </a:prstGeom>
        </p:spPr>
        <p:txBody>
          <a:bodyPr wrap="square">
            <a:spAutoFit/>
          </a:bodyPr>
          <a:lstStyle/>
          <a:p>
            <a:pPr>
              <a:lnSpc>
                <a:spcPct val="115000"/>
              </a:lnSpc>
              <a:spcAft>
                <a:spcPts val="1000"/>
              </a:spcAft>
            </a:pPr>
            <a:r>
              <a:rPr lang="fa-IR" sz="3200" dirty="0">
                <a:ea typeface="Calibri"/>
                <a:cs typeface="B Nazanin"/>
              </a:rPr>
              <a:t>جای تردید وجود ندارد که تفاوتهای موجود بین همشکمان یکسان و همشکمان عادی که بیشتر از بقیه است ،به توارث نسبت داده می شود .از طرف دیگر ،می بینیم که تفاوت های همشکمان یکسان جدا بزرگ شده بیشتر از آنهایی است که با هم بزرگ شده اند و این امر اثر محیط را تایید می کند .به نظر می رسد که در اثر محیط ،بر حسب ویزگی های مختلف ،متفاوت است ،مثلا اثر محیط در تغییر وزن بیشتر از تغییراتی است که در طول قد یا در شکل سر ایجاد می شود .</a:t>
            </a:r>
            <a:endParaRPr lang="en-US" sz="2400" dirty="0">
              <a:ea typeface="Calibri"/>
              <a:cs typeface="Arial"/>
            </a:endParaRPr>
          </a:p>
        </p:txBody>
      </p:sp>
    </p:spTree>
    <p:extLst>
      <p:ext uri="{BB962C8B-B14F-4D97-AF65-F5344CB8AC3E}">
        <p14:creationId xmlns:p14="http://schemas.microsoft.com/office/powerpoint/2010/main" val="3705915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899592" y="1772816"/>
            <a:ext cx="7344816" cy="2923877"/>
          </a:xfrm>
          <a:prstGeom prst="rect">
            <a:avLst/>
          </a:prstGeom>
        </p:spPr>
        <p:txBody>
          <a:bodyPr wrap="square">
            <a:spAutoFit/>
          </a:bodyPr>
          <a:lstStyle/>
          <a:p>
            <a:pPr>
              <a:lnSpc>
                <a:spcPct val="115000"/>
              </a:lnSpc>
              <a:spcAft>
                <a:spcPts val="1000"/>
              </a:spcAft>
            </a:pPr>
            <a:r>
              <a:rPr lang="fa-IR" sz="3200" dirty="0">
                <a:ea typeface="Calibri"/>
                <a:cs typeface="B Nazanin"/>
              </a:rPr>
              <a:t>وقتی نتایج آزمون ها را در نظر می گیریم ،می بینیم که تفاوت های موجود بین دوقلوها بیشتر از تفاوتهایی است که از اندازه گیری ویژگی های جسمی به دست آمده اند .اختلاف ضریب هوشی ،بین همشکمان یکسان جدا بزرگ شده ،بیشتر از آنهایی است که با هم بزرگ شده اند .</a:t>
            </a:r>
            <a:endParaRPr lang="en-US" sz="2400" dirty="0">
              <a:ea typeface="Calibri"/>
              <a:cs typeface="Arial"/>
            </a:endParaRPr>
          </a:p>
        </p:txBody>
      </p:sp>
    </p:spTree>
    <p:extLst>
      <p:ext uri="{BB962C8B-B14F-4D97-AF65-F5344CB8AC3E}">
        <p14:creationId xmlns:p14="http://schemas.microsoft.com/office/powerpoint/2010/main" val="26916667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23728" y="2852936"/>
            <a:ext cx="4752528" cy="523220"/>
          </a:xfrm>
          <a:prstGeom prst="rect">
            <a:avLst/>
          </a:prstGeom>
          <a:noFill/>
        </p:spPr>
        <p:txBody>
          <a:bodyPr wrap="square" rtlCol="1">
            <a:spAutoFit/>
          </a:bodyPr>
          <a:lstStyle/>
          <a:p>
            <a:r>
              <a:rPr lang="fa-IR" sz="2800" b="1" dirty="0" smtClean="0">
                <a:solidFill>
                  <a:schemeClr val="bg1"/>
                </a:solidFill>
                <a:cs typeface="B Nazanin" pitchFamily="2" charset="-78"/>
              </a:rPr>
              <a:t>به جدول اسلاید بعد توجه کنید !</a:t>
            </a:r>
            <a:endParaRPr lang="fa-IR" sz="2800" b="1" dirty="0">
              <a:solidFill>
                <a:schemeClr val="bg1"/>
              </a:solidFill>
              <a:cs typeface="B Nazanin" pitchFamily="2" charset="-78"/>
            </a:endParaRPr>
          </a:p>
        </p:txBody>
      </p:sp>
    </p:spTree>
    <p:extLst>
      <p:ext uri="{BB962C8B-B14F-4D97-AF65-F5344CB8AC3E}">
        <p14:creationId xmlns:p14="http://schemas.microsoft.com/office/powerpoint/2010/main" val="20305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1548430"/>
              </p:ext>
            </p:extLst>
          </p:nvPr>
        </p:nvGraphicFramePr>
        <p:xfrm>
          <a:off x="883070" y="1124744"/>
          <a:ext cx="7704855" cy="4464494"/>
        </p:xfrm>
        <a:graphic>
          <a:graphicData uri="http://schemas.openxmlformats.org/drawingml/2006/table">
            <a:tbl>
              <a:tblPr rtl="1" firstRow="1" firstCol="1" bandRow="1"/>
              <a:tblGrid>
                <a:gridCol w="3813702"/>
                <a:gridCol w="3891153"/>
              </a:tblGrid>
              <a:tr h="1116122">
                <a:tc>
                  <a:txBody>
                    <a:bodyPr/>
                    <a:lstStyle/>
                    <a:p>
                      <a:pPr algn="ctr" rtl="1">
                        <a:lnSpc>
                          <a:spcPct val="115000"/>
                        </a:lnSpc>
                        <a:spcAft>
                          <a:spcPts val="0"/>
                        </a:spcAft>
                      </a:pPr>
                      <a:r>
                        <a:rPr lang="fa-IR" sz="1400" b="1" dirty="0">
                          <a:solidFill>
                            <a:srgbClr val="FFFFFF"/>
                          </a:solidFill>
                          <a:effectLst/>
                          <a:latin typeface="Calibri"/>
                          <a:ea typeface="Calibri"/>
                          <a:cs typeface="B Nazanin"/>
                        </a:rPr>
                        <a:t>شغل پدر</a:t>
                      </a:r>
                      <a:endParaRPr lang="en-US" sz="1100" dirty="0">
                        <a:effectLst/>
                        <a:latin typeface="Calibri"/>
                        <a:ea typeface="Calibri"/>
                        <a:cs typeface="Arial"/>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0000"/>
                    </a:solidFill>
                  </a:tcPr>
                </a:tc>
                <a:tc>
                  <a:txBody>
                    <a:bodyPr/>
                    <a:lstStyle/>
                    <a:p>
                      <a:pPr algn="ctr" rtl="1">
                        <a:lnSpc>
                          <a:spcPct val="115000"/>
                        </a:lnSpc>
                        <a:spcAft>
                          <a:spcPts val="0"/>
                        </a:spcAft>
                      </a:pPr>
                      <a:r>
                        <a:rPr lang="fa-IR" sz="1400" b="1">
                          <a:solidFill>
                            <a:srgbClr val="FFFFFF"/>
                          </a:solidFill>
                          <a:effectLst/>
                          <a:latin typeface="Calibri"/>
                          <a:ea typeface="Calibri"/>
                          <a:cs typeface="B Nazanin"/>
                        </a:rPr>
                        <a:t>میانگین تقریبی ضریب هوشب</a:t>
                      </a:r>
                      <a:endParaRPr lang="en-US" sz="1100">
                        <a:effectLst/>
                        <a:latin typeface="Calibri"/>
                        <a:ea typeface="Calibri"/>
                        <a:cs typeface="Arial"/>
                      </a:endParaRPr>
                    </a:p>
                    <a:p>
                      <a:pPr algn="ctr" rtl="1">
                        <a:lnSpc>
                          <a:spcPct val="115000"/>
                        </a:lnSpc>
                        <a:spcAft>
                          <a:spcPts val="0"/>
                        </a:spcAft>
                      </a:pPr>
                      <a:r>
                        <a:rPr lang="fa-IR" sz="1400" b="1">
                          <a:solidFill>
                            <a:srgbClr val="FFFFFF"/>
                          </a:solidFill>
                          <a:effectLst/>
                          <a:latin typeface="Calibri"/>
                          <a:ea typeface="Calibri"/>
                          <a:cs typeface="B Nazanin"/>
                        </a:rPr>
                        <a:t>ی فرزندان</a:t>
                      </a:r>
                      <a:endParaRPr lang="en-US" sz="1100">
                        <a:effectLst/>
                        <a:latin typeface="Calibri"/>
                        <a:ea typeface="Calibri"/>
                        <a:cs typeface="Arial"/>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0000"/>
                    </a:solidFill>
                  </a:tcPr>
                </a:tc>
              </a:tr>
              <a:tr h="558062">
                <a:tc>
                  <a:txBody>
                    <a:bodyPr/>
                    <a:lstStyle/>
                    <a:p>
                      <a:pPr algn="ctr" rtl="1">
                        <a:lnSpc>
                          <a:spcPct val="115000"/>
                        </a:lnSpc>
                        <a:spcAft>
                          <a:spcPts val="0"/>
                        </a:spcAft>
                      </a:pPr>
                      <a:r>
                        <a:rPr lang="fa-IR" sz="1400" b="1">
                          <a:solidFill>
                            <a:srgbClr val="FFFFFF"/>
                          </a:solidFill>
                          <a:effectLst/>
                          <a:latin typeface="Calibri"/>
                          <a:ea typeface="Calibri"/>
                          <a:cs typeface="B Nazanin"/>
                        </a:rPr>
                        <a:t>متخصص</a:t>
                      </a:r>
                      <a:endParaRPr lang="en-US" sz="1100">
                        <a:effectLst/>
                        <a:latin typeface="Calibri"/>
                        <a:ea typeface="Calibri"/>
                        <a:cs typeface="Arial"/>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000000"/>
                    </a:solidFill>
                  </a:tcPr>
                </a:tc>
                <a:tc>
                  <a:txBody>
                    <a:bodyPr/>
                    <a:lstStyle/>
                    <a:p>
                      <a:pPr algn="ctr" rtl="1">
                        <a:lnSpc>
                          <a:spcPct val="115000"/>
                        </a:lnSpc>
                        <a:spcAft>
                          <a:spcPts val="0"/>
                        </a:spcAft>
                      </a:pPr>
                      <a:r>
                        <a:rPr lang="fa-IR" sz="1400">
                          <a:effectLst/>
                          <a:latin typeface="Calibri"/>
                          <a:ea typeface="Calibri"/>
                          <a:cs typeface="B Nazanin"/>
                        </a:rPr>
                        <a:t>116</a:t>
                      </a:r>
                      <a:endParaRPr lang="en-US" sz="1100">
                        <a:effectLst/>
                        <a:latin typeface="Calibri"/>
                        <a:ea typeface="Calibri"/>
                        <a:cs typeface="Arial"/>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558062">
                <a:tc>
                  <a:txBody>
                    <a:bodyPr/>
                    <a:lstStyle/>
                    <a:p>
                      <a:pPr algn="ctr" rtl="1">
                        <a:lnSpc>
                          <a:spcPct val="115000"/>
                        </a:lnSpc>
                        <a:spcAft>
                          <a:spcPts val="0"/>
                        </a:spcAft>
                      </a:pPr>
                      <a:r>
                        <a:rPr lang="fa-IR" sz="1400" b="1">
                          <a:solidFill>
                            <a:srgbClr val="FFFFFF"/>
                          </a:solidFill>
                          <a:effectLst/>
                          <a:latin typeface="Calibri"/>
                          <a:ea typeface="Calibri"/>
                          <a:cs typeface="B Nazanin"/>
                        </a:rPr>
                        <a:t>کارمند دفتری</a:t>
                      </a:r>
                      <a:endParaRPr lang="en-US" sz="1100">
                        <a:effectLst/>
                        <a:latin typeface="Calibri"/>
                        <a:ea typeface="Calibri"/>
                        <a:cs typeface="Arial"/>
                      </a:endParaRPr>
                    </a:p>
                  </a:txBody>
                  <a:tcPr marL="68580" marR="68580" marT="0" marB="0">
                    <a:lnL>
                      <a:noFill/>
                    </a:lnL>
                    <a:lnR>
                      <a:noFill/>
                    </a:lnR>
                    <a:lnT>
                      <a:noFill/>
                    </a:lnT>
                    <a:lnB>
                      <a:noFill/>
                    </a:lnB>
                    <a:solidFill>
                      <a:srgbClr val="000000"/>
                    </a:solidFill>
                  </a:tcPr>
                </a:tc>
                <a:tc>
                  <a:txBody>
                    <a:bodyPr/>
                    <a:lstStyle/>
                    <a:p>
                      <a:pPr algn="ctr" rtl="1">
                        <a:lnSpc>
                          <a:spcPct val="115000"/>
                        </a:lnSpc>
                        <a:spcAft>
                          <a:spcPts val="0"/>
                        </a:spcAft>
                      </a:pPr>
                      <a:r>
                        <a:rPr lang="fa-IR" sz="1400">
                          <a:effectLst/>
                          <a:latin typeface="Calibri"/>
                          <a:ea typeface="Calibri"/>
                          <a:cs typeface="B Nazanin"/>
                        </a:rPr>
                        <a:t>107</a:t>
                      </a:r>
                      <a:endParaRPr lang="en-US" sz="1100">
                        <a:effectLst/>
                        <a:latin typeface="Calibri"/>
                        <a:ea typeface="Calibri"/>
                        <a:cs typeface="Arial"/>
                      </a:endParaRPr>
                    </a:p>
                  </a:txBody>
                  <a:tcPr marL="68580" marR="68580" marT="0" marB="0">
                    <a:lnL>
                      <a:noFill/>
                    </a:lnL>
                    <a:lnR>
                      <a:noFill/>
                    </a:lnR>
                    <a:lnT>
                      <a:noFill/>
                    </a:lnT>
                    <a:lnB>
                      <a:noFill/>
                    </a:lnB>
                  </a:tcPr>
                </a:tc>
              </a:tr>
              <a:tr h="558062">
                <a:tc>
                  <a:txBody>
                    <a:bodyPr/>
                    <a:lstStyle/>
                    <a:p>
                      <a:pPr algn="ctr" rtl="1">
                        <a:lnSpc>
                          <a:spcPct val="115000"/>
                        </a:lnSpc>
                        <a:spcAft>
                          <a:spcPts val="0"/>
                        </a:spcAft>
                      </a:pPr>
                      <a:r>
                        <a:rPr lang="fa-IR" sz="1400" b="1" dirty="0">
                          <a:solidFill>
                            <a:srgbClr val="FFFFFF"/>
                          </a:solidFill>
                          <a:effectLst/>
                          <a:latin typeface="Calibri"/>
                          <a:ea typeface="Calibri"/>
                          <a:cs typeface="B Nazanin"/>
                        </a:rPr>
                        <a:t>صنعتگر </a:t>
                      </a:r>
                      <a:r>
                        <a:rPr lang="fa-IR" sz="1400" b="1" dirty="0" smtClean="0">
                          <a:solidFill>
                            <a:srgbClr val="FFFFFF"/>
                          </a:solidFill>
                          <a:effectLst/>
                          <a:latin typeface="Calibri"/>
                          <a:ea typeface="Calibri"/>
                          <a:cs typeface="B Nazanin"/>
                        </a:rPr>
                        <a:t>ماهر</a:t>
                      </a:r>
                      <a:endParaRPr lang="en-US" sz="1100" dirty="0">
                        <a:effectLst/>
                        <a:latin typeface="Calibri"/>
                        <a:ea typeface="Calibri"/>
                        <a:cs typeface="Arial"/>
                      </a:endParaRPr>
                    </a:p>
                  </a:txBody>
                  <a:tcPr marL="68580" marR="68580" marT="0" marB="0">
                    <a:lnL>
                      <a:noFill/>
                    </a:lnL>
                    <a:lnR>
                      <a:noFill/>
                    </a:lnR>
                    <a:lnT>
                      <a:noFill/>
                    </a:lnT>
                    <a:lnB>
                      <a:noFill/>
                    </a:lnB>
                    <a:solidFill>
                      <a:srgbClr val="000000"/>
                    </a:solidFill>
                  </a:tcPr>
                </a:tc>
                <a:tc>
                  <a:txBody>
                    <a:bodyPr/>
                    <a:lstStyle/>
                    <a:p>
                      <a:pPr algn="ctr" rtl="1">
                        <a:lnSpc>
                          <a:spcPct val="115000"/>
                        </a:lnSpc>
                        <a:spcAft>
                          <a:spcPts val="0"/>
                        </a:spcAft>
                      </a:pPr>
                      <a:r>
                        <a:rPr lang="fa-IR" sz="1400">
                          <a:effectLst/>
                          <a:latin typeface="Calibri"/>
                          <a:ea typeface="Calibri"/>
                          <a:cs typeface="B Nazanin"/>
                        </a:rPr>
                        <a:t>98</a:t>
                      </a:r>
                      <a:endParaRPr lang="en-US" sz="1100">
                        <a:effectLst/>
                        <a:latin typeface="Calibri"/>
                        <a:ea typeface="Calibri"/>
                        <a:cs typeface="Arial"/>
                      </a:endParaRPr>
                    </a:p>
                  </a:txBody>
                  <a:tcPr marL="68580" marR="68580" marT="0" marB="0">
                    <a:lnL>
                      <a:noFill/>
                    </a:lnL>
                    <a:lnR>
                      <a:noFill/>
                    </a:lnR>
                    <a:lnT>
                      <a:noFill/>
                    </a:lnT>
                    <a:lnB>
                      <a:noFill/>
                    </a:lnB>
                    <a:solidFill>
                      <a:srgbClr val="D8D8D8"/>
                    </a:solidFill>
                  </a:tcPr>
                </a:tc>
              </a:tr>
              <a:tr h="558062">
                <a:tc>
                  <a:txBody>
                    <a:bodyPr/>
                    <a:lstStyle/>
                    <a:p>
                      <a:pPr algn="ctr" rtl="1">
                        <a:lnSpc>
                          <a:spcPct val="115000"/>
                        </a:lnSpc>
                        <a:spcAft>
                          <a:spcPts val="0"/>
                        </a:spcAft>
                      </a:pPr>
                      <a:r>
                        <a:rPr lang="fa-IR" sz="1400" b="1">
                          <a:solidFill>
                            <a:srgbClr val="FFFFFF"/>
                          </a:solidFill>
                          <a:effectLst/>
                          <a:latin typeface="Calibri"/>
                          <a:ea typeface="Calibri"/>
                          <a:cs typeface="B Nazanin"/>
                        </a:rPr>
                        <a:t>کارگر نیمه ماهر</a:t>
                      </a:r>
                      <a:endParaRPr lang="en-US" sz="1100">
                        <a:effectLst/>
                        <a:latin typeface="Calibri"/>
                        <a:ea typeface="Calibri"/>
                        <a:cs typeface="Arial"/>
                      </a:endParaRPr>
                    </a:p>
                  </a:txBody>
                  <a:tcPr marL="68580" marR="68580" marT="0" marB="0">
                    <a:lnL>
                      <a:noFill/>
                    </a:lnL>
                    <a:lnR>
                      <a:noFill/>
                    </a:lnR>
                    <a:lnT>
                      <a:noFill/>
                    </a:lnT>
                    <a:lnB>
                      <a:noFill/>
                    </a:lnB>
                    <a:solidFill>
                      <a:srgbClr val="000000"/>
                    </a:solidFill>
                  </a:tcPr>
                </a:tc>
                <a:tc>
                  <a:txBody>
                    <a:bodyPr/>
                    <a:lstStyle/>
                    <a:p>
                      <a:pPr algn="ctr" rtl="1">
                        <a:lnSpc>
                          <a:spcPct val="115000"/>
                        </a:lnSpc>
                        <a:spcAft>
                          <a:spcPts val="0"/>
                        </a:spcAft>
                      </a:pPr>
                      <a:r>
                        <a:rPr lang="fa-IR" sz="1400">
                          <a:effectLst/>
                          <a:latin typeface="Calibri"/>
                          <a:ea typeface="Calibri"/>
                          <a:cs typeface="B Nazanin"/>
                        </a:rPr>
                        <a:t>95</a:t>
                      </a:r>
                      <a:endParaRPr lang="en-US" sz="1100">
                        <a:effectLst/>
                        <a:latin typeface="Calibri"/>
                        <a:ea typeface="Calibri"/>
                        <a:cs typeface="Arial"/>
                      </a:endParaRPr>
                    </a:p>
                  </a:txBody>
                  <a:tcPr marL="68580" marR="68580" marT="0" marB="0">
                    <a:lnL>
                      <a:noFill/>
                    </a:lnL>
                    <a:lnR>
                      <a:noFill/>
                    </a:lnR>
                    <a:lnT>
                      <a:noFill/>
                    </a:lnT>
                    <a:lnB>
                      <a:noFill/>
                    </a:lnB>
                  </a:tcPr>
                </a:tc>
              </a:tr>
              <a:tr h="558062">
                <a:tc>
                  <a:txBody>
                    <a:bodyPr/>
                    <a:lstStyle/>
                    <a:p>
                      <a:pPr algn="ctr" rtl="1">
                        <a:lnSpc>
                          <a:spcPct val="115000"/>
                        </a:lnSpc>
                        <a:spcAft>
                          <a:spcPts val="0"/>
                        </a:spcAft>
                      </a:pPr>
                      <a:r>
                        <a:rPr lang="fa-IR" sz="1400" b="1">
                          <a:solidFill>
                            <a:srgbClr val="FFFFFF"/>
                          </a:solidFill>
                          <a:effectLst/>
                          <a:latin typeface="Calibri"/>
                          <a:ea typeface="Calibri"/>
                          <a:cs typeface="B Nazanin"/>
                        </a:rPr>
                        <a:t>کشاورز</a:t>
                      </a:r>
                      <a:endParaRPr lang="en-US" sz="1100">
                        <a:effectLst/>
                        <a:latin typeface="Calibri"/>
                        <a:ea typeface="Calibri"/>
                        <a:cs typeface="Arial"/>
                      </a:endParaRPr>
                    </a:p>
                  </a:txBody>
                  <a:tcPr marL="68580" marR="68580" marT="0" marB="0">
                    <a:lnL>
                      <a:noFill/>
                    </a:lnL>
                    <a:lnR>
                      <a:noFill/>
                    </a:lnR>
                    <a:lnT>
                      <a:noFill/>
                    </a:lnT>
                    <a:lnB>
                      <a:noFill/>
                    </a:lnB>
                    <a:solidFill>
                      <a:srgbClr val="000000"/>
                    </a:solidFill>
                  </a:tcPr>
                </a:tc>
                <a:tc>
                  <a:txBody>
                    <a:bodyPr/>
                    <a:lstStyle/>
                    <a:p>
                      <a:pPr algn="ctr" rtl="1">
                        <a:lnSpc>
                          <a:spcPct val="115000"/>
                        </a:lnSpc>
                        <a:spcAft>
                          <a:spcPts val="0"/>
                        </a:spcAft>
                      </a:pPr>
                      <a:r>
                        <a:rPr lang="fa-IR" sz="1400">
                          <a:effectLst/>
                          <a:latin typeface="Calibri"/>
                          <a:ea typeface="Calibri"/>
                          <a:cs typeface="B Nazanin"/>
                        </a:rPr>
                        <a:t>91</a:t>
                      </a:r>
                      <a:endParaRPr lang="en-US" sz="1100">
                        <a:effectLst/>
                        <a:latin typeface="Calibri"/>
                        <a:ea typeface="Calibri"/>
                        <a:cs typeface="Arial"/>
                      </a:endParaRPr>
                    </a:p>
                  </a:txBody>
                  <a:tcPr marL="68580" marR="68580" marT="0" marB="0">
                    <a:lnL>
                      <a:noFill/>
                    </a:lnL>
                    <a:lnR>
                      <a:noFill/>
                    </a:lnR>
                    <a:lnT>
                      <a:noFill/>
                    </a:lnT>
                    <a:lnB>
                      <a:noFill/>
                    </a:lnB>
                    <a:solidFill>
                      <a:srgbClr val="D8D8D8"/>
                    </a:solidFill>
                  </a:tcPr>
                </a:tc>
              </a:tr>
              <a:tr h="558062">
                <a:tc>
                  <a:txBody>
                    <a:bodyPr/>
                    <a:lstStyle/>
                    <a:p>
                      <a:pPr algn="ctr" rtl="1">
                        <a:lnSpc>
                          <a:spcPct val="115000"/>
                        </a:lnSpc>
                        <a:spcAft>
                          <a:spcPts val="0"/>
                        </a:spcAft>
                      </a:pPr>
                      <a:r>
                        <a:rPr lang="fa-IR" sz="1400" b="1">
                          <a:solidFill>
                            <a:srgbClr val="FFFFFF"/>
                          </a:solidFill>
                          <a:effectLst/>
                          <a:latin typeface="Calibri"/>
                          <a:ea typeface="Calibri"/>
                          <a:cs typeface="B Nazanin"/>
                        </a:rPr>
                        <a:t>کارگر ساده</a:t>
                      </a:r>
                      <a:endParaRPr lang="en-US" sz="1100">
                        <a:effectLst/>
                        <a:latin typeface="Calibri"/>
                        <a:ea typeface="Calibri"/>
                        <a:cs typeface="Arial"/>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000000"/>
                    </a:solidFill>
                  </a:tcPr>
                </a:tc>
                <a:tc>
                  <a:txBody>
                    <a:bodyPr/>
                    <a:lstStyle/>
                    <a:p>
                      <a:pPr algn="ctr" rtl="1">
                        <a:lnSpc>
                          <a:spcPct val="115000"/>
                        </a:lnSpc>
                        <a:spcAft>
                          <a:spcPts val="0"/>
                        </a:spcAft>
                      </a:pPr>
                      <a:r>
                        <a:rPr lang="fa-IR" sz="1400" dirty="0">
                          <a:effectLst/>
                          <a:latin typeface="Calibri"/>
                          <a:ea typeface="Calibri"/>
                          <a:cs typeface="B Nazanin"/>
                        </a:rPr>
                        <a:t>89</a:t>
                      </a:r>
                      <a:endParaRPr lang="en-US" sz="1100" dirty="0">
                        <a:effectLst/>
                        <a:latin typeface="Calibri"/>
                        <a:ea typeface="Calibri"/>
                        <a:cs typeface="Arial"/>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555776" y="188640"/>
            <a:ext cx="6048672" cy="587853"/>
          </a:xfrm>
          <a:prstGeom prst="rect">
            <a:avLst/>
          </a:prstGeom>
          <a:noFill/>
        </p:spPr>
        <p:txBody>
          <a:bodyPr wrap="square" rtlCol="1">
            <a:spAutoFit/>
          </a:bodyPr>
          <a:lstStyle/>
          <a:p>
            <a:pPr>
              <a:lnSpc>
                <a:spcPct val="115000"/>
              </a:lnSpc>
              <a:spcAft>
                <a:spcPts val="1000"/>
              </a:spcAft>
            </a:pPr>
            <a:r>
              <a:rPr lang="fa-IR" sz="2800" dirty="0">
                <a:ea typeface="Calibri"/>
                <a:cs typeface="B Nazanin"/>
              </a:rPr>
              <a:t>جدول </a:t>
            </a:r>
            <a:r>
              <a:rPr lang="fa-IR" sz="2800" dirty="0" smtClean="0">
                <a:ea typeface="Calibri"/>
                <a:cs typeface="B Nazanin"/>
              </a:rPr>
              <a:t>3- ارتباط </a:t>
            </a:r>
            <a:r>
              <a:rPr lang="fa-IR" sz="2800" dirty="0">
                <a:ea typeface="Calibri"/>
                <a:cs typeface="B Nazanin"/>
              </a:rPr>
              <a:t>ضریب هوشی فرزندان با شغل پدر</a:t>
            </a:r>
            <a:endParaRPr lang="en-US" sz="2000" dirty="0">
              <a:ea typeface="Calibri"/>
              <a:cs typeface="Arial"/>
            </a:endParaRPr>
          </a:p>
        </p:txBody>
      </p:sp>
      <p:sp>
        <p:nvSpPr>
          <p:cNvPr id="4" name="TextBox 3"/>
          <p:cNvSpPr txBox="1"/>
          <p:nvPr/>
        </p:nvSpPr>
        <p:spPr>
          <a:xfrm>
            <a:off x="908222" y="6177063"/>
            <a:ext cx="1008112" cy="369332"/>
          </a:xfrm>
          <a:prstGeom prst="rect">
            <a:avLst/>
          </a:prstGeom>
          <a:noFill/>
        </p:spPr>
        <p:txBody>
          <a:bodyPr wrap="square" rtlCol="1">
            <a:spAutoFit/>
          </a:bodyPr>
          <a:lstStyle/>
          <a:p>
            <a:r>
              <a:rPr lang="fa-IR" dirty="0" smtClean="0"/>
              <a:t>صفحه 45 </a:t>
            </a:r>
            <a:endParaRPr lang="fa-IR" dirty="0"/>
          </a:p>
        </p:txBody>
      </p:sp>
    </p:spTree>
    <p:extLst>
      <p:ext uri="{BB962C8B-B14F-4D97-AF65-F5344CB8AC3E}">
        <p14:creationId xmlns:p14="http://schemas.microsoft.com/office/powerpoint/2010/main" val="4666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88640"/>
            <a:ext cx="9144001" cy="1200329"/>
          </a:xfrm>
          <a:prstGeom prst="rect">
            <a:avLst/>
          </a:prstGeom>
          <a:noFill/>
        </p:spPr>
        <p:txBody>
          <a:bodyPr wrap="square" rtlCol="1">
            <a:spAutoFit/>
          </a:bodyPr>
          <a:lstStyle/>
          <a:p>
            <a:r>
              <a:rPr lang="fa-IR" sz="3600" dirty="0" smtClean="0">
                <a:solidFill>
                  <a:schemeClr val="bg1"/>
                </a:solidFill>
                <a:cs typeface="B Nazanin" pitchFamily="2" charset="-78"/>
              </a:rPr>
              <a:t>سطح اجتماعی-اقتصادی والدین چه تاثیری بر هوش فرزندان خانواده دارد ؟</a:t>
            </a:r>
            <a:endParaRPr lang="fa-IR" sz="3600" dirty="0">
              <a:solidFill>
                <a:schemeClr val="bg1"/>
              </a:solidFill>
              <a:cs typeface="B Nazanin" pitchFamily="2" charset="-78"/>
            </a:endParaRPr>
          </a:p>
        </p:txBody>
      </p:sp>
    </p:spTree>
    <p:extLst>
      <p:ext uri="{BB962C8B-B14F-4D97-AF65-F5344CB8AC3E}">
        <p14:creationId xmlns:p14="http://schemas.microsoft.com/office/powerpoint/2010/main" val="39048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ppt_w</p:attrName>
                                        </p:attrNameLst>
                                      </p:cBhvr>
                                      <p:tavLst>
                                        <p:tav tm="0" fmla="#ppt_w*sin(2.5*pi*$)">
                                          <p:val>
                                            <p:fltVal val="0"/>
                                          </p:val>
                                        </p:tav>
                                        <p:tav tm="100000">
                                          <p:val>
                                            <p:fltVal val="1"/>
                                          </p:val>
                                        </p:tav>
                                      </p:tavLst>
                                    </p:anim>
                                    <p:anim calcmode="lin" valueType="num">
                                      <p:cBhvr>
                                        <p:cTn id="9" dur="2000" fill="hold"/>
                                        <p:tgtEl>
                                          <p:spTgt spid="512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971600" y="1412776"/>
            <a:ext cx="7056784" cy="4031873"/>
          </a:xfrm>
          <a:prstGeom prst="rect">
            <a:avLst/>
          </a:prstGeom>
        </p:spPr>
        <p:txBody>
          <a:bodyPr wrap="square">
            <a:spAutoFit/>
          </a:bodyPr>
          <a:lstStyle/>
          <a:p>
            <a:r>
              <a:rPr lang="fa-IR" sz="3200" dirty="0">
                <a:ea typeface="Calibri"/>
                <a:cs typeface="B Nazanin"/>
              </a:rPr>
              <a:t>هر اندازه در مقیاس شغلی و اجتماعی بالاتر برویم نتیجه ی متوسط کودکان در آزمون های هوشی به همان اندازه بیشتر خواهد شد . تعداد کودکان با هوش در محیط های اجتماعی-اقتصادی بالا بیشتر از تعداد آنها در محیط های اجتماعی-اقتصادی پایین است .برعکس ،تعداد کودکان عقب مانده هوشی در محیط های اجتماعی-اقتصادی فقیر بیشتر از تعداد آنها در محیط های اجتماعی-اقتصادی غنی است .</a:t>
            </a:r>
            <a:endParaRPr lang="fa-IR" sz="3200" dirty="0"/>
          </a:p>
        </p:txBody>
      </p:sp>
    </p:spTree>
    <p:extLst>
      <p:ext uri="{BB962C8B-B14F-4D97-AF65-F5344CB8AC3E}">
        <p14:creationId xmlns:p14="http://schemas.microsoft.com/office/powerpoint/2010/main" val="423229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1358" y="0"/>
            <a:ext cx="4108594" cy="1569660"/>
          </a:xfrm>
          <a:prstGeom prst="rect">
            <a:avLst/>
          </a:prstGeom>
        </p:spPr>
        <p:txBody>
          <a:bodyPr wrap="square">
            <a:spAutoFit/>
          </a:bodyPr>
          <a:lstStyle/>
          <a:p>
            <a:r>
              <a:rPr lang="fa-IR" sz="3200" dirty="0">
                <a:ea typeface="Calibri"/>
                <a:cs typeface="B Nazanin"/>
              </a:rPr>
              <a:t>بعضی تلاش می کنند ویژگی هایی در وجود او بیابند که اجداد او را به خاطر می آورد </a:t>
            </a:r>
            <a:endParaRPr lang="fa-IR" sz="3200" dirty="0"/>
          </a:p>
        </p:txBody>
      </p:sp>
    </p:spTree>
    <p:extLst>
      <p:ext uri="{BB962C8B-B14F-4D97-AF65-F5344CB8AC3E}">
        <p14:creationId xmlns:p14="http://schemas.microsoft.com/office/powerpoint/2010/main" val="36364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5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p:cNvSpPr/>
          <p:nvPr/>
        </p:nvSpPr>
        <p:spPr>
          <a:xfrm>
            <a:off x="1081794" y="1628800"/>
            <a:ext cx="7344816" cy="2862322"/>
          </a:xfrm>
          <a:prstGeom prst="rect">
            <a:avLst/>
          </a:prstGeom>
        </p:spPr>
        <p:txBody>
          <a:bodyPr wrap="square">
            <a:spAutoFit/>
          </a:bodyPr>
          <a:lstStyle/>
          <a:p>
            <a:r>
              <a:rPr lang="fa-IR" sz="3600" dirty="0">
                <a:ea typeface="Calibri"/>
                <a:cs typeface="B Nazanin"/>
              </a:rPr>
              <a:t>می توان از مطلب فوق به نفع توارث نتیجه گرفت ،بدین ترتیب که اظهار داشت :اگر والدین به موفقیت های بهتری از نظر اجتماعی-اقتصادی می رسند به خاطر زیادی هوش آنهاست که به کودکان خود منتقل می کنند </a:t>
            </a:r>
            <a:r>
              <a:rPr lang="fa-IR" sz="3600" dirty="0" smtClean="0">
                <a:ea typeface="Calibri"/>
                <a:cs typeface="B Nazanin"/>
              </a:rPr>
              <a:t>.</a:t>
            </a:r>
            <a:endParaRPr lang="fa-IR" sz="3600" dirty="0"/>
          </a:p>
        </p:txBody>
      </p:sp>
    </p:spTree>
    <p:extLst>
      <p:ext uri="{BB962C8B-B14F-4D97-AF65-F5344CB8AC3E}">
        <p14:creationId xmlns:p14="http://schemas.microsoft.com/office/powerpoint/2010/main" val="35619001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179512" y="188640"/>
            <a:ext cx="2138536" cy="1404736"/>
          </a:xfrm>
          <a:prstGeom prst="wedgeRoundRectCallout">
            <a:avLst>
              <a:gd name="adj1" fmla="val 108131"/>
              <a:gd name="adj2" fmla="val 191061"/>
              <a:gd name="adj3" fmla="val 16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solidFill>
                  <a:schemeClr val="tx1"/>
                </a:solidFill>
              </a:rPr>
              <a:t>البته یه جور دیگه هم میشه نگاه کرداااااا!!!!</a:t>
            </a:r>
            <a:endParaRPr lang="fa-IR" sz="2400" b="1" dirty="0">
              <a:solidFill>
                <a:schemeClr val="tx1"/>
              </a:solidFill>
            </a:endParaRPr>
          </a:p>
        </p:txBody>
      </p:sp>
    </p:spTree>
    <p:extLst>
      <p:ext uri="{BB962C8B-B14F-4D97-AF65-F5344CB8AC3E}">
        <p14:creationId xmlns:p14="http://schemas.microsoft.com/office/powerpoint/2010/main" val="90196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5220072" y="260648"/>
            <a:ext cx="3816424" cy="1800200"/>
          </a:xfrm>
          <a:prstGeom prst="wedgeEllipseCallout">
            <a:avLst>
              <a:gd name="adj1" fmla="val -91722"/>
              <a:gd name="adj2" fmla="val 16410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solidFill>
                  <a:srgbClr val="FFC000"/>
                </a:solidFill>
              </a:rPr>
              <a:t>بعله میشه ...شما وایساااااا ....</a:t>
            </a:r>
            <a:endParaRPr lang="fa-IR" sz="3600" dirty="0">
              <a:solidFill>
                <a:srgbClr val="FFC000"/>
              </a:solidFill>
            </a:endParaRPr>
          </a:p>
        </p:txBody>
      </p:sp>
    </p:spTree>
    <p:extLst>
      <p:ext uri="{BB962C8B-B14F-4D97-AF65-F5344CB8AC3E}">
        <p14:creationId xmlns:p14="http://schemas.microsoft.com/office/powerpoint/2010/main" val="107336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000">
              <a:schemeClr val="accent1">
                <a:tint val="66000"/>
                <a:satMod val="160000"/>
              </a:schemeClr>
            </a:gs>
            <a:gs pos="5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539552" y="2132856"/>
            <a:ext cx="7992888" cy="2554545"/>
          </a:xfrm>
          <a:prstGeom prst="rect">
            <a:avLst/>
          </a:prstGeom>
        </p:spPr>
        <p:txBody>
          <a:bodyPr wrap="square">
            <a:spAutoFit/>
          </a:bodyPr>
          <a:lstStyle/>
          <a:p>
            <a:r>
              <a:rPr lang="fa-IR" sz="3200" dirty="0">
                <a:ea typeface="Calibri"/>
                <a:cs typeface="B Nazanin"/>
              </a:rPr>
              <a:t>البته می توان مطلب فوق را  به نفع محیط نیز تفسیر </a:t>
            </a:r>
            <a:r>
              <a:rPr lang="fa-IR" sz="3200" dirty="0" smtClean="0">
                <a:ea typeface="Calibri"/>
                <a:cs typeface="B Nazanin"/>
              </a:rPr>
              <a:t>کرد : علت </a:t>
            </a:r>
            <a:r>
              <a:rPr lang="fa-IR" sz="3200" dirty="0">
                <a:ea typeface="Calibri"/>
                <a:cs typeface="B Nazanin"/>
              </a:rPr>
              <a:t>زیادی کودکان با هوش در محیط های </a:t>
            </a:r>
            <a:r>
              <a:rPr lang="fa-IR" sz="3200" dirty="0" smtClean="0">
                <a:ea typeface="Calibri"/>
                <a:cs typeface="B Nazanin"/>
              </a:rPr>
              <a:t>اجتماعی- اقتصادی </a:t>
            </a:r>
            <a:r>
              <a:rPr lang="fa-IR" sz="3200" dirty="0">
                <a:ea typeface="Calibri"/>
                <a:cs typeface="B Nazanin"/>
              </a:rPr>
              <a:t>غنی ،نسبت به محیط های اجتماعی-اقتصادی فقیر </a:t>
            </a:r>
            <a:r>
              <a:rPr lang="fa-IR" sz="3200" dirty="0" smtClean="0">
                <a:ea typeface="Calibri"/>
                <a:cs typeface="B Nazanin"/>
              </a:rPr>
              <a:t>، این </a:t>
            </a:r>
            <a:r>
              <a:rPr lang="fa-IR" sz="3200" dirty="0">
                <a:ea typeface="Calibri"/>
                <a:cs typeface="B Nazanin"/>
              </a:rPr>
              <a:t>است که والدین به راحتی می توانند محیط تربیتی سازمان یافته تر و رغبت انگیزتری برای فرزندان خود فراهم آورند .</a:t>
            </a:r>
            <a:endParaRPr lang="fa-IR" sz="3200" dirty="0"/>
          </a:p>
        </p:txBody>
      </p:sp>
    </p:spTree>
    <p:extLst>
      <p:ext uri="{BB962C8B-B14F-4D97-AF65-F5344CB8AC3E}">
        <p14:creationId xmlns:p14="http://schemas.microsoft.com/office/powerpoint/2010/main" val="160118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276872"/>
            <a:ext cx="5601022" cy="35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73103"/>
            <a:ext cx="3600400" cy="584775"/>
          </a:xfrm>
          <a:prstGeom prst="rect">
            <a:avLst/>
          </a:prstGeom>
          <a:noFill/>
        </p:spPr>
        <p:txBody>
          <a:bodyPr wrap="square" rtlCol="1">
            <a:spAutoFit/>
          </a:bodyPr>
          <a:lstStyle/>
          <a:p>
            <a:r>
              <a:rPr lang="fa-IR" sz="3200" dirty="0" smtClean="0">
                <a:cs typeface="B Nazanin" pitchFamily="2" charset="-78"/>
              </a:rPr>
              <a:t>آقا تموم نشد !!!</a:t>
            </a:r>
            <a:endParaRPr lang="fa-IR" sz="3200" dirty="0">
              <a:cs typeface="B Nazanin" pitchFamily="2" charset="-78"/>
            </a:endParaRPr>
          </a:p>
        </p:txBody>
      </p:sp>
      <p:sp>
        <p:nvSpPr>
          <p:cNvPr id="3" name="TextBox 2"/>
          <p:cNvSpPr txBox="1"/>
          <p:nvPr/>
        </p:nvSpPr>
        <p:spPr>
          <a:xfrm>
            <a:off x="423358" y="2060848"/>
            <a:ext cx="3168352" cy="830997"/>
          </a:xfrm>
          <a:prstGeom prst="rect">
            <a:avLst/>
          </a:prstGeom>
          <a:noFill/>
        </p:spPr>
        <p:txBody>
          <a:bodyPr wrap="square" rtlCol="1">
            <a:spAutoFit/>
          </a:bodyPr>
          <a:lstStyle/>
          <a:p>
            <a:r>
              <a:rPr lang="fa-IR" sz="2400" dirty="0" smtClean="0"/>
              <a:t>یه جوکی داستانی چیزی بگو روحیمون عوض شه ....</a:t>
            </a:r>
            <a:endParaRPr lang="fa-IR" sz="2400" dirty="0"/>
          </a:p>
        </p:txBody>
      </p:sp>
    </p:spTree>
    <p:extLst>
      <p:ext uri="{BB962C8B-B14F-4D97-AF65-F5344CB8AC3E}">
        <p14:creationId xmlns:p14="http://schemas.microsoft.com/office/powerpoint/2010/main" val="414984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1" nodeType="clickEffect">
                                  <p:stCondLst>
                                    <p:cond delay="0"/>
                                  </p:stCondLst>
                                  <p:childTnLst>
                                    <p:animEffect transition="out" filter="randombar(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64088" y="5301208"/>
            <a:ext cx="3384376" cy="584775"/>
          </a:xfrm>
          <a:prstGeom prst="rect">
            <a:avLst/>
          </a:prstGeom>
          <a:noFill/>
        </p:spPr>
        <p:txBody>
          <a:bodyPr wrap="square" rtlCol="1">
            <a:spAutoFit/>
          </a:bodyPr>
          <a:lstStyle/>
          <a:p>
            <a:r>
              <a:rPr lang="fa-IR" sz="3200" dirty="0" smtClean="0"/>
              <a:t>باشه یه جوک...........</a:t>
            </a:r>
            <a:endParaRPr lang="fa-IR" sz="3200" dirty="0"/>
          </a:p>
        </p:txBody>
      </p:sp>
    </p:spTree>
    <p:extLst>
      <p:ext uri="{BB962C8B-B14F-4D97-AF65-F5344CB8AC3E}">
        <p14:creationId xmlns:p14="http://schemas.microsoft.com/office/powerpoint/2010/main" val="40736607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Rectangle 2"/>
          <p:cNvSpPr/>
          <p:nvPr/>
        </p:nvSpPr>
        <p:spPr>
          <a:xfrm>
            <a:off x="-252536" y="764704"/>
            <a:ext cx="7920880" cy="5262979"/>
          </a:xfrm>
          <a:prstGeom prst="rect">
            <a:avLst/>
          </a:prstGeom>
        </p:spPr>
        <p:txBody>
          <a:bodyPr wrap="square">
            <a:spAutoFit/>
          </a:bodyPr>
          <a:lstStyle/>
          <a:p>
            <a:r>
              <a:rPr lang="fa-IR" sz="2400" dirty="0"/>
              <a:t>ﻳﻪ ﺭﻭﺯ ﺩﻭ ﺗﺎ ﺩﻭﺳﺖ ﺑﺎ ﻫﻢ ﻣﻴﺮﻥ ﺳﻴﻨﻤﺎ . ﺟﻠﻮﺷﻮﻥ ﻳﻪ ﻛﭽﻞ</a:t>
            </a:r>
            <a:br>
              <a:rPr lang="fa-IR" sz="2400" dirty="0"/>
            </a:br>
            <a:r>
              <a:rPr lang="fa-IR" sz="2400" dirty="0"/>
              <a:t>ﻧﺸﺴﺘﻪ ﺑﻮﺩ . ﺩﻭﺳﺖ ﺍﻭﻟﻲ ﺑﻪ ﺩﻭﻣﻲ ﻣﻴﮕﻪ </a:t>
            </a:r>
            <a:r>
              <a:rPr lang="fa-IR" sz="2400" dirty="0" smtClean="0"/>
              <a:t>: </a:t>
            </a:r>
            <a:r>
              <a:rPr lang="fa-IR" sz="2400" dirty="0"/>
              <a:t>ﺍﮔﻪ ﺯﺩﻯ ﺗﻮ</a:t>
            </a:r>
            <a:br>
              <a:rPr lang="fa-IR" sz="2400" dirty="0"/>
            </a:br>
            <a:r>
              <a:rPr lang="fa-IR" sz="2400" dirty="0"/>
              <a:t>ﺳﺮ ﺍﻳﻦ ﻛﭽﻠﻪ ﻳﻪ ﺳﺎﻧﺪﻭﻳﭻ ﺑﻬﺖ ﻣﻴﺪﻡ . ﺯﺩ ﺗﻮﺳﺮ ﮐﭽﻠﻪ ﮐﭽﻠﻪ</a:t>
            </a:r>
            <a:br>
              <a:rPr lang="fa-IR" sz="2400" dirty="0"/>
            </a:br>
            <a:r>
              <a:rPr lang="fa-IR" sz="2400" dirty="0"/>
              <a:t>ﺑﺮﮔﺸﺖ ﮔﻔﺖ </a:t>
            </a:r>
            <a:r>
              <a:rPr lang="fa-IR" sz="2400" dirty="0" smtClean="0"/>
              <a:t>: </a:t>
            </a:r>
            <a:r>
              <a:rPr lang="fa-IR" sz="2400" dirty="0"/>
              <a:t>ﭼﺮﺍ ﻣﻰ ﺯﻧﻰ </a:t>
            </a:r>
            <a:r>
              <a:rPr lang="fa-IR" sz="2400" dirty="0" smtClean="0"/>
              <a:t>؟ </a:t>
            </a:r>
            <a:r>
              <a:rPr lang="fa-IR" sz="2400" dirty="0"/>
              <a:t>ﭘﺴﺮﻩ ﮔﻔﺖ </a:t>
            </a:r>
            <a:r>
              <a:rPr lang="fa-IR" sz="2400" dirty="0" smtClean="0"/>
              <a:t>: </a:t>
            </a:r>
            <a:r>
              <a:rPr lang="fa-IR" sz="2400" dirty="0"/>
              <a:t>ﺑﻪ ﺑﻪ ﻋﺒﺎﺱ</a:t>
            </a:r>
            <a:br>
              <a:rPr lang="fa-IR" sz="2400" dirty="0"/>
            </a:br>
            <a:r>
              <a:rPr lang="fa-IR" sz="2400" dirty="0"/>
              <a:t>ﮐﭽﻞ ﺧﻮﺑﻰ </a:t>
            </a:r>
            <a:r>
              <a:rPr lang="fa-IR" sz="2400" dirty="0" smtClean="0"/>
              <a:t>؟ </a:t>
            </a:r>
            <a:r>
              <a:rPr lang="fa-IR" sz="2400" dirty="0"/>
              <a:t>ﺑﻌﺪ ﮐﭽﻠﻪ ﺑﻬﺶ ﮔﻔﺖ ﻋﺒﺎﺱ ﮐﭽﻞ ﮐﻴﻪ . ﭘﺴﺮﻩ</a:t>
            </a:r>
            <a:br>
              <a:rPr lang="fa-IR" sz="2400" dirty="0"/>
            </a:br>
            <a:r>
              <a:rPr lang="fa-IR" sz="2400" dirty="0"/>
              <a:t>ﮔﻔﺖ </a:t>
            </a:r>
            <a:r>
              <a:rPr lang="fa-IR" sz="2400" dirty="0" smtClean="0"/>
              <a:t>: </a:t>
            </a:r>
            <a:r>
              <a:rPr lang="fa-IR" sz="2400" dirty="0"/>
              <a:t>ﺑﺒﺨﺸﻴﺪ ﻓﻜﺮ ﻛﺮﺩﻡ ﺩﻭﺳﺘﻢ ﻋﺒﺎﺱ ﻛﭽﻠﻪ . ﺑﻌﺪ ﺩﻭﺳﺘﺶ</a:t>
            </a:r>
            <a:br>
              <a:rPr lang="fa-IR" sz="2400" dirty="0"/>
            </a:br>
            <a:r>
              <a:rPr lang="fa-IR" sz="2400" dirty="0"/>
              <a:t>ﮔﻔﺖ ﺍﮔﻪ ﺩﻭﺑﺎﺭﻩ ﺑﺰﻧﻰ ﺗﻮ ﺳﺮﺵ 10 ﻫﺰﺍﺭ ﺗﻮﻣﻦ ﺑﻬﺖ ﻣﻴﺪﻡ .</a:t>
            </a:r>
            <a:br>
              <a:rPr lang="fa-IR" sz="2400" dirty="0"/>
            </a:br>
            <a:r>
              <a:rPr lang="fa-IR" sz="2400" dirty="0"/>
              <a:t>ﭘﺴﺮﻩ ﺑﺎﺯ ﺯﺩ ﺗﻮ ﺳﺮﻩ ﮐﭽﻠﻪ . ﺑﻌﺪ ﮐﭽﻠﻪ ﮔﻔﺖ </a:t>
            </a:r>
            <a:r>
              <a:rPr lang="fa-IR" sz="2400" dirty="0" smtClean="0"/>
              <a:t>: </a:t>
            </a:r>
            <a:r>
              <a:rPr lang="fa-IR" sz="2400" dirty="0"/>
              <a:t>ﺑﺎﺯ ﭼﺮﺍ</a:t>
            </a:r>
            <a:br>
              <a:rPr lang="fa-IR" sz="2400" dirty="0"/>
            </a:br>
            <a:r>
              <a:rPr lang="fa-IR" sz="2400" dirty="0"/>
              <a:t>ﺯﺩﻯ </a:t>
            </a:r>
            <a:r>
              <a:rPr lang="fa-IR" sz="2400" dirty="0" smtClean="0"/>
              <a:t>؟ </a:t>
            </a:r>
            <a:r>
              <a:rPr lang="fa-IR" sz="2400" dirty="0"/>
              <a:t>ﭘﺴﺮﻩ ﮔﻔﺖ </a:t>
            </a:r>
            <a:r>
              <a:rPr lang="fa-IR" sz="2400" dirty="0" smtClean="0"/>
              <a:t>: </a:t>
            </a:r>
            <a:r>
              <a:rPr lang="fa-IR" sz="2400" dirty="0"/>
              <a:t>ﺍﻗﺎ ﻧﺎﻣﻮﺳﺎً ﺗﻮ ﻋﺒﺎﺱ ﮐﭽﻞ ﻧﻴﺴﺘﻰ .</a:t>
            </a:r>
            <a:br>
              <a:rPr lang="fa-IR" sz="2400" dirty="0"/>
            </a:br>
            <a:r>
              <a:rPr lang="fa-IR" sz="2400" dirty="0"/>
              <a:t>ﮐﭽﻠﻪ ﮔﻔﺖ </a:t>
            </a:r>
            <a:r>
              <a:rPr lang="fa-IR" sz="2400" dirty="0" smtClean="0"/>
              <a:t>: ﻧﻪ </a:t>
            </a:r>
            <a:r>
              <a:rPr lang="fa-IR" sz="2400" dirty="0"/>
              <a:t>ﺑﻪ ﺧﺪﺍ . ﮐﭽﻠﻪ ﺩﻳﺪ ﻫﻰ ﺩﺍﺭﻩ ﮐﺘﮏ ﻣﻴﺨﻮﺭﻩ</a:t>
            </a:r>
            <a:br>
              <a:rPr lang="fa-IR" sz="2400" dirty="0"/>
            </a:br>
            <a:r>
              <a:rPr lang="fa-IR" sz="2400" dirty="0"/>
              <a:t>ﺭﻓﺖ 20 ﺗﺎ ﺻﻨﺪﻟﻰ ﺟﻠﻮ ﺗﺮ ﻧﺸﺴﺖ . ﺑﻌﺪ ﺩﻭﺑﺎﺭﻩ ﺩﻭﺳﺘﻪ ﭘﺴﺮﻩ</a:t>
            </a:r>
            <a:br>
              <a:rPr lang="fa-IR" sz="2400" dirty="0"/>
            </a:br>
            <a:r>
              <a:rPr lang="fa-IR" sz="2400" dirty="0"/>
              <a:t>ﮔﻔﺖ </a:t>
            </a:r>
            <a:r>
              <a:rPr lang="fa-IR" sz="2400" dirty="0" smtClean="0"/>
              <a:t>: </a:t>
            </a:r>
            <a:r>
              <a:rPr lang="fa-IR" sz="2400" dirty="0"/>
              <a:t>ﺍﮔﻪ ﺑﺮﻯ ﺍﻭﻧﺠﺎ ﺑﺰﻧﻰ ﺗﻮ ﺳﺮﺵ 20 ﻫﺰﺍﺭ ﺗﻮﻣﻦ ﺑﻬﺖ</a:t>
            </a:r>
            <a:br>
              <a:rPr lang="fa-IR" sz="2400" dirty="0"/>
            </a:br>
            <a:r>
              <a:rPr lang="fa-IR" sz="2400" dirty="0"/>
              <a:t>ﻣﻴﺪﻡ . ﮔﻔﺖ ﺑﺎﺷﻪ . ﺭﻓﺖ ﺍﻭﻥ ﺟﺎ ﺯﺩ ﺗﻮ ﺳﺮﺵ ﮔﻔﺖ </a:t>
            </a:r>
            <a:r>
              <a:rPr lang="fa-IR" sz="2400" dirty="0" smtClean="0"/>
              <a:t>: </a:t>
            </a:r>
            <a:r>
              <a:rPr lang="fa-IR" sz="2400" dirty="0"/>
              <a:t>ﻋﺒﺎﺱ</a:t>
            </a:r>
            <a:br>
              <a:rPr lang="fa-IR" sz="2400" dirty="0"/>
            </a:br>
            <a:r>
              <a:rPr lang="fa-IR" sz="2400" dirty="0"/>
              <a:t>ﮐﭽﻞ ﺗﻮ ﺍﻳﻦ ﺟﺎ ﻧﺸﺴﺘﻲ ﻣﻦ ﺍﻭﻥ ﻣﺮﺩﻩ ﺑﻴﭽﺎﺭﻩ ﺭﻭ </a:t>
            </a:r>
            <a:r>
              <a:rPr lang="fa-IR" sz="2400" dirty="0" smtClean="0"/>
              <a:t>ﻣﻴﺰﺩﻡ .</a:t>
            </a:r>
            <a:endParaRPr lang="fa-IR" sz="2400" dirty="0"/>
          </a:p>
        </p:txBody>
      </p:sp>
    </p:spTree>
    <p:extLst>
      <p:ext uri="{BB962C8B-B14F-4D97-AF65-F5344CB8AC3E}">
        <p14:creationId xmlns:p14="http://schemas.microsoft.com/office/powerpoint/2010/main" val="33672097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1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ppt_w</p:attrName>
                                        </p:attrNameLst>
                                      </p:cBhvr>
                                      <p:tavLst>
                                        <p:tav tm="0" fmla="#ppt_w*sin(2.5*pi*$)">
                                          <p:val>
                                            <p:fltVal val="0"/>
                                          </p:val>
                                        </p:tav>
                                        <p:tav tm="100000">
                                          <p:val>
                                            <p:fltVal val="1"/>
                                          </p:val>
                                        </p:tav>
                                      </p:tavLst>
                                    </p:anim>
                                    <p:anim calcmode="lin" valueType="num">
                                      <p:cBhvr>
                                        <p:cTn id="9"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99792" y="2564904"/>
            <a:ext cx="3960440" cy="1107996"/>
          </a:xfrm>
          <a:prstGeom prst="rect">
            <a:avLst/>
          </a:prstGeom>
          <a:noFill/>
        </p:spPr>
        <p:txBody>
          <a:bodyPr wrap="square" rtlCol="1">
            <a:spAutoFit/>
          </a:bodyPr>
          <a:lstStyle/>
          <a:p>
            <a:r>
              <a:rPr lang="fa-IR" sz="6600" dirty="0" smtClean="0">
                <a:solidFill>
                  <a:srgbClr val="FFC000"/>
                </a:solidFill>
              </a:rPr>
              <a:t>آخرین جدول</a:t>
            </a:r>
            <a:endParaRPr lang="fa-IR" sz="6600" dirty="0">
              <a:solidFill>
                <a:srgbClr val="FFC000"/>
              </a:solidFill>
            </a:endParaRPr>
          </a:p>
        </p:txBody>
      </p:sp>
    </p:spTree>
    <p:extLst>
      <p:ext uri="{BB962C8B-B14F-4D97-AF65-F5344CB8AC3E}">
        <p14:creationId xmlns:p14="http://schemas.microsoft.com/office/powerpoint/2010/main" val="5983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6396335"/>
            <a:ext cx="9108502" cy="461665"/>
          </a:xfrm>
          <a:prstGeom prst="rect">
            <a:avLst/>
          </a:prstGeom>
          <a:solidFill>
            <a:srgbClr val="FFFF00"/>
          </a:solidFill>
        </p:spPr>
        <p:txBody>
          <a:bodyPr wrap="square">
            <a:spAutoFit/>
          </a:bodyPr>
          <a:lstStyle/>
          <a:p>
            <a:r>
              <a:rPr lang="fa-IR" sz="2400" dirty="0">
                <a:ea typeface="Calibri"/>
                <a:cs typeface="B Nazanin"/>
              </a:rPr>
              <a:t>در حالی که بعضی دیگر می کوشند ویژگی های بی همتا و منحصر به فردی پیدا کنند</a:t>
            </a:r>
            <a:endParaRPr lang="fa-IR"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50" y="685800"/>
            <a:ext cx="6692900" cy="5486400"/>
          </a:xfrm>
          <a:prstGeom prst="rect">
            <a:avLst/>
          </a:prstGeom>
        </p:spPr>
      </p:pic>
    </p:spTree>
    <p:extLst>
      <p:ext uri="{BB962C8B-B14F-4D97-AF65-F5344CB8AC3E}">
        <p14:creationId xmlns:p14="http://schemas.microsoft.com/office/powerpoint/2010/main" val="17730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xit" presetSubtype="0" fill="hold" nodeType="after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3325474"/>
              </p:ext>
            </p:extLst>
          </p:nvPr>
        </p:nvGraphicFramePr>
        <p:xfrm>
          <a:off x="683568" y="1412775"/>
          <a:ext cx="8064896" cy="4697481"/>
        </p:xfrm>
        <a:graphic>
          <a:graphicData uri="http://schemas.openxmlformats.org/presentationml/2006/ole">
            <mc:AlternateContent xmlns:mc="http://schemas.openxmlformats.org/markup-compatibility/2006">
              <mc:Choice xmlns:v="urn:schemas-microsoft-com:vml" Requires="v">
                <p:oleObj spid="_x0000_s12290" name="Document" r:id="rId3" imgW="5892828" imgH="2864310" progId="Word.Document.12">
                  <p:embed/>
                </p:oleObj>
              </mc:Choice>
              <mc:Fallback>
                <p:oleObj name="Document" r:id="rId3" imgW="5892828" imgH="2864310" progId="Word.Document.12">
                  <p:embed/>
                  <p:pic>
                    <p:nvPicPr>
                      <p:cNvPr id="0" name=""/>
                      <p:cNvPicPr/>
                      <p:nvPr/>
                    </p:nvPicPr>
                    <p:blipFill>
                      <a:blip r:embed="rId4"/>
                      <a:stretch>
                        <a:fillRect/>
                      </a:stretch>
                    </p:blipFill>
                    <p:spPr>
                      <a:xfrm>
                        <a:off x="683568" y="1412775"/>
                        <a:ext cx="8064896" cy="4697481"/>
                      </a:xfrm>
                      <a:prstGeom prst="rect">
                        <a:avLst/>
                      </a:prstGeom>
                    </p:spPr>
                  </p:pic>
                </p:oleObj>
              </mc:Fallback>
            </mc:AlternateContent>
          </a:graphicData>
        </a:graphic>
      </p:graphicFrame>
      <p:sp>
        <p:nvSpPr>
          <p:cNvPr id="7" name="TextBox 6"/>
          <p:cNvSpPr txBox="1"/>
          <p:nvPr/>
        </p:nvSpPr>
        <p:spPr>
          <a:xfrm>
            <a:off x="683568" y="332656"/>
            <a:ext cx="7920880" cy="830997"/>
          </a:xfrm>
          <a:prstGeom prst="rect">
            <a:avLst/>
          </a:prstGeom>
          <a:noFill/>
        </p:spPr>
        <p:txBody>
          <a:bodyPr wrap="square" rtlCol="1">
            <a:spAutoFit/>
          </a:bodyPr>
          <a:lstStyle/>
          <a:p>
            <a:r>
              <a:rPr lang="fa-IR" sz="2400" dirty="0" smtClean="0"/>
              <a:t>جدول 5- درصد ابتلای یکی از خویشاوندان به بیماری سل ، زمانی که یکی از دوقلوها مبتلا شده </a:t>
            </a:r>
            <a:endParaRPr lang="fa-IR" sz="2400" dirty="0"/>
          </a:p>
        </p:txBody>
      </p:sp>
      <p:sp>
        <p:nvSpPr>
          <p:cNvPr id="8" name="TextBox 7"/>
          <p:cNvSpPr txBox="1"/>
          <p:nvPr/>
        </p:nvSpPr>
        <p:spPr>
          <a:xfrm>
            <a:off x="683568" y="6110257"/>
            <a:ext cx="1584176" cy="461665"/>
          </a:xfrm>
          <a:prstGeom prst="rect">
            <a:avLst/>
          </a:prstGeom>
          <a:noFill/>
        </p:spPr>
        <p:txBody>
          <a:bodyPr wrap="square" rtlCol="1">
            <a:spAutoFit/>
          </a:bodyPr>
          <a:lstStyle/>
          <a:p>
            <a:r>
              <a:rPr lang="fa-IR" sz="2400" dirty="0" smtClean="0"/>
              <a:t>صفحه 50</a:t>
            </a:r>
            <a:endParaRPr lang="fa-IR" sz="2400" dirty="0"/>
          </a:p>
        </p:txBody>
      </p:sp>
    </p:spTree>
    <p:extLst>
      <p:ext uri="{BB962C8B-B14F-4D97-AF65-F5344CB8AC3E}">
        <p14:creationId xmlns:p14="http://schemas.microsoft.com/office/powerpoint/2010/main" val="78494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1085" y="620688"/>
            <a:ext cx="9144000" cy="5693866"/>
          </a:xfrm>
          <a:prstGeom prst="rect">
            <a:avLst/>
          </a:prstGeom>
        </p:spPr>
        <p:txBody>
          <a:bodyPr wrap="square">
            <a:spAutoFit/>
          </a:bodyPr>
          <a:lstStyle/>
          <a:p>
            <a:r>
              <a:rPr lang="fa-IR" sz="2800" dirty="0">
                <a:ea typeface="Calibri"/>
                <a:cs typeface="B Nazanin"/>
              </a:rPr>
              <a:t>وقتی جمعیت غیر خویشاوند را در نظر مییگیریم ، درصد بیماری 4/1 است . این درصد دربین همسران به 1/7 می رسد . همسران معمولا از نظر توارث مثل هم نیستند ، بنایراین افزایش درصد از 4/1 به 1/7 نشان می دهد که کحیط زندگی در مبتلا شدن به بیماری سل نقش مهمی دارد .عدد 9/16 نشان می دهد که وقتی دوقلوها مسلول هستند به احتمال 9/16 درصد والدین آنها نیز مسلول هستند . این عدد می تواند هم اثر توارث و هم اثز محیط را شامل شود . عددی که نقش توارث در ابتلا به بیماری سل را بهتر منعکس می کند 3/87 و مقایسه آن با دو عدد 9/25 و 5/25 است . اگر تنها محیط عامل ابتلا به بیماری سل بود ، می بایستی این 3 عدد به هم نزدیک باشند ، چون هر سه گروه تقریبا در یک محیط زندگی می کنند . چون دوقلوهای یکسان از نظر توارث مثل هم هستند ، پس وقتی یکی مسلول می شود به احتمال 3/87 درصد دیگری نیز مسلول می شود . البته در اینجه نیز نقش محیط خود را نشان می دهد : زیرا اگر محیط نقش نداشت ، این درصد بایستی به 100 تبدیل میشد .</a:t>
            </a:r>
            <a:endParaRPr lang="fa-IR" sz="2800" dirty="0"/>
          </a:p>
        </p:txBody>
      </p:sp>
    </p:spTree>
    <p:extLst>
      <p:ext uri="{BB962C8B-B14F-4D97-AF65-F5344CB8AC3E}">
        <p14:creationId xmlns:p14="http://schemas.microsoft.com/office/powerpoint/2010/main" val="7192117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0" y="692696"/>
            <a:ext cx="4211960" cy="1107996"/>
          </a:xfrm>
          <a:prstGeom prst="rect">
            <a:avLst/>
          </a:prstGeom>
          <a:noFill/>
        </p:spPr>
        <p:txBody>
          <a:bodyPr wrap="square" rtlCol="1">
            <a:spAutoFit/>
          </a:bodyPr>
          <a:lstStyle/>
          <a:p>
            <a:r>
              <a:rPr lang="fa-IR" sz="6600" dirty="0" smtClean="0">
                <a:solidFill>
                  <a:schemeClr val="bg1"/>
                </a:solidFill>
                <a:cs typeface="B Nazanin" pitchFamily="2" charset="-78"/>
              </a:rPr>
              <a:t>خسته نباشید ...</a:t>
            </a:r>
            <a:endParaRPr lang="fa-IR" sz="6600" dirty="0">
              <a:solidFill>
                <a:schemeClr val="bg1"/>
              </a:solidFill>
              <a:cs typeface="B Nazanin" pitchFamily="2" charset="-78"/>
            </a:endParaRPr>
          </a:p>
        </p:txBody>
      </p:sp>
    </p:spTree>
    <p:extLst>
      <p:ext uri="{BB962C8B-B14F-4D97-AF65-F5344CB8AC3E}">
        <p14:creationId xmlns:p14="http://schemas.microsoft.com/office/powerpoint/2010/main" val="255038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8000"/>
          </a:xfrm>
          <a:prstGeom prst="rect">
            <a:avLst/>
          </a:prstGeom>
        </p:spPr>
      </p:pic>
      <p:sp>
        <p:nvSpPr>
          <p:cNvPr id="2" name="Rectangle 1"/>
          <p:cNvSpPr/>
          <p:nvPr/>
        </p:nvSpPr>
        <p:spPr>
          <a:xfrm>
            <a:off x="899592" y="260648"/>
            <a:ext cx="8244408" cy="461665"/>
          </a:xfrm>
          <a:prstGeom prst="rect">
            <a:avLst/>
          </a:prstGeom>
        </p:spPr>
        <p:txBody>
          <a:bodyPr wrap="square">
            <a:spAutoFit/>
          </a:bodyPr>
          <a:lstStyle/>
          <a:p>
            <a:r>
              <a:rPr lang="fa-IR" sz="2400" dirty="0">
                <a:solidFill>
                  <a:srgbClr val="00B050"/>
                </a:solidFill>
                <a:ea typeface="Calibri"/>
                <a:cs typeface="B Nazanin"/>
              </a:rPr>
              <a:t>گروه اول به استمرار در زندگی و دوام چیزی علاقمند است که از قبل وجود داشته است </a:t>
            </a:r>
            <a:endParaRPr lang="fa-IR" sz="2400" dirty="0">
              <a:solidFill>
                <a:srgbClr val="00B050"/>
              </a:solidFill>
            </a:endParaRPr>
          </a:p>
        </p:txBody>
      </p:sp>
      <p:sp>
        <p:nvSpPr>
          <p:cNvPr id="3" name="Rectangle 2"/>
          <p:cNvSpPr/>
          <p:nvPr/>
        </p:nvSpPr>
        <p:spPr>
          <a:xfrm>
            <a:off x="882243" y="853261"/>
            <a:ext cx="8244408" cy="830997"/>
          </a:xfrm>
          <a:prstGeom prst="rect">
            <a:avLst/>
          </a:prstGeom>
        </p:spPr>
        <p:txBody>
          <a:bodyPr wrap="square">
            <a:spAutoFit/>
          </a:bodyPr>
          <a:lstStyle/>
          <a:p>
            <a:r>
              <a:rPr lang="fa-IR" sz="2400" dirty="0">
                <a:solidFill>
                  <a:schemeClr val="tx2"/>
                </a:solidFill>
                <a:ea typeface="Calibri"/>
                <a:cs typeface="B Nazanin"/>
              </a:rPr>
              <a:t>گروه دوم به چیزی می اندیشد که در هر موجود انسانی تازگی دارد و کاملا منحصر به فرد است </a:t>
            </a:r>
            <a:endParaRPr lang="fa-IR" sz="2400" dirty="0">
              <a:solidFill>
                <a:schemeClr val="tx2"/>
              </a:solidFill>
            </a:endParaRPr>
          </a:p>
        </p:txBody>
      </p:sp>
      <p:sp>
        <p:nvSpPr>
          <p:cNvPr id="4" name="Rectangle 3"/>
          <p:cNvSpPr/>
          <p:nvPr/>
        </p:nvSpPr>
        <p:spPr>
          <a:xfrm>
            <a:off x="1204973" y="6386137"/>
            <a:ext cx="7939027" cy="461665"/>
          </a:xfrm>
          <a:prstGeom prst="rect">
            <a:avLst/>
          </a:prstGeom>
        </p:spPr>
        <p:txBody>
          <a:bodyPr wrap="square">
            <a:spAutoFit/>
          </a:bodyPr>
          <a:lstStyle/>
          <a:p>
            <a:r>
              <a:rPr lang="fa-IR" sz="2400" b="1" dirty="0">
                <a:solidFill>
                  <a:srgbClr val="FF0000"/>
                </a:solidFill>
                <a:ea typeface="Calibri"/>
                <a:cs typeface="B Nazanin"/>
              </a:rPr>
              <a:t>گروه اول به تشابه ها و گروه دوم به تفاوتها فکر می کند .</a:t>
            </a:r>
            <a:endParaRPr lang="fa-IR" sz="2400" b="1"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489928"/>
            <a:ext cx="5184576" cy="4901353"/>
          </a:xfrm>
          <a:prstGeom prst="rect">
            <a:avLst/>
          </a:prstGeom>
        </p:spPr>
      </p:pic>
    </p:spTree>
    <p:extLst>
      <p:ext uri="{BB962C8B-B14F-4D97-AF65-F5344CB8AC3E}">
        <p14:creationId xmlns:p14="http://schemas.microsoft.com/office/powerpoint/2010/main" val="410561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3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par>
                          <p:cTn id="29" fill="hold">
                            <p:stCondLst>
                              <p:cond delay="3000"/>
                            </p:stCondLst>
                            <p:childTnLst>
                              <p:par>
                                <p:cTn id="30" presetID="45"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anim calcmode="lin" valueType="num">
                                      <p:cBhvr>
                                        <p:cTn id="33" dur="2000" fill="hold"/>
                                        <p:tgtEl>
                                          <p:spTgt spid="4"/>
                                        </p:tgtEl>
                                        <p:attrNameLst>
                                          <p:attrName>ppt_w</p:attrName>
                                        </p:attrNameLst>
                                      </p:cBhvr>
                                      <p:tavLst>
                                        <p:tav tm="0" fmla="#ppt_w*sin(2.5*pi*$)">
                                          <p:val>
                                            <p:fltVal val="0"/>
                                          </p:val>
                                        </p:tav>
                                        <p:tav tm="100000">
                                          <p:val>
                                            <p:fltVal val="1"/>
                                          </p:val>
                                        </p:tav>
                                      </p:tavLst>
                                    </p:anim>
                                    <p:anim calcmode="lin" valueType="num">
                                      <p:cBhvr>
                                        <p:cTn id="3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srcRect/>
          <a:stretch>
            <a:fillRect/>
          </a:stretch>
        </p:blipFill>
        <p:spPr bwMode="auto">
          <a:xfrm>
            <a:off x="-57150" y="-47625"/>
            <a:ext cx="9258300" cy="6953250"/>
          </a:xfrm>
          <a:prstGeom prst="rect">
            <a:avLst/>
          </a:prstGeom>
          <a:noFill/>
          <a:ln w="9525">
            <a:noFill/>
            <a:miter lim="800000"/>
            <a:headEnd/>
            <a:tailEnd/>
          </a:ln>
        </p:spPr>
      </p:pic>
      <p:sp>
        <p:nvSpPr>
          <p:cNvPr id="3" name="TextBox 2"/>
          <p:cNvSpPr txBox="1"/>
          <p:nvPr/>
        </p:nvSpPr>
        <p:spPr>
          <a:xfrm>
            <a:off x="5218838" y="332656"/>
            <a:ext cx="3672408" cy="584775"/>
          </a:xfrm>
          <a:prstGeom prst="rect">
            <a:avLst/>
          </a:prstGeom>
          <a:noFill/>
        </p:spPr>
        <p:txBody>
          <a:bodyPr wrap="square" rtlCol="1">
            <a:spAutoFit/>
          </a:bodyPr>
          <a:lstStyle/>
          <a:p>
            <a:r>
              <a:rPr lang="fa-IR" sz="3200" b="1" dirty="0" smtClean="0">
                <a:solidFill>
                  <a:srgbClr val="FF0000"/>
                </a:solidFill>
                <a:cs typeface="B Yas" pitchFamily="2" charset="-78"/>
              </a:rPr>
              <a:t>سلام ، حال شما خوبه ؟</a:t>
            </a:r>
            <a:endParaRPr lang="fa-IR" sz="3200" b="1" dirty="0">
              <a:solidFill>
                <a:srgbClr val="FF0000"/>
              </a:solidFill>
              <a:cs typeface="B Yas" pitchFamily="2"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3363" y="2996952"/>
            <a:ext cx="2609081" cy="3376457"/>
          </a:xfrm>
          <a:prstGeom prst="rect">
            <a:avLst/>
          </a:prstGeom>
        </p:spPr>
      </p:pic>
      <p:sp>
        <p:nvSpPr>
          <p:cNvPr id="5" name="Oval Callout 4"/>
          <p:cNvSpPr/>
          <p:nvPr/>
        </p:nvSpPr>
        <p:spPr>
          <a:xfrm>
            <a:off x="5508104" y="2996952"/>
            <a:ext cx="3383142" cy="2304256"/>
          </a:xfrm>
          <a:prstGeom prst="wedgeEllipseCallout">
            <a:avLst>
              <a:gd name="adj1" fmla="val -72522"/>
              <a:gd name="adj2" fmla="val 3946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dirty="0" smtClean="0">
                <a:solidFill>
                  <a:srgbClr val="FF0000"/>
                </a:solidFill>
                <a:cs typeface="B Yas" pitchFamily="2" charset="-78"/>
              </a:rPr>
              <a:t>ان شاء الله بیدارین دیگه !!!</a:t>
            </a:r>
            <a:endParaRPr lang="fa-IR" sz="4000" dirty="0">
              <a:solidFill>
                <a:srgbClr val="FF0000"/>
              </a:solidFill>
              <a:cs typeface="B Yas"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 y="-47625"/>
            <a:ext cx="9258300" cy="6905625"/>
          </a:xfrm>
          <a:prstGeom prst="rect">
            <a:avLst/>
          </a:prstGeom>
        </p:spPr>
      </p:pic>
      <p:sp>
        <p:nvSpPr>
          <p:cNvPr id="7" name="TextBox 6"/>
          <p:cNvSpPr txBox="1"/>
          <p:nvPr/>
        </p:nvSpPr>
        <p:spPr>
          <a:xfrm>
            <a:off x="3919464" y="3782943"/>
            <a:ext cx="4968552" cy="646331"/>
          </a:xfrm>
          <a:prstGeom prst="rect">
            <a:avLst/>
          </a:prstGeom>
          <a:noFill/>
        </p:spPr>
        <p:txBody>
          <a:bodyPr wrap="square" rtlCol="1">
            <a:spAutoFit/>
          </a:bodyPr>
          <a:lstStyle/>
          <a:p>
            <a:r>
              <a:rPr lang="fa-IR" sz="3600" b="1" dirty="0" smtClean="0">
                <a:solidFill>
                  <a:schemeClr val="bg1"/>
                </a:solidFill>
                <a:cs typeface="B Nazanin" pitchFamily="2" charset="-78"/>
              </a:rPr>
              <a:t>به ادامه درس توجه کنید</a:t>
            </a:r>
            <a:endParaRPr lang="fa-IR" sz="3600" b="1" dirty="0">
              <a:solidFill>
                <a:schemeClr val="bg1"/>
              </a:solidFill>
              <a:cs typeface="B Nazanin" pitchFamily="2" charset="-78"/>
            </a:endParaRPr>
          </a:p>
        </p:txBody>
      </p:sp>
    </p:spTree>
    <p:extLst>
      <p:ext uri="{BB962C8B-B14F-4D97-AF65-F5344CB8AC3E}">
        <p14:creationId xmlns:p14="http://schemas.microsoft.com/office/powerpoint/2010/main" val="8234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par>
                          <p:cTn id="17" fill="hold">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extBox 2"/>
          <p:cNvSpPr txBox="1"/>
          <p:nvPr/>
        </p:nvSpPr>
        <p:spPr>
          <a:xfrm>
            <a:off x="3275856" y="476672"/>
            <a:ext cx="4824536" cy="646331"/>
          </a:xfrm>
          <a:prstGeom prst="rect">
            <a:avLst/>
          </a:prstGeom>
          <a:noFill/>
        </p:spPr>
        <p:txBody>
          <a:bodyPr wrap="square" rtlCol="1">
            <a:spAutoFit/>
          </a:bodyPr>
          <a:lstStyle/>
          <a:p>
            <a:r>
              <a:rPr lang="fa-IR" sz="3600" b="1" dirty="0" smtClean="0">
                <a:cs typeface="2  Koodak Outline" pitchFamily="2" charset="-78"/>
              </a:rPr>
              <a:t>ضریب همبستگی چیست ؟</a:t>
            </a:r>
            <a:endParaRPr lang="fa-IR" sz="3600" b="1" dirty="0">
              <a:cs typeface="2  Koodak Outline" pitchFamily="2" charset="-78"/>
            </a:endParaRPr>
          </a:p>
        </p:txBody>
      </p:sp>
    </p:spTree>
    <p:extLst>
      <p:ext uri="{BB962C8B-B14F-4D97-AF65-F5344CB8AC3E}">
        <p14:creationId xmlns:p14="http://schemas.microsoft.com/office/powerpoint/2010/main" val="37658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1165</TotalTime>
  <Words>1921</Words>
  <Application>Microsoft Office PowerPoint</Application>
  <PresentationFormat>On-screen Show (4:3)</PresentationFormat>
  <Paragraphs>118</Paragraphs>
  <Slides>62</Slides>
  <Notes>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62</vt:i4>
      </vt:variant>
    </vt:vector>
  </HeadingPairs>
  <TitlesOfParts>
    <vt:vector size="66" baseType="lpstr">
      <vt:lpstr>Office Theme</vt:lpstr>
      <vt:lpstr>Apex</vt:lpstr>
      <vt:lpstr>Document</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allah3veus</dc:creator>
  <cp:lastModifiedBy>allah3veus</cp:lastModifiedBy>
  <cp:revision>41</cp:revision>
  <dcterms:created xsi:type="dcterms:W3CDTF">2014-04-10T16:13:04Z</dcterms:created>
  <dcterms:modified xsi:type="dcterms:W3CDTF">2014-04-11T14:33:31Z</dcterms:modified>
</cp:coreProperties>
</file>