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1" r:id="rId3"/>
    <p:sldId id="262" r:id="rId4"/>
    <p:sldId id="263" r:id="rId5"/>
    <p:sldId id="257" r:id="rId6"/>
    <p:sldId id="258" r:id="rId7"/>
    <p:sldId id="259" r:id="rId8"/>
    <p:sldId id="260" r:id="rId9"/>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39339A-ACD4-4AA9-A0BC-CF216E752077}" type="datetimeFigureOut">
              <a:rPr lang="fa-IR" smtClean="0"/>
              <a:t>14/11/1440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9AAD0A8-BE72-43D3-A382-53FA38838635}" type="slidenum">
              <a:rPr lang="fa-IR" smtClean="0"/>
              <a:t>‹#›</a:t>
            </a:fld>
            <a:endParaRPr lang="fa-IR"/>
          </a:p>
        </p:txBody>
      </p:sp>
    </p:spTree>
    <p:extLst>
      <p:ext uri="{BB962C8B-B14F-4D97-AF65-F5344CB8AC3E}">
        <p14:creationId xmlns:p14="http://schemas.microsoft.com/office/powerpoint/2010/main" val="366131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D39339A-ACD4-4AA9-A0BC-CF216E752077}" type="datetimeFigureOut">
              <a:rPr lang="fa-IR" smtClean="0"/>
              <a:t>14/11/1440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9AAD0A8-BE72-43D3-A382-53FA38838635}" type="slidenum">
              <a:rPr lang="fa-IR" smtClean="0"/>
              <a:t>‹#›</a:t>
            </a:fld>
            <a:endParaRPr lang="fa-IR"/>
          </a:p>
        </p:txBody>
      </p:sp>
    </p:spTree>
    <p:extLst>
      <p:ext uri="{BB962C8B-B14F-4D97-AF65-F5344CB8AC3E}">
        <p14:creationId xmlns:p14="http://schemas.microsoft.com/office/powerpoint/2010/main" val="397132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D39339A-ACD4-4AA9-A0BC-CF216E752077}" type="datetimeFigureOut">
              <a:rPr lang="fa-IR" smtClean="0"/>
              <a:t>14/11/1440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9AAD0A8-BE72-43D3-A382-53FA38838635}" type="slidenum">
              <a:rPr lang="fa-IR" smtClean="0"/>
              <a:t>‹#›</a:t>
            </a:fld>
            <a:endParaRPr lang="fa-IR"/>
          </a:p>
        </p:txBody>
      </p:sp>
    </p:spTree>
    <p:extLst>
      <p:ext uri="{BB962C8B-B14F-4D97-AF65-F5344CB8AC3E}">
        <p14:creationId xmlns:p14="http://schemas.microsoft.com/office/powerpoint/2010/main" val="3058765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D39339A-ACD4-4AA9-A0BC-CF216E752077}" type="datetimeFigureOut">
              <a:rPr lang="fa-IR" smtClean="0"/>
              <a:t>14/11/1440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9AAD0A8-BE72-43D3-A382-53FA38838635}" type="slidenum">
              <a:rPr lang="fa-IR" smtClean="0"/>
              <a:t>‹#›</a:t>
            </a:fld>
            <a:endParaRPr lang="fa-I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8530568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39339A-ACD4-4AA9-A0BC-CF216E752077}" type="datetimeFigureOut">
              <a:rPr lang="fa-IR" smtClean="0"/>
              <a:t>14/11/1440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9AAD0A8-BE72-43D3-A382-53FA38838635}" type="slidenum">
              <a:rPr lang="fa-IR" smtClean="0"/>
              <a:t>‹#›</a:t>
            </a:fld>
            <a:endParaRPr lang="fa-IR"/>
          </a:p>
        </p:txBody>
      </p:sp>
    </p:spTree>
    <p:extLst>
      <p:ext uri="{BB962C8B-B14F-4D97-AF65-F5344CB8AC3E}">
        <p14:creationId xmlns:p14="http://schemas.microsoft.com/office/powerpoint/2010/main" val="28452791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39339A-ACD4-4AA9-A0BC-CF216E752077}" type="datetimeFigureOut">
              <a:rPr lang="fa-IR" smtClean="0"/>
              <a:t>14/11/1440</a:t>
            </a:fld>
            <a:endParaRPr lang="fa-IR"/>
          </a:p>
        </p:txBody>
      </p:sp>
      <p:sp>
        <p:nvSpPr>
          <p:cNvPr id="4"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9AAD0A8-BE72-43D3-A382-53FA38838635}" type="slidenum">
              <a:rPr lang="fa-IR" smtClean="0"/>
              <a:t>‹#›</a:t>
            </a:fld>
            <a:endParaRPr lang="fa-IR"/>
          </a:p>
        </p:txBody>
      </p:sp>
    </p:spTree>
    <p:extLst>
      <p:ext uri="{BB962C8B-B14F-4D97-AF65-F5344CB8AC3E}">
        <p14:creationId xmlns:p14="http://schemas.microsoft.com/office/powerpoint/2010/main" val="5005106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39339A-ACD4-4AA9-A0BC-CF216E752077}" type="datetimeFigureOut">
              <a:rPr lang="fa-IR" smtClean="0"/>
              <a:t>14/11/1440</a:t>
            </a:fld>
            <a:endParaRPr lang="fa-IR"/>
          </a:p>
        </p:txBody>
      </p:sp>
      <p:sp>
        <p:nvSpPr>
          <p:cNvPr id="4"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9AAD0A8-BE72-43D3-A382-53FA38838635}" type="slidenum">
              <a:rPr lang="fa-IR" smtClean="0"/>
              <a:t>‹#›</a:t>
            </a:fld>
            <a:endParaRPr lang="fa-IR"/>
          </a:p>
        </p:txBody>
      </p:sp>
    </p:spTree>
    <p:extLst>
      <p:ext uri="{BB962C8B-B14F-4D97-AF65-F5344CB8AC3E}">
        <p14:creationId xmlns:p14="http://schemas.microsoft.com/office/powerpoint/2010/main" val="1254804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39339A-ACD4-4AA9-A0BC-CF216E752077}" type="datetimeFigureOut">
              <a:rPr lang="fa-IR" smtClean="0"/>
              <a:t>14/11/1440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9AAD0A8-BE72-43D3-A382-53FA38838635}" type="slidenum">
              <a:rPr lang="fa-IR" smtClean="0"/>
              <a:t>‹#›</a:t>
            </a:fld>
            <a:endParaRPr lang="fa-IR"/>
          </a:p>
        </p:txBody>
      </p:sp>
    </p:spTree>
    <p:extLst>
      <p:ext uri="{BB962C8B-B14F-4D97-AF65-F5344CB8AC3E}">
        <p14:creationId xmlns:p14="http://schemas.microsoft.com/office/powerpoint/2010/main" val="15796391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39339A-ACD4-4AA9-A0BC-CF216E752077}" type="datetimeFigureOut">
              <a:rPr lang="fa-IR" smtClean="0"/>
              <a:t>14/11/1440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9AAD0A8-BE72-43D3-A382-53FA38838635}" type="slidenum">
              <a:rPr lang="fa-IR" smtClean="0"/>
              <a:t>‹#›</a:t>
            </a:fld>
            <a:endParaRPr lang="fa-IR"/>
          </a:p>
        </p:txBody>
      </p:sp>
    </p:spTree>
    <p:extLst>
      <p:ext uri="{BB962C8B-B14F-4D97-AF65-F5344CB8AC3E}">
        <p14:creationId xmlns:p14="http://schemas.microsoft.com/office/powerpoint/2010/main" val="3173354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1D39339A-ACD4-4AA9-A0BC-CF216E752077}" type="datetimeFigureOut">
              <a:rPr lang="fa-IR" smtClean="0"/>
              <a:t>14/11/1440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9AAD0A8-BE72-43D3-A382-53FA38838635}" type="slidenum">
              <a:rPr lang="fa-IR" smtClean="0"/>
              <a:t>‹#›</a:t>
            </a:fld>
            <a:endParaRPr lang="fa-IR"/>
          </a:p>
        </p:txBody>
      </p:sp>
    </p:spTree>
    <p:extLst>
      <p:ext uri="{BB962C8B-B14F-4D97-AF65-F5344CB8AC3E}">
        <p14:creationId xmlns:p14="http://schemas.microsoft.com/office/powerpoint/2010/main" val="437077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39339A-ACD4-4AA9-A0BC-CF216E752077}" type="datetimeFigureOut">
              <a:rPr lang="fa-IR" smtClean="0"/>
              <a:t>14/11/1440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9AAD0A8-BE72-43D3-A382-53FA38838635}" type="slidenum">
              <a:rPr lang="fa-IR" smtClean="0"/>
              <a:t>‹#›</a:t>
            </a:fld>
            <a:endParaRPr lang="fa-IR"/>
          </a:p>
        </p:txBody>
      </p:sp>
    </p:spTree>
    <p:extLst>
      <p:ext uri="{BB962C8B-B14F-4D97-AF65-F5344CB8AC3E}">
        <p14:creationId xmlns:p14="http://schemas.microsoft.com/office/powerpoint/2010/main" val="2957900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39339A-ACD4-4AA9-A0BC-CF216E752077}" type="datetimeFigureOut">
              <a:rPr lang="fa-IR" smtClean="0"/>
              <a:t>14/11/1440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9AAD0A8-BE72-43D3-A382-53FA38838635}" type="slidenum">
              <a:rPr lang="fa-IR" smtClean="0"/>
              <a:t>‹#›</a:t>
            </a:fld>
            <a:endParaRPr lang="fa-IR"/>
          </a:p>
        </p:txBody>
      </p:sp>
    </p:spTree>
    <p:extLst>
      <p:ext uri="{BB962C8B-B14F-4D97-AF65-F5344CB8AC3E}">
        <p14:creationId xmlns:p14="http://schemas.microsoft.com/office/powerpoint/2010/main" val="230387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39339A-ACD4-4AA9-A0BC-CF216E752077}" type="datetimeFigureOut">
              <a:rPr lang="fa-IR" smtClean="0"/>
              <a:t>14/11/1440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49AAD0A8-BE72-43D3-A382-53FA38838635}" type="slidenum">
              <a:rPr lang="fa-IR" smtClean="0"/>
              <a:t>‹#›</a:t>
            </a:fld>
            <a:endParaRPr lang="fa-IR"/>
          </a:p>
        </p:txBody>
      </p:sp>
    </p:spTree>
    <p:extLst>
      <p:ext uri="{BB962C8B-B14F-4D97-AF65-F5344CB8AC3E}">
        <p14:creationId xmlns:p14="http://schemas.microsoft.com/office/powerpoint/2010/main" val="138030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1D39339A-ACD4-4AA9-A0BC-CF216E752077}" type="datetimeFigureOut">
              <a:rPr lang="fa-IR" smtClean="0"/>
              <a:t>14/11/1440</a:t>
            </a:fld>
            <a:endParaRPr lang="fa-IR"/>
          </a:p>
        </p:txBody>
      </p:sp>
      <p:sp>
        <p:nvSpPr>
          <p:cNvPr id="5" name="Footer Placeholder 3"/>
          <p:cNvSpPr>
            <a:spLocks noGrp="1"/>
          </p:cNvSpPr>
          <p:nvPr>
            <p:ph type="ftr" sz="quarter" idx="11"/>
          </p:nvPr>
        </p:nvSpPr>
        <p:spPr/>
        <p:txBody>
          <a:bodyPr/>
          <a:lstStyle/>
          <a:p>
            <a:endParaRPr lang="fa-IR"/>
          </a:p>
        </p:txBody>
      </p:sp>
      <p:sp>
        <p:nvSpPr>
          <p:cNvPr id="6" name="Slide Number Placeholder 4"/>
          <p:cNvSpPr>
            <a:spLocks noGrp="1"/>
          </p:cNvSpPr>
          <p:nvPr>
            <p:ph type="sldNum" sz="quarter" idx="12"/>
          </p:nvPr>
        </p:nvSpPr>
        <p:spPr/>
        <p:txBody>
          <a:bodyPr/>
          <a:lstStyle/>
          <a:p>
            <a:fld id="{49AAD0A8-BE72-43D3-A382-53FA38838635}" type="slidenum">
              <a:rPr lang="fa-IR" smtClean="0"/>
              <a:t>‹#›</a:t>
            </a:fld>
            <a:endParaRPr lang="fa-IR"/>
          </a:p>
        </p:txBody>
      </p:sp>
    </p:spTree>
    <p:extLst>
      <p:ext uri="{BB962C8B-B14F-4D97-AF65-F5344CB8AC3E}">
        <p14:creationId xmlns:p14="http://schemas.microsoft.com/office/powerpoint/2010/main" val="1551043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D39339A-ACD4-4AA9-A0BC-CF216E752077}" type="datetimeFigureOut">
              <a:rPr lang="fa-IR" smtClean="0"/>
              <a:t>14/11/1440</a:t>
            </a:fld>
            <a:endParaRPr lang="fa-IR"/>
          </a:p>
        </p:txBody>
      </p:sp>
      <p:sp>
        <p:nvSpPr>
          <p:cNvPr id="5" name="Footer Placeholder 2"/>
          <p:cNvSpPr>
            <a:spLocks noGrp="1"/>
          </p:cNvSpPr>
          <p:nvPr>
            <p:ph type="ftr" sz="quarter" idx="11"/>
          </p:nvPr>
        </p:nvSpPr>
        <p:spPr/>
        <p:txBody>
          <a:bodyPr/>
          <a:lstStyle/>
          <a:p>
            <a:endParaRPr lang="fa-IR"/>
          </a:p>
        </p:txBody>
      </p:sp>
      <p:sp>
        <p:nvSpPr>
          <p:cNvPr id="6" name="Slide Number Placeholder 3"/>
          <p:cNvSpPr>
            <a:spLocks noGrp="1"/>
          </p:cNvSpPr>
          <p:nvPr>
            <p:ph type="sldNum" sz="quarter" idx="12"/>
          </p:nvPr>
        </p:nvSpPr>
        <p:spPr/>
        <p:txBody>
          <a:bodyPr/>
          <a:lstStyle/>
          <a:p>
            <a:fld id="{49AAD0A8-BE72-43D3-A382-53FA38838635}" type="slidenum">
              <a:rPr lang="fa-IR" smtClean="0"/>
              <a:t>‹#›</a:t>
            </a:fld>
            <a:endParaRPr lang="fa-IR"/>
          </a:p>
        </p:txBody>
      </p:sp>
    </p:spTree>
    <p:extLst>
      <p:ext uri="{BB962C8B-B14F-4D97-AF65-F5344CB8AC3E}">
        <p14:creationId xmlns:p14="http://schemas.microsoft.com/office/powerpoint/2010/main" val="1302614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1D39339A-ACD4-4AA9-A0BC-CF216E752077}" type="datetimeFigureOut">
              <a:rPr lang="fa-IR" smtClean="0"/>
              <a:t>14/11/1440</a:t>
            </a:fld>
            <a:endParaRPr lang="fa-IR"/>
          </a:p>
        </p:txBody>
      </p:sp>
      <p:sp>
        <p:nvSpPr>
          <p:cNvPr id="5" name="Footer Placeholder 5"/>
          <p:cNvSpPr>
            <a:spLocks noGrp="1"/>
          </p:cNvSpPr>
          <p:nvPr>
            <p:ph type="ftr" sz="quarter" idx="11"/>
          </p:nvPr>
        </p:nvSpPr>
        <p:spPr/>
        <p:txBody>
          <a:bodyPr/>
          <a:lstStyle/>
          <a:p>
            <a:endParaRPr lang="fa-IR"/>
          </a:p>
        </p:txBody>
      </p:sp>
      <p:sp>
        <p:nvSpPr>
          <p:cNvPr id="6" name="Slide Number Placeholder 6"/>
          <p:cNvSpPr>
            <a:spLocks noGrp="1"/>
          </p:cNvSpPr>
          <p:nvPr>
            <p:ph type="sldNum" sz="quarter" idx="12"/>
          </p:nvPr>
        </p:nvSpPr>
        <p:spPr/>
        <p:txBody>
          <a:bodyPr/>
          <a:lstStyle/>
          <a:p>
            <a:fld id="{49AAD0A8-BE72-43D3-A382-53FA38838635}" type="slidenum">
              <a:rPr lang="fa-IR" smtClean="0"/>
              <a:t>‹#›</a:t>
            </a:fld>
            <a:endParaRPr lang="fa-IR"/>
          </a:p>
        </p:txBody>
      </p:sp>
    </p:spTree>
    <p:extLst>
      <p:ext uri="{BB962C8B-B14F-4D97-AF65-F5344CB8AC3E}">
        <p14:creationId xmlns:p14="http://schemas.microsoft.com/office/powerpoint/2010/main" val="4132587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D39339A-ACD4-4AA9-A0BC-CF216E752077}" type="datetimeFigureOut">
              <a:rPr lang="fa-IR" smtClean="0"/>
              <a:t>14/11/1440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9AAD0A8-BE72-43D3-A382-53FA38838635}" type="slidenum">
              <a:rPr lang="fa-IR" smtClean="0"/>
              <a:t>‹#›</a:t>
            </a:fld>
            <a:endParaRPr lang="fa-IR"/>
          </a:p>
        </p:txBody>
      </p:sp>
    </p:spTree>
    <p:extLst>
      <p:ext uri="{BB962C8B-B14F-4D97-AF65-F5344CB8AC3E}">
        <p14:creationId xmlns:p14="http://schemas.microsoft.com/office/powerpoint/2010/main" val="4128498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D39339A-ACD4-4AA9-A0BC-CF216E752077}" type="datetimeFigureOut">
              <a:rPr lang="fa-IR" smtClean="0"/>
              <a:t>14/11/1440</a:t>
            </a:fld>
            <a:endParaRPr lang="fa-I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a-I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9AAD0A8-BE72-43D3-A382-53FA38838635}" type="slidenum">
              <a:rPr lang="fa-IR" smtClean="0"/>
              <a:t>‹#›</a:t>
            </a:fld>
            <a:endParaRPr lang="fa-IR"/>
          </a:p>
        </p:txBody>
      </p:sp>
    </p:spTree>
    <p:extLst>
      <p:ext uri="{BB962C8B-B14F-4D97-AF65-F5344CB8AC3E}">
        <p14:creationId xmlns:p14="http://schemas.microsoft.com/office/powerpoint/2010/main" val="4144534913"/>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1954" y="466244"/>
            <a:ext cx="9346053" cy="2250831"/>
          </a:xfrm>
        </p:spPr>
        <p:txBody>
          <a:bodyPr>
            <a:normAutofit/>
          </a:bodyPr>
          <a:lstStyle/>
          <a:p>
            <a:pPr algn="ctr"/>
            <a:r>
              <a:rPr lang="fa-IR" sz="8000" dirty="0" smtClean="0">
                <a:solidFill>
                  <a:srgbClr val="FFFF00"/>
                </a:solidFill>
                <a:latin typeface="A Suls" pitchFamily="2" charset="-78"/>
                <a:cs typeface="A Suls" pitchFamily="2" charset="-78"/>
              </a:rPr>
              <a:t>بسم الله الرّحمن الرّحیم</a:t>
            </a:r>
            <a:endParaRPr lang="fa-IR" sz="8000" dirty="0">
              <a:solidFill>
                <a:srgbClr val="FFFF00"/>
              </a:solidFill>
              <a:latin typeface="A Suls" pitchFamily="2" charset="-78"/>
              <a:cs typeface="A Suls" pitchFamily="2" charset="-78"/>
            </a:endParaRPr>
          </a:p>
        </p:txBody>
      </p:sp>
      <p:sp>
        <p:nvSpPr>
          <p:cNvPr id="3" name="Subtitle 2"/>
          <p:cNvSpPr>
            <a:spLocks noGrp="1"/>
          </p:cNvSpPr>
          <p:nvPr>
            <p:ph type="subTitle" idx="1"/>
          </p:nvPr>
        </p:nvSpPr>
        <p:spPr>
          <a:xfrm>
            <a:off x="2738302" y="3514280"/>
            <a:ext cx="6562452" cy="1947333"/>
          </a:xfrm>
        </p:spPr>
        <p:txBody>
          <a:bodyPr>
            <a:noAutofit/>
          </a:bodyPr>
          <a:lstStyle/>
          <a:p>
            <a:pPr algn="ctr"/>
            <a:r>
              <a:rPr lang="fa-IR" sz="5400" dirty="0" smtClean="0">
                <a:solidFill>
                  <a:srgbClr val="FFFF00"/>
                </a:solidFill>
                <a:cs typeface="B Nazanin" panose="00000400000000000000" pitchFamily="2" charset="-78"/>
              </a:rPr>
              <a:t>جلسه بررسی گام دوم </a:t>
            </a:r>
            <a:endParaRPr lang="fa-IR" sz="5400" dirty="0">
              <a:solidFill>
                <a:srgbClr val="FFFF00"/>
              </a:solidFill>
              <a:cs typeface="B Nazanin" panose="00000400000000000000" pitchFamily="2" charset="-78"/>
            </a:endParaRPr>
          </a:p>
          <a:p>
            <a:pPr algn="ctr"/>
            <a:r>
              <a:rPr lang="fa-IR" sz="5400" dirty="0" smtClean="0">
                <a:solidFill>
                  <a:srgbClr val="FFFF00"/>
                </a:solidFill>
                <a:cs typeface="B Nazanin" panose="00000400000000000000" pitchFamily="2" charset="-78"/>
              </a:rPr>
              <a:t>منشور 40 ساله</a:t>
            </a:r>
            <a:r>
              <a:rPr lang="fa-IR" dirty="0"/>
              <a:t> </a:t>
            </a:r>
            <a:r>
              <a:rPr lang="fa-IR" sz="5400" dirty="0" smtClean="0">
                <a:solidFill>
                  <a:srgbClr val="FFFF00"/>
                </a:solidFill>
                <a:cs typeface="B Nazanin" panose="00000400000000000000" pitchFamily="2" charset="-78"/>
              </a:rPr>
              <a:t>ی دوم انقلاب</a:t>
            </a:r>
          </a:p>
        </p:txBody>
      </p:sp>
    </p:spTree>
    <p:extLst>
      <p:ext uri="{BB962C8B-B14F-4D97-AF65-F5344CB8AC3E}">
        <p14:creationId xmlns:p14="http://schemas.microsoft.com/office/powerpoint/2010/main" val="2571605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757646" y="457200"/>
            <a:ext cx="9326880" cy="888274"/>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lgn="ctr">
              <a:buNone/>
            </a:pPr>
            <a:r>
              <a:rPr lang="fa-IR" sz="3600" dirty="0" smtClean="0">
                <a:solidFill>
                  <a:srgbClr val="FFFF00"/>
                </a:solidFill>
                <a:cs typeface="B Nazanin" panose="00000400000000000000" pitchFamily="2" charset="-78"/>
              </a:rPr>
              <a:t>تفاوت انسان و حیوان، تفاوت در نحوه ی زندگی را ایجاد میکند </a:t>
            </a:r>
            <a:endParaRPr lang="en-US" sz="3600" dirty="0" smtClean="0">
              <a:solidFill>
                <a:srgbClr val="FFFF00"/>
              </a:solidFill>
              <a:cs typeface="B Nazanin" panose="00000400000000000000" pitchFamily="2" charset="-78"/>
            </a:endParaRPr>
          </a:p>
        </p:txBody>
      </p:sp>
      <p:sp>
        <p:nvSpPr>
          <p:cNvPr id="5" name="Rectangle 4"/>
          <p:cNvSpPr/>
          <p:nvPr/>
        </p:nvSpPr>
        <p:spPr>
          <a:xfrm>
            <a:off x="627017" y="1606731"/>
            <a:ext cx="10959737" cy="5016758"/>
          </a:xfrm>
          <a:prstGeom prst="rect">
            <a:avLst/>
          </a:prstGeom>
        </p:spPr>
        <p:txBody>
          <a:bodyPr wrap="square">
            <a:spAutoFit/>
          </a:bodyPr>
          <a:lstStyle/>
          <a:p>
            <a:pPr algn="r"/>
            <a:r>
              <a:rPr lang="fa-IR" sz="3200" dirty="0" smtClean="0">
                <a:solidFill>
                  <a:srgbClr val="FFFF00"/>
                </a:solidFill>
                <a:latin typeface="A Suls" pitchFamily="2" charset="-78"/>
                <a:cs typeface="B Nazanin" panose="00000400000000000000" pitchFamily="2" charset="-78"/>
              </a:rPr>
              <a:t>تکرار در زندگی حیوانات جایگاه ندارد : </a:t>
            </a:r>
          </a:p>
          <a:p>
            <a:pPr algn="r"/>
            <a:r>
              <a:rPr lang="fa-IR" sz="3200" dirty="0" smtClean="0">
                <a:solidFill>
                  <a:srgbClr val="FFFF00"/>
                </a:solidFill>
                <a:latin typeface="A Suls" pitchFamily="2" charset="-78"/>
                <a:cs typeface="B Nazanin" panose="00000400000000000000" pitchFamily="2" charset="-78"/>
              </a:rPr>
              <a:t>اگر به یک گوسفند صبح پنیر بدیم، ظهر پنیر بدیم، شب پنیر بدیم، فردا صبح پنیر بدیم، فرداظهر پنیر بدیم، فردا شب پنیر بدیم، و .... اصلا اعتراض نمیکند. </a:t>
            </a:r>
          </a:p>
          <a:p>
            <a:pPr algn="r"/>
            <a:r>
              <a:rPr lang="fa-IR" sz="3200" dirty="0" smtClean="0">
                <a:solidFill>
                  <a:srgbClr val="FFFF00"/>
                </a:solidFill>
                <a:latin typeface="A Suls" pitchFamily="2" charset="-78"/>
                <a:cs typeface="B Nazanin" panose="00000400000000000000" pitchFamily="2" charset="-78"/>
              </a:rPr>
              <a:t>ولی انسان اگر دچار تکرار شد ناراحت میشود، این نشان میدهد انسان از سنخ ماده تنها نیست زیرا گوسفند هم مادی است ولی تکرار برایش خسته</a:t>
            </a:r>
            <a:r>
              <a:rPr lang="fa-IR" dirty="0"/>
              <a:t> </a:t>
            </a:r>
            <a:r>
              <a:rPr lang="fa-IR" sz="3200" dirty="0" smtClean="0">
                <a:solidFill>
                  <a:srgbClr val="FFFF00"/>
                </a:solidFill>
                <a:latin typeface="A Suls" pitchFamily="2" charset="-78"/>
                <a:cs typeface="B Nazanin" panose="00000400000000000000" pitchFamily="2" charset="-78"/>
              </a:rPr>
              <a:t>کننده نیست ولی برای انسان خسته</a:t>
            </a:r>
            <a:r>
              <a:rPr lang="fa-IR" dirty="0"/>
              <a:t> </a:t>
            </a:r>
            <a:r>
              <a:rPr lang="fa-IR" sz="3200" dirty="0" smtClean="0">
                <a:solidFill>
                  <a:srgbClr val="FFFF00"/>
                </a:solidFill>
                <a:latin typeface="A Suls" pitchFamily="2" charset="-78"/>
                <a:cs typeface="B Nazanin" panose="00000400000000000000" pitchFamily="2" charset="-78"/>
              </a:rPr>
              <a:t>کننده است. </a:t>
            </a:r>
          </a:p>
          <a:p>
            <a:pPr algn="r"/>
            <a:r>
              <a:rPr lang="fa-IR" sz="3200" dirty="0" smtClean="0">
                <a:solidFill>
                  <a:srgbClr val="FFFF00"/>
                </a:solidFill>
                <a:latin typeface="A Suls" pitchFamily="2" charset="-78"/>
                <a:cs typeface="B Nazanin" panose="00000400000000000000" pitchFamily="2" charset="-78"/>
              </a:rPr>
              <a:t>برخی انسانها میگن من هر چی فکر میکنم این دنیا تکراری هست اصلا این دنیا به چه درد میخورد. از نظر فلسفی این  انسان به اینجا رسیده است که فهمیده معلومه این دنیا ارزش ندارد، و انسان متعلق به این دنیا نیست.  </a:t>
            </a:r>
          </a:p>
          <a:p>
            <a:pPr algn="r"/>
            <a:endParaRPr lang="fa-IR" sz="3200" dirty="0"/>
          </a:p>
        </p:txBody>
      </p:sp>
    </p:spTree>
    <p:extLst>
      <p:ext uri="{BB962C8B-B14F-4D97-AF65-F5344CB8AC3E}">
        <p14:creationId xmlns:p14="http://schemas.microsoft.com/office/powerpoint/2010/main" val="1904624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757646" y="457200"/>
            <a:ext cx="9326880" cy="888274"/>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lgn="ctr">
              <a:buNone/>
            </a:pPr>
            <a:r>
              <a:rPr lang="fa-IR" sz="3600" dirty="0" smtClean="0">
                <a:solidFill>
                  <a:srgbClr val="FFFF00"/>
                </a:solidFill>
                <a:cs typeface="B Nazanin" panose="00000400000000000000" pitchFamily="2" charset="-78"/>
              </a:rPr>
              <a:t>تفاوت انسان و حیوان، تفاوت در نحوه ی زندگی را ایجاد میکند </a:t>
            </a:r>
            <a:endParaRPr lang="en-US" sz="3600" dirty="0" smtClean="0">
              <a:solidFill>
                <a:srgbClr val="FFFF00"/>
              </a:solidFill>
              <a:cs typeface="B Nazanin" panose="00000400000000000000" pitchFamily="2" charset="-78"/>
            </a:endParaRPr>
          </a:p>
        </p:txBody>
      </p:sp>
      <p:sp>
        <p:nvSpPr>
          <p:cNvPr id="5" name="Rectangle 4"/>
          <p:cNvSpPr/>
          <p:nvPr/>
        </p:nvSpPr>
        <p:spPr>
          <a:xfrm>
            <a:off x="261257" y="1619794"/>
            <a:ext cx="10959737" cy="5509200"/>
          </a:xfrm>
          <a:prstGeom prst="rect">
            <a:avLst/>
          </a:prstGeom>
        </p:spPr>
        <p:txBody>
          <a:bodyPr wrap="square">
            <a:spAutoFit/>
          </a:bodyPr>
          <a:lstStyle/>
          <a:p>
            <a:pPr algn="r"/>
            <a:r>
              <a:rPr lang="fa-IR" sz="3200" dirty="0" smtClean="0">
                <a:solidFill>
                  <a:srgbClr val="FFFF00"/>
                </a:solidFill>
                <a:latin typeface="A Suls" pitchFamily="2" charset="-78"/>
                <a:cs typeface="B Nazanin" panose="00000400000000000000" pitchFamily="2" charset="-78"/>
              </a:rPr>
              <a:t>جهان فقط جهان مادی نیست: </a:t>
            </a:r>
          </a:p>
          <a:p>
            <a:pPr algn="r"/>
            <a:r>
              <a:rPr lang="fa-IR" sz="3200" dirty="0" smtClean="0">
                <a:solidFill>
                  <a:srgbClr val="FFFF00"/>
                </a:solidFill>
                <a:latin typeface="A Suls" pitchFamily="2" charset="-78"/>
                <a:cs typeface="B Nazanin" panose="00000400000000000000" pitchFamily="2" charset="-78"/>
              </a:rPr>
              <a:t>کسانی که میگویند این جهان جهان مادی است و هیچ ابعاد دیگری ندارد. </a:t>
            </a:r>
          </a:p>
          <a:p>
            <a:pPr algn="r"/>
            <a:r>
              <a:rPr lang="fa-IR" sz="3200" dirty="0" smtClean="0">
                <a:solidFill>
                  <a:srgbClr val="FFFF00"/>
                </a:solidFill>
                <a:latin typeface="A Suls" pitchFamily="2" charset="-78"/>
                <a:cs typeface="B Nazanin" panose="00000400000000000000" pitchFamily="2" charset="-78"/>
              </a:rPr>
              <a:t>از اونها سئوال میکنیم، رابطه عقلی علت و معلول مادی است یا غیر مادی ... </a:t>
            </a:r>
            <a:endParaRPr lang="fa-IR" sz="3200" dirty="0">
              <a:solidFill>
                <a:srgbClr val="FFFF00"/>
              </a:solidFill>
              <a:latin typeface="A Suls" pitchFamily="2" charset="-78"/>
              <a:cs typeface="B Nazanin" panose="00000400000000000000" pitchFamily="2" charset="-78"/>
            </a:endParaRPr>
          </a:p>
          <a:p>
            <a:pPr algn="r"/>
            <a:endParaRPr lang="fa-IR" sz="3200" dirty="0" smtClean="0">
              <a:solidFill>
                <a:srgbClr val="FFFF00"/>
              </a:solidFill>
              <a:latin typeface="A Suls" pitchFamily="2" charset="-78"/>
              <a:cs typeface="B Nazanin" panose="00000400000000000000" pitchFamily="2" charset="-78"/>
            </a:endParaRPr>
          </a:p>
          <a:p>
            <a:pPr algn="r"/>
            <a:r>
              <a:rPr lang="fa-IR" sz="3200" dirty="0" smtClean="0">
                <a:solidFill>
                  <a:srgbClr val="FFFF00"/>
                </a:solidFill>
                <a:latin typeface="A Suls" pitchFamily="2" charset="-78"/>
                <a:cs typeface="B Nazanin" panose="00000400000000000000" pitchFamily="2" charset="-78"/>
              </a:rPr>
              <a:t>*رابطه عقلی تناقض مادی است یا غیر مادی،</a:t>
            </a:r>
          </a:p>
          <a:p>
            <a:pPr algn="r"/>
            <a:endParaRPr lang="fa-IR" sz="3200" dirty="0">
              <a:solidFill>
                <a:srgbClr val="FFFF00"/>
              </a:solidFill>
              <a:latin typeface="A Suls" pitchFamily="2" charset="-78"/>
              <a:cs typeface="B Nazanin" panose="00000400000000000000" pitchFamily="2" charset="-78"/>
            </a:endParaRPr>
          </a:p>
          <a:p>
            <a:pPr algn="r"/>
            <a:r>
              <a:rPr lang="fa-IR" sz="3200" dirty="0" smtClean="0">
                <a:solidFill>
                  <a:srgbClr val="FFFF00"/>
                </a:solidFill>
                <a:latin typeface="A Suls" pitchFamily="2" charset="-78"/>
                <a:cs typeface="B Nazanin" panose="00000400000000000000" pitchFamily="2" charset="-78"/>
              </a:rPr>
              <a:t>*پدیده تله پاتی مادی نیست چون هر انسان مادی نمیتونه این کار رو کنه</a:t>
            </a:r>
          </a:p>
          <a:p>
            <a:pPr algn="r"/>
            <a:r>
              <a:rPr lang="fa-IR" sz="3200" dirty="0" smtClean="0">
                <a:solidFill>
                  <a:srgbClr val="FFFF00"/>
                </a:solidFill>
                <a:latin typeface="A Suls" pitchFamily="2" charset="-78"/>
                <a:cs typeface="B Nazanin" panose="00000400000000000000" pitchFamily="2" charset="-78"/>
              </a:rPr>
              <a:t>*پدیده کُما مادی نیست  </a:t>
            </a:r>
          </a:p>
          <a:p>
            <a:pPr algn="r"/>
            <a:r>
              <a:rPr lang="fa-IR" sz="3200" dirty="0" smtClean="0">
                <a:solidFill>
                  <a:srgbClr val="FFFF00"/>
                </a:solidFill>
                <a:latin typeface="A Suls" pitchFamily="2" charset="-78"/>
                <a:cs typeface="B Nazanin" panose="00000400000000000000" pitchFamily="2" charset="-78"/>
              </a:rPr>
              <a:t> </a:t>
            </a:r>
            <a:endParaRPr lang="fa-IR" sz="3200" dirty="0">
              <a:solidFill>
                <a:srgbClr val="FFFF00"/>
              </a:solidFill>
              <a:latin typeface="A Suls" pitchFamily="2" charset="-78"/>
              <a:cs typeface="B Nazanin" panose="00000400000000000000" pitchFamily="2" charset="-78"/>
            </a:endParaRPr>
          </a:p>
          <a:p>
            <a:pPr algn="r"/>
            <a:endParaRPr lang="fa-IR" sz="3200" dirty="0" smtClean="0">
              <a:solidFill>
                <a:srgbClr val="FFFF00"/>
              </a:solidFill>
              <a:latin typeface="A Suls" pitchFamily="2" charset="-78"/>
              <a:cs typeface="B Nazanin" panose="00000400000000000000" pitchFamily="2" charset="-78"/>
            </a:endParaRPr>
          </a:p>
          <a:p>
            <a:pPr algn="r"/>
            <a:endParaRPr lang="fa-IR" sz="3200" dirty="0"/>
          </a:p>
        </p:txBody>
      </p:sp>
    </p:spTree>
    <p:extLst>
      <p:ext uri="{BB962C8B-B14F-4D97-AF65-F5344CB8AC3E}">
        <p14:creationId xmlns:p14="http://schemas.microsoft.com/office/powerpoint/2010/main" val="479180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757646" y="457200"/>
            <a:ext cx="9326880" cy="888274"/>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lgn="ctr">
              <a:buNone/>
            </a:pPr>
            <a:r>
              <a:rPr lang="fa-IR" sz="3600" dirty="0" smtClean="0">
                <a:solidFill>
                  <a:srgbClr val="FFFF00"/>
                </a:solidFill>
                <a:cs typeface="B Nazanin" panose="00000400000000000000" pitchFamily="2" charset="-78"/>
              </a:rPr>
              <a:t>تفاوت انسان و حیوان، تفاوت در نحوه ی زندگی را ایجاد میکند </a:t>
            </a:r>
            <a:endParaRPr lang="en-US" sz="3600" dirty="0" smtClean="0">
              <a:solidFill>
                <a:srgbClr val="FFFF00"/>
              </a:solidFill>
              <a:cs typeface="B Nazanin" panose="00000400000000000000" pitchFamily="2" charset="-78"/>
            </a:endParaRPr>
          </a:p>
        </p:txBody>
      </p:sp>
      <p:sp>
        <p:nvSpPr>
          <p:cNvPr id="5" name="Rectangle 4"/>
          <p:cNvSpPr/>
          <p:nvPr/>
        </p:nvSpPr>
        <p:spPr>
          <a:xfrm>
            <a:off x="261257" y="1619794"/>
            <a:ext cx="10959737" cy="3539430"/>
          </a:xfrm>
          <a:prstGeom prst="rect">
            <a:avLst/>
          </a:prstGeom>
        </p:spPr>
        <p:txBody>
          <a:bodyPr wrap="square">
            <a:spAutoFit/>
          </a:bodyPr>
          <a:lstStyle/>
          <a:p>
            <a:pPr algn="r"/>
            <a:r>
              <a:rPr lang="fa-IR" sz="3200" dirty="0" smtClean="0">
                <a:solidFill>
                  <a:srgbClr val="FFFF00"/>
                </a:solidFill>
                <a:latin typeface="A Suls" pitchFamily="2" charset="-78"/>
                <a:cs typeface="B Nazanin" panose="00000400000000000000" pitchFamily="2" charset="-78"/>
              </a:rPr>
              <a:t>حالا باید ببینیم اندیشه ی معرفی شده برای اداره جامعه ، انسان را به سمت مادیات سوق میدهند یا به سمت پوشش تمام ابعاد انسانی ...</a:t>
            </a:r>
          </a:p>
          <a:p>
            <a:pPr algn="r"/>
            <a:endParaRPr lang="fa-IR" sz="3200" dirty="0">
              <a:solidFill>
                <a:srgbClr val="FFFF00"/>
              </a:solidFill>
              <a:latin typeface="A Suls" pitchFamily="2" charset="-78"/>
              <a:cs typeface="B Nazanin" panose="00000400000000000000" pitchFamily="2" charset="-78"/>
            </a:endParaRPr>
          </a:p>
          <a:p>
            <a:pPr algn="r"/>
            <a:r>
              <a:rPr lang="fa-IR" sz="3200" dirty="0" smtClean="0">
                <a:solidFill>
                  <a:srgbClr val="FFFF00"/>
                </a:solidFill>
                <a:latin typeface="A Suls" pitchFamily="2" charset="-78"/>
                <a:cs typeface="B Nazanin" panose="00000400000000000000" pitchFamily="2" charset="-78"/>
              </a:rPr>
              <a:t> </a:t>
            </a:r>
          </a:p>
          <a:p>
            <a:pPr algn="r"/>
            <a:endParaRPr lang="fa-IR" sz="3200" dirty="0">
              <a:solidFill>
                <a:srgbClr val="FFFF00"/>
              </a:solidFill>
              <a:latin typeface="A Suls" pitchFamily="2" charset="-78"/>
              <a:cs typeface="B Nazanin" panose="00000400000000000000" pitchFamily="2" charset="-78"/>
            </a:endParaRPr>
          </a:p>
          <a:p>
            <a:pPr algn="r"/>
            <a:endParaRPr lang="fa-IR" sz="3200" dirty="0" smtClean="0">
              <a:solidFill>
                <a:srgbClr val="FFFF00"/>
              </a:solidFill>
              <a:latin typeface="A Suls" pitchFamily="2" charset="-78"/>
              <a:cs typeface="B Nazanin" panose="00000400000000000000" pitchFamily="2" charset="-78"/>
            </a:endParaRPr>
          </a:p>
          <a:p>
            <a:pPr algn="r"/>
            <a:endParaRPr lang="fa-IR" sz="3200" dirty="0"/>
          </a:p>
        </p:txBody>
      </p:sp>
    </p:spTree>
    <p:extLst>
      <p:ext uri="{BB962C8B-B14F-4D97-AF65-F5344CB8AC3E}">
        <p14:creationId xmlns:p14="http://schemas.microsoft.com/office/powerpoint/2010/main" val="3562151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477065" y="183253"/>
            <a:ext cx="5617698" cy="1162221"/>
          </a:xfrm>
        </p:spPr>
        <p:txBody>
          <a:bodyPr>
            <a:normAutofit/>
          </a:bodyPr>
          <a:lstStyle/>
          <a:p>
            <a:pPr algn="ctr"/>
            <a:r>
              <a:rPr lang="fa-IR" sz="4400" dirty="0" smtClean="0">
                <a:solidFill>
                  <a:srgbClr val="FFFF00"/>
                </a:solidFill>
                <a:cs typeface="B Nazanin" panose="00000400000000000000" pitchFamily="2" charset="-78"/>
              </a:rPr>
              <a:t>نظام سیاسی انقلاب اسلامی </a:t>
            </a:r>
            <a:endParaRPr lang="en-US" sz="4400" dirty="0" smtClean="0">
              <a:solidFill>
                <a:srgbClr val="FFFF00"/>
              </a:solidFill>
              <a:cs typeface="B Nazanin" panose="00000400000000000000" pitchFamily="2" charset="-78"/>
            </a:endParaRPr>
          </a:p>
        </p:txBody>
      </p:sp>
      <p:sp>
        <p:nvSpPr>
          <p:cNvPr id="4" name="Rectangle 3"/>
          <p:cNvSpPr/>
          <p:nvPr/>
        </p:nvSpPr>
        <p:spPr>
          <a:xfrm>
            <a:off x="261257" y="1619794"/>
            <a:ext cx="10959737" cy="4524315"/>
          </a:xfrm>
          <a:prstGeom prst="rect">
            <a:avLst/>
          </a:prstGeom>
        </p:spPr>
        <p:txBody>
          <a:bodyPr wrap="square">
            <a:spAutoFit/>
          </a:bodyPr>
          <a:lstStyle/>
          <a:p>
            <a:pPr algn="r"/>
            <a:r>
              <a:rPr lang="fa-IR" sz="3200" dirty="0">
                <a:solidFill>
                  <a:srgbClr val="FFFF00"/>
                </a:solidFill>
                <a:latin typeface="A Suls" pitchFamily="2" charset="-78"/>
                <a:cs typeface="B Nazanin" panose="00000400000000000000" pitchFamily="2" charset="-78"/>
              </a:rPr>
              <a:t>شهید آیت ا.. دکتر بهشتی :</a:t>
            </a:r>
            <a:br>
              <a:rPr lang="fa-IR" sz="3200" dirty="0">
                <a:solidFill>
                  <a:srgbClr val="FFFF00"/>
                </a:solidFill>
                <a:latin typeface="A Suls" pitchFamily="2" charset="-78"/>
                <a:cs typeface="B Nazanin" panose="00000400000000000000" pitchFamily="2" charset="-78"/>
              </a:rPr>
            </a:br>
            <a:r>
              <a:rPr lang="fa-IR" sz="3200" dirty="0">
                <a:solidFill>
                  <a:srgbClr val="FFFF00"/>
                </a:solidFill>
                <a:latin typeface="A Suls" pitchFamily="2" charset="-78"/>
                <a:cs typeface="B Nazanin" panose="00000400000000000000" pitchFamily="2" charset="-78"/>
              </a:rPr>
              <a:t>نظام سیاسی انقلاب اسلامی؛ در واقع نظام سیاسی امامت و امت است</a:t>
            </a:r>
            <a:r>
              <a:rPr lang="fa-IR" sz="3200" dirty="0" smtClean="0">
                <a:solidFill>
                  <a:srgbClr val="FFFF00"/>
                </a:solidFill>
                <a:latin typeface="A Suls" pitchFamily="2" charset="-78"/>
                <a:cs typeface="B Nazanin" panose="00000400000000000000" pitchFamily="2" charset="-78"/>
              </a:rPr>
              <a:t>.</a:t>
            </a:r>
          </a:p>
          <a:p>
            <a:pPr algn="r"/>
            <a:r>
              <a:rPr lang="fa-IR" sz="3200" dirty="0" smtClean="0">
                <a:solidFill>
                  <a:srgbClr val="FFFF00"/>
                </a:solidFill>
                <a:latin typeface="A Suls" pitchFamily="2" charset="-78"/>
                <a:cs typeface="B Nazanin" panose="00000400000000000000" pitchFamily="2" charset="-78"/>
              </a:rPr>
              <a:t>نظامی سیاسی بر اساس روابط متقابل امامت و امت. </a:t>
            </a:r>
          </a:p>
          <a:p>
            <a:pPr algn="r"/>
            <a:endParaRPr lang="fa-IR" sz="3200" dirty="0">
              <a:solidFill>
                <a:srgbClr val="FFFF00"/>
              </a:solidFill>
              <a:latin typeface="A Suls" pitchFamily="2" charset="-78"/>
              <a:cs typeface="B Nazanin" panose="00000400000000000000" pitchFamily="2" charset="-78"/>
            </a:endParaRPr>
          </a:p>
          <a:p>
            <a:pPr algn="r"/>
            <a:r>
              <a:rPr lang="fa-IR" sz="3200" dirty="0" smtClean="0">
                <a:solidFill>
                  <a:srgbClr val="FFFF00"/>
                </a:solidFill>
                <a:latin typeface="A Suls" pitchFamily="2" charset="-78"/>
                <a:cs typeface="B Nazanin" panose="00000400000000000000" pitchFamily="2" charset="-78"/>
              </a:rPr>
              <a:t>برخی از زیبایی های نظام سیاسی امامت و امت : </a:t>
            </a:r>
          </a:p>
          <a:p>
            <a:pPr algn="r"/>
            <a:r>
              <a:rPr lang="fa-IR" sz="3200" dirty="0" smtClean="0">
                <a:solidFill>
                  <a:srgbClr val="FFFF00"/>
                </a:solidFill>
                <a:latin typeface="A Suls" pitchFamily="2" charset="-78"/>
                <a:cs typeface="B Nazanin" panose="00000400000000000000" pitchFamily="2" charset="-78"/>
              </a:rPr>
              <a:t>اگر فرد مسلمانی دارای بدهی باشد که نتواند پرداخت کند باید امام جامعه آن را بپردازد. </a:t>
            </a:r>
          </a:p>
          <a:p>
            <a:pPr algn="r"/>
            <a:r>
              <a:rPr lang="fa-IR" sz="3200" dirty="0" smtClean="0">
                <a:solidFill>
                  <a:srgbClr val="FFFF00"/>
                </a:solidFill>
                <a:latin typeface="A Suls" pitchFamily="2" charset="-78"/>
                <a:cs typeface="B Nazanin" panose="00000400000000000000" pitchFamily="2" charset="-78"/>
              </a:rPr>
              <a:t>اگر فرد مسلمانی بدهکار دیه باشد و نتواند پرداخت کند امام جامعه باید آن را پرداخت کند.  </a:t>
            </a:r>
            <a:endParaRPr lang="fa-IR" sz="3200" dirty="0"/>
          </a:p>
        </p:txBody>
      </p:sp>
    </p:spTree>
    <p:extLst>
      <p:ext uri="{BB962C8B-B14F-4D97-AF65-F5344CB8AC3E}">
        <p14:creationId xmlns:p14="http://schemas.microsoft.com/office/powerpoint/2010/main" val="2151470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477065" y="183253"/>
            <a:ext cx="5617698" cy="1162221"/>
          </a:xfrm>
        </p:spPr>
        <p:txBody>
          <a:bodyPr>
            <a:normAutofit/>
          </a:bodyPr>
          <a:lstStyle/>
          <a:p>
            <a:pPr algn="ctr"/>
            <a:r>
              <a:rPr lang="fa-IR" sz="4400" dirty="0" smtClean="0">
                <a:solidFill>
                  <a:srgbClr val="FFFF00"/>
                </a:solidFill>
                <a:cs typeface="B Nazanin" panose="00000400000000000000" pitchFamily="2" charset="-78"/>
              </a:rPr>
              <a:t>نظام سیاسی انقلاب اسلامی </a:t>
            </a:r>
            <a:endParaRPr lang="en-US" sz="4400" dirty="0" smtClean="0">
              <a:solidFill>
                <a:srgbClr val="FFFF00"/>
              </a:solidFill>
              <a:cs typeface="B Nazanin" panose="00000400000000000000" pitchFamily="2" charset="-78"/>
            </a:endParaRPr>
          </a:p>
        </p:txBody>
      </p:sp>
      <p:sp>
        <p:nvSpPr>
          <p:cNvPr id="4" name="Rectangle 3"/>
          <p:cNvSpPr/>
          <p:nvPr/>
        </p:nvSpPr>
        <p:spPr>
          <a:xfrm>
            <a:off x="653143" y="1567542"/>
            <a:ext cx="10959737" cy="3539430"/>
          </a:xfrm>
          <a:prstGeom prst="rect">
            <a:avLst/>
          </a:prstGeom>
        </p:spPr>
        <p:txBody>
          <a:bodyPr wrap="square">
            <a:spAutoFit/>
          </a:bodyPr>
          <a:lstStyle/>
          <a:p>
            <a:pPr algn="r"/>
            <a:r>
              <a:rPr lang="fa-IR" sz="3200" dirty="0" smtClean="0">
                <a:solidFill>
                  <a:srgbClr val="FFFF00"/>
                </a:solidFill>
                <a:latin typeface="A Suls" pitchFamily="2" charset="-78"/>
                <a:cs typeface="B Nazanin" panose="00000400000000000000" pitchFamily="2" charset="-78"/>
              </a:rPr>
              <a:t>از طرفی در این روابط متقابل امامت و امت ؛ امت باید در مسایل سیاسی حضور آگاهانه داشته باشد، امام جامعه را نصیحت کند؛ و اگر امام جامعه دستوری داد آن را اجرا کند تا مصالح جامعه ی اسلامی از بین نرود. </a:t>
            </a:r>
          </a:p>
          <a:p>
            <a:pPr algn="r"/>
            <a:endParaRPr lang="fa-IR" sz="3200" dirty="0">
              <a:solidFill>
                <a:srgbClr val="FFFF00"/>
              </a:solidFill>
              <a:latin typeface="A Suls" pitchFamily="2" charset="-78"/>
              <a:cs typeface="B Nazanin" panose="00000400000000000000" pitchFamily="2" charset="-78"/>
            </a:endParaRPr>
          </a:p>
          <a:p>
            <a:pPr algn="r"/>
            <a:r>
              <a:rPr lang="fa-IR" sz="3200" dirty="0" smtClean="0">
                <a:solidFill>
                  <a:srgbClr val="FFFF00"/>
                </a:solidFill>
                <a:latin typeface="A Suls" pitchFamily="2" charset="-78"/>
                <a:cs typeface="B Nazanin" panose="00000400000000000000" pitchFamily="2" charset="-78"/>
              </a:rPr>
              <a:t>اگر این روابط متقابل بین امام جامعه و امت از بین برود فاصله و شکاف ایدئولوژیک و اندیشه ای بین امام و امت ایجاد شود؛ شکاف های اجتماعی ، اقتصادی و سیاسی بر جامعه حاکم خواهد شد. </a:t>
            </a:r>
            <a:endParaRPr lang="fa-IR" sz="3200" dirty="0"/>
          </a:p>
        </p:txBody>
      </p:sp>
    </p:spTree>
    <p:extLst>
      <p:ext uri="{BB962C8B-B14F-4D97-AF65-F5344CB8AC3E}">
        <p14:creationId xmlns:p14="http://schemas.microsoft.com/office/powerpoint/2010/main" val="3746877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477065" y="183253"/>
            <a:ext cx="5617698" cy="1162221"/>
          </a:xfrm>
        </p:spPr>
        <p:txBody>
          <a:bodyPr>
            <a:normAutofit/>
          </a:bodyPr>
          <a:lstStyle/>
          <a:p>
            <a:pPr algn="ctr"/>
            <a:r>
              <a:rPr lang="fa-IR" sz="4400" dirty="0" smtClean="0">
                <a:solidFill>
                  <a:srgbClr val="FFFF00"/>
                </a:solidFill>
                <a:cs typeface="B Nazanin" panose="00000400000000000000" pitchFamily="2" charset="-78"/>
              </a:rPr>
              <a:t>خطبه</a:t>
            </a:r>
            <a:r>
              <a:rPr lang="fa-IR" dirty="0"/>
              <a:t> </a:t>
            </a:r>
            <a:r>
              <a:rPr lang="fa-IR" sz="4400" dirty="0" smtClean="0">
                <a:solidFill>
                  <a:srgbClr val="FFFF00"/>
                </a:solidFill>
                <a:cs typeface="B Nazanin" panose="00000400000000000000" pitchFamily="2" charset="-78"/>
              </a:rPr>
              <a:t>ی  97 نهج</a:t>
            </a:r>
            <a:r>
              <a:rPr lang="fa-IR" dirty="0"/>
              <a:t> </a:t>
            </a:r>
            <a:r>
              <a:rPr lang="fa-IR" sz="4400" dirty="0" smtClean="0">
                <a:solidFill>
                  <a:srgbClr val="FFFF00"/>
                </a:solidFill>
                <a:cs typeface="B Nazanin" panose="00000400000000000000" pitchFamily="2" charset="-78"/>
              </a:rPr>
              <a:t>البلاغه</a:t>
            </a:r>
            <a:endParaRPr lang="en-US" sz="4400" dirty="0" smtClean="0">
              <a:solidFill>
                <a:srgbClr val="FFFF00"/>
              </a:solidFill>
              <a:cs typeface="B Nazanin" panose="00000400000000000000" pitchFamily="2" charset="-78"/>
            </a:endParaRPr>
          </a:p>
        </p:txBody>
      </p:sp>
      <p:sp>
        <p:nvSpPr>
          <p:cNvPr id="4" name="Rectangle 3"/>
          <p:cNvSpPr/>
          <p:nvPr/>
        </p:nvSpPr>
        <p:spPr>
          <a:xfrm>
            <a:off x="574766" y="1345474"/>
            <a:ext cx="10959737" cy="3970318"/>
          </a:xfrm>
          <a:prstGeom prst="rect">
            <a:avLst/>
          </a:prstGeom>
        </p:spPr>
        <p:txBody>
          <a:bodyPr wrap="square">
            <a:spAutoFit/>
          </a:bodyPr>
          <a:lstStyle/>
          <a:p>
            <a:pPr algn="r" rtl="1"/>
            <a:r>
              <a:rPr lang="fa-IR" sz="2800" dirty="0">
                <a:solidFill>
                  <a:srgbClr val="FFFF00"/>
                </a:solidFill>
                <a:cs typeface="B Nazanin" panose="00000400000000000000" pitchFamily="2" charset="-78"/>
              </a:rPr>
              <a:t>خطبه‌ی زیر خطبه 97 نهج</a:t>
            </a:r>
            <a:r>
              <a:rPr lang="fa-IR" dirty="0"/>
              <a:t> </a:t>
            </a:r>
            <a:r>
              <a:rPr lang="fa-IR" sz="2800" dirty="0">
                <a:solidFill>
                  <a:srgbClr val="FFFF00"/>
                </a:solidFill>
                <a:cs typeface="B Nazanin" panose="00000400000000000000" pitchFamily="2" charset="-78"/>
              </a:rPr>
              <a:t>البلاغه است؛ یاران امام‌علی‌علیه‌السلام آنچنان بی‌فایده بودند، آنچنان بر روی حق متزلزل بودند که امام‌علی‌علیه‌السلام می‌فرمایند‌: کاش ده نفر از شما رو می‌دادم و با یکی از یاران معاویه مبادله </a:t>
            </a:r>
            <a:r>
              <a:rPr lang="fa-IR" sz="2800" dirty="0" smtClean="0">
                <a:solidFill>
                  <a:srgbClr val="FFFF00"/>
                </a:solidFill>
                <a:cs typeface="B Nazanin" panose="00000400000000000000" pitchFamily="2" charset="-78"/>
              </a:rPr>
              <a:t>می‌کردم.</a:t>
            </a:r>
          </a:p>
          <a:p>
            <a:pPr algn="r" rtl="1"/>
            <a:endParaRPr lang="en-US" sz="2800" dirty="0">
              <a:solidFill>
                <a:srgbClr val="FFFF00"/>
              </a:solidFill>
              <a:cs typeface="B Nazanin" panose="00000400000000000000" pitchFamily="2" charset="-78"/>
            </a:endParaRPr>
          </a:p>
          <a:p>
            <a:pPr algn="r" rtl="1"/>
            <a:r>
              <a:rPr lang="fa-IR" sz="2800" dirty="0">
                <a:solidFill>
                  <a:srgbClr val="FFFF00"/>
                </a:solidFill>
                <a:cs typeface="B Nazanin" panose="00000400000000000000" pitchFamily="2" charset="-78"/>
              </a:rPr>
              <a:t>خطبه 97 نهج‌البلاغه‌: اى مردم كه بدن‌هاى شما حاضر و عقل‌هاى شما پنهان و افكار و آراء شما گوناگون است و زمامداران شما دچار مشكلات شمايند. رهبر شما از خدا اطاعت مى كند، شما با او مخالفت مى كنيد، امّا رهبر شاميان خداى را معصيت مى كند، از او فرمانبردارند. به خدا سوگند دوست دارم معاويه شما را با نفرات خود مانند مبادله درهم و دينار با من سودا كند، ده نفر از شما را بگيرد و يك نفر از آنها را به من بدهد.</a:t>
            </a:r>
            <a:endParaRPr lang="en-US" sz="2800" dirty="0">
              <a:solidFill>
                <a:srgbClr val="FFFF00"/>
              </a:solidFill>
              <a:cs typeface="B Nazanin" panose="00000400000000000000" pitchFamily="2" charset="-78"/>
            </a:endParaRPr>
          </a:p>
        </p:txBody>
      </p:sp>
    </p:spTree>
    <p:extLst>
      <p:ext uri="{BB962C8B-B14F-4D97-AF65-F5344CB8AC3E}">
        <p14:creationId xmlns:p14="http://schemas.microsoft.com/office/powerpoint/2010/main" val="2691360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89612" y="313882"/>
            <a:ext cx="7736226" cy="1162221"/>
          </a:xfrm>
        </p:spPr>
        <p:txBody>
          <a:bodyPr>
            <a:normAutofit/>
          </a:bodyPr>
          <a:lstStyle/>
          <a:p>
            <a:pPr algn="ctr"/>
            <a:r>
              <a:rPr lang="fa-IR" sz="4400" dirty="0" smtClean="0">
                <a:solidFill>
                  <a:srgbClr val="FFFF00"/>
                </a:solidFill>
                <a:cs typeface="B Nazanin" panose="00000400000000000000" pitchFamily="2" charset="-78"/>
              </a:rPr>
              <a:t>آیا بین ما و امام جامعه مان فاصله هست؟ </a:t>
            </a:r>
            <a:endParaRPr lang="en-US" sz="4400" dirty="0" smtClean="0">
              <a:solidFill>
                <a:srgbClr val="FFFF00"/>
              </a:solidFill>
              <a:cs typeface="B Nazanin" panose="00000400000000000000" pitchFamily="2" charset="-78"/>
            </a:endParaRPr>
          </a:p>
        </p:txBody>
      </p:sp>
      <p:sp>
        <p:nvSpPr>
          <p:cNvPr id="4" name="Rectangle 3"/>
          <p:cNvSpPr/>
          <p:nvPr/>
        </p:nvSpPr>
        <p:spPr>
          <a:xfrm>
            <a:off x="535577" y="1384662"/>
            <a:ext cx="10959737" cy="5693866"/>
          </a:xfrm>
          <a:prstGeom prst="rect">
            <a:avLst/>
          </a:prstGeom>
        </p:spPr>
        <p:txBody>
          <a:bodyPr wrap="square">
            <a:spAutoFit/>
          </a:bodyPr>
          <a:lstStyle/>
          <a:p>
            <a:pPr algn="r" rtl="1"/>
            <a:r>
              <a:rPr lang="fa-IR" sz="2800" dirty="0" smtClean="0">
                <a:solidFill>
                  <a:srgbClr val="FFFF00"/>
                </a:solidFill>
                <a:cs typeface="B Nazanin" panose="00000400000000000000" pitchFamily="2" charset="-78"/>
              </a:rPr>
              <a:t>برای اینکه بفهمیم آیا بین ما و امام جامعه مان فاصله هست باید ببینم بین اندیشه ی و عمل ما و اندیشه و عمل مدنظر امام جامعه فاصله هست یا نه ؟ </a:t>
            </a:r>
          </a:p>
          <a:p>
            <a:pPr algn="r" rtl="1"/>
            <a:endParaRPr lang="fa-IR" sz="2800" dirty="0">
              <a:solidFill>
                <a:srgbClr val="FFFF00"/>
              </a:solidFill>
              <a:cs typeface="B Nazanin" panose="00000400000000000000" pitchFamily="2" charset="-78"/>
            </a:endParaRPr>
          </a:p>
          <a:p>
            <a:pPr algn="r" rtl="1"/>
            <a:r>
              <a:rPr lang="fa-IR" sz="2800" dirty="0" smtClean="0">
                <a:solidFill>
                  <a:srgbClr val="FFFF00"/>
                </a:solidFill>
                <a:cs typeface="B Nazanin" panose="00000400000000000000" pitchFamily="2" charset="-78"/>
              </a:rPr>
              <a:t>نکته باید توجه داشته باشیم ، امام جامعه</a:t>
            </a:r>
            <a:r>
              <a:rPr lang="fa-IR" dirty="0"/>
              <a:t> </a:t>
            </a:r>
            <a:r>
              <a:rPr lang="fa-IR" sz="2800" dirty="0" smtClean="0">
                <a:solidFill>
                  <a:srgbClr val="FFFF00"/>
                </a:solidFill>
                <a:cs typeface="B Nazanin" panose="00000400000000000000" pitchFamily="2" charset="-78"/>
              </a:rPr>
              <a:t>مان هر کاری میکند برای این است که ما زندگی بهتری داشته باشیم...  یک مثالش در اقتصاد مقاومتی ... کارخانه سیمان یا کارخانه دانش بنیان ؟ </a:t>
            </a:r>
          </a:p>
          <a:p>
            <a:pPr algn="r" rtl="1"/>
            <a:endParaRPr lang="fa-IR" sz="2800" dirty="0">
              <a:solidFill>
                <a:srgbClr val="FFFF00"/>
              </a:solidFill>
              <a:cs typeface="B Nazanin" panose="00000400000000000000" pitchFamily="2" charset="-78"/>
            </a:endParaRPr>
          </a:p>
          <a:p>
            <a:pPr algn="r" rtl="1"/>
            <a:r>
              <a:rPr lang="fa-IR" sz="2800" dirty="0" smtClean="0">
                <a:solidFill>
                  <a:srgbClr val="FFFF00"/>
                </a:solidFill>
                <a:cs typeface="B Nazanin" panose="00000400000000000000" pitchFamily="2" charset="-78"/>
              </a:rPr>
              <a:t>آیا مصادیقی وجود دارد که ببینیم میان اندیشه ی ما و اندیشه ی رهبر انقلاب فاصله وجود دارد؟ </a:t>
            </a:r>
          </a:p>
          <a:p>
            <a:pPr algn="r" rtl="1"/>
            <a:endParaRPr lang="fa-IR" sz="2800" dirty="0">
              <a:solidFill>
                <a:srgbClr val="FFFF00"/>
              </a:solidFill>
              <a:cs typeface="B Nazanin" panose="00000400000000000000" pitchFamily="2" charset="-78"/>
            </a:endParaRPr>
          </a:p>
          <a:p>
            <a:pPr algn="r" rtl="1"/>
            <a:r>
              <a:rPr lang="fa-IR" sz="2800" dirty="0" smtClean="0">
                <a:solidFill>
                  <a:srgbClr val="FFFF00"/>
                </a:solidFill>
                <a:cs typeface="B Nazanin" panose="00000400000000000000" pitchFamily="2" charset="-78"/>
              </a:rPr>
              <a:t>کتاب طرح کلی اندیشه</a:t>
            </a:r>
            <a:r>
              <a:rPr lang="fa-IR" dirty="0"/>
              <a:t> </a:t>
            </a:r>
            <a:r>
              <a:rPr lang="fa-IR" sz="2800" dirty="0" smtClean="0">
                <a:solidFill>
                  <a:srgbClr val="FFFF00"/>
                </a:solidFill>
                <a:cs typeface="B Nazanin" panose="00000400000000000000" pitchFamily="2" charset="-78"/>
              </a:rPr>
              <a:t>ی اسلامی در قرآن، بیانیه گام دوم ، </a:t>
            </a:r>
          </a:p>
          <a:p>
            <a:pPr algn="r" rtl="1"/>
            <a:r>
              <a:rPr lang="fa-IR" sz="2800" dirty="0" smtClean="0">
                <a:solidFill>
                  <a:srgbClr val="FFFF00"/>
                </a:solidFill>
                <a:cs typeface="B Nazanin" panose="00000400000000000000" pitchFamily="2" charset="-78"/>
              </a:rPr>
              <a:t>مثال فاصله میان " یقیمون الصلاه در اندیشه ی رهبر انقلاب و میان اندیشه ی ما " و مسجد در نگاه رهبری </a:t>
            </a:r>
          </a:p>
          <a:p>
            <a:pPr algn="r" rtl="1"/>
            <a:endParaRPr lang="fa-IR" sz="2800" dirty="0" smtClean="0">
              <a:solidFill>
                <a:srgbClr val="FFFF00"/>
              </a:solidFill>
              <a:cs typeface="B Nazanin" panose="00000400000000000000" pitchFamily="2" charset="-78"/>
            </a:endParaRPr>
          </a:p>
          <a:p>
            <a:pPr algn="r" rtl="1"/>
            <a:endParaRPr lang="en-US" sz="2800" dirty="0">
              <a:solidFill>
                <a:srgbClr val="FFFF00"/>
              </a:solidFill>
              <a:cs typeface="B Nazanin" panose="00000400000000000000" pitchFamily="2" charset="-78"/>
            </a:endParaRPr>
          </a:p>
        </p:txBody>
      </p:sp>
    </p:spTree>
    <p:extLst>
      <p:ext uri="{BB962C8B-B14F-4D97-AF65-F5344CB8AC3E}">
        <p14:creationId xmlns:p14="http://schemas.microsoft.com/office/powerpoint/2010/main" val="35986429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TM02836342[[fn=Ion]]</Template>
  <TotalTime>226</TotalTime>
  <Words>639</Words>
  <Application>Microsoft Office PowerPoint</Application>
  <PresentationFormat>Widescreen</PresentationFormat>
  <Paragraphs>47</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 Suls</vt:lpstr>
      <vt:lpstr>Arial</vt:lpstr>
      <vt:lpstr>B Nazanin</vt:lpstr>
      <vt:lpstr>Century Gothic</vt:lpstr>
      <vt:lpstr>Times New Roman</vt:lpstr>
      <vt:lpstr>Wingdings 3</vt:lpstr>
      <vt:lpstr>Ion</vt:lpstr>
      <vt:lpstr>بسم الله الرّحمن الرّحیم</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Windows User</dc:creator>
  <cp:lastModifiedBy>Windows User</cp:lastModifiedBy>
  <cp:revision>18</cp:revision>
  <dcterms:created xsi:type="dcterms:W3CDTF">2019-07-16T04:53:19Z</dcterms:created>
  <dcterms:modified xsi:type="dcterms:W3CDTF">2019-07-16T08:39:44Z</dcterms:modified>
</cp:coreProperties>
</file>