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6858000" cy="9144000" type="screen4x3"/>
  <p:notesSz cx="6858000" cy="9144000"/>
  <p:custDataLst>
    <p:tags r:id="rId10"/>
  </p:custData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00"/>
    <a:srgbClr val="CC3300"/>
    <a:srgbClr val="0000FF"/>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3" d="100"/>
          <a:sy n="63" d="100"/>
        </p:scale>
        <p:origin x="-1176" y="4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99D0A64-FFB4-4DBA-92F1-5B0D398A4B5B}" type="datetimeFigureOut">
              <a:rPr lang="fa-IR" smtClean="0"/>
              <a:pPr/>
              <a:t>1434/12/13</a:t>
            </a:fld>
            <a:endParaRPr lang="fa-IR"/>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B1C7F92-266A-47AB-AE31-A7BEF110B9EB}"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C2E9C8D5-F9DC-46A4-9D9D-7EDC07529339}"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219202"/>
            <a:ext cx="1543050" cy="69490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1219202"/>
            <a:ext cx="4514850" cy="6949017"/>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E9C8D5-F9DC-46A4-9D9D-7EDC07529339}"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E9C8D5-F9DC-46A4-9D9D-7EDC07529339}"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5DCDC9-7928-49AF-A32F-97AD94BB009E}" type="datetimeFigureOut">
              <a:rPr lang="fa-IR" smtClean="0"/>
              <a:pPr/>
              <a:t>1434/12/13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6057900" y="8475134"/>
            <a:ext cx="457200" cy="486833"/>
          </a:xfrm>
        </p:spPr>
        <p:txBody>
          <a:bodyPr/>
          <a:lstStyle/>
          <a:p>
            <a:fld id="{C2E9C8D5-F9DC-46A4-9D9D-7EDC07529339}" type="slidenum">
              <a:rPr lang="fa-IR" smtClean="0"/>
              <a:pPr/>
              <a:t>‹#›</a:t>
            </a:fld>
            <a:endParaRPr lang="fa-IR"/>
          </a:p>
        </p:txBody>
      </p:sp>
      <p:sp>
        <p:nvSpPr>
          <p:cNvPr id="3" name="Picture Placeholder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5DCDC9-7928-49AF-A32F-97AD94BB009E}" type="datetimeFigureOut">
              <a:rPr lang="fa-IR" smtClean="0"/>
              <a:pPr/>
              <a:t>1434/12/13</a:t>
            </a:fld>
            <a:endParaRPr lang="fa-IR"/>
          </a:p>
        </p:txBody>
      </p:sp>
      <p:sp>
        <p:nvSpPr>
          <p:cNvPr id="22" name="Footer Placeholder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2E9C8D5-F9DC-46A4-9D9D-7EDC07529339}" type="slidenum">
              <a:rPr lang="fa-IR" smtClean="0"/>
              <a:pPr/>
              <a:t>‹#›</a:t>
            </a:fld>
            <a:endParaRPr lang="fa-IR"/>
          </a:p>
        </p:txBody>
      </p:sp>
      <p:grpSp>
        <p:nvGrpSpPr>
          <p:cNvPr id="2" name="Group 1"/>
          <p:cNvGrpSpPr/>
          <p:nvPr/>
        </p:nvGrpSpPr>
        <p:grpSpPr>
          <a:xfrm>
            <a:off x="-14263" y="269877"/>
            <a:ext cx="6885411" cy="865632"/>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rot="20978845">
            <a:off x="771021" y="6665466"/>
            <a:ext cx="4986554" cy="1323439"/>
          </a:xfrm>
          <a:prstGeom prst="rect">
            <a:avLst/>
          </a:prstGeom>
          <a:noFill/>
        </p:spPr>
        <p:txBody>
          <a:bodyPr wrap="square" rtlCol="1">
            <a:spAutoFit/>
          </a:bodyPr>
          <a:lstStyle/>
          <a:p>
            <a:r>
              <a:rPr lang="fa-IR" dirty="0" smtClean="0">
                <a:cs typeface="HALAM" pitchFamily="2" charset="-78"/>
              </a:rPr>
              <a:t>تهییه کننده </a:t>
            </a:r>
            <a:r>
              <a:rPr lang="fa-IR" dirty="0" smtClean="0"/>
              <a:t>: </a:t>
            </a:r>
            <a:r>
              <a:rPr lang="fa-IR" sz="8000" dirty="0" smtClean="0">
                <a:solidFill>
                  <a:srgbClr val="0000FF"/>
                </a:solidFill>
                <a:cs typeface="Hmorteza" pitchFamily="2" charset="-78"/>
              </a:rPr>
              <a:t>باشگاه بینالود</a:t>
            </a:r>
            <a:endParaRPr lang="fa-IR" sz="8000" dirty="0">
              <a:solidFill>
                <a:srgbClr val="0000FF"/>
              </a:solidFill>
              <a:cs typeface="Hmorteza" pitchFamily="2" charset="-78"/>
            </a:endParaRPr>
          </a:p>
        </p:txBody>
      </p:sp>
      <p:pic>
        <p:nvPicPr>
          <p:cNvPr id="3073" name="Picture 1" descr="C:\Documents and Settings\shetab\My Documents\Nero Collections\My Pictures\1_nfoglx6f4eqrpqrrp47d.gif"/>
          <p:cNvPicPr>
            <a:picLocks noChangeAspect="1" noChangeArrowheads="1" noCrop="1"/>
          </p:cNvPicPr>
          <p:nvPr/>
        </p:nvPicPr>
        <p:blipFill>
          <a:blip r:embed="rId2" cstate="print"/>
          <a:srcRect/>
          <a:stretch>
            <a:fillRect/>
          </a:stretch>
        </p:blipFill>
        <p:spPr bwMode="auto">
          <a:xfrm>
            <a:off x="764704" y="1043608"/>
            <a:ext cx="5489018" cy="4948355"/>
          </a:xfrm>
          <a:prstGeom prst="rect">
            <a:avLst/>
          </a:prstGeom>
          <a:noFill/>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32656" y="1475656"/>
            <a:ext cx="6120680" cy="8094524"/>
          </a:xfrm>
          <a:prstGeom prst="rect">
            <a:avLst/>
          </a:prstGeom>
        </p:spPr>
        <p:txBody>
          <a:bodyPr wrap="square">
            <a:spAutoFit/>
          </a:bodyPr>
          <a:lstStyle/>
          <a:p>
            <a:r>
              <a:rPr lang="fa-IR" sz="2400" b="1" i="1" dirty="0" smtClean="0">
                <a:cs typeface="HHADI" pitchFamily="2" charset="-78"/>
              </a:rPr>
              <a:t>-</a:t>
            </a:r>
            <a:r>
              <a:rPr lang="fa-IR" sz="2400" dirty="0" smtClean="0">
                <a:cs typeface="HHADI" pitchFamily="2" charset="-78"/>
              </a:rPr>
              <a:t> </a:t>
            </a:r>
            <a:r>
              <a:rPr lang="fa-IR" sz="4000" b="1" dirty="0" smtClean="0">
                <a:solidFill>
                  <a:srgbClr val="FF0000"/>
                </a:solidFill>
                <a:cs typeface="HHADI" pitchFamily="2" charset="-78"/>
              </a:rPr>
              <a:t>آزادي</a:t>
            </a:r>
            <a:r>
              <a:rPr lang="fa-IR" sz="2400" dirty="0" smtClean="0">
                <a:cs typeface="HHADI" pitchFamily="2" charset="-78"/>
              </a:rPr>
              <a:t>، آزادي خواسته طبيعي است اگر شما يك گربه را توي قفس بگذاري روزي هم دو كيلو گوشت به او بدهي ناراحت است مي‌گويد مي‌خواهم بيايم بيرون ولو اينكه كاغذ بخورد مي‌خواهد آزاد بشود سر سفره مي‌خواهي به بچه غذا بدهي ناراحت مي‌شود مي‌گويد مي‌خواهم خودم بخورم با اينكه نمي‌تواند و غذا را مي‌ريزد آزادي خواسته طبيعي انسان است كه آن موقع سلب شد بعد از انقلاب صد كتابي كه چاپ آن جايز نبود بخاطر اينكه كتابها روشنگر بود چاپ شد، آزادي بيان، چه افرادي بودند كه نمي‌توانستند حرف بزنند چه بحث‌هايي كه نمي‌شد گفته بشود. حتي افرادي كه مي‌خواستند بروند مكه يك افرادي را مي‌گذاشتند براي ماموريت٬ حاجي حتي در كشور غريبه هم مي‌ترسيد. </a:t>
            </a:r>
            <a:br>
              <a:rPr lang="fa-IR" sz="2400" dirty="0" smtClean="0">
                <a:cs typeface="HHADI" pitchFamily="2" charset="-78"/>
              </a:rPr>
            </a:br>
            <a:r>
              <a:rPr lang="fa-IR" sz="2400" dirty="0" smtClean="0">
                <a:cs typeface="HHADI" pitchFamily="2" charset="-78"/>
              </a:rPr>
              <a:t/>
            </a:r>
            <a:br>
              <a:rPr lang="fa-IR" sz="2400" dirty="0" smtClean="0">
                <a:cs typeface="HHADI" pitchFamily="2" charset="-78"/>
              </a:rPr>
            </a:br>
            <a:r>
              <a:rPr lang="fa-IR" sz="2400" dirty="0" smtClean="0">
                <a:cs typeface="HHADI" pitchFamily="2" charset="-78"/>
              </a:rPr>
              <a:t>قرآن مي‌فرمايد‌اي بني اسرائيل يادتان نرود كه شما زير شكنجه بوديد بچه هايتان را مي‌كشتند زن هايتان را اسير مي‌كردند اينها از ثمراتي است كه الان نيست. در زندانها اولياء خدا و مردان حق بودند اما الان اگر هم باشند مفسدين في الارض هستند. خانه‌هايي كه عشرتكده بود الان محل مستضعفين شده است.</a:t>
            </a:r>
            <a:br>
              <a:rPr lang="fa-IR" sz="2400" dirty="0" smtClean="0">
                <a:cs typeface="HHADI" pitchFamily="2" charset="-78"/>
              </a:rPr>
            </a:br>
            <a:r>
              <a:rPr lang="fa-IR" sz="2400" dirty="0" smtClean="0">
                <a:cs typeface="HHADI" pitchFamily="2" charset="-78"/>
              </a:rPr>
              <a:t/>
            </a:r>
            <a:br>
              <a:rPr lang="fa-IR" sz="2400" dirty="0" smtClean="0">
                <a:cs typeface="HHADI" pitchFamily="2" charset="-78"/>
              </a:rPr>
            </a:br>
            <a:endParaRPr lang="fa-IR" sz="2400" dirty="0">
              <a:cs typeface="HHADI" pitchFamily="2" charset="-7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4744" y="2267744"/>
            <a:ext cx="4752528" cy="2923877"/>
          </a:xfrm>
          <a:prstGeom prst="rect">
            <a:avLst/>
          </a:prstGeom>
        </p:spPr>
        <p:txBody>
          <a:bodyPr wrap="square">
            <a:spAutoFit/>
          </a:bodyPr>
          <a:lstStyle/>
          <a:p>
            <a:r>
              <a:rPr lang="fa-IR" sz="2400" dirty="0" smtClean="0">
                <a:cs typeface="HHADI" pitchFamily="2" charset="-78"/>
              </a:rPr>
              <a:t>- داريم بسوي </a:t>
            </a:r>
            <a:r>
              <a:rPr lang="fa-IR" sz="4000" dirty="0" smtClean="0">
                <a:solidFill>
                  <a:srgbClr val="FFC000"/>
                </a:solidFill>
                <a:cs typeface="HHADI" pitchFamily="2" charset="-78"/>
              </a:rPr>
              <a:t>عدالت</a:t>
            </a:r>
            <a:r>
              <a:rPr lang="fa-IR" sz="2400" dirty="0" smtClean="0">
                <a:cs typeface="HHADI" pitchFamily="2" charset="-78"/>
              </a:rPr>
              <a:t> مي‌رويم، قرآن مي‌فرمايد</a:t>
            </a:r>
            <a:r>
              <a:rPr lang="fa-IR" sz="2000" dirty="0" smtClean="0">
                <a:cs typeface="HHADI" pitchFamily="2" charset="-78"/>
              </a:rPr>
              <a:t> </a:t>
            </a:r>
            <a:r>
              <a:rPr lang="fa-IR" sz="2400" dirty="0" smtClean="0">
                <a:cs typeface="HHADI" pitchFamily="2" charset="-78"/>
              </a:rPr>
              <a:t>فرق امت مرده و زنده اين است كه اگر در جامعه قاتل را گرفتند و اعدام كردند معلوم مي‌شود كه اين ملت زنده است اما اگر… ملت زنده بايد انتقام بكشد </a:t>
            </a:r>
            <a:r>
              <a:rPr lang="fa-IR" sz="2400" i="1" dirty="0" smtClean="0">
                <a:cs typeface="HHADI" pitchFamily="2" charset="-78"/>
              </a:rPr>
              <a:t>«وَلَكُمْ فِي الْقِصَاصِ حَيَاةٌ»</a:t>
            </a:r>
            <a:r>
              <a:rPr lang="fa-IR" sz="2400" dirty="0" smtClean="0">
                <a:cs typeface="HHADI" pitchFamily="2" charset="-78"/>
              </a:rPr>
              <a:t>البقرة/179 اگر شما قاتل را بكشيد معلوم مي‌شود كه زنده هستيد.</a:t>
            </a:r>
            <a:endParaRPr lang="fa-IR" sz="2000" dirty="0">
              <a:cs typeface="HHADI" pitchFamily="2" charset="-78"/>
            </a:endParaRPr>
          </a:p>
        </p:txBody>
      </p:sp>
    </p:spTree>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6712" y="1115616"/>
            <a:ext cx="5184576" cy="7786747"/>
          </a:xfrm>
          <a:prstGeom prst="rect">
            <a:avLst/>
          </a:prstGeom>
        </p:spPr>
        <p:txBody>
          <a:bodyPr wrap="square">
            <a:spAutoFit/>
          </a:bodyPr>
          <a:lstStyle/>
          <a:p>
            <a:r>
              <a:rPr lang="fa-IR" sz="2400" dirty="0" smtClean="0">
                <a:cs typeface="HHADI" pitchFamily="2" charset="-78"/>
              </a:rPr>
              <a:t>- </a:t>
            </a:r>
            <a:r>
              <a:rPr lang="fa-IR" sz="2400" b="1" dirty="0" smtClean="0">
                <a:cs typeface="HHADI" pitchFamily="2" charset="-78"/>
              </a:rPr>
              <a:t>از </a:t>
            </a:r>
            <a:r>
              <a:rPr lang="fa-IR" sz="3600" b="1" dirty="0" smtClean="0">
                <a:solidFill>
                  <a:srgbClr val="FFFF00"/>
                </a:solidFill>
                <a:cs typeface="HHADI" pitchFamily="2" charset="-78"/>
              </a:rPr>
              <a:t>اسراف به صرفه جويي</a:t>
            </a:r>
            <a:r>
              <a:rPr lang="fa-IR" sz="2400" dirty="0" smtClean="0">
                <a:cs typeface="HHADI" pitchFamily="2" charset="-78"/>
              </a:rPr>
              <a:t>، ميلياردها صرف چه افراد و چه دستگاهايي مي‌شود چه خانه ايي كه الان مبدل شده است به كارهاي فرهنگي و اقشار محروم، </a:t>
            </a:r>
            <a:r>
              <a:rPr lang="fa-IR" sz="2400" b="1" i="1" dirty="0" smtClean="0">
                <a:cs typeface="HHADI" pitchFamily="2" charset="-78"/>
              </a:rPr>
              <a:t>«وَلا تَأْكُلُوا أَمْوَالَكُمْ بَيْنَكُمْ بِالْبَاطِلِ»</a:t>
            </a:r>
            <a:r>
              <a:rPr lang="fa-IR" sz="2400" dirty="0" smtClean="0">
                <a:cs typeface="HHADI" pitchFamily="2" charset="-78"/>
              </a:rPr>
              <a:t> البقرة/188 الحمدلله دارد يكي يكي به اين آيات عمل مي‌شود به آيه قصاص عمل شد، اموال خودتان را به باطل نخوريد به ناحق پول ملت را صرف نكنيد و اين صرفه جويي‌هايي كه كم كم شده است و دارد مي‌شود. </a:t>
            </a:r>
            <a:br>
              <a:rPr lang="fa-IR" sz="2400" dirty="0" smtClean="0">
                <a:cs typeface="HHADI" pitchFamily="2" charset="-78"/>
              </a:rPr>
            </a:br>
            <a:r>
              <a:rPr lang="fa-IR" sz="2400" dirty="0" smtClean="0">
                <a:cs typeface="HHADI" pitchFamily="2" charset="-78"/>
              </a:rPr>
              <a:t/>
            </a:r>
            <a:br>
              <a:rPr lang="fa-IR" sz="2400" dirty="0" smtClean="0">
                <a:cs typeface="HHADI" pitchFamily="2" charset="-78"/>
              </a:rPr>
            </a:br>
            <a:r>
              <a:rPr lang="fa-IR" sz="2400" dirty="0" smtClean="0">
                <a:cs typeface="HHADI" pitchFamily="2" charset="-78"/>
              </a:rPr>
              <a:t>قرآن فراموش شده بود كتابي بود كه آيه الكرسي آنرا به شاخ گاو مي‌نوشتند كه شيرش زياد بشود »</a:t>
            </a:r>
            <a:r>
              <a:rPr lang="fa-IR" sz="2400" b="1" i="1" dirty="0" smtClean="0">
                <a:cs typeface="HHADI" pitchFamily="2" charset="-78"/>
              </a:rPr>
              <a:t>و إن يكاد</a:t>
            </a:r>
            <a:r>
              <a:rPr lang="fa-IR" sz="2400" dirty="0" smtClean="0">
                <a:cs typeface="HHADI" pitchFamily="2" charset="-78"/>
              </a:rPr>
              <a:t>« آنرا به بازوي بچه مي‌بستند كه عقرب او را نگزد يا »</a:t>
            </a:r>
            <a:r>
              <a:rPr lang="fa-IR" sz="2400" b="1" i="1" dirty="0" smtClean="0">
                <a:cs typeface="HHADI" pitchFamily="2" charset="-78"/>
              </a:rPr>
              <a:t>إن اكرمكم عندالله«</a:t>
            </a:r>
            <a:r>
              <a:rPr lang="fa-IR" sz="2400" dirty="0" smtClean="0">
                <a:cs typeface="HHADI" pitchFamily="2" charset="-78"/>
              </a:rPr>
              <a:t> آنرا براي تبليغات چاي و روغن استفاده مي‌كردند يا براي مرده مي‌خواندند يا براي عروس مي‌بردند يا براي خانه نو مي‌بردند استفاده‌هاي قرآن تمام استفاده‌هاي تشريفاتي بود اما الان دارد مكتب مي‌شود.</a:t>
            </a:r>
            <a:br>
              <a:rPr lang="fa-IR" sz="2400" dirty="0" smtClean="0">
                <a:cs typeface="HHADI" pitchFamily="2" charset="-78"/>
              </a:rPr>
            </a:br>
            <a:r>
              <a:rPr lang="fa-IR" dirty="0" smtClean="0"/>
              <a:t/>
            </a:r>
            <a:br>
              <a:rPr lang="fa-IR" dirty="0" smtClean="0"/>
            </a:br>
            <a:endParaRPr lang="fa-IR"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696" y="2267744"/>
            <a:ext cx="5544616" cy="6924973"/>
          </a:xfrm>
          <a:prstGeom prst="rect">
            <a:avLst/>
          </a:prstGeom>
        </p:spPr>
        <p:txBody>
          <a:bodyPr wrap="square">
            <a:spAutoFit/>
          </a:bodyPr>
          <a:lstStyle/>
          <a:p>
            <a:r>
              <a:rPr lang="fa-IR" sz="2400" dirty="0" smtClean="0">
                <a:cs typeface="HHADI" pitchFamily="2" charset="-78"/>
              </a:rPr>
              <a:t>- </a:t>
            </a:r>
            <a:r>
              <a:rPr lang="fa-IR" sz="3200" dirty="0" smtClean="0">
                <a:solidFill>
                  <a:schemeClr val="bg1">
                    <a:lumMod val="95000"/>
                    <a:lumOff val="5000"/>
                  </a:schemeClr>
                </a:solidFill>
                <a:cs typeface="HHADI" pitchFamily="2" charset="-78"/>
              </a:rPr>
              <a:t>از مستكبر به سراغ مستضعف رفتيم</a:t>
            </a:r>
            <a:r>
              <a:rPr lang="fa-IR" sz="2400" dirty="0" smtClean="0">
                <a:cs typeface="HHADI" pitchFamily="2" charset="-78"/>
              </a:rPr>
              <a:t>، رابطه ما با مستكبران بود با آمريكايي‌ها بودند آنوقت براي ما چه مي‌كردند مي‌آمدند وجب به وجب زمين‌هاي ما را زير نظر داشتند هر نقطه‌اي كه براي كشت خوب بود يا خودشان يا به عوامل‌شان مي‌گفتند كه اينجا براي كشت خوب است و آنرا مي‌كاشتند و جلوي آنرا براي مردم مي‌گرفتند وجب به وجب آمدند منابع ما را ديدند و جلوي رشد را گرفتند حيوان ايراني دركوه ايراني حق خوردن گياه ايراني را نداشت جوان ايراني مي‌خواست از كوه بالا برود مي‌گفتند كه حق نداري چون شكارگاه سلطنتي است. توريست‌هايي مي‌آمدند براي دوشيدن ما٬ اما الان روابط با فلسطيني ها، فلسطيني‌هايي كه آمدند انواع كارهاي چريكي را ياد بچه‌هاي ما دادند و پاسدارهايي درست كردند كه اين پاسدارها سهم مهمي در به ثمر رسيدن انقلاب دارند.</a:t>
            </a:r>
            <a:r>
              <a:rPr lang="fa-IR" dirty="0" smtClean="0"/>
              <a:t/>
            </a:r>
            <a:br>
              <a:rPr lang="fa-IR" dirty="0" smtClean="0"/>
            </a:br>
            <a:r>
              <a:rPr lang="fa-IR" dirty="0" smtClean="0"/>
              <a:t/>
            </a:r>
            <a:br>
              <a:rPr lang="fa-IR" dirty="0" smtClean="0"/>
            </a:br>
            <a:endParaRPr lang="fa-IR" dirty="0"/>
          </a:p>
        </p:txBody>
      </p:sp>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dirty="0" smtClean="0"/>
              <a:t/>
            </a:r>
            <a:br>
              <a:rPr lang="fa-IR" dirty="0" smtClean="0"/>
            </a:br>
            <a:r>
              <a:rPr lang="fa-IR" dirty="0" smtClean="0"/>
              <a:t/>
            </a:r>
            <a:br>
              <a:rPr lang="fa-IR" dirty="0" smtClean="0"/>
            </a:br>
            <a:r>
              <a:rPr lang="fa-IR" dirty="0" smtClean="0"/>
              <a:t/>
            </a:r>
            <a:br>
              <a:rPr lang="fa-IR" dirty="0" smtClean="0"/>
            </a:br>
            <a:endParaRPr lang="fa-IR" dirty="0"/>
          </a:p>
        </p:txBody>
      </p:sp>
      <p:sp>
        <p:nvSpPr>
          <p:cNvPr id="3" name="Subtitle 2"/>
          <p:cNvSpPr>
            <a:spLocks noGrp="1"/>
          </p:cNvSpPr>
          <p:nvPr>
            <p:ph type="subTitle" idx="1"/>
          </p:nvPr>
        </p:nvSpPr>
        <p:spPr>
          <a:xfrm>
            <a:off x="5229200" y="1331640"/>
            <a:ext cx="1133880" cy="699333"/>
          </a:xfrm>
        </p:spPr>
        <p:txBody>
          <a:bodyPr>
            <a:noAutofit/>
          </a:bodyPr>
          <a:lstStyle/>
          <a:p>
            <a:r>
              <a:rPr lang="fa-IR" sz="4800" dirty="0" smtClean="0">
                <a:solidFill>
                  <a:srgbClr val="FF0066"/>
                </a:solidFill>
                <a:cs typeface="HSAJED" pitchFamily="2" charset="-78"/>
              </a:rPr>
              <a:t>غیره...</a:t>
            </a:r>
            <a:endParaRPr lang="fa-IR" sz="4800" dirty="0">
              <a:solidFill>
                <a:srgbClr val="FF0066"/>
              </a:solidFill>
              <a:cs typeface="HSAJED" pitchFamily="2" charset="-78"/>
            </a:endParaRPr>
          </a:p>
        </p:txBody>
      </p:sp>
      <p:sp>
        <p:nvSpPr>
          <p:cNvPr id="4" name="Rectangle 3"/>
          <p:cNvSpPr/>
          <p:nvPr/>
        </p:nvSpPr>
        <p:spPr>
          <a:xfrm>
            <a:off x="260648" y="2267744"/>
            <a:ext cx="6106988" cy="6863417"/>
          </a:xfrm>
          <a:prstGeom prst="rect">
            <a:avLst/>
          </a:prstGeom>
        </p:spPr>
        <p:txBody>
          <a:bodyPr wrap="square">
            <a:spAutoFit/>
          </a:bodyPr>
          <a:lstStyle/>
          <a:p>
            <a:r>
              <a:rPr lang="fa-IR" sz="2000" dirty="0" smtClean="0">
                <a:solidFill>
                  <a:srgbClr val="FFFF00"/>
                </a:solidFill>
                <a:cs typeface="HALAM" pitchFamily="2" charset="-78"/>
              </a:rPr>
              <a:t>1. انقلاب اسلامي، در عرصه هاي داخلي و بين الملل دستاوردهاي فراواني را به همراه داشته است که شناخت آن ها مي تواند حقايق پيش و پس از انقلاب را بهتر نمايان سازد.</a:t>
            </a:r>
            <a:r>
              <a:rPr lang="fa-IR" sz="2000" dirty="0" smtClean="0">
                <a:cs typeface="HALAM" pitchFamily="2" charset="-78"/>
              </a:rPr>
              <a:t/>
            </a:r>
            <a:br>
              <a:rPr lang="fa-IR" sz="2000" dirty="0" smtClean="0">
                <a:cs typeface="HALAM" pitchFamily="2" charset="-78"/>
              </a:rPr>
            </a:br>
            <a:r>
              <a:rPr lang="fa-IR" sz="2000" dirty="0" smtClean="0">
                <a:solidFill>
                  <a:srgbClr val="FFC000"/>
                </a:solidFill>
                <a:cs typeface="HALAM" pitchFamily="2" charset="-78"/>
              </a:rPr>
              <a:t>2. در عرصه داخلي، انقلاب اسلامي موجب تحقق آرمان هاي اسلامي گرديد و اختناق را از سر اکثريت مردم کشور برطرف ساخت.</a:t>
            </a:r>
            <a:r>
              <a:rPr lang="fa-IR" sz="2000" dirty="0" smtClean="0">
                <a:cs typeface="HALAM" pitchFamily="2" charset="-78"/>
              </a:rPr>
              <a:t/>
            </a:r>
            <a:br>
              <a:rPr lang="fa-IR" sz="2000" dirty="0" smtClean="0">
                <a:cs typeface="HALAM" pitchFamily="2" charset="-78"/>
              </a:rPr>
            </a:br>
            <a:r>
              <a:rPr lang="fa-IR" sz="2000" dirty="0" smtClean="0">
                <a:cs typeface="HALAM" pitchFamily="2" charset="-78"/>
              </a:rPr>
              <a:t>3. در عرصه بين الملل و در ارتباط با شيعيان، انقلاب اسلامي موجب شد تا شيعيان از اتهامات نسبت داده شده به آنان در قبل از انقلاب رهايي يابند و احساس عزت نمايند. همچنين با وقوع انقلاب اسلامي اميد شيعيان به ظهور حضرت حجت افزايش يافت.</a:t>
            </a:r>
            <a:br>
              <a:rPr lang="fa-IR" sz="2000" dirty="0" smtClean="0">
                <a:cs typeface="HALAM" pitchFamily="2" charset="-78"/>
              </a:rPr>
            </a:br>
            <a:r>
              <a:rPr lang="fa-IR" sz="2000" dirty="0" smtClean="0">
                <a:solidFill>
                  <a:srgbClr val="0000FF"/>
                </a:solidFill>
                <a:cs typeface="HALAM" pitchFamily="2" charset="-78"/>
              </a:rPr>
              <a:t>4. در عرصه بين الملل و در ارتباط با مسلمانان، انقلاب اسلامي عزّت مسلمانان را به همراه داشت و عمل به تکاليف شرعي، به سبب خارج شدن مسلمين از انزوا، تسهيل گرديد.</a:t>
            </a:r>
            <a:r>
              <a:rPr lang="fa-IR" sz="2000" dirty="0" smtClean="0">
                <a:cs typeface="HALAM" pitchFamily="2" charset="-78"/>
              </a:rPr>
              <a:t/>
            </a:r>
            <a:br>
              <a:rPr lang="fa-IR" sz="2000" dirty="0" smtClean="0">
                <a:cs typeface="HALAM" pitchFamily="2" charset="-78"/>
              </a:rPr>
            </a:br>
            <a:r>
              <a:rPr lang="fa-IR" sz="2000" dirty="0" smtClean="0">
                <a:solidFill>
                  <a:srgbClr val="CC3300"/>
                </a:solidFill>
                <a:cs typeface="HALAM" pitchFamily="2" charset="-78"/>
              </a:rPr>
              <a:t>5. در عرصه ي بين الملل و در ارتباط با اديان ديگر، انقلاب اسلامي باعث تحرک دينداران در جهان گرديد و اکنون متدينان به دين خود مباهات مي کنند.</a:t>
            </a:r>
            <a:r>
              <a:rPr lang="fa-IR" sz="2000" dirty="0" smtClean="0">
                <a:cs typeface="HALAM" pitchFamily="2" charset="-78"/>
              </a:rPr>
              <a:t/>
            </a:r>
            <a:br>
              <a:rPr lang="fa-IR" sz="2000" dirty="0" smtClean="0">
                <a:cs typeface="HALAM" pitchFamily="2" charset="-78"/>
              </a:rPr>
            </a:br>
            <a:r>
              <a:rPr lang="fa-IR" sz="2000" dirty="0" smtClean="0">
                <a:solidFill>
                  <a:schemeClr val="bg1"/>
                </a:solidFill>
                <a:cs typeface="HALAM" pitchFamily="2" charset="-78"/>
              </a:rPr>
              <a:t>6. مهم ترين دستاورد انقلاب اسلامي، دستاوردهاي فرهنگي بوده است، ازاين رو در ارزيابي پيشرفت انقلاب بيش از هرچيز بايد به عوامل فرهنگي و فکري توجه داشت و رشد انسان ها در حوزه هاي گوناگون را نيز بايد در سايه ي رشد فرهنگي و پاي بندي به باورها و ارزش هاي اسلامي، مورد تحليل و ارزشيابي قرار داد.</a:t>
            </a:r>
            <a:br>
              <a:rPr lang="fa-IR" sz="2000" dirty="0" smtClean="0">
                <a:solidFill>
                  <a:schemeClr val="bg1"/>
                </a:solidFill>
                <a:cs typeface="HALAM" pitchFamily="2" charset="-78"/>
              </a:rPr>
            </a:br>
            <a:endParaRPr lang="fa-IR" sz="2000" dirty="0">
              <a:solidFill>
                <a:schemeClr val="bg1"/>
              </a:solidFill>
              <a:cs typeface="HALAM" pitchFamily="2" charset="-78"/>
            </a:endParaRPr>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shetab\My Documents\Nero Collections\My Pictures\imagesCAV0OMZK.jpg"/>
          <p:cNvPicPr>
            <a:picLocks noChangeAspect="1" noChangeArrowheads="1"/>
          </p:cNvPicPr>
          <p:nvPr/>
        </p:nvPicPr>
        <p:blipFill>
          <a:blip r:embed="rId2" cstate="print"/>
          <a:srcRect/>
          <a:stretch>
            <a:fillRect/>
          </a:stretch>
        </p:blipFill>
        <p:spPr bwMode="auto">
          <a:xfrm rot="21223695">
            <a:off x="3494070" y="2617429"/>
            <a:ext cx="2592288" cy="2651586"/>
          </a:xfrm>
          <a:prstGeom prst="rect">
            <a:avLst/>
          </a:prstGeom>
          <a:noFill/>
        </p:spPr>
      </p:pic>
      <p:sp>
        <p:nvSpPr>
          <p:cNvPr id="6" name="TextBox 5"/>
          <p:cNvSpPr txBox="1"/>
          <p:nvPr/>
        </p:nvSpPr>
        <p:spPr>
          <a:xfrm>
            <a:off x="1556792" y="3131840"/>
            <a:ext cx="1944216" cy="2646878"/>
          </a:xfrm>
          <a:prstGeom prst="rect">
            <a:avLst/>
          </a:prstGeom>
          <a:noFill/>
        </p:spPr>
        <p:txBody>
          <a:bodyPr wrap="square" rtlCol="1">
            <a:spAutoFit/>
          </a:bodyPr>
          <a:lstStyle/>
          <a:p>
            <a:r>
              <a:rPr lang="fa-IR" sz="16600" dirty="0" smtClean="0">
                <a:cs typeface="Hmorteza" pitchFamily="2" charset="-78"/>
              </a:rPr>
              <a:t>یان</a:t>
            </a:r>
            <a:endParaRPr lang="fa-IR" sz="16600" dirty="0">
              <a:cs typeface="Hmorteza" pitchFamily="2" charset="-78"/>
            </a:endParaRPr>
          </a:p>
        </p:txBody>
      </p:sp>
      <p:pic>
        <p:nvPicPr>
          <p:cNvPr id="1027" name="Picture 3" descr="C:\Documents and Settings\shetab\My Documents\Nero Collections\My Pictures\imagesCA3JFYM7.jpg"/>
          <p:cNvPicPr>
            <a:picLocks noChangeAspect="1" noChangeArrowheads="1"/>
          </p:cNvPicPr>
          <p:nvPr/>
        </p:nvPicPr>
        <p:blipFill>
          <a:blip r:embed="rId3" cstate="print"/>
          <a:srcRect/>
          <a:stretch>
            <a:fillRect/>
          </a:stretch>
        </p:blipFill>
        <p:spPr bwMode="auto">
          <a:xfrm rot="21055123">
            <a:off x="1887624" y="6028167"/>
            <a:ext cx="3312368" cy="24842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wedg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quot;/&gt;&lt;property id=&quot;20307&quot; value=&quot;257&quot;/&gt;&lt;/object&gt;&lt;object type=&quot;3&quot; unique_id=&quot;10026&quot;&gt;&lt;property id=&quot;20148&quot; value=&quot;5&quot;/&gt;&lt;property id=&quot;20300&quot; value=&quot;Slide 3&quot;/&gt;&lt;property id=&quot;20307&quot; value=&quot;258&quot;/&gt;&lt;/object&gt;&lt;object type=&quot;3&quot; unique_id=&quot;10027&quot;&gt;&lt;property id=&quot;20148&quot; value=&quot;5&quot;/&gt;&lt;property id=&quot;20300&quot; value=&quot;Slide 4&quot;/&gt;&lt;property id=&quot;20307&quot; value=&quot;259&quot;/&gt;&lt;/object&gt;&lt;object type=&quot;3&quot; unique_id=&quot;10028&quot;&gt;&lt;property id=&quot;20148&quot; value=&quot;5&quot;/&gt;&lt;property id=&quot;20300&quot; value=&quot;Slide 5&quot;/&gt;&lt;property id=&quot;20307&quot; value=&quot;260&quot;/&gt;&lt;/object&gt;&lt;object type=&quot;3&quot; unique_id=&quot;10286&quot;&gt;&lt;property id=&quot;20148&quot; value=&quot;5&quot;/&gt;&lt;property id=&quot;20300&quot; value=&quot;Slide 6 - &amp;quot;&amp;#x0D;&amp;#x0A;&amp;#x0D;&amp;#x0A;&amp;#x0D;&amp;#x0A;&amp;quot;&quot;/&gt;&lt;property id=&quot;20307&quot; value=&quot;261&quot;/&gt;&lt;/object&gt;&lt;object type=&quot;3&quot; unique_id=&quot;10295&quot;&gt;&lt;property id=&quot;20148&quot; value=&quot;5&quot;/&gt;&lt;property id=&quot;20300&quot; value=&quot;Slide 7&quot;/&gt;&lt;property id=&quot;20307&quot; value=&quot;262&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TotalTime>
  <Words>439</Words>
  <Application>Microsoft Office PowerPoint</Application>
  <PresentationFormat>On-screen Show (4:3)</PresentationFormat>
  <Paragraphs>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Slide 1</vt:lpstr>
      <vt:lpstr>Slide 2</vt:lpstr>
      <vt:lpstr>Slide 3</vt:lpstr>
      <vt:lpstr>Slide 4</vt:lpstr>
      <vt:lpstr>Slide 5</vt:lpstr>
      <vt:lpstr>   </vt:lpstr>
      <vt:lpstr>Slide 7</vt:lpstr>
    </vt:vector>
  </TitlesOfParts>
  <Company>shetab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c:creator>
  <cp:lastModifiedBy>A</cp:lastModifiedBy>
  <cp:revision>52</cp:revision>
  <dcterms:created xsi:type="dcterms:W3CDTF">2013-10-14T05:40:49Z</dcterms:created>
  <dcterms:modified xsi:type="dcterms:W3CDTF">2013-10-17T06:36:46Z</dcterms:modified>
</cp:coreProperties>
</file>