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31"/>
  </p:notesMasterIdLst>
  <p:sldIdLst>
    <p:sldId id="380" r:id="rId2"/>
    <p:sldId id="294" r:id="rId3"/>
    <p:sldId id="383" r:id="rId4"/>
    <p:sldId id="384" r:id="rId5"/>
    <p:sldId id="385" r:id="rId6"/>
    <p:sldId id="347" r:id="rId7"/>
    <p:sldId id="387" r:id="rId8"/>
    <p:sldId id="388" r:id="rId9"/>
    <p:sldId id="389" r:id="rId10"/>
    <p:sldId id="390" r:id="rId11"/>
    <p:sldId id="391" r:id="rId12"/>
    <p:sldId id="392" r:id="rId13"/>
    <p:sldId id="393" r:id="rId14"/>
    <p:sldId id="394" r:id="rId15"/>
    <p:sldId id="395" r:id="rId16"/>
    <p:sldId id="396" r:id="rId17"/>
    <p:sldId id="397" r:id="rId18"/>
    <p:sldId id="398" r:id="rId19"/>
    <p:sldId id="399" r:id="rId20"/>
    <p:sldId id="400" r:id="rId21"/>
    <p:sldId id="401" r:id="rId22"/>
    <p:sldId id="402" r:id="rId23"/>
    <p:sldId id="403" r:id="rId24"/>
    <p:sldId id="404" r:id="rId25"/>
    <p:sldId id="405" r:id="rId26"/>
    <p:sldId id="406" r:id="rId27"/>
    <p:sldId id="407" r:id="rId28"/>
    <p:sldId id="408" r:id="rId29"/>
    <p:sldId id="366" r:id="rId3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BE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72222" autoAdjust="0"/>
  </p:normalViewPr>
  <p:slideViewPr>
    <p:cSldViewPr>
      <p:cViewPr varScale="1">
        <p:scale>
          <a:sx n="52" d="100"/>
          <a:sy n="52" d="100"/>
        </p:scale>
        <p:origin x="-1884" y="72"/>
      </p:cViewPr>
      <p:guideLst>
        <p:guide orient="horz" pos="2160"/>
        <p:guide pos="2880"/>
      </p:guideLst>
    </p:cSldViewPr>
  </p:slideViewPr>
  <p:outlineViewPr>
    <p:cViewPr>
      <p:scale>
        <a:sx n="33" d="100"/>
        <a:sy n="33" d="100"/>
      </p:scale>
      <p:origin x="0" y="168"/>
    </p:cViewPr>
  </p:outlineViewPr>
  <p:notesTextViewPr>
    <p:cViewPr>
      <p:scale>
        <a:sx n="100" d="100"/>
        <a:sy n="100" d="100"/>
      </p:scale>
      <p:origin x="0" y="0"/>
    </p:cViewPr>
  </p:notesTextViewPr>
  <p:sorterViewPr>
    <p:cViewPr>
      <p:scale>
        <a:sx n="66" d="100"/>
        <a:sy n="66" d="100"/>
      </p:scale>
      <p:origin x="0" y="183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04B4024-CF2B-47CA-B73A-3A211B05240A}" type="datetimeFigureOut">
              <a:rPr lang="fa-IR" smtClean="0"/>
              <a:pPr/>
              <a:t>02/20/1437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64BD25-A661-49EC-90E0-72EB4CA0DB1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064BD25-A661-49EC-90E0-72EB4CA0DB11}" type="slidenum">
              <a:rPr lang="fa-IR" smtClean="0"/>
              <a:pPr/>
              <a:t>3</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064BD25-A661-49EC-90E0-72EB4CA0DB11}" type="slidenum">
              <a:rPr lang="fa-IR" smtClean="0"/>
              <a:pPr/>
              <a:t>25</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064BD25-A661-49EC-90E0-72EB4CA0DB11}" type="slidenum">
              <a:rPr lang="fa-IR" smtClean="0"/>
              <a:pPr/>
              <a:t>26</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ctr" rtl="1">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B Titr" pitchFamily="2" charset="-78"/>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ctr" rtl="1">
              <a:buNone/>
              <a:defRPr>
                <a:solidFill>
                  <a:schemeClr val="tx1"/>
                </a:solidFill>
                <a:cs typeface="B Zar"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9C4349E-37CE-437C-8B71-2DB4DFFF8AB5}"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lnSpc>
                <a:spcPct val="150000"/>
              </a:lnSpc>
              <a:defRPr>
                <a:cs typeface="B Zar" pitchFamily="2" charset="-78"/>
              </a:defRPr>
            </a:lvl1pPr>
            <a:lvl2pPr>
              <a:lnSpc>
                <a:spcPct val="150000"/>
              </a:lnSpc>
              <a:defRPr>
                <a:cs typeface="B Zar" pitchFamily="2" charset="-78"/>
              </a:defRPr>
            </a:lvl2pPr>
            <a:lvl3pPr>
              <a:lnSpc>
                <a:spcPct val="150000"/>
              </a:lnSpc>
              <a:defRPr>
                <a:cs typeface="B Zar" pitchFamily="2" charset="-78"/>
              </a:defRPr>
            </a:lvl3pPr>
            <a:lvl4pPr>
              <a:lnSpc>
                <a:spcPct val="150000"/>
              </a:lnSpc>
              <a:defRPr>
                <a:cs typeface="B Zar" pitchFamily="2" charset="-78"/>
              </a:defRPr>
            </a:lvl4pPr>
            <a:lvl5pPr>
              <a:lnSpc>
                <a:spcPct val="150000"/>
              </a:lnSpc>
              <a:defRPr>
                <a:cs typeface="B Zar"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03C5A87-FE9D-40E7-8AFF-352812C37835}"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r" rtl="1">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rtl="1">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97DFDB-C721-4D7E-ADAD-AF0CE15D8FCD}"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072E193-BB0B-4C73-909A-67A58910D881}"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E014F36-F9EE-40D7-BBF1-122BBEA46415}"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r" rtl="1">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5D537CF0-DC94-4C78-B2FF-29AA426C51C5}"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303189C-0487-4D95-836F-F6CB9085C73D}"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r" rtl="1">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EC0E859-CDC7-4F78-92CD-86AE30A3092B}"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266C191-A0AF-463E-8C02-5B92532E1EBF}"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tile tx="0" ty="0" sx="100000" sy="100000" flip="none" algn="ctr"/>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dirty="0"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cs typeface="Arial" charset="0"/>
              </a:defRPr>
            </a:lvl1pPr>
          </a:lstStyle>
          <a:p>
            <a:pPr>
              <a:defRPr/>
            </a:pPr>
            <a:fld id="{58604058-B297-4B23-AC9F-19B43C4D57B8}" type="slidenum">
              <a:rPr lang="ar-SA"/>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79" r:id="rId2"/>
    <p:sldLayoutId id="2147483686" r:id="rId3"/>
    <p:sldLayoutId id="2147483680" r:id="rId4"/>
    <p:sldLayoutId id="2147483681" r:id="rId5"/>
    <p:sldLayoutId id="2147483682" r:id="rId6"/>
    <p:sldLayoutId id="2147483683" r:id="rId7"/>
    <p:sldLayoutId id="2147483684" r:id="rId8"/>
    <p:sldLayoutId id="2147483687" r:id="rId9"/>
  </p:sldLayoutIdLst>
  <p:txStyles>
    <p:titleStyle>
      <a:lvl1pPr algn="r" rtl="1" fontAlgn="base">
        <a:spcBef>
          <a:spcPct val="0"/>
        </a:spcBef>
        <a:spcAft>
          <a:spcPct val="0"/>
        </a:spcAft>
        <a:defRPr sz="5000" kern="1200">
          <a:solidFill>
            <a:schemeClr val="tx2"/>
          </a:solidFill>
          <a:latin typeface="+mj-lt"/>
          <a:ea typeface="+mj-ea"/>
          <a:cs typeface="B Titr" pitchFamily="2" charset="-78"/>
        </a:defRPr>
      </a:lvl1pPr>
      <a:lvl2pPr algn="r" rtl="1" fontAlgn="base">
        <a:spcBef>
          <a:spcPct val="0"/>
        </a:spcBef>
        <a:spcAft>
          <a:spcPct val="0"/>
        </a:spcAft>
        <a:defRPr sz="5000">
          <a:solidFill>
            <a:schemeClr val="tx2"/>
          </a:solidFill>
          <a:latin typeface="Calibri" pitchFamily="34" charset="0"/>
          <a:cs typeface="Traditional Arabic" pitchFamily="18" charset="-78"/>
        </a:defRPr>
      </a:lvl2pPr>
      <a:lvl3pPr algn="r" rtl="1" fontAlgn="base">
        <a:spcBef>
          <a:spcPct val="0"/>
        </a:spcBef>
        <a:spcAft>
          <a:spcPct val="0"/>
        </a:spcAft>
        <a:defRPr sz="5000">
          <a:solidFill>
            <a:schemeClr val="tx2"/>
          </a:solidFill>
          <a:latin typeface="Calibri" pitchFamily="34" charset="0"/>
          <a:cs typeface="Traditional Arabic" pitchFamily="18" charset="-78"/>
        </a:defRPr>
      </a:lvl3pPr>
      <a:lvl4pPr algn="r" rtl="1" fontAlgn="base">
        <a:spcBef>
          <a:spcPct val="0"/>
        </a:spcBef>
        <a:spcAft>
          <a:spcPct val="0"/>
        </a:spcAft>
        <a:defRPr sz="5000">
          <a:solidFill>
            <a:schemeClr val="tx2"/>
          </a:solidFill>
          <a:latin typeface="Calibri" pitchFamily="34" charset="0"/>
          <a:cs typeface="Traditional Arabic" pitchFamily="18" charset="-78"/>
        </a:defRPr>
      </a:lvl4pPr>
      <a:lvl5pPr algn="r" rtl="1" fontAlgn="base">
        <a:spcBef>
          <a:spcPct val="0"/>
        </a:spcBef>
        <a:spcAft>
          <a:spcPct val="0"/>
        </a:spcAft>
        <a:defRPr sz="5000">
          <a:solidFill>
            <a:schemeClr val="tx2"/>
          </a:solidFill>
          <a:latin typeface="Calibri" pitchFamily="34" charset="0"/>
          <a:cs typeface="Traditional Arabic" pitchFamily="18" charset="-78"/>
        </a:defRPr>
      </a:lvl5pPr>
      <a:lvl6pPr marL="457200" algn="r" rtl="1" fontAlgn="base">
        <a:spcBef>
          <a:spcPct val="0"/>
        </a:spcBef>
        <a:spcAft>
          <a:spcPct val="0"/>
        </a:spcAft>
        <a:defRPr sz="5000">
          <a:solidFill>
            <a:schemeClr val="tx2"/>
          </a:solidFill>
          <a:latin typeface="Calibri" pitchFamily="34" charset="0"/>
          <a:cs typeface="Traditional Arabic" pitchFamily="18" charset="-78"/>
        </a:defRPr>
      </a:lvl6pPr>
      <a:lvl7pPr marL="914400" algn="r" rtl="1" fontAlgn="base">
        <a:spcBef>
          <a:spcPct val="0"/>
        </a:spcBef>
        <a:spcAft>
          <a:spcPct val="0"/>
        </a:spcAft>
        <a:defRPr sz="5000">
          <a:solidFill>
            <a:schemeClr val="tx2"/>
          </a:solidFill>
          <a:latin typeface="Calibri" pitchFamily="34" charset="0"/>
          <a:cs typeface="Traditional Arabic" pitchFamily="18" charset="-78"/>
        </a:defRPr>
      </a:lvl7pPr>
      <a:lvl8pPr marL="1371600" algn="r" rtl="1" fontAlgn="base">
        <a:spcBef>
          <a:spcPct val="0"/>
        </a:spcBef>
        <a:spcAft>
          <a:spcPct val="0"/>
        </a:spcAft>
        <a:defRPr sz="5000">
          <a:solidFill>
            <a:schemeClr val="tx2"/>
          </a:solidFill>
          <a:latin typeface="Calibri" pitchFamily="34" charset="0"/>
          <a:cs typeface="Traditional Arabic" pitchFamily="18" charset="-78"/>
        </a:defRPr>
      </a:lvl8pPr>
      <a:lvl9pPr marL="1828800" algn="r"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fontAlgn="base">
        <a:lnSpc>
          <a:spcPct val="150000"/>
        </a:lnSpc>
        <a:spcBef>
          <a:spcPct val="20000"/>
        </a:spcBef>
        <a:spcAft>
          <a:spcPct val="0"/>
        </a:spcAft>
        <a:buClr>
          <a:srgbClr val="0BD0D9"/>
        </a:buClr>
        <a:buSzPct val="95000"/>
        <a:buFont typeface="Wingdings 2" pitchFamily="18" charset="2"/>
        <a:buChar char=""/>
        <a:defRPr sz="2600" kern="1200">
          <a:solidFill>
            <a:schemeClr val="tx1"/>
          </a:solidFill>
          <a:latin typeface="+mn-lt"/>
          <a:ea typeface="B Zar" pitchFamily="2" charset="-78"/>
          <a:cs typeface="B Zar" pitchFamily="2" charset="-78"/>
        </a:defRPr>
      </a:lvl1pPr>
      <a:lvl2pPr marL="639763" indent="-246063" algn="r" rtl="1" fontAlgn="base">
        <a:lnSpc>
          <a:spcPct val="150000"/>
        </a:lnSpc>
        <a:spcBef>
          <a:spcPct val="20000"/>
        </a:spcBef>
        <a:spcAft>
          <a:spcPct val="0"/>
        </a:spcAft>
        <a:buClr>
          <a:schemeClr val="accent1"/>
        </a:buClr>
        <a:buSzPct val="85000"/>
        <a:buFont typeface="Wingdings 2" pitchFamily="18" charset="2"/>
        <a:buChar char=""/>
        <a:defRPr sz="2400" kern="1200">
          <a:solidFill>
            <a:schemeClr val="tx1"/>
          </a:solidFill>
          <a:latin typeface="+mn-lt"/>
          <a:ea typeface="B Zar" pitchFamily="2" charset="-78"/>
          <a:cs typeface="B Zar" pitchFamily="2" charset="-78"/>
        </a:defRPr>
      </a:lvl2pPr>
      <a:lvl3pPr marL="914400" indent="-246063" algn="r" rtl="1" fontAlgn="base">
        <a:lnSpc>
          <a:spcPct val="150000"/>
        </a:lnSpc>
        <a:spcBef>
          <a:spcPct val="20000"/>
        </a:spcBef>
        <a:spcAft>
          <a:spcPct val="0"/>
        </a:spcAft>
        <a:buClr>
          <a:schemeClr val="accent2"/>
        </a:buClr>
        <a:buSzPct val="70000"/>
        <a:buFont typeface="Wingdings 2" pitchFamily="18" charset="2"/>
        <a:buChar char=""/>
        <a:defRPr sz="2100" kern="1200">
          <a:solidFill>
            <a:schemeClr val="tx1"/>
          </a:solidFill>
          <a:latin typeface="+mn-lt"/>
          <a:ea typeface="B Zar" pitchFamily="2" charset="-78"/>
          <a:cs typeface="B Zar" pitchFamily="2" charset="-78"/>
        </a:defRPr>
      </a:lvl3pPr>
      <a:lvl4pPr marL="1187450" indent="-209550" algn="r" rtl="1" fontAlgn="base">
        <a:lnSpc>
          <a:spcPct val="150000"/>
        </a:lnSpc>
        <a:spcBef>
          <a:spcPct val="20000"/>
        </a:spcBef>
        <a:spcAft>
          <a:spcPct val="0"/>
        </a:spcAft>
        <a:buClr>
          <a:srgbClr val="0BD0D9"/>
        </a:buClr>
        <a:buSzPct val="65000"/>
        <a:buFont typeface="Wingdings 2" pitchFamily="18" charset="2"/>
        <a:buChar char=""/>
        <a:defRPr sz="2000" kern="1200">
          <a:solidFill>
            <a:schemeClr val="tx1"/>
          </a:solidFill>
          <a:latin typeface="+mn-lt"/>
          <a:ea typeface="B Zar" pitchFamily="2" charset="-78"/>
          <a:cs typeface="B Zar" pitchFamily="2" charset="-78"/>
        </a:defRPr>
      </a:lvl4pPr>
      <a:lvl5pPr marL="1462088" indent="-209550" algn="r" rtl="1" fontAlgn="base">
        <a:lnSpc>
          <a:spcPct val="150000"/>
        </a:lnSpc>
        <a:spcBef>
          <a:spcPct val="20000"/>
        </a:spcBef>
        <a:spcAft>
          <a:spcPct val="0"/>
        </a:spcAft>
        <a:buClr>
          <a:srgbClr val="10CF9B"/>
        </a:buClr>
        <a:buSzPct val="65000"/>
        <a:buFont typeface="Wingdings 2" pitchFamily="18" charset="2"/>
        <a:buChar char=""/>
        <a:defRPr sz="2000" kern="1200">
          <a:solidFill>
            <a:schemeClr val="tx1"/>
          </a:solidFill>
          <a:latin typeface="+mn-lt"/>
          <a:ea typeface="B Zar" pitchFamily="2" charset="-78"/>
          <a:cs typeface="B Zar" pitchFamily="2" charset="-78"/>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1176996"/>
            <a:ext cx="2786082" cy="1037557"/>
          </a:xfrm>
        </p:spPr>
        <p:txBody>
          <a:bodyPr anchor="t" anchorCtr="0"/>
          <a:lstStyle/>
          <a:p>
            <a:pPr algn="r"/>
            <a:r>
              <a:rPr lang="fa-IR" sz="3600" dirty="0" smtClean="0">
                <a:solidFill>
                  <a:srgbClr val="FF0000"/>
                </a:solidFill>
                <a:effectLst>
                  <a:outerShdw blurRad="38100" dist="38100" dir="2700000" algn="tl">
                    <a:srgbClr val="000000">
                      <a:alpha val="43137"/>
                    </a:srgbClr>
                  </a:outerShdw>
                </a:effectLst>
              </a:rPr>
              <a:t>زبان تخصصی</a:t>
            </a:r>
            <a:endParaRPr lang="fa-IR" sz="3600" dirty="0">
              <a:solidFill>
                <a:srgbClr val="FF0000"/>
              </a:solidFill>
              <a:effectLst>
                <a:outerShdw blurRad="38100" dist="38100" dir="2700000" algn="tl">
                  <a:srgbClr val="000000">
                    <a:alpha val="43137"/>
                  </a:srgbClr>
                </a:outerShdw>
              </a:effectLst>
            </a:endParaRPr>
          </a:p>
        </p:txBody>
      </p:sp>
      <p:sp>
        <p:nvSpPr>
          <p:cNvPr id="4" name="Text Placeholder 3"/>
          <p:cNvSpPr>
            <a:spLocks noGrp="1"/>
          </p:cNvSpPr>
          <p:nvPr>
            <p:ph type="body" sz="half" idx="2"/>
          </p:nvPr>
        </p:nvSpPr>
        <p:spPr>
          <a:xfrm>
            <a:off x="357158" y="2285992"/>
            <a:ext cx="2714644" cy="3643338"/>
          </a:xfrm>
        </p:spPr>
        <p:txBody>
          <a:bodyPr/>
          <a:lstStyle/>
          <a:p>
            <a:pPr algn="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استادمحترم :</a:t>
            </a:r>
          </a:p>
          <a:p>
            <a:pPr algn="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خانم دکتر غفورنیا</a:t>
            </a:r>
          </a:p>
          <a:p>
            <a:pPr algn="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ارائه دهنده گان : </a:t>
            </a:r>
          </a:p>
          <a:p>
            <a:pPr algn="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آقایان :  مهدی سلیمانی</a:t>
            </a:r>
          </a:p>
          <a:p>
            <a:pPr algn="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             هادی شعبان زاده</a:t>
            </a:r>
          </a:p>
          <a:p>
            <a:pPr algn="r"/>
            <a:r>
              <a:rPr lang="fa-IR" sz="1600" b="1" dirty="0" smtClean="0">
                <a:solidFill>
                  <a:srgbClr val="004BE2"/>
                </a:solidFill>
                <a:latin typeface="Tahoma" pitchFamily="34" charset="0"/>
                <a:cs typeface="Tahoma" pitchFamily="34" charset="0"/>
              </a:rPr>
              <a:t>            سعید  </a:t>
            </a: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شهابی</a:t>
            </a:r>
          </a:p>
          <a:p>
            <a:pPr algn="ctr"/>
            <a:r>
              <a:rPr lang="fa-IR" sz="16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گروه7 (صفحه 14 و 15) مورخ94/09/13</a:t>
            </a:r>
          </a:p>
        </p:txBody>
      </p:sp>
      <p:pic>
        <p:nvPicPr>
          <p:cNvPr id="12" name="Content Placeholder 11" descr="2.gif"/>
          <p:cNvPicPr>
            <a:picLocks noGrp="1" noChangeAspect="1"/>
          </p:cNvPicPr>
          <p:nvPr>
            <p:ph type="pic" idx="1"/>
          </p:nvPr>
        </p:nvPicPr>
        <p:blipFill>
          <a:blip r:embed="rId2" cstate="print"/>
          <a:srcRect t="7079" b="7079"/>
          <a:stretch>
            <a:fillRect/>
          </a:stretch>
        </p:blipFill>
        <p:spPr>
          <a:xfrm rot="420000">
            <a:off x="3338499" y="1194404"/>
            <a:ext cx="4829024" cy="39319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ppt_x</p:attrName>
                                        </p:attrNameLst>
                                      </p:cBhvr>
                                      <p:tavLst>
                                        <p:tav tm="0">
                                          <p:val>
                                            <p:strVal val="#ppt_x-.2"/>
                                          </p:val>
                                        </p:tav>
                                        <p:tav tm="100000">
                                          <p:val>
                                            <p:strVal val="#ppt_x"/>
                                          </p:val>
                                        </p:tav>
                                      </p:tavLst>
                                    </p:anim>
                                    <p:anim calcmode="lin" valueType="num">
                                      <p:cBhvr>
                                        <p:cTn id="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00042"/>
            <a:ext cx="8229600" cy="5824559"/>
          </a:xfrm>
        </p:spPr>
        <p:txBody>
          <a:bodyPr/>
          <a:lstStyle/>
          <a:p>
            <a:pPr algn="ctr">
              <a:buNone/>
            </a:pPr>
            <a:r>
              <a:rPr lang="en-US" sz="2000" b="1" dirty="0" smtClean="0">
                <a:effectLst>
                  <a:outerShdw blurRad="38100" dist="38100" dir="2700000" algn="tl">
                    <a:srgbClr val="000000">
                      <a:alpha val="43137"/>
                    </a:srgbClr>
                  </a:outerShdw>
                </a:effectLst>
                <a:latin typeface="B Titr"/>
              </a:rPr>
              <a:t>To make  such  decisions, managers  must  be  able  to judge  the  worth of  emergent  strategies.</a:t>
            </a:r>
          </a:p>
          <a:p>
            <a:pPr algn="ctr">
              <a:buNone/>
            </a:pPr>
            <a:r>
              <a:rPr lang="en-US" sz="2000" b="1" dirty="0" smtClean="0">
                <a:effectLst>
                  <a:outerShdw blurRad="38100" dist="38100" dir="2700000" algn="tl">
                    <a:srgbClr val="000000">
                      <a:alpha val="43137"/>
                    </a:srgbClr>
                  </a:outerShdw>
                </a:effectLst>
                <a:latin typeface="B Titr"/>
              </a:rPr>
              <a:t>They  must  be  able  to  think  strategically. </a:t>
            </a:r>
          </a:p>
          <a:p>
            <a:pPr algn="ctr">
              <a:buNone/>
            </a:pPr>
            <a:r>
              <a:rPr lang="en-US"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بمنظور انجام چنین تصمیماتی مدیران باید قادر به تشخیص ارزش استراتژی های ناگهانی باشندآنها باید قادر باشند که بطور استرات</a:t>
            </a:r>
            <a:r>
              <a:rPr lang="fa-IR" sz="2000" b="1" dirty="0" smtClean="0">
                <a:solidFill>
                  <a:srgbClr val="004BE2"/>
                </a:solidFill>
                <a:latin typeface="Tahoma" pitchFamily="34" charset="0"/>
                <a:cs typeface="Tahoma" pitchFamily="34" charset="0"/>
              </a:rPr>
              <a:t>ژ</a:t>
            </a:r>
            <a:r>
              <a:rPr lang="ar-SA" sz="2000" b="1" dirty="0" smtClean="0">
                <a:solidFill>
                  <a:srgbClr val="004BE2"/>
                </a:solidFill>
                <a:latin typeface="Tahoma" pitchFamily="34" charset="0"/>
                <a:cs typeface="Tahoma" pitchFamily="34" charset="0"/>
              </a:rPr>
              <a:t>یکی فکر کنند </a:t>
            </a:r>
            <a:r>
              <a:rPr lang="en-US" sz="2000" b="1" dirty="0" smtClean="0">
                <a:latin typeface="Tahoma" pitchFamily="34" charset="0"/>
                <a:cs typeface="Tahoma" pitchFamily="34" charset="0"/>
              </a:rPr>
              <a:t>   </a:t>
            </a:r>
            <a:r>
              <a:rPr lang="fa-IR" sz="2000" b="1" dirty="0" smtClean="0">
                <a:latin typeface="Tahoma" pitchFamily="34" charset="0"/>
                <a:cs typeface="Tahoma" pitchFamily="34" charset="0"/>
              </a:rPr>
              <a:t>.</a:t>
            </a:r>
          </a:p>
          <a:p>
            <a:pPr algn="ctr">
              <a:buNone/>
            </a:pPr>
            <a:endParaRPr lang="en-US" sz="2000" b="1" dirty="0" smtClean="0">
              <a:latin typeface="Tahoma" pitchFamily="34" charset="0"/>
              <a:cs typeface="Tahoma" pitchFamily="34" charset="0"/>
            </a:endParaRPr>
          </a:p>
          <a:p>
            <a:pPr>
              <a:buNone/>
            </a:pPr>
            <a:r>
              <a:rPr lang="en-US" sz="2000" b="1" dirty="0" smtClean="0">
                <a:effectLst>
                  <a:outerShdw blurRad="38100" dist="38100" dir="2700000" algn="tl">
                    <a:srgbClr val="000000">
                      <a:alpha val="43137"/>
                    </a:srgbClr>
                  </a:outerShdw>
                </a:effectLst>
                <a:latin typeface="B Titr"/>
              </a:rPr>
              <a:t>Resolution=conclusion= deter </a:t>
            </a:r>
            <a:r>
              <a:rPr lang="en-US" sz="2000" b="1" dirty="0" err="1" smtClean="0">
                <a:effectLst>
                  <a:outerShdw blurRad="38100" dist="38100" dir="2700000" algn="tl">
                    <a:srgbClr val="000000">
                      <a:alpha val="43137"/>
                    </a:srgbClr>
                  </a:outerShdw>
                </a:effectLst>
                <a:latin typeface="B Titr"/>
              </a:rPr>
              <a:t>mination</a:t>
            </a:r>
            <a:r>
              <a:rPr lang="en-US" sz="2000" b="1" dirty="0" smtClean="0">
                <a:effectLst>
                  <a:outerShdw blurRad="38100" dist="38100" dir="2700000" algn="tl">
                    <a:srgbClr val="000000">
                      <a:alpha val="43137"/>
                    </a:srgbClr>
                  </a:outerShdw>
                </a:effectLst>
                <a:latin typeface="B Titr"/>
              </a:rPr>
              <a:t> =</a:t>
            </a:r>
            <a:r>
              <a:rPr lang="en-US" sz="2000" b="1" dirty="0" smtClean="0">
                <a:solidFill>
                  <a:srgbClr val="FF0000"/>
                </a:solidFill>
                <a:effectLst>
                  <a:outerShdw blurRad="38100" dist="38100" dir="2700000" algn="tl">
                    <a:srgbClr val="000000">
                      <a:alpha val="43137"/>
                    </a:srgbClr>
                  </a:outerShdw>
                </a:effectLst>
                <a:latin typeface="B Titr"/>
              </a:rPr>
              <a:t>decision</a:t>
            </a:r>
            <a:endParaRPr lang="fa-IR" sz="2000" b="1" dirty="0" smtClean="0">
              <a:solidFill>
                <a:srgbClr val="FF0000"/>
              </a:solidFill>
              <a:effectLst>
                <a:outerShdw blurRad="38100" dist="38100" dir="2700000" algn="tl">
                  <a:srgbClr val="000000">
                    <a:alpha val="43137"/>
                  </a:srgbClr>
                </a:outerShdw>
              </a:effectLst>
              <a:latin typeface="B Titr"/>
            </a:endParaRPr>
          </a:p>
          <a:p>
            <a:pPr>
              <a:buNone/>
            </a:pPr>
            <a:r>
              <a:rPr lang="en-US" sz="2000" b="1" dirty="0" smtClean="0">
                <a:solidFill>
                  <a:srgbClr val="FF0000"/>
                </a:solidFill>
                <a:effectLst>
                  <a:outerShdw blurRad="38100" dist="38100" dir="2700000" algn="tl">
                    <a:srgbClr val="000000">
                      <a:alpha val="43137"/>
                    </a:srgbClr>
                  </a:outerShdw>
                </a:effectLst>
                <a:latin typeface="B Titr"/>
              </a:rPr>
              <a:t>Judge</a:t>
            </a:r>
            <a:r>
              <a:rPr lang="en-US" sz="2000" b="1" dirty="0" smtClean="0">
                <a:effectLst>
                  <a:outerShdw blurRad="38100" dist="38100" dir="2700000" algn="tl">
                    <a:srgbClr val="000000">
                      <a:alpha val="43137"/>
                    </a:srgbClr>
                  </a:outerShdw>
                </a:effectLst>
                <a:latin typeface="B Titr"/>
              </a:rPr>
              <a:t> = consider = sit  in  </a:t>
            </a:r>
            <a:r>
              <a:rPr lang="en-US" sz="2000" b="1" dirty="0" err="1" smtClean="0">
                <a:effectLst>
                  <a:outerShdw blurRad="38100" dist="38100" dir="2700000" algn="tl">
                    <a:srgbClr val="000000">
                      <a:alpha val="43137"/>
                    </a:srgbClr>
                  </a:outerShdw>
                </a:effectLst>
                <a:latin typeface="B Titr"/>
              </a:rPr>
              <a:t>judgement</a:t>
            </a:r>
            <a:r>
              <a:rPr lang="en-US" sz="2000" b="1" dirty="0" smtClean="0">
                <a:effectLst>
                  <a:outerShdw blurRad="38100" dist="38100" dir="2700000" algn="tl">
                    <a:srgbClr val="000000">
                      <a:alpha val="43137"/>
                    </a:srgbClr>
                  </a:outerShdw>
                </a:effectLst>
                <a:latin typeface="B Titr"/>
              </a:rPr>
              <a:t>                                           </a:t>
            </a:r>
            <a:endParaRPr lang="fa-IR" sz="2000" b="1" dirty="0" smtClean="0">
              <a:effectLst>
                <a:outerShdw blurRad="38100" dist="38100" dir="2700000" algn="tl">
                  <a:srgbClr val="000000">
                    <a:alpha val="43137"/>
                  </a:srgbClr>
                </a:outerShdw>
              </a:effectLst>
              <a:latin typeface="B Titr"/>
            </a:endParaRPr>
          </a:p>
          <a:p>
            <a:pPr algn="l" rtl="0">
              <a:buNone/>
            </a:pPr>
            <a:r>
              <a:rPr lang="en-US" sz="2000" b="1" dirty="0" smtClean="0">
                <a:effectLst>
                  <a:outerShdw blurRad="38100" dist="38100" dir="2700000" algn="tl">
                    <a:srgbClr val="000000">
                      <a:alpha val="43137"/>
                    </a:srgbClr>
                  </a:outerShdw>
                </a:effectLst>
                <a:latin typeface="B Titr"/>
              </a:rPr>
              <a:t>                 financial value=value=price </a:t>
            </a:r>
            <a:r>
              <a:rPr lang="fa-IR" sz="2000" b="1" dirty="0" smtClean="0">
                <a:effectLst>
                  <a:outerShdw blurRad="38100" dist="38100" dir="2700000" algn="tl">
                    <a:srgbClr val="000000">
                      <a:alpha val="43137"/>
                    </a:srgbClr>
                  </a:outerShdw>
                </a:effectLst>
                <a:latin typeface="B Titr"/>
              </a:rPr>
              <a:t>=</a:t>
            </a:r>
            <a:r>
              <a:rPr lang="en-US" sz="2000" b="1" dirty="0" smtClean="0">
                <a:solidFill>
                  <a:srgbClr val="FF0000"/>
                </a:solidFill>
                <a:effectLst>
                  <a:outerShdw blurRad="38100" dist="38100" dir="2700000" algn="tl">
                    <a:srgbClr val="000000">
                      <a:alpha val="43137"/>
                    </a:srgbClr>
                  </a:outerShdw>
                </a:effectLst>
                <a:latin typeface="B Titr"/>
              </a:rPr>
              <a:t>worth</a:t>
            </a:r>
            <a:r>
              <a:rPr lang="fa-IR" sz="2000" b="1" dirty="0" smtClean="0">
                <a:effectLst>
                  <a:outerShdw blurRad="38100" dist="38100" dir="2700000" algn="tl">
                    <a:srgbClr val="000000">
                      <a:alpha val="43137"/>
                    </a:srgbClr>
                  </a:outerShdw>
                </a:effectLst>
                <a:latin typeface="B Titr"/>
              </a:rPr>
              <a:t> </a:t>
            </a:r>
            <a:endParaRPr lang="en-US" sz="2000" b="1" dirty="0" smtClean="0">
              <a:effectLst>
                <a:outerShdw blurRad="38100" dist="38100" dir="2700000" algn="tl">
                  <a:srgbClr val="000000">
                    <a:alpha val="43137"/>
                  </a:srgbClr>
                </a:outerShdw>
              </a:effectLst>
              <a:latin typeface="B Titr"/>
            </a:endParaRPr>
          </a:p>
          <a:p>
            <a:pPr algn="l" rtl="0">
              <a:buNone/>
            </a:pPr>
            <a:endParaRPr lang="fa-IR" sz="2000" b="1" dirty="0" smtClean="0">
              <a:effectLst>
                <a:outerShdw blurRad="38100" dist="38100" dir="2700000" algn="tl">
                  <a:srgbClr val="000000">
                    <a:alpha val="43137"/>
                  </a:srgbClr>
                </a:outerShdw>
              </a:effectLst>
              <a:latin typeface="B Titr"/>
            </a:endParaRPr>
          </a:p>
          <a:p>
            <a:pPr>
              <a:buNone/>
            </a:pPr>
            <a:r>
              <a:rPr lang="en-US" sz="2000" b="1" dirty="0" smtClean="0">
                <a:latin typeface="Tahoma" pitchFamily="34" charset="0"/>
                <a:cs typeface="Tahoma" pitchFamily="34" charset="0"/>
              </a:rPr>
              <a:t>    </a:t>
            </a:r>
          </a:p>
          <a:p>
            <a:pPr>
              <a:buNone/>
            </a:pPr>
            <a:endParaRPr lang="en-US" sz="2000" b="1" dirty="0" smtClean="0">
              <a:latin typeface="Tahoma" pitchFamily="34" charset="0"/>
              <a:cs typeface="Tahoma" pitchFamily="34" charset="0"/>
            </a:endParaRPr>
          </a:p>
          <a:p>
            <a:pPr>
              <a:buNone/>
            </a:pPr>
            <a:endParaRPr lang="en-US" sz="2000" b="1" dirty="0" smtClean="0">
              <a:latin typeface="Tahoma" pitchFamily="34" charset="0"/>
              <a:cs typeface="Tahoma" pitchFamily="34" charset="0"/>
            </a:endParaRPr>
          </a:p>
        </p:txBody>
      </p:sp>
    </p:spTree>
  </p:cSld>
  <p:clrMapOvr>
    <a:masterClrMapping/>
  </p:clrMapOvr>
  <p:transition spd="med">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00042"/>
            <a:ext cx="8229600" cy="6215105"/>
          </a:xfrm>
        </p:spPr>
        <p:txBody>
          <a:bodyPr/>
          <a:lstStyle/>
          <a:p>
            <a:pPr algn="l">
              <a:buNone/>
            </a:pPr>
            <a:r>
              <a:rPr lang="en-US" sz="1800" b="1" dirty="0" smtClean="0">
                <a:effectLst>
                  <a:outerShdw blurRad="38100" dist="38100" dir="2700000" algn="tl">
                    <a:srgbClr val="000000">
                      <a:alpha val="43137"/>
                    </a:srgbClr>
                  </a:outerShdw>
                </a:effectLst>
                <a:latin typeface="B Titr"/>
              </a:rPr>
              <a:t>Although  emergent  strategies  arise  from  within  the organization  without   prior  planning— that is, without  going  through  the  steps  illustrated  in  Figure 1.3  in  a sequential  fashion  top  management  still  has  to  evaluate  emergent  strategies</a:t>
            </a:r>
            <a:r>
              <a:rPr lang="en-US" sz="2000" b="1" dirty="0" smtClean="0">
                <a:effectLst>
                  <a:outerShdw blurRad="38100" dist="38100" dir="2700000" algn="tl">
                    <a:srgbClr val="000000">
                      <a:alpha val="43137"/>
                    </a:srgbClr>
                  </a:outerShdw>
                </a:effectLst>
                <a:latin typeface="B Titr"/>
              </a:rPr>
              <a:t>. </a:t>
            </a:r>
          </a:p>
          <a:p>
            <a:pPr algn="ctr">
              <a:buNone/>
            </a:pPr>
            <a:r>
              <a:rPr lang="en-US" sz="2000" b="1" dirty="0" smtClean="0">
                <a:latin typeface="Tahoma" pitchFamily="34" charset="0"/>
                <a:cs typeface="Tahoma" pitchFamily="34" charset="0"/>
              </a:rPr>
              <a:t> </a:t>
            </a:r>
            <a:r>
              <a:rPr lang="fa-IR" sz="2000" b="1" dirty="0" smtClean="0">
                <a:solidFill>
                  <a:srgbClr val="004BE2"/>
                </a:solidFill>
                <a:latin typeface="Tahoma" pitchFamily="34" charset="0"/>
                <a:cs typeface="Tahoma" pitchFamily="34" charset="0"/>
              </a:rPr>
              <a:t>ا</a:t>
            </a:r>
            <a:r>
              <a:rPr lang="ar-SA" sz="2000" b="1" dirty="0" smtClean="0">
                <a:solidFill>
                  <a:srgbClr val="004BE2"/>
                </a:solidFill>
                <a:latin typeface="Tahoma" pitchFamily="34" charset="0"/>
                <a:cs typeface="Tahoma" pitchFamily="34" charset="0"/>
              </a:rPr>
              <a:t>گرچه استراتژهای ناگهانی از سازمانهای بدون برنامه ریزی قبلی ناشی می شوند یعنی بدون ورود به مراحل توضیح داده شده در شکل</a:t>
            </a:r>
            <a:r>
              <a:rPr lang="fa-IR" sz="2000" b="1" dirty="0" smtClean="0">
                <a:solidFill>
                  <a:srgbClr val="004BE2"/>
                </a:solidFill>
                <a:latin typeface="Tahoma" pitchFamily="34" charset="0"/>
                <a:cs typeface="Tahoma" pitchFamily="34" charset="0"/>
              </a:rPr>
              <a:t>1</a:t>
            </a:r>
            <a:r>
              <a:rPr lang="ar-SA" sz="2000" b="1" dirty="0" smtClean="0">
                <a:solidFill>
                  <a:srgbClr val="004BE2"/>
                </a:solidFill>
                <a:latin typeface="Tahoma" pitchFamily="34" charset="0"/>
                <a:cs typeface="Tahoma" pitchFamily="34" charset="0"/>
              </a:rPr>
              <a:t>/</a:t>
            </a:r>
            <a:r>
              <a:rPr lang="fa-IR" sz="2000" b="1" dirty="0" smtClean="0">
                <a:solidFill>
                  <a:srgbClr val="004BE2"/>
                </a:solidFill>
                <a:latin typeface="Tahoma" pitchFamily="34" charset="0"/>
                <a:cs typeface="Tahoma" pitchFamily="34" charset="0"/>
              </a:rPr>
              <a:t>3</a:t>
            </a:r>
            <a:r>
              <a:rPr lang="ar-SA" sz="2000" b="1" dirty="0" smtClean="0">
                <a:solidFill>
                  <a:srgbClr val="004BE2"/>
                </a:solidFill>
                <a:latin typeface="Tahoma" pitchFamily="34" charset="0"/>
                <a:cs typeface="Tahoma" pitchFamily="34" charset="0"/>
              </a:rPr>
              <a:t> در یک روش متوالی اما هنوز مدیران سطح بالا باید استراتژی های ناگهانی را ارزیابی کنند</a:t>
            </a:r>
            <a:r>
              <a:rPr lang="en-US" sz="2000" b="1" dirty="0" smtClean="0">
                <a:solidFill>
                  <a:srgbClr val="004BE2"/>
                </a:solidFill>
                <a:latin typeface="Tahoma" pitchFamily="34" charset="0"/>
                <a:cs typeface="Tahoma" pitchFamily="34" charset="0"/>
              </a:rPr>
              <a:t> </a:t>
            </a:r>
            <a:r>
              <a:rPr lang="en-US" sz="2000" b="1" dirty="0" smtClean="0">
                <a:latin typeface="Tahoma" pitchFamily="34" charset="0"/>
                <a:cs typeface="Tahoma" pitchFamily="34" charset="0"/>
              </a:rPr>
              <a:t>  .</a:t>
            </a:r>
          </a:p>
          <a:p>
            <a:pPr algn="l">
              <a:buNone/>
            </a:pPr>
            <a:r>
              <a:rPr lang="fa-IR" sz="20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            </a:t>
            </a: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assess=put a value/price on</a:t>
            </a: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evaluate</a:t>
            </a:r>
            <a:r>
              <a:rPr lang="fa-IR" sz="2000" b="1" dirty="0" smtClean="0">
                <a:effectLst>
                  <a:outerShdw blurRad="38100" dist="38100" dir="2700000" algn="tl">
                    <a:srgbClr val="000000">
                      <a:alpha val="43137"/>
                    </a:srgbClr>
                  </a:outerShdw>
                </a:effectLst>
                <a:latin typeface="B Titr"/>
              </a:rPr>
              <a:t>  </a:t>
            </a:r>
            <a:r>
              <a:rPr lang="fa-IR" sz="20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                                                                                           </a:t>
            </a:r>
            <a:r>
              <a:rPr lang="en-US" sz="2000" b="1" dirty="0" err="1" smtClean="0">
                <a:effectLst>
                  <a:outerShdw blurRad="38100" dist="38100" dir="2700000" algn="tl">
                    <a:srgbClr val="000000">
                      <a:alpha val="43137"/>
                    </a:srgbClr>
                  </a:outerShdw>
                </a:effectLst>
                <a:latin typeface="B Titr"/>
              </a:rPr>
              <a:t>Erise=appear</a:t>
            </a:r>
            <a:r>
              <a:rPr lang="fa-IR" sz="2000" b="1" dirty="0" err="1" smtClean="0">
                <a:effectLst>
                  <a:outerShdw blurRad="38100" dist="38100" dir="2700000" algn="tl">
                    <a:srgbClr val="000000">
                      <a:alpha val="43137"/>
                    </a:srgbClr>
                  </a:outerShdw>
                </a:effectLst>
                <a:latin typeface="B Titr"/>
              </a:rPr>
              <a:t>      </a:t>
            </a:r>
            <a:r>
              <a:rPr lang="en-US" sz="2000" b="1" dirty="0" err="1" smtClean="0">
                <a:effectLst>
                  <a:outerShdw blurRad="38100" dist="38100" dir="2700000" algn="tl">
                    <a:srgbClr val="000000">
                      <a:alpha val="43137"/>
                    </a:srgbClr>
                  </a:outerShdw>
                </a:effectLst>
                <a:latin typeface="B Titr"/>
              </a:rPr>
              <a:t> </a:t>
            </a:r>
          </a:p>
          <a:p>
            <a:pPr algn="l">
              <a:buNone/>
            </a:pPr>
            <a:r>
              <a:rPr lang="en-US" sz="2000" b="1" dirty="0" smtClean="0">
                <a:effectLst>
                  <a:outerShdw blurRad="38100" dist="38100" dir="2700000" algn="tl">
                    <a:srgbClr val="000000">
                      <a:alpha val="43137"/>
                    </a:srgbClr>
                  </a:outerShdw>
                </a:effectLst>
                <a:latin typeface="B Titr"/>
              </a:rPr>
              <a:t>        Prior=before</a:t>
            </a:r>
          </a:p>
          <a:p>
            <a:pPr algn="l">
              <a:buNone/>
            </a:pPr>
            <a:r>
              <a:rPr lang="fa-IR" sz="2000" b="1" dirty="0" smtClean="0">
                <a:effectLst>
                  <a:outerShdw blurRad="38100" dist="38100" dir="2700000" algn="tl">
                    <a:srgbClr val="000000">
                      <a:alpha val="43137"/>
                    </a:srgbClr>
                  </a:outerShdw>
                </a:effectLst>
                <a:latin typeface="B Titr"/>
              </a:rPr>
              <a:t>   </a:t>
            </a:r>
            <a:endParaRPr lang="en-US" sz="2000" b="1" dirty="0" smtClean="0">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0" y="214290"/>
            <a:ext cx="8715404" cy="6286544"/>
          </a:xfrm>
        </p:spPr>
        <p:txBody>
          <a:bodyPr/>
          <a:lstStyle/>
          <a:p>
            <a:pPr algn="ctr">
              <a:buNone/>
            </a:pPr>
            <a:r>
              <a:rPr lang="en-US" sz="1800" b="1" dirty="0" smtClean="0">
                <a:effectLst>
                  <a:outerShdw blurRad="38100" dist="38100" dir="2700000" algn="tl">
                    <a:srgbClr val="000000">
                      <a:alpha val="43137"/>
                    </a:srgbClr>
                  </a:outerShdw>
                </a:effectLst>
                <a:latin typeface="B Titr"/>
              </a:rPr>
              <a:t>Such  evaluation  involves comparing  each  emergent  strategy with the organization’s goals, external  environmental  opportunities  and  threats, and  internal  strengths and weaknesses.</a:t>
            </a:r>
            <a:r>
              <a:rPr lang="en-US" sz="2300" b="1" dirty="0" smtClean="0">
                <a:effectLst>
                  <a:outerShdw blurRad="38100" dist="38100" dir="2700000" algn="tl">
                    <a:srgbClr val="000000">
                      <a:alpha val="43137"/>
                    </a:srgbClr>
                  </a:outerShdw>
                </a:effectLst>
                <a:latin typeface="B Titr"/>
              </a:rPr>
              <a:t> </a:t>
            </a:r>
          </a:p>
          <a:p>
            <a:pPr>
              <a:buNone/>
            </a:pPr>
            <a:r>
              <a:rPr lang="fa-IR" sz="1600" b="1" dirty="0" smtClean="0">
                <a:solidFill>
                  <a:srgbClr val="004BE2"/>
                </a:solidFill>
                <a:latin typeface="Tahoma" pitchFamily="34" charset="0"/>
                <a:cs typeface="Tahoma" pitchFamily="34" charset="0"/>
              </a:rPr>
              <a:t>    </a:t>
            </a:r>
            <a:r>
              <a:rPr lang="ar-SA" sz="1600" b="1" dirty="0" smtClean="0">
                <a:solidFill>
                  <a:srgbClr val="004BE2"/>
                </a:solidFill>
                <a:latin typeface="Tahoma" pitchFamily="34" charset="0"/>
                <a:cs typeface="Tahoma" pitchFamily="34" charset="0"/>
              </a:rPr>
              <a:t>اینچنین ارزیابی مستلزم مقایسه هراسترات</a:t>
            </a:r>
            <a:r>
              <a:rPr lang="fa-IR" sz="1600" b="1" dirty="0" smtClean="0">
                <a:solidFill>
                  <a:srgbClr val="004BE2"/>
                </a:solidFill>
                <a:latin typeface="Tahoma" pitchFamily="34" charset="0"/>
                <a:cs typeface="Tahoma" pitchFamily="34" charset="0"/>
              </a:rPr>
              <a:t>ژ</a:t>
            </a:r>
            <a:r>
              <a:rPr lang="ar-SA" sz="1600" b="1" dirty="0" smtClean="0">
                <a:solidFill>
                  <a:srgbClr val="004BE2"/>
                </a:solidFill>
                <a:latin typeface="Tahoma" pitchFamily="34" charset="0"/>
                <a:cs typeface="Tahoma" pitchFamily="34" charset="0"/>
              </a:rPr>
              <a:t>ی ناگهانی با اهداف سازمان فرصتها وتهدیدات محیطی خارجی و توانایی ها و ضعف های داخلی می باشند </a:t>
            </a:r>
            <a:endParaRPr lang="en-US" sz="1600" b="1" dirty="0" smtClean="0">
              <a:solidFill>
                <a:srgbClr val="004BE2"/>
              </a:solidFill>
              <a:latin typeface="Tahoma" pitchFamily="34" charset="0"/>
              <a:cs typeface="Tahoma" pitchFamily="34" charset="0"/>
            </a:endParaRPr>
          </a:p>
          <a:p>
            <a:pPr algn="l">
              <a:buNone/>
            </a:pPr>
            <a:r>
              <a:rPr lang="en-US" sz="2000" b="1" dirty="0" smtClean="0">
                <a:effectLst>
                  <a:outerShdw blurRad="38100" dist="38100" dir="2700000" algn="tl">
                    <a:srgbClr val="000000">
                      <a:alpha val="43137"/>
                    </a:srgbClr>
                  </a:outerShdw>
                </a:effectLst>
                <a:latin typeface="B Titr"/>
                <a:cs typeface="Tahoma" pitchFamily="34" charset="0"/>
              </a:rPr>
              <a:t>The objective is to  assess  whether  the  emergent  strategy  fits  the company’s needs  and  capabilities. </a:t>
            </a:r>
            <a:endParaRPr lang="fa-IR" sz="2000" b="1" dirty="0" smtClean="0">
              <a:effectLst>
                <a:outerShdw blurRad="38100" dist="38100" dir="2700000" algn="tl">
                  <a:srgbClr val="000000">
                    <a:alpha val="43137"/>
                  </a:srgbClr>
                </a:outerShdw>
              </a:effectLst>
              <a:latin typeface="B Titr"/>
              <a:cs typeface="Tahoma" pitchFamily="34" charset="0"/>
            </a:endParaRPr>
          </a:p>
          <a:p>
            <a:pPr algn="ctr">
              <a:buNone/>
            </a:pPr>
            <a:r>
              <a:rPr lang="ar-SA" sz="1600" b="1" dirty="0" smtClean="0">
                <a:solidFill>
                  <a:srgbClr val="004BE2"/>
                </a:solidFill>
                <a:latin typeface="Tahoma" pitchFamily="34" charset="0"/>
                <a:cs typeface="Tahoma" pitchFamily="34" charset="0"/>
              </a:rPr>
              <a:t>هدف تشخیص این است که آیا استرات</a:t>
            </a:r>
            <a:r>
              <a:rPr lang="fa-IR" sz="1600" b="1" dirty="0" smtClean="0">
                <a:solidFill>
                  <a:srgbClr val="004BE2"/>
                </a:solidFill>
                <a:latin typeface="Tahoma" pitchFamily="34" charset="0"/>
                <a:cs typeface="Tahoma" pitchFamily="34" charset="0"/>
              </a:rPr>
              <a:t>ژ</a:t>
            </a:r>
            <a:r>
              <a:rPr lang="ar-SA" sz="1600" b="1" dirty="0" smtClean="0">
                <a:solidFill>
                  <a:srgbClr val="004BE2"/>
                </a:solidFill>
                <a:latin typeface="Tahoma" pitchFamily="34" charset="0"/>
                <a:cs typeface="Tahoma" pitchFamily="34" charset="0"/>
              </a:rPr>
              <a:t>ی ناگهانی مناسب نیازها و توانایی های شرکت است یا خیر</a:t>
            </a:r>
            <a:r>
              <a:rPr lang="fa-IR" sz="1600" b="1" dirty="0" smtClean="0">
                <a:solidFill>
                  <a:srgbClr val="004BE2"/>
                </a:solidFill>
                <a:latin typeface="Tahoma" pitchFamily="34" charset="0"/>
                <a:cs typeface="Tahoma" pitchFamily="34" charset="0"/>
              </a:rPr>
              <a:t>                                                                       </a:t>
            </a:r>
            <a:r>
              <a:rPr lang="en-US" sz="1600" b="1" dirty="0" smtClean="0">
                <a:effectLst>
                  <a:outerShdw blurRad="38100" dist="38100" dir="2700000" algn="tl">
                    <a:srgbClr val="000000">
                      <a:alpha val="43137"/>
                    </a:srgbClr>
                  </a:outerShdw>
                </a:effectLst>
                <a:latin typeface="B Titr"/>
              </a:rPr>
              <a:t>fit = suitable</a:t>
            </a:r>
            <a:endParaRPr lang="fa-IR" sz="1600" b="1" dirty="0" smtClean="0">
              <a:effectLst>
                <a:outerShdw blurRad="38100" dist="38100" dir="2700000" algn="tl">
                  <a:srgbClr val="000000">
                    <a:alpha val="43137"/>
                  </a:srgbClr>
                </a:outerShdw>
              </a:effectLst>
              <a:latin typeface="B Titr"/>
            </a:endParaRPr>
          </a:p>
          <a:p>
            <a:pPr algn="l">
              <a:buNone/>
            </a:pPr>
            <a:r>
              <a:rPr lang="en-US" sz="1600" b="1" dirty="0" smtClean="0">
                <a:effectLst>
                  <a:outerShdw blurRad="38100" dist="38100" dir="2700000" algn="tl">
                    <a:srgbClr val="000000">
                      <a:alpha val="43137"/>
                    </a:srgbClr>
                  </a:outerShdw>
                </a:effectLst>
                <a:latin typeface="B Titr"/>
              </a:rPr>
              <a:t>Strengths#</a:t>
            </a:r>
            <a:r>
              <a:rPr lang="fa-IR" sz="1600" b="1" dirty="0" smtClean="0">
                <a:effectLst>
                  <a:outerShdw blurRad="38100" dist="38100" dir="2700000" algn="tl">
                    <a:srgbClr val="000000">
                      <a:alpha val="43137"/>
                    </a:srgbClr>
                  </a:outerShdw>
                </a:effectLst>
                <a:latin typeface="B Titr"/>
              </a:rPr>
              <a:t>متضاد</a:t>
            </a:r>
            <a:r>
              <a:rPr lang="en-US" sz="1600" b="1" dirty="0" smtClean="0">
                <a:effectLst>
                  <a:outerShdw blurRad="38100" dist="38100" dir="2700000" algn="tl">
                    <a:srgbClr val="000000">
                      <a:alpha val="43137"/>
                    </a:srgbClr>
                  </a:outerShdw>
                </a:effectLst>
                <a:latin typeface="B Titr"/>
              </a:rPr>
              <a:t>#weakness</a:t>
            </a:r>
            <a:r>
              <a:rPr lang="fa-IR" sz="1600" b="1" dirty="0" smtClean="0">
                <a:effectLst>
                  <a:outerShdw blurRad="38100" dist="38100" dir="2700000" algn="tl">
                    <a:srgbClr val="000000">
                      <a:alpha val="43137"/>
                    </a:srgbClr>
                  </a:outerShdw>
                </a:effectLst>
                <a:latin typeface="B Titr"/>
              </a:rPr>
              <a:t>                                                *****     </a:t>
            </a:r>
            <a:r>
              <a:rPr lang="en-US" sz="1600" b="1" dirty="0" smtClean="0">
                <a:solidFill>
                  <a:srgbClr val="FF0000"/>
                </a:solidFill>
                <a:effectLst>
                  <a:outerShdw blurRad="38100" dist="38100" dir="2700000" algn="tl">
                    <a:srgbClr val="000000">
                      <a:alpha val="43137"/>
                    </a:srgbClr>
                  </a:outerShdw>
                </a:effectLst>
                <a:latin typeface="B Titr"/>
              </a:rPr>
              <a:t>internal</a:t>
            </a:r>
            <a:r>
              <a:rPr lang="fa-IR" sz="1600" b="1" dirty="0" smtClean="0">
                <a:solidFill>
                  <a:srgbClr val="FF0000"/>
                </a:solidFill>
                <a:effectLst>
                  <a:outerShdw blurRad="38100" dist="38100" dir="2700000" algn="tl">
                    <a:srgbClr val="000000">
                      <a:alpha val="43137"/>
                    </a:srgbClr>
                  </a:outerShdw>
                </a:effectLst>
                <a:latin typeface="B Titr"/>
              </a:rPr>
              <a:t> </a:t>
            </a:r>
            <a:r>
              <a:rPr lang="fa-IR" sz="1600" b="1" dirty="0" smtClean="0">
                <a:solidFill>
                  <a:srgbClr val="004BE2"/>
                </a:solidFill>
                <a:latin typeface="Tahoma" pitchFamily="34" charset="0"/>
                <a:cs typeface="Tahoma" pitchFamily="34" charset="0"/>
              </a:rPr>
              <a:t> </a:t>
            </a:r>
            <a:r>
              <a:rPr lang="fa-IR" sz="1600" b="1" dirty="0" smtClean="0">
                <a:effectLst>
                  <a:outerShdw blurRad="38100" dist="38100" dir="2700000" algn="tl">
                    <a:srgbClr val="000000">
                      <a:alpha val="43137"/>
                    </a:srgbClr>
                  </a:outerShdw>
                </a:effectLst>
                <a:latin typeface="B Titr"/>
              </a:rPr>
              <a:t>#متضاد                                                                             </a:t>
            </a:r>
            <a:r>
              <a:rPr lang="en-US" sz="1600" b="1" dirty="0" smtClean="0">
                <a:effectLst>
                  <a:outerShdw blurRad="38100" dist="38100" dir="2700000" algn="tl">
                    <a:srgbClr val="000000">
                      <a:alpha val="43137"/>
                    </a:srgbClr>
                  </a:outerShdw>
                </a:effectLst>
                <a:latin typeface="B Titr"/>
              </a:rPr>
              <a:t>evaluate=assess</a:t>
            </a:r>
            <a:r>
              <a:rPr lang="fa-IR" sz="1600" b="1" dirty="0" smtClean="0">
                <a:effectLst>
                  <a:outerShdw blurRad="38100" dist="38100" dir="2700000" algn="tl">
                    <a:srgbClr val="000000">
                      <a:alpha val="43137"/>
                    </a:srgbClr>
                  </a:outerShdw>
                </a:effectLst>
                <a:latin typeface="B Titr"/>
              </a:rPr>
              <a:t>*********</a:t>
            </a:r>
            <a:r>
              <a:rPr lang="en-US" sz="1600" b="1" dirty="0" smtClean="0">
                <a:solidFill>
                  <a:srgbClr val="C00000"/>
                </a:solidFill>
                <a:effectLst>
                  <a:outerShdw blurRad="38100" dist="38100" dir="2700000" algn="tl">
                    <a:srgbClr val="000000">
                      <a:alpha val="43137"/>
                    </a:srgbClr>
                  </a:outerShdw>
                </a:effectLst>
                <a:latin typeface="B Titr"/>
              </a:rPr>
              <a:t>Outer== outside==outward</a:t>
            </a:r>
            <a:r>
              <a:rPr lang="fa-IR" sz="1600" b="1" dirty="0" smtClean="0">
                <a:solidFill>
                  <a:srgbClr val="C00000"/>
                </a:solidFill>
                <a:effectLst>
                  <a:outerShdw blurRad="38100" dist="38100" dir="2700000" algn="tl">
                    <a:srgbClr val="000000">
                      <a:alpha val="43137"/>
                    </a:srgbClr>
                  </a:outerShdw>
                </a:effectLst>
                <a:latin typeface="B Titr"/>
              </a:rPr>
              <a:t>==</a:t>
            </a:r>
            <a:r>
              <a:rPr lang="en-US" sz="1600" b="1" dirty="0" smtClean="0">
                <a:solidFill>
                  <a:srgbClr val="C00000"/>
                </a:solidFill>
                <a:effectLst>
                  <a:outerShdw blurRad="38100" dist="38100" dir="2700000" algn="tl">
                    <a:srgbClr val="000000">
                      <a:alpha val="43137"/>
                    </a:srgbClr>
                  </a:outerShdw>
                </a:effectLst>
                <a:latin typeface="B Titr"/>
              </a:rPr>
              <a:t> external</a:t>
            </a:r>
          </a:p>
          <a:p>
            <a:pPr algn="l">
              <a:buNone/>
            </a:pPr>
            <a:r>
              <a:rPr lang="en-US" sz="1600" b="1" dirty="0" smtClean="0">
                <a:effectLst>
                  <a:outerShdw blurRad="38100" dist="38100" dir="2700000" algn="tl">
                    <a:srgbClr val="000000">
                      <a:alpha val="43137"/>
                    </a:srgbClr>
                  </a:outerShdw>
                </a:effectLst>
                <a:latin typeface="B Titr"/>
              </a:rPr>
              <a:t>Ability=capability</a:t>
            </a:r>
            <a:r>
              <a:rPr lang="fa-IR" sz="1600" b="1" dirty="0" smtClean="0">
                <a:effectLst>
                  <a:outerShdw blurRad="38100" dist="38100" dir="2700000" algn="tl">
                    <a:srgbClr val="000000">
                      <a:alpha val="43137"/>
                    </a:srgbClr>
                  </a:outerShdw>
                </a:effectLst>
                <a:latin typeface="B Titr"/>
              </a:rPr>
              <a:t>               *****   </a:t>
            </a:r>
            <a:r>
              <a:rPr lang="en-US" sz="1600" b="1" dirty="0" smtClean="0">
                <a:effectLst>
                  <a:outerShdw blurRad="38100" dist="38100" dir="2700000" algn="tl">
                    <a:srgbClr val="000000">
                      <a:alpha val="43137"/>
                    </a:srgbClr>
                  </a:outerShdw>
                </a:effectLst>
                <a:latin typeface="B Titr"/>
              </a:rPr>
              <a:t>Threat = warning</a:t>
            </a:r>
          </a:p>
          <a:p>
            <a:pPr algn="l">
              <a:buNone/>
            </a:pPr>
            <a:r>
              <a:rPr lang="fa-IR" sz="2000" b="1" dirty="0" smtClean="0">
                <a:effectLst>
                  <a:outerShdw blurRad="38100" dist="38100" dir="2700000" algn="tl">
                    <a:srgbClr val="000000">
                      <a:alpha val="43137"/>
                    </a:srgbClr>
                  </a:outerShdw>
                </a:effectLst>
                <a:latin typeface="B Titr"/>
              </a:rPr>
              <a:t>****</a:t>
            </a:r>
            <a:r>
              <a:rPr lang="en-US" sz="2000" b="1" dirty="0" smtClean="0">
                <a:effectLst>
                  <a:outerShdw blurRad="38100" dist="38100" dir="2700000" algn="tl">
                    <a:srgbClr val="000000">
                      <a:alpha val="43137"/>
                    </a:srgbClr>
                  </a:outerShdw>
                </a:effectLst>
                <a:latin typeface="B Titr"/>
              </a:rPr>
              <a:t>Ranking   = assay  =</a:t>
            </a:r>
            <a:r>
              <a:rPr lang="en-US" sz="2000" b="1" dirty="0" smtClean="0">
                <a:solidFill>
                  <a:srgbClr val="FF0000"/>
                </a:solidFill>
                <a:effectLst>
                  <a:outerShdw blurRad="38100" dist="38100" dir="2700000" algn="tl">
                    <a:srgbClr val="000000">
                      <a:alpha val="43137"/>
                    </a:srgbClr>
                  </a:outerShdw>
                </a:effectLst>
                <a:latin typeface="B Titr"/>
              </a:rPr>
              <a:t>  evaluation </a:t>
            </a:r>
          </a:p>
        </p:txBody>
      </p:sp>
    </p:spTree>
  </p:cSld>
  <p:clrMapOvr>
    <a:masterClrMapping/>
  </p:clrMapOvr>
  <p:transition spd="med">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14282" y="571480"/>
            <a:ext cx="8715436" cy="6072230"/>
          </a:xfrm>
        </p:spPr>
        <p:txBody>
          <a:bodyPr/>
          <a:lstStyle/>
          <a:p>
            <a:pPr algn="ctr">
              <a:buNone/>
            </a:pPr>
            <a:r>
              <a:rPr lang="en-US" sz="2000" b="1" dirty="0" smtClean="0">
                <a:effectLst>
                  <a:outerShdw blurRad="38100" dist="38100" dir="2700000" algn="tl">
                    <a:srgbClr val="000000">
                      <a:alpha val="43137"/>
                    </a:srgbClr>
                  </a:outerShdw>
                </a:effectLst>
                <a:latin typeface="B Titr"/>
              </a:rPr>
              <a:t>In  addition, </a:t>
            </a:r>
            <a:r>
              <a:rPr lang="en-US" sz="2000" b="1" dirty="0" err="1" smtClean="0">
                <a:effectLst>
                  <a:outerShdw blurRad="38100" dist="38100" dir="2700000" algn="tl">
                    <a:srgbClr val="000000">
                      <a:alpha val="43137"/>
                    </a:srgbClr>
                  </a:outerShdw>
                </a:effectLst>
                <a:latin typeface="B Titr"/>
              </a:rPr>
              <a:t>Mintzberg</a:t>
            </a:r>
            <a:r>
              <a:rPr lang="en-US" sz="2000" b="1" dirty="0" smtClean="0">
                <a:effectLst>
                  <a:outerShdw blurRad="38100" dist="38100" dir="2700000" algn="tl">
                    <a:srgbClr val="000000">
                      <a:alpha val="43137"/>
                    </a:srgbClr>
                  </a:outerShdw>
                </a:effectLst>
                <a:latin typeface="B Titr"/>
              </a:rPr>
              <a:t>  stresses  that    an organization’s capability   to  produce emergent  strategies  is  a  function  of  the kind  of  corporate  culture  that  the organization’s  structure  and  control   systems  foster. </a:t>
            </a:r>
          </a:p>
          <a:p>
            <a:pPr algn="ctr">
              <a:buNone/>
            </a:pPr>
            <a:r>
              <a:rPr lang="ar-SA" sz="2000" b="1" dirty="0" smtClean="0">
                <a:solidFill>
                  <a:srgbClr val="004BE2"/>
                </a:solidFill>
                <a:latin typeface="Tahoma" pitchFamily="34" charset="0"/>
                <a:cs typeface="Tahoma" pitchFamily="34" charset="0"/>
              </a:rPr>
              <a:t>بعلاوه مینتزبرگ بیان می کند که توانایی شرکت به تولید استراتژی های ناگهانی عملکرد نوعی از فرهنگ </a:t>
            </a:r>
            <a:r>
              <a:rPr lang="fa-IR" sz="2000" b="1" dirty="0" smtClean="0">
                <a:solidFill>
                  <a:srgbClr val="004BE2"/>
                </a:solidFill>
                <a:latin typeface="Tahoma" pitchFamily="34" charset="0"/>
                <a:cs typeface="Tahoma" pitchFamily="34" charset="0"/>
              </a:rPr>
              <a:t>همیاری در</a:t>
            </a:r>
            <a:r>
              <a:rPr lang="ar-SA" sz="2000" b="1" dirty="0" smtClean="0">
                <a:solidFill>
                  <a:srgbClr val="004BE2"/>
                </a:solidFill>
                <a:latin typeface="Tahoma" pitchFamily="34" charset="0"/>
                <a:cs typeface="Tahoma" pitchFamily="34" charset="0"/>
              </a:rPr>
              <a:t>شرکت است که ساختار وسیستمهای کنترلی سازمان پرورش می دهند</a:t>
            </a:r>
            <a:endParaRPr lang="en-US" sz="2000" b="1" dirty="0" smtClean="0">
              <a:solidFill>
                <a:srgbClr val="004BE2"/>
              </a:solidFill>
              <a:latin typeface="Tahoma" pitchFamily="34" charset="0"/>
              <a:cs typeface="Tahoma" pitchFamily="34" charset="0"/>
            </a:endParaRPr>
          </a:p>
          <a:p>
            <a:pPr algn="l">
              <a:buNone/>
            </a:pPr>
            <a:r>
              <a:rPr lang="en-US" sz="2000" b="1" dirty="0" smtClean="0">
                <a:effectLst>
                  <a:outerShdw blurRad="38100" dist="38100" dir="2700000" algn="tl">
                    <a:srgbClr val="000000">
                      <a:alpha val="43137"/>
                    </a:srgbClr>
                  </a:outerShdw>
                </a:effectLst>
                <a:latin typeface="B Titr"/>
              </a:rPr>
              <a:t>Ability=capability</a:t>
            </a:r>
            <a:endParaRPr lang="en-US" sz="2000" b="1" dirty="0" smtClean="0">
              <a:latin typeface="Tahoma" pitchFamily="34" charset="0"/>
              <a:cs typeface="Tahoma" pitchFamily="34" charset="0"/>
            </a:endParaRPr>
          </a:p>
          <a:p>
            <a:pPr algn="l">
              <a:buNone/>
            </a:pPr>
            <a:r>
              <a:rPr lang="en-US" sz="2400" b="1" dirty="0" smtClean="0">
                <a:latin typeface="Tahoma" pitchFamily="34" charset="0"/>
                <a:cs typeface="Tahoma" pitchFamily="34" charset="0"/>
              </a:rPr>
              <a:t>stress </a:t>
            </a:r>
            <a:r>
              <a:rPr lang="en-US" sz="2000" b="1" dirty="0" smtClean="0">
                <a:latin typeface="Tahoma" pitchFamily="34" charset="0"/>
                <a:cs typeface="Tahoma" pitchFamily="34" charset="0"/>
              </a:rPr>
              <a:t>= emphasis</a:t>
            </a:r>
          </a:p>
          <a:p>
            <a:pPr algn="l" rtl="0">
              <a:buNone/>
            </a:pPr>
            <a:r>
              <a:rPr lang="en-US" sz="2000" b="1" dirty="0" smtClean="0">
                <a:effectLst>
                  <a:outerShdw blurRad="38100" dist="38100" dir="2700000" algn="tl">
                    <a:srgbClr val="000000">
                      <a:alpha val="43137"/>
                    </a:srgbClr>
                  </a:outerShdw>
                </a:effectLst>
                <a:latin typeface="B Titr"/>
              </a:rPr>
              <a:t>Combined= joint= united==Corporate</a:t>
            </a:r>
            <a:endParaRPr lang="fa-IR" sz="2000" b="1" dirty="0" smtClean="0">
              <a:effectLst>
                <a:outerShdw blurRad="38100" dist="38100" dir="2700000" algn="tl">
                  <a:srgbClr val="000000">
                    <a:alpha val="43137"/>
                  </a:srgbClr>
                </a:outerShdw>
              </a:effectLst>
              <a:latin typeface="B Titr"/>
            </a:endParaRPr>
          </a:p>
          <a:p>
            <a:pPr algn="l">
              <a:buNone/>
            </a:pPr>
            <a:r>
              <a:rPr lang="en-US" sz="2000" b="1" dirty="0" smtClean="0">
                <a:effectLst>
                  <a:outerShdw blurRad="38100" dist="38100" dir="2700000" algn="tl">
                    <a:srgbClr val="000000">
                      <a:alpha val="43137"/>
                    </a:srgbClr>
                  </a:outerShdw>
                </a:effectLst>
                <a:latin typeface="B Titr"/>
              </a:rPr>
              <a:t>Foster=</a:t>
            </a:r>
            <a:r>
              <a:rPr lang="en-US" sz="2000" b="1" dirty="0" smtClean="0"/>
              <a:t>take care of =encourage= promote</a:t>
            </a:r>
            <a:endParaRPr lang="en-US" sz="2300" b="1" dirty="0" smtClean="0">
              <a:solidFill>
                <a:srgbClr val="004BE2"/>
              </a:solidFill>
              <a:latin typeface="Tahoma" pitchFamily="34" charset="0"/>
              <a:cs typeface="Tahoma" pitchFamily="34" charset="0"/>
            </a:endParaRPr>
          </a:p>
        </p:txBody>
      </p:sp>
    </p:spTree>
  </p:cSld>
  <p:clrMapOvr>
    <a:masterClrMapping/>
  </p:clrMapOvr>
  <p:transition spd="med">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500034" y="857232"/>
            <a:ext cx="8229600" cy="5715040"/>
          </a:xfrm>
        </p:spPr>
        <p:txBody>
          <a:bodyPr/>
          <a:lstStyle/>
          <a:p>
            <a:pPr algn="ctr">
              <a:buNone/>
            </a:pPr>
            <a:r>
              <a:rPr lang="en-US" sz="2000" b="1" dirty="0" smtClean="0">
                <a:effectLst>
                  <a:outerShdw blurRad="38100" dist="38100" dir="2700000" algn="tl">
                    <a:srgbClr val="000000">
                      <a:alpha val="43137"/>
                    </a:srgbClr>
                  </a:outerShdw>
                </a:effectLst>
                <a:latin typeface="B Titr"/>
              </a:rPr>
              <a:t>In other words, the different  components  of  the strategic  management   process  are  just   as important   from  the   perspective  of  emergent strategies  as  they  are  from  the  perspective  of intended  strategies.</a:t>
            </a:r>
          </a:p>
          <a:p>
            <a:pPr algn="ctr">
              <a:buNone/>
            </a:pPr>
            <a:r>
              <a:rPr lang="ar-SA" sz="2000" b="1" dirty="0" smtClean="0">
                <a:solidFill>
                  <a:srgbClr val="004BE2"/>
                </a:solidFill>
                <a:effectLst>
                  <a:outerShdw blurRad="38100" dist="38100" dir="2700000" algn="tl">
                    <a:srgbClr val="000000">
                      <a:alpha val="43137"/>
                    </a:srgbClr>
                  </a:outerShdw>
                </a:effectLst>
                <a:latin typeface="Tahoma" pitchFamily="34" charset="0"/>
                <a:cs typeface="Tahoma" pitchFamily="34" charset="0"/>
              </a:rPr>
              <a:t>بعبارت دیگر اجزای مختلف فرآیند مدیریت استراتژیک از دیدگاه استراتژی های ناگهانی ودیدگاه استراتژی های طراحی نشده به یک اندازه مهم هستند</a:t>
            </a:r>
            <a:r>
              <a:rPr lang="en-US" sz="2000" b="1" dirty="0" smtClean="0">
                <a:latin typeface="Tahoma" pitchFamily="34" charset="0"/>
                <a:cs typeface="Tahoma" pitchFamily="34" charset="0"/>
              </a:rPr>
              <a:t> .</a:t>
            </a:r>
            <a:endParaRPr lang="fa-IR" sz="2000" b="1" dirty="0" smtClean="0">
              <a:latin typeface="Tahoma" pitchFamily="34" charset="0"/>
              <a:cs typeface="Tahoma" pitchFamily="34" charset="0"/>
            </a:endParaRPr>
          </a:p>
          <a:p>
            <a:pPr algn="l">
              <a:buNone/>
            </a:pP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component = part= piece= section</a:t>
            </a:r>
          </a:p>
          <a:p>
            <a:pPr algn="l">
              <a:buNone/>
            </a:pPr>
            <a:r>
              <a:rPr lang="en-US" sz="2000" b="1" dirty="0" smtClean="0">
                <a:effectLst>
                  <a:outerShdw blurRad="38100" dist="38100" dir="2700000" algn="tl">
                    <a:srgbClr val="000000">
                      <a:alpha val="43137"/>
                    </a:srgbClr>
                  </a:outerShdw>
                </a:effectLst>
                <a:latin typeface="B Titr"/>
              </a:rPr>
              <a:t>stages</a:t>
            </a: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steps</a:t>
            </a:r>
            <a:r>
              <a:rPr lang="fa-IR" sz="2000" b="1" dirty="0" smtClean="0">
                <a:effectLst>
                  <a:outerShdw blurRad="38100" dist="38100" dir="2700000" algn="tl">
                    <a:srgbClr val="000000">
                      <a:alpha val="43137"/>
                    </a:srgbClr>
                  </a:outerShdw>
                </a:effectLst>
                <a:latin typeface="B Titr"/>
              </a:rPr>
              <a:t>=</a:t>
            </a:r>
            <a:r>
              <a:rPr lang="en-US" sz="2000" b="1" dirty="0" smtClean="0">
                <a:effectLst>
                  <a:outerShdw blurRad="38100" dist="38100" dir="2700000" algn="tl">
                    <a:srgbClr val="000000">
                      <a:alpha val="43137"/>
                    </a:srgbClr>
                  </a:outerShdw>
                </a:effectLst>
                <a:latin typeface="B Titr"/>
              </a:rPr>
              <a:t> process</a:t>
            </a:r>
          </a:p>
          <a:p>
            <a:pPr algn="l">
              <a:buNone/>
            </a:pPr>
            <a:r>
              <a:rPr lang="en-US" sz="2000" b="1" dirty="0" smtClean="0"/>
              <a:t>outlook= view= viewpoint=point of view=standpoint= </a:t>
            </a:r>
            <a:r>
              <a:rPr lang="en-US" sz="2000" b="1" dirty="0" smtClean="0">
                <a:solidFill>
                  <a:srgbClr val="FF0000"/>
                </a:solidFill>
              </a:rPr>
              <a:t>perspectiv</a:t>
            </a:r>
            <a:r>
              <a:rPr lang="en-US" sz="2000" dirty="0" smtClean="0">
                <a:solidFill>
                  <a:srgbClr val="FF0000"/>
                </a:solidFill>
              </a:rPr>
              <a:t>e</a:t>
            </a:r>
          </a:p>
        </p:txBody>
      </p:sp>
    </p:spTree>
  </p:cSld>
  <p:clrMapOvr>
    <a:masterClrMapping/>
  </p:clrMapOvr>
  <p:transition spd="med">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00042"/>
            <a:ext cx="8229600" cy="5824559"/>
          </a:xfrm>
        </p:spPr>
        <p:txBody>
          <a:bodyPr/>
          <a:lstStyle/>
          <a:p>
            <a:pPr algn="l">
              <a:buNone/>
            </a:pPr>
            <a:r>
              <a:rPr lang="en-US" sz="2400" b="1" dirty="0" smtClean="0">
                <a:effectLst>
                  <a:outerShdw blurRad="38100" dist="38100" dir="2700000" algn="tl">
                    <a:srgbClr val="000000">
                      <a:alpha val="43137"/>
                    </a:srgbClr>
                  </a:outerShdw>
                </a:effectLst>
                <a:latin typeface="B Titr"/>
              </a:rPr>
              <a:t>Strategic Planning in Practice</a:t>
            </a:r>
          </a:p>
          <a:p>
            <a:pPr>
              <a:buNone/>
            </a:pPr>
            <a:r>
              <a:rPr lang="en-US" sz="2000" b="1" dirty="0" smtClean="0">
                <a:solidFill>
                  <a:srgbClr val="004BE2"/>
                </a:solidFill>
                <a:latin typeface="Tahoma" pitchFamily="34" charset="0"/>
                <a:cs typeface="Tahoma" pitchFamily="34" charset="0"/>
              </a:rPr>
              <a:t> </a:t>
            </a:r>
            <a:r>
              <a:rPr lang="ar-SA" sz="2400" b="1" dirty="0" smtClean="0">
                <a:solidFill>
                  <a:srgbClr val="004BE2"/>
                </a:solidFill>
                <a:latin typeface="Tahoma" pitchFamily="34" charset="0"/>
                <a:cs typeface="Tahoma" pitchFamily="34" charset="0"/>
              </a:rPr>
              <a:t>برنامه ریزی استراتژیک درعمل</a:t>
            </a:r>
            <a:endParaRPr lang="en-US" sz="2400" b="1" dirty="0" smtClean="0">
              <a:solidFill>
                <a:srgbClr val="004BE2"/>
              </a:solidFill>
              <a:latin typeface="Tahoma" pitchFamily="34" charset="0"/>
              <a:cs typeface="Tahoma" pitchFamily="34" charset="0"/>
            </a:endParaRPr>
          </a:p>
          <a:p>
            <a:pPr algn="l">
              <a:buNone/>
            </a:pPr>
            <a:r>
              <a:rPr lang="en-US" sz="2000" b="1" dirty="0" smtClean="0">
                <a:effectLst>
                  <a:outerShdw blurRad="38100" dist="38100" dir="2700000" algn="tl">
                    <a:srgbClr val="000000">
                      <a:alpha val="43137"/>
                    </a:srgbClr>
                  </a:outerShdw>
                </a:effectLst>
                <a:latin typeface="B Titr"/>
              </a:rPr>
              <a:t>Despite  criticisms, research  suggests  that  formal planning  systems  do  help  managers  make  better strategic  decisions.</a:t>
            </a:r>
          </a:p>
          <a:p>
            <a:pPr>
              <a:buNone/>
            </a:pPr>
            <a:r>
              <a:rPr lang="en-US"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با وجود انتقاد</a:t>
            </a:r>
            <a:r>
              <a:rPr lang="fa-IR" sz="2000" b="1" dirty="0" smtClean="0">
                <a:solidFill>
                  <a:srgbClr val="004BE2"/>
                </a:solidFill>
                <a:latin typeface="Tahoma" pitchFamily="34" charset="0"/>
                <a:cs typeface="Tahoma" pitchFamily="34" charset="0"/>
              </a:rPr>
              <a:t>؛</a:t>
            </a:r>
            <a:r>
              <a:rPr lang="ar-SA" sz="2000" b="1" dirty="0" smtClean="0">
                <a:solidFill>
                  <a:srgbClr val="004BE2"/>
                </a:solidFill>
                <a:latin typeface="Tahoma" pitchFamily="34" charset="0"/>
                <a:cs typeface="Tahoma" pitchFamily="34" charset="0"/>
              </a:rPr>
              <a:t> تحقیق پیشنهاد می کند که سیستمهای طراحی رسمی به مدیران در ایجاد تصمیمات استراتژیک بهتر یاری می کنند </a:t>
            </a:r>
            <a:endParaRPr lang="en-US" sz="2000" b="1" dirty="0" smtClean="0">
              <a:solidFill>
                <a:srgbClr val="004BE2"/>
              </a:solidFill>
              <a:latin typeface="Tahoma" pitchFamily="34" charset="0"/>
              <a:cs typeface="Tahoma" pitchFamily="34" charset="0"/>
            </a:endParaRPr>
          </a:p>
          <a:p>
            <a:pPr algn="l">
              <a:buNone/>
            </a:pPr>
            <a:r>
              <a:rPr lang="en-US" sz="2400" b="1" dirty="0" smtClean="0">
                <a:latin typeface="Tahoma" pitchFamily="34" charset="0"/>
                <a:cs typeface="Tahoma" pitchFamily="34" charset="0"/>
              </a:rPr>
              <a:t>Practice=action, operation, application</a:t>
            </a:r>
          </a:p>
          <a:p>
            <a:pPr algn="l">
              <a:buNone/>
            </a:pPr>
            <a:r>
              <a:rPr lang="en-US" sz="2400" b="1" dirty="0" smtClean="0">
                <a:effectLst>
                  <a:outerShdw blurRad="38100" dist="38100" dir="2700000" algn="tl">
                    <a:srgbClr val="000000">
                      <a:alpha val="43137"/>
                    </a:srgbClr>
                  </a:outerShdw>
                </a:effectLst>
                <a:latin typeface="B Titr"/>
              </a:rPr>
              <a:t>Despite=regardless of     </a:t>
            </a:r>
          </a:p>
          <a:p>
            <a:pPr algn="l">
              <a:buNone/>
            </a:pPr>
            <a:r>
              <a:rPr lang="fa-IR" sz="2400" b="1" dirty="0" smtClean="0">
                <a:effectLst>
                  <a:outerShdw blurRad="38100" dist="38100" dir="2700000" algn="tl">
                    <a:srgbClr val="000000">
                      <a:alpha val="43137"/>
                    </a:srgbClr>
                  </a:outerShdw>
                </a:effectLst>
                <a:latin typeface="B Titr"/>
              </a:rPr>
              <a:t> </a:t>
            </a:r>
            <a:r>
              <a:rPr lang="en-US" sz="2400" b="1" dirty="0" smtClean="0">
                <a:effectLst>
                  <a:outerShdw blurRad="38100" dist="38100" dir="2700000" algn="tl">
                    <a:srgbClr val="000000">
                      <a:alpha val="43137"/>
                    </a:srgbClr>
                  </a:outerShdw>
                </a:effectLst>
                <a:latin typeface="B Titr"/>
              </a:rPr>
              <a:t>fault-finding           </a:t>
            </a:r>
            <a:r>
              <a:rPr lang="fa-IR" sz="2400" b="1" dirty="0" smtClean="0">
                <a:effectLst>
                  <a:outerShdw blurRad="38100" dist="38100" dir="2700000" algn="tl">
                    <a:srgbClr val="000000">
                      <a:alpha val="43137"/>
                    </a:srgbClr>
                  </a:outerShdw>
                </a:effectLst>
                <a:latin typeface="B Titr"/>
              </a:rPr>
              <a:t> = </a:t>
            </a:r>
            <a:r>
              <a:rPr lang="en-US" sz="2400" b="1" dirty="0" smtClean="0">
                <a:effectLst>
                  <a:outerShdw blurRad="38100" dist="38100" dir="2700000" algn="tl">
                    <a:srgbClr val="000000">
                      <a:alpha val="43137"/>
                    </a:srgbClr>
                  </a:outerShdw>
                </a:effectLst>
                <a:latin typeface="B Titr"/>
              </a:rPr>
              <a:t>criticism = censure= reproof</a:t>
            </a:r>
          </a:p>
        </p:txBody>
      </p:sp>
    </p:spTree>
  </p:cSld>
  <p:clrMapOvr>
    <a:masterClrMapping/>
  </p:clrMapOvr>
  <p:transition spd="med">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14282" y="714332"/>
            <a:ext cx="8401080" cy="6143668"/>
          </a:xfrm>
        </p:spPr>
        <p:txBody>
          <a:bodyPr/>
          <a:lstStyle/>
          <a:p>
            <a:pPr algn="l">
              <a:buNone/>
            </a:pPr>
            <a:r>
              <a:rPr lang="en-US" sz="1800" b="1" dirty="0" smtClean="0">
                <a:effectLst>
                  <a:outerShdw blurRad="38100" dist="38100" dir="2700000" algn="tl">
                    <a:srgbClr val="000000">
                      <a:alpha val="43137"/>
                    </a:srgbClr>
                  </a:outerShdw>
                </a:effectLst>
                <a:latin typeface="B Titr"/>
              </a:rPr>
              <a:t>For  strategic planning  to work, however, it  is important  that top- level  managers plan not  just in the context  of  the current  competitive  environment  but  also try to find the strategy that  will  best  allow them to achieve a competitive advantage in the future competitive  environment. </a:t>
            </a:r>
          </a:p>
          <a:p>
            <a:pPr algn="ctr">
              <a:buNone/>
            </a:pPr>
            <a:r>
              <a:rPr lang="en-US"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برای اینکه طراحی استراتژیک کارکند .گرچه مهم است که مدیران سطح بال</a:t>
            </a:r>
            <a:r>
              <a:rPr lang="fa-IR" sz="1800" b="1" dirty="0" smtClean="0">
                <a:solidFill>
                  <a:srgbClr val="004BE2"/>
                </a:solidFill>
                <a:latin typeface="Tahoma" pitchFamily="34" charset="0"/>
                <a:cs typeface="Tahoma" pitchFamily="34" charset="0"/>
              </a:rPr>
              <a:t>ا</a:t>
            </a:r>
            <a:r>
              <a:rPr lang="ar-SA" sz="1800" b="1" dirty="0" smtClean="0">
                <a:solidFill>
                  <a:srgbClr val="004BE2"/>
                </a:solidFill>
                <a:latin typeface="Tahoma" pitchFamily="34" charset="0"/>
                <a:cs typeface="Tahoma" pitchFamily="34" charset="0"/>
              </a:rPr>
              <a:t> نه تنها در زمینه محیط رقابتی جاری برنامه ریزی می کنند بلکه همچنین برای فهم این که </a:t>
            </a:r>
            <a:r>
              <a:rPr lang="fa-IR" sz="1800" b="1" dirty="0" smtClean="0">
                <a:solidFill>
                  <a:srgbClr val="004BE2"/>
                </a:solidFill>
                <a:latin typeface="Tahoma" pitchFamily="34" charset="0"/>
                <a:cs typeface="Tahoma" pitchFamily="34" charset="0"/>
              </a:rPr>
              <a:t>کدام </a:t>
            </a:r>
            <a:r>
              <a:rPr lang="ar-SA" sz="1800" b="1" dirty="0" smtClean="0">
                <a:solidFill>
                  <a:srgbClr val="004BE2"/>
                </a:solidFill>
                <a:latin typeface="Tahoma" pitchFamily="34" charset="0"/>
                <a:cs typeface="Tahoma" pitchFamily="34" charset="0"/>
              </a:rPr>
              <a:t>استراتژی به نحو احسن به </a:t>
            </a:r>
            <a:r>
              <a:rPr lang="fa-IR" sz="1800" b="1" dirty="0" smtClean="0">
                <a:solidFill>
                  <a:srgbClr val="004BE2"/>
                </a:solidFill>
                <a:latin typeface="Tahoma" pitchFamily="34" charset="0"/>
                <a:cs typeface="Tahoma" pitchFamily="34" charset="0"/>
              </a:rPr>
              <a:t>آ</a:t>
            </a:r>
            <a:r>
              <a:rPr lang="ar-SA" sz="1800" b="1" dirty="0" smtClean="0">
                <a:solidFill>
                  <a:srgbClr val="004BE2"/>
                </a:solidFill>
                <a:latin typeface="Tahoma" pitchFamily="34" charset="0"/>
                <a:cs typeface="Tahoma" pitchFamily="34" charset="0"/>
              </a:rPr>
              <a:t>نها</a:t>
            </a:r>
            <a:r>
              <a:rPr lang="fa-IR"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برای تحقق مزیت رقابتی در محیط رقابتی آتی اجازه می دهد تلاش کنند</a:t>
            </a:r>
            <a:r>
              <a:rPr lang="fa-IR" sz="1800" b="1" dirty="0" smtClean="0"/>
              <a:t>                                                     </a:t>
            </a:r>
            <a:r>
              <a:rPr lang="en-US" sz="1800" b="1" dirty="0" smtClean="0">
                <a:effectLst>
                  <a:outerShdw blurRad="38100" dist="38100" dir="2700000" algn="tl">
                    <a:srgbClr val="000000">
                      <a:alpha val="43137"/>
                    </a:srgbClr>
                  </a:outerShdw>
                </a:effectLst>
                <a:latin typeface="B Titr"/>
              </a:rPr>
              <a:t>Present=Current                                                                                                                                </a:t>
            </a:r>
            <a:endParaRPr lang="fa-IR" sz="1800" b="1" dirty="0" smtClean="0">
              <a:effectLst>
                <a:outerShdw blurRad="38100" dist="38100" dir="2700000" algn="tl">
                  <a:srgbClr val="000000">
                    <a:alpha val="43137"/>
                  </a:srgbClr>
                </a:outerShdw>
              </a:effectLst>
              <a:latin typeface="B Titr"/>
            </a:endParaRPr>
          </a:p>
          <a:p>
            <a:pPr algn="l">
              <a:buNone/>
            </a:pPr>
            <a:r>
              <a:rPr lang="fa-IR" sz="1800" b="1" dirty="0" smtClean="0">
                <a:effectLst>
                  <a:outerShdw blurRad="38100" dist="38100" dir="2700000" algn="tl">
                    <a:srgbClr val="000000">
                      <a:alpha val="43137"/>
                    </a:srgbClr>
                  </a:outerShdw>
                </a:effectLst>
                <a:latin typeface="B Titr"/>
              </a:rPr>
              <a:t>   </a:t>
            </a:r>
            <a:r>
              <a:rPr lang="en-US" sz="1800" b="1" dirty="0" smtClean="0">
                <a:effectLst>
                  <a:outerShdw blurRad="38100" dist="38100" dir="2700000" algn="tl">
                    <a:srgbClr val="000000">
                      <a:alpha val="43137"/>
                    </a:srgbClr>
                  </a:outerShdw>
                </a:effectLst>
                <a:latin typeface="B Titr"/>
              </a:rPr>
              <a:t>Circumstances=conditions= situation=context</a:t>
            </a:r>
          </a:p>
          <a:p>
            <a:pPr algn="l">
              <a:buNone/>
            </a:pPr>
            <a:r>
              <a:rPr lang="en-US" sz="1800" b="1" dirty="0" smtClean="0">
                <a:effectLst>
                  <a:outerShdw blurRad="38100" dist="38100" dir="2700000" algn="tl">
                    <a:srgbClr val="000000">
                      <a:alpha val="43137"/>
                    </a:srgbClr>
                  </a:outerShdw>
                </a:effectLst>
                <a:latin typeface="B Titr"/>
              </a:rPr>
              <a:t>achieve =attain, reach, arrive  at, gain</a:t>
            </a:r>
          </a:p>
          <a:p>
            <a:pPr algn="l">
              <a:buNone/>
            </a:pPr>
            <a:r>
              <a:rPr lang="en-US" sz="1800" b="1" dirty="0" smtClean="0">
                <a:effectLst>
                  <a:outerShdw blurRad="38100" dist="38100" dir="2700000" algn="tl">
                    <a:srgbClr val="000000">
                      <a:alpha val="43137"/>
                    </a:srgbClr>
                  </a:outerShdw>
                </a:effectLst>
                <a:latin typeface="B Titr"/>
              </a:rPr>
              <a:t>advantage =benefit, asset, good point</a:t>
            </a:r>
            <a:br>
              <a:rPr lang="en-US" sz="1800" b="1" dirty="0" smtClean="0">
                <a:effectLst>
                  <a:outerShdw blurRad="38100" dist="38100" dir="2700000" algn="tl">
                    <a:srgbClr val="000000">
                      <a:alpha val="43137"/>
                    </a:srgbClr>
                  </a:outerShdw>
                </a:effectLst>
                <a:latin typeface="B Titr"/>
              </a:rPr>
            </a:br>
            <a:endParaRPr lang="en-US" sz="1800" b="1" dirty="0" smtClean="0">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14282" y="285728"/>
            <a:ext cx="8715436" cy="6572272"/>
          </a:xfrm>
        </p:spPr>
        <p:txBody>
          <a:bodyPr/>
          <a:lstStyle/>
          <a:p>
            <a:pPr algn="l">
              <a:buNone/>
            </a:pPr>
            <a:r>
              <a:rPr lang="en-US" sz="2000" b="1" dirty="0" smtClean="0">
                <a:effectLst>
                  <a:outerShdw blurRad="38100" dist="38100" dir="2700000" algn="tl">
                    <a:srgbClr val="000000">
                      <a:alpha val="43137"/>
                    </a:srgbClr>
                  </a:outerShdw>
                </a:effectLst>
                <a:latin typeface="B Titr"/>
              </a:rPr>
              <a:t>To  try  to  forecast  what  that   future  will  look  like, managers  can  use  scenario  planning  techniques  to plan </a:t>
            </a:r>
            <a:r>
              <a:rPr lang="en-US" sz="2000" b="1" dirty="0" smtClean="0">
                <a:effectLst>
                  <a:outerShdw blurRad="38100" dist="38100" dir="2700000" algn="tl">
                    <a:srgbClr val="000000">
                      <a:alpha val="43137"/>
                    </a:srgbClr>
                  </a:outerShdw>
                </a:effectLst>
                <a:latin typeface="B Titr"/>
              </a:rPr>
              <a:t> for  </a:t>
            </a:r>
            <a:r>
              <a:rPr lang="en-US" sz="2000" b="1" dirty="0" smtClean="0">
                <a:effectLst>
                  <a:outerShdw blurRad="38100" dist="38100" dir="2700000" algn="tl">
                    <a:srgbClr val="000000">
                      <a:alpha val="43137"/>
                    </a:srgbClr>
                  </a:outerShdw>
                </a:effectLst>
                <a:latin typeface="B Titr"/>
              </a:rPr>
              <a:t>different  possible  futures.</a:t>
            </a:r>
          </a:p>
          <a:p>
            <a:pPr algn="ctr">
              <a:buNone/>
            </a:pPr>
            <a:r>
              <a:rPr lang="en-US" sz="2000" b="1" dirty="0" smtClean="0">
                <a:effectLst>
                  <a:outerShdw blurRad="38100" dist="38100" dir="2700000" algn="tl">
                    <a:srgbClr val="000000">
                      <a:alpha val="43137"/>
                    </a:srgbClr>
                  </a:outerShdw>
                </a:effectLst>
                <a:latin typeface="B Titr"/>
              </a:rPr>
              <a:t>They  </a:t>
            </a:r>
            <a:r>
              <a:rPr lang="en-US" sz="2000" b="1" dirty="0" smtClean="0">
                <a:effectLst>
                  <a:outerShdw blurRad="38100" dist="38100" dir="2700000" algn="tl">
                    <a:srgbClr val="000000">
                      <a:alpha val="43137"/>
                    </a:srgbClr>
                  </a:outerShdw>
                </a:effectLst>
                <a:latin typeface="B Titr"/>
              </a:rPr>
              <a:t>can  also  involve  operating  managers in  the planning  process  and  seek  to  shape  the future competitive  environment  by emphasizing strategic intent.                                                                                                                                         </a:t>
            </a:r>
            <a:r>
              <a:rPr lang="ar-SA" sz="1600" b="1" dirty="0" smtClean="0">
                <a:solidFill>
                  <a:srgbClr val="004BE2"/>
                </a:solidFill>
                <a:latin typeface="Tahoma" pitchFamily="34" charset="0"/>
                <a:cs typeface="Tahoma" pitchFamily="34" charset="0"/>
              </a:rPr>
              <a:t>بمنظور تلاش برای پیش بینی آنچه که در آینده </a:t>
            </a:r>
            <a:r>
              <a:rPr lang="fa-IR" sz="1600" b="1" dirty="0" smtClean="0">
                <a:solidFill>
                  <a:srgbClr val="004BE2"/>
                </a:solidFill>
                <a:latin typeface="Tahoma" pitchFamily="34" charset="0"/>
                <a:cs typeface="Tahoma" pitchFamily="34" charset="0"/>
              </a:rPr>
              <a:t>به نظرخواهد رسید</a:t>
            </a:r>
            <a:r>
              <a:rPr lang="ar-SA" sz="1600" b="1" dirty="0" smtClean="0">
                <a:solidFill>
                  <a:srgbClr val="004BE2"/>
                </a:solidFill>
                <a:latin typeface="Tahoma" pitchFamily="34" charset="0"/>
                <a:cs typeface="Tahoma" pitchFamily="34" charset="0"/>
              </a:rPr>
              <a:t>مدیران </a:t>
            </a:r>
            <a:r>
              <a:rPr lang="ar-SA" sz="1600" b="1" dirty="0" smtClean="0">
                <a:solidFill>
                  <a:srgbClr val="004BE2"/>
                </a:solidFill>
                <a:latin typeface="Tahoma" pitchFamily="34" charset="0"/>
                <a:cs typeface="Tahoma" pitchFamily="34" charset="0"/>
              </a:rPr>
              <a:t>می توانند </a:t>
            </a:r>
            <a:r>
              <a:rPr lang="fa-IR" sz="1400" b="1" dirty="0" smtClean="0">
                <a:solidFill>
                  <a:srgbClr val="004BE2"/>
                </a:solidFill>
                <a:latin typeface="Tahoma" pitchFamily="34" charset="0"/>
                <a:cs typeface="Tahoma" pitchFamily="34" charset="0"/>
              </a:rPr>
              <a:t>ازتکنیکهای</a:t>
            </a:r>
            <a:r>
              <a:rPr lang="ar-SA" sz="1400" b="1" dirty="0" smtClean="0">
                <a:solidFill>
                  <a:srgbClr val="004BE2"/>
                </a:solidFill>
                <a:latin typeface="Tahoma" pitchFamily="34" charset="0"/>
                <a:cs typeface="Tahoma" pitchFamily="34" charset="0"/>
              </a:rPr>
              <a:t> طراحی </a:t>
            </a:r>
            <a:r>
              <a:rPr lang="ar-SA" sz="1400" b="1" dirty="0" smtClean="0">
                <a:solidFill>
                  <a:srgbClr val="004BE2"/>
                </a:solidFill>
                <a:latin typeface="Tahoma" pitchFamily="34" charset="0"/>
                <a:cs typeface="Tahoma" pitchFamily="34" charset="0"/>
              </a:rPr>
              <a:t>سناریو بمنظور طراحی برای آینده متفاوت استفاده کنند آنها همچنین می توانند مدیران عملیاتی را در فرآیند برنامه ریزی درگیر کنند و برای شکل گیری </a:t>
            </a:r>
            <a:r>
              <a:rPr lang="ar-SA" sz="1400" b="1" dirty="0" smtClean="0">
                <a:solidFill>
                  <a:srgbClr val="004BE2"/>
                </a:solidFill>
                <a:latin typeface="Tahoma" pitchFamily="34" charset="0"/>
                <a:cs typeface="Tahoma" pitchFamily="34" charset="0"/>
              </a:rPr>
              <a:t>محیط</a:t>
            </a:r>
            <a:r>
              <a:rPr lang="fa-IR" sz="1400" b="1" dirty="0" smtClean="0">
                <a:solidFill>
                  <a:srgbClr val="004BE2"/>
                </a:solidFill>
                <a:latin typeface="Tahoma" pitchFamily="34" charset="0"/>
                <a:cs typeface="Tahoma" pitchFamily="34" charset="0"/>
              </a:rPr>
              <a:t> </a:t>
            </a:r>
            <a:r>
              <a:rPr lang="ar-SA" sz="1600" b="1" dirty="0" smtClean="0">
                <a:solidFill>
                  <a:srgbClr val="004BE2"/>
                </a:solidFill>
                <a:latin typeface="Tahoma" pitchFamily="34" charset="0"/>
                <a:cs typeface="Tahoma" pitchFamily="34" charset="0"/>
              </a:rPr>
              <a:t>رقابتی </a:t>
            </a:r>
            <a:r>
              <a:rPr lang="ar-SA" sz="1600" b="1" dirty="0" smtClean="0">
                <a:solidFill>
                  <a:srgbClr val="004BE2"/>
                </a:solidFill>
                <a:latin typeface="Tahoma" pitchFamily="34" charset="0"/>
                <a:cs typeface="Tahoma" pitchFamily="34" charset="0"/>
              </a:rPr>
              <a:t>آینده </a:t>
            </a:r>
            <a:r>
              <a:rPr lang="ar-SA" sz="1600" b="1" dirty="0" smtClean="0">
                <a:solidFill>
                  <a:srgbClr val="004BE2"/>
                </a:solidFill>
                <a:latin typeface="Tahoma" pitchFamily="34" charset="0"/>
                <a:cs typeface="Tahoma" pitchFamily="34" charset="0"/>
              </a:rPr>
              <a:t>با</a:t>
            </a:r>
            <a:r>
              <a:rPr lang="fa-IR" sz="1600" b="1" dirty="0" smtClean="0">
                <a:solidFill>
                  <a:srgbClr val="004BE2"/>
                </a:solidFill>
                <a:latin typeface="Tahoma" pitchFamily="34" charset="0"/>
                <a:cs typeface="Tahoma" pitchFamily="34" charset="0"/>
              </a:rPr>
              <a:t>قصد تاکید</a:t>
            </a:r>
            <a:r>
              <a:rPr lang="ar-SA" sz="1600" b="1" dirty="0" smtClean="0">
                <a:solidFill>
                  <a:srgbClr val="004BE2"/>
                </a:solidFill>
                <a:latin typeface="Tahoma" pitchFamily="34" charset="0"/>
                <a:cs typeface="Tahoma" pitchFamily="34" charset="0"/>
              </a:rPr>
              <a:t>براستراتژی </a:t>
            </a:r>
            <a:r>
              <a:rPr lang="ar-SA" sz="1600" b="1" dirty="0" smtClean="0">
                <a:solidFill>
                  <a:srgbClr val="004BE2"/>
                </a:solidFill>
                <a:latin typeface="Tahoma" pitchFamily="34" charset="0"/>
                <a:cs typeface="Tahoma" pitchFamily="34" charset="0"/>
              </a:rPr>
              <a:t>پیگیری </a:t>
            </a:r>
            <a:r>
              <a:rPr lang="ar-SA" sz="1600" b="1" dirty="0" smtClean="0">
                <a:solidFill>
                  <a:srgbClr val="004BE2"/>
                </a:solidFill>
                <a:latin typeface="Tahoma" pitchFamily="34" charset="0"/>
                <a:cs typeface="Tahoma" pitchFamily="34" charset="0"/>
              </a:rPr>
              <a:t>کنند</a:t>
            </a:r>
            <a:r>
              <a:rPr lang="fa-IR" sz="1600" b="1" dirty="0" smtClean="0">
                <a:solidFill>
                  <a:srgbClr val="004BE2"/>
                </a:solidFill>
                <a:latin typeface="Tahoma" pitchFamily="34" charset="0"/>
                <a:cs typeface="Tahoma" pitchFamily="34" charset="0"/>
              </a:rPr>
              <a:t>.</a:t>
            </a:r>
            <a:r>
              <a:rPr lang="en-US" sz="1600" b="1" dirty="0" smtClean="0">
                <a:solidFill>
                  <a:srgbClr val="FF0000"/>
                </a:solidFill>
                <a:effectLst>
                  <a:outerShdw blurRad="38100" dist="38100" dir="2700000" algn="tl">
                    <a:srgbClr val="000000">
                      <a:alpha val="43137"/>
                    </a:srgbClr>
                  </a:outerShdw>
                </a:effectLst>
                <a:latin typeface="B Titr"/>
              </a:rPr>
              <a:t>Forecast=</a:t>
            </a:r>
            <a:r>
              <a:rPr lang="en-US" sz="1600" b="1" dirty="0" smtClean="0">
                <a:effectLst>
                  <a:outerShdw blurRad="38100" dist="38100" dir="2700000" algn="tl">
                    <a:srgbClr val="000000">
                      <a:alpha val="43137"/>
                    </a:srgbClr>
                  </a:outerShdw>
                </a:effectLst>
                <a:latin typeface="B Titr"/>
              </a:rPr>
              <a:t>predict, </a:t>
            </a:r>
            <a:r>
              <a:rPr lang="en-US" sz="1600" b="1" dirty="0" smtClean="0">
                <a:effectLst>
                  <a:outerShdw blurRad="38100" dist="38100" dir="2700000" algn="tl">
                    <a:srgbClr val="000000">
                      <a:alpha val="43137"/>
                    </a:srgbClr>
                  </a:outerShdw>
                </a:effectLst>
                <a:latin typeface="B Titr"/>
              </a:rPr>
              <a:t>foretell, foresee</a:t>
            </a:r>
          </a:p>
          <a:p>
            <a:pPr algn="l">
              <a:buNone/>
            </a:pPr>
            <a:r>
              <a:rPr lang="en-US" sz="1600" b="1" dirty="0" smtClean="0">
                <a:effectLst>
                  <a:outerShdw blurRad="38100" dist="38100" dir="2700000" algn="tl">
                    <a:srgbClr val="000000">
                      <a:alpha val="43137"/>
                    </a:srgbClr>
                  </a:outerShdw>
                </a:effectLst>
                <a:latin typeface="B Titr"/>
              </a:rPr>
              <a:t>search for, try to find, look for</a:t>
            </a:r>
            <a:r>
              <a:rPr lang="fa-IR" sz="1600" b="1" dirty="0" smtClean="0">
                <a:effectLst>
                  <a:outerShdw blurRad="38100" dist="38100" dir="2700000" algn="tl">
                    <a:srgbClr val="000000">
                      <a:alpha val="43137"/>
                    </a:srgbClr>
                  </a:outerShdw>
                </a:effectLst>
                <a:latin typeface="B Titr"/>
              </a:rPr>
              <a:t>=</a:t>
            </a:r>
            <a:r>
              <a:rPr lang="en-US" sz="1600" b="1" dirty="0" smtClean="0">
                <a:effectLst>
                  <a:outerShdw blurRad="38100" dist="38100" dir="2700000" algn="tl">
                    <a:srgbClr val="000000">
                      <a:alpha val="43137"/>
                    </a:srgbClr>
                  </a:outerShdw>
                </a:effectLst>
                <a:latin typeface="B Titr"/>
              </a:rPr>
              <a:t>Seek</a:t>
            </a:r>
            <a:r>
              <a:rPr lang="fa-IR" sz="1600" b="1" dirty="0" smtClean="0">
                <a:effectLst>
                  <a:outerShdw blurRad="38100" dist="38100" dir="2700000" algn="tl">
                    <a:srgbClr val="000000">
                      <a:alpha val="43137"/>
                    </a:srgbClr>
                  </a:outerShdw>
                </a:effectLst>
                <a:latin typeface="B Titr"/>
              </a:rPr>
              <a:t>                 </a:t>
            </a:r>
          </a:p>
          <a:p>
            <a:pPr algn="l">
              <a:buNone/>
            </a:pPr>
            <a:r>
              <a:rPr lang="fa-IR" sz="1600" b="1" dirty="0" smtClean="0">
                <a:effectLst>
                  <a:outerShdw blurRad="38100" dist="38100" dir="2700000" algn="tl">
                    <a:srgbClr val="000000">
                      <a:alpha val="43137"/>
                    </a:srgbClr>
                  </a:outerShdw>
                </a:effectLst>
                <a:latin typeface="B Titr"/>
              </a:rPr>
              <a:t>منظور –نیت- قصد</a:t>
            </a:r>
            <a:r>
              <a:rPr lang="en-US" sz="1600" b="1" dirty="0" smtClean="0">
                <a:effectLst>
                  <a:outerShdw blurRad="38100" dist="38100" dir="2700000" algn="tl">
                    <a:srgbClr val="000000">
                      <a:alpha val="43137"/>
                    </a:srgbClr>
                  </a:outerShdw>
                </a:effectLst>
                <a:latin typeface="B Titr"/>
              </a:rPr>
              <a:t>concentrated</a:t>
            </a:r>
            <a:r>
              <a:rPr lang="en-US" sz="1600" b="1" dirty="0" smtClean="0">
                <a:effectLst>
                  <a:outerShdw blurRad="38100" dist="38100" dir="2700000" algn="tl">
                    <a:srgbClr val="000000">
                      <a:alpha val="43137"/>
                    </a:srgbClr>
                  </a:outerShdw>
                </a:effectLst>
                <a:latin typeface="B Titr"/>
              </a:rPr>
              <a:t>, concentrating, fixed, </a:t>
            </a:r>
            <a:r>
              <a:rPr lang="en-US" sz="1600" b="1" dirty="0" smtClean="0">
                <a:effectLst>
                  <a:outerShdw blurRad="38100" dist="38100" dir="2700000" algn="tl">
                    <a:srgbClr val="000000">
                      <a:alpha val="43137"/>
                    </a:srgbClr>
                  </a:outerShdw>
                </a:effectLst>
                <a:latin typeface="B Titr"/>
              </a:rPr>
              <a:t>steady=</a:t>
            </a:r>
            <a:r>
              <a:rPr lang="en-US" sz="1600" b="1" dirty="0" err="1" smtClean="0">
                <a:effectLst>
                  <a:outerShdw blurRad="38100" dist="38100" dir="2700000" algn="tl">
                    <a:srgbClr val="000000">
                      <a:alpha val="43137"/>
                    </a:srgbClr>
                  </a:outerShdw>
                </a:effectLst>
                <a:latin typeface="B Titr"/>
              </a:rPr>
              <a:t>intent</a:t>
            </a:r>
            <a:r>
              <a:rPr lang="en-US" sz="1600" dirty="0" err="1" smtClean="0"/>
              <a:t>put</a:t>
            </a:r>
            <a:r>
              <a:rPr lang="en-US" sz="1600" dirty="0" smtClean="0"/>
              <a:t> </a:t>
            </a:r>
            <a:r>
              <a:rPr lang="en-US" sz="1600" dirty="0" smtClean="0"/>
              <a:t>the </a:t>
            </a:r>
            <a:r>
              <a:rPr lang="en-US" sz="1600" b="1" dirty="0" smtClean="0">
                <a:effectLst>
                  <a:outerShdw blurRad="38100" dist="38100" dir="2700000" algn="tl">
                    <a:srgbClr val="000000">
                      <a:alpha val="43137"/>
                    </a:srgbClr>
                  </a:outerShdw>
                </a:effectLst>
                <a:latin typeface="B Titr"/>
              </a:rPr>
              <a:t>stress/accent  force </a:t>
            </a:r>
            <a:r>
              <a:rPr lang="en-US" sz="1600" b="1" dirty="0" smtClean="0">
                <a:effectLst>
                  <a:outerShdw blurRad="38100" dist="38100" dir="2700000" algn="tl">
                    <a:srgbClr val="000000">
                      <a:alpha val="43137"/>
                    </a:srgbClr>
                  </a:outerShdw>
                </a:effectLst>
                <a:latin typeface="B Titr"/>
              </a:rPr>
              <a:t>on=Emphasize</a:t>
            </a:r>
            <a:endParaRPr lang="fa-IR" sz="1600" b="1" dirty="0" smtClean="0">
              <a:effectLst>
                <a:outerShdw blurRad="38100" dist="38100" dir="2700000" algn="tl">
                  <a:srgbClr val="000000">
                    <a:alpha val="43137"/>
                  </a:srgbClr>
                </a:outerShdw>
              </a:effectLst>
              <a:latin typeface="B Titr"/>
            </a:endParaRPr>
          </a:p>
          <a:p>
            <a:pPr algn="l">
              <a:buNone/>
            </a:pPr>
            <a:r>
              <a:rPr lang="fa-IR" sz="1600" b="1" dirty="0" smtClean="0">
                <a:effectLst>
                  <a:outerShdw blurRad="38100" dist="38100" dir="2700000" algn="tl">
                    <a:srgbClr val="000000">
                      <a:alpha val="43137"/>
                    </a:srgbClr>
                  </a:outerShdw>
                </a:effectLst>
                <a:latin typeface="B Titr"/>
              </a:rPr>
              <a:t>  </a:t>
            </a:r>
            <a:r>
              <a:rPr lang="en-US" sz="1600" b="1" dirty="0" smtClean="0">
                <a:effectLst>
                  <a:outerShdw blurRad="38100" dist="38100" dir="2700000" algn="tl">
                    <a:srgbClr val="000000">
                      <a:alpha val="43137"/>
                    </a:srgbClr>
                  </a:outerShdw>
                </a:effectLst>
                <a:latin typeface="B Titr"/>
              </a:rPr>
              <a:t>scheme</a:t>
            </a:r>
            <a:r>
              <a:rPr lang="en-US" sz="1600" b="1" dirty="0" smtClean="0">
                <a:effectLst>
                  <a:outerShdw blurRad="38100" dist="38100" dir="2700000" algn="tl">
                    <a:srgbClr val="000000">
                      <a:alpha val="43137"/>
                    </a:srgbClr>
                  </a:outerShdw>
                </a:effectLst>
                <a:latin typeface="B Titr"/>
              </a:rPr>
              <a:t>, </a:t>
            </a:r>
            <a:r>
              <a:rPr lang="en-US" sz="1600" b="1" dirty="0" smtClean="0">
                <a:effectLst>
                  <a:outerShdw blurRad="38100" dist="38100" dir="2700000" algn="tl">
                    <a:srgbClr val="000000">
                      <a:alpha val="43137"/>
                    </a:srgbClr>
                  </a:outerShdw>
                </a:effectLst>
                <a:latin typeface="B Titr"/>
              </a:rPr>
              <a:t>plan scheme</a:t>
            </a:r>
            <a:r>
              <a:rPr lang="en-US" sz="1600" b="1" dirty="0" smtClean="0">
                <a:effectLst>
                  <a:outerShdw blurRad="38100" dist="38100" dir="2700000" algn="tl">
                    <a:srgbClr val="000000">
                      <a:alpha val="43137"/>
                    </a:srgbClr>
                  </a:outerShdw>
                </a:effectLst>
                <a:latin typeface="B Titr"/>
              </a:rPr>
              <a:t>, </a:t>
            </a:r>
            <a:r>
              <a:rPr lang="en-US" sz="1600" b="1" dirty="0" smtClean="0">
                <a:effectLst>
                  <a:outerShdw blurRad="38100" dist="38100" dir="2700000" algn="tl">
                    <a:srgbClr val="000000">
                      <a:alpha val="43137"/>
                    </a:srgbClr>
                  </a:outerShdw>
                </a:effectLst>
                <a:latin typeface="B Titr"/>
              </a:rPr>
              <a:t>plan storyline</a:t>
            </a:r>
            <a:r>
              <a:rPr lang="fa-IR" sz="1600" b="1" dirty="0" smtClean="0">
                <a:effectLst>
                  <a:outerShdw blurRad="38100" dist="38100" dir="2700000" algn="tl">
                    <a:srgbClr val="000000">
                      <a:alpha val="43137"/>
                    </a:srgbClr>
                  </a:outerShdw>
                </a:effectLst>
                <a:latin typeface="B Titr"/>
              </a:rPr>
              <a:t>=</a:t>
            </a:r>
            <a:r>
              <a:rPr lang="en-US" sz="1600" b="1" dirty="0" smtClean="0">
                <a:effectLst>
                  <a:outerShdw blurRad="38100" dist="38100" dir="2700000" algn="tl">
                    <a:srgbClr val="000000">
                      <a:alpha val="43137"/>
                    </a:srgbClr>
                  </a:outerShdw>
                </a:effectLst>
                <a:latin typeface="B Titr"/>
              </a:rPr>
              <a:t>scenario</a:t>
            </a:r>
            <a:endParaRPr lang="en-US" sz="1600" b="1" dirty="0">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00042"/>
            <a:ext cx="8229600" cy="6072230"/>
          </a:xfrm>
        </p:spPr>
        <p:txBody>
          <a:bodyPr/>
          <a:lstStyle/>
          <a:p>
            <a:pPr algn="l">
              <a:buNone/>
            </a:pPr>
            <a:r>
              <a:rPr lang="fa-IR" sz="2000" b="1" dirty="0" smtClean="0">
                <a:effectLst>
                  <a:outerShdw blurRad="38100" dist="38100" dir="2700000" algn="tl">
                    <a:srgbClr val="000000">
                      <a:alpha val="43137"/>
                    </a:srgbClr>
                  </a:outerShdw>
                </a:effectLst>
                <a:latin typeface="B Titr"/>
              </a:rPr>
              <a:t>طراحی سناریو</a:t>
            </a:r>
            <a:r>
              <a:rPr lang="en-US" sz="2000" b="1" dirty="0" smtClean="0">
                <a:effectLst>
                  <a:outerShdw blurRad="38100" dist="38100" dir="2700000" algn="tl">
                    <a:srgbClr val="000000">
                      <a:alpha val="43137"/>
                    </a:srgbClr>
                  </a:outerShdw>
                </a:effectLst>
                <a:latin typeface="B Titr"/>
              </a:rPr>
              <a:t>Scenario Planning         </a:t>
            </a:r>
            <a:endParaRPr lang="en-US" sz="2000" b="1" dirty="0" smtClean="0">
              <a:effectLst>
                <a:outerShdw blurRad="38100" dist="38100" dir="2700000" algn="tl">
                  <a:srgbClr val="000000">
                    <a:alpha val="43137"/>
                  </a:srgbClr>
                </a:outerShdw>
              </a:effectLst>
              <a:latin typeface="B Titr"/>
            </a:endParaRPr>
          </a:p>
          <a:p>
            <a:pPr algn="l">
              <a:buNone/>
            </a:pPr>
            <a:r>
              <a:rPr lang="en-US" sz="2000" b="1" dirty="0" smtClean="0">
                <a:latin typeface="Tahoma" pitchFamily="34" charset="0"/>
                <a:cs typeface="Tahoma" pitchFamily="34" charset="0"/>
              </a:rPr>
              <a:t>One </a:t>
            </a:r>
            <a:r>
              <a:rPr lang="en-US" sz="2000" b="1" dirty="0" smtClean="0">
                <a:latin typeface="Tahoma" pitchFamily="34" charset="0"/>
                <a:cs typeface="Tahoma" pitchFamily="34" charset="0"/>
              </a:rPr>
              <a:t>reason that strategic planning may fail over </a:t>
            </a:r>
            <a:r>
              <a:rPr lang="en-US" sz="2000" b="1" dirty="0" smtClean="0">
                <a:latin typeface="Tahoma" pitchFamily="34" charset="0"/>
                <a:cs typeface="Tahoma" pitchFamily="34" charset="0"/>
              </a:rPr>
              <a:t>the </a:t>
            </a:r>
            <a:r>
              <a:rPr lang="en-US" sz="2000" b="1" dirty="0" smtClean="0">
                <a:latin typeface="Tahoma" pitchFamily="34" charset="0"/>
                <a:cs typeface="Tahoma" pitchFamily="34" charset="0"/>
              </a:rPr>
              <a:t>long run is that managers, in their initial </a:t>
            </a:r>
            <a:r>
              <a:rPr lang="en-US" sz="2000" b="1" dirty="0" smtClean="0">
                <a:latin typeface="Tahoma" pitchFamily="34" charset="0"/>
                <a:cs typeface="Tahoma" pitchFamily="34" charset="0"/>
              </a:rPr>
              <a:t>enthusiasm for </a:t>
            </a:r>
            <a:r>
              <a:rPr lang="en-US" sz="2000" b="1" dirty="0" smtClean="0">
                <a:latin typeface="Tahoma" pitchFamily="34" charset="0"/>
                <a:cs typeface="Tahoma" pitchFamily="34" charset="0"/>
              </a:rPr>
              <a:t>planning techniques, may forget that the future is inherently unpredictable.</a:t>
            </a:r>
          </a:p>
          <a:p>
            <a:pPr algn="ctr">
              <a:buNone/>
            </a:pPr>
            <a:r>
              <a:rPr lang="fa-IR"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یک دلیل که طراحی استرات</a:t>
            </a:r>
            <a:r>
              <a:rPr lang="fa-IR" sz="1800" b="1" dirty="0" smtClean="0">
                <a:solidFill>
                  <a:srgbClr val="004BE2"/>
                </a:solidFill>
                <a:latin typeface="Tahoma" pitchFamily="34" charset="0"/>
                <a:cs typeface="Tahoma" pitchFamily="34" charset="0"/>
              </a:rPr>
              <a:t>ژ</a:t>
            </a:r>
            <a:r>
              <a:rPr lang="ar-SA" sz="1800" b="1" dirty="0" smtClean="0">
                <a:solidFill>
                  <a:srgbClr val="004BE2"/>
                </a:solidFill>
                <a:latin typeface="Tahoma" pitchFamily="34" charset="0"/>
                <a:cs typeface="Tahoma" pitchFamily="34" charset="0"/>
              </a:rPr>
              <a:t>یک ممکن </a:t>
            </a:r>
            <a:r>
              <a:rPr lang="ar-SA" sz="1800" b="1" dirty="0" smtClean="0">
                <a:solidFill>
                  <a:srgbClr val="004BE2"/>
                </a:solidFill>
                <a:latin typeface="Tahoma" pitchFamily="34" charset="0"/>
                <a:cs typeface="Tahoma" pitchFamily="34" charset="0"/>
              </a:rPr>
              <a:t>است </a:t>
            </a:r>
            <a:r>
              <a:rPr lang="en-US" sz="1800" b="1" dirty="0" smtClean="0">
                <a:solidFill>
                  <a:srgbClr val="004BE2"/>
                </a:solidFill>
                <a:latin typeface="Tahoma" pitchFamily="34" charset="0"/>
                <a:cs typeface="Tahoma" pitchFamily="34" charset="0"/>
              </a:rPr>
              <a:t> </a:t>
            </a:r>
            <a:r>
              <a:rPr lang="fa-IR" sz="1800" b="1" dirty="0" smtClean="0">
                <a:solidFill>
                  <a:srgbClr val="004BE2"/>
                </a:solidFill>
                <a:latin typeface="Tahoma" pitchFamily="34" charset="0"/>
                <a:cs typeface="Tahoma" pitchFamily="34" charset="0"/>
              </a:rPr>
              <a:t>در بلندمدت </a:t>
            </a:r>
            <a:r>
              <a:rPr lang="ar-SA" sz="1800" b="1" dirty="0" smtClean="0">
                <a:solidFill>
                  <a:srgbClr val="004BE2"/>
                </a:solidFill>
                <a:latin typeface="Tahoma" pitchFamily="34" charset="0"/>
                <a:cs typeface="Tahoma" pitchFamily="34" charset="0"/>
              </a:rPr>
              <a:t>شکست </a:t>
            </a:r>
            <a:r>
              <a:rPr lang="ar-SA" sz="1800" b="1" dirty="0" smtClean="0">
                <a:solidFill>
                  <a:srgbClr val="004BE2"/>
                </a:solidFill>
                <a:latin typeface="Tahoma" pitchFamily="34" charset="0"/>
                <a:cs typeface="Tahoma" pitchFamily="34" charset="0"/>
              </a:rPr>
              <a:t>بخورداین است که مدیران دراشتیاق اولیه شان برای تکنیک های طراحی ممکن است فراموش کنند که</a:t>
            </a:r>
            <a:r>
              <a:rPr lang="fa-IR"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آینده ذاتأ غیر قابل پیش بینی </a:t>
            </a:r>
            <a:r>
              <a:rPr lang="ar-SA" sz="1800" b="1" dirty="0" smtClean="0">
                <a:solidFill>
                  <a:srgbClr val="004BE2"/>
                </a:solidFill>
                <a:latin typeface="Tahoma" pitchFamily="34" charset="0"/>
                <a:cs typeface="Tahoma" pitchFamily="34" charset="0"/>
              </a:rPr>
              <a:t>است</a:t>
            </a:r>
            <a:r>
              <a:rPr lang="fa-IR" sz="1800" b="1" dirty="0" smtClean="0">
                <a:solidFill>
                  <a:srgbClr val="004BE2"/>
                </a:solidFill>
                <a:latin typeface="Tahoma" pitchFamily="34" charset="0"/>
                <a:cs typeface="Tahoma" pitchFamily="34" charset="0"/>
              </a:rPr>
              <a:t>.</a:t>
            </a:r>
          </a:p>
          <a:p>
            <a:pPr algn="l">
              <a:buNone/>
            </a:pPr>
            <a:r>
              <a:rPr lang="fa-IR" sz="1800" b="1" dirty="0" smtClean="0">
                <a:latin typeface="Tahoma" pitchFamily="34" charset="0"/>
                <a:cs typeface="Tahoma" pitchFamily="34" charset="0"/>
              </a:rPr>
              <a:t> </a:t>
            </a:r>
            <a:r>
              <a:rPr lang="en-US" sz="1800" b="1" dirty="0" smtClean="0">
                <a:latin typeface="Tahoma" pitchFamily="34" charset="0"/>
                <a:cs typeface="Tahoma" pitchFamily="34" charset="0"/>
              </a:rPr>
              <a:t>not </a:t>
            </a:r>
            <a:r>
              <a:rPr lang="en-US" sz="1800" b="1" dirty="0" smtClean="0">
                <a:latin typeface="Tahoma" pitchFamily="34" charset="0"/>
                <a:cs typeface="Tahoma" pitchFamily="34" charset="0"/>
              </a:rPr>
              <a:t>succeed, be unsuccessful, lack success</a:t>
            </a:r>
            <a:r>
              <a:rPr lang="fa-IR" sz="1800" b="1" dirty="0" smtClean="0">
                <a:latin typeface="Tahoma" pitchFamily="34" charset="0"/>
                <a:cs typeface="Tahoma" pitchFamily="34" charset="0"/>
              </a:rPr>
              <a:t>=</a:t>
            </a:r>
            <a:r>
              <a:rPr lang="en-US" sz="1800" b="1" dirty="0" smtClean="0">
                <a:latin typeface="Tahoma" pitchFamily="34" charset="0"/>
                <a:cs typeface="Tahoma" pitchFamily="34" charset="0"/>
              </a:rPr>
              <a:t> </a:t>
            </a:r>
            <a:r>
              <a:rPr lang="en-US" sz="1800" b="1" dirty="0" smtClean="0">
                <a:latin typeface="Tahoma" pitchFamily="34" charset="0"/>
                <a:cs typeface="Tahoma" pitchFamily="34" charset="0"/>
              </a:rPr>
              <a:t>fail </a:t>
            </a:r>
            <a:endParaRPr lang="fa-IR" sz="1800" b="1" dirty="0" smtClean="0">
              <a:solidFill>
                <a:srgbClr val="004BE2"/>
              </a:solidFill>
              <a:latin typeface="Tahoma" pitchFamily="34" charset="0"/>
              <a:cs typeface="Tahoma" pitchFamily="34" charset="0"/>
            </a:endParaRPr>
          </a:p>
          <a:p>
            <a:pPr algn="l">
              <a:buNone/>
            </a:pPr>
            <a:r>
              <a:rPr lang="en-US" sz="1800" b="1" dirty="0" smtClean="0">
                <a:latin typeface="Tahoma" pitchFamily="34" charset="0"/>
                <a:cs typeface="Tahoma" pitchFamily="34" charset="0"/>
              </a:rPr>
              <a:t>eagerness, keenness</a:t>
            </a:r>
            <a:r>
              <a:rPr lang="fa-IR" sz="1800" b="1" dirty="0" smtClean="0">
                <a:latin typeface="Tahoma" pitchFamily="34" charset="0"/>
                <a:cs typeface="Tahoma" pitchFamily="34" charset="0"/>
              </a:rPr>
              <a:t>=</a:t>
            </a:r>
            <a:r>
              <a:rPr lang="en-US" sz="1800" b="1" dirty="0" smtClean="0">
                <a:latin typeface="Tahoma" pitchFamily="34" charset="0"/>
                <a:cs typeface="Tahoma" pitchFamily="34" charset="0"/>
              </a:rPr>
              <a:t>Enthusiasm</a:t>
            </a:r>
            <a:r>
              <a:rPr lang="fa-IR" sz="1800" b="1" dirty="0" smtClean="0">
                <a:latin typeface="Tahoma" pitchFamily="34" charset="0"/>
                <a:cs typeface="Tahoma" pitchFamily="34" charset="0"/>
              </a:rPr>
              <a:t>                    </a:t>
            </a:r>
          </a:p>
          <a:p>
            <a:pPr algn="l">
              <a:buNone/>
            </a:pPr>
            <a:r>
              <a:rPr lang="en-US" sz="1800" b="1" dirty="0" smtClean="0">
                <a:latin typeface="Tahoma" pitchFamily="34" charset="0"/>
                <a:cs typeface="Tahoma" pitchFamily="34" charset="0"/>
              </a:rPr>
              <a:t>Basic=Inherently=fundamental</a:t>
            </a:r>
            <a:endParaRPr lang="fa-IR" sz="1800" b="1" dirty="0" smtClean="0">
              <a:latin typeface="Tahoma" pitchFamily="34" charset="0"/>
              <a:cs typeface="Tahoma" pitchFamily="34" charset="0"/>
            </a:endParaRPr>
          </a:p>
          <a:p>
            <a:pPr algn="l">
              <a:buNone/>
            </a:pPr>
            <a:r>
              <a:rPr lang="en-US" sz="1800" b="1" dirty="0" smtClean="0">
                <a:latin typeface="Tahoma" pitchFamily="34" charset="0"/>
                <a:cs typeface="Tahoma" pitchFamily="34" charset="0"/>
              </a:rPr>
              <a:t>Initial=first, beginning</a:t>
            </a:r>
            <a:endParaRPr lang="fa-IR" sz="1800" dirty="0" smtClean="0"/>
          </a:p>
          <a:p>
            <a:pPr algn="l">
              <a:buNone/>
            </a:pPr>
            <a:r>
              <a:rPr lang="en-US" sz="1800" b="1" dirty="0" smtClean="0">
                <a:latin typeface="Tahoma" pitchFamily="34" charset="0"/>
                <a:cs typeface="Tahoma" pitchFamily="34" charset="0"/>
              </a:rPr>
              <a:t>unpredictable</a:t>
            </a:r>
            <a:r>
              <a:rPr lang="fa-IR" sz="1800" b="1" dirty="0" smtClean="0">
                <a:latin typeface="Tahoma" pitchFamily="34" charset="0"/>
                <a:cs typeface="Tahoma" pitchFamily="34" charset="0"/>
              </a:rPr>
              <a:t> =</a:t>
            </a:r>
            <a:r>
              <a:rPr lang="en-US" sz="1800" b="1" dirty="0" smtClean="0">
                <a:latin typeface="Tahoma" pitchFamily="34" charset="0"/>
                <a:cs typeface="Tahoma" pitchFamily="34" charset="0"/>
              </a:rPr>
              <a:t>unforeseeable, </a:t>
            </a:r>
            <a:r>
              <a:rPr lang="en-US" sz="1800" b="1" dirty="0" smtClean="0">
                <a:latin typeface="Tahoma" pitchFamily="34" charset="0"/>
                <a:cs typeface="Tahoma" pitchFamily="34" charset="0"/>
              </a:rPr>
              <a:t>doubtful</a:t>
            </a:r>
            <a:endParaRPr lang="fa-IR" sz="1800" b="1" dirty="0" smtClean="0">
              <a:latin typeface="Tahoma" pitchFamily="34" charset="0"/>
              <a:cs typeface="Tahoma" pitchFamily="34" charset="0"/>
            </a:endParaRPr>
          </a:p>
        </p:txBody>
      </p:sp>
    </p:spTree>
  </p:cSld>
  <p:clrMapOvr>
    <a:masterClrMapping/>
  </p:clrMapOvr>
  <p:transition spd="med">
    <p:pull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28596" y="428604"/>
            <a:ext cx="8229600" cy="6143668"/>
          </a:xfrm>
          <a:noFill/>
          <a:ln w="9525">
            <a:noFill/>
            <a:miter lim="800000"/>
            <a:headEnd/>
            <a:tailEnd/>
          </a:ln>
        </p:spPr>
        <p:txBody>
          <a:bodyPr vert="horz" wrap="square" lIns="91440" tIns="45720" rIns="91440" bIns="45720" numCol="1" anchor="t" anchorCtr="0" compatLnSpc="1">
            <a:prstTxWarp prst="textNoShape">
              <a:avLst/>
            </a:prstTxWarp>
          </a:bodyPr>
          <a:lstStyle/>
          <a:p>
            <a:pPr algn="l">
              <a:buNone/>
            </a:pPr>
            <a:r>
              <a:rPr lang="en-US" sz="2400" b="1" dirty="0" smtClean="0">
                <a:effectLst>
                  <a:outerShdw blurRad="38100" dist="38100" dir="2700000" algn="tl">
                    <a:srgbClr val="000000">
                      <a:alpha val="43137"/>
                    </a:srgbClr>
                  </a:outerShdw>
                </a:effectLst>
                <a:latin typeface="B Titr"/>
              </a:rPr>
              <a:t>Even  the  best- laid  plans  can  fall  apart   if unforeseen  contingencies  occur,  and  that happens  all  the  time  in  the  real  world.</a:t>
            </a:r>
          </a:p>
          <a:p>
            <a:pPr>
              <a:buNone/>
            </a:pPr>
            <a:endParaRPr lang="fa-IR" sz="2400" b="1" dirty="0" smtClean="0">
              <a:effectLst>
                <a:outerShdw blurRad="38100" dist="38100" dir="2700000" algn="tl">
                  <a:srgbClr val="000000">
                    <a:alpha val="43137"/>
                  </a:srgbClr>
                </a:outerShdw>
              </a:effectLst>
              <a:latin typeface="B Titr"/>
            </a:endParaRPr>
          </a:p>
          <a:p>
            <a:pPr>
              <a:buNone/>
            </a:pPr>
            <a:r>
              <a:rPr lang="ar-SA" sz="2400" b="1" dirty="0" smtClean="0">
                <a:solidFill>
                  <a:schemeClr val="accent6">
                    <a:lumMod val="60000"/>
                    <a:lumOff val="40000"/>
                  </a:schemeClr>
                </a:solidFill>
                <a:effectLst>
                  <a:outerShdw blurRad="38100" dist="38100" dir="2700000" algn="tl">
                    <a:srgbClr val="000000">
                      <a:alpha val="43137"/>
                    </a:srgbClr>
                  </a:outerShdw>
                </a:effectLst>
                <a:latin typeface="B Titr"/>
              </a:rPr>
              <a:t>حتی بهترین طرح ها می توانند کنار گذاشته شوند اگر احتمالات پیش بینی نشده رخ دهد وآن همیشه در دنیای واقعی اتفاق می افتد</a:t>
            </a:r>
            <a:endParaRPr lang="en-US" sz="2400" b="1" dirty="0" smtClean="0">
              <a:solidFill>
                <a:schemeClr val="accent6">
                  <a:lumMod val="60000"/>
                  <a:lumOff val="40000"/>
                </a:schemeClr>
              </a:solidFill>
              <a:effectLst>
                <a:outerShdw blurRad="38100" dist="38100" dir="2700000" algn="tl">
                  <a:srgbClr val="000000">
                    <a:alpha val="43137"/>
                  </a:srgbClr>
                </a:outerShdw>
              </a:effectLst>
              <a:latin typeface="B Titr"/>
            </a:endParaRPr>
          </a:p>
          <a:p>
            <a:pPr algn="l">
              <a:buNone/>
            </a:pPr>
            <a:endParaRPr lang="fa-IR" sz="2400" b="1" dirty="0" smtClean="0">
              <a:effectLst>
                <a:outerShdw blurRad="38100" dist="38100" dir="2700000" algn="tl">
                  <a:srgbClr val="000000">
                    <a:alpha val="43137"/>
                  </a:srgbClr>
                </a:outerShdw>
              </a:effectLst>
              <a:latin typeface="B Titr"/>
            </a:endParaRPr>
          </a:p>
          <a:p>
            <a:pPr algn="l">
              <a:buNone/>
            </a:pPr>
            <a:r>
              <a:rPr lang="fa-IR" sz="2400" b="1" dirty="0" smtClean="0">
                <a:effectLst>
                  <a:outerShdw blurRad="38100" dist="38100" dir="2700000" algn="tl">
                    <a:srgbClr val="000000">
                      <a:alpha val="43137"/>
                    </a:srgbClr>
                  </a:outerShdw>
                </a:effectLst>
                <a:latin typeface="B Titr"/>
              </a:rPr>
              <a:t>احتمال وقوع</a:t>
            </a:r>
            <a:r>
              <a:rPr lang="en-US" sz="2400" b="1" dirty="0" smtClean="0">
                <a:effectLst>
                  <a:outerShdw blurRad="38100" dist="38100" dir="2700000" algn="tl">
                    <a:srgbClr val="000000">
                      <a:alpha val="43137"/>
                    </a:srgbClr>
                  </a:outerShdw>
                </a:effectLst>
                <a:latin typeface="B Titr"/>
              </a:rPr>
              <a:t>Contingency</a:t>
            </a:r>
            <a:r>
              <a:rPr lang="en-US" sz="2400" b="1" dirty="0" smtClean="0">
                <a:effectLst>
                  <a:outerShdw blurRad="38100" dist="38100" dir="2700000" algn="tl">
                    <a:srgbClr val="000000">
                      <a:alpha val="43137"/>
                    </a:srgbClr>
                  </a:outerShdw>
                </a:effectLst>
                <a:latin typeface="B Titr"/>
              </a:rPr>
              <a:t>= chance  event, event      </a:t>
            </a:r>
            <a:endParaRPr lang="en-US" sz="2400" b="1" dirty="0" smtClean="0">
              <a:effectLst>
                <a:outerShdw blurRad="38100" dist="38100" dir="2700000" algn="tl">
                  <a:srgbClr val="000000">
                    <a:alpha val="43137"/>
                  </a:srgbClr>
                </a:outerShdw>
              </a:effectLst>
              <a:latin typeface="B Titr"/>
            </a:endParaRPr>
          </a:p>
          <a:p>
            <a:pPr algn="l">
              <a:buNone/>
            </a:pPr>
            <a:r>
              <a:rPr lang="en-US" sz="2400" b="1" dirty="0" smtClean="0">
                <a:effectLst>
                  <a:outerShdw blurRad="38100" dist="38100" dir="2700000" algn="tl">
                    <a:srgbClr val="000000">
                      <a:alpha val="43137"/>
                    </a:srgbClr>
                  </a:outerShdw>
                </a:effectLst>
                <a:latin typeface="B Titr"/>
              </a:rPr>
              <a:t>Occur=happen ,take place                                                                                                           </a:t>
            </a:r>
            <a:endParaRPr lang="en-US" sz="2400" b="1" dirty="0" smtClean="0">
              <a:effectLst>
                <a:outerShdw blurRad="38100" dist="38100" dir="2700000" algn="tl">
                  <a:srgbClr val="000000">
                    <a:alpha val="43137"/>
                  </a:srgbClr>
                </a:outerShdw>
              </a:effectLst>
              <a:latin typeface="B Titr"/>
            </a:endParaRPr>
          </a:p>
          <a:p>
            <a:pPr>
              <a:buNone/>
            </a:pPr>
            <a:endParaRPr lang="fa-IR" sz="2400" b="1" dirty="0" smtClean="0">
              <a:effectLst>
                <a:outerShdw blurRad="38100" dist="38100" dir="2700000" algn="tl">
                  <a:srgbClr val="000000">
                    <a:alpha val="43137"/>
                  </a:srgbClr>
                </a:outerShdw>
              </a:effectLst>
              <a:latin typeface="B Titr"/>
            </a:endParaRPr>
          </a:p>
          <a:p>
            <a:pPr>
              <a:buNone/>
            </a:pPr>
            <a:r>
              <a:rPr lang="en-US" sz="2400" b="1" dirty="0" smtClean="0">
                <a:effectLst>
                  <a:outerShdw blurRad="38100" dist="38100" dir="2700000" algn="tl">
                    <a:srgbClr val="000000">
                      <a:alpha val="43137"/>
                    </a:srgbClr>
                  </a:outerShdw>
                </a:effectLst>
                <a:latin typeface="B Titr"/>
              </a:rPr>
              <a:t> </a:t>
            </a:r>
            <a:endParaRPr lang="en-US" sz="2400" b="1" dirty="0">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857232"/>
            <a:ext cx="8229600" cy="5715040"/>
          </a:xfrm>
        </p:spPr>
        <p:txBody>
          <a:bodyPr/>
          <a:lstStyle/>
          <a:p>
            <a:pPr algn="l">
              <a:buNone/>
            </a:pPr>
            <a:r>
              <a:rPr lang="en-US" sz="2400" b="1" dirty="0" smtClean="0">
                <a:effectLst>
                  <a:outerShdw blurRad="38100" dist="38100" dir="2700000" algn="tl">
                    <a:srgbClr val="000000">
                      <a:alpha val="43137"/>
                    </a:srgbClr>
                  </a:outerShdw>
                </a:effectLst>
                <a:latin typeface="B Titr"/>
              </a:rPr>
              <a:t>Intended and Emergent Strategies</a:t>
            </a:r>
          </a:p>
          <a:p>
            <a:pPr>
              <a:buNone/>
            </a:pPr>
            <a:r>
              <a:rPr lang="fa-IR" sz="2400" b="1" dirty="0" smtClean="0">
                <a:solidFill>
                  <a:srgbClr val="004BE2"/>
                </a:solidFill>
                <a:latin typeface="Tahoma" pitchFamily="34" charset="0"/>
                <a:cs typeface="Tahoma" pitchFamily="34" charset="0"/>
              </a:rPr>
              <a:t>استراتژی های طراحی شده و طراحی نشده(ناگهانی)</a:t>
            </a:r>
          </a:p>
          <a:p>
            <a:pPr lvl="2" algn="l">
              <a:buNone/>
            </a:pPr>
            <a:r>
              <a:rPr lang="en-US" sz="1900" b="1" dirty="0" smtClean="0">
                <a:effectLst>
                  <a:outerShdw blurRad="38100" dist="38100" dir="2700000" algn="tl">
                    <a:srgbClr val="000000">
                      <a:alpha val="43137"/>
                    </a:srgbClr>
                  </a:outerShdw>
                </a:effectLst>
                <a:latin typeface="B Titr"/>
              </a:rPr>
              <a:t>Henry </a:t>
            </a:r>
            <a:r>
              <a:rPr lang="en-US" sz="1900" b="1" dirty="0" err="1" smtClean="0">
                <a:effectLst>
                  <a:outerShdw blurRad="38100" dist="38100" dir="2700000" algn="tl">
                    <a:srgbClr val="000000">
                      <a:alpha val="43137"/>
                    </a:srgbClr>
                  </a:outerShdw>
                </a:effectLst>
                <a:latin typeface="B Titr"/>
              </a:rPr>
              <a:t>Mintzberg</a:t>
            </a:r>
            <a:r>
              <a:rPr lang="en-US" sz="1900" b="1" dirty="0" smtClean="0">
                <a:effectLst>
                  <a:outerShdw blurRad="38100" dist="38100" dir="2700000" algn="tl">
                    <a:srgbClr val="000000">
                      <a:alpha val="43137"/>
                    </a:srgbClr>
                  </a:outerShdw>
                </a:effectLst>
                <a:latin typeface="B Titr"/>
              </a:rPr>
              <a:t> has proposed a model  of  strategy development  that  provides a more encompassing view  of  what strategy  actually  is</a:t>
            </a:r>
            <a:endParaRPr lang="en-US" sz="1900" b="1" dirty="0" smtClean="0">
              <a:latin typeface="Tahoma" pitchFamily="34" charset="0"/>
              <a:cs typeface="Tahoma" pitchFamily="34" charset="0"/>
            </a:endParaRPr>
          </a:p>
          <a:p>
            <a:pPr algn="r" rtl="0">
              <a:buNone/>
            </a:pPr>
            <a:r>
              <a:rPr lang="ar-SA" sz="1600" b="1" dirty="0" smtClean="0">
                <a:solidFill>
                  <a:srgbClr val="004BE2"/>
                </a:solidFill>
                <a:latin typeface="Tahoma" pitchFamily="34" charset="0"/>
                <a:cs typeface="Tahoma" pitchFamily="34" charset="0"/>
              </a:rPr>
              <a:t>هنری مینتزبرگ یک مدل از توسعه استراتژی پیشنهاد داد که</a:t>
            </a:r>
            <a:r>
              <a:rPr lang="fa-IR" sz="1600" b="1" dirty="0" smtClean="0">
                <a:solidFill>
                  <a:srgbClr val="004BE2"/>
                </a:solidFill>
                <a:latin typeface="Tahoma" pitchFamily="34" charset="0"/>
                <a:cs typeface="Tahoma" pitchFamily="34" charset="0"/>
              </a:rPr>
              <a:t> </a:t>
            </a:r>
            <a:r>
              <a:rPr lang="ar-SA" sz="1600" b="1" dirty="0" smtClean="0">
                <a:solidFill>
                  <a:srgbClr val="004BE2"/>
                </a:solidFill>
                <a:latin typeface="Tahoma" pitchFamily="34" charset="0"/>
                <a:cs typeface="Tahoma" pitchFamily="34" charset="0"/>
              </a:rPr>
              <a:t>دیدی نزدیکتر ازآنچه که </a:t>
            </a:r>
            <a:endParaRPr lang="en-US" sz="1600" b="1" dirty="0" smtClean="0">
              <a:solidFill>
                <a:srgbClr val="004BE2"/>
              </a:solidFill>
              <a:latin typeface="Tahoma" pitchFamily="34" charset="0"/>
              <a:cs typeface="Tahoma" pitchFamily="34" charset="0"/>
            </a:endParaRPr>
          </a:p>
          <a:p>
            <a:pPr rtl="0">
              <a:buNone/>
            </a:pPr>
            <a:r>
              <a:rPr lang="ar-SA" sz="1600" b="1" dirty="0" smtClean="0">
                <a:solidFill>
                  <a:srgbClr val="004BE2"/>
                </a:solidFill>
                <a:latin typeface="Tahoma" pitchFamily="34" charset="0"/>
                <a:cs typeface="Tahoma" pitchFamily="34" charset="0"/>
              </a:rPr>
              <a:t>استراتژی واقعا وجود دارد </a:t>
            </a:r>
            <a:r>
              <a:rPr lang="fa-IR" sz="1600" b="1" dirty="0" smtClean="0">
                <a:solidFill>
                  <a:srgbClr val="004BE2"/>
                </a:solidFill>
                <a:latin typeface="Tahoma" pitchFamily="34" charset="0"/>
                <a:cs typeface="Tahoma" pitchFamily="34" charset="0"/>
              </a:rPr>
              <a:t>فراهم کرده و در بر می گیرد.</a:t>
            </a:r>
            <a:endParaRPr lang="en-US" sz="1600" b="1" dirty="0" smtClean="0">
              <a:effectLst>
                <a:outerShdw blurRad="38100" dist="38100" dir="2700000" algn="tl">
                  <a:srgbClr val="000000">
                    <a:alpha val="43137"/>
                  </a:srgbClr>
                </a:outerShdw>
              </a:effectLst>
              <a:latin typeface="B Titr"/>
            </a:endParaRPr>
          </a:p>
          <a:p>
            <a:pPr algn="r" rtl="0">
              <a:buNone/>
            </a:pPr>
            <a:r>
              <a:rPr lang="fa-IR" sz="1600" b="1" dirty="0" smtClean="0">
                <a:solidFill>
                  <a:srgbClr val="004BE2"/>
                </a:solidFill>
                <a:latin typeface="Tahoma" pitchFamily="34" charset="0"/>
                <a:cs typeface="Tahoma" pitchFamily="34" charset="0"/>
              </a:rPr>
              <a:t>پیشنهاد کردن</a:t>
            </a:r>
            <a:r>
              <a:rPr lang="en-US" sz="1600" b="1" dirty="0" smtClean="0">
                <a:solidFill>
                  <a:srgbClr val="004BE2"/>
                </a:solidFill>
                <a:latin typeface="Tahoma" pitchFamily="34" charset="0"/>
                <a:cs typeface="Tahoma" pitchFamily="34" charset="0"/>
              </a:rPr>
              <a:t>propose=offer=suggest--------provide=equip=supply   </a:t>
            </a:r>
            <a:br>
              <a:rPr lang="en-US" sz="1600" b="1" dirty="0" smtClean="0">
                <a:solidFill>
                  <a:srgbClr val="004BE2"/>
                </a:solidFill>
                <a:latin typeface="Tahoma" pitchFamily="34" charset="0"/>
                <a:cs typeface="Tahoma" pitchFamily="34" charset="0"/>
              </a:rPr>
            </a:br>
            <a:r>
              <a:rPr lang="en-US" sz="1600" b="1" dirty="0" smtClean="0">
                <a:solidFill>
                  <a:srgbClr val="004BE2"/>
                </a:solidFill>
                <a:latin typeface="Tahoma" pitchFamily="34" charset="0"/>
                <a:cs typeface="Tahoma" pitchFamily="34" charset="0"/>
              </a:rPr>
              <a:t>--------</a:t>
            </a:r>
            <a:r>
              <a:rPr lang="fa-IR" sz="1600" b="1" dirty="0" smtClean="0">
                <a:solidFill>
                  <a:srgbClr val="004BE2"/>
                </a:solidFill>
                <a:latin typeface="Tahoma" pitchFamily="34" charset="0"/>
                <a:cs typeface="Tahoma" pitchFamily="34" charset="0"/>
              </a:rPr>
              <a:t>واقعا</a:t>
            </a:r>
            <a:r>
              <a:rPr lang="en-US" sz="1600" b="1" dirty="0" smtClean="0">
                <a:solidFill>
                  <a:srgbClr val="004BE2"/>
                </a:solidFill>
                <a:latin typeface="Tahoma" pitchFamily="34" charset="0"/>
                <a:cs typeface="Tahoma" pitchFamily="34" charset="0"/>
              </a:rPr>
              <a:t>really=actually=in fact</a:t>
            </a:r>
          </a:p>
          <a:p>
            <a:pPr algn="r" rtl="0">
              <a:buNone/>
            </a:pPr>
            <a:r>
              <a:rPr lang="fa-IR" sz="1600" b="1" dirty="0" smtClean="0">
                <a:solidFill>
                  <a:srgbClr val="004BE2"/>
                </a:solidFill>
                <a:latin typeface="Tahoma" pitchFamily="34" charset="0"/>
                <a:cs typeface="Tahoma" pitchFamily="34" charset="0"/>
              </a:rPr>
              <a:t>در بر گرفتن-شامل بودن </a:t>
            </a:r>
            <a:r>
              <a:rPr lang="en-US" sz="1600" b="1" dirty="0" smtClean="0">
                <a:solidFill>
                  <a:srgbClr val="004BE2"/>
                </a:solidFill>
                <a:latin typeface="Tahoma" pitchFamily="34" charset="0"/>
                <a:cs typeface="Tahoma" pitchFamily="34" charset="0"/>
              </a:rPr>
              <a:t> encompassing=surround=enclose=encircle              </a:t>
            </a:r>
          </a:p>
        </p:txBody>
      </p:sp>
    </p:spTree>
  </p:cSld>
  <p:clrMapOvr>
    <a:masterClrMapping/>
  </p:clrMapOvr>
  <p:transition spd="med">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14282" y="428604"/>
            <a:ext cx="8715436" cy="6143668"/>
          </a:xfrm>
        </p:spPr>
        <p:txBody>
          <a:bodyPr/>
          <a:lstStyle/>
          <a:p>
            <a:pPr algn="ctr">
              <a:buNone/>
            </a:pPr>
            <a:r>
              <a:rPr lang="en-US" sz="1800" b="1" dirty="0" smtClean="0">
                <a:effectLst>
                  <a:outerShdw blurRad="38100" dist="38100" dir="2700000" algn="tl">
                    <a:srgbClr val="000000">
                      <a:alpha val="43137"/>
                    </a:srgbClr>
                  </a:outerShdw>
                </a:effectLst>
                <a:latin typeface="B Titr"/>
              </a:rPr>
              <a:t>Scenario  </a:t>
            </a:r>
            <a:r>
              <a:rPr lang="en-US" sz="1800" b="1" dirty="0" smtClean="0">
                <a:effectLst>
                  <a:outerShdw blurRad="38100" dist="38100" dir="2700000" algn="tl">
                    <a:srgbClr val="000000">
                      <a:alpha val="43137"/>
                    </a:srgbClr>
                  </a:outerShdw>
                </a:effectLst>
                <a:latin typeface="B Titr"/>
              </a:rPr>
              <a:t>planning </a:t>
            </a:r>
            <a:r>
              <a:rPr lang="en-US" sz="1800" b="1" dirty="0" smtClean="0">
                <a:effectLst>
                  <a:outerShdw blurRad="38100" dist="38100" dir="2700000" algn="tl">
                    <a:srgbClr val="000000">
                      <a:alpha val="43137"/>
                    </a:srgbClr>
                  </a:outerShdw>
                </a:effectLst>
                <a:latin typeface="B Titr"/>
              </a:rPr>
              <a:t>is  based  upon  </a:t>
            </a:r>
            <a:r>
              <a:rPr lang="en-US" sz="1800" b="1" dirty="0" smtClean="0">
                <a:effectLst>
                  <a:outerShdw blurRad="38100" dist="38100" dir="2700000" algn="tl">
                    <a:srgbClr val="000000">
                      <a:alpha val="43137"/>
                    </a:srgbClr>
                  </a:outerShdw>
                </a:effectLst>
                <a:latin typeface="B Titr"/>
              </a:rPr>
              <a:t>the realization </a:t>
            </a:r>
            <a:r>
              <a:rPr lang="en-US" sz="1800" b="1" dirty="0" smtClean="0">
                <a:effectLst>
                  <a:outerShdw blurRad="38100" dist="38100" dir="2700000" algn="tl">
                    <a:srgbClr val="000000">
                      <a:alpha val="43137"/>
                    </a:srgbClr>
                  </a:outerShdw>
                </a:effectLst>
                <a:latin typeface="B Titr"/>
              </a:rPr>
              <a:t> that  the </a:t>
            </a:r>
            <a:r>
              <a:rPr lang="en-US" sz="1800" b="1" dirty="0" smtClean="0">
                <a:effectLst>
                  <a:outerShdw blurRad="38100" dist="38100" dir="2700000" algn="tl">
                    <a:srgbClr val="000000">
                      <a:alpha val="43137"/>
                    </a:srgbClr>
                  </a:outerShdw>
                </a:effectLst>
                <a:latin typeface="B Titr"/>
              </a:rPr>
              <a:t>future is </a:t>
            </a:r>
            <a:r>
              <a:rPr lang="en-US" sz="1800" b="1" dirty="0" smtClean="0">
                <a:effectLst>
                  <a:outerShdw blurRad="38100" dist="38100" dir="2700000" algn="tl">
                    <a:srgbClr val="000000">
                      <a:alpha val="43137"/>
                    </a:srgbClr>
                  </a:outerShdw>
                </a:effectLst>
                <a:latin typeface="B Titr"/>
              </a:rPr>
              <a:t>inherently  </a:t>
            </a:r>
            <a:r>
              <a:rPr lang="en-US" sz="1800" b="1" dirty="0" smtClean="0">
                <a:effectLst>
                  <a:outerShdw blurRad="38100" dist="38100" dir="2700000" algn="tl">
                    <a:srgbClr val="000000">
                      <a:alpha val="43137"/>
                    </a:srgbClr>
                  </a:outerShdw>
                </a:effectLst>
                <a:latin typeface="B Titr"/>
              </a:rPr>
              <a:t>unpredictable, </a:t>
            </a:r>
            <a:r>
              <a:rPr lang="en-US" sz="1800" b="1" dirty="0" smtClean="0">
                <a:effectLst>
                  <a:outerShdw blurRad="38100" dist="38100" dir="2700000" algn="tl">
                    <a:srgbClr val="000000">
                      <a:alpha val="43137"/>
                    </a:srgbClr>
                  </a:outerShdw>
                </a:effectLst>
                <a:latin typeface="B Titr"/>
              </a:rPr>
              <a:t>and  that  </a:t>
            </a:r>
            <a:r>
              <a:rPr lang="en-US" sz="1800" b="1" dirty="0" smtClean="0">
                <a:effectLst>
                  <a:outerShdw blurRad="38100" dist="38100" dir="2700000" algn="tl">
                    <a:srgbClr val="000000">
                      <a:alpha val="43137"/>
                    </a:srgbClr>
                  </a:outerShdw>
                </a:effectLst>
                <a:latin typeface="B Titr"/>
              </a:rPr>
              <a:t>an organization </a:t>
            </a:r>
            <a:r>
              <a:rPr lang="en-US" sz="1800" b="1" dirty="0" smtClean="0">
                <a:effectLst>
                  <a:outerShdw blurRad="38100" dist="38100" dir="2700000" algn="tl">
                    <a:srgbClr val="000000">
                      <a:alpha val="43137"/>
                    </a:srgbClr>
                  </a:outerShdw>
                </a:effectLst>
                <a:latin typeface="B Titr"/>
              </a:rPr>
              <a:t>should  </a:t>
            </a:r>
            <a:r>
              <a:rPr lang="en-US" sz="1800" b="1" dirty="0" smtClean="0">
                <a:effectLst>
                  <a:outerShdw blurRad="38100" dist="38100" dir="2700000" algn="tl">
                    <a:srgbClr val="000000">
                      <a:alpha val="43137"/>
                    </a:srgbClr>
                  </a:outerShdw>
                </a:effectLst>
                <a:latin typeface="B Titr"/>
              </a:rPr>
              <a:t>plan for not </a:t>
            </a:r>
            <a:r>
              <a:rPr lang="en-US" sz="1800" b="1" dirty="0" smtClean="0">
                <a:effectLst>
                  <a:outerShdw blurRad="38100" dist="38100" dir="2700000" algn="tl">
                    <a:srgbClr val="000000">
                      <a:alpha val="43137"/>
                    </a:srgbClr>
                  </a:outerShdw>
                </a:effectLst>
                <a:latin typeface="B Titr"/>
              </a:rPr>
              <a:t>just  </a:t>
            </a:r>
            <a:r>
              <a:rPr lang="en-US" sz="1800" b="1" dirty="0" smtClean="0">
                <a:effectLst>
                  <a:outerShdw blurRad="38100" dist="38100" dir="2700000" algn="tl">
                    <a:srgbClr val="000000">
                      <a:alpha val="43137"/>
                    </a:srgbClr>
                  </a:outerShdw>
                </a:effectLst>
                <a:latin typeface="B Titr"/>
              </a:rPr>
              <a:t>one future, </a:t>
            </a:r>
            <a:r>
              <a:rPr lang="en-US" sz="1800" b="1" dirty="0" smtClean="0">
                <a:effectLst>
                  <a:outerShdw blurRad="38100" dist="38100" dir="2700000" algn="tl">
                    <a:srgbClr val="000000">
                      <a:alpha val="43137"/>
                    </a:srgbClr>
                  </a:outerShdw>
                </a:effectLst>
                <a:latin typeface="B Titr"/>
              </a:rPr>
              <a:t>but  </a:t>
            </a:r>
            <a:r>
              <a:rPr lang="en-US" sz="1800" b="1" dirty="0" smtClean="0">
                <a:effectLst>
                  <a:outerShdw blurRad="38100" dist="38100" dir="2700000" algn="tl">
                    <a:srgbClr val="000000">
                      <a:alpha val="43137"/>
                    </a:srgbClr>
                  </a:outerShdw>
                </a:effectLst>
                <a:latin typeface="B Titr"/>
              </a:rPr>
              <a:t>a range </a:t>
            </a:r>
            <a:r>
              <a:rPr lang="en-US" sz="1800" b="1" dirty="0" smtClean="0">
                <a:effectLst>
                  <a:outerShdw blurRad="38100" dist="38100" dir="2700000" algn="tl">
                    <a:srgbClr val="000000">
                      <a:alpha val="43137"/>
                    </a:srgbClr>
                  </a:outerShdw>
                </a:effectLst>
                <a:latin typeface="B Titr"/>
              </a:rPr>
              <a:t>of  </a:t>
            </a:r>
            <a:r>
              <a:rPr lang="en-US" sz="1800" b="1" dirty="0" smtClean="0">
                <a:effectLst>
                  <a:outerShdw blurRad="38100" dist="38100" dir="2700000" algn="tl">
                    <a:srgbClr val="000000">
                      <a:alpha val="43137"/>
                    </a:srgbClr>
                  </a:outerShdw>
                </a:effectLst>
                <a:latin typeface="B Titr"/>
              </a:rPr>
              <a:t>possible futures.</a:t>
            </a:r>
          </a:p>
          <a:p>
            <a:pPr algn="ctr">
              <a:buNone/>
            </a:pPr>
            <a:r>
              <a:rPr lang="en-US" sz="1800" b="1" dirty="0" smtClean="0">
                <a:effectLst>
                  <a:outerShdw blurRad="38100" dist="38100" dir="2700000" algn="tl">
                    <a:srgbClr val="000000">
                      <a:alpha val="43137"/>
                    </a:srgbClr>
                  </a:outerShdw>
                </a:effectLst>
                <a:latin typeface="B Titr"/>
              </a:rPr>
              <a:t>Scenario </a:t>
            </a:r>
            <a:r>
              <a:rPr lang="en-US" sz="1800" b="1" dirty="0" smtClean="0">
                <a:effectLst>
                  <a:outerShdw blurRad="38100" dist="38100" dir="2700000" algn="tl">
                    <a:srgbClr val="000000">
                      <a:alpha val="43137"/>
                    </a:srgbClr>
                  </a:outerShdw>
                </a:effectLst>
                <a:latin typeface="B Titr"/>
              </a:rPr>
              <a:t> planning  involves  formulating  </a:t>
            </a:r>
            <a:r>
              <a:rPr lang="en-US" sz="1800" b="1" dirty="0" smtClean="0">
                <a:effectLst>
                  <a:outerShdw blurRad="38100" dist="38100" dir="2700000" algn="tl">
                    <a:srgbClr val="000000">
                      <a:alpha val="43137"/>
                    </a:srgbClr>
                  </a:outerShdw>
                </a:effectLst>
                <a:latin typeface="B Titr"/>
              </a:rPr>
              <a:t>plans that </a:t>
            </a:r>
            <a:r>
              <a:rPr lang="en-US" sz="1800" b="1" dirty="0" smtClean="0">
                <a:effectLst>
                  <a:outerShdw blurRad="38100" dist="38100" dir="2700000" algn="tl">
                    <a:srgbClr val="000000">
                      <a:alpha val="43137"/>
                    </a:srgbClr>
                  </a:outerShdw>
                </a:effectLst>
                <a:latin typeface="B Titr"/>
              </a:rPr>
              <a:t> are </a:t>
            </a:r>
            <a:r>
              <a:rPr lang="en-US" sz="1800" b="1" dirty="0" smtClean="0">
                <a:effectLst>
                  <a:outerShdw blurRad="38100" dist="38100" dir="2700000" algn="tl">
                    <a:srgbClr val="000000">
                      <a:alpha val="43137"/>
                    </a:srgbClr>
                  </a:outerShdw>
                </a:effectLst>
                <a:latin typeface="B Titr"/>
              </a:rPr>
              <a:t>based upon “what if” scenarios about </a:t>
            </a:r>
            <a:r>
              <a:rPr lang="en-US" sz="1800" b="1" dirty="0" smtClean="0">
                <a:effectLst>
                  <a:outerShdw blurRad="38100" dist="38100" dir="2700000" algn="tl">
                    <a:srgbClr val="000000">
                      <a:alpha val="43137"/>
                    </a:srgbClr>
                  </a:outerShdw>
                </a:effectLst>
                <a:latin typeface="B Titr"/>
              </a:rPr>
              <a:t> the </a:t>
            </a:r>
            <a:r>
              <a:rPr lang="en-US" sz="1800" b="1" dirty="0" smtClean="0">
                <a:effectLst>
                  <a:outerShdw blurRad="38100" dist="38100" dir="2700000" algn="tl">
                    <a:srgbClr val="000000">
                      <a:alpha val="43137"/>
                    </a:srgbClr>
                  </a:outerShdw>
                </a:effectLst>
                <a:latin typeface="B Titr"/>
              </a:rPr>
              <a:t>future.</a:t>
            </a:r>
          </a:p>
          <a:p>
            <a:pPr algn="ctr">
              <a:buNone/>
            </a:pPr>
            <a:r>
              <a:rPr lang="en-US" sz="1800" b="1" dirty="0" smtClean="0">
                <a:solidFill>
                  <a:srgbClr val="004BE2"/>
                </a:solidFill>
                <a:latin typeface="Tahoma" pitchFamily="34" charset="0"/>
                <a:cs typeface="Tahoma" pitchFamily="34" charset="0"/>
              </a:rPr>
              <a:t>  </a:t>
            </a:r>
            <a:endParaRPr lang="en-US" sz="1800" b="1" dirty="0" smtClean="0">
              <a:solidFill>
                <a:srgbClr val="004BE2"/>
              </a:solidFill>
              <a:latin typeface="Tahoma" pitchFamily="34" charset="0"/>
              <a:cs typeface="Tahoma" pitchFamily="34" charset="0"/>
            </a:endParaRPr>
          </a:p>
          <a:p>
            <a:pPr algn="ctr">
              <a:buNone/>
            </a:pPr>
            <a:r>
              <a:rPr lang="en-US"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طراحی سناریو برمبنای </a:t>
            </a:r>
            <a:r>
              <a:rPr lang="fa-IR" sz="1800" b="1" dirty="0" smtClean="0">
                <a:solidFill>
                  <a:srgbClr val="004BE2"/>
                </a:solidFill>
                <a:latin typeface="Tahoma" pitchFamily="34" charset="0"/>
                <a:cs typeface="Tahoma" pitchFamily="34" charset="0"/>
              </a:rPr>
              <a:t>ذرک و فهم </a:t>
            </a:r>
            <a:r>
              <a:rPr lang="ar-SA" sz="1800" b="1" dirty="0" smtClean="0">
                <a:solidFill>
                  <a:srgbClr val="004BE2"/>
                </a:solidFill>
                <a:latin typeface="Tahoma" pitchFamily="34" charset="0"/>
                <a:cs typeface="Tahoma" pitchFamily="34" charset="0"/>
              </a:rPr>
              <a:t>اینکه </a:t>
            </a:r>
            <a:r>
              <a:rPr lang="ar-SA" sz="1800" b="1" dirty="0" smtClean="0">
                <a:solidFill>
                  <a:srgbClr val="004BE2"/>
                </a:solidFill>
                <a:latin typeface="Tahoma" pitchFamily="34" charset="0"/>
                <a:cs typeface="Tahoma" pitchFamily="34" charset="0"/>
              </a:rPr>
              <a:t>آینده ذاتأ غیرقابل پیش بینی است انجام می شود و اینکه یک سازمان نه </a:t>
            </a:r>
            <a:r>
              <a:rPr lang="fa-IR" sz="1800" b="1" dirty="0" smtClean="0">
                <a:solidFill>
                  <a:srgbClr val="004BE2"/>
                </a:solidFill>
                <a:latin typeface="Tahoma" pitchFamily="34" charset="0"/>
                <a:cs typeface="Tahoma" pitchFamily="34" charset="0"/>
              </a:rPr>
              <a:t>فقط </a:t>
            </a:r>
            <a:r>
              <a:rPr lang="ar-SA" sz="1800" b="1" dirty="0" smtClean="0">
                <a:solidFill>
                  <a:srgbClr val="004BE2"/>
                </a:solidFill>
                <a:latin typeface="Tahoma" pitchFamily="34" charset="0"/>
                <a:cs typeface="Tahoma" pitchFamily="34" charset="0"/>
              </a:rPr>
              <a:t>برای </a:t>
            </a:r>
            <a:r>
              <a:rPr lang="ar-SA" sz="1800" b="1" dirty="0" smtClean="0">
                <a:solidFill>
                  <a:srgbClr val="004BE2"/>
                </a:solidFill>
                <a:latin typeface="Tahoma" pitchFamily="34" charset="0"/>
                <a:cs typeface="Tahoma" pitchFamily="34" charset="0"/>
              </a:rPr>
              <a:t>یک آینده بلکه برای محدوده ای از آینده های ممکن بایدبرنامه ریزی کند طراحی سناریو طرح های </a:t>
            </a:r>
            <a:r>
              <a:rPr lang="fa-IR" sz="1800" b="1" dirty="0" smtClean="0">
                <a:solidFill>
                  <a:srgbClr val="004BE2"/>
                </a:solidFill>
                <a:latin typeface="Tahoma" pitchFamily="34" charset="0"/>
                <a:cs typeface="Tahoma" pitchFamily="34" charset="0"/>
              </a:rPr>
              <a:t> رسمی </a:t>
            </a:r>
            <a:r>
              <a:rPr lang="ar-SA" sz="1800" b="1" dirty="0" smtClean="0">
                <a:solidFill>
                  <a:srgbClr val="004BE2"/>
                </a:solidFill>
                <a:latin typeface="Tahoma" pitchFamily="34" charset="0"/>
                <a:cs typeface="Tahoma" pitchFamily="34" charset="0"/>
              </a:rPr>
              <a:t>تنظیمی را </a:t>
            </a:r>
            <a:r>
              <a:rPr lang="ar-SA" sz="1600" b="1" dirty="0" smtClean="0">
                <a:solidFill>
                  <a:srgbClr val="004BE2"/>
                </a:solidFill>
                <a:latin typeface="Tahoma" pitchFamily="34" charset="0"/>
                <a:cs typeface="Tahoma" pitchFamily="34" charset="0"/>
              </a:rPr>
              <a:t>بر </a:t>
            </a:r>
            <a:r>
              <a:rPr lang="ar-SA" sz="1600" b="1" dirty="0" smtClean="0">
                <a:solidFill>
                  <a:srgbClr val="004BE2"/>
                </a:solidFill>
                <a:latin typeface="Tahoma" pitchFamily="34" charset="0"/>
                <a:cs typeface="Tahoma" pitchFamily="34" charset="0"/>
              </a:rPr>
              <a:t>پایه سناریوهای "چه چیزی اگر" </a:t>
            </a:r>
            <a:r>
              <a:rPr lang="fa-IR" sz="1600" b="1" dirty="0" smtClean="0">
                <a:solidFill>
                  <a:srgbClr val="004BE2"/>
                </a:solidFill>
                <a:latin typeface="Tahoma" pitchFamily="34" charset="0"/>
                <a:cs typeface="Tahoma" pitchFamily="34" charset="0"/>
              </a:rPr>
              <a:t>که </a:t>
            </a:r>
            <a:r>
              <a:rPr lang="ar-SA" sz="1600" b="1" dirty="0" smtClean="0">
                <a:solidFill>
                  <a:srgbClr val="004BE2"/>
                </a:solidFill>
                <a:latin typeface="Tahoma" pitchFamily="34" charset="0"/>
                <a:cs typeface="Tahoma" pitchFamily="34" charset="0"/>
              </a:rPr>
              <a:t>درباره </a:t>
            </a:r>
            <a:r>
              <a:rPr lang="ar-SA" sz="1600" b="1" dirty="0" smtClean="0">
                <a:solidFill>
                  <a:srgbClr val="004BE2"/>
                </a:solidFill>
                <a:latin typeface="Tahoma" pitchFamily="34" charset="0"/>
                <a:cs typeface="Tahoma" pitchFamily="34" charset="0"/>
              </a:rPr>
              <a:t>آینده هستند را </a:t>
            </a:r>
            <a:r>
              <a:rPr lang="fa-IR" sz="1600" b="1" dirty="0" smtClean="0">
                <a:solidFill>
                  <a:srgbClr val="004BE2"/>
                </a:solidFill>
                <a:latin typeface="Tahoma" pitchFamily="34" charset="0"/>
                <a:cs typeface="Tahoma" pitchFamily="34" charset="0"/>
              </a:rPr>
              <a:t>در بر میگیرد</a:t>
            </a:r>
            <a:r>
              <a:rPr lang="ar-SA" sz="1600" b="1" dirty="0" smtClean="0">
                <a:solidFill>
                  <a:srgbClr val="004BE2"/>
                </a:solidFill>
                <a:latin typeface="Tahoma" pitchFamily="34" charset="0"/>
                <a:cs typeface="Tahoma" pitchFamily="34" charset="0"/>
              </a:rPr>
              <a:t>.</a:t>
            </a:r>
            <a:endParaRPr lang="fa-IR" sz="1600" b="1" dirty="0" smtClean="0">
              <a:solidFill>
                <a:srgbClr val="004BE2"/>
              </a:solidFill>
              <a:latin typeface="Tahoma" pitchFamily="34" charset="0"/>
              <a:cs typeface="Tahoma" pitchFamily="34" charset="0"/>
            </a:endParaRPr>
          </a:p>
          <a:p>
            <a:pPr algn="l">
              <a:buNone/>
            </a:pPr>
            <a:endParaRPr lang="fa-IR" sz="1600" b="1" dirty="0" smtClean="0">
              <a:effectLst>
                <a:outerShdw blurRad="38100" dist="38100" dir="2700000" algn="tl">
                  <a:srgbClr val="000000">
                    <a:alpha val="43137"/>
                  </a:srgbClr>
                </a:outerShdw>
              </a:effectLst>
              <a:latin typeface="B Titr"/>
            </a:endParaRPr>
          </a:p>
          <a:p>
            <a:pPr algn="l">
              <a:buNone/>
            </a:pPr>
            <a:r>
              <a:rPr lang="en-US" sz="1600" b="1" dirty="0" smtClean="0">
                <a:solidFill>
                  <a:srgbClr val="FF0000"/>
                </a:solidFill>
                <a:effectLst>
                  <a:outerShdw blurRad="38100" dist="38100" dir="2700000" algn="tl">
                    <a:srgbClr val="000000">
                      <a:alpha val="43137"/>
                    </a:srgbClr>
                  </a:outerShdw>
                </a:effectLst>
                <a:latin typeface="B Titr"/>
              </a:rPr>
              <a:t>Realization</a:t>
            </a:r>
            <a:r>
              <a:rPr lang="en-US" sz="1600" b="1" dirty="0" smtClean="0">
                <a:effectLst>
                  <a:outerShdw blurRad="38100" dist="38100" dir="2700000" algn="tl">
                    <a:srgbClr val="000000">
                      <a:alpha val="43137"/>
                    </a:srgbClr>
                  </a:outerShdw>
                </a:effectLst>
                <a:latin typeface="B Titr"/>
              </a:rPr>
              <a:t>= understanding, awareness, consciousness, </a:t>
            </a:r>
            <a:endParaRPr lang="en-US" sz="1600" b="1" dirty="0">
              <a:effectLst>
                <a:outerShdw blurRad="38100" dist="38100" dir="2700000" algn="tl">
                  <a:srgbClr val="000000">
                    <a:alpha val="43137"/>
                  </a:srgbClr>
                </a:outerShdw>
              </a:effectLst>
              <a:latin typeface="B Titr"/>
            </a:endParaRPr>
          </a:p>
        </p:txBody>
      </p:sp>
      <p:sp>
        <p:nvSpPr>
          <p:cNvPr id="3" name="Rectangle 2"/>
          <p:cNvSpPr/>
          <p:nvPr/>
        </p:nvSpPr>
        <p:spPr>
          <a:xfrm>
            <a:off x="0" y="5929330"/>
            <a:ext cx="8215338" cy="369332"/>
          </a:xfrm>
          <a:prstGeom prst="rect">
            <a:avLst/>
          </a:prstGeom>
        </p:spPr>
        <p:txBody>
          <a:bodyPr wrap="square">
            <a:spAutoFit/>
          </a:bodyPr>
          <a:lstStyle/>
          <a:p>
            <a:r>
              <a:rPr lang="en-US" b="1" dirty="0" smtClean="0">
                <a:effectLst>
                  <a:outerShdw blurRad="38100" dist="38100" dir="2700000" algn="tl">
                    <a:srgbClr val="000000">
                      <a:alpha val="43137"/>
                    </a:srgbClr>
                  </a:outerShdw>
                </a:effectLst>
                <a:latin typeface="B Titr"/>
              </a:rPr>
              <a:t>likely, potential, conceivable, imaginable, probable= </a:t>
            </a:r>
            <a:r>
              <a:rPr lang="en-US" b="1" dirty="0" smtClean="0">
                <a:solidFill>
                  <a:srgbClr val="FF0000"/>
                </a:solidFill>
                <a:effectLst>
                  <a:outerShdw blurRad="38100" dist="38100" dir="2700000" algn="tl">
                    <a:srgbClr val="000000">
                      <a:alpha val="43137"/>
                    </a:srgbClr>
                  </a:outerShdw>
                </a:effectLst>
                <a:latin typeface="B Titr"/>
              </a:rPr>
              <a:t>possible</a:t>
            </a:r>
            <a:endParaRPr lang="fa-IR" b="1" dirty="0" smtClean="0">
              <a:solidFill>
                <a:srgbClr val="FF0000"/>
              </a:solidFill>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00042"/>
            <a:ext cx="8229600" cy="6072230"/>
          </a:xfrm>
        </p:spPr>
        <p:txBody>
          <a:bodyPr/>
          <a:lstStyle/>
          <a:p>
            <a:pPr algn="l">
              <a:buNone/>
            </a:pPr>
            <a:r>
              <a:rPr lang="en-US" sz="1800" b="1" dirty="0" smtClean="0">
                <a:effectLst>
                  <a:outerShdw blurRad="38100" dist="38100" dir="2700000" algn="tl">
                    <a:srgbClr val="000000">
                      <a:alpha val="43137"/>
                    </a:srgbClr>
                  </a:outerShdw>
                </a:effectLst>
                <a:latin typeface="B Titr"/>
              </a:rPr>
              <a:t>In  the  typical  </a:t>
            </a:r>
            <a:r>
              <a:rPr lang="en-US" sz="1800" b="1" dirty="0" smtClean="0">
                <a:effectLst>
                  <a:outerShdw blurRad="38100" dist="38100" dir="2700000" algn="tl">
                    <a:srgbClr val="000000">
                      <a:alpha val="43137"/>
                    </a:srgbClr>
                  </a:outerShdw>
                </a:effectLst>
                <a:latin typeface="B Titr"/>
              </a:rPr>
              <a:t>scenario planning exercise, some scenarios </a:t>
            </a:r>
            <a:r>
              <a:rPr lang="en-US" sz="1800" b="1" dirty="0" smtClean="0">
                <a:effectLst>
                  <a:outerShdw blurRad="38100" dist="38100" dir="2700000" algn="tl">
                    <a:srgbClr val="000000">
                      <a:alpha val="43137"/>
                    </a:srgbClr>
                  </a:outerShdw>
                </a:effectLst>
                <a:latin typeface="B Titr"/>
              </a:rPr>
              <a:t>are  optimistic  </a:t>
            </a:r>
            <a:r>
              <a:rPr lang="en-US" sz="1800" b="1" dirty="0" smtClean="0">
                <a:effectLst>
                  <a:outerShdw blurRad="38100" dist="38100" dir="2700000" algn="tl">
                    <a:srgbClr val="000000">
                      <a:alpha val="43137"/>
                    </a:srgbClr>
                  </a:outerShdw>
                </a:effectLst>
                <a:latin typeface="B Titr"/>
              </a:rPr>
              <a:t>and some pessimistic.</a:t>
            </a:r>
          </a:p>
          <a:p>
            <a:pPr algn="l">
              <a:buNone/>
            </a:pPr>
            <a:r>
              <a:rPr lang="en-US" sz="1800" b="1" dirty="0" smtClean="0">
                <a:effectLst>
                  <a:outerShdw blurRad="38100" dist="38100" dir="2700000" algn="tl">
                    <a:srgbClr val="000000">
                      <a:alpha val="43137"/>
                    </a:srgbClr>
                  </a:outerShdw>
                </a:effectLst>
                <a:latin typeface="B Titr"/>
              </a:rPr>
              <a:t>Teams of </a:t>
            </a:r>
            <a:r>
              <a:rPr lang="en-US" sz="1800" b="1" dirty="0" smtClean="0">
                <a:effectLst>
                  <a:outerShdw blurRad="38100" dist="38100" dir="2700000" algn="tl">
                    <a:srgbClr val="000000">
                      <a:alpha val="43137"/>
                    </a:srgbClr>
                  </a:outerShdw>
                </a:effectLst>
                <a:latin typeface="B Titr"/>
              </a:rPr>
              <a:t> managers </a:t>
            </a:r>
            <a:r>
              <a:rPr lang="en-US" sz="1800" b="1" dirty="0" smtClean="0">
                <a:effectLst>
                  <a:outerShdw blurRad="38100" dist="38100" dir="2700000" algn="tl">
                    <a:srgbClr val="000000">
                      <a:alpha val="43137"/>
                    </a:srgbClr>
                  </a:outerShdw>
                </a:effectLst>
                <a:latin typeface="B Titr"/>
              </a:rPr>
              <a:t>are asked </a:t>
            </a:r>
            <a:r>
              <a:rPr lang="en-US" sz="1800" b="1" dirty="0" smtClean="0">
                <a:effectLst>
                  <a:outerShdw blurRad="38100" dist="38100" dir="2700000" algn="tl">
                    <a:srgbClr val="000000">
                      <a:alpha val="43137"/>
                    </a:srgbClr>
                  </a:outerShdw>
                </a:effectLst>
                <a:latin typeface="B Titr"/>
              </a:rPr>
              <a:t>to  </a:t>
            </a:r>
            <a:r>
              <a:rPr lang="en-US" sz="1800" b="1" dirty="0" smtClean="0">
                <a:effectLst>
                  <a:outerShdw blurRad="38100" dist="38100" dir="2700000" algn="tl">
                    <a:srgbClr val="000000">
                      <a:alpha val="43137"/>
                    </a:srgbClr>
                  </a:outerShdw>
                </a:effectLst>
                <a:latin typeface="B Titr"/>
              </a:rPr>
              <a:t>develop specific </a:t>
            </a:r>
            <a:r>
              <a:rPr lang="en-US" sz="1800" b="1" dirty="0" smtClean="0">
                <a:effectLst>
                  <a:outerShdw blurRad="38100" dist="38100" dir="2700000" algn="tl">
                    <a:srgbClr val="000000">
                      <a:alpha val="43137"/>
                    </a:srgbClr>
                  </a:outerShdw>
                </a:effectLst>
                <a:latin typeface="B Titr"/>
              </a:rPr>
              <a:t> strategies to  </a:t>
            </a:r>
            <a:r>
              <a:rPr lang="en-US" sz="1800" b="1" dirty="0" smtClean="0">
                <a:effectLst>
                  <a:outerShdw blurRad="38100" dist="38100" dir="2700000" algn="tl">
                    <a:srgbClr val="000000">
                      <a:alpha val="43137"/>
                    </a:srgbClr>
                  </a:outerShdw>
                </a:effectLst>
                <a:latin typeface="B Titr"/>
              </a:rPr>
              <a:t>cope with </a:t>
            </a:r>
            <a:r>
              <a:rPr lang="en-US" sz="1800" b="1" dirty="0" smtClean="0">
                <a:effectLst>
                  <a:outerShdw blurRad="38100" dist="38100" dir="2700000" algn="tl">
                    <a:srgbClr val="000000">
                      <a:alpha val="43137"/>
                    </a:srgbClr>
                  </a:outerShdw>
                </a:effectLst>
                <a:latin typeface="B Titr"/>
              </a:rPr>
              <a:t> each </a:t>
            </a:r>
            <a:r>
              <a:rPr lang="en-US" sz="1800" b="1" dirty="0" smtClean="0">
                <a:effectLst>
                  <a:outerShdw blurRad="38100" dist="38100" dir="2700000" algn="tl">
                    <a:srgbClr val="000000">
                      <a:alpha val="43137"/>
                    </a:srgbClr>
                  </a:outerShdw>
                </a:effectLst>
                <a:latin typeface="B Titr"/>
              </a:rPr>
              <a:t>scenario.</a:t>
            </a:r>
          </a:p>
          <a:p>
            <a:pPr>
              <a:buNone/>
            </a:pPr>
            <a:r>
              <a:rPr lang="ar-SA" sz="2000" b="1" dirty="0" smtClean="0">
                <a:solidFill>
                  <a:srgbClr val="004BE2"/>
                </a:solidFill>
                <a:latin typeface="Tahoma" pitchFamily="34" charset="0"/>
                <a:cs typeface="Tahoma" pitchFamily="34" charset="0"/>
              </a:rPr>
              <a:t>در تمرین طراحی سناریو ی </a:t>
            </a:r>
            <a:r>
              <a:rPr lang="fa-IR" sz="2000" b="1" dirty="0" smtClean="0">
                <a:solidFill>
                  <a:srgbClr val="004BE2"/>
                </a:solidFill>
                <a:latin typeface="Tahoma" pitchFamily="34" charset="0"/>
                <a:cs typeface="Tahoma" pitchFamily="34" charset="0"/>
              </a:rPr>
              <a:t>نوعا</a:t>
            </a:r>
            <a:r>
              <a:rPr lang="ar-SA" sz="2000" b="1" dirty="0" smtClean="0">
                <a:solidFill>
                  <a:srgbClr val="004BE2"/>
                </a:solidFill>
                <a:latin typeface="Tahoma" pitchFamily="34" charset="0"/>
                <a:cs typeface="Tahoma" pitchFamily="34" charset="0"/>
              </a:rPr>
              <a:t>بعضی سناریو ها خوش بین  و بعضی بدبین هستند از گروه مدیران خواسته می شود تا استراتژی های مشخصی را برای برعهده گرفتن با هر سناریو گسترش دهند</a:t>
            </a:r>
            <a:endParaRPr lang="en-US" sz="2000" b="1" dirty="0" smtClean="0">
              <a:solidFill>
                <a:srgbClr val="004BE2"/>
              </a:solidFill>
              <a:latin typeface="Tahoma" pitchFamily="34" charset="0"/>
              <a:cs typeface="Tahoma" pitchFamily="34" charset="0"/>
            </a:endParaRPr>
          </a:p>
          <a:p>
            <a:pPr lvl="8"/>
            <a:endParaRPr lang="en-US" sz="2000" b="1" dirty="0" smtClean="0"/>
          </a:p>
          <a:p>
            <a:pPr lvl="8">
              <a:buNone/>
            </a:pPr>
            <a:r>
              <a:rPr lang="en-US" sz="2000" b="1" dirty="0" smtClean="0">
                <a:solidFill>
                  <a:srgbClr val="FF0000"/>
                </a:solidFill>
              </a:rPr>
              <a:t>Typical</a:t>
            </a:r>
            <a:r>
              <a:rPr lang="fa-IR" sz="2000" b="1" dirty="0" smtClean="0"/>
              <a:t>=</a:t>
            </a:r>
            <a:r>
              <a:rPr lang="fa-IR" sz="2000" b="1" dirty="0" smtClean="0">
                <a:solidFill>
                  <a:srgbClr val="004BE2"/>
                </a:solidFill>
                <a:latin typeface="Tahoma" pitchFamily="34" charset="0"/>
                <a:cs typeface="Tahoma" pitchFamily="34" charset="0"/>
              </a:rPr>
              <a:t> </a:t>
            </a:r>
            <a:r>
              <a:rPr lang="en-US" sz="2000" b="1" dirty="0" smtClean="0"/>
              <a:t>representative, classic, standard</a:t>
            </a:r>
          </a:p>
          <a:p>
            <a:pPr lvl="8" algn="ctr">
              <a:buNone/>
            </a:pPr>
            <a:r>
              <a:rPr lang="en-US" sz="2000" b="1" dirty="0" smtClean="0">
                <a:solidFill>
                  <a:srgbClr val="FF0000"/>
                </a:solidFill>
                <a:effectLst>
                  <a:outerShdw blurRad="38100" dist="38100" dir="2700000" algn="tl">
                    <a:srgbClr val="000000">
                      <a:alpha val="43137"/>
                    </a:srgbClr>
                  </a:outerShdw>
                </a:effectLst>
                <a:latin typeface="B Titr"/>
              </a:rPr>
              <a:t>Optimistic</a:t>
            </a:r>
            <a:r>
              <a:rPr lang="en-US" sz="2000" b="1" dirty="0" smtClean="0">
                <a:effectLst>
                  <a:outerShdw blurRad="38100" dist="38100" dir="2700000" algn="tl">
                    <a:srgbClr val="000000">
                      <a:alpha val="43137"/>
                    </a:srgbClr>
                  </a:outerShdw>
                </a:effectLst>
                <a:latin typeface="B Titr"/>
              </a:rPr>
              <a:t>=                                                                                 </a:t>
            </a:r>
            <a:r>
              <a:rPr lang="en-US" sz="2000" dirty="0" smtClean="0"/>
              <a:t>is </a:t>
            </a:r>
            <a:r>
              <a:rPr lang="en-US" sz="2000" dirty="0" smtClean="0"/>
              <a:t>the feeling of being hopeful about the </a:t>
            </a:r>
            <a:r>
              <a:rPr lang="en-US" sz="2000" dirty="0" smtClean="0"/>
              <a:t>future</a:t>
            </a:r>
            <a:r>
              <a:rPr lang="en-US" sz="2000" b="1" dirty="0" smtClean="0"/>
              <a:t> </a:t>
            </a:r>
            <a:r>
              <a:rPr lang="en-US" sz="2000" dirty="0" smtClean="0"/>
              <a:t>Someone </a:t>
            </a:r>
            <a:r>
              <a:rPr lang="en-US" sz="2000" dirty="0" smtClean="0"/>
              <a:t>who is </a:t>
            </a:r>
            <a:r>
              <a:rPr lang="en-US" sz="2000" dirty="0" smtClean="0">
                <a:solidFill>
                  <a:srgbClr val="FF0000"/>
                </a:solidFill>
              </a:rPr>
              <a:t>pessimistic</a:t>
            </a:r>
            <a:r>
              <a:rPr lang="en-US" sz="2000" dirty="0" smtClean="0"/>
              <a:t> thinks that bad things are going to happen</a:t>
            </a:r>
            <a:endParaRPr lang="en-US" sz="2000" b="1" dirty="0" smtClean="0"/>
          </a:p>
          <a:p>
            <a:pPr algn="ctr">
              <a:buNone/>
            </a:pPr>
            <a:r>
              <a:rPr lang="fa-IR" sz="2000" b="1" dirty="0" smtClean="0">
                <a:effectLst>
                  <a:outerShdw blurRad="38100" dist="38100" dir="2700000" algn="tl">
                    <a:srgbClr val="000000">
                      <a:alpha val="43137"/>
                    </a:srgbClr>
                  </a:outerShdw>
                </a:effectLst>
                <a:latin typeface="B Titr"/>
              </a:rPr>
              <a:t>از عهده برآمدن</a:t>
            </a:r>
            <a:r>
              <a:rPr lang="en-US" sz="2000" b="1" dirty="0" smtClean="0">
                <a:effectLst>
                  <a:outerShdw blurRad="38100" dist="38100" dir="2700000" algn="tl">
                    <a:srgbClr val="000000">
                      <a:alpha val="43137"/>
                    </a:srgbClr>
                  </a:outerShdw>
                </a:effectLst>
                <a:latin typeface="B Titr"/>
              </a:rPr>
              <a:t> </a:t>
            </a:r>
            <a:r>
              <a:rPr lang="en-US" sz="2000" b="1" dirty="0" smtClean="0">
                <a:solidFill>
                  <a:srgbClr val="FF0000"/>
                </a:solidFill>
                <a:effectLst>
                  <a:outerShdw blurRad="38100" dist="38100" dir="2700000" algn="tl">
                    <a:srgbClr val="000000">
                      <a:alpha val="43137"/>
                    </a:srgbClr>
                  </a:outerShdw>
                </a:effectLst>
                <a:latin typeface="B Titr"/>
              </a:rPr>
              <a:t>cope</a:t>
            </a:r>
            <a:r>
              <a:rPr lang="en-US" sz="2000" b="1" dirty="0" smtClean="0">
                <a:effectLst>
                  <a:outerShdw blurRad="38100" dist="38100" dir="2700000" algn="tl">
                    <a:srgbClr val="000000">
                      <a:alpha val="43137"/>
                    </a:srgbClr>
                  </a:outerShdw>
                </a:effectLst>
                <a:latin typeface="B Titr"/>
              </a:rPr>
              <a:t>=</a:t>
            </a:r>
            <a:r>
              <a:rPr lang="en-US" sz="2000" dirty="0" smtClean="0"/>
              <a:t>manage</a:t>
            </a:r>
            <a:r>
              <a:rPr lang="en-US" sz="2000" dirty="0" smtClean="0"/>
              <a:t>, succeed</a:t>
            </a:r>
            <a:endParaRPr lang="fa-IR" sz="2000" b="1" dirty="0" smtClean="0">
              <a:latin typeface="Tahoma" pitchFamily="34" charset="0"/>
              <a:cs typeface="Tahoma" pitchFamily="34" charset="0"/>
            </a:endParaRPr>
          </a:p>
        </p:txBody>
      </p:sp>
    </p:spTree>
  </p:cSld>
  <p:clrMapOvr>
    <a:masterClrMapping/>
  </p:clrMapOvr>
  <p:transition spd="med">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500034" y="214290"/>
            <a:ext cx="8401080" cy="6357982"/>
          </a:xfrm>
        </p:spPr>
        <p:txBody>
          <a:bodyPr numCol="1"/>
          <a:lstStyle/>
          <a:p>
            <a:pPr algn="l">
              <a:buNone/>
            </a:pPr>
            <a:endParaRPr lang="fa-IR" sz="2000" b="1" dirty="0" smtClean="0">
              <a:effectLst>
                <a:outerShdw blurRad="38100" dist="38100" dir="2700000" algn="tl">
                  <a:srgbClr val="000000">
                    <a:alpha val="43137"/>
                  </a:srgbClr>
                </a:outerShdw>
              </a:effectLst>
              <a:latin typeface="B Titr"/>
            </a:endParaRPr>
          </a:p>
          <a:p>
            <a:pPr algn="ctr">
              <a:buNone/>
            </a:pPr>
            <a:r>
              <a:rPr lang="en-US" sz="2000" b="1" dirty="0" smtClean="0">
                <a:effectLst>
                  <a:outerShdw blurRad="38100" dist="38100" dir="2700000" algn="tl">
                    <a:srgbClr val="000000">
                      <a:alpha val="43137"/>
                    </a:srgbClr>
                  </a:outerShdw>
                </a:effectLst>
                <a:latin typeface="B Titr"/>
              </a:rPr>
              <a:t>A </a:t>
            </a:r>
            <a:r>
              <a:rPr lang="en-US" sz="2000" b="1" dirty="0" smtClean="0">
                <a:effectLst>
                  <a:outerShdw blurRad="38100" dist="38100" dir="2700000" algn="tl">
                    <a:srgbClr val="000000">
                      <a:alpha val="43137"/>
                    </a:srgbClr>
                  </a:outerShdw>
                </a:effectLst>
                <a:latin typeface="B Titr"/>
              </a:rPr>
              <a:t>set  of  </a:t>
            </a:r>
            <a:r>
              <a:rPr lang="en-US" sz="2000" b="1" dirty="0" smtClean="0">
                <a:effectLst>
                  <a:outerShdw blurRad="38100" dist="38100" dir="2700000" algn="tl">
                    <a:srgbClr val="000000">
                      <a:alpha val="43137"/>
                    </a:srgbClr>
                  </a:outerShdw>
                </a:effectLst>
                <a:latin typeface="B Titr"/>
              </a:rPr>
              <a:t>indicators  </a:t>
            </a:r>
            <a:r>
              <a:rPr lang="en-US" sz="2000" b="1" dirty="0" smtClean="0">
                <a:effectLst>
                  <a:outerShdw blurRad="38100" dist="38100" dir="2700000" algn="tl">
                    <a:srgbClr val="000000">
                      <a:alpha val="43137"/>
                    </a:srgbClr>
                  </a:outerShdw>
                </a:effectLst>
                <a:latin typeface="B Titr"/>
              </a:rPr>
              <a:t>is </a:t>
            </a:r>
            <a:r>
              <a:rPr lang="en-US" sz="2000" b="1" dirty="0" smtClean="0">
                <a:effectLst>
                  <a:outerShdw blurRad="38100" dist="38100" dir="2700000" algn="tl">
                    <a:srgbClr val="000000">
                      <a:alpha val="43137"/>
                    </a:srgbClr>
                  </a:outerShdw>
                </a:effectLst>
                <a:latin typeface="B Titr"/>
              </a:rPr>
              <a:t> chosen  </a:t>
            </a:r>
            <a:r>
              <a:rPr lang="en-US" sz="2000" b="1" dirty="0" smtClean="0">
                <a:effectLst>
                  <a:outerShdw blurRad="38100" dist="38100" dir="2700000" algn="tl">
                    <a:srgbClr val="000000">
                      <a:alpha val="43137"/>
                    </a:srgbClr>
                  </a:outerShdw>
                </a:effectLst>
                <a:latin typeface="B Titr"/>
              </a:rPr>
              <a:t>which  are  used </a:t>
            </a:r>
            <a:r>
              <a:rPr lang="en-US" sz="2000" b="1" dirty="0" smtClean="0">
                <a:effectLst>
                  <a:outerShdw blurRad="38100" dist="38100" dir="2700000" algn="tl">
                    <a:srgbClr val="000000">
                      <a:alpha val="43137"/>
                    </a:srgbClr>
                  </a:outerShdw>
                </a:effectLst>
                <a:latin typeface="B Titr"/>
              </a:rPr>
              <a:t> as  </a:t>
            </a:r>
            <a:r>
              <a:rPr lang="en-US" sz="2000" b="1" dirty="0" smtClean="0">
                <a:effectLst>
                  <a:outerShdw blurRad="38100" dist="38100" dir="2700000" algn="tl">
                    <a:srgbClr val="000000">
                      <a:alpha val="43137"/>
                    </a:srgbClr>
                  </a:outerShdw>
                </a:effectLst>
                <a:latin typeface="B Titr"/>
              </a:rPr>
              <a:t>“signposts” to  track  trends  and  identify the  probability  that  any  particular  scenario is  coming  to  pass.</a:t>
            </a:r>
          </a:p>
          <a:p>
            <a:pPr algn="l">
              <a:buNone/>
            </a:pPr>
            <a:endParaRPr lang="fa-IR" sz="1800" b="1" dirty="0" smtClean="0">
              <a:latin typeface="Tahoma" pitchFamily="34" charset="0"/>
              <a:cs typeface="Tahoma" pitchFamily="34" charset="0"/>
            </a:endParaRPr>
          </a:p>
          <a:p>
            <a:pPr algn="ctr">
              <a:buNone/>
            </a:pPr>
            <a:r>
              <a:rPr lang="en-US" sz="1800" b="1" dirty="0" smtClean="0">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مجموعه ای از شاخص ها که بعنوان "راهنما"بمنظور ردیابی گرایش ها وشناسایی  احتمال این که </a:t>
            </a:r>
            <a:r>
              <a:rPr lang="ar-SA" sz="1800" b="1" dirty="0" smtClean="0">
                <a:solidFill>
                  <a:srgbClr val="004BE2"/>
                </a:solidFill>
                <a:latin typeface="Tahoma" pitchFamily="34" charset="0"/>
                <a:cs typeface="Tahoma" pitchFamily="34" charset="0"/>
              </a:rPr>
              <a:t>هرسناریوی </a:t>
            </a:r>
            <a:r>
              <a:rPr lang="ar-SA" sz="1800" b="1" dirty="0" smtClean="0">
                <a:solidFill>
                  <a:srgbClr val="004BE2"/>
                </a:solidFill>
                <a:latin typeface="Tahoma" pitchFamily="34" charset="0"/>
                <a:cs typeface="Tahoma" pitchFamily="34" charset="0"/>
              </a:rPr>
              <a:t>خاص میل به موفقیت دارد انتخاب می </a:t>
            </a:r>
            <a:r>
              <a:rPr lang="ar-SA" sz="1800" b="1" dirty="0" smtClean="0">
                <a:solidFill>
                  <a:srgbClr val="004BE2"/>
                </a:solidFill>
                <a:latin typeface="Tahoma" pitchFamily="34" charset="0"/>
                <a:cs typeface="Tahoma" pitchFamily="34" charset="0"/>
              </a:rPr>
              <a:t>شوند</a:t>
            </a:r>
            <a:r>
              <a:rPr lang="fa-IR" sz="1800" b="1" dirty="0" smtClean="0">
                <a:solidFill>
                  <a:srgbClr val="004BE2"/>
                </a:solidFill>
                <a:latin typeface="Tahoma" pitchFamily="34" charset="0"/>
                <a:cs typeface="Tahoma" pitchFamily="34" charset="0"/>
              </a:rPr>
              <a:t>.</a:t>
            </a:r>
          </a:p>
          <a:p>
            <a:pPr algn="ctr">
              <a:buNone/>
            </a:pPr>
            <a:r>
              <a:rPr lang="fa-IR" sz="1800" b="1" dirty="0" smtClean="0">
                <a:effectLst>
                  <a:outerShdw blurRad="38100" dist="38100" dir="2700000" algn="tl">
                    <a:srgbClr val="000000">
                      <a:alpha val="43137"/>
                    </a:srgbClr>
                  </a:outerShdw>
                </a:effectLst>
                <a:latin typeface="B Titr"/>
              </a:rPr>
              <a:t>                                                                    </a:t>
            </a:r>
            <a:r>
              <a:rPr lang="en-US" sz="1800" b="1" dirty="0" smtClean="0">
                <a:effectLst>
                  <a:outerShdw blurRad="38100" dist="38100" dir="2700000" algn="tl">
                    <a:srgbClr val="000000">
                      <a:alpha val="43137"/>
                    </a:srgbClr>
                  </a:outerShdw>
                </a:effectLst>
                <a:latin typeface="B Titr"/>
              </a:rPr>
              <a:t>likelihood</a:t>
            </a:r>
            <a:r>
              <a:rPr lang="en-US" sz="1800" b="1" dirty="0" smtClean="0">
                <a:effectLst>
                  <a:outerShdw blurRad="38100" dist="38100" dir="2700000" algn="tl">
                    <a:srgbClr val="000000">
                      <a:alpha val="43137"/>
                    </a:srgbClr>
                  </a:outerShdw>
                </a:effectLst>
                <a:latin typeface="B Titr"/>
              </a:rPr>
              <a:t>, likeliness</a:t>
            </a:r>
            <a:r>
              <a:rPr lang="fa-IR" sz="1800" b="1" dirty="0" smtClean="0">
                <a:effectLst>
                  <a:outerShdw blurRad="38100" dist="38100" dir="2700000" algn="tl">
                    <a:srgbClr val="000000">
                      <a:alpha val="43137"/>
                    </a:srgbClr>
                  </a:outerShdw>
                </a:effectLst>
                <a:latin typeface="B Titr"/>
              </a:rPr>
              <a:t>== </a:t>
            </a:r>
            <a:r>
              <a:rPr lang="en-US" sz="1800" b="1" dirty="0" smtClean="0">
                <a:solidFill>
                  <a:srgbClr val="FF0000"/>
                </a:solidFill>
                <a:effectLst>
                  <a:outerShdw blurRad="38100" dist="38100" dir="2700000" algn="tl">
                    <a:srgbClr val="000000">
                      <a:alpha val="43137"/>
                    </a:srgbClr>
                  </a:outerShdw>
                </a:effectLst>
                <a:latin typeface="B Titr"/>
              </a:rPr>
              <a:t>probability</a:t>
            </a:r>
            <a:r>
              <a:rPr lang="fa-IR" sz="1800" b="1" dirty="0" smtClean="0">
                <a:effectLst>
                  <a:outerShdw blurRad="38100" dist="38100" dir="2700000" algn="tl">
                    <a:srgbClr val="000000">
                      <a:alpha val="43137"/>
                    </a:srgbClr>
                  </a:outerShdw>
                </a:effectLst>
                <a:latin typeface="B Titr"/>
              </a:rPr>
              <a:t>  </a:t>
            </a:r>
            <a:endParaRPr lang="en-US" sz="1800" b="1" dirty="0" smtClean="0">
              <a:effectLst>
                <a:outerShdw blurRad="38100" dist="38100" dir="2700000" algn="tl">
                  <a:srgbClr val="000000">
                    <a:alpha val="43137"/>
                  </a:srgbClr>
                </a:outerShdw>
              </a:effectLst>
              <a:latin typeface="B Titr"/>
            </a:endParaRPr>
          </a:p>
          <a:p>
            <a:pPr algn="l" rtl="0"/>
            <a:r>
              <a:rPr lang="en-US" sz="2000" b="1" dirty="0" smtClean="0">
                <a:effectLst>
                  <a:outerShdw blurRad="38100" dist="38100" dir="2700000" algn="tl">
                    <a:srgbClr val="000000">
                      <a:alpha val="43137"/>
                    </a:srgbClr>
                  </a:outerShdw>
                </a:effectLst>
                <a:latin typeface="B Titr"/>
              </a:rPr>
              <a:t>Pointer, marker=</a:t>
            </a:r>
            <a:r>
              <a:rPr lang="en-US" sz="2000" b="1" dirty="0" smtClean="0">
                <a:solidFill>
                  <a:srgbClr val="FF0000"/>
                </a:solidFill>
                <a:effectLst>
                  <a:outerShdw blurRad="38100" dist="38100" dir="2700000" algn="tl">
                    <a:srgbClr val="000000">
                      <a:alpha val="43137"/>
                    </a:srgbClr>
                  </a:outerShdw>
                </a:effectLst>
                <a:latin typeface="B Titr"/>
              </a:rPr>
              <a:t>indicator </a:t>
            </a:r>
            <a:r>
              <a:rPr lang="en-US" sz="2000" b="1" dirty="0" smtClean="0">
                <a:effectLst>
                  <a:outerShdw blurRad="38100" dist="38100" dir="2700000" algn="tl">
                    <a:srgbClr val="000000">
                      <a:alpha val="43137"/>
                    </a:srgbClr>
                  </a:outerShdw>
                </a:effectLst>
                <a:latin typeface="B Titr"/>
              </a:rPr>
              <a:t>    </a:t>
            </a:r>
          </a:p>
          <a:p>
            <a:pPr algn="l" rtl="0">
              <a:buNone/>
            </a:pPr>
            <a:r>
              <a:rPr lang="en-US" sz="2000" b="1" dirty="0" smtClean="0">
                <a:effectLst>
                  <a:outerShdw blurRad="38100" dist="38100" dir="2700000" algn="tl">
                    <a:srgbClr val="000000">
                      <a:alpha val="43137"/>
                    </a:srgbClr>
                  </a:outerShdw>
                </a:effectLst>
                <a:latin typeface="B Titr"/>
              </a:rPr>
              <a:t>       </a:t>
            </a:r>
            <a:r>
              <a:rPr lang="en-US" sz="1800" b="1" dirty="0" smtClean="0">
                <a:effectLst>
                  <a:outerShdw blurRad="38100" dist="38100" dir="2700000" algn="tl">
                    <a:srgbClr val="000000">
                      <a:alpha val="43137"/>
                    </a:srgbClr>
                  </a:outerShdw>
                </a:effectLst>
                <a:latin typeface="B Titr"/>
              </a:rPr>
              <a:t>specific, individual= </a:t>
            </a:r>
            <a:r>
              <a:rPr lang="en-US" sz="1800" b="1" dirty="0" smtClean="0">
                <a:solidFill>
                  <a:srgbClr val="FF0000"/>
                </a:solidFill>
                <a:effectLst>
                  <a:outerShdw blurRad="38100" dist="38100" dir="2700000" algn="tl">
                    <a:srgbClr val="000000">
                      <a:alpha val="43137"/>
                    </a:srgbClr>
                  </a:outerShdw>
                </a:effectLst>
                <a:latin typeface="B Titr"/>
              </a:rPr>
              <a:t>Particular</a:t>
            </a:r>
            <a:r>
              <a:rPr lang="fa-IR" sz="1800" b="1" dirty="0" smtClean="0">
                <a:effectLst>
                  <a:outerShdw blurRad="38100" dist="38100" dir="2700000" algn="tl">
                    <a:srgbClr val="000000">
                      <a:alpha val="43137"/>
                    </a:srgbClr>
                  </a:outerShdw>
                </a:effectLst>
                <a:latin typeface="B Titr"/>
              </a:rPr>
              <a:t>مخصوص -خاص </a:t>
            </a:r>
            <a:endParaRPr lang="en-US" sz="1800" b="1" dirty="0" smtClean="0">
              <a:effectLst>
                <a:outerShdw blurRad="38100" dist="38100" dir="2700000" algn="tl">
                  <a:srgbClr val="000000">
                    <a:alpha val="43137"/>
                  </a:srgbClr>
                </a:outerShdw>
              </a:effectLst>
              <a:latin typeface="B Titr"/>
            </a:endParaRPr>
          </a:p>
          <a:p>
            <a:pPr algn="l">
              <a:buNone/>
            </a:pPr>
            <a:r>
              <a:rPr lang="en-US" sz="2400" b="1" dirty="0" smtClean="0">
                <a:solidFill>
                  <a:srgbClr val="FF0000"/>
                </a:solidFill>
              </a:rPr>
              <a:t>trend</a:t>
            </a:r>
            <a:r>
              <a:rPr lang="en-US" sz="2400" b="1" dirty="0" smtClean="0"/>
              <a:t> is a change or development towards something new </a:t>
            </a:r>
            <a:r>
              <a:rPr lang="fa-IR" sz="2400" b="1" dirty="0" smtClean="0"/>
              <a:t>گرایش</a:t>
            </a:r>
            <a:r>
              <a:rPr lang="en-US" sz="2400" b="1" dirty="0" smtClean="0"/>
              <a:t>or  different</a:t>
            </a:r>
            <a:r>
              <a:rPr lang="en-US" sz="2300" b="1" dirty="0" smtClean="0">
                <a:effectLst>
                  <a:outerShdw blurRad="38100" dist="38100" dir="2700000" algn="tl">
                    <a:srgbClr val="000000">
                      <a:alpha val="43137"/>
                    </a:srgbClr>
                  </a:outerShdw>
                </a:effectLst>
                <a:latin typeface="B Titr"/>
              </a:rPr>
              <a:t> </a:t>
            </a:r>
            <a:endParaRPr lang="en-US" sz="2300" b="1" dirty="0" smtClean="0">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14282" y="285728"/>
            <a:ext cx="8643998" cy="6286544"/>
          </a:xfrm>
        </p:spPr>
        <p:txBody>
          <a:bodyPr/>
          <a:lstStyle/>
          <a:p>
            <a:pPr algn="l">
              <a:buNone/>
            </a:pPr>
            <a:r>
              <a:rPr lang="en-US" sz="2000" b="1" dirty="0" smtClean="0">
                <a:effectLst>
                  <a:outerShdw blurRad="38100" dist="38100" dir="2700000" algn="tl">
                    <a:srgbClr val="000000">
                      <a:alpha val="43137"/>
                    </a:srgbClr>
                  </a:outerShdw>
                </a:effectLst>
                <a:latin typeface="B Titr"/>
              </a:rPr>
              <a:t>The  idea  </a:t>
            </a:r>
            <a:r>
              <a:rPr lang="en-US" sz="2000" b="1" dirty="0" smtClean="0">
                <a:effectLst>
                  <a:outerShdw blurRad="38100" dist="38100" dir="2700000" algn="tl">
                    <a:srgbClr val="000000">
                      <a:alpha val="43137"/>
                    </a:srgbClr>
                  </a:outerShdw>
                </a:effectLst>
                <a:latin typeface="B Titr"/>
              </a:rPr>
              <a:t>is </a:t>
            </a:r>
            <a:r>
              <a:rPr lang="en-US" sz="2000" b="1" dirty="0" smtClean="0">
                <a:effectLst>
                  <a:outerShdw blurRad="38100" dist="38100" dir="2700000" algn="tl">
                    <a:srgbClr val="000000">
                      <a:alpha val="43137"/>
                    </a:srgbClr>
                  </a:outerShdw>
                </a:effectLst>
                <a:latin typeface="B Titr"/>
              </a:rPr>
              <a:t>  to  </a:t>
            </a:r>
            <a:r>
              <a:rPr lang="en-US" sz="2000" b="1" dirty="0" smtClean="0">
                <a:effectLst>
                  <a:outerShdw blurRad="38100" dist="38100" dir="2700000" algn="tl">
                    <a:srgbClr val="000000">
                      <a:alpha val="43137"/>
                    </a:srgbClr>
                  </a:outerShdw>
                </a:effectLst>
                <a:latin typeface="B Titr"/>
              </a:rPr>
              <a:t>get </a:t>
            </a:r>
            <a:r>
              <a:rPr lang="en-US" sz="2000" b="1" dirty="0" smtClean="0">
                <a:effectLst>
                  <a:outerShdw blurRad="38100" dist="38100" dir="2700000" algn="tl">
                    <a:srgbClr val="000000">
                      <a:alpha val="43137"/>
                    </a:srgbClr>
                  </a:outerShdw>
                </a:effectLst>
                <a:latin typeface="B Titr"/>
              </a:rPr>
              <a:t> managers </a:t>
            </a:r>
            <a:r>
              <a:rPr lang="en-US" sz="2000" b="1" dirty="0" smtClean="0">
                <a:effectLst>
                  <a:outerShdw blurRad="38100" dist="38100" dir="2700000" algn="tl">
                    <a:srgbClr val="000000">
                      <a:alpha val="43137"/>
                    </a:srgbClr>
                  </a:outerShdw>
                </a:effectLst>
                <a:latin typeface="B Titr"/>
              </a:rPr>
              <a:t>to </a:t>
            </a:r>
            <a:r>
              <a:rPr lang="en-US" sz="2000" b="1" dirty="0" smtClean="0">
                <a:effectLst>
                  <a:outerShdw blurRad="38100" dist="38100" dir="2700000" algn="tl">
                    <a:srgbClr val="000000">
                      <a:alpha val="43137"/>
                    </a:srgbClr>
                  </a:outerShdw>
                </a:effectLst>
                <a:latin typeface="B Titr"/>
              </a:rPr>
              <a:t> understand  </a:t>
            </a:r>
            <a:r>
              <a:rPr lang="en-US" sz="2000" b="1" dirty="0" smtClean="0">
                <a:effectLst>
                  <a:outerShdw blurRad="38100" dist="38100" dir="2700000" algn="tl">
                    <a:srgbClr val="000000">
                      <a:alpha val="43137"/>
                    </a:srgbClr>
                  </a:outerShdw>
                </a:effectLst>
                <a:latin typeface="B Titr"/>
              </a:rPr>
              <a:t>the </a:t>
            </a:r>
            <a:r>
              <a:rPr lang="en-US" sz="2000" b="1" dirty="0" smtClean="0">
                <a:effectLst>
                  <a:outerShdw blurRad="38100" dist="38100" dir="2700000" algn="tl">
                    <a:srgbClr val="000000">
                      <a:alpha val="43137"/>
                    </a:srgbClr>
                  </a:outerShdw>
                </a:effectLst>
                <a:latin typeface="B Titr"/>
              </a:rPr>
              <a:t> dynamic and  complex  </a:t>
            </a:r>
            <a:r>
              <a:rPr lang="en-US" sz="2000" b="1" dirty="0" smtClean="0">
                <a:effectLst>
                  <a:outerShdw blurRad="38100" dist="38100" dir="2700000" algn="tl">
                    <a:srgbClr val="000000">
                      <a:alpha val="43137"/>
                    </a:srgbClr>
                  </a:outerShdw>
                </a:effectLst>
                <a:latin typeface="B Titr"/>
              </a:rPr>
              <a:t>nature </a:t>
            </a:r>
            <a:r>
              <a:rPr lang="en-US" sz="2000" b="1" dirty="0" smtClean="0">
                <a:effectLst>
                  <a:outerShdw blurRad="38100" dist="38100" dir="2700000" algn="tl">
                    <a:srgbClr val="000000">
                      <a:alpha val="43137"/>
                    </a:srgbClr>
                  </a:outerShdw>
                </a:effectLst>
                <a:latin typeface="B Titr"/>
              </a:rPr>
              <a:t> of  their  environment</a:t>
            </a:r>
            <a:r>
              <a:rPr lang="en-US"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to   </a:t>
            </a:r>
            <a:r>
              <a:rPr lang="en-US" sz="2000" b="1" dirty="0" smtClean="0">
                <a:effectLst>
                  <a:outerShdw blurRad="38100" dist="38100" dir="2700000" algn="tl">
                    <a:srgbClr val="000000">
                      <a:alpha val="43137"/>
                    </a:srgbClr>
                  </a:outerShdw>
                </a:effectLst>
                <a:latin typeface="B Titr"/>
              </a:rPr>
              <a:t>think </a:t>
            </a:r>
            <a:r>
              <a:rPr lang="en-US" sz="2000" b="1" dirty="0" smtClean="0">
                <a:effectLst>
                  <a:outerShdw blurRad="38100" dist="38100" dir="2700000" algn="tl">
                    <a:srgbClr val="000000">
                      <a:alpha val="43137"/>
                    </a:srgbClr>
                  </a:outerShdw>
                </a:effectLst>
                <a:latin typeface="B Titr"/>
              </a:rPr>
              <a:t>through  problems  in  </a:t>
            </a:r>
            <a:r>
              <a:rPr lang="en-US" sz="2000" b="1" dirty="0" smtClean="0">
                <a:effectLst>
                  <a:outerShdw blurRad="38100" dist="38100" dir="2700000" algn="tl">
                    <a:srgbClr val="000000">
                      <a:alpha val="43137"/>
                    </a:srgbClr>
                  </a:outerShdw>
                </a:effectLst>
                <a:latin typeface="B Titr"/>
              </a:rPr>
              <a:t>a </a:t>
            </a:r>
            <a:r>
              <a:rPr lang="en-US" sz="2000" b="1" dirty="0" smtClean="0">
                <a:effectLst>
                  <a:outerShdw blurRad="38100" dist="38100" dir="2700000" algn="tl">
                    <a:srgbClr val="000000">
                      <a:alpha val="43137"/>
                    </a:srgbClr>
                  </a:outerShdw>
                </a:effectLst>
                <a:latin typeface="B Titr"/>
              </a:rPr>
              <a:t> strategic   f </a:t>
            </a:r>
            <a:r>
              <a:rPr lang="en-US" sz="2000" b="1" dirty="0" err="1" smtClean="0">
                <a:effectLst>
                  <a:outerShdw blurRad="38100" dist="38100" dir="2700000" algn="tl">
                    <a:srgbClr val="000000">
                      <a:alpha val="43137"/>
                    </a:srgbClr>
                  </a:outerShdw>
                </a:effectLst>
                <a:latin typeface="B Titr"/>
              </a:rPr>
              <a:t>ashion</a:t>
            </a:r>
            <a:r>
              <a:rPr lang="en-US" sz="2000" b="1" dirty="0" smtClean="0">
                <a:effectLst>
                  <a:outerShdw blurRad="38100" dist="38100" dir="2700000" algn="tl">
                    <a:srgbClr val="000000">
                      <a:alpha val="43137"/>
                    </a:srgbClr>
                  </a:outerShdw>
                </a:effectLst>
                <a:latin typeface="B Titr"/>
              </a:rPr>
              <a:t>, and </a:t>
            </a:r>
            <a:r>
              <a:rPr lang="en-US" sz="2000" b="1" dirty="0" smtClean="0">
                <a:effectLst>
                  <a:outerShdw blurRad="38100" dist="38100" dir="2700000" algn="tl">
                    <a:srgbClr val="000000">
                      <a:alpha val="43137"/>
                    </a:srgbClr>
                  </a:outerShdw>
                </a:effectLst>
                <a:latin typeface="B Titr"/>
              </a:rPr>
              <a:t> to generate  </a:t>
            </a:r>
            <a:r>
              <a:rPr lang="en-US" sz="2000" b="1" dirty="0" smtClean="0">
                <a:effectLst>
                  <a:outerShdw blurRad="38100" dist="38100" dir="2700000" algn="tl">
                    <a:srgbClr val="000000">
                      <a:alpha val="43137"/>
                    </a:srgbClr>
                  </a:outerShdw>
                </a:effectLst>
                <a:latin typeface="B Titr"/>
              </a:rPr>
              <a:t>a </a:t>
            </a:r>
            <a:r>
              <a:rPr lang="en-US" sz="2000" b="1" dirty="0" smtClean="0">
                <a:effectLst>
                  <a:outerShdw blurRad="38100" dist="38100" dir="2700000" algn="tl">
                    <a:srgbClr val="000000">
                      <a:alpha val="43137"/>
                    </a:srgbClr>
                  </a:outerShdw>
                </a:effectLst>
                <a:latin typeface="B Titr"/>
              </a:rPr>
              <a:t> range  of  strategic  options  that   might  be </a:t>
            </a:r>
            <a:r>
              <a:rPr lang="en-US" sz="2000" b="1" dirty="0" smtClean="0">
                <a:effectLst>
                  <a:outerShdw blurRad="38100" dist="38100" dir="2700000" algn="tl">
                    <a:srgbClr val="000000">
                      <a:alpha val="43137"/>
                    </a:srgbClr>
                  </a:outerShdw>
                </a:effectLst>
                <a:latin typeface="B Titr"/>
              </a:rPr>
              <a:t>pursued </a:t>
            </a:r>
            <a:r>
              <a:rPr lang="en-US" sz="2000" b="1" dirty="0" smtClean="0">
                <a:effectLst>
                  <a:outerShdw blurRad="38100" dist="38100" dir="2700000" algn="tl">
                    <a:srgbClr val="000000">
                      <a:alpha val="43137"/>
                    </a:srgbClr>
                  </a:outerShdw>
                </a:effectLst>
                <a:latin typeface="B Titr"/>
              </a:rPr>
              <a:t> under  </a:t>
            </a:r>
            <a:r>
              <a:rPr lang="en-US" sz="2000" b="1" dirty="0" smtClean="0">
                <a:effectLst>
                  <a:outerShdw blurRad="38100" dist="38100" dir="2700000" algn="tl">
                    <a:srgbClr val="000000">
                      <a:alpha val="43137"/>
                    </a:srgbClr>
                  </a:outerShdw>
                </a:effectLst>
                <a:latin typeface="B Titr"/>
              </a:rPr>
              <a:t>different </a:t>
            </a:r>
            <a:r>
              <a:rPr lang="en-US" sz="2000" b="1" dirty="0" smtClean="0">
                <a:effectLst>
                  <a:outerShdw blurRad="38100" dist="38100" dir="2700000" algn="tl">
                    <a:srgbClr val="000000">
                      <a:alpha val="43137"/>
                    </a:srgbClr>
                  </a:outerShdw>
                </a:effectLst>
                <a:latin typeface="B Titr"/>
              </a:rPr>
              <a:t> circumstances</a:t>
            </a:r>
            <a:r>
              <a:rPr lang="en-US" sz="2000" b="1" dirty="0" smtClean="0">
                <a:effectLst>
                  <a:outerShdw blurRad="38100" dist="38100" dir="2700000" algn="tl">
                    <a:srgbClr val="000000">
                      <a:alpha val="43137"/>
                    </a:srgbClr>
                  </a:outerShdw>
                </a:effectLst>
                <a:latin typeface="B Titr"/>
              </a:rPr>
              <a:t>.</a:t>
            </a:r>
          </a:p>
          <a:p>
            <a:pPr>
              <a:buNone/>
            </a:pPr>
            <a:r>
              <a:rPr lang="en-US" sz="2000" b="1" dirty="0" smtClean="0">
                <a:latin typeface="Tahoma" pitchFamily="34" charset="0"/>
                <a:cs typeface="Tahoma" pitchFamily="34" charset="0"/>
              </a:rPr>
              <a:t> </a:t>
            </a:r>
            <a:r>
              <a:rPr lang="en-US"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ایده این است که مدیران ماهیت پویا وپیچیده محیط اطرافشان را درک کنند بواسطه مشکلات در یک روش استرات</a:t>
            </a:r>
            <a:r>
              <a:rPr lang="fa-IR" sz="2000" b="1" dirty="0" smtClean="0">
                <a:solidFill>
                  <a:srgbClr val="004BE2"/>
                </a:solidFill>
                <a:latin typeface="Tahoma" pitchFamily="34" charset="0"/>
                <a:cs typeface="Tahoma" pitchFamily="34" charset="0"/>
              </a:rPr>
              <a:t>ژ</a:t>
            </a:r>
            <a:r>
              <a:rPr lang="ar-SA" sz="2000" b="1" dirty="0" smtClean="0">
                <a:solidFill>
                  <a:srgbClr val="004BE2"/>
                </a:solidFill>
                <a:latin typeface="Tahoma" pitchFamily="34" charset="0"/>
                <a:cs typeface="Tahoma" pitchFamily="34" charset="0"/>
              </a:rPr>
              <a:t>یک تفکرکنند ویک محدوده ای از گزینه های استراتژیکی که ممکن </a:t>
            </a:r>
            <a:r>
              <a:rPr lang="ar-SA" sz="2000" b="1" dirty="0" smtClean="0">
                <a:solidFill>
                  <a:srgbClr val="004BE2"/>
                </a:solidFill>
                <a:latin typeface="Tahoma" pitchFamily="34" charset="0"/>
                <a:cs typeface="Tahoma" pitchFamily="34" charset="0"/>
              </a:rPr>
              <a:t>است </a:t>
            </a:r>
            <a:r>
              <a:rPr lang="ar-SA" sz="2000" b="1" dirty="0" smtClean="0">
                <a:solidFill>
                  <a:srgbClr val="004BE2"/>
                </a:solidFill>
                <a:latin typeface="Tahoma" pitchFamily="34" charset="0"/>
                <a:cs typeface="Tahoma" pitchFamily="34" charset="0"/>
              </a:rPr>
              <a:t>تحت شرایط </a:t>
            </a:r>
            <a:r>
              <a:rPr lang="ar-SA" sz="2000" b="1" dirty="0" smtClean="0">
                <a:solidFill>
                  <a:srgbClr val="004BE2"/>
                </a:solidFill>
                <a:latin typeface="Tahoma" pitchFamily="34" charset="0"/>
                <a:cs typeface="Tahoma" pitchFamily="34" charset="0"/>
              </a:rPr>
              <a:t>مختلف</a:t>
            </a:r>
            <a:r>
              <a:rPr lang="fa-IR" sz="2000" b="1" dirty="0" smtClean="0">
                <a:solidFill>
                  <a:srgbClr val="004BE2"/>
                </a:solidFill>
                <a:latin typeface="Tahoma" pitchFamily="34" charset="0"/>
                <a:cs typeface="Tahoma" pitchFamily="34" charset="0"/>
              </a:rPr>
              <a:t> دنبال و پیگیری </a:t>
            </a:r>
            <a:r>
              <a:rPr lang="ar-SA" sz="2000" b="1" dirty="0" smtClean="0">
                <a:solidFill>
                  <a:srgbClr val="004BE2"/>
                </a:solidFill>
                <a:latin typeface="Tahoma" pitchFamily="34" charset="0"/>
                <a:cs typeface="Tahoma" pitchFamily="34" charset="0"/>
              </a:rPr>
              <a:t>شود </a:t>
            </a:r>
            <a:r>
              <a:rPr lang="ar-SA" sz="2000" b="1" dirty="0" smtClean="0">
                <a:solidFill>
                  <a:srgbClr val="004BE2"/>
                </a:solidFill>
                <a:latin typeface="Tahoma" pitchFamily="34" charset="0"/>
                <a:cs typeface="Tahoma" pitchFamily="34" charset="0"/>
              </a:rPr>
              <a:t>را </a:t>
            </a:r>
            <a:r>
              <a:rPr lang="ar-SA" sz="2000" b="1" dirty="0" smtClean="0">
                <a:solidFill>
                  <a:srgbClr val="004BE2"/>
                </a:solidFill>
                <a:latin typeface="Tahoma" pitchFamily="34" charset="0"/>
                <a:cs typeface="Tahoma" pitchFamily="34" charset="0"/>
              </a:rPr>
              <a:t>تولید کنند</a:t>
            </a:r>
            <a:r>
              <a:rPr lang="fa-IR" sz="2000" b="1" dirty="0" smtClean="0">
                <a:solidFill>
                  <a:srgbClr val="004BE2"/>
                </a:solidFill>
                <a:latin typeface="Tahoma" pitchFamily="34" charset="0"/>
                <a:cs typeface="Tahoma" pitchFamily="34" charset="0"/>
              </a:rPr>
              <a:t>.</a:t>
            </a:r>
            <a:r>
              <a:rPr lang="en-US" sz="2000" dirty="0" smtClean="0"/>
              <a:t> </a:t>
            </a:r>
            <a:endParaRPr lang="en-US" sz="2000" b="1" dirty="0" smtClean="0">
              <a:effectLst>
                <a:outerShdw blurRad="38100" dist="38100" dir="2700000" algn="tl">
                  <a:srgbClr val="000000">
                    <a:alpha val="43137"/>
                  </a:srgbClr>
                </a:outerShdw>
              </a:effectLst>
              <a:latin typeface="B Titr"/>
            </a:endParaRPr>
          </a:p>
          <a:p>
            <a:pPr algn="l">
              <a:buNone/>
            </a:pPr>
            <a:r>
              <a:rPr lang="en-US" sz="2000" b="1" dirty="0" err="1" smtClean="0">
                <a:solidFill>
                  <a:srgbClr val="FF0000"/>
                </a:solidFill>
                <a:effectLst>
                  <a:outerShdw blurRad="38100" dist="38100" dir="2700000" algn="tl">
                    <a:srgbClr val="000000">
                      <a:alpha val="43137"/>
                    </a:srgbClr>
                  </a:outerShdw>
                </a:effectLst>
                <a:latin typeface="B Titr"/>
              </a:rPr>
              <a:t>Complx</a:t>
            </a:r>
            <a:r>
              <a:rPr lang="en-US" sz="2000" b="1" dirty="0" smtClean="0">
                <a:effectLst>
                  <a:outerShdw blurRad="38100" dist="38100" dir="2700000" algn="tl">
                    <a:srgbClr val="000000">
                      <a:alpha val="43137"/>
                    </a:srgbClr>
                  </a:outerShdw>
                </a:effectLst>
                <a:latin typeface="B Titr"/>
              </a:rPr>
              <a:t>= complicated, difficult, involved                                                       </a:t>
            </a:r>
            <a:r>
              <a:rPr lang="en-US" sz="2000" b="1" dirty="0" smtClean="0">
                <a:effectLst>
                  <a:outerShdw blurRad="38100" dist="38100" dir="2700000" algn="tl">
                    <a:srgbClr val="000000">
                      <a:alpha val="43137"/>
                    </a:srgbClr>
                  </a:outerShdw>
                </a:effectLst>
                <a:latin typeface="B Titr"/>
              </a:rPr>
              <a:t>go after, run after, follow                                               </a:t>
            </a:r>
            <a:r>
              <a:rPr lang="fa-IR" sz="2000" b="1" dirty="0" smtClean="0">
                <a:effectLst>
                  <a:outerShdw blurRad="38100" dist="38100" dir="2700000" algn="tl">
                    <a:srgbClr val="000000">
                      <a:alpha val="43137"/>
                    </a:srgbClr>
                  </a:outerShdw>
                </a:effectLst>
                <a:latin typeface="B Titr"/>
              </a:rPr>
              <a:t>=</a:t>
            </a:r>
            <a:r>
              <a:rPr lang="en-US" sz="2000" b="1" dirty="0" smtClean="0">
                <a:solidFill>
                  <a:srgbClr val="FF0000"/>
                </a:solidFill>
                <a:effectLst>
                  <a:outerShdw blurRad="38100" dist="38100" dir="2700000" algn="tl">
                    <a:srgbClr val="000000">
                      <a:alpha val="43137"/>
                    </a:srgbClr>
                  </a:outerShdw>
                </a:effectLst>
                <a:latin typeface="B Titr"/>
              </a:rPr>
              <a:t>pursue</a:t>
            </a:r>
            <a:r>
              <a:rPr lang="fa-IR" sz="2000" b="1" dirty="0" smtClean="0">
                <a:effectLst>
                  <a:outerShdw blurRad="38100" dist="38100" dir="2700000" algn="tl">
                    <a:srgbClr val="000000">
                      <a:alpha val="43137"/>
                    </a:srgbClr>
                  </a:outerShdw>
                </a:effectLst>
                <a:latin typeface="B Titr"/>
              </a:rPr>
              <a:t>             </a:t>
            </a:r>
            <a:endParaRPr lang="en-US" sz="2000" b="1" dirty="0" smtClean="0">
              <a:effectLst>
                <a:outerShdw blurRad="38100" dist="38100" dir="2700000" algn="tl">
                  <a:srgbClr val="000000">
                    <a:alpha val="43137"/>
                  </a:srgbClr>
                </a:outerShdw>
              </a:effectLst>
              <a:latin typeface="B Titr"/>
            </a:endParaRPr>
          </a:p>
          <a:p>
            <a:pPr algn="l">
              <a:buNone/>
            </a:pPr>
            <a:r>
              <a:rPr lang="en-US" sz="2000" b="1" dirty="0" err="1" smtClean="0">
                <a:solidFill>
                  <a:srgbClr val="FF0000"/>
                </a:solidFill>
                <a:latin typeface="Tahoma" pitchFamily="34" charset="0"/>
                <a:cs typeface="Tahoma" pitchFamily="34" charset="0"/>
              </a:rPr>
              <a:t>circumestance</a:t>
            </a:r>
            <a:r>
              <a:rPr lang="en-US" sz="2000" b="1" dirty="0" smtClean="0">
                <a:latin typeface="Tahoma" pitchFamily="34" charset="0"/>
                <a:cs typeface="Tahoma" pitchFamily="34" charset="0"/>
              </a:rPr>
              <a:t>=events </a:t>
            </a:r>
            <a:r>
              <a:rPr lang="en-US" sz="2000" b="1" dirty="0" smtClean="0">
                <a:latin typeface="Tahoma" pitchFamily="34" charset="0"/>
                <a:cs typeface="Tahoma" pitchFamily="34" charset="0"/>
              </a:rPr>
              <a:t>that affect some thing </a:t>
            </a:r>
          </a:p>
          <a:p>
            <a:pPr algn="l">
              <a:buNone/>
            </a:pPr>
            <a:r>
              <a:rPr lang="fa-IR" sz="2000" b="1" dirty="0" smtClean="0">
                <a:latin typeface="Tahoma" pitchFamily="34" charset="0"/>
                <a:cs typeface="Tahoma" pitchFamily="34" charset="0"/>
              </a:rPr>
              <a:t>تولید کردن</a:t>
            </a:r>
            <a:r>
              <a:rPr lang="en-US" sz="2000" b="1" dirty="0" smtClean="0">
                <a:latin typeface="Tahoma" pitchFamily="34" charset="0"/>
                <a:cs typeface="Tahoma" pitchFamily="34" charset="0"/>
              </a:rPr>
              <a:t>bring </a:t>
            </a:r>
            <a:r>
              <a:rPr lang="en-US" sz="2000" b="1" dirty="0" smtClean="0">
                <a:latin typeface="Tahoma" pitchFamily="34" charset="0"/>
                <a:cs typeface="Tahoma" pitchFamily="34" charset="0"/>
              </a:rPr>
              <a:t>into being, cause to exist, produce.</a:t>
            </a:r>
            <a:r>
              <a:rPr lang="fa-IR" sz="2000" b="1" dirty="0" smtClean="0">
                <a:latin typeface="Tahoma" pitchFamily="34" charset="0"/>
                <a:cs typeface="Tahoma" pitchFamily="34" charset="0"/>
              </a:rPr>
              <a:t>=</a:t>
            </a:r>
            <a:r>
              <a:rPr lang="en-US" sz="2000" b="1" dirty="0" smtClean="0">
                <a:solidFill>
                  <a:srgbClr val="FF0000"/>
                </a:solidFill>
                <a:latin typeface="Tahoma" pitchFamily="34" charset="0"/>
                <a:cs typeface="Tahoma" pitchFamily="34" charset="0"/>
              </a:rPr>
              <a:t>generate</a:t>
            </a:r>
          </a:p>
          <a:p>
            <a:pPr>
              <a:buNone/>
            </a:pPr>
            <a:endParaRPr lang="fa-IR" sz="2000" b="1" dirty="0" smtClean="0">
              <a:solidFill>
                <a:srgbClr val="004BE2"/>
              </a:solidFill>
              <a:latin typeface="Tahoma" pitchFamily="34" charset="0"/>
              <a:cs typeface="Tahoma" pitchFamily="34" charset="0"/>
            </a:endParaRPr>
          </a:p>
          <a:p>
            <a:pPr>
              <a:buNone/>
            </a:pPr>
            <a:endParaRPr lang="en-US" sz="2000" b="1" dirty="0" smtClean="0">
              <a:latin typeface="Tahoma" pitchFamily="34" charset="0"/>
              <a:cs typeface="Tahoma" pitchFamily="34" charset="0"/>
            </a:endParaRPr>
          </a:p>
          <a:p>
            <a:endParaRPr lang="en-US" sz="2000" dirty="0"/>
          </a:p>
        </p:txBody>
      </p:sp>
    </p:spTree>
  </p:cSld>
  <p:clrMapOvr>
    <a:masterClrMapping/>
  </p:clrMapOvr>
  <p:transition spd="med">
    <p:pull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71480"/>
            <a:ext cx="8229600" cy="6000792"/>
          </a:xfrm>
        </p:spPr>
        <p:txBody>
          <a:bodyPr/>
          <a:lstStyle/>
          <a:p>
            <a:pPr algn="ctr">
              <a:buNone/>
            </a:pPr>
            <a:r>
              <a:rPr lang="en-US" sz="2000" b="1" dirty="0" smtClean="0">
                <a:effectLst>
                  <a:outerShdw blurRad="38100" dist="38100" dir="2700000" algn="tl">
                    <a:srgbClr val="000000">
                      <a:alpha val="43137"/>
                    </a:srgbClr>
                  </a:outerShdw>
                </a:effectLst>
                <a:latin typeface="B Titr"/>
              </a:rPr>
              <a:t>The  </a:t>
            </a:r>
            <a:r>
              <a:rPr lang="en-US" sz="2000" b="1" dirty="0" smtClean="0">
                <a:effectLst>
                  <a:outerShdw blurRad="38100" dist="38100" dir="2700000" algn="tl">
                    <a:srgbClr val="000000">
                      <a:alpha val="43137"/>
                    </a:srgbClr>
                  </a:outerShdw>
                </a:effectLst>
                <a:latin typeface="B Titr"/>
              </a:rPr>
              <a:t>scenario </a:t>
            </a:r>
            <a:r>
              <a:rPr lang="en-US" sz="2000" b="1" dirty="0" smtClean="0">
                <a:effectLst>
                  <a:outerShdw blurRad="38100" dist="38100" dir="2700000" algn="tl">
                    <a:srgbClr val="000000">
                      <a:alpha val="43137"/>
                    </a:srgbClr>
                  </a:outerShdw>
                </a:effectLst>
                <a:latin typeface="B Titr"/>
              </a:rPr>
              <a:t> approach  to  planning  has </a:t>
            </a:r>
            <a:r>
              <a:rPr lang="en-US" sz="2000" b="1" dirty="0" smtClean="0">
                <a:effectLst>
                  <a:outerShdw blurRad="38100" dist="38100" dir="2700000" algn="tl">
                    <a:srgbClr val="000000">
                      <a:alpha val="43137"/>
                    </a:srgbClr>
                  </a:outerShdw>
                </a:effectLst>
                <a:latin typeface="B Titr"/>
              </a:rPr>
              <a:t>spread </a:t>
            </a:r>
            <a:r>
              <a:rPr lang="en-US" sz="2000" b="1" dirty="0" smtClean="0">
                <a:effectLst>
                  <a:outerShdw blurRad="38100" dist="38100" dir="2700000" algn="tl">
                    <a:srgbClr val="000000">
                      <a:alpha val="43137"/>
                    </a:srgbClr>
                  </a:outerShdw>
                </a:effectLst>
                <a:latin typeface="B Titr"/>
              </a:rPr>
              <a:t> rapidly  among   </a:t>
            </a:r>
            <a:r>
              <a:rPr lang="en-US" sz="2000" b="1" dirty="0" smtClean="0">
                <a:effectLst>
                  <a:outerShdw blurRad="38100" dist="38100" dir="2700000" algn="tl">
                    <a:srgbClr val="000000">
                      <a:alpha val="43137"/>
                    </a:srgbClr>
                  </a:outerShdw>
                </a:effectLst>
                <a:latin typeface="B Titr"/>
              </a:rPr>
              <a:t>large </a:t>
            </a:r>
            <a:r>
              <a:rPr lang="en-US" sz="2000" b="1" dirty="0" smtClean="0">
                <a:effectLst>
                  <a:outerShdw blurRad="38100" dist="38100" dir="2700000" algn="tl">
                    <a:srgbClr val="000000">
                      <a:alpha val="43137"/>
                    </a:srgbClr>
                  </a:outerShdw>
                </a:effectLst>
                <a:latin typeface="B Titr"/>
              </a:rPr>
              <a:t> companies</a:t>
            </a:r>
            <a:r>
              <a:rPr lang="en-US" sz="2000" b="1" dirty="0" smtClean="0">
                <a:effectLst>
                  <a:outerShdw blurRad="38100" dist="38100" dir="2700000" algn="tl">
                    <a:srgbClr val="000000">
                      <a:alpha val="43137"/>
                    </a:srgbClr>
                  </a:outerShdw>
                </a:effectLst>
                <a:latin typeface="B Titr"/>
              </a:rPr>
              <a:t>. </a:t>
            </a:r>
          </a:p>
          <a:p>
            <a:pPr algn="ctr">
              <a:buNone/>
            </a:pPr>
            <a:r>
              <a:rPr lang="en-US" sz="2000" b="1" dirty="0" smtClean="0">
                <a:effectLst>
                  <a:outerShdw blurRad="38100" dist="38100" dir="2700000" algn="tl">
                    <a:srgbClr val="000000">
                      <a:alpha val="43137"/>
                    </a:srgbClr>
                  </a:outerShdw>
                </a:effectLst>
                <a:latin typeface="B Titr"/>
                <a:cs typeface="Tahoma" pitchFamily="34" charset="0"/>
              </a:rPr>
              <a:t> </a:t>
            </a:r>
            <a:r>
              <a:rPr lang="en-US" sz="2000" b="1" dirty="0" smtClean="0">
                <a:effectLst>
                  <a:outerShdw blurRad="38100" dist="38100" dir="2700000" algn="tl">
                    <a:srgbClr val="000000">
                      <a:alpha val="43137"/>
                    </a:srgbClr>
                  </a:outerShdw>
                </a:effectLst>
                <a:latin typeface="B Titr"/>
              </a:rPr>
              <a:t>One </a:t>
            </a:r>
            <a:r>
              <a:rPr lang="en-US" sz="2000" b="1" dirty="0" smtClean="0">
                <a:effectLst>
                  <a:outerShdw blurRad="38100" dist="38100" dir="2700000" algn="tl">
                    <a:srgbClr val="000000">
                      <a:alpha val="43137"/>
                    </a:srgbClr>
                  </a:outerShdw>
                </a:effectLst>
                <a:latin typeface="B Titr"/>
              </a:rPr>
              <a:t> survey  found  that  over     50</a:t>
            </a:r>
            <a:r>
              <a:rPr lang="en-US"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of   </a:t>
            </a:r>
            <a:r>
              <a:rPr lang="en-US" sz="2000" b="1" dirty="0" smtClean="0">
                <a:effectLst>
                  <a:outerShdw blurRad="38100" dist="38100" dir="2700000" algn="tl">
                    <a:srgbClr val="000000">
                      <a:alpha val="43137"/>
                    </a:srgbClr>
                  </a:outerShdw>
                </a:effectLst>
                <a:latin typeface="B Titr"/>
              </a:rPr>
              <a:t>the Fortune </a:t>
            </a:r>
            <a:r>
              <a:rPr lang="en-US" sz="2000" b="1" dirty="0" smtClean="0">
                <a:effectLst>
                  <a:outerShdw blurRad="38100" dist="38100" dir="2700000" algn="tl">
                    <a:srgbClr val="000000">
                      <a:alpha val="43137"/>
                    </a:srgbClr>
                  </a:outerShdw>
                </a:effectLst>
                <a:latin typeface="B Titr"/>
              </a:rPr>
              <a:t> 500   </a:t>
            </a:r>
            <a:r>
              <a:rPr lang="en-US" sz="2000" b="1" dirty="0" smtClean="0">
                <a:effectLst>
                  <a:outerShdw blurRad="38100" dist="38100" dir="2700000" algn="tl">
                    <a:srgbClr val="000000">
                      <a:alpha val="43137"/>
                    </a:srgbClr>
                  </a:outerShdw>
                </a:effectLst>
                <a:latin typeface="B Titr"/>
              </a:rPr>
              <a:t>companies </a:t>
            </a:r>
            <a:r>
              <a:rPr lang="en-US" sz="2000" b="1" dirty="0" smtClean="0">
                <a:effectLst>
                  <a:outerShdw blurRad="38100" dist="38100" dir="2700000" algn="tl">
                    <a:srgbClr val="000000">
                      <a:alpha val="43137"/>
                    </a:srgbClr>
                  </a:outerShdw>
                </a:effectLst>
                <a:latin typeface="B Titr"/>
              </a:rPr>
              <a:t>  use  </a:t>
            </a:r>
            <a:r>
              <a:rPr lang="en-US" sz="2000" b="1" dirty="0" smtClean="0">
                <a:effectLst>
                  <a:outerShdw blurRad="38100" dist="38100" dir="2700000" algn="tl">
                    <a:srgbClr val="000000">
                      <a:alpha val="43137"/>
                    </a:srgbClr>
                  </a:outerShdw>
                </a:effectLst>
                <a:latin typeface="B Titr"/>
              </a:rPr>
              <a:t>some </a:t>
            </a:r>
            <a:r>
              <a:rPr lang="en-US" sz="2000" b="1" dirty="0" smtClean="0">
                <a:effectLst>
                  <a:outerShdw blurRad="38100" dist="38100" dir="2700000" algn="tl">
                    <a:srgbClr val="000000">
                      <a:alpha val="43137"/>
                    </a:srgbClr>
                  </a:outerShdw>
                </a:effectLst>
                <a:latin typeface="B Titr"/>
              </a:rPr>
              <a:t> form  </a:t>
            </a:r>
            <a:r>
              <a:rPr lang="en-US" sz="2000" b="1" dirty="0" smtClean="0">
                <a:effectLst>
                  <a:outerShdw blurRad="38100" dist="38100" dir="2700000" algn="tl">
                    <a:srgbClr val="000000">
                      <a:alpha val="43137"/>
                    </a:srgbClr>
                  </a:outerShdw>
                </a:effectLst>
                <a:latin typeface="B Titr"/>
              </a:rPr>
              <a:t>of scenario </a:t>
            </a:r>
            <a:r>
              <a:rPr lang="en-US" sz="2000" b="1" dirty="0" smtClean="0">
                <a:effectLst>
                  <a:outerShdw blurRad="38100" dist="38100" dir="2700000" algn="tl">
                    <a:srgbClr val="000000">
                      <a:alpha val="43137"/>
                    </a:srgbClr>
                  </a:outerShdw>
                </a:effectLst>
                <a:latin typeface="B Titr"/>
              </a:rPr>
              <a:t> planning   methods</a:t>
            </a:r>
            <a:r>
              <a:rPr lang="en-US" sz="2000" b="1" dirty="0" smtClean="0">
                <a:effectLst>
                  <a:outerShdw blurRad="38100" dist="38100" dir="2700000" algn="tl">
                    <a:srgbClr val="000000">
                      <a:alpha val="43137"/>
                    </a:srgbClr>
                  </a:outerShdw>
                </a:effectLst>
                <a:latin typeface="B Titr"/>
              </a:rPr>
              <a:t>. </a:t>
            </a:r>
          </a:p>
          <a:p>
            <a:pPr algn="ctr">
              <a:buNone/>
            </a:pPr>
            <a:r>
              <a:rPr lang="ar-SA" sz="2000" b="1" dirty="0" smtClean="0">
                <a:solidFill>
                  <a:srgbClr val="004BE2"/>
                </a:solidFill>
                <a:latin typeface="Tahoma" pitchFamily="34" charset="0"/>
                <a:cs typeface="Tahoma" pitchFamily="34" charset="0"/>
              </a:rPr>
              <a:t>سناریوی </a:t>
            </a:r>
            <a:r>
              <a:rPr lang="fa-IR" sz="2000" b="1" dirty="0" smtClean="0">
                <a:solidFill>
                  <a:srgbClr val="004BE2"/>
                </a:solidFill>
                <a:latin typeface="Tahoma" pitchFamily="34" charset="0"/>
                <a:cs typeface="Tahoma" pitchFamily="34" charset="0"/>
              </a:rPr>
              <a:t>رویکردهای </a:t>
            </a:r>
            <a:r>
              <a:rPr lang="ar-SA" sz="2000" b="1" dirty="0" smtClean="0">
                <a:solidFill>
                  <a:srgbClr val="004BE2"/>
                </a:solidFill>
                <a:latin typeface="Tahoma" pitchFamily="34" charset="0"/>
                <a:cs typeface="Tahoma" pitchFamily="34" charset="0"/>
              </a:rPr>
              <a:t>برنامه </a:t>
            </a:r>
            <a:r>
              <a:rPr lang="ar-SA" sz="2000" b="1" dirty="0" smtClean="0">
                <a:solidFill>
                  <a:srgbClr val="004BE2"/>
                </a:solidFill>
                <a:latin typeface="Tahoma" pitchFamily="34" charset="0"/>
                <a:cs typeface="Tahoma" pitchFamily="34" charset="0"/>
              </a:rPr>
              <a:t>ریزی به سرعت درمیان  شرکت های بزرگ انتشار یافته است </a:t>
            </a:r>
            <a:r>
              <a:rPr lang="fa-IR" sz="2000" b="1" dirty="0" smtClean="0">
                <a:solidFill>
                  <a:srgbClr val="004BE2"/>
                </a:solidFill>
                <a:latin typeface="Tahoma" pitchFamily="34" charset="0"/>
                <a:cs typeface="Tahoma" pitchFamily="34" charset="0"/>
              </a:rPr>
              <a:t>در </a:t>
            </a:r>
            <a:r>
              <a:rPr lang="ar-SA" sz="2000" b="1" dirty="0" smtClean="0">
                <a:solidFill>
                  <a:srgbClr val="004BE2"/>
                </a:solidFill>
                <a:latin typeface="Tahoma" pitchFamily="34" charset="0"/>
                <a:cs typeface="Tahoma" pitchFamily="34" charset="0"/>
              </a:rPr>
              <a:t>یک </a:t>
            </a:r>
            <a:r>
              <a:rPr lang="ar-SA" sz="2000" b="1" dirty="0" smtClean="0">
                <a:solidFill>
                  <a:srgbClr val="004BE2"/>
                </a:solidFill>
                <a:latin typeface="Tahoma" pitchFamily="34" charset="0"/>
                <a:cs typeface="Tahoma" pitchFamily="34" charset="0"/>
              </a:rPr>
              <a:t>بررسی </a:t>
            </a:r>
            <a:r>
              <a:rPr lang="fa-IR" sz="2000" b="1" dirty="0" smtClean="0">
                <a:solidFill>
                  <a:srgbClr val="004BE2"/>
                </a:solidFill>
                <a:latin typeface="Tahoma" pitchFamily="34" charset="0"/>
                <a:cs typeface="Tahoma" pitchFamily="34" charset="0"/>
              </a:rPr>
              <a:t>مشخص شد</a:t>
            </a:r>
            <a:r>
              <a:rPr lang="ar-SA"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که بیش از 50% از 500 شرکت از بعضی روشهای طراحی سناریو استفاده می کنند.</a:t>
            </a:r>
            <a:endParaRPr lang="en-US" sz="2000" b="1" dirty="0" smtClean="0">
              <a:solidFill>
                <a:srgbClr val="004BE2"/>
              </a:solidFill>
              <a:latin typeface="Tahoma" pitchFamily="34" charset="0"/>
              <a:cs typeface="Tahoma" pitchFamily="34" charset="0"/>
            </a:endParaRPr>
          </a:p>
          <a:p>
            <a:pPr algn="l">
              <a:buNone/>
            </a:pPr>
            <a:r>
              <a:rPr lang="en-US" sz="2000" b="1" dirty="0" smtClean="0">
                <a:effectLst>
                  <a:outerShdw blurRad="38100" dist="38100" dir="2700000" algn="tl">
                    <a:srgbClr val="000000">
                      <a:alpha val="43137"/>
                    </a:srgbClr>
                  </a:outerShdw>
                </a:effectLst>
                <a:latin typeface="B Titr"/>
              </a:rPr>
              <a:t>method =</a:t>
            </a:r>
            <a:r>
              <a:rPr lang="en-US" sz="2000" b="1" dirty="0" smtClean="0">
                <a:solidFill>
                  <a:srgbClr val="FF0000"/>
                </a:solidFill>
                <a:effectLst>
                  <a:outerShdw blurRad="38100" dist="38100" dir="2700000" algn="tl">
                    <a:srgbClr val="000000">
                      <a:alpha val="43137"/>
                    </a:srgbClr>
                  </a:outerShdw>
                </a:effectLst>
                <a:latin typeface="B Titr"/>
              </a:rPr>
              <a:t>Approach</a:t>
            </a:r>
          </a:p>
          <a:p>
            <a:pPr>
              <a:buNone/>
            </a:pP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look at, look over, scan, study, consider, </a:t>
            </a:r>
            <a:r>
              <a:rPr lang="en-US" sz="2000" b="1" dirty="0" smtClean="0">
                <a:effectLst>
                  <a:outerShdw blurRad="38100" dist="38100" dir="2700000" algn="tl">
                    <a:srgbClr val="000000">
                      <a:alpha val="43137"/>
                    </a:srgbClr>
                  </a:outerShdw>
                </a:effectLst>
                <a:latin typeface="B Titr"/>
              </a:rPr>
              <a:t>review</a:t>
            </a:r>
            <a:r>
              <a:rPr lang="fa-IR" sz="2000" b="1" dirty="0" smtClean="0">
                <a:effectLst>
                  <a:outerShdw blurRad="38100" dist="38100" dir="2700000" algn="tl">
                    <a:srgbClr val="000000">
                      <a:alpha val="43137"/>
                    </a:srgbClr>
                  </a:outerShdw>
                </a:effectLst>
                <a:latin typeface="B Titr"/>
              </a:rPr>
              <a:t>=</a:t>
            </a:r>
            <a:r>
              <a:rPr lang="en-US" sz="2000" b="1" dirty="0" smtClean="0">
                <a:solidFill>
                  <a:srgbClr val="FF0000"/>
                </a:solidFill>
                <a:effectLst>
                  <a:outerShdw blurRad="38100" dist="38100" dir="2700000" algn="tl">
                    <a:srgbClr val="000000">
                      <a:alpha val="43137"/>
                    </a:srgbClr>
                  </a:outerShdw>
                </a:effectLst>
                <a:latin typeface="B Titr"/>
              </a:rPr>
              <a:t>survey</a:t>
            </a:r>
            <a:endParaRPr lang="en-US" sz="2000" b="1" dirty="0">
              <a:solidFill>
                <a:srgbClr val="FF0000"/>
              </a:solidFill>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14282" y="357166"/>
            <a:ext cx="8715436" cy="6500834"/>
          </a:xfrm>
        </p:spPr>
        <p:txBody>
          <a:bodyPr/>
          <a:lstStyle/>
          <a:p>
            <a:pPr algn="l">
              <a:buNone/>
            </a:pPr>
            <a:endParaRPr lang="fa-IR" sz="2000" b="1" dirty="0" smtClean="0">
              <a:latin typeface="B Titr"/>
            </a:endParaRPr>
          </a:p>
          <a:p>
            <a:pPr algn="l">
              <a:buNone/>
            </a:pPr>
            <a:r>
              <a:rPr lang="en-US" sz="2000" b="1" dirty="0" smtClean="0">
                <a:latin typeface="B Titr"/>
              </a:rPr>
              <a:t>The  </a:t>
            </a:r>
            <a:r>
              <a:rPr lang="en-US" sz="2000" b="1" dirty="0" smtClean="0">
                <a:latin typeface="B Titr"/>
              </a:rPr>
              <a:t>oil </a:t>
            </a:r>
            <a:r>
              <a:rPr lang="en-US" sz="2000" b="1" dirty="0" smtClean="0">
                <a:latin typeface="B Titr"/>
              </a:rPr>
              <a:t> company  Royal </a:t>
            </a:r>
            <a:r>
              <a:rPr lang="en-US" sz="2000" b="1" dirty="0" smtClean="0">
                <a:latin typeface="B Titr"/>
              </a:rPr>
              <a:t>Dutch Shell </a:t>
            </a:r>
            <a:r>
              <a:rPr lang="en-US" sz="2000" b="1" dirty="0" smtClean="0">
                <a:latin typeface="B Titr"/>
              </a:rPr>
              <a:t>  has   perhaps   done more   </a:t>
            </a:r>
            <a:r>
              <a:rPr lang="en-US" sz="2000" b="1" dirty="0" smtClean="0">
                <a:latin typeface="B Titr"/>
              </a:rPr>
              <a:t>than </a:t>
            </a:r>
            <a:r>
              <a:rPr lang="en-US" sz="2000" b="1" dirty="0" smtClean="0">
                <a:latin typeface="B Titr"/>
              </a:rPr>
              <a:t>  most  to  pioneer  the  concept  of  scenario </a:t>
            </a:r>
            <a:r>
              <a:rPr lang="en-US" sz="2000" b="1" dirty="0" smtClean="0">
                <a:latin typeface="B Titr"/>
              </a:rPr>
              <a:t>planning, </a:t>
            </a:r>
            <a:r>
              <a:rPr lang="en-US" sz="2000" b="1" dirty="0" smtClean="0">
                <a:latin typeface="B Titr"/>
              </a:rPr>
              <a:t>and  </a:t>
            </a:r>
            <a:r>
              <a:rPr lang="en-US" sz="2000" b="1" dirty="0" smtClean="0">
                <a:latin typeface="B Titr"/>
              </a:rPr>
              <a:t>its </a:t>
            </a:r>
            <a:r>
              <a:rPr lang="en-US" sz="2000" b="1" dirty="0" smtClean="0">
                <a:latin typeface="B Titr"/>
              </a:rPr>
              <a:t> experience  </a:t>
            </a:r>
            <a:r>
              <a:rPr lang="en-US" sz="2000" b="1" dirty="0" smtClean="0">
                <a:latin typeface="B Titr"/>
              </a:rPr>
              <a:t>demonstrates </a:t>
            </a:r>
            <a:r>
              <a:rPr lang="en-US" sz="2000" b="1" dirty="0" smtClean="0">
                <a:latin typeface="B Titr"/>
              </a:rPr>
              <a:t> the  power </a:t>
            </a:r>
            <a:r>
              <a:rPr lang="en-US" sz="2000" b="1" dirty="0" smtClean="0">
                <a:latin typeface="B Titr"/>
              </a:rPr>
              <a:t>of </a:t>
            </a:r>
            <a:r>
              <a:rPr lang="en-US" sz="2000" b="1" dirty="0" smtClean="0">
                <a:latin typeface="B Titr"/>
              </a:rPr>
              <a:t> the  approach</a:t>
            </a:r>
            <a:r>
              <a:rPr lang="en-US" sz="2000" b="1" dirty="0" smtClean="0">
                <a:latin typeface="B Titr"/>
              </a:rPr>
              <a:t>.</a:t>
            </a:r>
          </a:p>
          <a:p>
            <a:pPr algn="l">
              <a:buNone/>
            </a:pPr>
            <a:r>
              <a:rPr lang="en-US" sz="2000" b="1" dirty="0" smtClean="0">
                <a:latin typeface="B Titr"/>
              </a:rPr>
              <a:t>Shell  </a:t>
            </a:r>
            <a:r>
              <a:rPr lang="en-US" sz="2000" b="1" dirty="0" smtClean="0">
                <a:latin typeface="B Titr"/>
              </a:rPr>
              <a:t>has </a:t>
            </a:r>
            <a:r>
              <a:rPr lang="en-US" sz="2000" b="1" dirty="0" smtClean="0">
                <a:latin typeface="B Titr"/>
              </a:rPr>
              <a:t>been  </a:t>
            </a:r>
            <a:r>
              <a:rPr lang="en-US" sz="2000" b="1" dirty="0" smtClean="0">
                <a:latin typeface="B Titr"/>
              </a:rPr>
              <a:t>using </a:t>
            </a:r>
            <a:r>
              <a:rPr lang="en-US" sz="2000" b="1" dirty="0" smtClean="0">
                <a:latin typeface="B Titr"/>
              </a:rPr>
              <a:t> scenario  planning  since  the  </a:t>
            </a:r>
            <a:r>
              <a:rPr lang="en-US" sz="2000" b="1" dirty="0" smtClean="0">
                <a:latin typeface="B Titr"/>
              </a:rPr>
              <a:t>1980s. </a:t>
            </a:r>
          </a:p>
          <a:p>
            <a:pPr>
              <a:buNone/>
            </a:pPr>
            <a:r>
              <a:rPr lang="fa-IR" sz="2000" b="1" dirty="0" smtClean="0">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شرکت نفت</a:t>
            </a:r>
            <a:r>
              <a:rPr lang="en-US" sz="2000" b="1" dirty="0" smtClean="0">
                <a:solidFill>
                  <a:srgbClr val="004BE2"/>
                </a:solidFill>
                <a:latin typeface="Tahoma" pitchFamily="34" charset="0"/>
                <a:cs typeface="Tahoma" pitchFamily="34" charset="0"/>
              </a:rPr>
              <a:t>Royal Dutch Shell</a:t>
            </a:r>
            <a:r>
              <a:rPr lang="ar-SA" sz="2000" b="1" dirty="0" smtClean="0">
                <a:solidFill>
                  <a:srgbClr val="004BE2"/>
                </a:solidFill>
                <a:latin typeface="Tahoma" pitchFamily="34" charset="0"/>
                <a:cs typeface="Tahoma" pitchFamily="34" charset="0"/>
              </a:rPr>
              <a:t>شاید بیشتر از اکثر پیشگامان مفهوم </a:t>
            </a:r>
            <a:r>
              <a:rPr lang="ar-SA" sz="1800" b="1" dirty="0" smtClean="0">
                <a:solidFill>
                  <a:srgbClr val="004BE2"/>
                </a:solidFill>
                <a:latin typeface="Tahoma" pitchFamily="34" charset="0"/>
                <a:cs typeface="Tahoma" pitchFamily="34" charset="0"/>
              </a:rPr>
              <a:t>طراحی سناریو را انجام داده است و تجارب آن </a:t>
            </a:r>
            <a:r>
              <a:rPr lang="ar-SA" sz="1800" b="1" dirty="0" smtClean="0">
                <a:solidFill>
                  <a:srgbClr val="004BE2"/>
                </a:solidFill>
                <a:latin typeface="Tahoma" pitchFamily="34" charset="0"/>
                <a:cs typeface="Tahoma" pitchFamily="34" charset="0"/>
              </a:rPr>
              <a:t>قدرت </a:t>
            </a:r>
            <a:r>
              <a:rPr lang="fa-IR" sz="1800" b="1" dirty="0" smtClean="0">
                <a:solidFill>
                  <a:srgbClr val="004BE2"/>
                </a:solidFill>
                <a:latin typeface="Tahoma" pitchFamily="34" charset="0"/>
                <a:cs typeface="Tahoma" pitchFamily="34" charset="0"/>
              </a:rPr>
              <a:t>این </a:t>
            </a:r>
            <a:r>
              <a:rPr lang="ar-SA" sz="1800" b="1" dirty="0" smtClean="0">
                <a:solidFill>
                  <a:srgbClr val="004BE2"/>
                </a:solidFill>
                <a:latin typeface="Tahoma" pitchFamily="34" charset="0"/>
                <a:cs typeface="Tahoma" pitchFamily="34" charset="0"/>
              </a:rPr>
              <a:t>روش </a:t>
            </a:r>
            <a:r>
              <a:rPr lang="ar-SA" sz="1800" b="1" dirty="0" smtClean="0">
                <a:solidFill>
                  <a:srgbClr val="004BE2"/>
                </a:solidFill>
                <a:latin typeface="Tahoma" pitchFamily="34" charset="0"/>
                <a:cs typeface="Tahoma" pitchFamily="34" charset="0"/>
              </a:rPr>
              <a:t>را اثبات می کند </a:t>
            </a:r>
            <a:endParaRPr lang="en-US" sz="1800" b="1" dirty="0" smtClean="0">
              <a:solidFill>
                <a:srgbClr val="004BE2"/>
              </a:solidFill>
              <a:latin typeface="Tahoma" pitchFamily="34" charset="0"/>
              <a:cs typeface="Tahoma" pitchFamily="34" charset="0"/>
            </a:endParaRPr>
          </a:p>
          <a:p>
            <a:pPr>
              <a:buNone/>
            </a:pPr>
            <a:r>
              <a:rPr lang="en-US" sz="2000" b="1" dirty="0" smtClean="0">
                <a:solidFill>
                  <a:srgbClr val="004BE2"/>
                </a:solidFill>
                <a:latin typeface="Tahoma" pitchFamily="34" charset="0"/>
                <a:cs typeface="Tahoma" pitchFamily="34" charset="0"/>
              </a:rPr>
              <a:t>Shell    </a:t>
            </a:r>
            <a:r>
              <a:rPr lang="fa-IR" sz="2000" b="1" dirty="0" smtClean="0">
                <a:solidFill>
                  <a:srgbClr val="004BE2"/>
                </a:solidFill>
                <a:latin typeface="Tahoma" pitchFamily="34" charset="0"/>
                <a:cs typeface="Tahoma" pitchFamily="34" charset="0"/>
              </a:rPr>
              <a:t> طراحی سناریو را از دهه 1980 استفاده می کرده </a:t>
            </a:r>
            <a:r>
              <a:rPr lang="fa-IR" sz="2000" b="1" dirty="0" smtClean="0">
                <a:solidFill>
                  <a:srgbClr val="004BE2"/>
                </a:solidFill>
                <a:latin typeface="Tahoma" pitchFamily="34" charset="0"/>
                <a:cs typeface="Tahoma" pitchFamily="34" charset="0"/>
              </a:rPr>
              <a:t>است.</a:t>
            </a:r>
            <a:endParaRPr lang="en-US" sz="2000" b="1" dirty="0" smtClean="0">
              <a:solidFill>
                <a:srgbClr val="004BE2"/>
              </a:solidFill>
              <a:latin typeface="Tahoma" pitchFamily="34" charset="0"/>
              <a:cs typeface="Tahoma" pitchFamily="34" charset="0"/>
            </a:endParaRPr>
          </a:p>
          <a:p>
            <a:pPr algn="ctr">
              <a:buNone/>
            </a:pPr>
            <a:r>
              <a:rPr lang="en-US" sz="2000" b="1" dirty="0" smtClean="0">
                <a:solidFill>
                  <a:srgbClr val="FF0000"/>
                </a:solidFill>
                <a:latin typeface="B Titr"/>
              </a:rPr>
              <a:t>Experience</a:t>
            </a:r>
            <a:r>
              <a:rPr lang="en-US" sz="2000" b="1" dirty="0" smtClean="0">
                <a:latin typeface="B Titr"/>
              </a:rPr>
              <a:t>=involvement in, practice</a:t>
            </a:r>
            <a:endParaRPr lang="fa-IR" sz="2000" b="1" dirty="0" smtClean="0">
              <a:latin typeface="B Titr"/>
            </a:endParaRPr>
          </a:p>
          <a:p>
            <a:pPr algn="ctr">
              <a:buNone/>
            </a:pPr>
            <a:r>
              <a:rPr lang="en-US" sz="2000" b="1" dirty="0" smtClean="0">
                <a:latin typeface="B Titr"/>
              </a:rPr>
              <a:t>show</a:t>
            </a:r>
            <a:r>
              <a:rPr lang="en-US" sz="2000" b="1" dirty="0" smtClean="0">
                <a:latin typeface="B Titr"/>
              </a:rPr>
              <a:t>, indicate, determine, prove =</a:t>
            </a:r>
            <a:r>
              <a:rPr lang="en-US" sz="2000" b="1" dirty="0" smtClean="0">
                <a:solidFill>
                  <a:srgbClr val="FF0000"/>
                </a:solidFill>
                <a:latin typeface="B Titr"/>
              </a:rPr>
              <a:t>demonstrates</a:t>
            </a:r>
            <a:r>
              <a:rPr lang="en-US" sz="2000" b="1" dirty="0" smtClean="0">
                <a:latin typeface="B Titr"/>
              </a:rPr>
              <a:t> </a:t>
            </a:r>
            <a:endParaRPr lang="en-US" sz="2000" b="1" dirty="0" smtClean="0">
              <a:latin typeface="Tahoma" pitchFamily="34" charset="0"/>
              <a:cs typeface="Tahoma" pitchFamily="34" charset="0"/>
            </a:endParaRPr>
          </a:p>
          <a:p>
            <a:pPr algn="ctr">
              <a:buNone/>
            </a:pP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method =</a:t>
            </a:r>
            <a:r>
              <a:rPr lang="en-US" sz="2000" b="1" dirty="0" smtClean="0">
                <a:solidFill>
                  <a:srgbClr val="FF0000"/>
                </a:solidFill>
                <a:effectLst>
                  <a:outerShdw blurRad="38100" dist="38100" dir="2700000" algn="tl">
                    <a:srgbClr val="000000">
                      <a:alpha val="43137"/>
                    </a:srgbClr>
                  </a:outerShdw>
                </a:effectLst>
                <a:latin typeface="B Titr"/>
              </a:rPr>
              <a:t>Approach</a:t>
            </a:r>
          </a:p>
          <a:p>
            <a:pPr>
              <a:buNone/>
            </a:pPr>
            <a:endParaRPr lang="fa-IR" sz="2000" b="1" dirty="0" smtClean="0">
              <a:latin typeface="Tahoma" pitchFamily="34" charset="0"/>
              <a:cs typeface="Tahoma" pitchFamily="34" charset="0"/>
            </a:endParaRPr>
          </a:p>
          <a:p>
            <a:pPr>
              <a:buNone/>
            </a:pPr>
            <a:endParaRPr lang="en-US" sz="2000" dirty="0"/>
          </a:p>
        </p:txBody>
      </p:sp>
    </p:spTree>
  </p:cSld>
  <p:clrMapOvr>
    <a:masterClrMapping/>
  </p:clrMapOvr>
  <p:transition spd="med">
    <p:pull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357166"/>
            <a:ext cx="8229600" cy="6500834"/>
          </a:xfrm>
        </p:spPr>
        <p:txBody>
          <a:bodyPr/>
          <a:lstStyle/>
          <a:p>
            <a:pPr algn="l">
              <a:buNone/>
            </a:pPr>
            <a:r>
              <a:rPr lang="en-US" sz="2000" b="1" dirty="0" smtClean="0">
                <a:effectLst>
                  <a:outerShdw blurRad="38100" dist="38100" dir="2700000" algn="tl">
                    <a:srgbClr val="000000">
                      <a:alpha val="43137"/>
                    </a:srgbClr>
                  </a:outerShdw>
                </a:effectLst>
                <a:latin typeface="B Titr"/>
              </a:rPr>
              <a:t>Today </a:t>
            </a:r>
            <a:r>
              <a:rPr lang="en-US" sz="2000" b="1" dirty="0" smtClean="0">
                <a:effectLst>
                  <a:outerShdw blurRad="38100" dist="38100" dir="2700000" algn="tl">
                    <a:srgbClr val="000000">
                      <a:alpha val="43137"/>
                    </a:srgbClr>
                  </a:outerShdw>
                </a:effectLst>
                <a:latin typeface="B Titr"/>
              </a:rPr>
              <a:t> it  uses </a:t>
            </a:r>
            <a:r>
              <a:rPr lang="en-US" sz="2000" b="1" dirty="0" smtClean="0">
                <a:effectLst>
                  <a:outerShdw blurRad="38100" dist="38100" dir="2700000" algn="tl">
                    <a:srgbClr val="000000">
                      <a:alpha val="43137"/>
                    </a:srgbClr>
                  </a:outerShdw>
                </a:effectLst>
                <a:latin typeface="B Titr"/>
              </a:rPr>
              <a:t>two </a:t>
            </a:r>
            <a:r>
              <a:rPr lang="en-US" sz="2000" b="1" dirty="0" smtClean="0">
                <a:effectLst>
                  <a:outerShdw blurRad="38100" dist="38100" dir="2700000" algn="tl">
                    <a:srgbClr val="000000">
                      <a:alpha val="43137"/>
                    </a:srgbClr>
                  </a:outerShdw>
                </a:effectLst>
                <a:latin typeface="B Titr"/>
              </a:rPr>
              <a:t> main  scenarios  to  refine  its strategic </a:t>
            </a:r>
            <a:r>
              <a:rPr lang="en-US" sz="2000" b="1" dirty="0" smtClean="0">
                <a:effectLst>
                  <a:outerShdw blurRad="38100" dist="38100" dir="2700000" algn="tl">
                    <a:srgbClr val="000000">
                      <a:alpha val="43137"/>
                    </a:srgbClr>
                  </a:outerShdw>
                </a:effectLst>
                <a:latin typeface="B Titr"/>
              </a:rPr>
              <a:t>planning, which </a:t>
            </a:r>
            <a:r>
              <a:rPr lang="en-US" sz="2000" b="1" dirty="0" smtClean="0">
                <a:effectLst>
                  <a:outerShdw blurRad="38100" dist="38100" dir="2700000" algn="tl">
                    <a:srgbClr val="000000">
                      <a:alpha val="43137"/>
                    </a:srgbClr>
                  </a:outerShdw>
                </a:effectLst>
                <a:latin typeface="B Titr"/>
              </a:rPr>
              <a:t> relate   to  </a:t>
            </a:r>
            <a:r>
              <a:rPr lang="en-US" sz="2000" b="1" dirty="0" smtClean="0">
                <a:effectLst>
                  <a:outerShdw blurRad="38100" dist="38100" dir="2700000" algn="tl">
                    <a:srgbClr val="000000">
                      <a:alpha val="43137"/>
                    </a:srgbClr>
                  </a:outerShdw>
                </a:effectLst>
                <a:latin typeface="B Titr"/>
              </a:rPr>
              <a:t>future</a:t>
            </a:r>
            <a:endParaRPr lang="en-US" sz="2000" b="1" dirty="0" smtClean="0">
              <a:effectLst>
                <a:outerShdw blurRad="38100" dist="38100" dir="2700000" algn="tl">
                  <a:srgbClr val="000000">
                    <a:alpha val="43137"/>
                  </a:srgbClr>
                </a:outerShdw>
              </a:effectLst>
              <a:latin typeface="B Titr"/>
            </a:endParaRPr>
          </a:p>
          <a:p>
            <a:pPr algn="l">
              <a:buNone/>
            </a:pP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for  oil.</a:t>
            </a: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demand</a:t>
            </a:r>
            <a:endParaRPr lang="en-US" sz="2000" b="1" dirty="0" smtClean="0">
              <a:effectLst>
                <a:outerShdw blurRad="38100" dist="38100" dir="2700000" algn="tl">
                  <a:srgbClr val="000000">
                    <a:alpha val="43137"/>
                  </a:srgbClr>
                </a:outerShdw>
              </a:effectLst>
              <a:latin typeface="B Titr"/>
            </a:endParaRPr>
          </a:p>
          <a:p>
            <a:pPr algn="l">
              <a:buNone/>
            </a:pPr>
            <a:r>
              <a:rPr lang="en-US" sz="2000" b="1" dirty="0" smtClean="0">
                <a:effectLst>
                  <a:outerShdw blurRad="38100" dist="38100" dir="2700000" algn="tl">
                    <a:srgbClr val="000000">
                      <a:alpha val="43137"/>
                    </a:srgbClr>
                  </a:outerShdw>
                </a:effectLst>
                <a:latin typeface="B Titr"/>
              </a:rPr>
              <a:t>One</a:t>
            </a:r>
            <a:r>
              <a:rPr lang="en-US" sz="2000" b="1" dirty="0" smtClean="0">
                <a:effectLst>
                  <a:outerShdw blurRad="38100" dist="38100" dir="2700000" algn="tl">
                    <a:srgbClr val="000000">
                      <a:alpha val="43137"/>
                    </a:srgbClr>
                  </a:outerShdw>
                </a:effectLst>
                <a:latin typeface="B Titr"/>
              </a:rPr>
              <a:t>, called “Dynamics </a:t>
            </a:r>
            <a:r>
              <a:rPr lang="en-US" sz="2000" b="1" dirty="0" smtClean="0">
                <a:effectLst>
                  <a:outerShdw blurRad="38100" dist="38100" dir="2700000" algn="tl">
                    <a:srgbClr val="000000">
                      <a:alpha val="43137"/>
                    </a:srgbClr>
                  </a:outerShdw>
                </a:effectLst>
                <a:latin typeface="B Titr"/>
              </a:rPr>
              <a:t> as </a:t>
            </a:r>
            <a:r>
              <a:rPr lang="en-US" sz="2000" b="1" dirty="0" smtClean="0">
                <a:effectLst>
                  <a:outerShdw blurRad="38100" dist="38100" dir="2700000" algn="tl">
                    <a:srgbClr val="000000">
                      <a:alpha val="43137"/>
                    </a:srgbClr>
                  </a:outerShdw>
                </a:effectLst>
                <a:latin typeface="B Titr"/>
              </a:rPr>
              <a:t>Usual</a:t>
            </a:r>
            <a:r>
              <a:rPr lang="en-US" sz="2000" b="1" dirty="0" smtClean="0">
                <a:effectLst>
                  <a:outerShdw blurRad="38100" dist="38100" dir="2700000" algn="tl">
                    <a:srgbClr val="000000">
                      <a:alpha val="43137"/>
                    </a:srgbClr>
                  </a:outerShdw>
                </a:effectLst>
                <a:latin typeface="B Titr"/>
              </a:rPr>
              <a:t>,” sees   a gradual  shift  from  carbon </a:t>
            </a:r>
            <a:r>
              <a:rPr lang="en-US" sz="2000" b="1" dirty="0" err="1" smtClean="0">
                <a:effectLst>
                  <a:outerShdw blurRad="38100" dist="38100" dir="2700000" algn="tl">
                    <a:srgbClr val="000000">
                      <a:alpha val="43137"/>
                    </a:srgbClr>
                  </a:outerShdw>
                </a:effectLst>
                <a:latin typeface="B Titr"/>
              </a:rPr>
              <a:t>uels</a:t>
            </a:r>
            <a:r>
              <a:rPr lang="en-US"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such  as  oil</a:t>
            </a:r>
            <a:r>
              <a:rPr lang="en-US" sz="2000" b="1" dirty="0" smtClean="0">
                <a:effectLst>
                  <a:outerShdw blurRad="38100" dist="38100" dir="2700000" algn="tl">
                    <a:srgbClr val="000000">
                      <a:alpha val="43137"/>
                    </a:srgbClr>
                  </a:outerShdw>
                </a:effectLst>
                <a:latin typeface="B Titr"/>
              </a:rPr>
              <a:t>, through </a:t>
            </a:r>
            <a:r>
              <a:rPr lang="en-US" sz="2000" b="1" dirty="0" smtClean="0">
                <a:effectLst>
                  <a:outerShdw blurRad="38100" dist="38100" dir="2700000" algn="tl">
                    <a:srgbClr val="000000">
                      <a:alpha val="43137"/>
                    </a:srgbClr>
                  </a:outerShdw>
                </a:effectLst>
                <a:latin typeface="B Titr"/>
              </a:rPr>
              <a:t> natural  gas</a:t>
            </a:r>
            <a:r>
              <a:rPr lang="en-US"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to renewable  energy</a:t>
            </a:r>
            <a:r>
              <a:rPr lang="en-US" sz="2000" b="1" dirty="0" smtClean="0">
                <a:effectLst>
                  <a:outerShdw blurRad="38100" dist="38100" dir="2700000" algn="tl">
                    <a:srgbClr val="000000">
                      <a:alpha val="43137"/>
                    </a:srgbClr>
                  </a:outerShdw>
                </a:effectLst>
                <a:latin typeface="B Titr"/>
              </a:rPr>
              <a:t>. </a:t>
            </a:r>
          </a:p>
          <a:p>
            <a:pPr>
              <a:buNone/>
            </a:pPr>
            <a:r>
              <a:rPr lang="fa-IR"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امروزه دو سناریوی اصلی برای </a:t>
            </a:r>
            <a:r>
              <a:rPr lang="fa-IR" sz="2000" b="1" dirty="0" smtClean="0">
                <a:solidFill>
                  <a:srgbClr val="004BE2"/>
                </a:solidFill>
                <a:latin typeface="Tahoma" pitchFamily="34" charset="0"/>
                <a:cs typeface="Tahoma" pitchFamily="34" charset="0"/>
              </a:rPr>
              <a:t>اصلاح</a:t>
            </a:r>
            <a:r>
              <a:rPr lang="ar-SA" sz="2000" b="1" dirty="0" smtClean="0">
                <a:solidFill>
                  <a:srgbClr val="004BE2"/>
                </a:solidFill>
                <a:latin typeface="Tahoma" pitchFamily="34" charset="0"/>
                <a:cs typeface="Tahoma" pitchFamily="34" charset="0"/>
              </a:rPr>
              <a:t> </a:t>
            </a:r>
            <a:r>
              <a:rPr lang="fa-IR" sz="2000" b="1" dirty="0" smtClean="0">
                <a:solidFill>
                  <a:srgbClr val="004BE2"/>
                </a:solidFill>
                <a:latin typeface="Tahoma" pitchFamily="34" charset="0"/>
                <a:cs typeface="Tahoma" pitchFamily="34" charset="0"/>
              </a:rPr>
              <a:t> و بهبود </a:t>
            </a:r>
            <a:r>
              <a:rPr lang="ar-SA" sz="2000" b="1" dirty="0" smtClean="0">
                <a:solidFill>
                  <a:srgbClr val="004BE2"/>
                </a:solidFill>
                <a:latin typeface="Tahoma" pitchFamily="34" charset="0"/>
                <a:cs typeface="Tahoma" pitchFamily="34" charset="0"/>
              </a:rPr>
              <a:t>طراحی </a:t>
            </a:r>
            <a:r>
              <a:rPr lang="ar-SA" sz="2000" b="1" dirty="0" smtClean="0">
                <a:solidFill>
                  <a:srgbClr val="004BE2"/>
                </a:solidFill>
                <a:latin typeface="Tahoma" pitchFamily="34" charset="0"/>
                <a:cs typeface="Tahoma" pitchFamily="34" charset="0"/>
              </a:rPr>
              <a:t>استراتژیکی  که به تقاضای آتی برای نفت مربوط می شوند را استفاده می کند . یکی بنام"مکانیک حرکت متداول" </a:t>
            </a:r>
            <a:r>
              <a:rPr lang="fa-IR" sz="2000" b="1" dirty="0" smtClean="0">
                <a:solidFill>
                  <a:srgbClr val="004BE2"/>
                </a:solidFill>
                <a:latin typeface="Tahoma" pitchFamily="34" charset="0"/>
                <a:cs typeface="Tahoma" pitchFamily="34" charset="0"/>
              </a:rPr>
              <a:t>که در آن مشاهده میشود</a:t>
            </a:r>
            <a:r>
              <a:rPr lang="ar-SA"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یک انتقال تدریجی از سوخت های کربن مانندنفت ، </a:t>
            </a:r>
            <a:r>
              <a:rPr lang="ar-SA" sz="2000" b="1" dirty="0" smtClean="0">
                <a:solidFill>
                  <a:srgbClr val="004BE2"/>
                </a:solidFill>
                <a:latin typeface="Tahoma" pitchFamily="34" charset="0"/>
                <a:cs typeface="Tahoma" pitchFamily="34" charset="0"/>
              </a:rPr>
              <a:t>گاز </a:t>
            </a:r>
            <a:r>
              <a:rPr lang="ar-SA" sz="2000" b="1" dirty="0" smtClean="0">
                <a:solidFill>
                  <a:srgbClr val="004BE2"/>
                </a:solidFill>
                <a:latin typeface="Tahoma" pitchFamily="34" charset="0"/>
                <a:cs typeface="Tahoma" pitchFamily="34" charset="0"/>
              </a:rPr>
              <a:t>طبیعی </a:t>
            </a:r>
            <a:r>
              <a:rPr lang="fa-IR" sz="2000" b="1" dirty="0" smtClean="0">
                <a:solidFill>
                  <a:srgbClr val="004BE2"/>
                </a:solidFill>
                <a:latin typeface="Tahoma" pitchFamily="34" charset="0"/>
                <a:cs typeface="Tahoma" pitchFamily="34" charset="0"/>
              </a:rPr>
              <a:t>به سمت </a:t>
            </a:r>
            <a:r>
              <a:rPr lang="ar-SA" sz="2000" b="1" dirty="0" smtClean="0">
                <a:solidFill>
                  <a:srgbClr val="004BE2"/>
                </a:solidFill>
                <a:latin typeface="Tahoma" pitchFamily="34" charset="0"/>
                <a:cs typeface="Tahoma" pitchFamily="34" charset="0"/>
              </a:rPr>
              <a:t>انرژی </a:t>
            </a:r>
            <a:r>
              <a:rPr lang="ar-SA" sz="2000" b="1" dirty="0" smtClean="0">
                <a:solidFill>
                  <a:srgbClr val="004BE2"/>
                </a:solidFill>
                <a:latin typeface="Tahoma" pitchFamily="34" charset="0"/>
                <a:cs typeface="Tahoma" pitchFamily="34" charset="0"/>
              </a:rPr>
              <a:t>قابل تجدید </a:t>
            </a:r>
            <a:r>
              <a:rPr lang="fa-IR" sz="2000" b="1" dirty="0" smtClean="0">
                <a:solidFill>
                  <a:srgbClr val="004BE2"/>
                </a:solidFill>
                <a:latin typeface="Tahoma" pitchFamily="34" charset="0"/>
                <a:cs typeface="Tahoma" pitchFamily="34" charset="0"/>
              </a:rPr>
              <a:t>و تجدید پذیر</a:t>
            </a:r>
            <a:endParaRPr lang="fa-IR" sz="2000" dirty="0" smtClean="0"/>
          </a:p>
          <a:p>
            <a:pPr algn="l">
              <a:buNone/>
            </a:pPr>
            <a:r>
              <a:rPr lang="en-US" sz="2000" dirty="0" smtClean="0"/>
              <a:t> </a:t>
            </a:r>
            <a:r>
              <a:rPr lang="en-US" sz="2000" b="1" dirty="0" smtClean="0">
                <a:effectLst>
                  <a:outerShdw blurRad="38100" dist="38100" dir="2700000" algn="tl">
                    <a:srgbClr val="000000">
                      <a:alpha val="43137"/>
                    </a:srgbClr>
                  </a:outerShdw>
                </a:effectLst>
                <a:latin typeface="B Titr"/>
              </a:rPr>
              <a:t>step-by-step= </a:t>
            </a:r>
            <a:r>
              <a:rPr lang="en-US" sz="2000" b="1" dirty="0" smtClean="0">
                <a:solidFill>
                  <a:srgbClr val="FF0000"/>
                </a:solidFill>
                <a:effectLst>
                  <a:outerShdw blurRad="38100" dist="38100" dir="2700000" algn="tl">
                    <a:srgbClr val="000000">
                      <a:alpha val="43137"/>
                    </a:srgbClr>
                  </a:outerShdw>
                </a:effectLst>
                <a:latin typeface="B Titr"/>
              </a:rPr>
              <a:t>gradual</a:t>
            </a:r>
          </a:p>
          <a:p>
            <a:pPr algn="l">
              <a:buNone/>
            </a:pPr>
            <a:r>
              <a:rPr lang="en-US" sz="2400" b="1" dirty="0" smtClean="0"/>
              <a:t>improve, </a:t>
            </a:r>
            <a:r>
              <a:rPr lang="en-US" sz="2400" b="1" dirty="0" smtClean="0"/>
              <a:t>perfect</a:t>
            </a:r>
            <a:r>
              <a:rPr lang="fa-IR" sz="2400" b="1" dirty="0" smtClean="0"/>
              <a:t>=</a:t>
            </a:r>
            <a:r>
              <a:rPr lang="en-US" sz="2400" b="1" dirty="0" smtClean="0">
                <a:solidFill>
                  <a:srgbClr val="FF0000"/>
                </a:solidFill>
              </a:rPr>
              <a:t>refine</a:t>
            </a:r>
            <a:endParaRPr lang="en-US" sz="2400" b="1" dirty="0" smtClean="0">
              <a:solidFill>
                <a:srgbClr val="FF0000"/>
              </a:solidFill>
              <a:latin typeface="Tahoma" pitchFamily="34" charset="0"/>
              <a:cs typeface="Tahoma" pitchFamily="34" charset="0"/>
            </a:endParaRPr>
          </a:p>
          <a:p>
            <a:endParaRPr lang="en-US" sz="2000" dirty="0"/>
          </a:p>
        </p:txBody>
      </p:sp>
    </p:spTree>
  </p:cSld>
  <p:clrMapOvr>
    <a:masterClrMapping/>
  </p:clrMapOvr>
  <p:transition spd="med">
    <p:pull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571480"/>
            <a:ext cx="8229600" cy="5786478"/>
          </a:xfrm>
        </p:spPr>
        <p:txBody>
          <a:bodyPr/>
          <a:lstStyle/>
          <a:p>
            <a:pPr algn="l">
              <a:buNone/>
            </a:pPr>
            <a:endParaRPr lang="fa-IR" sz="2400" b="1" dirty="0" smtClean="0">
              <a:effectLst>
                <a:outerShdw blurRad="38100" dist="38100" dir="2700000" algn="tl">
                  <a:srgbClr val="000000">
                    <a:alpha val="43137"/>
                  </a:srgbClr>
                </a:outerShdw>
              </a:effectLst>
              <a:latin typeface="B Titr"/>
            </a:endParaRPr>
          </a:p>
          <a:p>
            <a:pPr algn="l">
              <a:buNone/>
            </a:pPr>
            <a:r>
              <a:rPr lang="en-US" sz="2400" b="1" dirty="0" smtClean="0">
                <a:effectLst>
                  <a:outerShdw blurRad="38100" dist="38100" dir="2700000" algn="tl">
                    <a:srgbClr val="000000">
                      <a:alpha val="43137"/>
                    </a:srgbClr>
                  </a:outerShdw>
                </a:effectLst>
                <a:latin typeface="B Titr"/>
              </a:rPr>
              <a:t>The  second  scenario</a:t>
            </a:r>
            <a:r>
              <a:rPr lang="en-US" sz="2400" b="1" dirty="0" smtClean="0">
                <a:effectLst>
                  <a:outerShdw blurRad="38100" dist="38100" dir="2700000" algn="tl">
                    <a:srgbClr val="000000">
                      <a:alpha val="43137"/>
                    </a:srgbClr>
                  </a:outerShdw>
                </a:effectLst>
                <a:latin typeface="B Titr"/>
              </a:rPr>
              <a:t>, “The </a:t>
            </a:r>
            <a:r>
              <a:rPr lang="en-US" sz="2400" b="1" dirty="0" smtClean="0">
                <a:effectLst>
                  <a:outerShdw blurRad="38100" dist="38100" dir="2700000" algn="tl">
                    <a:srgbClr val="000000">
                      <a:alpha val="43137"/>
                    </a:srgbClr>
                  </a:outerShdw>
                </a:effectLst>
                <a:latin typeface="B Titr"/>
              </a:rPr>
              <a:t> Spirit  of   the Coming  </a:t>
            </a:r>
            <a:r>
              <a:rPr lang="en-US" sz="2400" b="1" dirty="0" smtClean="0">
                <a:effectLst>
                  <a:outerShdw blurRad="38100" dist="38100" dir="2700000" algn="tl">
                    <a:srgbClr val="000000">
                      <a:alpha val="43137"/>
                    </a:srgbClr>
                  </a:outerShdw>
                </a:effectLst>
                <a:latin typeface="B Titr"/>
              </a:rPr>
              <a:t>Age,” looks </a:t>
            </a:r>
            <a:r>
              <a:rPr lang="en-US" sz="2400" b="1" dirty="0" smtClean="0">
                <a:effectLst>
                  <a:outerShdw blurRad="38100" dist="38100" dir="2700000" algn="tl">
                    <a:srgbClr val="000000">
                      <a:alpha val="43137"/>
                    </a:srgbClr>
                  </a:outerShdw>
                </a:effectLst>
                <a:latin typeface="B Titr"/>
              </a:rPr>
              <a:t> at   the  </a:t>
            </a:r>
            <a:r>
              <a:rPr lang="en-US" sz="2400" b="1" dirty="0" smtClean="0">
                <a:effectLst>
                  <a:outerShdw blurRad="38100" dist="38100" dir="2700000" algn="tl">
                    <a:srgbClr val="000000">
                      <a:alpha val="43137"/>
                    </a:srgbClr>
                  </a:outerShdw>
                </a:effectLst>
                <a:latin typeface="B Titr"/>
              </a:rPr>
              <a:t>possibility </a:t>
            </a:r>
            <a:r>
              <a:rPr lang="en-US" sz="2400" b="1" dirty="0" smtClean="0">
                <a:effectLst>
                  <a:outerShdw blurRad="38100" dist="38100" dir="2700000" algn="tl">
                    <a:srgbClr val="000000">
                      <a:alpha val="43137"/>
                    </a:srgbClr>
                  </a:outerShdw>
                </a:effectLst>
                <a:latin typeface="B Titr"/>
              </a:rPr>
              <a:t> that   a </a:t>
            </a:r>
            <a:r>
              <a:rPr lang="en-US" sz="2400" b="1" dirty="0" smtClean="0">
                <a:effectLst>
                  <a:outerShdw blurRad="38100" dist="38100" dir="2700000" algn="tl">
                    <a:srgbClr val="000000">
                      <a:alpha val="43137"/>
                    </a:srgbClr>
                  </a:outerShdw>
                </a:effectLst>
                <a:latin typeface="B Titr"/>
              </a:rPr>
              <a:t>technological </a:t>
            </a:r>
            <a:r>
              <a:rPr lang="en-US" sz="2400" b="1" dirty="0" smtClean="0">
                <a:effectLst>
                  <a:outerShdw blurRad="38100" dist="38100" dir="2700000" algn="tl">
                    <a:srgbClr val="000000">
                      <a:alpha val="43137"/>
                    </a:srgbClr>
                  </a:outerShdw>
                </a:effectLst>
                <a:latin typeface="B Titr"/>
              </a:rPr>
              <a:t>  revolution  will  lead  to  a </a:t>
            </a:r>
            <a:r>
              <a:rPr lang="en-US" sz="2400" b="1" dirty="0" smtClean="0">
                <a:effectLst>
                  <a:outerShdw blurRad="38100" dist="38100" dir="2700000" algn="tl">
                    <a:srgbClr val="000000">
                      <a:alpha val="43137"/>
                    </a:srgbClr>
                  </a:outerShdw>
                </a:effectLst>
                <a:latin typeface="B Titr"/>
              </a:rPr>
              <a:t>rapid </a:t>
            </a:r>
            <a:r>
              <a:rPr lang="en-US" sz="2400" b="1" dirty="0" smtClean="0">
                <a:effectLst>
                  <a:outerShdw blurRad="38100" dist="38100" dir="2700000" algn="tl">
                    <a:srgbClr val="000000">
                      <a:alpha val="43137"/>
                    </a:srgbClr>
                  </a:outerShdw>
                </a:effectLst>
                <a:latin typeface="B Titr"/>
              </a:rPr>
              <a:t> shift  to </a:t>
            </a:r>
            <a:r>
              <a:rPr lang="en-US" sz="2400" b="1" dirty="0" smtClean="0">
                <a:effectLst>
                  <a:outerShdw blurRad="38100" dist="38100" dir="2700000" algn="tl">
                    <a:srgbClr val="000000">
                      <a:alpha val="43137"/>
                    </a:srgbClr>
                  </a:outerShdw>
                </a:effectLst>
                <a:latin typeface="B Titr"/>
              </a:rPr>
              <a:t>new energy </a:t>
            </a:r>
            <a:r>
              <a:rPr lang="en-US" sz="2400" b="1" dirty="0" smtClean="0">
                <a:effectLst>
                  <a:outerShdw blurRad="38100" dist="38100" dir="2700000" algn="tl">
                    <a:srgbClr val="000000">
                      <a:alpha val="43137"/>
                    </a:srgbClr>
                  </a:outerShdw>
                </a:effectLst>
                <a:latin typeface="B Titr"/>
              </a:rPr>
              <a:t> sources</a:t>
            </a:r>
            <a:r>
              <a:rPr lang="en-US" sz="2400" b="1" dirty="0" smtClean="0">
                <a:effectLst>
                  <a:outerShdw blurRad="38100" dist="38100" dir="2700000" algn="tl">
                    <a:srgbClr val="000000">
                      <a:alpha val="43137"/>
                    </a:srgbClr>
                  </a:outerShdw>
                </a:effectLst>
                <a:latin typeface="B Titr"/>
              </a:rPr>
              <a:t>.</a:t>
            </a:r>
          </a:p>
          <a:p>
            <a:pPr>
              <a:buNone/>
            </a:pPr>
            <a:r>
              <a:rPr lang="en-US" sz="2400" b="1" dirty="0" smtClean="0">
                <a:solidFill>
                  <a:srgbClr val="004BE2"/>
                </a:solidFill>
                <a:latin typeface="Tahoma" pitchFamily="34" charset="0"/>
                <a:cs typeface="Tahoma" pitchFamily="34" charset="0"/>
              </a:rPr>
              <a:t> </a:t>
            </a:r>
            <a:endParaRPr lang="fa-IR" sz="2400" b="1" dirty="0" smtClean="0">
              <a:solidFill>
                <a:srgbClr val="004BE2"/>
              </a:solidFill>
              <a:latin typeface="Tahoma" pitchFamily="34" charset="0"/>
              <a:cs typeface="Tahoma" pitchFamily="34" charset="0"/>
            </a:endParaRPr>
          </a:p>
          <a:p>
            <a:pPr>
              <a:buNone/>
            </a:pPr>
            <a:r>
              <a:rPr lang="ar-SA" sz="2400" b="1" dirty="0" smtClean="0">
                <a:solidFill>
                  <a:srgbClr val="004BE2"/>
                </a:solidFill>
                <a:latin typeface="Tahoma" pitchFamily="34" charset="0"/>
                <a:cs typeface="Tahoma" pitchFamily="34" charset="0"/>
              </a:rPr>
              <a:t>دومین </a:t>
            </a:r>
            <a:r>
              <a:rPr lang="ar-SA" sz="2400" b="1" dirty="0" smtClean="0">
                <a:solidFill>
                  <a:srgbClr val="004BE2"/>
                </a:solidFill>
                <a:latin typeface="Tahoma" pitchFamily="34" charset="0"/>
                <a:cs typeface="Tahoma" pitchFamily="34" charset="0"/>
              </a:rPr>
              <a:t>سناریو "روح </a:t>
            </a:r>
            <a:r>
              <a:rPr lang="fa-IR" sz="2400" b="1" dirty="0" smtClean="0">
                <a:solidFill>
                  <a:srgbClr val="004BE2"/>
                </a:solidFill>
                <a:latin typeface="Tahoma" pitchFamily="34" charset="0"/>
                <a:cs typeface="Tahoma" pitchFamily="34" charset="0"/>
              </a:rPr>
              <a:t>دوران پیش رو</a:t>
            </a:r>
            <a:r>
              <a:rPr lang="ar-SA" sz="2400" b="1" dirty="0" smtClean="0">
                <a:solidFill>
                  <a:srgbClr val="004BE2"/>
                </a:solidFill>
                <a:latin typeface="Tahoma" pitchFamily="34" charset="0"/>
                <a:cs typeface="Tahoma" pitchFamily="34" charset="0"/>
              </a:rPr>
              <a:t>" </a:t>
            </a:r>
            <a:r>
              <a:rPr lang="ar-SA" sz="2400" b="1" dirty="0" smtClean="0">
                <a:solidFill>
                  <a:srgbClr val="004BE2"/>
                </a:solidFill>
                <a:latin typeface="Tahoma" pitchFamily="34" charset="0"/>
                <a:cs typeface="Tahoma" pitchFamily="34" charset="0"/>
              </a:rPr>
              <a:t>با این امکان که یک انقلاب تکنولوژیکی به انتقال سریع به منابع انرژی جدید منجر می شود نگاه می </a:t>
            </a:r>
            <a:r>
              <a:rPr lang="ar-SA" sz="2400" b="1" dirty="0" smtClean="0">
                <a:solidFill>
                  <a:srgbClr val="004BE2"/>
                </a:solidFill>
                <a:latin typeface="Tahoma" pitchFamily="34" charset="0"/>
                <a:cs typeface="Tahoma" pitchFamily="34" charset="0"/>
              </a:rPr>
              <a:t>کنند</a:t>
            </a:r>
            <a:r>
              <a:rPr lang="en-US" sz="2400" b="1" dirty="0" smtClean="0">
                <a:solidFill>
                  <a:srgbClr val="004BE2"/>
                </a:solidFill>
                <a:latin typeface="Tahoma" pitchFamily="34" charset="0"/>
                <a:cs typeface="Tahoma" pitchFamily="34" charset="0"/>
              </a:rPr>
              <a:t>.</a:t>
            </a:r>
          </a:p>
          <a:p>
            <a:pPr algn="l">
              <a:buNone/>
            </a:pPr>
            <a:r>
              <a:rPr lang="en-US" sz="2400" b="1" dirty="0" smtClean="0">
                <a:effectLst>
                  <a:outerShdw blurRad="38100" dist="38100" dir="2700000" algn="tl">
                    <a:srgbClr val="000000">
                      <a:alpha val="43137"/>
                    </a:srgbClr>
                  </a:outerShdw>
                </a:effectLst>
                <a:latin typeface="B Titr"/>
              </a:rPr>
              <a:t>Spirit =   soul                                                                                                                                         </a:t>
            </a:r>
            <a:endParaRPr lang="en-US" sz="2400" b="1" dirty="0" smtClean="0">
              <a:latin typeface="Tahoma" pitchFamily="34" charset="0"/>
              <a:cs typeface="Tahoma" pitchFamily="34" charset="0"/>
            </a:endParaRPr>
          </a:p>
          <a:p>
            <a:pPr>
              <a:buNone/>
            </a:pPr>
            <a:endParaRPr lang="en-US" sz="2000" b="1" dirty="0" smtClean="0">
              <a:solidFill>
                <a:srgbClr val="004BE2"/>
              </a:solidFill>
              <a:latin typeface="Tahoma" pitchFamily="34" charset="0"/>
              <a:cs typeface="Tahoma" pitchFamily="34" charset="0"/>
            </a:endParaRPr>
          </a:p>
          <a:p>
            <a:pPr>
              <a:buNone/>
            </a:pPr>
            <a:endParaRPr lang="en-US" sz="2000" b="1" dirty="0" smtClean="0">
              <a:latin typeface="Tahoma" pitchFamily="34" charset="0"/>
              <a:cs typeface="Tahoma" pitchFamily="34" charset="0"/>
            </a:endParaRPr>
          </a:p>
          <a:p>
            <a:endParaRPr lang="en-US" sz="2000" dirty="0"/>
          </a:p>
        </p:txBody>
      </p:sp>
    </p:spTree>
  </p:cSld>
  <p:clrMapOvr>
    <a:masterClrMapping/>
  </p:clrMapOvr>
  <p:transition spd="med">
    <p:pull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28596" y="500042"/>
            <a:ext cx="8229600" cy="6357958"/>
          </a:xfrm>
        </p:spPr>
        <p:txBody>
          <a:bodyPr/>
          <a:lstStyle/>
          <a:p>
            <a:pPr algn="l">
              <a:buNone/>
            </a:pPr>
            <a:r>
              <a:rPr lang="en-US" sz="2000" b="1" dirty="0" smtClean="0">
                <a:effectLst>
                  <a:outerShdw blurRad="38100" dist="38100" dir="2700000" algn="tl">
                    <a:srgbClr val="000000">
                      <a:alpha val="43137"/>
                    </a:srgbClr>
                  </a:outerShdw>
                </a:effectLst>
                <a:latin typeface="B Titr"/>
              </a:rPr>
              <a:t>Shell </a:t>
            </a:r>
            <a:r>
              <a:rPr lang="en-US" sz="2000" b="1" dirty="0" smtClean="0">
                <a:effectLst>
                  <a:outerShdw blurRad="38100" dist="38100" dir="2700000" algn="tl">
                    <a:srgbClr val="000000">
                      <a:alpha val="43137"/>
                    </a:srgbClr>
                  </a:outerShdw>
                </a:effectLst>
                <a:latin typeface="B Titr"/>
              </a:rPr>
              <a:t> is </a:t>
            </a:r>
            <a:r>
              <a:rPr lang="en-US" sz="2000" b="1" dirty="0" smtClean="0">
                <a:effectLst>
                  <a:outerShdw blurRad="38100" dist="38100" dir="2700000" algn="tl">
                    <a:srgbClr val="000000">
                      <a:alpha val="43137"/>
                    </a:srgbClr>
                  </a:outerShdw>
                </a:effectLst>
                <a:latin typeface="B Titr"/>
              </a:rPr>
              <a:t>making </a:t>
            </a:r>
            <a:r>
              <a:rPr lang="en-US" sz="2000" b="1" dirty="0" smtClean="0">
                <a:effectLst>
                  <a:outerShdw blurRad="38100" dist="38100" dir="2700000" algn="tl">
                    <a:srgbClr val="000000">
                      <a:alpha val="43137"/>
                    </a:srgbClr>
                  </a:outerShdw>
                </a:effectLst>
                <a:latin typeface="B Titr"/>
              </a:rPr>
              <a:t> investments  that  will   ensure the  profitability  of  the </a:t>
            </a:r>
            <a:r>
              <a:rPr lang="en-US" sz="2000" b="1" dirty="0" smtClean="0">
                <a:effectLst>
                  <a:outerShdw blurRad="38100" dist="38100" dir="2700000" algn="tl">
                    <a:srgbClr val="000000">
                      <a:alpha val="43137"/>
                    </a:srgbClr>
                  </a:outerShdw>
                </a:effectLst>
                <a:latin typeface="B Titr"/>
              </a:rPr>
              <a:t>company </a:t>
            </a:r>
            <a:r>
              <a:rPr lang="en-US" sz="2000" b="1" dirty="0" smtClean="0">
                <a:effectLst>
                  <a:outerShdw blurRad="38100" dist="38100" dir="2700000" algn="tl">
                    <a:srgbClr val="000000">
                      <a:alpha val="43137"/>
                    </a:srgbClr>
                  </a:outerShdw>
                </a:effectLst>
                <a:latin typeface="B Titr"/>
              </a:rPr>
              <a:t> which  ever  scenario  comes  to  pass</a:t>
            </a:r>
            <a:r>
              <a:rPr lang="en-US" sz="2000" b="1" dirty="0" smtClean="0">
                <a:effectLst>
                  <a:outerShdw blurRad="38100" dist="38100" dir="2700000" algn="tl">
                    <a:srgbClr val="000000">
                      <a:alpha val="43137"/>
                    </a:srgbClr>
                  </a:outerShdw>
                </a:effectLst>
                <a:latin typeface="B Titr"/>
              </a:rPr>
              <a:t>, and </a:t>
            </a:r>
            <a:r>
              <a:rPr lang="en-US" sz="2000" b="1" dirty="0" smtClean="0">
                <a:effectLst>
                  <a:outerShdw blurRad="38100" dist="38100" dir="2700000" algn="tl">
                    <a:srgbClr val="000000">
                      <a:alpha val="43137"/>
                    </a:srgbClr>
                  </a:outerShdw>
                </a:effectLst>
                <a:latin typeface="B Titr"/>
              </a:rPr>
              <a:t> it  is  </a:t>
            </a:r>
            <a:r>
              <a:rPr lang="en-US" sz="2000" b="1" smtClean="0">
                <a:effectLst>
                  <a:outerShdw blurRad="38100" dist="38100" dir="2700000" algn="tl">
                    <a:srgbClr val="000000">
                      <a:alpha val="43137"/>
                    </a:srgbClr>
                  </a:outerShdw>
                </a:effectLst>
                <a:latin typeface="B Titr"/>
              </a:rPr>
              <a:t>carefully     tracking  </a:t>
            </a:r>
            <a:r>
              <a:rPr lang="en-US" sz="2000" b="1" dirty="0" smtClean="0">
                <a:effectLst>
                  <a:outerShdw blurRad="38100" dist="38100" dir="2700000" algn="tl">
                    <a:srgbClr val="000000">
                      <a:alpha val="43137"/>
                    </a:srgbClr>
                  </a:outerShdw>
                </a:effectLst>
                <a:latin typeface="B Titr"/>
              </a:rPr>
              <a:t>technological   and  market   trends </a:t>
            </a:r>
            <a:r>
              <a:rPr lang="en-US" sz="2000" b="1" dirty="0" smtClean="0">
                <a:effectLst>
                  <a:outerShdw blurRad="38100" dist="38100" dir="2700000" algn="tl">
                    <a:srgbClr val="000000">
                      <a:alpha val="43137"/>
                    </a:srgbClr>
                  </a:outerShdw>
                </a:effectLst>
                <a:latin typeface="B Titr"/>
              </a:rPr>
              <a:t>for </a:t>
            </a:r>
            <a:r>
              <a:rPr lang="en-US" sz="2000" b="1" dirty="0" smtClean="0">
                <a:effectLst>
                  <a:outerShdw blurRad="38100" dist="38100" dir="2700000" algn="tl">
                    <a:srgbClr val="000000">
                      <a:alpha val="43137"/>
                    </a:srgbClr>
                  </a:outerShdw>
                </a:effectLst>
                <a:latin typeface="B Titr"/>
              </a:rPr>
              <a:t> signs  of  which  scenario  is  becoming </a:t>
            </a:r>
            <a:r>
              <a:rPr lang="en-US" sz="2000" b="1" dirty="0" smtClean="0">
                <a:effectLst>
                  <a:outerShdw blurRad="38100" dist="38100" dir="2700000" algn="tl">
                    <a:srgbClr val="000000">
                      <a:alpha val="43137"/>
                    </a:srgbClr>
                  </a:outerShdw>
                </a:effectLst>
                <a:latin typeface="B Titr"/>
              </a:rPr>
              <a:t>more </a:t>
            </a:r>
            <a:r>
              <a:rPr lang="en-US" sz="2000" b="1" dirty="0" smtClean="0">
                <a:effectLst>
                  <a:outerShdw blurRad="38100" dist="38100" dir="2700000" algn="tl">
                    <a:srgbClr val="000000">
                      <a:alpha val="43137"/>
                    </a:srgbClr>
                  </a:outerShdw>
                </a:effectLst>
                <a:latin typeface="B Titr"/>
              </a:rPr>
              <a:t> likely  over  time</a:t>
            </a:r>
            <a:r>
              <a:rPr lang="en-US" sz="2400" b="1" dirty="0" smtClean="0">
                <a:effectLst>
                  <a:outerShdw blurRad="38100" dist="38100" dir="2700000" algn="tl">
                    <a:srgbClr val="000000">
                      <a:alpha val="43137"/>
                    </a:srgbClr>
                  </a:outerShdw>
                </a:effectLst>
                <a:latin typeface="B Titr"/>
              </a:rPr>
              <a:t>.</a:t>
            </a:r>
          </a:p>
          <a:p>
            <a:pPr>
              <a:buNone/>
            </a:pPr>
            <a:r>
              <a:rPr lang="en-US" sz="2400" dirty="0" smtClean="0">
                <a:solidFill>
                  <a:srgbClr val="004BE2"/>
                </a:solidFill>
              </a:rPr>
              <a:t>Shell   </a:t>
            </a:r>
            <a:r>
              <a:rPr lang="ar-SA" sz="2400" b="1" dirty="0" smtClean="0">
                <a:solidFill>
                  <a:srgbClr val="004BE2"/>
                </a:solidFill>
                <a:latin typeface="Tahoma" pitchFamily="34" charset="0"/>
                <a:cs typeface="Tahoma" pitchFamily="34" charset="0"/>
              </a:rPr>
              <a:t>در حال ایجاد این سرمایه گذاری است که سود آوری شرکت را </a:t>
            </a:r>
            <a:r>
              <a:rPr lang="en-US" sz="2400" b="1" dirty="0" smtClean="0">
                <a:solidFill>
                  <a:srgbClr val="004BE2"/>
                </a:solidFill>
                <a:latin typeface="Tahoma" pitchFamily="34" charset="0"/>
                <a:cs typeface="Tahoma" pitchFamily="34" charset="0"/>
              </a:rPr>
              <a:t> </a:t>
            </a:r>
            <a:r>
              <a:rPr lang="fa-IR" sz="2400" b="1" dirty="0" smtClean="0">
                <a:solidFill>
                  <a:srgbClr val="004BE2"/>
                </a:solidFill>
                <a:latin typeface="Tahoma" pitchFamily="34" charset="0"/>
                <a:cs typeface="Tahoma" pitchFamily="34" charset="0"/>
              </a:rPr>
              <a:t>با این سناریو </a:t>
            </a:r>
            <a:r>
              <a:rPr lang="ar-SA" sz="2400" b="1" dirty="0" smtClean="0">
                <a:solidFill>
                  <a:srgbClr val="004BE2"/>
                </a:solidFill>
                <a:latin typeface="Tahoma" pitchFamily="34" charset="0"/>
                <a:cs typeface="Tahoma" pitchFamily="34" charset="0"/>
              </a:rPr>
              <a:t>اطمینان </a:t>
            </a:r>
            <a:r>
              <a:rPr lang="ar-SA" sz="2400" b="1" dirty="0" smtClean="0">
                <a:solidFill>
                  <a:srgbClr val="004BE2"/>
                </a:solidFill>
                <a:latin typeface="Tahoma" pitchFamily="34" charset="0"/>
                <a:cs typeface="Tahoma" pitchFamily="34" charset="0"/>
              </a:rPr>
              <a:t>ببخشدو بادقت گرایشات بازار و تکنولوژیکی را برای این منظور که کدام سناریو همیشه محتمل تر است را ردیابی و پیگیری می </a:t>
            </a:r>
            <a:r>
              <a:rPr lang="ar-SA" sz="2400" b="1" dirty="0" smtClean="0">
                <a:solidFill>
                  <a:srgbClr val="004BE2"/>
                </a:solidFill>
                <a:latin typeface="Tahoma" pitchFamily="34" charset="0"/>
                <a:cs typeface="Tahoma" pitchFamily="34" charset="0"/>
              </a:rPr>
              <a:t>کند</a:t>
            </a:r>
            <a:r>
              <a:rPr lang="fa-IR" sz="2400" b="1" dirty="0" smtClean="0">
                <a:solidFill>
                  <a:srgbClr val="004BE2"/>
                </a:solidFill>
                <a:latin typeface="Tahoma" pitchFamily="34" charset="0"/>
                <a:cs typeface="Tahoma" pitchFamily="34" charset="0"/>
              </a:rPr>
              <a:t>.</a:t>
            </a:r>
            <a:r>
              <a:rPr lang="en-US" sz="2400" dirty="0" smtClean="0"/>
              <a:t> </a:t>
            </a:r>
            <a:r>
              <a:rPr lang="en-US" sz="2400" b="1" dirty="0" smtClean="0"/>
              <a:t>make certain, make </a:t>
            </a:r>
            <a:r>
              <a:rPr lang="en-US" sz="2400" b="1" dirty="0" smtClean="0"/>
              <a:t>sure=</a:t>
            </a:r>
            <a:r>
              <a:rPr lang="en-US" sz="2400" b="1" dirty="0" smtClean="0">
                <a:solidFill>
                  <a:srgbClr val="FF0000"/>
                </a:solidFill>
              </a:rPr>
              <a:t>Ensure</a:t>
            </a:r>
            <a:r>
              <a:rPr lang="en-US" sz="2400" b="1" dirty="0" smtClean="0"/>
              <a:t>                                    </a:t>
            </a:r>
            <a:r>
              <a:rPr lang="en-US" sz="2000" b="1" dirty="0" smtClean="0"/>
              <a:t>profit-making, money-making, commercial</a:t>
            </a:r>
            <a:r>
              <a:rPr lang="en-US"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             </a:t>
            </a:r>
            <a:r>
              <a:rPr lang="en-US" sz="2400" b="1" dirty="0" smtClean="0">
                <a:effectLst>
                  <a:outerShdw blurRad="38100" dist="38100" dir="2700000" algn="tl">
                    <a:srgbClr val="000000">
                      <a:alpha val="43137"/>
                    </a:srgbClr>
                  </a:outerShdw>
                </a:effectLst>
                <a:latin typeface="B Titr"/>
              </a:rPr>
              <a:t>=</a:t>
            </a:r>
            <a:r>
              <a:rPr lang="en-US" sz="1600" b="1" dirty="0" smtClean="0">
                <a:solidFill>
                  <a:srgbClr val="FF0000"/>
                </a:solidFill>
                <a:effectLst>
                  <a:outerShdw blurRad="38100" dist="38100" dir="2700000" algn="tl">
                    <a:srgbClr val="000000">
                      <a:alpha val="43137"/>
                    </a:srgbClr>
                  </a:outerShdw>
                </a:effectLst>
                <a:latin typeface="B Titr"/>
              </a:rPr>
              <a:t>profitability</a:t>
            </a:r>
            <a:r>
              <a:rPr lang="en-US" sz="1600" b="1" dirty="0" smtClean="0">
                <a:effectLst>
                  <a:outerShdw blurRad="38100" dist="38100" dir="2700000" algn="tl">
                    <a:srgbClr val="000000">
                      <a:alpha val="43137"/>
                    </a:srgbClr>
                  </a:outerShdw>
                </a:effectLst>
                <a:latin typeface="B Titr"/>
              </a:rPr>
              <a:t>    </a:t>
            </a:r>
            <a:r>
              <a:rPr lang="en-US" sz="2800" b="1" dirty="0" smtClean="0">
                <a:effectLst>
                  <a:outerShdw blurRad="38100" dist="38100" dir="2700000" algn="tl">
                    <a:srgbClr val="000000">
                      <a:alpha val="43137"/>
                    </a:srgbClr>
                  </a:outerShdw>
                </a:effectLst>
                <a:latin typeface="B Titr"/>
              </a:rPr>
              <a:t>                    </a:t>
            </a:r>
            <a:r>
              <a:rPr lang="en-US" sz="2400" dirty="0" smtClean="0"/>
              <a:t/>
            </a:r>
            <a:br>
              <a:rPr lang="en-US" sz="2400" dirty="0" smtClean="0"/>
            </a:br>
            <a:endParaRPr lang="en-US" sz="2400" b="1" dirty="0" smtClean="0">
              <a:solidFill>
                <a:srgbClr val="004BE2"/>
              </a:solidFill>
              <a:latin typeface="Tahoma" pitchFamily="34" charset="0"/>
              <a:cs typeface="Tahoma" pitchFamily="34" charset="0"/>
            </a:endParaRPr>
          </a:p>
          <a:p>
            <a:pPr>
              <a:buNone/>
            </a:pPr>
            <a:endParaRPr lang="en-US" sz="2400" b="1" dirty="0" smtClean="0">
              <a:latin typeface="Tahoma" pitchFamily="34" charset="0"/>
              <a:cs typeface="Tahoma" pitchFamily="34" charset="0"/>
            </a:endParaRPr>
          </a:p>
          <a:p>
            <a:pPr>
              <a:buNone/>
            </a:pPr>
            <a:endParaRPr lang="en-US" sz="2000" b="1" dirty="0" smtClean="0">
              <a:latin typeface="Tahoma" pitchFamily="34" charset="0"/>
              <a:cs typeface="Tahoma" pitchFamily="34" charset="0"/>
            </a:endParaRPr>
          </a:p>
          <a:p>
            <a:endParaRPr lang="en-US" sz="2000" dirty="0"/>
          </a:p>
        </p:txBody>
      </p:sp>
    </p:spTree>
  </p:cSld>
  <p:clrMapOvr>
    <a:masterClrMapping/>
  </p:clrMapOvr>
  <p:transition spd="med">
    <p:pull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idx="1"/>
          </p:nvPr>
        </p:nvSpPr>
        <p:spPr/>
        <p:txBody>
          <a:bodyPr/>
          <a:lstStyle/>
          <a:p>
            <a:pPr algn="just">
              <a:buNone/>
            </a:pPr>
            <a:endParaRPr lang="fa-IR" sz="2000" b="1" dirty="0" smtClean="0"/>
          </a:p>
          <a:p>
            <a:pPr algn="ctr">
              <a:lnSpc>
                <a:spcPct val="250000"/>
              </a:lnSpc>
              <a:buNone/>
            </a:pPr>
            <a:r>
              <a:rPr lang="fa-IR" sz="6000" b="1" u="sng" dirty="0" smtClean="0">
                <a:solidFill>
                  <a:srgbClr val="004BE2"/>
                </a:solidFill>
                <a:latin typeface="B Titr"/>
              </a:rPr>
              <a:t>با تشکر از بذل توجه شما</a:t>
            </a:r>
            <a:endParaRPr lang="fa-IR" sz="6000" u="sng" dirty="0" smtClean="0">
              <a:solidFill>
                <a:srgbClr val="004BE2"/>
              </a:solidFill>
              <a:latin typeface="B Titr"/>
            </a:endParaRPr>
          </a:p>
          <a:p>
            <a:pPr>
              <a:buNone/>
            </a:pPr>
            <a:endParaRPr lang="fa-IR" sz="2400" dirty="0" smtClean="0"/>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14282" y="857232"/>
            <a:ext cx="8715436" cy="6000768"/>
          </a:xfrm>
        </p:spPr>
        <p:txBody>
          <a:bodyPr/>
          <a:lstStyle/>
          <a:p>
            <a:pPr algn="ctr">
              <a:buNone/>
            </a:pPr>
            <a:r>
              <a:rPr lang="en-US" sz="1800" b="1" dirty="0" smtClean="0">
                <a:effectLst>
                  <a:outerShdw blurRad="38100" dist="38100" dir="2700000" algn="tl">
                    <a:srgbClr val="000000">
                      <a:alpha val="43137"/>
                    </a:srgbClr>
                  </a:outerShdw>
                </a:effectLst>
                <a:latin typeface="B Titr"/>
              </a:rPr>
              <a:t>According to this model, illustrated in Figure 1.3, a company’s realized strategy is the product of whatever planned strategies are actually put into action (the company’s deliberate strategies) and of any unplanned, or emergent, strategies.</a:t>
            </a:r>
          </a:p>
          <a:p>
            <a:pPr algn="ctr">
              <a:buNone/>
            </a:pPr>
            <a:r>
              <a:rPr lang="ar-SA" sz="2000" b="1" dirty="0" smtClean="0">
                <a:solidFill>
                  <a:srgbClr val="004BE2"/>
                </a:solidFill>
                <a:latin typeface="Tahoma" pitchFamily="34" charset="0"/>
                <a:cs typeface="Tahoma" pitchFamily="34" charset="0"/>
              </a:rPr>
              <a:t>برطبق این مدل که در شکل </a:t>
            </a:r>
            <a:r>
              <a:rPr lang="fa-IR" sz="2000" b="1" dirty="0" smtClean="0">
                <a:solidFill>
                  <a:srgbClr val="004BE2"/>
                </a:solidFill>
                <a:latin typeface="Tahoma" pitchFamily="34" charset="0"/>
                <a:cs typeface="Tahoma" pitchFamily="34" charset="0"/>
              </a:rPr>
              <a:t>1</a:t>
            </a:r>
            <a:r>
              <a:rPr lang="ar-SA" sz="2000" b="1" dirty="0" smtClean="0">
                <a:solidFill>
                  <a:srgbClr val="004BE2"/>
                </a:solidFill>
                <a:latin typeface="Tahoma" pitchFamily="34" charset="0"/>
                <a:cs typeface="Tahoma" pitchFamily="34" charset="0"/>
              </a:rPr>
              <a:t>/</a:t>
            </a:r>
            <a:r>
              <a:rPr lang="fa-IR" sz="2000" b="1" dirty="0" smtClean="0">
                <a:solidFill>
                  <a:srgbClr val="004BE2"/>
                </a:solidFill>
                <a:latin typeface="Tahoma" pitchFamily="34" charset="0"/>
                <a:cs typeface="Tahoma" pitchFamily="34" charset="0"/>
              </a:rPr>
              <a:t>3</a:t>
            </a:r>
            <a:r>
              <a:rPr lang="ar-SA" sz="2000" b="1" dirty="0" smtClean="0">
                <a:solidFill>
                  <a:srgbClr val="004BE2"/>
                </a:solidFill>
                <a:latin typeface="Tahoma" pitchFamily="34" charset="0"/>
                <a:cs typeface="Tahoma" pitchFamily="34" charset="0"/>
              </a:rPr>
              <a:t> توضیح داده شده استراتژی</a:t>
            </a:r>
            <a:r>
              <a:rPr lang="fa-IR" sz="2000" b="1" dirty="0" smtClean="0">
                <a:solidFill>
                  <a:srgbClr val="004BE2"/>
                </a:solidFill>
                <a:latin typeface="Tahoma" pitchFamily="34" charset="0"/>
                <a:cs typeface="Tahoma" pitchFamily="34" charset="0"/>
              </a:rPr>
              <a:t> تحقق یافته</a:t>
            </a:r>
            <a:r>
              <a:rPr lang="ar-SA" sz="2000" b="1" dirty="0" smtClean="0">
                <a:solidFill>
                  <a:srgbClr val="004BE2"/>
                </a:solidFill>
                <a:latin typeface="Tahoma" pitchFamily="34" charset="0"/>
                <a:cs typeface="Tahoma" pitchFamily="34" charset="0"/>
              </a:rPr>
              <a:t> یک شرکت محصولی ازآن چیزی است که استراتژی های طراحی شده واقعا درعمل می گذارند(استراتژی</a:t>
            </a:r>
            <a:r>
              <a:rPr lang="fa-IR" sz="2000" b="1" dirty="0" smtClean="0">
                <a:solidFill>
                  <a:srgbClr val="004BE2"/>
                </a:solidFill>
                <a:latin typeface="Tahoma" pitchFamily="34" charset="0"/>
                <a:cs typeface="Tahoma" pitchFamily="34" charset="0"/>
              </a:rPr>
              <a:t> های </a:t>
            </a:r>
            <a:r>
              <a:rPr lang="ar-SA" sz="2000" b="1" dirty="0" smtClean="0">
                <a:solidFill>
                  <a:srgbClr val="004BE2"/>
                </a:solidFill>
                <a:latin typeface="Tahoma" pitchFamily="34" charset="0"/>
                <a:cs typeface="Tahoma" pitchFamily="34" charset="0"/>
              </a:rPr>
              <a:t> تعمدی شرکت) ونه استراتژی های </a:t>
            </a:r>
            <a:r>
              <a:rPr lang="fa-IR" sz="2000" b="1" dirty="0" smtClean="0">
                <a:solidFill>
                  <a:srgbClr val="004BE2"/>
                </a:solidFill>
                <a:latin typeface="Tahoma" pitchFamily="34" charset="0"/>
                <a:cs typeface="Tahoma" pitchFamily="34" charset="0"/>
              </a:rPr>
              <a:t>طراحی نشده  یا استراتژیهای ناگهانی </a:t>
            </a:r>
            <a:r>
              <a:rPr lang="en-US" sz="2000" b="1" dirty="0" smtClean="0">
                <a:latin typeface="Tahoma" pitchFamily="34" charset="0"/>
                <a:cs typeface="Tahoma" pitchFamily="34" charset="0"/>
              </a:rPr>
              <a:t> </a:t>
            </a:r>
          </a:p>
          <a:p>
            <a:pPr algn="l">
              <a:buNone/>
            </a:pPr>
            <a:r>
              <a:rPr lang="en-US" sz="2000" b="1" dirty="0" smtClean="0">
                <a:latin typeface="Tahoma" pitchFamily="34" charset="0"/>
                <a:cs typeface="Tahoma" pitchFamily="34" charset="0"/>
              </a:rPr>
              <a:t> </a:t>
            </a:r>
            <a:r>
              <a:rPr lang="fa-IR" sz="2000" b="1" dirty="0" smtClean="0">
                <a:latin typeface="Tahoma" pitchFamily="34" charset="0"/>
                <a:cs typeface="Tahoma" pitchFamily="34" charset="0"/>
              </a:rPr>
              <a:t>                                           </a:t>
            </a:r>
            <a:r>
              <a:rPr lang="en-US" sz="2000" b="1" dirty="0" smtClean="0">
                <a:latin typeface="Tahoma" pitchFamily="34" charset="0"/>
                <a:cs typeface="Tahoma" pitchFamily="34" charset="0"/>
              </a:rPr>
              <a:t>illustrate=explain   realize=</a:t>
            </a:r>
            <a:r>
              <a:rPr lang="en-US" sz="2000" b="1" dirty="0" err="1" smtClean="0">
                <a:latin typeface="Tahoma" pitchFamily="34" charset="0"/>
                <a:cs typeface="Tahoma" pitchFamily="34" charset="0"/>
              </a:rPr>
              <a:t>comperehend</a:t>
            </a:r>
            <a:r>
              <a:rPr lang="en-US" sz="2000" b="1" dirty="0" smtClean="0">
                <a:latin typeface="Tahoma" pitchFamily="34" charset="0"/>
                <a:cs typeface="Tahoma" pitchFamily="34" charset="0"/>
              </a:rPr>
              <a:t>=recognize  </a:t>
            </a:r>
          </a:p>
          <a:p>
            <a:pPr algn="l">
              <a:buNone/>
            </a:pPr>
            <a:r>
              <a:rPr lang="fa-IR" sz="2000" b="1" dirty="0" smtClean="0">
                <a:latin typeface="Tahoma" pitchFamily="34" charset="0"/>
                <a:cs typeface="Tahoma" pitchFamily="34" charset="0"/>
              </a:rPr>
              <a:t>تعمدی </a:t>
            </a:r>
            <a:r>
              <a:rPr lang="en-US" sz="2000" b="1" dirty="0" smtClean="0">
                <a:latin typeface="Tahoma" pitchFamily="34" charset="0"/>
                <a:cs typeface="Tahoma" pitchFamily="34" charset="0"/>
              </a:rPr>
              <a:t>Intentional=</a:t>
            </a:r>
            <a:r>
              <a:rPr lang="en-US" sz="2000" b="1" dirty="0" err="1" smtClean="0">
                <a:latin typeface="Tahoma" pitchFamily="34" charset="0"/>
                <a:cs typeface="Tahoma" pitchFamily="34" charset="0"/>
              </a:rPr>
              <a:t>delibrate</a:t>
            </a:r>
            <a:endParaRPr lang="en-US" sz="2000" b="1" dirty="0" smtClean="0">
              <a:latin typeface="Tahoma" pitchFamily="34" charset="0"/>
              <a:cs typeface="Tahoma" pitchFamily="34" charset="0"/>
            </a:endParaRPr>
          </a:p>
          <a:p>
            <a:pPr algn="just">
              <a:buNone/>
            </a:pPr>
            <a:r>
              <a:rPr lang="en-US" sz="2000" b="1" dirty="0" smtClean="0">
                <a:solidFill>
                  <a:srgbClr val="004BE2"/>
                </a:solidFill>
                <a:latin typeface="Tahoma" pitchFamily="34" charset="0"/>
                <a:cs typeface="Tahoma" pitchFamily="34" charset="0"/>
              </a:rPr>
              <a:t>   </a:t>
            </a:r>
          </a:p>
        </p:txBody>
      </p:sp>
    </p:spTree>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57166"/>
            <a:ext cx="8229600" cy="6143668"/>
          </a:xfrm>
        </p:spPr>
        <p:txBody>
          <a:bodyPr/>
          <a:lstStyle/>
          <a:p>
            <a:pPr algn="l">
              <a:buNone/>
            </a:pPr>
            <a:r>
              <a:rPr lang="en-US" sz="2000" b="1" dirty="0" smtClean="0">
                <a:effectLst>
                  <a:outerShdw blurRad="38100" dist="38100" dir="2700000" algn="tl">
                    <a:srgbClr val="000000">
                      <a:alpha val="43137"/>
                    </a:srgbClr>
                  </a:outerShdw>
                </a:effectLst>
                <a:latin typeface="B Titr"/>
              </a:rPr>
              <a:t>In </a:t>
            </a:r>
            <a:r>
              <a:rPr lang="en-US" sz="2000" b="1" dirty="0" err="1" smtClean="0">
                <a:effectLst>
                  <a:outerShdw blurRad="38100" dist="38100" dir="2700000" algn="tl">
                    <a:srgbClr val="000000">
                      <a:alpha val="43137"/>
                    </a:srgbClr>
                  </a:outerShdw>
                </a:effectLst>
                <a:latin typeface="B Titr"/>
              </a:rPr>
              <a:t>Mintzberg’s</a:t>
            </a:r>
            <a:r>
              <a:rPr lang="en-US" sz="2000" b="1" dirty="0" smtClean="0">
                <a:effectLst>
                  <a:outerShdw blurRad="38100" dist="38100" dir="2700000" algn="tl">
                    <a:srgbClr val="000000">
                      <a:alpha val="43137"/>
                    </a:srgbClr>
                  </a:outerShdw>
                </a:effectLst>
                <a:latin typeface="B Titr"/>
              </a:rPr>
              <a:t> view, many  planned  strategies are  not implemented  due to  unpredicted  changes  in  the environment  (they are unrealized).</a:t>
            </a:r>
          </a:p>
          <a:p>
            <a:pPr algn="l">
              <a:buNone/>
            </a:pPr>
            <a:r>
              <a:rPr lang="en-US" sz="2000" b="1" dirty="0" smtClean="0">
                <a:effectLst>
                  <a:outerShdw blurRad="38100" dist="38100" dir="2700000" algn="tl">
                    <a:srgbClr val="000000">
                      <a:alpha val="43137"/>
                    </a:srgbClr>
                  </a:outerShdw>
                </a:effectLst>
                <a:latin typeface="B Titr"/>
              </a:rPr>
              <a:t>Emergent  strategies  are  the unplanned  responses  to unforeseen  circumstances. </a:t>
            </a:r>
          </a:p>
          <a:p>
            <a:pPr algn="just">
              <a:buNone/>
            </a:pPr>
            <a:r>
              <a:rPr lang="en-US"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ازدید مینتزبرگ استراتژی های طراحی شده زیادی  </a:t>
            </a:r>
            <a:r>
              <a:rPr lang="fa-IR" sz="1800" b="1" dirty="0" smtClean="0">
                <a:solidFill>
                  <a:srgbClr val="004BE2"/>
                </a:solidFill>
                <a:latin typeface="Tahoma" pitchFamily="34" charset="0"/>
                <a:cs typeface="Tahoma" pitchFamily="34" charset="0"/>
              </a:rPr>
              <a:t>با توجه به </a:t>
            </a:r>
            <a:r>
              <a:rPr lang="ar-SA" sz="1800" b="1" dirty="0" smtClean="0">
                <a:solidFill>
                  <a:srgbClr val="004BE2"/>
                </a:solidFill>
                <a:latin typeface="Tahoma" pitchFamily="34" charset="0"/>
                <a:cs typeface="Tahoma" pitchFamily="34" charset="0"/>
              </a:rPr>
              <a:t>تغییرات پیش بینی نشده در محیط اجراء نمی شوند (آنها تحقق نیافته اند).استرات</a:t>
            </a:r>
            <a:r>
              <a:rPr lang="fa-IR" sz="1800" b="1" dirty="0" smtClean="0">
                <a:solidFill>
                  <a:srgbClr val="004BE2"/>
                </a:solidFill>
                <a:latin typeface="Tahoma" pitchFamily="34" charset="0"/>
                <a:cs typeface="Tahoma" pitchFamily="34" charset="0"/>
              </a:rPr>
              <a:t>ژ</a:t>
            </a:r>
            <a:r>
              <a:rPr lang="ar-SA" sz="1800" b="1" dirty="0" smtClean="0">
                <a:solidFill>
                  <a:srgbClr val="004BE2"/>
                </a:solidFill>
                <a:latin typeface="Tahoma" pitchFamily="34" charset="0"/>
                <a:cs typeface="Tahoma" pitchFamily="34" charset="0"/>
              </a:rPr>
              <a:t>ی های طراحی نشده</a:t>
            </a:r>
            <a:r>
              <a:rPr lang="fa-IR" sz="1800" b="1" dirty="0" smtClean="0">
                <a:solidFill>
                  <a:srgbClr val="004BE2"/>
                </a:solidFill>
                <a:latin typeface="Tahoma" pitchFamily="34" charset="0"/>
                <a:cs typeface="Tahoma" pitchFamily="34" charset="0"/>
              </a:rPr>
              <a:t> (ناگهانی )</a:t>
            </a:r>
            <a:r>
              <a:rPr lang="ar-SA" sz="1800" b="1" dirty="0" smtClean="0">
                <a:solidFill>
                  <a:srgbClr val="004BE2"/>
                </a:solidFill>
                <a:latin typeface="Tahoma" pitchFamily="34" charset="0"/>
                <a:cs typeface="Tahoma" pitchFamily="34" charset="0"/>
              </a:rPr>
              <a:t>پاسخ های طراحی نشده به شرایط پیش بینی نشده</a:t>
            </a:r>
            <a:r>
              <a:rPr lang="en-US" sz="1800" b="1" dirty="0" smtClean="0">
                <a:solidFill>
                  <a:srgbClr val="004BE2"/>
                </a:solidFill>
                <a:latin typeface="Tahoma" pitchFamily="34" charset="0"/>
                <a:cs typeface="Tahoma" pitchFamily="34" charset="0"/>
              </a:rPr>
              <a:t> </a:t>
            </a:r>
            <a:r>
              <a:rPr lang="ar-SA" sz="1800" b="1" dirty="0" smtClean="0">
                <a:solidFill>
                  <a:srgbClr val="004BE2"/>
                </a:solidFill>
                <a:latin typeface="Tahoma" pitchFamily="34" charset="0"/>
                <a:cs typeface="Tahoma" pitchFamily="34" charset="0"/>
              </a:rPr>
              <a:t>هستند</a:t>
            </a:r>
            <a:r>
              <a:rPr lang="en-US" sz="1800" b="1" dirty="0" smtClean="0">
                <a:solidFill>
                  <a:srgbClr val="004BE2"/>
                </a:solidFill>
                <a:latin typeface="Tahoma" pitchFamily="34" charset="0"/>
                <a:cs typeface="Tahoma" pitchFamily="34" charset="0"/>
              </a:rPr>
              <a:t>.</a:t>
            </a:r>
          </a:p>
          <a:p>
            <a:pPr algn="just" rtl="0">
              <a:buNone/>
            </a:pPr>
            <a:r>
              <a:rPr lang="en-US" sz="1800" b="1" dirty="0" smtClean="0">
                <a:latin typeface="Tahoma" pitchFamily="34" charset="0"/>
                <a:cs typeface="Tahoma" pitchFamily="34" charset="0"/>
              </a:rPr>
              <a:t>Implement=do=perform</a:t>
            </a:r>
            <a:r>
              <a:rPr lang="fa-IR" sz="1800" b="1" dirty="0" smtClean="0">
                <a:latin typeface="Tahoma" pitchFamily="34" charset="0"/>
                <a:cs typeface="Tahoma" pitchFamily="34" charset="0"/>
              </a:rPr>
              <a:t>**انجام دادن</a:t>
            </a:r>
            <a:endParaRPr lang="en-US" sz="1800" b="1" dirty="0" smtClean="0">
              <a:latin typeface="Tahoma" pitchFamily="34" charset="0"/>
              <a:cs typeface="Tahoma" pitchFamily="34" charset="0"/>
            </a:endParaRPr>
          </a:p>
          <a:p>
            <a:pPr algn="just" rtl="0">
              <a:buNone/>
            </a:pPr>
            <a:r>
              <a:rPr lang="en-US" sz="1800" b="1" dirty="0" smtClean="0">
                <a:latin typeface="Tahoma" pitchFamily="34" charset="0"/>
                <a:cs typeface="Tahoma" pitchFamily="34" charset="0"/>
              </a:rPr>
              <a:t>unpredicted=</a:t>
            </a:r>
            <a:r>
              <a:rPr lang="en-US" sz="1800" b="1" dirty="0" err="1" smtClean="0">
                <a:latin typeface="Tahoma" pitchFamily="34" charset="0"/>
                <a:cs typeface="Tahoma" pitchFamily="34" charset="0"/>
              </a:rPr>
              <a:t>unforesee</a:t>
            </a:r>
            <a:r>
              <a:rPr lang="fa-IR" sz="1800" b="1" dirty="0" smtClean="0">
                <a:latin typeface="Tahoma" pitchFamily="34" charset="0"/>
                <a:cs typeface="Tahoma" pitchFamily="34" charset="0"/>
              </a:rPr>
              <a:t>غیر قابل پیش بینی </a:t>
            </a:r>
            <a:endParaRPr lang="en-US" sz="1800" b="1" dirty="0" smtClean="0">
              <a:latin typeface="Tahoma" pitchFamily="34" charset="0"/>
              <a:cs typeface="Tahoma" pitchFamily="34" charset="0"/>
            </a:endParaRPr>
          </a:p>
          <a:p>
            <a:pPr algn="just" rtl="0">
              <a:buNone/>
            </a:pPr>
            <a:r>
              <a:rPr lang="en-US" sz="1800" b="1" dirty="0" err="1" smtClean="0">
                <a:latin typeface="Tahoma" pitchFamily="34" charset="0"/>
                <a:cs typeface="Tahoma" pitchFamily="34" charset="0"/>
              </a:rPr>
              <a:t>circumestance</a:t>
            </a:r>
            <a:r>
              <a:rPr lang="en-US" sz="1800" b="1" dirty="0" smtClean="0">
                <a:latin typeface="Tahoma" pitchFamily="34" charset="0"/>
                <a:cs typeface="Tahoma" pitchFamily="34" charset="0"/>
              </a:rPr>
              <a:t>=events that affect some thing </a:t>
            </a:r>
          </a:p>
          <a:p>
            <a:pPr algn="just" rtl="0">
              <a:buNone/>
            </a:pPr>
            <a:r>
              <a:rPr lang="en-US" sz="1800" b="1" dirty="0" smtClean="0">
                <a:latin typeface="Tahoma" pitchFamily="34" charset="0"/>
                <a:cs typeface="Tahoma" pitchFamily="34" charset="0"/>
              </a:rPr>
              <a:t>Realize=understand clearly</a:t>
            </a:r>
          </a:p>
        </p:txBody>
      </p:sp>
      <p:sp>
        <p:nvSpPr>
          <p:cNvPr id="7" name="Rectangle 6"/>
          <p:cNvSpPr/>
          <p:nvPr/>
        </p:nvSpPr>
        <p:spPr>
          <a:xfrm>
            <a:off x="11855450" y="5393422"/>
            <a:ext cx="2286000" cy="369332"/>
          </a:xfrm>
          <a:prstGeom prst="rect">
            <a:avLst/>
          </a:prstGeom>
        </p:spPr>
        <p:txBody>
          <a:bodyPr>
            <a:spAutoFit/>
          </a:bodyPr>
          <a:lstStyle/>
          <a:p>
            <a:r>
              <a:rPr lang="en-US" dirty="0" err="1" smtClean="0"/>
              <a:t>eventsthat</a:t>
            </a:r>
            <a:r>
              <a:rPr lang="en-US" dirty="0" smtClean="0"/>
              <a:t> affect </a:t>
            </a:r>
            <a:r>
              <a:rPr lang="en-US" dirty="0" err="1" smtClean="0"/>
              <a:t>sth</a:t>
            </a:r>
            <a:r>
              <a:rPr lang="en-US" dirty="0" smtClean="0"/>
              <a:t> </a:t>
            </a:r>
            <a:endParaRPr lang="fa-IR" dirty="0"/>
          </a:p>
        </p:txBody>
      </p:sp>
    </p:spTree>
  </p:cSld>
  <p:clrMapOvr>
    <a:masterClrMapping/>
  </p:clrMapOvr>
  <p:transition spd="med">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642918"/>
            <a:ext cx="8186766" cy="6000792"/>
          </a:xfrm>
        </p:spPr>
        <p:txBody>
          <a:bodyPr/>
          <a:lstStyle/>
          <a:p>
            <a:pPr algn="ctr">
              <a:buNone/>
            </a:pPr>
            <a:r>
              <a:rPr lang="en-US" sz="1800" b="1" dirty="0" smtClean="0">
                <a:effectLst>
                  <a:outerShdw blurRad="38100" dist="38100" dir="2700000" algn="tl">
                    <a:srgbClr val="000000">
                      <a:alpha val="43137"/>
                    </a:srgbClr>
                  </a:outerShdw>
                </a:effectLst>
                <a:latin typeface="B Titr"/>
              </a:rPr>
              <a:t>They arise from autonomous action by individual  managers deep within the organization, from  serendipitous discoveries  or  events, or from an unplanned strategic  shift by top- level  managers in response to changed circumstances. They are not the product of   formal   top- down planning mechanisms</a:t>
            </a:r>
            <a:r>
              <a:rPr lang="en-US" sz="2300" b="1" dirty="0" smtClean="0">
                <a:effectLst>
                  <a:outerShdw blurRad="38100" dist="38100" dir="2700000" algn="tl">
                    <a:srgbClr val="000000">
                      <a:alpha val="43137"/>
                    </a:srgbClr>
                  </a:outerShdw>
                </a:effectLst>
                <a:latin typeface="B Titr"/>
              </a:rPr>
              <a:t>.</a:t>
            </a:r>
            <a:r>
              <a:rPr lang="en-US" sz="2000" b="1" dirty="0" smtClean="0">
                <a:latin typeface="Tahoma" pitchFamily="34" charset="0"/>
                <a:cs typeface="Tahoma" pitchFamily="34" charset="0"/>
              </a:rPr>
              <a:t> </a:t>
            </a:r>
          </a:p>
          <a:p>
            <a:pPr>
              <a:buNone/>
            </a:pPr>
            <a:r>
              <a:rPr lang="en-US" sz="2000" b="1" dirty="0" smtClean="0">
                <a:solidFill>
                  <a:srgbClr val="004BE2"/>
                </a:solidFill>
                <a:latin typeface="Tahoma" pitchFamily="34" charset="0"/>
                <a:cs typeface="Tahoma" pitchFamily="34" charset="0"/>
              </a:rPr>
              <a:t>   </a:t>
            </a:r>
            <a:r>
              <a:rPr lang="ar-SA" sz="1600" b="1" dirty="0" smtClean="0">
                <a:solidFill>
                  <a:srgbClr val="004BE2"/>
                </a:solidFill>
                <a:latin typeface="Tahoma" pitchFamily="34" charset="0"/>
                <a:cs typeface="Tahoma" pitchFamily="34" charset="0"/>
              </a:rPr>
              <a:t>آنها از اعمال مستقل  توسط مدیران شخصی قدیمی در سازمان از اکتشافات یا وقایع غیرمترقبه یا از یک انتقال استراتژیک طراحی نشده توسط مدیران سطح بالادر پاسخ به شرایط تغییر داده شده ناشی می شوند.آنها محصولی از مکانیزم های طراحی رسمی </a:t>
            </a:r>
            <a:r>
              <a:rPr lang="en-US" sz="1600" b="1" dirty="0" smtClean="0">
                <a:solidFill>
                  <a:srgbClr val="004BE2"/>
                </a:solidFill>
                <a:latin typeface="Tahoma" pitchFamily="34" charset="0"/>
                <a:cs typeface="Tahoma" pitchFamily="34" charset="0"/>
              </a:rPr>
              <a:t> </a:t>
            </a:r>
            <a:r>
              <a:rPr lang="fa-IR" sz="1600" b="1" dirty="0" smtClean="0">
                <a:solidFill>
                  <a:srgbClr val="004BE2"/>
                </a:solidFill>
                <a:latin typeface="Tahoma" pitchFamily="34" charset="0"/>
                <a:cs typeface="Tahoma" pitchFamily="34" charset="0"/>
              </a:rPr>
              <a:t>ار بالا به پایین </a:t>
            </a:r>
            <a:r>
              <a:rPr lang="ar-SA" sz="1600" b="1" dirty="0" smtClean="0">
                <a:solidFill>
                  <a:srgbClr val="004BE2"/>
                </a:solidFill>
                <a:latin typeface="Tahoma" pitchFamily="34" charset="0"/>
                <a:cs typeface="Tahoma" pitchFamily="34" charset="0"/>
              </a:rPr>
              <a:t>نیستن</a:t>
            </a:r>
            <a:r>
              <a:rPr lang="fa-IR" sz="1600" b="1" dirty="0" smtClean="0">
                <a:solidFill>
                  <a:srgbClr val="004BE2"/>
                </a:solidFill>
                <a:latin typeface="Tahoma" pitchFamily="34" charset="0"/>
                <a:cs typeface="Tahoma" pitchFamily="34" charset="0"/>
              </a:rPr>
              <a:t>د</a:t>
            </a:r>
          </a:p>
          <a:p>
            <a:pPr algn="l" rtl="0">
              <a:buNone/>
            </a:pPr>
            <a:r>
              <a:rPr lang="en-US" sz="1600" b="1" dirty="0" err="1" smtClean="0">
                <a:effectLst>
                  <a:outerShdw blurRad="38100" dist="38100" dir="2700000" algn="tl">
                    <a:srgbClr val="000000">
                      <a:alpha val="43137"/>
                    </a:srgbClr>
                  </a:outerShdw>
                </a:effectLst>
                <a:latin typeface="B Titr"/>
              </a:rPr>
              <a:t>Erise</a:t>
            </a:r>
            <a:r>
              <a:rPr lang="en-US" sz="1600" b="1" dirty="0" smtClean="0">
                <a:effectLst>
                  <a:outerShdw blurRad="38100" dist="38100" dir="2700000" algn="tl">
                    <a:srgbClr val="000000">
                      <a:alpha val="43137"/>
                    </a:srgbClr>
                  </a:outerShdw>
                </a:effectLst>
                <a:latin typeface="B Titr"/>
              </a:rPr>
              <a:t>=appear    </a:t>
            </a:r>
            <a:r>
              <a:rPr lang="en-US" sz="1600" b="1" dirty="0" smtClean="0">
                <a:solidFill>
                  <a:srgbClr val="004BE2"/>
                </a:solidFill>
                <a:latin typeface="Tahoma" pitchFamily="34" charset="0"/>
                <a:cs typeface="Tahoma" pitchFamily="34" charset="0"/>
              </a:rPr>
              <a:t>                             </a:t>
            </a:r>
            <a:r>
              <a:rPr lang="en-US" sz="1600" b="1" dirty="0" smtClean="0">
                <a:effectLst>
                  <a:outerShdw blurRad="38100" dist="38100" dir="2700000" algn="tl">
                    <a:srgbClr val="000000">
                      <a:alpha val="43137"/>
                    </a:srgbClr>
                  </a:outerShdw>
                </a:effectLst>
                <a:latin typeface="B Titr"/>
              </a:rPr>
              <a:t>serendipitous=accident</a:t>
            </a:r>
          </a:p>
          <a:p>
            <a:pPr algn="l" rtl="0">
              <a:buNone/>
            </a:pPr>
            <a:r>
              <a:rPr lang="en-US" sz="1600" b="1" dirty="0" smtClean="0">
                <a:effectLst>
                  <a:outerShdw blurRad="38100" dist="38100" dir="2700000" algn="tl">
                    <a:srgbClr val="000000">
                      <a:alpha val="43137"/>
                    </a:srgbClr>
                  </a:outerShdw>
                </a:effectLst>
                <a:latin typeface="B Titr"/>
              </a:rPr>
              <a:t>Response=reply=answer                           </a:t>
            </a:r>
            <a:endParaRPr lang="en-US" sz="1600" b="1" dirty="0" smtClean="0">
              <a:solidFill>
                <a:srgbClr val="004BE2"/>
              </a:solidFill>
              <a:latin typeface="Tahoma" pitchFamily="34" charset="0"/>
              <a:cs typeface="Tahoma" pitchFamily="34" charset="0"/>
            </a:endParaRPr>
          </a:p>
        </p:txBody>
      </p:sp>
    </p:spTree>
  </p:cSld>
  <p:clrMapOvr>
    <a:masterClrMapping/>
  </p:clrMapOvr>
  <p:transition spd="med">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57200" y="1071547"/>
            <a:ext cx="8229600" cy="5253054"/>
          </a:xfrm>
        </p:spPr>
        <p:txBody>
          <a:bodyPr/>
          <a:lstStyle/>
          <a:p>
            <a:pPr algn="ctr">
              <a:buNone/>
            </a:pPr>
            <a:r>
              <a:rPr lang="en-US" sz="2400" b="1" dirty="0" err="1" smtClean="0">
                <a:effectLst>
                  <a:outerShdw blurRad="38100" dist="38100" dir="2700000" algn="tl">
                    <a:srgbClr val="000000">
                      <a:alpha val="43137"/>
                    </a:srgbClr>
                  </a:outerShdw>
                </a:effectLst>
                <a:latin typeface="B Titr"/>
              </a:rPr>
              <a:t>Mintzberg</a:t>
            </a:r>
            <a:r>
              <a:rPr lang="en-US" sz="2400" b="1" dirty="0" smtClean="0">
                <a:effectLst>
                  <a:outerShdw blurRad="38100" dist="38100" dir="2700000" algn="tl">
                    <a:srgbClr val="000000">
                      <a:alpha val="43137"/>
                    </a:srgbClr>
                  </a:outerShdw>
                </a:effectLst>
                <a:latin typeface="B Titr"/>
              </a:rPr>
              <a:t>  maintains  that  emergent strategies  are  often  successful  and  may  be more  appropriate  than intended  strategies.</a:t>
            </a:r>
          </a:p>
          <a:p>
            <a:pPr algn="ctr">
              <a:buNone/>
            </a:pPr>
            <a:r>
              <a:rPr lang="ar-SA" sz="2000" b="1" dirty="0" smtClean="0">
                <a:solidFill>
                  <a:srgbClr val="004BE2"/>
                </a:solidFill>
                <a:latin typeface="Tahoma" pitchFamily="34" charset="0"/>
                <a:cs typeface="Tahoma" pitchFamily="34" charset="0"/>
              </a:rPr>
              <a:t>مینتزبرگ ادعا می کند که استراتژی های طراحی نشده اغلب موفق هستند و ممکن است نسبت به استراتژی های طراحی شده مناسب تر باشند.</a:t>
            </a:r>
            <a:endParaRPr lang="en-US" sz="2000" b="1" dirty="0" smtClean="0">
              <a:latin typeface="Tahoma" pitchFamily="34" charset="0"/>
              <a:cs typeface="Tahoma" pitchFamily="34" charset="0"/>
            </a:endParaRPr>
          </a:p>
          <a:p>
            <a:pPr algn="l" rtl="0">
              <a:buNone/>
            </a:pPr>
            <a:r>
              <a:rPr lang="en-US" sz="2000" b="1" dirty="0" smtClean="0">
                <a:effectLst>
                  <a:outerShdw blurRad="38100" dist="38100" dir="2700000" algn="tl">
                    <a:srgbClr val="000000">
                      <a:alpha val="43137"/>
                    </a:srgbClr>
                  </a:outerShdw>
                </a:effectLst>
                <a:latin typeface="B Titr"/>
              </a:rPr>
              <a:t>maintain=Continue=keep  going</a:t>
            </a:r>
          </a:p>
          <a:p>
            <a:pPr algn="l" rtl="0">
              <a:buNone/>
            </a:pPr>
            <a:r>
              <a:rPr lang="en-US" sz="2000" dirty="0" smtClean="0">
                <a:effectLst>
                  <a:outerShdw blurRad="38100" dist="38100" dir="2700000" algn="tl">
                    <a:srgbClr val="000000">
                      <a:alpha val="43137"/>
                    </a:srgbClr>
                  </a:outerShdw>
                </a:effectLst>
                <a:latin typeface="B Titr"/>
              </a:rPr>
              <a:t> appropriate </a:t>
            </a:r>
            <a:r>
              <a:rPr lang="en-US" sz="2000" b="1" dirty="0" smtClean="0">
                <a:effectLst>
                  <a:outerShdw blurRad="38100" dist="38100" dir="2700000" algn="tl">
                    <a:srgbClr val="000000">
                      <a:alpha val="43137"/>
                    </a:srgbClr>
                  </a:outerShdw>
                </a:effectLst>
                <a:latin typeface="B Titr"/>
              </a:rPr>
              <a:t>= suitable=fitting=befitting=proper</a:t>
            </a:r>
            <a:r>
              <a:rPr lang="fa-IR" sz="2400" dirty="0" smtClean="0"/>
              <a:t/>
            </a:r>
            <a:br>
              <a:rPr lang="fa-IR" sz="2400" dirty="0" smtClean="0"/>
            </a:br>
            <a:r>
              <a:rPr lang="en-US" sz="2400" dirty="0" smtClean="0"/>
              <a:t> </a:t>
            </a:r>
            <a:r>
              <a:rPr lang="en-US" sz="24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than   = we  use  </a:t>
            </a:r>
            <a:r>
              <a:rPr lang="en-US" sz="2000" b="1" dirty="0" smtClean="0">
                <a:solidFill>
                  <a:srgbClr val="FF0000"/>
                </a:solidFill>
                <a:effectLst>
                  <a:outerShdw blurRad="38100" dist="38100" dir="2700000" algn="tl">
                    <a:srgbClr val="000000">
                      <a:alpha val="43137"/>
                    </a:srgbClr>
                  </a:outerShdw>
                </a:effectLst>
                <a:latin typeface="B Titr"/>
              </a:rPr>
              <a:t>than</a:t>
            </a:r>
            <a:r>
              <a:rPr lang="en-US" sz="2000" b="1" dirty="0" smtClean="0">
                <a:effectLst>
                  <a:outerShdw blurRad="38100" dist="38100" dir="2700000" algn="tl">
                    <a:srgbClr val="000000">
                      <a:alpha val="43137"/>
                    </a:srgbClr>
                  </a:outerShdw>
                </a:effectLst>
                <a:latin typeface="B Titr"/>
              </a:rPr>
              <a:t> to link two parts of  a  comparison</a:t>
            </a:r>
            <a:r>
              <a:rPr lang="en-US" sz="2400" b="1" dirty="0" smtClean="0">
                <a:effectLst>
                  <a:outerShdw blurRad="38100" dist="38100" dir="2700000" algn="tl">
                    <a:srgbClr val="000000">
                      <a:alpha val="43137"/>
                    </a:srgbClr>
                  </a:outerShdw>
                </a:effectLst>
                <a:latin typeface="B Titr"/>
              </a:rPr>
              <a:t/>
            </a:r>
            <a:br>
              <a:rPr lang="en-US" sz="2400" b="1" dirty="0" smtClean="0">
                <a:effectLst>
                  <a:outerShdw blurRad="38100" dist="38100" dir="2700000" algn="tl">
                    <a:srgbClr val="000000">
                      <a:alpha val="43137"/>
                    </a:srgbClr>
                  </a:outerShdw>
                </a:effectLst>
                <a:latin typeface="B Titr"/>
              </a:rPr>
            </a:br>
            <a:endParaRPr lang="en-US" sz="2400" b="1" dirty="0">
              <a:effectLst>
                <a:outerShdw blurRad="38100" dist="38100" dir="2700000" algn="tl">
                  <a:srgbClr val="000000">
                    <a:alpha val="43137"/>
                  </a:srgbClr>
                </a:outerShdw>
              </a:effectLst>
              <a:latin typeface="B Titr"/>
            </a:endParaRPr>
          </a:p>
        </p:txBody>
      </p:sp>
    </p:spTree>
  </p:cSld>
  <p:clrMapOvr>
    <a:masterClrMapping/>
  </p:clrMapOvr>
  <p:transition spd="med">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285720" y="642918"/>
            <a:ext cx="8858280" cy="5681682"/>
          </a:xfrm>
        </p:spPr>
        <p:txBody>
          <a:bodyPr/>
          <a:lstStyle/>
          <a:p>
            <a:pPr algn="ctr">
              <a:buNone/>
            </a:pPr>
            <a:r>
              <a:rPr lang="en-US" sz="2400" b="1" dirty="0" smtClean="0">
                <a:effectLst>
                  <a:outerShdw blurRad="38100" dist="38100" dir="2700000" algn="tl">
                    <a:srgbClr val="000000">
                      <a:alpha val="43137"/>
                    </a:srgbClr>
                  </a:outerShdw>
                </a:effectLst>
                <a:latin typeface="B Titr"/>
              </a:rPr>
              <a:t>Moreover, as </a:t>
            </a:r>
            <a:r>
              <a:rPr lang="en-US" sz="2400" b="1" dirty="0" err="1" smtClean="0">
                <a:effectLst>
                  <a:outerShdw blurRad="38100" dist="38100" dir="2700000" algn="tl">
                    <a:srgbClr val="000000">
                      <a:alpha val="43137"/>
                    </a:srgbClr>
                  </a:outerShdw>
                </a:effectLst>
                <a:latin typeface="B Titr"/>
              </a:rPr>
              <a:t>Mintzberg</a:t>
            </a:r>
            <a:r>
              <a:rPr lang="en-US" sz="2400" b="1" dirty="0" smtClean="0">
                <a:effectLst>
                  <a:outerShdw blurRad="38100" dist="38100" dir="2700000" algn="tl">
                    <a:srgbClr val="000000">
                      <a:alpha val="43137"/>
                    </a:srgbClr>
                  </a:outerShdw>
                </a:effectLst>
                <a:latin typeface="B Titr"/>
              </a:rPr>
              <a:t> has noted, strategies can take root virtually wherever  people have the capacity to learn and the resources to support that  capacity.</a:t>
            </a:r>
          </a:p>
          <a:p>
            <a:pPr algn="ctr">
              <a:buNone/>
            </a:pPr>
            <a:r>
              <a:rPr lang="fa-IR" sz="2000" b="1" dirty="0" smtClean="0">
                <a:solidFill>
                  <a:srgbClr val="004BE2"/>
                </a:solidFill>
                <a:latin typeface="Tahoma" pitchFamily="34" charset="0"/>
                <a:cs typeface="Tahoma" pitchFamily="34" charset="0"/>
              </a:rPr>
              <a:t>علاوه</a:t>
            </a:r>
            <a:r>
              <a:rPr lang="en-US"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براین همانطور که مینتزبرگ </a:t>
            </a:r>
            <a:r>
              <a:rPr lang="fa-IR" sz="2000" b="1" dirty="0" smtClean="0">
                <a:solidFill>
                  <a:srgbClr val="004BE2"/>
                </a:solidFill>
                <a:latin typeface="Tahoma" pitchFamily="34" charset="0"/>
                <a:cs typeface="Tahoma" pitchFamily="34" charset="0"/>
              </a:rPr>
              <a:t>برشمرد </a:t>
            </a:r>
            <a:r>
              <a:rPr lang="ar-SA" sz="2000" b="1" dirty="0" smtClean="0">
                <a:solidFill>
                  <a:srgbClr val="004BE2"/>
                </a:solidFill>
                <a:latin typeface="Tahoma" pitchFamily="34" charset="0"/>
                <a:cs typeface="Tahoma" pitchFamily="34" charset="0"/>
              </a:rPr>
              <a:t>استراتژی ها مجاز</a:t>
            </a:r>
            <a:r>
              <a:rPr lang="fa-IR" sz="2000" b="1" dirty="0" smtClean="0">
                <a:solidFill>
                  <a:srgbClr val="004BE2"/>
                </a:solidFill>
                <a:latin typeface="Tahoma" pitchFamily="34" charset="0"/>
                <a:cs typeface="Tahoma" pitchFamily="34" charset="0"/>
              </a:rPr>
              <a:t>ند</a:t>
            </a:r>
            <a:r>
              <a:rPr lang="ar-SA" sz="2000" b="1" dirty="0" smtClean="0">
                <a:solidFill>
                  <a:srgbClr val="004BE2"/>
                </a:solidFill>
                <a:latin typeface="Tahoma" pitchFamily="34" charset="0"/>
                <a:cs typeface="Tahoma" pitchFamily="34" charset="0"/>
              </a:rPr>
              <a:t> اصول را هر </a:t>
            </a:r>
            <a:r>
              <a:rPr lang="fa-IR" sz="2000" b="1" dirty="0" smtClean="0">
                <a:solidFill>
                  <a:srgbClr val="004BE2"/>
                </a:solidFill>
                <a:latin typeface="Tahoma" pitchFamily="34" charset="0"/>
                <a:cs typeface="Tahoma" pitchFamily="34" charset="0"/>
              </a:rPr>
              <a:t>جایی</a:t>
            </a:r>
            <a:r>
              <a:rPr lang="ar-SA" sz="2000" b="1" dirty="0" smtClean="0">
                <a:solidFill>
                  <a:srgbClr val="004BE2"/>
                </a:solidFill>
                <a:latin typeface="Tahoma" pitchFamily="34" charset="0"/>
                <a:cs typeface="Tahoma" pitchFamily="34" charset="0"/>
              </a:rPr>
              <a:t> که مردم ظرفیت یادگیری و منابعی برای حمایت این ظرفیت ها را دارند استفاده کنند</a:t>
            </a:r>
            <a:r>
              <a:rPr lang="fa-IR" sz="2000" b="1" dirty="0" smtClean="0">
                <a:solidFill>
                  <a:srgbClr val="004BE2"/>
                </a:solidFill>
                <a:latin typeface="Tahoma" pitchFamily="34" charset="0"/>
                <a:cs typeface="Tahoma" pitchFamily="34" charset="0"/>
              </a:rPr>
              <a:t>.</a:t>
            </a:r>
          </a:p>
          <a:p>
            <a:pPr algn="ctr">
              <a:buNone/>
            </a:pPr>
            <a:endParaRPr lang="en-US" sz="2000" b="1" dirty="0" smtClean="0">
              <a:latin typeface="Tahoma" pitchFamily="34" charset="0"/>
              <a:cs typeface="Tahoma" pitchFamily="34" charset="0"/>
            </a:endParaRPr>
          </a:p>
          <a:p>
            <a:pPr algn="l" rtl="0">
              <a:buNone/>
            </a:pPr>
            <a:r>
              <a:rPr lang="en-US" sz="2000" b="1" dirty="0" smtClean="0">
                <a:effectLst>
                  <a:outerShdw blurRad="38100" dist="38100" dir="2700000" algn="tl">
                    <a:srgbClr val="000000">
                      <a:alpha val="43137"/>
                    </a:srgbClr>
                  </a:outerShdw>
                </a:effectLst>
                <a:latin typeface="B Titr"/>
              </a:rPr>
              <a:t>Record = account</a:t>
            </a: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not e</a:t>
            </a:r>
            <a:r>
              <a:rPr lang="fa-IR" sz="2000" b="1" dirty="0" smtClean="0">
                <a:effectLst>
                  <a:outerShdw blurRad="38100" dist="38100" dir="2700000" algn="tl">
                    <a:srgbClr val="000000">
                      <a:alpha val="43137"/>
                    </a:srgbClr>
                  </a:outerShdw>
                </a:effectLst>
                <a:latin typeface="B Titr"/>
              </a:rPr>
              <a:t>      </a:t>
            </a:r>
            <a:r>
              <a:rPr lang="en-US" sz="2000" b="1" dirty="0" smtClean="0">
                <a:effectLst>
                  <a:outerShdw blurRad="38100" dist="38100" dir="2700000" algn="tl">
                    <a:srgbClr val="000000">
                      <a:alpha val="43137"/>
                    </a:srgbClr>
                  </a:outerShdw>
                </a:effectLst>
                <a:latin typeface="B Titr"/>
              </a:rPr>
              <a:t>            support =keep  up=hold  up</a:t>
            </a:r>
          </a:p>
          <a:p>
            <a:pPr algn="l" rtl="0">
              <a:buNone/>
            </a:pPr>
            <a:r>
              <a:rPr lang="en-US" sz="2000" b="1" dirty="0" smtClean="0">
                <a:effectLst>
                  <a:outerShdw blurRad="38100" dist="38100" dir="2700000" algn="tl">
                    <a:srgbClr val="000000">
                      <a:alpha val="43137"/>
                    </a:srgbClr>
                  </a:outerShdw>
                </a:effectLst>
                <a:latin typeface="B Titr"/>
              </a:rPr>
              <a:t>Capacity=space=size</a:t>
            </a:r>
          </a:p>
        </p:txBody>
      </p:sp>
    </p:spTree>
  </p:cSld>
  <p:clrMapOvr>
    <a:masterClrMapping/>
  </p:clrMapOvr>
  <p:transition spd="med">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571472" y="642918"/>
            <a:ext cx="8229600" cy="5895996"/>
          </a:xfrm>
        </p:spPr>
        <p:txBody>
          <a:bodyPr/>
          <a:lstStyle/>
          <a:p>
            <a:pPr algn="ctr">
              <a:buNone/>
            </a:pPr>
            <a:r>
              <a:rPr lang="en-US" sz="2400" b="1" dirty="0" smtClean="0">
                <a:effectLst>
                  <a:outerShdw blurRad="38100" dist="38100" dir="2700000" algn="tl">
                    <a:srgbClr val="000000">
                      <a:alpha val="43137"/>
                    </a:srgbClr>
                  </a:outerShdw>
                </a:effectLst>
                <a:latin typeface="B Titr"/>
              </a:rPr>
              <a:t>In  practice, the strategies  of  most organizations  are  probably  a  combination of  the  intended (planned)  and  the emergent. </a:t>
            </a:r>
          </a:p>
          <a:p>
            <a:pPr algn="ctr">
              <a:buNone/>
            </a:pPr>
            <a:r>
              <a:rPr lang="ar-SA" sz="2000" b="1" dirty="0" smtClean="0">
                <a:solidFill>
                  <a:srgbClr val="004BE2"/>
                </a:solidFill>
                <a:latin typeface="Tahoma" pitchFamily="34" charset="0"/>
                <a:cs typeface="Tahoma" pitchFamily="34" charset="0"/>
              </a:rPr>
              <a:t>عملا استراتژی های اغلب سازمان ها احتمالا ترکیبی از</a:t>
            </a:r>
            <a:r>
              <a:rPr lang="fa-IR" sz="2000" b="1" dirty="0" smtClean="0">
                <a:solidFill>
                  <a:srgbClr val="004BE2"/>
                </a:solidFill>
                <a:latin typeface="Tahoma" pitchFamily="34" charset="0"/>
                <a:cs typeface="Tahoma" pitchFamily="34" charset="0"/>
              </a:rPr>
              <a:t> استراتژیهای </a:t>
            </a:r>
            <a:r>
              <a:rPr lang="ar-SA" sz="2000" b="1" dirty="0" smtClean="0">
                <a:solidFill>
                  <a:srgbClr val="004BE2"/>
                </a:solidFill>
                <a:latin typeface="Tahoma" pitchFamily="34" charset="0"/>
                <a:cs typeface="Tahoma" pitchFamily="34" charset="0"/>
              </a:rPr>
              <a:t> طراحی شده و طراحی نشده هستند.</a:t>
            </a:r>
            <a:endParaRPr lang="en-US" sz="2000" b="1" dirty="0" smtClean="0">
              <a:solidFill>
                <a:srgbClr val="004BE2"/>
              </a:solidFill>
              <a:latin typeface="Tahoma" pitchFamily="34" charset="0"/>
              <a:cs typeface="Tahoma" pitchFamily="34" charset="0"/>
            </a:endParaRPr>
          </a:p>
          <a:p>
            <a:pPr algn="l">
              <a:buNone/>
            </a:pPr>
            <a:r>
              <a:rPr lang="fa-IR" sz="2000" b="1" dirty="0" smtClean="0">
                <a:effectLst>
                  <a:outerShdw blurRad="38100" dist="38100" dir="2700000" algn="tl">
                    <a:srgbClr val="000000">
                      <a:alpha val="43137"/>
                    </a:srgbClr>
                  </a:outerShdw>
                </a:effectLst>
                <a:latin typeface="Tahoma" pitchFamily="34" charset="0"/>
                <a:cs typeface="Tahoma" pitchFamily="34" charset="0"/>
              </a:rPr>
              <a:t>  </a:t>
            </a:r>
          </a:p>
          <a:p>
            <a:pPr algn="l">
              <a:buNone/>
            </a:pPr>
            <a:r>
              <a:rPr lang="fa-IR" sz="2000" b="1" dirty="0" smtClean="0">
                <a:effectLst>
                  <a:outerShdw blurRad="38100" dist="38100" dir="2700000" algn="tl">
                    <a:srgbClr val="000000">
                      <a:alpha val="43137"/>
                    </a:srgbClr>
                  </a:outerShdw>
                </a:effectLst>
                <a:latin typeface="Tahoma" pitchFamily="34" charset="0"/>
                <a:cs typeface="Tahoma" pitchFamily="34" charset="0"/>
              </a:rPr>
              <a:t>  </a:t>
            </a:r>
            <a:r>
              <a:rPr lang="fa-IR" sz="2000" b="1" dirty="0" smtClean="0">
                <a:effectLst>
                  <a:outerShdw blurRad="38100" dist="38100" dir="2700000" algn="tl">
                    <a:srgbClr val="000000">
                      <a:alpha val="43137"/>
                    </a:srgbClr>
                  </a:outerShdw>
                </a:effectLst>
                <a:latin typeface="B Titr"/>
              </a:rPr>
              <a:t>شاید    </a:t>
            </a:r>
            <a:r>
              <a:rPr lang="en-US" sz="2000" b="1" dirty="0" smtClean="0">
                <a:effectLst>
                  <a:outerShdw blurRad="38100" dist="38100" dir="2700000" algn="tl">
                    <a:srgbClr val="000000">
                      <a:alpha val="43137"/>
                    </a:srgbClr>
                  </a:outerShdw>
                </a:effectLst>
                <a:latin typeface="B Titr"/>
              </a:rPr>
              <a:t>probably  =likely= most likely= in all likelihood</a:t>
            </a:r>
            <a:endParaRPr lang="fa-IR" sz="2000" b="1" dirty="0" smtClean="0">
              <a:effectLst>
                <a:outerShdw blurRad="38100" dist="38100" dir="2700000" algn="tl">
                  <a:srgbClr val="000000">
                    <a:alpha val="43137"/>
                  </a:srgbClr>
                </a:outerShdw>
              </a:effectLst>
              <a:latin typeface="B Titr"/>
            </a:endParaRPr>
          </a:p>
          <a:p>
            <a:pPr>
              <a:buNone/>
            </a:pPr>
            <a:endParaRPr lang="en-US" sz="2000" b="1" dirty="0" smtClean="0">
              <a:effectLst>
                <a:outerShdw blurRad="38100" dist="38100" dir="2700000" algn="tl">
                  <a:srgbClr val="000000">
                    <a:alpha val="43137"/>
                  </a:srgbClr>
                </a:outerShdw>
              </a:effectLst>
              <a:latin typeface="Tahoma" pitchFamily="34" charset="0"/>
              <a:cs typeface="Tahoma" pitchFamily="34" charset="0"/>
            </a:endParaRPr>
          </a:p>
          <a:p>
            <a:pPr>
              <a:buNone/>
            </a:pPr>
            <a:r>
              <a:rPr lang="en-US" sz="2000" b="1" dirty="0" smtClean="0">
                <a:effectLst>
                  <a:outerShdw blurRad="38100" dist="38100" dir="2700000" algn="tl">
                    <a:srgbClr val="000000">
                      <a:alpha val="43137"/>
                    </a:srgbClr>
                  </a:outerShdw>
                </a:effectLst>
                <a:latin typeface="B Titr"/>
              </a:rPr>
              <a:t>Combination =association= cooperation                                          </a:t>
            </a:r>
            <a:endParaRPr lang="fa-IR" sz="2000" b="1" dirty="0" smtClean="0">
              <a:effectLst>
                <a:outerShdw blurRad="38100" dist="38100" dir="2700000" algn="tl">
                  <a:srgbClr val="000000">
                    <a:alpha val="43137"/>
                  </a:srgbClr>
                </a:outerShdw>
              </a:effectLst>
              <a:latin typeface="B Titr"/>
            </a:endParaRPr>
          </a:p>
          <a:p>
            <a:pPr>
              <a:buNone/>
            </a:pPr>
            <a:r>
              <a:rPr lang="en-US" sz="2000" b="1" dirty="0" smtClean="0">
                <a:effectLst>
                  <a:outerShdw blurRad="38100" dist="38100" dir="2700000" algn="tl">
                    <a:srgbClr val="000000">
                      <a:alpha val="43137"/>
                    </a:srgbClr>
                  </a:outerShdw>
                </a:effectLst>
                <a:latin typeface="B Titr"/>
              </a:rPr>
              <a:t>                                                                                                                                               </a:t>
            </a:r>
          </a:p>
        </p:txBody>
      </p:sp>
    </p:spTree>
  </p:cSld>
  <p:clrMapOvr>
    <a:masterClrMapping/>
  </p:clrMapOvr>
  <p:transition spd="med">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idx="1"/>
          </p:nvPr>
        </p:nvSpPr>
        <p:spPr>
          <a:xfrm>
            <a:off x="428596" y="285728"/>
            <a:ext cx="8229600" cy="5857916"/>
          </a:xfrm>
        </p:spPr>
        <p:txBody>
          <a:bodyPr/>
          <a:lstStyle/>
          <a:p>
            <a:pPr algn="ctr">
              <a:buNone/>
            </a:pPr>
            <a:endParaRPr lang="fa-IR" sz="2000" b="1" dirty="0" smtClean="0">
              <a:effectLst>
                <a:outerShdw blurRad="38100" dist="38100" dir="2700000" algn="tl">
                  <a:srgbClr val="000000">
                    <a:alpha val="43137"/>
                  </a:srgbClr>
                </a:outerShdw>
              </a:effectLst>
              <a:latin typeface="B Titr"/>
            </a:endParaRPr>
          </a:p>
          <a:p>
            <a:pPr algn="ctr">
              <a:buNone/>
            </a:pPr>
            <a:r>
              <a:rPr lang="en-US" sz="2000" b="1" dirty="0" smtClean="0">
                <a:effectLst>
                  <a:outerShdw blurRad="38100" dist="38100" dir="2700000" algn="tl">
                    <a:srgbClr val="000000">
                      <a:alpha val="43137"/>
                    </a:srgbClr>
                  </a:outerShdw>
                </a:effectLst>
                <a:latin typeface="B Titr"/>
              </a:rPr>
              <a:t>The  message  for  management  is that  it  needs  t o recognize  the  process of  emergence  and  to intervene  when  appropriate, killing  off  bad, emergent  strategies  but  nurturing  potentially  good  ones.</a:t>
            </a:r>
          </a:p>
          <a:p>
            <a:pPr>
              <a:buNone/>
            </a:pPr>
            <a:r>
              <a:rPr lang="en-US" sz="2000" b="1" dirty="0" smtClean="0">
                <a:solidFill>
                  <a:srgbClr val="004BE2"/>
                </a:solidFill>
                <a:latin typeface="Tahoma" pitchFamily="34" charset="0"/>
                <a:cs typeface="Tahoma" pitchFamily="34" charset="0"/>
              </a:rPr>
              <a:t> </a:t>
            </a:r>
            <a:r>
              <a:rPr lang="ar-SA" sz="2000" b="1" dirty="0" smtClean="0">
                <a:solidFill>
                  <a:srgbClr val="004BE2"/>
                </a:solidFill>
                <a:latin typeface="Tahoma" pitchFamily="34" charset="0"/>
                <a:cs typeface="Tahoma" pitchFamily="34" charset="0"/>
              </a:rPr>
              <a:t>پیامی برای مدیریت این است که به شناسایی فرآیند ناگهانی نیاز دارد.وزمانی که مناسب بود دخالت کند و استراتژی های ناگهانی و بد را از بین ببرد اما </a:t>
            </a:r>
            <a:r>
              <a:rPr lang="fa-IR" sz="2000" b="1" dirty="0" smtClean="0">
                <a:solidFill>
                  <a:srgbClr val="004BE2"/>
                </a:solidFill>
                <a:latin typeface="Tahoma" pitchFamily="34" charset="0"/>
                <a:cs typeface="Tahoma" pitchFamily="34" charset="0"/>
              </a:rPr>
              <a:t>استعدادهای بالقوه </a:t>
            </a:r>
            <a:r>
              <a:rPr lang="ar-SA" sz="2000" b="1" dirty="0" smtClean="0">
                <a:solidFill>
                  <a:srgbClr val="004BE2"/>
                </a:solidFill>
                <a:latin typeface="Tahoma" pitchFamily="34" charset="0"/>
                <a:cs typeface="Tahoma" pitchFamily="34" charset="0"/>
              </a:rPr>
              <a:t>احتمالا خوب را پرورش دهد</a:t>
            </a:r>
            <a:r>
              <a:rPr lang="en-US" sz="2000" b="1" dirty="0" smtClean="0">
                <a:solidFill>
                  <a:srgbClr val="004BE2"/>
                </a:solidFill>
                <a:latin typeface="Tahoma" pitchFamily="34" charset="0"/>
                <a:cs typeface="Tahoma" pitchFamily="34" charset="0"/>
              </a:rPr>
              <a:t>.</a:t>
            </a:r>
            <a:endParaRPr lang="en-US" sz="2000" b="1" dirty="0" smtClean="0">
              <a:latin typeface="Tahoma" pitchFamily="34" charset="0"/>
              <a:cs typeface="Tahoma" pitchFamily="34" charset="0"/>
            </a:endParaRPr>
          </a:p>
          <a:p>
            <a:pPr algn="l" rtl="0">
              <a:buNone/>
            </a:pPr>
            <a:r>
              <a:rPr lang="en-US" sz="2000" b="1" dirty="0" smtClean="0">
                <a:effectLst>
                  <a:outerShdw blurRad="38100" dist="38100" dir="2700000" algn="tl">
                    <a:srgbClr val="000000">
                      <a:alpha val="43137"/>
                    </a:srgbClr>
                  </a:outerShdw>
                </a:effectLst>
                <a:latin typeface="B Titr"/>
              </a:rPr>
              <a:t>intercede= intervene               </a:t>
            </a:r>
          </a:p>
          <a:p>
            <a:pPr algn="l" rtl="0">
              <a:buNone/>
            </a:pPr>
            <a:r>
              <a:rPr lang="en-US" sz="2000" dirty="0" smtClean="0"/>
              <a:t> </a:t>
            </a:r>
            <a:r>
              <a:rPr lang="en-US" sz="2000" b="1" dirty="0" smtClean="0">
                <a:effectLst>
                  <a:outerShdw blurRad="38100" dist="38100" dir="2700000" algn="tl">
                    <a:srgbClr val="000000">
                      <a:alpha val="43137"/>
                    </a:srgbClr>
                  </a:outerShdw>
                </a:effectLst>
                <a:latin typeface="B Titr"/>
              </a:rPr>
              <a:t>nurturing =  take care  of =feed</a:t>
            </a:r>
          </a:p>
        </p:txBody>
      </p:sp>
    </p:spTree>
  </p:cSld>
  <p:clrMapOvr>
    <a:masterClrMapping/>
  </p:clrMapOvr>
  <p:transition spd="med">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1888</TotalTime>
  <Words>2302</Words>
  <Application>Microsoft Office PowerPoint</Application>
  <PresentationFormat>On-screen Show (4:3)</PresentationFormat>
  <Paragraphs>179</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زبان تخصصی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Ghaemonline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اول كليات ( نگرش كلي</dc:title>
  <dc:creator>Reza</dc:creator>
  <cp:lastModifiedBy>Novin Pendar</cp:lastModifiedBy>
  <cp:revision>320</cp:revision>
  <dcterms:created xsi:type="dcterms:W3CDTF">2007-02-23T07:03:20Z</dcterms:created>
  <dcterms:modified xsi:type="dcterms:W3CDTF">2015-12-02T18:55:19Z</dcterms:modified>
</cp:coreProperties>
</file>