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9" r:id="rId3"/>
    <p:sldId id="260" r:id="rId4"/>
    <p:sldId id="337" r:id="rId5"/>
    <p:sldId id="359" r:id="rId6"/>
    <p:sldId id="339" r:id="rId7"/>
    <p:sldId id="340" r:id="rId8"/>
    <p:sldId id="301" r:id="rId9"/>
    <p:sldId id="302" r:id="rId10"/>
    <p:sldId id="303" r:id="rId11"/>
    <p:sldId id="304" r:id="rId12"/>
    <p:sldId id="305" r:id="rId13"/>
    <p:sldId id="306" r:id="rId14"/>
    <p:sldId id="307" r:id="rId15"/>
    <p:sldId id="308" r:id="rId16"/>
    <p:sldId id="309" r:id="rId17"/>
    <p:sldId id="310" r:id="rId18"/>
    <p:sldId id="313" r:id="rId19"/>
    <p:sldId id="355" r:id="rId20"/>
    <p:sldId id="314" r:id="rId21"/>
  </p:sldIdLst>
  <p:sldSz cx="9144000" cy="6858000" type="screen4x3"/>
  <p:notesSz cx="7102475" cy="10233025"/>
  <p:embeddedFontLst>
    <p:embeddedFont>
      <p:font typeface="B Nazanin" pitchFamily="2" charset="-78"/>
      <p:bold r:id="rId23"/>
    </p:embeddedFont>
    <p:embeddedFont>
      <p:font typeface="IranNastaliq" pitchFamily="18" charset="0"/>
      <p:regular r:id="rId24"/>
    </p:embeddedFont>
    <p:embeddedFont>
      <p:font typeface="B Zar" pitchFamily="2" charset="-78"/>
      <p:regular r:id="rId25"/>
      <p:bold r:id="rId26"/>
    </p:embeddedFont>
    <p:embeddedFont>
      <p:font typeface="Calibri"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CC3300"/>
    <a:srgbClr val="0000FF"/>
    <a:srgbClr val="008000"/>
    <a:srgbClr val="996600"/>
    <a:srgbClr val="00CC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573" autoAdjust="0"/>
  </p:normalViewPr>
  <p:slideViewPr>
    <p:cSldViewPr>
      <p:cViewPr>
        <p:scale>
          <a:sx n="70" d="100"/>
          <a:sy n="70" d="100"/>
        </p:scale>
        <p:origin x="-1374" y="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651"/>
          </a:xfrm>
          <a:prstGeom prst="rect">
            <a:avLst/>
          </a:prstGeom>
        </p:spPr>
        <p:txBody>
          <a:bodyPr vert="horz" lIns="99057" tIns="49528" rIns="99057" bIns="49528" rtlCol="0"/>
          <a:lstStyle>
            <a:lvl1pPr algn="l">
              <a:defRPr sz="1300"/>
            </a:lvl1pPr>
          </a:lstStyle>
          <a:p>
            <a:endParaRPr lang="en-US"/>
          </a:p>
        </p:txBody>
      </p:sp>
      <p:sp>
        <p:nvSpPr>
          <p:cNvPr id="3" name="Date Placeholder 2"/>
          <p:cNvSpPr>
            <a:spLocks noGrp="1"/>
          </p:cNvSpPr>
          <p:nvPr>
            <p:ph type="dt" idx="1"/>
          </p:nvPr>
        </p:nvSpPr>
        <p:spPr>
          <a:xfrm>
            <a:off x="4023092" y="0"/>
            <a:ext cx="3077739" cy="511651"/>
          </a:xfrm>
          <a:prstGeom prst="rect">
            <a:avLst/>
          </a:prstGeom>
        </p:spPr>
        <p:txBody>
          <a:bodyPr vert="horz" lIns="99057" tIns="49528" rIns="99057" bIns="49528" rtlCol="0"/>
          <a:lstStyle>
            <a:lvl1pPr algn="r">
              <a:defRPr sz="1300"/>
            </a:lvl1pPr>
          </a:lstStyle>
          <a:p>
            <a:fld id="{37130881-746A-490A-A20F-30965751275E}" type="datetimeFigureOut">
              <a:rPr lang="en-US" smtClean="0"/>
              <a:pPr/>
              <a:t>4/18/2015</a:t>
            </a:fld>
            <a:endParaRPr lang="en-US"/>
          </a:p>
        </p:txBody>
      </p:sp>
      <p:sp>
        <p:nvSpPr>
          <p:cNvPr id="4" name="Slide Image Placeholder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9057" tIns="49528" rIns="99057" bIns="49528" rtlCol="0" anchor="ctr"/>
          <a:lstStyle/>
          <a:p>
            <a:endParaRPr lang="en-US"/>
          </a:p>
        </p:txBody>
      </p:sp>
      <p:sp>
        <p:nvSpPr>
          <p:cNvPr id="5" name="Notes Placeholder 4"/>
          <p:cNvSpPr>
            <a:spLocks noGrp="1"/>
          </p:cNvSpPr>
          <p:nvPr>
            <p:ph type="body" sz="quarter" idx="3"/>
          </p:nvPr>
        </p:nvSpPr>
        <p:spPr>
          <a:xfrm>
            <a:off x="710248" y="4860687"/>
            <a:ext cx="5681980" cy="4604861"/>
          </a:xfrm>
          <a:prstGeom prst="rect">
            <a:avLst/>
          </a:prstGeom>
        </p:spPr>
        <p:txBody>
          <a:bodyPr vert="horz" lIns="99057" tIns="49528" rIns="99057" bIns="495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19598"/>
            <a:ext cx="3077739" cy="511651"/>
          </a:xfrm>
          <a:prstGeom prst="rect">
            <a:avLst/>
          </a:prstGeom>
        </p:spPr>
        <p:txBody>
          <a:bodyPr vert="horz" lIns="99057" tIns="49528" rIns="99057" bIns="49528" rtlCol="0" anchor="b"/>
          <a:lstStyle>
            <a:lvl1pPr algn="l">
              <a:defRPr sz="1300"/>
            </a:lvl1pPr>
          </a:lstStyle>
          <a:p>
            <a:endParaRPr lang="en-US"/>
          </a:p>
        </p:txBody>
      </p:sp>
      <p:sp>
        <p:nvSpPr>
          <p:cNvPr id="7" name="Slide Number Placeholder 6"/>
          <p:cNvSpPr>
            <a:spLocks noGrp="1"/>
          </p:cNvSpPr>
          <p:nvPr>
            <p:ph type="sldNum" sz="quarter" idx="5"/>
          </p:nvPr>
        </p:nvSpPr>
        <p:spPr>
          <a:xfrm>
            <a:off x="4023092" y="9719598"/>
            <a:ext cx="3077739" cy="511651"/>
          </a:xfrm>
          <a:prstGeom prst="rect">
            <a:avLst/>
          </a:prstGeom>
        </p:spPr>
        <p:txBody>
          <a:bodyPr vert="horz" lIns="99057" tIns="49528" rIns="99057" bIns="49528" rtlCol="0" anchor="b"/>
          <a:lstStyle>
            <a:lvl1pPr algn="r">
              <a:defRPr sz="1300"/>
            </a:lvl1pPr>
          </a:lstStyle>
          <a:p>
            <a:fld id="{7D37A953-43AD-45A0-A22D-E7F973A9CF2D}" type="slidenum">
              <a:rPr lang="en-US" smtClean="0"/>
              <a:pPr/>
              <a:t>‹#›</a:t>
            </a:fld>
            <a:endParaRPr lang="en-US"/>
          </a:p>
        </p:txBody>
      </p:sp>
    </p:spTree>
    <p:extLst>
      <p:ext uri="{BB962C8B-B14F-4D97-AF65-F5344CB8AC3E}">
        <p14:creationId xmlns:p14="http://schemas.microsoft.com/office/powerpoint/2010/main" val="1113155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latin typeface="Arial" charset="0"/>
              </a:rPr>
              <a:t>Dendritic cells are the most effective APCs for activating naive CD4+ and COW T cells, and therefore for initiating T cell responses. Macrophages present antigens to differentiated (effector) CD4+T cells in the effector phase of cell-mediated immunity, and B lymphocytes present antigens to helper T cells during humoral immune responses.</a:t>
            </a:r>
            <a:endParaRPr lang="en-US" dirty="0"/>
          </a:p>
        </p:txBody>
      </p:sp>
      <p:sp>
        <p:nvSpPr>
          <p:cNvPr id="4" name="Slide Number Placeholder 3"/>
          <p:cNvSpPr>
            <a:spLocks noGrp="1"/>
          </p:cNvSpPr>
          <p:nvPr>
            <p:ph type="sldNum" sz="quarter" idx="10"/>
          </p:nvPr>
        </p:nvSpPr>
        <p:spPr/>
        <p:txBody>
          <a:bodyPr/>
          <a:lstStyle/>
          <a:p>
            <a:fld id="{72376FED-B686-4F14-B6FD-F1D0C63FD540}" type="slidenum">
              <a:rPr lang="ar-SA" altLang="en-US" smtClean="0"/>
              <a:pPr/>
              <a:t>7</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However, after the antigen has been processed in the early endosome to a size of 3–20 </a:t>
            </a:r>
            <a:r>
              <a:rPr lang="en-US" sz="1200" kern="1200" baseline="0" dirty="0" err="1" smtClean="0">
                <a:solidFill>
                  <a:schemeClr val="tx1"/>
                </a:solidFill>
                <a:latin typeface="Arial" charset="0"/>
                <a:ea typeface="+mn-ea"/>
                <a:cs typeface="+mn-cs"/>
              </a:rPr>
              <a:t>kDa</a:t>
            </a:r>
            <a:r>
              <a:rPr lang="en-US" sz="1200" kern="1200" baseline="0" dirty="0" smtClean="0">
                <a:solidFill>
                  <a:schemeClr val="tx1"/>
                </a:solidFill>
                <a:latin typeface="Arial" charset="0"/>
                <a:ea typeface="+mn-ea"/>
                <a:cs typeface="+mn-cs"/>
              </a:rPr>
              <a:t>, a fraction of it is somehow actively transported from the endosomes into the cytosol, where the fragments are taken up by proteasomes and degraded to peptides.</a:t>
            </a:r>
          </a:p>
          <a:p>
            <a:r>
              <a:rPr lang="en-US" sz="1200" kern="1200" baseline="0" dirty="0" smtClean="0">
                <a:solidFill>
                  <a:schemeClr val="tx1"/>
                </a:solidFill>
                <a:latin typeface="Arial" charset="0"/>
                <a:ea typeface="+mn-ea"/>
                <a:cs typeface="+mn-cs"/>
              </a:rPr>
              <a:t>Interestingly, a tyrosine residue in the tail of MHC class I molecules is responsible for the success of cross-presentation: mutation of this residue allows the mutated MHC class I molecule to participate in the endogenous pathway but not the cross-presentation </a:t>
            </a:r>
            <a:r>
              <a:rPr lang="en-US" sz="1200" kern="1200" baseline="0" smtClean="0">
                <a:solidFill>
                  <a:schemeClr val="tx1"/>
                </a:solidFill>
                <a:latin typeface="Arial" charset="0"/>
                <a:ea typeface="+mn-ea"/>
                <a:cs typeface="+mn-cs"/>
              </a:rPr>
              <a:t>pathway.</a:t>
            </a:r>
            <a:endParaRPr lang="en-US" smtClean="0"/>
          </a:p>
        </p:txBody>
      </p:sp>
      <p:sp>
        <p:nvSpPr>
          <p:cNvPr id="4" name="Slide Number Placeholder 3"/>
          <p:cNvSpPr>
            <a:spLocks noGrp="1"/>
          </p:cNvSpPr>
          <p:nvPr>
            <p:ph type="sldNum" sz="quarter" idx="10"/>
          </p:nvPr>
        </p:nvSpPr>
        <p:spPr/>
        <p:txBody>
          <a:bodyPr/>
          <a:lstStyle/>
          <a:p>
            <a:fld id="{7D37A953-43AD-45A0-A22D-E7F973A9CF2D}"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baseline="0" dirty="0" smtClean="0">
                <a:solidFill>
                  <a:schemeClr val="tx1"/>
                </a:solidFill>
                <a:latin typeface="Arial" charset="0"/>
                <a:ea typeface="+mn-ea"/>
                <a:cs typeface="+mn-cs"/>
              </a:rPr>
              <a:t>Several properties of dendritic cells make them the most effective APCs for initiating primary T cell responses.</a:t>
            </a:r>
            <a:r>
              <a:rPr lang="en-US" sz="1200" i="1" kern="1200" baseline="0" dirty="0" smtClean="0">
                <a:solidFill>
                  <a:schemeClr val="tx1"/>
                </a:solidFill>
                <a:latin typeface="Arial" charset="0"/>
                <a:ea typeface="+mn-ea"/>
                <a:cs typeface="+mn-cs"/>
              </a:rPr>
              <a:t> First, dendritic cells are strategically located </a:t>
            </a:r>
            <a:r>
              <a:rPr lang="en-US" sz="1200" kern="1200" baseline="0" dirty="0" smtClean="0">
                <a:solidFill>
                  <a:schemeClr val="tx1"/>
                </a:solidFill>
                <a:latin typeface="Arial" charset="0"/>
                <a:ea typeface="+mn-ea"/>
                <a:cs typeface="+mn-cs"/>
              </a:rPr>
              <a:t>at the common sites of entry of microbes and foreign antigens and in tissues that may be colonized by microbes. Second, dendritic cells express receptors that enable them to capture microbes and respond to microbes. Third, these cells migrate preferentially to the T cell zones of lymph nodes, through which naive T lymphocytes circulate, searching for foreign antigens. Fourth, mature dendritic cells express high levels of costimulators. which are needed to activate naive T lymphocytes.</a:t>
            </a:r>
            <a:endParaRPr lang="en-US" dirty="0" smtClean="0"/>
          </a:p>
          <a:p>
            <a:endParaRPr lang="en-US" dirty="0"/>
          </a:p>
        </p:txBody>
      </p:sp>
      <p:sp>
        <p:nvSpPr>
          <p:cNvPr id="4" name="Slide Number Placeholder 3"/>
          <p:cNvSpPr>
            <a:spLocks noGrp="1"/>
          </p:cNvSpPr>
          <p:nvPr>
            <p:ph type="sldNum" sz="quarter" idx="10"/>
          </p:nvPr>
        </p:nvSpPr>
        <p:spPr/>
        <p:txBody>
          <a:bodyPr/>
          <a:lstStyle/>
          <a:p>
            <a:fld id="{7D37A953-43AD-45A0-A22D-E7F973A9CF2D}"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Arial" charset="0"/>
                <a:ea typeface="+mn-ea"/>
                <a:cs typeface="+mn-cs"/>
              </a:rPr>
              <a:t>Macrophages are also key players in the amplification of antigen presentation in a localized area. For example, consider the situation in which a macrophage has internalized an antigen, digested it, and presented a peptide bound in the groove of an MHC class II molecule to a specific </a:t>
            </a:r>
            <a:r>
              <a:rPr lang="en-US" sz="1200" kern="1200" baseline="0" dirty="0" err="1" smtClean="0">
                <a:solidFill>
                  <a:schemeClr val="tx1"/>
                </a:solidFill>
                <a:latin typeface="Arial" charset="0"/>
                <a:ea typeface="+mn-ea"/>
                <a:cs typeface="+mn-cs"/>
              </a:rPr>
              <a:t>Th</a:t>
            </a:r>
            <a:r>
              <a:rPr lang="en-US" sz="1200" kern="1200" baseline="0" dirty="0" smtClean="0">
                <a:solidFill>
                  <a:schemeClr val="tx1"/>
                </a:solidFill>
                <a:latin typeface="Arial" charset="0"/>
                <a:ea typeface="+mn-ea"/>
                <a:cs typeface="+mn-cs"/>
              </a:rPr>
              <a:t> cell such that that </a:t>
            </a:r>
            <a:r>
              <a:rPr lang="en-US" sz="1200" kern="1200" baseline="0" dirty="0" err="1" smtClean="0">
                <a:solidFill>
                  <a:schemeClr val="tx1"/>
                </a:solidFill>
                <a:latin typeface="Arial" charset="0"/>
                <a:ea typeface="+mn-ea"/>
                <a:cs typeface="+mn-cs"/>
              </a:rPr>
              <a:t>Th</a:t>
            </a:r>
            <a:r>
              <a:rPr lang="en-US" sz="1200" kern="1200" baseline="0" dirty="0" smtClean="0">
                <a:solidFill>
                  <a:schemeClr val="tx1"/>
                </a:solidFill>
                <a:latin typeface="Arial" charset="0"/>
                <a:ea typeface="+mn-ea"/>
                <a:cs typeface="+mn-cs"/>
              </a:rPr>
              <a:t> cell is activated. The activated </a:t>
            </a:r>
            <a:r>
              <a:rPr lang="en-US" sz="1200" kern="1200" baseline="0" dirty="0" err="1" smtClean="0">
                <a:solidFill>
                  <a:schemeClr val="tx1"/>
                </a:solidFill>
                <a:latin typeface="Arial" charset="0"/>
                <a:ea typeface="+mn-ea"/>
                <a:cs typeface="+mn-cs"/>
              </a:rPr>
              <a:t>Th</a:t>
            </a:r>
            <a:r>
              <a:rPr lang="en-US" sz="1200" kern="1200" baseline="0" dirty="0" smtClean="0">
                <a:solidFill>
                  <a:schemeClr val="tx1"/>
                </a:solidFill>
                <a:latin typeface="Arial" charset="0"/>
                <a:ea typeface="+mn-ea"/>
                <a:cs typeface="+mn-cs"/>
              </a:rPr>
              <a:t> cell produces IFN-</a:t>
            </a:r>
            <a:r>
              <a:rPr lang="en-US" sz="1200" kern="1200" baseline="0" dirty="0" smtClean="0">
                <a:solidFill>
                  <a:schemeClr val="tx1"/>
                </a:solidFill>
                <a:latin typeface="Arial" charset="0"/>
                <a:ea typeface="+mn-ea"/>
                <a:cs typeface="+mn-cs"/>
                <a:sym typeface="Symbol"/>
              </a:rPr>
              <a:t></a:t>
            </a:r>
            <a:r>
              <a:rPr lang="en-US" sz="1200" kern="1200" baseline="0" dirty="0" smtClean="0">
                <a:solidFill>
                  <a:schemeClr val="tx1"/>
                </a:solidFill>
                <a:latin typeface="Arial" charset="0"/>
                <a:ea typeface="+mn-ea"/>
                <a:cs typeface="+mn-cs"/>
              </a:rPr>
              <a:t>, which not only activates the macrophage so that it becomes a more aggressive phagocyte but also upregulates the expression of MHC class II on additional local macrophages and DCs, and induces MHC class II expression on non-professional APCs in the vicinity. The result is an army of APCs that stimulates many more members of the specific </a:t>
            </a:r>
            <a:r>
              <a:rPr lang="en-US" sz="1200" kern="1200" baseline="0" dirty="0" err="1" smtClean="0">
                <a:solidFill>
                  <a:schemeClr val="tx1"/>
                </a:solidFill>
                <a:latin typeface="Arial" charset="0"/>
                <a:ea typeface="+mn-ea"/>
                <a:cs typeface="+mn-cs"/>
              </a:rPr>
              <a:t>Th</a:t>
            </a:r>
            <a:r>
              <a:rPr lang="en-US" sz="1200" kern="1200" baseline="0" dirty="0" smtClean="0">
                <a:solidFill>
                  <a:schemeClr val="tx1"/>
                </a:solidFill>
                <a:latin typeface="Arial" charset="0"/>
                <a:ea typeface="+mn-ea"/>
                <a:cs typeface="+mn-cs"/>
              </a:rPr>
              <a:t> cell clone and thus amplifies the adaptive response.</a:t>
            </a:r>
            <a:endParaRPr lang="en-US" dirty="0" smtClean="0"/>
          </a:p>
          <a:p>
            <a:endParaRPr lang="en-US" dirty="0"/>
          </a:p>
        </p:txBody>
      </p:sp>
      <p:sp>
        <p:nvSpPr>
          <p:cNvPr id="4" name="Slide Number Placeholder 3"/>
          <p:cNvSpPr>
            <a:spLocks noGrp="1"/>
          </p:cNvSpPr>
          <p:nvPr>
            <p:ph type="sldNum" sz="quarter" idx="10"/>
          </p:nvPr>
        </p:nvSpPr>
        <p:spPr/>
        <p:txBody>
          <a:bodyPr/>
          <a:lstStyle/>
          <a:p>
            <a:fld id="{7D37A953-43AD-45A0-A22D-E7F973A9CF2D}"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B cells use their aggregated BCRs to internalize protein antigens by receptor-mediated endocytosis. Within the internalized BCR, the Ig/Ig moiety becomes phosphorylated on its ITAMs and recruits Syk kinase. Unknown signals delivered by Syk and Ig/Ig direct the internalized antigen into the endocytic pathway.</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The BCRs cannot be recycled, but within 8–24 hours, the B cell replaces the internalized </a:t>
            </a:r>
            <a:r>
              <a:rPr lang="en-US" sz="1200" kern="1200" baseline="0" dirty="0" err="1" smtClean="0">
                <a:solidFill>
                  <a:schemeClr val="tx1"/>
                </a:solidFill>
                <a:latin typeface="Arial" charset="0"/>
                <a:ea typeface="+mn-ea"/>
                <a:cs typeface="+mn-cs"/>
              </a:rPr>
              <a:t>mIg</a:t>
            </a:r>
            <a:r>
              <a:rPr lang="en-US" sz="1200" kern="1200" baseline="0" dirty="0" smtClean="0">
                <a:solidFill>
                  <a:schemeClr val="tx1"/>
                </a:solidFill>
                <a:latin typeface="Arial" charset="0"/>
                <a:ea typeface="+mn-ea"/>
                <a:cs typeface="+mn-cs"/>
              </a:rPr>
              <a:t> molecules with newly synthesized BCRs ready to bind fresh antigen.</a:t>
            </a:r>
          </a:p>
          <a:p>
            <a:r>
              <a:rPr lang="en-US" sz="1200" kern="1200" baseline="0" dirty="0" smtClean="0">
                <a:solidFill>
                  <a:schemeClr val="tx1"/>
                </a:solidFill>
                <a:latin typeface="Arial" charset="0"/>
                <a:ea typeface="+mn-ea"/>
                <a:cs typeface="+mn-cs"/>
              </a:rPr>
              <a:t>Secondly, unlike macrophages and DCs with their powers of phagocytosis, B cells are unable to internalize ligands that do not bind to their antigen receptors, and so are very limited in the range of antigens that can be captured.</a:t>
            </a:r>
          </a:p>
          <a:p>
            <a:endParaRPr lang="en-US" sz="1200" kern="1200" baseline="0" dirty="0" smtClean="0">
              <a:solidFill>
                <a:schemeClr val="tx1"/>
              </a:solidFill>
              <a:latin typeface="Arial" charset="0"/>
              <a:ea typeface="+mn-ea"/>
              <a:cs typeface="+mn-cs"/>
            </a:endParaRPr>
          </a:p>
          <a:p>
            <a:r>
              <a:rPr lang="en-US" dirty="0" smtClean="0"/>
              <a:t>B cells are generally not capable of</a:t>
            </a:r>
            <a:r>
              <a:rPr lang="en-US" baseline="0" dirty="0" smtClean="0"/>
              <a:t> </a:t>
            </a:r>
            <a:r>
              <a:rPr lang="en-US" dirty="0" smtClean="0"/>
              <a:t>phagocytosis of large particles, and therefore they are unable to capture and present antigens derived from invading microorganisms.</a:t>
            </a:r>
          </a:p>
          <a:p>
            <a:endParaRPr lang="en-US" dirty="0"/>
          </a:p>
        </p:txBody>
      </p:sp>
      <p:sp>
        <p:nvSpPr>
          <p:cNvPr id="4" name="Slide Number Placeholder 3"/>
          <p:cNvSpPr>
            <a:spLocks noGrp="1"/>
          </p:cNvSpPr>
          <p:nvPr>
            <p:ph type="sldNum" sz="quarter" idx="10"/>
          </p:nvPr>
        </p:nvSpPr>
        <p:spPr/>
        <p:txBody>
          <a:bodyPr/>
          <a:lstStyle/>
          <a:p>
            <a:fld id="{7D37A953-43AD-45A0-A22D-E7F973A9CF2D}"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Arial" charset="0"/>
                <a:ea typeface="+mn-ea"/>
                <a:cs typeface="+mn-cs"/>
              </a:rPr>
              <a:t>Internalized antigen takes 1–3 h to transverse the endocytic pathway and appear at the cell surface in the form of peptide–class II MHC complexes. The endocytic pathway appears to involve three increasingly acidic compartments: early endosomes (pH 6.0–6.5); late endosomes, or endolysosomes (pH 5.0–6.0); and lysosomes (pH 4.5–5.0). Internalized antigen moves from early to late endosomes and finally to lysosomes, encountering hydrolytic enzymes and a lower pH in each compartment.</a:t>
            </a:r>
          </a:p>
          <a:p>
            <a:r>
              <a:rPr lang="en-US" sz="1200" kern="1200" baseline="0" dirty="0" smtClean="0">
                <a:solidFill>
                  <a:schemeClr val="tx1"/>
                </a:solidFill>
                <a:latin typeface="Arial" charset="0"/>
                <a:ea typeface="+mn-ea"/>
                <a:cs typeface="+mn-cs"/>
              </a:rPr>
              <a:t>Many different enzymes may participate in the degradation of protein antigens in the endosomes. The most abundant pro teases of endosomes are cathepsins, which are thiol and </a:t>
            </a:r>
            <a:r>
              <a:rPr lang="en-US" sz="1200" kern="1200" baseline="0" dirty="0" err="1" smtClean="0">
                <a:solidFill>
                  <a:schemeClr val="tx1"/>
                </a:solidFill>
                <a:latin typeface="Arial" charset="0"/>
                <a:ea typeface="+mn-ea"/>
                <a:cs typeface="+mn-cs"/>
              </a:rPr>
              <a:t>aspartyl</a:t>
            </a:r>
            <a:r>
              <a:rPr lang="en-US" sz="1200" kern="1200" baseline="0" dirty="0" smtClean="0">
                <a:solidFill>
                  <a:schemeClr val="tx1"/>
                </a:solidFill>
                <a:latin typeface="Arial" charset="0"/>
                <a:ea typeface="+mn-ea"/>
                <a:cs typeface="+mn-cs"/>
              </a:rPr>
              <a:t> proteases with broad substrate specificities. Cathepsins may play an important role in generating pep tides for the class II pathway. Partially degraded or cleaved proteins bind to the open-ended clefts of class II MHC molecules and are then trimmed enzymatically to their final size.</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Because the hydrolytic enzymes are optimally active under acidic conditions (low pH), antigen processing can be inhibited by chemical agents that increase the pH of the compartments (e.g., chloroquine) as well as by protease inhibitors (e.g., leupeptin).</a:t>
            </a:r>
          </a:p>
          <a:p>
            <a:endParaRPr lang="en-US" sz="1200" kern="1200" baseline="0" dirty="0" smtClean="0">
              <a:solidFill>
                <a:schemeClr val="tx1"/>
              </a:solidFill>
              <a:latin typeface="Arial" charset="0"/>
              <a:ea typeface="+mn-ea"/>
              <a:cs typeface="+mn-cs"/>
            </a:endParaRPr>
          </a:p>
          <a:p>
            <a:r>
              <a:rPr lang="en-US" sz="1200" b="1" kern="1200" baseline="0" dirty="0" smtClean="0">
                <a:solidFill>
                  <a:schemeClr val="tx1"/>
                </a:solidFill>
                <a:latin typeface="Arial" charset="0"/>
                <a:ea typeface="+mn-ea"/>
                <a:cs typeface="+mn-cs"/>
              </a:rPr>
              <a:t>Generation of Exogenous Peptides</a:t>
            </a:r>
          </a:p>
          <a:p>
            <a:r>
              <a:rPr lang="en-US" sz="1200" kern="1200" baseline="0" dirty="0" smtClean="0">
                <a:solidFill>
                  <a:schemeClr val="tx1"/>
                </a:solidFill>
                <a:latin typeface="Arial" charset="0"/>
                <a:ea typeface="+mn-ea"/>
                <a:cs typeface="+mn-cs"/>
              </a:rPr>
              <a:t>A pathogen is internalized by an APC and enters the endocytic pathway. Digestion in successively more acidic endosomal compartments produces a collection of pathogen macromolecules. Macromolecular proteins are “unfolded” within endolysosomes by GILT-mediated reduction of intramolecular disulfide bonds and “unlocked” by endopeptidase cleavage. Degradation to peptides by endolysosomal proteases can then proceed. Peptide exchange with CLIP occurs in MIICs. GILT, IFN-inducible lysosomal thiol reductase.</a:t>
            </a:r>
            <a:endParaRPr lang="en-US" dirty="0" smtClean="0"/>
          </a:p>
          <a:p>
            <a:endParaRPr lang="en-US" dirty="0"/>
          </a:p>
        </p:txBody>
      </p:sp>
      <p:sp>
        <p:nvSpPr>
          <p:cNvPr id="4" name="Slide Number Placeholder 3"/>
          <p:cNvSpPr>
            <a:spLocks noGrp="1"/>
          </p:cNvSpPr>
          <p:nvPr>
            <p:ph type="sldNum" sz="quarter" idx="10"/>
          </p:nvPr>
        </p:nvSpPr>
        <p:spPr/>
        <p:txBody>
          <a:bodyPr/>
          <a:lstStyle/>
          <a:p>
            <a:fld id="{7D37A953-43AD-45A0-A22D-E7F973A9CF2D}"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The function of the Ii molecule is two-fold: First, Ii binds to newly assembled MHC class II molecules and prevents endogenous peptides in the ER from occupying the binding groove; Secondly, particular amino acid sequences in the cytosolic N-terminus of the Ii chain deflect the transport of the MHC class II–Ii complexes away from the cell’s secretory pathway and into the endocytic pathway.</a:t>
            </a:r>
          </a:p>
          <a:p>
            <a:r>
              <a:rPr lang="en-US" sz="1200" kern="1200" baseline="0" dirty="0" smtClean="0">
                <a:solidFill>
                  <a:schemeClr val="tx1"/>
                </a:solidFill>
                <a:latin typeface="Arial" charset="0"/>
                <a:ea typeface="+mn-ea"/>
                <a:cs typeface="+mn-cs"/>
              </a:rPr>
              <a:t>Nascent class II dimers are structurally unstable, and their folding and assembly are aided by ER-resident chaperones, such as calnexin. The nonpolymorphic Ii also associates with the class II MHC a~ heterodimers in the </a:t>
            </a:r>
            <a:r>
              <a:rPr lang="en-US" sz="1200" kern="1200" baseline="0" dirty="0" err="1" smtClean="0">
                <a:solidFill>
                  <a:schemeClr val="tx1"/>
                </a:solidFill>
                <a:latin typeface="Arial" charset="0"/>
                <a:ea typeface="+mn-ea"/>
                <a:cs typeface="+mn-cs"/>
              </a:rPr>
              <a:t>ER.The</a:t>
            </a:r>
            <a:r>
              <a:rPr lang="en-US" sz="1200" kern="1200" baseline="0" dirty="0" smtClean="0">
                <a:solidFill>
                  <a:schemeClr val="tx1"/>
                </a:solidFill>
                <a:latin typeface="Arial" charset="0"/>
                <a:ea typeface="+mn-ea"/>
                <a:cs typeface="+mn-cs"/>
              </a:rPr>
              <a:t> Ii is a trimer.</a:t>
            </a:r>
          </a:p>
          <a:p>
            <a:r>
              <a:rPr lang="en-US" sz="1200" kern="1200" baseline="0" dirty="0" smtClean="0">
                <a:solidFill>
                  <a:schemeClr val="tx1"/>
                </a:solidFill>
                <a:latin typeface="Arial" charset="0"/>
                <a:ea typeface="+mn-ea"/>
                <a:cs typeface="+mn-cs"/>
              </a:rPr>
              <a:t>The acidophilic proteases </a:t>
            </a:r>
            <a:r>
              <a:rPr lang="en-US" sz="1200" i="1" kern="1200" baseline="0" dirty="0" smtClean="0">
                <a:solidFill>
                  <a:schemeClr val="tx1"/>
                </a:solidFill>
                <a:latin typeface="Arial" charset="0"/>
                <a:ea typeface="+mn-ea"/>
                <a:cs typeface="+mn-cs"/>
              </a:rPr>
              <a:t>cathepsin S and cathepsin L</a:t>
            </a:r>
            <a:r>
              <a:rPr lang="en-US" sz="1200" i="0" kern="1200" baseline="0" dirty="0" smtClean="0">
                <a:solidFill>
                  <a:schemeClr val="tx1"/>
                </a:solidFill>
                <a:latin typeface="Arial" charset="0"/>
                <a:ea typeface="+mn-ea"/>
                <a:cs typeface="+mn-cs"/>
              </a:rPr>
              <a:t>, which reside in </a:t>
            </a:r>
            <a:r>
              <a:rPr lang="en-US" sz="1200" kern="1200" baseline="0" dirty="0" smtClean="0">
                <a:solidFill>
                  <a:schemeClr val="tx1"/>
                </a:solidFill>
                <a:latin typeface="Arial" charset="0"/>
                <a:ea typeface="+mn-ea"/>
                <a:cs typeface="+mn-cs"/>
              </a:rPr>
              <a:t>endolysosomes, progressively degrade the Ii chains into smaller and smaller fragments (Cathepsin S: B cells, some macrophages, and DCs; Cathepsin L: in other macrophage populations and in the thymic epithelial cells).</a:t>
            </a:r>
            <a:endParaRPr lang="en-US" dirty="0" smtClean="0"/>
          </a:p>
          <a:p>
            <a:endParaRPr lang="en-US" dirty="0"/>
          </a:p>
        </p:txBody>
      </p:sp>
      <p:sp>
        <p:nvSpPr>
          <p:cNvPr id="4" name="Slide Number Placeholder 3"/>
          <p:cNvSpPr>
            <a:spLocks noGrp="1"/>
          </p:cNvSpPr>
          <p:nvPr>
            <p:ph type="sldNum" sz="quarter" idx="10"/>
          </p:nvPr>
        </p:nvSpPr>
        <p:spPr/>
        <p:txBody>
          <a:bodyPr/>
          <a:lstStyle/>
          <a:p>
            <a:fld id="{7D37A953-43AD-45A0-A22D-E7F973A9CF2D}"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baseline="0" dirty="0" smtClean="0">
                <a:solidFill>
                  <a:schemeClr val="tx1"/>
                </a:solidFill>
                <a:latin typeface="Arial" charset="0"/>
                <a:ea typeface="+mn-ea"/>
                <a:cs typeface="+mn-cs"/>
              </a:rPr>
              <a:t>Peptides that bind to class I MHC molecules terminate almost exclusively with hydrophobic or basic residues. Two catalytic subunits present in many 1500-kD proteasomes, called LMP-2 and LMP-7.</a:t>
            </a:r>
          </a:p>
          <a:p>
            <a:pPr>
              <a:buFont typeface="Arial" pitchFamily="34" charset="0"/>
              <a:buChar char="•"/>
            </a:pPr>
            <a:r>
              <a:rPr lang="en-US" sz="1200" i="0" kern="1200" baseline="0" dirty="0" smtClean="0">
                <a:solidFill>
                  <a:schemeClr val="tx1"/>
                </a:solidFill>
                <a:latin typeface="Arial" charset="0"/>
                <a:ea typeface="+mn-ea"/>
                <a:cs typeface="+mn-cs"/>
              </a:rPr>
              <a:t>Peptides transported into the ER preferentially bind to class I, but not class II, MHC molecules, for two reasons. </a:t>
            </a:r>
            <a:r>
              <a:rPr lang="en-US" sz="1200" b="1" i="0" kern="1200" baseline="0" dirty="0" smtClean="0">
                <a:solidFill>
                  <a:schemeClr val="tx1"/>
                </a:solidFill>
                <a:latin typeface="Arial" charset="0"/>
                <a:ea typeface="+mn-ea"/>
                <a:cs typeface="+mn-cs"/>
              </a:rPr>
              <a:t>First</a:t>
            </a:r>
            <a:r>
              <a:rPr lang="en-US" sz="1200" i="0" kern="1200" baseline="0" dirty="0" smtClean="0">
                <a:solidFill>
                  <a:schemeClr val="tx1"/>
                </a:solidFill>
                <a:latin typeface="Arial" charset="0"/>
                <a:ea typeface="+mn-ea"/>
                <a:cs typeface="+mn-cs"/>
              </a:rPr>
              <a:t>, newly synthesized class I molecules are attached to the luminal aspect of the TAP complex, ready to receive peptides. </a:t>
            </a:r>
            <a:r>
              <a:rPr lang="en-US" sz="1200" b="1" i="0" kern="1200" baseline="0" dirty="0" smtClean="0">
                <a:solidFill>
                  <a:schemeClr val="tx1"/>
                </a:solidFill>
                <a:latin typeface="Arial" charset="0"/>
                <a:ea typeface="+mn-ea"/>
                <a:cs typeface="+mn-cs"/>
              </a:rPr>
              <a:t>Second</a:t>
            </a:r>
            <a:r>
              <a:rPr lang="en-US" sz="1200" i="0" kern="1200" baseline="0" dirty="0" smtClean="0">
                <a:solidFill>
                  <a:schemeClr val="tx1"/>
                </a:solidFill>
                <a:latin typeface="Arial" charset="0"/>
                <a:ea typeface="+mn-ea"/>
                <a:cs typeface="+mn-cs"/>
              </a:rPr>
              <a:t>, as mentioned previously, in the ER the peptide-binding clefts of newly synthesized class II molecules are blocked by the associated Ii.</a:t>
            </a:r>
            <a:endParaRPr lang="en-US" i="0" dirty="0" smtClean="0"/>
          </a:p>
          <a:p>
            <a:endParaRPr lang="en-US" dirty="0"/>
          </a:p>
        </p:txBody>
      </p:sp>
      <p:sp>
        <p:nvSpPr>
          <p:cNvPr id="4" name="Slide Number Placeholder 3"/>
          <p:cNvSpPr>
            <a:spLocks noGrp="1"/>
          </p:cNvSpPr>
          <p:nvPr>
            <p:ph type="sldNum" sz="quarter" idx="10"/>
          </p:nvPr>
        </p:nvSpPr>
        <p:spPr/>
        <p:txBody>
          <a:bodyPr/>
          <a:lstStyle/>
          <a:p>
            <a:fld id="{7D37A953-43AD-45A0-A22D-E7F973A9CF2D}"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TAP (</a:t>
            </a:r>
            <a:r>
              <a:rPr lang="en-US" sz="1200" i="1" kern="1200" baseline="0" dirty="0" smtClean="0">
                <a:solidFill>
                  <a:schemeClr val="tx1"/>
                </a:solidFill>
                <a:latin typeface="Arial" charset="0"/>
                <a:ea typeface="+mn-ea"/>
                <a:cs typeface="+mn-cs"/>
              </a:rPr>
              <a:t>transporter associated with antigen processing)</a:t>
            </a:r>
          </a:p>
          <a:p>
            <a:r>
              <a:rPr lang="en-US" sz="1200" kern="1200" baseline="0" dirty="0" smtClean="0">
                <a:solidFill>
                  <a:schemeClr val="tx1"/>
                </a:solidFill>
                <a:latin typeface="Arial" charset="0"/>
                <a:ea typeface="+mn-ea"/>
                <a:cs typeface="+mn-cs"/>
              </a:rPr>
              <a:t>Both TAP-1 and TAP-2 are strictly required for the eventual formation of the peptide–MHC class I complex.</a:t>
            </a:r>
          </a:p>
          <a:p>
            <a:r>
              <a:rPr lang="en-US" sz="1200" kern="1200" baseline="0" dirty="0" smtClean="0">
                <a:solidFill>
                  <a:schemeClr val="tx1"/>
                </a:solidFill>
                <a:latin typeface="Arial" charset="0"/>
                <a:ea typeface="+mn-ea"/>
                <a:cs typeface="+mn-cs"/>
              </a:rPr>
              <a:t>Peptides are not found freely floating in the cytosol after degradation but rather are chaperoned by the heat shock proteins HSP70, HSP90, and HSP110. In the context of antigen presentation, HSP70, HSP90, and HSP110 convey peptides from the proteasome to the cytosolic side of TAP, while the ER resident chaperone molecules gp96, grp170, and </a:t>
            </a:r>
            <a:r>
              <a:rPr lang="en-US" sz="1200" kern="1200" baseline="0" dirty="0" err="1" smtClean="0">
                <a:solidFill>
                  <a:schemeClr val="tx1"/>
                </a:solidFill>
                <a:latin typeface="Arial" charset="0"/>
                <a:ea typeface="+mn-ea"/>
                <a:cs typeface="+mn-cs"/>
              </a:rPr>
              <a:t>BiP</a:t>
            </a:r>
            <a:r>
              <a:rPr lang="en-US" sz="1200" kern="1200" baseline="0" dirty="0" smtClean="0">
                <a:solidFill>
                  <a:schemeClr val="tx1"/>
                </a:solidFill>
                <a:latin typeface="Arial" charset="0"/>
                <a:ea typeface="+mn-ea"/>
                <a:cs typeface="+mn-cs"/>
              </a:rPr>
              <a:t> take delivery of peptides coming through TAP and bind to them on the ER side of TAP. ATP hydrolysis is required for the import of the peptide into the ER. It has been estimated that TAP can translocate more than 20,000 peptides/ min/cell to supply nascent MHC class I molecules generated at a rate of 10–100/min, more than enough to ensure a steady supply for loading.</a:t>
            </a:r>
          </a:p>
          <a:p>
            <a:r>
              <a:rPr lang="en-US" sz="1200" kern="1200" baseline="0" dirty="0" smtClean="0">
                <a:solidFill>
                  <a:schemeClr val="tx1"/>
                </a:solidFill>
                <a:latin typeface="Arial" charset="0"/>
                <a:ea typeface="+mn-ea"/>
                <a:cs typeface="+mn-cs"/>
              </a:rPr>
              <a:t>TAP preferentially imports peptides of 8–12 residues in length, although longer peptides can be transported with lower efficiency.</a:t>
            </a:r>
          </a:p>
          <a:p>
            <a:r>
              <a:rPr lang="en-US" sz="1200" kern="1200" baseline="0" dirty="0" smtClean="0">
                <a:solidFill>
                  <a:schemeClr val="tx1"/>
                </a:solidFill>
                <a:latin typeface="Arial" charset="0"/>
                <a:ea typeface="+mn-ea"/>
                <a:cs typeface="+mn-cs"/>
              </a:rPr>
              <a:t>One TAP heterodimer is linked to four tapasin molecules and four MHC class I heterodimers. Tapasin may also be responsible for retaining improperly or sub-optimally loaded MHC class I–peptide complexes in the ER.</a:t>
            </a:r>
            <a:endParaRPr lang="en-US" dirty="0" smtClean="0"/>
          </a:p>
          <a:p>
            <a:endParaRPr lang="en-US" dirty="0"/>
          </a:p>
        </p:txBody>
      </p:sp>
      <p:sp>
        <p:nvSpPr>
          <p:cNvPr id="4" name="Slide Number Placeholder 3"/>
          <p:cNvSpPr>
            <a:spLocks noGrp="1"/>
          </p:cNvSpPr>
          <p:nvPr>
            <p:ph type="sldNum" sz="quarter" idx="10"/>
          </p:nvPr>
        </p:nvSpPr>
        <p:spPr/>
        <p:txBody>
          <a:bodyPr/>
          <a:lstStyle/>
          <a:p>
            <a:fld id="{7D37A953-43AD-45A0-A22D-E7F973A9CF2D}"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90570" eaLnBrk="0" fontAlgn="base" hangingPunct="0">
              <a:lnSpc>
                <a:spcPct val="90000"/>
              </a:lnSpc>
              <a:spcBef>
                <a:spcPct val="40000"/>
              </a:spcBef>
              <a:spcAft>
                <a:spcPct val="0"/>
              </a:spcAft>
              <a:defRPr/>
            </a:pPr>
            <a:r>
              <a:rPr lang="en-US" b="1" dirty="0" smtClean="0"/>
              <a:t>The MHC class I antigen presentation pathway is targeted by viral immune evasion proteins.</a:t>
            </a:r>
          </a:p>
          <a:p>
            <a:r>
              <a:rPr lang="en-US" dirty="0" smtClean="0"/>
              <a:t>The degradation of proteins by the proteasome generates peptides that are </a:t>
            </a:r>
            <a:r>
              <a:rPr lang="en-US" dirty="0" err="1" smtClean="0"/>
              <a:t>translocated</a:t>
            </a:r>
            <a:r>
              <a:rPr lang="en-US" dirty="0" smtClean="0"/>
              <a:t> into the endoplasmic reticulum (ER) by the transporter associated with antigen processing (TAP). Nascent MHC class I molecules associate with calreticulin, tapasin and ERp57 to form the peptide-loading complex, which facilitates the loading of peptides into the MHC class I peptide-binding groove. Kinetically stable MHC class I molecules then transit to the cell surface. Key stages of the pathway are targeted by immunomodulatory proteins. Proteasomal processing inhibitors, such as Epstein–Barr virus (EBV) nuclear antigen 1 (EBNA1), escape processing by the proteasome. TAP function inhibitors, such as herpes simplex virus (HSV) protein ICP47 and human cytomegalovirus (HCMV) protein US6, block peptide and ATP binding, respectively. </a:t>
            </a:r>
            <a:r>
              <a:rPr lang="en-US" dirty="0" err="1" smtClean="0"/>
              <a:t>Herpesvirus</a:t>
            </a:r>
            <a:r>
              <a:rPr lang="en-US" dirty="0" smtClean="0"/>
              <a:t> protein UL49.5 and EBV protein BNLF2a also inhibit TAP-mediated peptide transport. Tapasin function inhibitors, such as HCMV protein US3 and adenovirus protein E3-19K, inhibit the peptide optimization and recruiting functions of tapasin, respectively. ER retainers or retrievers of MHC class I molecules, such as adenovirus protein E3-19K and </a:t>
            </a:r>
            <a:r>
              <a:rPr lang="en-US" dirty="0" err="1" smtClean="0"/>
              <a:t>coxpox</a:t>
            </a:r>
            <a:r>
              <a:rPr lang="en-US" dirty="0" smtClean="0"/>
              <a:t> virus protein 203 (CPXV203) retain MHC class I molecules in the ER. ER-associated degradation inducers, such as HCMV proteins US2 and US11 and mouse </a:t>
            </a:r>
            <a:r>
              <a:rPr lang="en-US" dirty="0" err="1" smtClean="0"/>
              <a:t>herpesvirus</a:t>
            </a:r>
            <a:r>
              <a:rPr lang="en-US" dirty="0" smtClean="0"/>
              <a:t> 68 (MHV68) protein mK3, target MHC class I molecules for proteasomal degradation. Sorters, such as </a:t>
            </a:r>
            <a:r>
              <a:rPr lang="en-US" dirty="0" err="1" smtClean="0"/>
              <a:t>murine</a:t>
            </a:r>
            <a:r>
              <a:rPr lang="en-US" dirty="0" smtClean="0"/>
              <a:t> CMV proteins gp48 and HIV-1 protein </a:t>
            </a:r>
            <a:r>
              <a:rPr lang="en-US" dirty="0" err="1" smtClean="0"/>
              <a:t>Nef</a:t>
            </a:r>
            <a:r>
              <a:rPr lang="en-US" dirty="0" smtClean="0"/>
              <a:t>, divert the trafficking of MHC class I molecules from the Golgi to a lysosomal compartment. Finally, the Kaposi's sarcoma-associated virus (KSHV) proteins kK3 and kK5 induce rapid endocytosis of cell surface MHC class I molecules, leading to lysosomal degradation.</a:t>
            </a:r>
            <a:endParaRPr lang="en-US" dirty="0"/>
          </a:p>
        </p:txBody>
      </p:sp>
      <p:sp>
        <p:nvSpPr>
          <p:cNvPr id="4" name="Slide Number Placeholder 3"/>
          <p:cNvSpPr>
            <a:spLocks noGrp="1"/>
          </p:cNvSpPr>
          <p:nvPr>
            <p:ph type="sldNum" sz="quarter" idx="10"/>
          </p:nvPr>
        </p:nvSpPr>
        <p:spPr/>
        <p:txBody>
          <a:bodyPr/>
          <a:lstStyle/>
          <a:p>
            <a:fld id="{72376FED-B686-4F14-B6FD-F1D0C63FD540}" type="slidenum">
              <a:rPr lang="ar-SA" altLang="en-US" smtClean="0"/>
              <a:pPr/>
              <a:t>19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2E9C83-5DC2-4A22-A77F-43A1799B8F34}" type="datetimeFigureOut">
              <a:rPr lang="en-US" smtClean="0"/>
              <a:pPr/>
              <a:t>4/18/2015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A0CB5-E210-4469-8883-8ACA94453CE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2E9C83-5DC2-4A22-A77F-43A1799B8F34}" type="datetimeFigureOut">
              <a:rPr lang="en-US" smtClean="0"/>
              <a:pPr/>
              <a:t>4/18/2015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A0CB5-E210-4469-8883-8ACA94453C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2E9C83-5DC2-4A22-A77F-43A1799B8F34}" type="datetimeFigureOut">
              <a:rPr lang="en-US" smtClean="0"/>
              <a:pPr/>
              <a:t>4/18/2015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A0CB5-E210-4469-8883-8ACA94453C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2E9C83-5DC2-4A22-A77F-43A1799B8F34}" type="datetimeFigureOut">
              <a:rPr lang="en-US" smtClean="0"/>
              <a:pPr/>
              <a:t>4/18/2015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A0CB5-E210-4469-8883-8ACA94453C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2E9C83-5DC2-4A22-A77F-43A1799B8F34}" type="datetimeFigureOut">
              <a:rPr lang="en-US" smtClean="0"/>
              <a:pPr/>
              <a:t>4/18/2015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A0CB5-E210-4469-8883-8ACA94453C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2E9C83-5DC2-4A22-A77F-43A1799B8F34}" type="datetimeFigureOut">
              <a:rPr lang="en-US" smtClean="0"/>
              <a:pPr/>
              <a:t>4/18/2015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A0CB5-E210-4469-8883-8ACA94453C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2E9C83-5DC2-4A22-A77F-43A1799B8F34}" type="datetimeFigureOut">
              <a:rPr lang="en-US" smtClean="0"/>
              <a:pPr/>
              <a:t>4/18/2015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6A0CB5-E210-4469-8883-8ACA94453C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2E9C83-5DC2-4A22-A77F-43A1799B8F34}" type="datetimeFigureOut">
              <a:rPr lang="en-US" smtClean="0"/>
              <a:pPr/>
              <a:t>4/18/2015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6A0CB5-E210-4469-8883-8ACA94453C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2E9C83-5DC2-4A22-A77F-43A1799B8F34}" type="datetimeFigureOut">
              <a:rPr lang="en-US" smtClean="0"/>
              <a:pPr/>
              <a:t>4/18/2015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6A0CB5-E210-4469-8883-8ACA94453C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2E9C83-5DC2-4A22-A77F-43A1799B8F34}" type="datetimeFigureOut">
              <a:rPr lang="en-US" smtClean="0"/>
              <a:pPr/>
              <a:t>4/18/2015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A0CB5-E210-4469-8883-8ACA94453C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2E9C83-5DC2-4A22-A77F-43A1799B8F34}" type="datetimeFigureOut">
              <a:rPr lang="en-US" smtClean="0"/>
              <a:pPr/>
              <a:t>4/18/2015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A0CB5-E210-4469-8883-8ACA94453C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2E9C83-5DC2-4A22-A77F-43A1799B8F34}" type="datetimeFigureOut">
              <a:rPr lang="en-US" smtClean="0"/>
              <a:pPr/>
              <a:t>4/18/2015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6A0CB5-E210-4469-8883-8ACA94453C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1"/>
            <a:ext cx="7772400" cy="2533650"/>
          </a:xfrm>
        </p:spPr>
        <p:txBody>
          <a:bodyPr>
            <a:normAutofit/>
          </a:bodyPr>
          <a:lstStyle/>
          <a:p>
            <a:pPr rtl="1"/>
            <a:r>
              <a:rPr lang="fa-IR" b="1" dirty="0" smtClean="0">
                <a:cs typeface="B Zar" pitchFamily="2" charset="-78"/>
              </a:rPr>
              <a:t>پردازش و عرضه آنتي‌ژن</a:t>
            </a:r>
            <a:endParaRPr lang="en-US" dirty="0">
              <a:cs typeface="B Zar" pitchFamily="2" charset="-78"/>
            </a:endParaRPr>
          </a:p>
        </p:txBody>
      </p:sp>
      <p:sp>
        <p:nvSpPr>
          <p:cNvPr id="4" name="TextBox 3"/>
          <p:cNvSpPr txBox="1"/>
          <p:nvPr/>
        </p:nvSpPr>
        <p:spPr>
          <a:xfrm>
            <a:off x="4191000" y="609600"/>
            <a:ext cx="1066800" cy="646331"/>
          </a:xfrm>
          <a:prstGeom prst="rect">
            <a:avLst/>
          </a:prstGeom>
          <a:noFill/>
        </p:spPr>
        <p:txBody>
          <a:bodyPr wrap="square" rtlCol="0">
            <a:spAutoFit/>
          </a:bodyPr>
          <a:lstStyle/>
          <a:p>
            <a:pPr algn="ctr" rtl="1"/>
            <a:r>
              <a:rPr lang="fa-IR" sz="3600" dirty="0" smtClean="0">
                <a:solidFill>
                  <a:srgbClr val="00B050"/>
                </a:solidFill>
                <a:latin typeface="IranNastaliq" pitchFamily="18" charset="0"/>
                <a:cs typeface="IranNastaliq" pitchFamily="18" charset="0"/>
              </a:rPr>
              <a:t>به نام خدا</a:t>
            </a:r>
            <a:endParaRPr lang="en-US" sz="3600" dirty="0">
              <a:solidFill>
                <a:srgbClr val="00B050"/>
              </a:solidFill>
              <a:latin typeface="IranNastaliq" pitchFamily="18" charset="0"/>
              <a:cs typeface="IranNastaliq" pitchFamily="18" charset="0"/>
            </a:endParaRPr>
          </a:p>
        </p:txBody>
      </p:sp>
      <p:sp>
        <p:nvSpPr>
          <p:cNvPr id="5" name="Subtitle 4"/>
          <p:cNvSpPr>
            <a:spLocks noGrp="1"/>
          </p:cNvSpPr>
          <p:nvPr>
            <p:ph type="subTitle" idx="1"/>
          </p:nvPr>
        </p:nvSpPr>
        <p:spPr>
          <a:xfrm>
            <a:off x="1447800" y="4038600"/>
            <a:ext cx="6400800" cy="1752600"/>
          </a:xfrm>
        </p:spPr>
        <p:txBody>
          <a:bodyPr/>
          <a:lstStyle/>
          <a:p>
            <a:r>
              <a:rPr lang="fa-IR" dirty="0" smtClean="0"/>
              <a:t>جلسه ششم</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smtClean="0">
                <a:latin typeface="Times New Roman" pitchFamily="18" charset="0"/>
                <a:cs typeface="B Zar" pitchFamily="2" charset="-78"/>
              </a:rPr>
              <a:t>لنفوسيت </a:t>
            </a:r>
            <a:r>
              <a:rPr lang="en-US" sz="3600" dirty="0" smtClean="0">
                <a:latin typeface="Times New Roman" pitchFamily="18" charset="0"/>
                <a:cs typeface="B Zar" pitchFamily="2" charset="-78"/>
              </a:rPr>
              <a:t>B</a:t>
            </a:r>
            <a:r>
              <a:rPr lang="fa-IR" sz="4000" dirty="0" smtClean="0">
                <a:latin typeface="Times New Roman" pitchFamily="18" charset="0"/>
                <a:cs typeface="B Zar" pitchFamily="2" charset="-78"/>
              </a:rPr>
              <a:t> بعنوان سلول عرضه کننده </a:t>
            </a:r>
            <a:r>
              <a:rPr lang="en-US" sz="3600" dirty="0" smtClean="0">
                <a:latin typeface="Times New Roman" pitchFamily="18" charset="0"/>
                <a:cs typeface="B Zar" pitchFamily="2" charset="-78"/>
              </a:rPr>
              <a:t>Ag</a:t>
            </a:r>
            <a:endParaRPr lang="en-US" sz="4000" dirty="0">
              <a:latin typeface="Times New Roman" pitchFamily="18" charset="0"/>
              <a:cs typeface="B Zar" pitchFamily="2" charset="-78"/>
            </a:endParaRPr>
          </a:p>
        </p:txBody>
      </p:sp>
      <p:sp>
        <p:nvSpPr>
          <p:cNvPr id="3" name="Content Placeholder 2"/>
          <p:cNvSpPr>
            <a:spLocks noGrp="1"/>
          </p:cNvSpPr>
          <p:nvPr>
            <p:ph idx="1"/>
          </p:nvPr>
        </p:nvSpPr>
        <p:spPr/>
        <p:txBody>
          <a:bodyPr>
            <a:normAutofit/>
          </a:bodyPr>
          <a:lstStyle/>
          <a:p>
            <a:pPr algn="just" rtl="1">
              <a:buClr>
                <a:srgbClr val="00B050"/>
              </a:buClr>
              <a:buSzPct val="150000"/>
            </a:pPr>
            <a:r>
              <a:rPr lang="fa-IR" sz="2400" dirty="0" smtClean="0">
                <a:latin typeface="Times New Roman" pitchFamily="18" charset="0"/>
                <a:cs typeface="B Zar" pitchFamily="2" charset="-78"/>
              </a:rPr>
              <a:t>آنتي‌ژنهاي پروتئيني را به کمک اندوسيتوز بواسطه پذيرنده (توسط </a:t>
            </a:r>
            <a:r>
              <a:rPr lang="en-US" sz="2000" dirty="0" smtClean="0">
                <a:solidFill>
                  <a:srgbClr val="996600"/>
                </a:solidFill>
                <a:latin typeface="Times New Roman" pitchFamily="18" charset="0"/>
                <a:cs typeface="B Zar" pitchFamily="2" charset="-78"/>
              </a:rPr>
              <a:t>BCR</a:t>
            </a:r>
            <a:r>
              <a:rPr lang="fa-IR" sz="2400" dirty="0" smtClean="0">
                <a:latin typeface="Times New Roman" pitchFamily="18" charset="0"/>
                <a:cs typeface="B Zar" pitchFamily="2" charset="-78"/>
              </a:rPr>
              <a:t>) بدست مي‌آورند</a:t>
            </a:r>
            <a:endParaRPr lang="en-US" sz="2400" dirty="0" smtClean="0">
              <a:latin typeface="Times New Roman" pitchFamily="18" charset="0"/>
              <a:cs typeface="B Zar" pitchFamily="2" charset="-78"/>
            </a:endParaRPr>
          </a:p>
          <a:p>
            <a:pPr algn="just" rtl="1">
              <a:buClr>
                <a:srgbClr val="00B050"/>
              </a:buClr>
              <a:buSzPct val="150000"/>
            </a:pPr>
            <a:endParaRPr lang="fa-IR" sz="2400" dirty="0" smtClean="0">
              <a:latin typeface="Times New Roman" pitchFamily="18" charset="0"/>
              <a:cs typeface="B Zar" pitchFamily="2" charset="-78"/>
            </a:endParaRPr>
          </a:p>
          <a:p>
            <a:pPr algn="just" rtl="1">
              <a:buClr>
                <a:srgbClr val="00B050"/>
              </a:buClr>
              <a:buSzPct val="150000"/>
            </a:pPr>
            <a:r>
              <a:rPr lang="fa-IR" sz="2400" dirty="0" smtClean="0">
                <a:latin typeface="Times New Roman" pitchFamily="18" charset="0"/>
                <a:cs typeface="B Zar" pitchFamily="2" charset="-78"/>
              </a:rPr>
              <a:t>آنتي‌ژن گرفته شده در اندوزوم به پپتيدها پردازش شده و بر سطح </a:t>
            </a:r>
            <a:r>
              <a:rPr lang="en-US" sz="2000" dirty="0" smtClean="0">
                <a:solidFill>
                  <a:srgbClr val="CC3300"/>
                </a:solidFill>
                <a:latin typeface="Times New Roman" pitchFamily="18" charset="0"/>
                <a:cs typeface="B Zar" pitchFamily="2" charset="-78"/>
              </a:rPr>
              <a:t>MHC-II</a:t>
            </a:r>
            <a:r>
              <a:rPr lang="fa-IR" sz="2400" dirty="0" smtClean="0">
                <a:latin typeface="Times New Roman" pitchFamily="18" charset="0"/>
                <a:cs typeface="B Zar" pitchFamily="2" charset="-78"/>
              </a:rPr>
              <a:t> عرضه مي‌گردد</a:t>
            </a:r>
          </a:p>
          <a:p>
            <a:pPr lvl="1" algn="just" rtl="1">
              <a:buClr>
                <a:srgbClr val="00B050"/>
              </a:buClr>
              <a:buSzPct val="150000"/>
              <a:buNone/>
            </a:pPr>
            <a:endParaRPr lang="fa-IR" sz="2000" dirty="0" smtClean="0">
              <a:latin typeface="Times New Roman" pitchFamily="18" charset="0"/>
              <a:cs typeface="B Zar" pitchFamily="2" charset="-78"/>
            </a:endParaRPr>
          </a:p>
          <a:p>
            <a:pPr marL="457200" indent="-457200" algn="just" rtl="1">
              <a:buClr>
                <a:srgbClr val="00B050"/>
              </a:buClr>
              <a:buSzPct val="90000"/>
              <a:buFont typeface="+mj-lt"/>
              <a:buAutoNum type="arabicPeriod"/>
            </a:pPr>
            <a:r>
              <a:rPr lang="fa-IR" sz="2400" dirty="0" smtClean="0">
                <a:latin typeface="Times New Roman" pitchFamily="18" charset="0"/>
                <a:cs typeface="B Zar" pitchFamily="2" charset="-78"/>
              </a:rPr>
              <a:t>سلولهاي  </a:t>
            </a:r>
            <a:r>
              <a:rPr lang="en-US" sz="2000" dirty="0" smtClean="0">
                <a:latin typeface="Times New Roman" pitchFamily="18" charset="0"/>
                <a:cs typeface="B Zar" pitchFamily="2" charset="-78"/>
              </a:rPr>
              <a:t>B</a:t>
            </a:r>
            <a:r>
              <a:rPr lang="fa-IR" sz="2400" dirty="0" smtClean="0">
                <a:latin typeface="Times New Roman" pitchFamily="18" charset="0"/>
                <a:cs typeface="B Zar" pitchFamily="2" charset="-78"/>
              </a:rPr>
              <a:t> بالغ بکر، سطوح پايين مولکولهاي </a:t>
            </a:r>
            <a:r>
              <a:rPr lang="fa-IR" sz="2400" dirty="0" smtClean="0">
                <a:solidFill>
                  <a:srgbClr val="0000FF"/>
                </a:solidFill>
                <a:latin typeface="Times New Roman" pitchFamily="18" charset="0"/>
                <a:cs typeface="B Zar" pitchFamily="2" charset="-78"/>
              </a:rPr>
              <a:t>کمک تحريکي </a:t>
            </a:r>
            <a:r>
              <a:rPr lang="fa-IR" sz="2400" dirty="0" smtClean="0">
                <a:latin typeface="Times New Roman" pitchFamily="18" charset="0"/>
                <a:cs typeface="B Zar" pitchFamily="2" charset="-78"/>
              </a:rPr>
              <a:t>را عرضه مي‌کنند</a:t>
            </a:r>
          </a:p>
          <a:p>
            <a:pPr marL="857250" lvl="1" indent="-457200" algn="just" rtl="1">
              <a:buClr>
                <a:srgbClr val="00B050"/>
              </a:buClr>
              <a:buSzPct val="90000"/>
            </a:pPr>
            <a:r>
              <a:rPr lang="fa-IR" sz="2000" dirty="0" smtClean="0">
                <a:latin typeface="Times New Roman" pitchFamily="18" charset="0"/>
                <a:cs typeface="B Zar" pitchFamily="2" charset="-78"/>
              </a:rPr>
              <a:t>سلولهاي  </a:t>
            </a:r>
            <a:r>
              <a:rPr lang="en-US" sz="1800" dirty="0" smtClean="0">
                <a:latin typeface="Times New Roman" pitchFamily="18" charset="0"/>
                <a:cs typeface="B Zar" pitchFamily="2" charset="-78"/>
              </a:rPr>
              <a:t>B</a:t>
            </a:r>
            <a:r>
              <a:rPr lang="fa-IR" sz="2000" dirty="0" smtClean="0">
                <a:latin typeface="Times New Roman" pitchFamily="18" charset="0"/>
                <a:cs typeface="B Zar" pitchFamily="2" charset="-78"/>
              </a:rPr>
              <a:t> معمولاً  در پاسخ اوليه بعنوان </a:t>
            </a:r>
            <a:r>
              <a:rPr lang="en-US" sz="1800" dirty="0" smtClean="0">
                <a:latin typeface="Times New Roman" pitchFamily="18" charset="0"/>
                <a:cs typeface="B Zar" pitchFamily="2" charset="-78"/>
              </a:rPr>
              <a:t>APC</a:t>
            </a:r>
            <a:r>
              <a:rPr lang="fa-IR" sz="2000" dirty="0" smtClean="0">
                <a:latin typeface="Times New Roman" pitchFamily="18" charset="0"/>
                <a:cs typeface="B Zar" pitchFamily="2" charset="-78"/>
              </a:rPr>
              <a:t> عمل </a:t>
            </a:r>
            <a:r>
              <a:rPr lang="fa-IR" sz="2000" u="sng" dirty="0" smtClean="0">
                <a:latin typeface="Times New Roman" pitchFamily="18" charset="0"/>
                <a:cs typeface="B Zar" pitchFamily="2" charset="-78"/>
              </a:rPr>
              <a:t>نمي‌کنند</a:t>
            </a:r>
            <a:endParaRPr lang="en-US" sz="2000" u="sng" dirty="0" smtClean="0">
              <a:latin typeface="Times New Roman" pitchFamily="18" charset="0"/>
              <a:cs typeface="B Zar" pitchFamily="2" charset="-78"/>
            </a:endParaRPr>
          </a:p>
          <a:p>
            <a:pPr marL="857250" lvl="1" indent="-457200" algn="just" rtl="1">
              <a:buClr>
                <a:srgbClr val="00B050"/>
              </a:buClr>
              <a:buSzPct val="90000"/>
            </a:pPr>
            <a:endParaRPr lang="fa-IR" sz="2000" u="sng" dirty="0" smtClean="0">
              <a:latin typeface="Times New Roman" pitchFamily="18" charset="0"/>
              <a:cs typeface="B Zar" pitchFamily="2" charset="-78"/>
            </a:endParaRPr>
          </a:p>
          <a:p>
            <a:pPr marL="457200" indent="-457200" algn="just" rtl="1">
              <a:buClr>
                <a:srgbClr val="00B050"/>
              </a:buClr>
              <a:buSzPct val="90000"/>
              <a:buFont typeface="+mj-lt"/>
              <a:buAutoNum type="arabicPeriod"/>
            </a:pPr>
            <a:r>
              <a:rPr lang="fa-IR" sz="2400" dirty="0" smtClean="0">
                <a:latin typeface="Times New Roman" pitchFamily="18" charset="0"/>
                <a:cs typeface="B Zar" pitchFamily="2" charset="-78"/>
              </a:rPr>
              <a:t>در </a:t>
            </a:r>
            <a:r>
              <a:rPr lang="fa-IR" sz="2400" dirty="0" smtClean="0">
                <a:solidFill>
                  <a:srgbClr val="FF3300"/>
                </a:solidFill>
                <a:latin typeface="Times New Roman" pitchFamily="18" charset="0"/>
                <a:cs typeface="B Zar" pitchFamily="2" charset="-78"/>
              </a:rPr>
              <a:t>پاسخ ثانويه</a:t>
            </a:r>
            <a:r>
              <a:rPr lang="fa-IR" sz="2400" dirty="0" smtClean="0">
                <a:latin typeface="Times New Roman" pitchFamily="18" charset="0"/>
                <a:cs typeface="B Zar" pitchFamily="2" charset="-78"/>
              </a:rPr>
              <a:t>، سلولهاي </a:t>
            </a:r>
            <a:r>
              <a:rPr lang="en-US" sz="2000" dirty="0" smtClean="0">
                <a:latin typeface="Times New Roman" pitchFamily="18" charset="0"/>
                <a:cs typeface="B Zar" pitchFamily="2" charset="-78"/>
              </a:rPr>
              <a:t>B</a:t>
            </a:r>
            <a:r>
              <a:rPr lang="fa-IR" sz="2400" dirty="0" smtClean="0">
                <a:latin typeface="Times New Roman" pitchFamily="18" charset="0"/>
                <a:cs typeface="B Zar" pitchFamily="2" charset="-78"/>
              </a:rPr>
              <a:t> خاطره سريعاً تکثير مي‌يابند و بعنوان </a:t>
            </a:r>
            <a:r>
              <a:rPr lang="en-US" sz="2000" dirty="0" smtClean="0">
                <a:latin typeface="Times New Roman" pitchFamily="18" charset="0"/>
                <a:cs typeface="B Zar" pitchFamily="2" charset="-78"/>
              </a:rPr>
              <a:t>APC</a:t>
            </a:r>
            <a:r>
              <a:rPr lang="fa-IR" sz="2400" dirty="0" smtClean="0">
                <a:latin typeface="Times New Roman" pitchFamily="18" charset="0"/>
                <a:cs typeface="B Zar" pitchFamily="2" charset="-78"/>
              </a:rPr>
              <a:t> عمل مي‌کنند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blinds(horizontal)">
                                      <p:cBhvr>
                                        <p:cTn id="1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smtClean="0">
                <a:latin typeface="Times New Roman" pitchFamily="18" charset="0"/>
                <a:cs typeface="B Zar" pitchFamily="2" charset="-78"/>
              </a:rPr>
              <a:t>بيولوژي سلولي پردازش آنتي‌ژن</a:t>
            </a:r>
            <a:endParaRPr lang="en-US" sz="4000" dirty="0">
              <a:latin typeface="Times New Roman" pitchFamily="18" charset="0"/>
              <a:cs typeface="B Zar" pitchFamily="2" charset="-78"/>
            </a:endParaRPr>
          </a:p>
        </p:txBody>
      </p:sp>
      <p:sp>
        <p:nvSpPr>
          <p:cNvPr id="3" name="Content Placeholder 2"/>
          <p:cNvSpPr>
            <a:spLocks noGrp="1"/>
          </p:cNvSpPr>
          <p:nvPr>
            <p:ph idx="1"/>
          </p:nvPr>
        </p:nvSpPr>
        <p:spPr/>
        <p:txBody>
          <a:bodyPr>
            <a:normAutofit/>
          </a:bodyPr>
          <a:lstStyle/>
          <a:p>
            <a:pPr algn="just" rtl="1">
              <a:buClr>
                <a:srgbClr val="00B050"/>
              </a:buClr>
              <a:buSzPct val="150000"/>
            </a:pPr>
            <a:r>
              <a:rPr lang="fa-IR" sz="2000" dirty="0" smtClean="0">
                <a:latin typeface="Times New Roman" pitchFamily="18" charset="0"/>
                <a:cs typeface="B Zar" pitchFamily="2" charset="-78"/>
              </a:rPr>
              <a:t>مسيرهاي پردازش آنتي‌ژن، آنتي‌ژنها را به پپتيدها مي‌شکند تا براي عرضه به </a:t>
            </a:r>
            <a:r>
              <a:rPr lang="en-US" sz="1800" dirty="0" smtClean="0">
                <a:latin typeface="Times New Roman" pitchFamily="18" charset="0"/>
                <a:cs typeface="B Zar" pitchFamily="2" charset="-78"/>
              </a:rPr>
              <a:t>T</a:t>
            </a:r>
            <a:r>
              <a:rPr lang="fa-IR" sz="2000" dirty="0" smtClean="0">
                <a:latin typeface="Times New Roman" pitchFamily="18" charset="0"/>
                <a:cs typeface="B Zar" pitchFamily="2" charset="-78"/>
              </a:rPr>
              <a:t> سلها، بر روي </a:t>
            </a:r>
            <a:r>
              <a:rPr lang="en-US" sz="1800" dirty="0" smtClean="0">
                <a:latin typeface="Times New Roman" pitchFamily="18" charset="0"/>
                <a:cs typeface="B Zar" pitchFamily="2" charset="-78"/>
              </a:rPr>
              <a:t>MHC</a:t>
            </a:r>
            <a:r>
              <a:rPr lang="fa-IR" sz="2000" dirty="0" smtClean="0">
                <a:latin typeface="Times New Roman" pitchFamily="18" charset="0"/>
                <a:cs typeface="B Zar" pitchFamily="2" charset="-78"/>
              </a:rPr>
              <a:t> بارگذاري شوند</a:t>
            </a:r>
          </a:p>
        </p:txBody>
      </p:sp>
      <p:pic>
        <p:nvPicPr>
          <p:cNvPr id="10" name="Picture 9"/>
          <p:cNvPicPr>
            <a:picLocks noChangeAspect="1" noChangeArrowheads="1"/>
          </p:cNvPicPr>
          <p:nvPr/>
        </p:nvPicPr>
        <p:blipFill>
          <a:blip r:embed="rId2" cstate="print"/>
          <a:srcRect/>
          <a:stretch>
            <a:fillRect/>
          </a:stretch>
        </p:blipFill>
        <p:spPr bwMode="auto">
          <a:xfrm>
            <a:off x="76200" y="2743200"/>
            <a:ext cx="3834858" cy="4114800"/>
          </a:xfrm>
          <a:prstGeom prst="rect">
            <a:avLst/>
          </a:prstGeom>
          <a:noFill/>
          <a:ln w="9525">
            <a:noFill/>
            <a:miter lim="800000"/>
            <a:headEnd/>
            <a:tailEnd/>
          </a:ln>
        </p:spPr>
      </p:pic>
      <p:sp>
        <p:nvSpPr>
          <p:cNvPr id="11" name="Text Box 6"/>
          <p:cNvSpPr txBox="1">
            <a:spLocks noChangeArrowheads="1"/>
          </p:cNvSpPr>
          <p:nvPr/>
        </p:nvSpPr>
        <p:spPr bwMode="auto">
          <a:xfrm>
            <a:off x="-4758" y="2328446"/>
            <a:ext cx="3890958" cy="369332"/>
          </a:xfrm>
          <a:prstGeom prst="rect">
            <a:avLst/>
          </a:prstGeom>
          <a:noFill/>
          <a:ln w="9525">
            <a:noFill/>
            <a:miter lim="800000"/>
            <a:headEnd/>
            <a:tailEnd/>
          </a:ln>
        </p:spPr>
        <p:txBody>
          <a:bodyPr wrap="square">
            <a:spAutoFit/>
          </a:bodyPr>
          <a:lstStyle/>
          <a:p>
            <a:pPr algn="ctr" rtl="1">
              <a:spcBef>
                <a:spcPct val="20000"/>
              </a:spcBef>
            </a:pPr>
            <a:r>
              <a:rPr lang="fa-IR" dirty="0" smtClean="0">
                <a:latin typeface="Times New Roman" pitchFamily="18" charset="0"/>
                <a:cs typeface="B Zar" pitchFamily="2" charset="-78"/>
              </a:rPr>
              <a:t>منشاء آنتي‌ژن براي عرضه توسط  </a:t>
            </a:r>
            <a:r>
              <a:rPr lang="en-US" sz="1600" dirty="0" smtClean="0">
                <a:latin typeface="Times New Roman" pitchFamily="18" charset="0"/>
                <a:cs typeface="B Zar" pitchFamily="2" charset="-78"/>
              </a:rPr>
              <a:t>MHC-I</a:t>
            </a:r>
            <a:endParaRPr lang="en-US" dirty="0">
              <a:latin typeface="Times New Roman" pitchFamily="18" charset="0"/>
              <a:cs typeface="B Zar" pitchFamily="2" charset="-78"/>
            </a:endParaRPr>
          </a:p>
        </p:txBody>
      </p:sp>
      <p:pic>
        <p:nvPicPr>
          <p:cNvPr id="12" name="Picture 11"/>
          <p:cNvPicPr>
            <a:picLocks noChangeAspect="1" noChangeArrowheads="1"/>
          </p:cNvPicPr>
          <p:nvPr/>
        </p:nvPicPr>
        <p:blipFill>
          <a:blip r:embed="rId3" cstate="print"/>
          <a:srcRect/>
          <a:stretch>
            <a:fillRect/>
          </a:stretch>
        </p:blipFill>
        <p:spPr bwMode="auto">
          <a:xfrm>
            <a:off x="3962400" y="2819400"/>
            <a:ext cx="5185837" cy="4038600"/>
          </a:xfrm>
          <a:prstGeom prst="rect">
            <a:avLst/>
          </a:prstGeom>
          <a:noFill/>
          <a:ln w="9525">
            <a:noFill/>
            <a:miter lim="800000"/>
            <a:headEnd/>
            <a:tailEnd/>
          </a:ln>
        </p:spPr>
      </p:pic>
      <p:sp>
        <p:nvSpPr>
          <p:cNvPr id="13" name="Text Box 7"/>
          <p:cNvSpPr txBox="1">
            <a:spLocks noChangeArrowheads="1"/>
          </p:cNvSpPr>
          <p:nvPr/>
        </p:nvSpPr>
        <p:spPr bwMode="auto">
          <a:xfrm>
            <a:off x="3962400" y="2404646"/>
            <a:ext cx="5181600" cy="369332"/>
          </a:xfrm>
          <a:prstGeom prst="rect">
            <a:avLst/>
          </a:prstGeom>
          <a:noFill/>
          <a:ln w="9525">
            <a:noFill/>
            <a:miter lim="800000"/>
            <a:headEnd/>
            <a:tailEnd/>
          </a:ln>
        </p:spPr>
        <p:txBody>
          <a:bodyPr wrap="square">
            <a:spAutoFit/>
          </a:bodyPr>
          <a:lstStyle/>
          <a:p>
            <a:pPr algn="ctr" rtl="1">
              <a:spcBef>
                <a:spcPct val="20000"/>
              </a:spcBef>
            </a:pPr>
            <a:r>
              <a:rPr lang="fa-IR" dirty="0" smtClean="0">
                <a:latin typeface="Times New Roman" pitchFamily="18" charset="0"/>
                <a:cs typeface="B Zar" pitchFamily="2" charset="-78"/>
              </a:rPr>
              <a:t>منشاء آنتي‌ژن براي عرضه توسط </a:t>
            </a:r>
            <a:r>
              <a:rPr lang="en-US" sz="1600" dirty="0" smtClean="0">
                <a:latin typeface="Times New Roman" pitchFamily="18" charset="0"/>
                <a:cs typeface="B Zar" pitchFamily="2" charset="-78"/>
              </a:rPr>
              <a:t>MHC-II</a:t>
            </a:r>
            <a:endParaRPr lang="en-US" dirty="0">
              <a:latin typeface="Times New Roman" pitchFamily="18" charset="0"/>
              <a:cs typeface="B Zar"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sz="4000" dirty="0" smtClean="0">
                <a:latin typeface="Times New Roman" pitchFamily="18" charset="0"/>
                <a:cs typeface="B Zar" pitchFamily="2" charset="-78"/>
              </a:rPr>
              <a:t>پردازش </a:t>
            </a:r>
            <a:r>
              <a:rPr lang="fa-IR" sz="4000" dirty="0" smtClean="0">
                <a:solidFill>
                  <a:srgbClr val="FF0000"/>
                </a:solidFill>
                <a:latin typeface="Times New Roman" pitchFamily="18" charset="0"/>
                <a:cs typeface="B Zar" pitchFamily="2" charset="-78"/>
              </a:rPr>
              <a:t>آنتي‌ژنهاي اگزوژن </a:t>
            </a:r>
            <a:r>
              <a:rPr lang="fa-IR" sz="4000" dirty="0" smtClean="0">
                <a:latin typeface="Times New Roman" pitchFamily="18" charset="0"/>
                <a:cs typeface="B Zar" pitchFamily="2" charset="-78"/>
              </a:rPr>
              <a:t>براي عرضه بر روي </a:t>
            </a:r>
            <a:r>
              <a:rPr lang="en-US" sz="3600" dirty="0" smtClean="0">
                <a:solidFill>
                  <a:srgbClr val="FF0000"/>
                </a:solidFill>
                <a:latin typeface="Times New Roman" pitchFamily="18" charset="0"/>
                <a:cs typeface="B Zar" pitchFamily="2" charset="-78"/>
              </a:rPr>
              <a:t>MHC-II</a:t>
            </a:r>
            <a:endParaRPr lang="en-US" sz="4000" dirty="0">
              <a:solidFill>
                <a:srgbClr val="FF0000"/>
              </a:solidFill>
              <a:latin typeface="Times New Roman" pitchFamily="18" charset="0"/>
              <a:cs typeface="B Zar" pitchFamily="2" charset="-78"/>
            </a:endParaRPr>
          </a:p>
        </p:txBody>
      </p:sp>
      <p:sp>
        <p:nvSpPr>
          <p:cNvPr id="3" name="Content Placeholder 2"/>
          <p:cNvSpPr>
            <a:spLocks noGrp="1"/>
          </p:cNvSpPr>
          <p:nvPr>
            <p:ph idx="1"/>
          </p:nvPr>
        </p:nvSpPr>
        <p:spPr>
          <a:xfrm>
            <a:off x="2971800" y="1874837"/>
            <a:ext cx="5715000" cy="4525963"/>
          </a:xfrm>
        </p:spPr>
        <p:txBody>
          <a:bodyPr>
            <a:normAutofit/>
          </a:bodyPr>
          <a:lstStyle/>
          <a:p>
            <a:pPr algn="just" rtl="1">
              <a:buClr>
                <a:srgbClr val="00B050"/>
              </a:buClr>
              <a:buSzPct val="150000"/>
              <a:buNone/>
            </a:pPr>
            <a:r>
              <a:rPr lang="fa-IR" sz="2000" dirty="0" smtClean="0">
                <a:latin typeface="Times New Roman" pitchFamily="18" charset="0"/>
                <a:cs typeface="B Zar" pitchFamily="2" charset="-78"/>
              </a:rPr>
              <a:t>تجزيه پروتئوليتيک پروتئين‌هاي برداشت شده در وزيکولهاي اندوسيتيک و اتصال پپتيدها به مولکولهاي </a:t>
            </a:r>
            <a:r>
              <a:rPr lang="en-US" sz="1800" dirty="0" smtClean="0">
                <a:latin typeface="Times New Roman" pitchFamily="18" charset="0"/>
                <a:cs typeface="B Zar" pitchFamily="2" charset="-78"/>
              </a:rPr>
              <a:t>MHC-II</a:t>
            </a:r>
            <a:r>
              <a:rPr lang="fa-IR" sz="2000" dirty="0" smtClean="0">
                <a:latin typeface="Times New Roman" pitchFamily="18" charset="0"/>
                <a:cs typeface="B Zar" pitchFamily="2" charset="-78"/>
              </a:rPr>
              <a:t> در داخل وزيکول‌ها</a:t>
            </a:r>
          </a:p>
          <a:p>
            <a:pPr algn="just" rtl="1">
              <a:buClr>
                <a:srgbClr val="00B050"/>
              </a:buClr>
              <a:buSzPct val="150000"/>
              <a:buNone/>
            </a:pPr>
            <a:endParaRPr lang="en-US" sz="2000" dirty="0" smtClean="0">
              <a:latin typeface="Times New Roman" pitchFamily="18" charset="0"/>
              <a:cs typeface="B Zar" pitchFamily="2" charset="-78"/>
            </a:endParaRPr>
          </a:p>
          <a:p>
            <a:pPr marL="457200" indent="-457200" algn="just" rtl="1">
              <a:buClr>
                <a:srgbClr val="00B050"/>
              </a:buClr>
              <a:buSzPct val="90000"/>
              <a:buFont typeface="+mj-lt"/>
              <a:buAutoNum type="arabicPeriod"/>
            </a:pPr>
            <a:r>
              <a:rPr lang="fa-IR" sz="2000" dirty="0" smtClean="0">
                <a:solidFill>
                  <a:srgbClr val="FF0000"/>
                </a:solidFill>
                <a:latin typeface="Times New Roman" pitchFamily="18" charset="0"/>
                <a:cs typeface="B Zar" pitchFamily="2" charset="-78"/>
              </a:rPr>
              <a:t>برداشت</a:t>
            </a:r>
            <a:r>
              <a:rPr lang="fa-IR" sz="2000" dirty="0" smtClean="0">
                <a:latin typeface="Times New Roman" pitchFamily="18" charset="0"/>
                <a:cs typeface="B Zar" pitchFamily="2" charset="-78"/>
              </a:rPr>
              <a:t> پروتئين‌هاي خارج سلولي و انتقال به درون وزيکول </a:t>
            </a:r>
            <a:r>
              <a:rPr lang="en-US" sz="1800" dirty="0" smtClean="0">
                <a:latin typeface="Times New Roman" pitchFamily="18" charset="0"/>
                <a:cs typeface="B Zar" pitchFamily="2" charset="-78"/>
              </a:rPr>
              <a:t>APC</a:t>
            </a:r>
            <a:endParaRPr lang="fa-IR" sz="1800" dirty="0" smtClean="0">
              <a:latin typeface="Times New Roman" pitchFamily="18" charset="0"/>
              <a:cs typeface="B Zar" pitchFamily="2" charset="-78"/>
            </a:endParaRPr>
          </a:p>
          <a:p>
            <a:pPr marL="457200" indent="-457200" algn="just" rtl="1">
              <a:buClr>
                <a:srgbClr val="00B050"/>
              </a:buClr>
              <a:buSzPct val="90000"/>
              <a:buFont typeface="+mj-lt"/>
              <a:buAutoNum type="arabicPeriod"/>
            </a:pPr>
            <a:endParaRPr lang="fa-IR" sz="2000" dirty="0" smtClean="0">
              <a:latin typeface="Times New Roman" pitchFamily="18" charset="0"/>
              <a:cs typeface="B Zar" pitchFamily="2" charset="-78"/>
            </a:endParaRPr>
          </a:p>
          <a:p>
            <a:pPr marL="457200" indent="-457200" algn="just" rtl="1">
              <a:buClr>
                <a:srgbClr val="00B050"/>
              </a:buClr>
              <a:buSzPct val="90000"/>
              <a:buFont typeface="+mj-lt"/>
              <a:buAutoNum type="arabicPeriod"/>
            </a:pPr>
            <a:r>
              <a:rPr lang="fa-IR" sz="2000" dirty="0" smtClean="0">
                <a:solidFill>
                  <a:srgbClr val="FF0000"/>
                </a:solidFill>
                <a:latin typeface="Times New Roman" pitchFamily="18" charset="0"/>
                <a:cs typeface="B Zar" pitchFamily="2" charset="-78"/>
              </a:rPr>
              <a:t>پردازش</a:t>
            </a:r>
            <a:r>
              <a:rPr lang="fa-IR" sz="2000" dirty="0" smtClean="0">
                <a:latin typeface="Times New Roman" pitchFamily="18" charset="0"/>
                <a:cs typeface="B Zar" pitchFamily="2" charset="-78"/>
              </a:rPr>
              <a:t> پروتئين برداشت شده در وزيکولهاي اندوزومي و ليزوزومي</a:t>
            </a:r>
          </a:p>
          <a:p>
            <a:pPr marL="857250" lvl="1" indent="-457200" algn="just" rtl="1">
              <a:buClr>
                <a:srgbClr val="00B050"/>
              </a:buClr>
              <a:buSzPct val="90000"/>
            </a:pPr>
            <a:r>
              <a:rPr lang="fa-IR" sz="1800" dirty="0" smtClean="0">
                <a:latin typeface="Times New Roman" pitchFamily="18" charset="0"/>
                <a:cs typeface="B Zar" pitchFamily="2" charset="-78"/>
              </a:rPr>
              <a:t>پروتئين‌هاي برداشت شده بطور </a:t>
            </a:r>
            <a:r>
              <a:rPr lang="fa-IR" sz="1800" dirty="0" smtClean="0">
                <a:solidFill>
                  <a:srgbClr val="00B050"/>
                </a:solidFill>
                <a:latin typeface="Times New Roman" pitchFamily="18" charset="0"/>
                <a:cs typeface="B Zar" pitchFamily="2" charset="-78"/>
              </a:rPr>
              <a:t>آنزيمي</a:t>
            </a:r>
            <a:r>
              <a:rPr lang="fa-IR" sz="1800" dirty="0" smtClean="0">
                <a:latin typeface="Times New Roman" pitchFamily="18" charset="0"/>
                <a:cs typeface="B Zar" pitchFamily="2" charset="-78"/>
              </a:rPr>
              <a:t> در اندوزومها و ليزوزومها تجزيه مي‌شوند</a:t>
            </a:r>
          </a:p>
          <a:p>
            <a:pPr marL="1257300" lvl="2" indent="-457200" algn="just" rtl="1">
              <a:buClr>
                <a:srgbClr val="00B050"/>
              </a:buClr>
              <a:buSzPct val="90000"/>
            </a:pPr>
            <a:r>
              <a:rPr lang="fa-IR" sz="1600" dirty="0" smtClean="0">
                <a:latin typeface="Times New Roman" pitchFamily="18" charset="0"/>
                <a:cs typeface="B Zar" pitchFamily="2" charset="-78"/>
              </a:rPr>
              <a:t>کاتپسين‌ها، پروتئازها، نوکلئازها، گليکوزيدازها، ليپازها، فسفوليپازها و فسفاتازها</a:t>
            </a:r>
          </a:p>
        </p:txBody>
      </p:sp>
      <p:pic>
        <p:nvPicPr>
          <p:cNvPr id="4" name="Picture 3" descr="1.jpg"/>
          <p:cNvPicPr>
            <a:picLocks noChangeAspect="1"/>
          </p:cNvPicPr>
          <p:nvPr/>
        </p:nvPicPr>
        <p:blipFill>
          <a:blip r:embed="rId3" cstate="print"/>
          <a:stretch>
            <a:fillRect/>
          </a:stretch>
        </p:blipFill>
        <p:spPr>
          <a:xfrm>
            <a:off x="0" y="1249680"/>
            <a:ext cx="3048000" cy="5608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linds(horizontal)">
                                      <p:cBhvr>
                                        <p:cTn id="15" dur="500"/>
                                        <p:tgtEl>
                                          <p:spTgt spid="3">
                                            <p:txEl>
                                              <p:pRg st="5" end="5"/>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linds(horizontal)">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sz="4000" dirty="0" smtClean="0">
                <a:latin typeface="Times New Roman" pitchFamily="18" charset="0"/>
                <a:cs typeface="B Zar" pitchFamily="2" charset="-78"/>
              </a:rPr>
              <a:t>پردازش آنتي‌ژنهاي اگزوژن براي عرضه بر روي </a:t>
            </a:r>
            <a:r>
              <a:rPr lang="en-US" sz="3600" dirty="0" smtClean="0">
                <a:latin typeface="Times New Roman" pitchFamily="18" charset="0"/>
                <a:cs typeface="B Zar" pitchFamily="2" charset="-78"/>
              </a:rPr>
              <a:t>MHC-II</a:t>
            </a:r>
            <a:endParaRPr lang="en-US" sz="4000" dirty="0">
              <a:latin typeface="Times New Roman" pitchFamily="18" charset="0"/>
              <a:cs typeface="B Zar" pitchFamily="2" charset="-78"/>
            </a:endParaRPr>
          </a:p>
        </p:txBody>
      </p:sp>
      <p:sp>
        <p:nvSpPr>
          <p:cNvPr id="3" name="Content Placeholder 2"/>
          <p:cNvSpPr>
            <a:spLocks noGrp="1"/>
          </p:cNvSpPr>
          <p:nvPr>
            <p:ph idx="1"/>
          </p:nvPr>
        </p:nvSpPr>
        <p:spPr>
          <a:xfrm>
            <a:off x="2819400" y="1600200"/>
            <a:ext cx="5867400" cy="4525963"/>
          </a:xfrm>
        </p:spPr>
        <p:txBody>
          <a:bodyPr>
            <a:normAutofit/>
          </a:bodyPr>
          <a:lstStyle/>
          <a:p>
            <a:pPr marL="457200" indent="-457200" algn="just" rtl="1">
              <a:buClr>
                <a:srgbClr val="00B050"/>
              </a:buClr>
              <a:buSzPct val="90000"/>
              <a:buFont typeface="+mj-lt"/>
              <a:buAutoNum type="arabicPeriod" startAt="3"/>
            </a:pPr>
            <a:r>
              <a:rPr lang="fa-IR" sz="2400" dirty="0" smtClean="0">
                <a:solidFill>
                  <a:srgbClr val="FF0000"/>
                </a:solidFill>
                <a:latin typeface="Times New Roman" pitchFamily="18" charset="0"/>
                <a:cs typeface="B Zar" pitchFamily="2" charset="-78"/>
              </a:rPr>
              <a:t>بيوسنتز و انتقال مولکولهاي </a:t>
            </a:r>
            <a:r>
              <a:rPr lang="en-US" sz="2000" dirty="0" smtClean="0">
                <a:solidFill>
                  <a:srgbClr val="FF0000"/>
                </a:solidFill>
                <a:latin typeface="Times New Roman" pitchFamily="18" charset="0"/>
                <a:cs typeface="B Zar" pitchFamily="2" charset="-78"/>
              </a:rPr>
              <a:t>MHC-II</a:t>
            </a:r>
            <a:r>
              <a:rPr lang="fa-IR" sz="2400" dirty="0" smtClean="0">
                <a:solidFill>
                  <a:srgbClr val="FF0000"/>
                </a:solidFill>
                <a:latin typeface="Times New Roman" pitchFamily="18" charset="0"/>
                <a:cs typeface="B Zar" pitchFamily="2" charset="-78"/>
              </a:rPr>
              <a:t> به اندوزوم</a:t>
            </a:r>
          </a:p>
          <a:p>
            <a:pPr marL="857250" lvl="1" indent="-457200" algn="just" rtl="1">
              <a:buClr>
                <a:srgbClr val="00B050"/>
              </a:buClr>
              <a:buSzPct val="120000"/>
            </a:pPr>
            <a:r>
              <a:rPr lang="fa-IR" sz="2000" dirty="0" smtClean="0">
                <a:latin typeface="Times New Roman" pitchFamily="18" charset="0"/>
                <a:cs typeface="B Zar" pitchFamily="2" charset="-78"/>
              </a:rPr>
              <a:t>مولکولهاي </a:t>
            </a:r>
            <a:r>
              <a:rPr lang="en-US" sz="1800" dirty="0" smtClean="0">
                <a:latin typeface="Times New Roman" pitchFamily="18" charset="0"/>
                <a:cs typeface="B Zar" pitchFamily="2" charset="-78"/>
              </a:rPr>
              <a:t>MHC-II</a:t>
            </a:r>
            <a:r>
              <a:rPr lang="fa-IR" sz="2000" dirty="0" smtClean="0">
                <a:latin typeface="Times New Roman" pitchFamily="18" charset="0"/>
                <a:cs typeface="B Zar" pitchFamily="2" charset="-78"/>
              </a:rPr>
              <a:t> در شبکه اندوپلاسمي ساخته شده و به همراه زنجيره نامتغير </a:t>
            </a:r>
            <a:r>
              <a:rPr lang="en-US" sz="1800" dirty="0" smtClean="0">
                <a:latin typeface="Times New Roman" pitchFamily="18" charset="0"/>
                <a:cs typeface="B Zar" pitchFamily="2" charset="-78"/>
              </a:rPr>
              <a:t>(Ii or CD74)</a:t>
            </a:r>
            <a:r>
              <a:rPr lang="fa-IR" sz="2000" dirty="0" smtClean="0">
                <a:latin typeface="Times New Roman" pitchFamily="18" charset="0"/>
                <a:cs typeface="B Zar" pitchFamily="2" charset="-78"/>
              </a:rPr>
              <a:t> به اندوزوم منتقل مي‌شوند</a:t>
            </a:r>
          </a:p>
          <a:p>
            <a:pPr marL="857250" lvl="1" indent="-457200" algn="just" rtl="1">
              <a:buClr>
                <a:srgbClr val="00B050"/>
              </a:buClr>
              <a:buSzPct val="120000"/>
            </a:pPr>
            <a:endParaRPr lang="fa-IR" sz="500" dirty="0" smtClean="0">
              <a:latin typeface="Times New Roman" pitchFamily="18" charset="0"/>
              <a:cs typeface="B Zar" pitchFamily="2" charset="-78"/>
            </a:endParaRPr>
          </a:p>
          <a:p>
            <a:pPr marL="857250" lvl="1" indent="-457200" algn="just" rtl="1">
              <a:buClr>
                <a:srgbClr val="00B050"/>
              </a:buClr>
              <a:buSzPct val="120000"/>
            </a:pPr>
            <a:endParaRPr lang="fa-IR" sz="2000" dirty="0" smtClean="0">
              <a:latin typeface="Times New Roman" pitchFamily="18" charset="0"/>
              <a:cs typeface="B Zar" pitchFamily="2" charset="-78"/>
            </a:endParaRPr>
          </a:p>
          <a:p>
            <a:pPr marL="857250" lvl="1" indent="-457200" algn="just" rtl="1">
              <a:buClr>
                <a:srgbClr val="00B050"/>
              </a:buClr>
              <a:buSzPct val="120000"/>
            </a:pPr>
            <a:r>
              <a:rPr lang="en-US" sz="1800" dirty="0" smtClean="0">
                <a:latin typeface="Times New Roman" pitchFamily="18" charset="0"/>
                <a:cs typeface="B Zar" pitchFamily="2" charset="-78"/>
              </a:rPr>
              <a:t>Ii</a:t>
            </a:r>
            <a:endParaRPr lang="fa-IR" sz="1800" dirty="0" smtClean="0">
              <a:latin typeface="Times New Roman" pitchFamily="18" charset="0"/>
              <a:cs typeface="B Zar" pitchFamily="2" charset="-78"/>
            </a:endParaRPr>
          </a:p>
          <a:p>
            <a:pPr marL="857250" lvl="1" indent="-457200" algn="just" rtl="1">
              <a:buClr>
                <a:schemeClr val="tx1"/>
              </a:buClr>
              <a:buSzPct val="90000"/>
              <a:buFont typeface="+mj-lt"/>
              <a:buAutoNum type="arabicPeriod"/>
            </a:pPr>
            <a:r>
              <a:rPr lang="fa-IR" sz="2000" dirty="0" smtClean="0">
                <a:latin typeface="Times New Roman" pitchFamily="18" charset="0"/>
                <a:cs typeface="B Zar" pitchFamily="2" charset="-78"/>
              </a:rPr>
              <a:t>مولکولهاي </a:t>
            </a:r>
            <a:r>
              <a:rPr lang="en-US" sz="1800" dirty="0" smtClean="0">
                <a:latin typeface="Times New Roman" pitchFamily="18" charset="0"/>
                <a:cs typeface="B Zar" pitchFamily="2" charset="-78"/>
              </a:rPr>
              <a:t>MHC-II</a:t>
            </a:r>
            <a:r>
              <a:rPr lang="fa-IR" sz="2000" dirty="0" smtClean="0">
                <a:latin typeface="Times New Roman" pitchFamily="18" charset="0"/>
                <a:cs typeface="B Zar" pitchFamily="2" charset="-78"/>
              </a:rPr>
              <a:t> قبل از گردهم‌آيي و تاخوردگي مناسب امکان خروج از </a:t>
            </a:r>
            <a:r>
              <a:rPr lang="en-US" sz="1800" dirty="0" smtClean="0">
                <a:latin typeface="Times New Roman" pitchFamily="18" charset="0"/>
                <a:cs typeface="B Zar" pitchFamily="2" charset="-78"/>
              </a:rPr>
              <a:t>ER</a:t>
            </a:r>
            <a:r>
              <a:rPr lang="fa-IR" sz="2000" dirty="0" smtClean="0">
                <a:latin typeface="Times New Roman" pitchFamily="18" charset="0"/>
                <a:cs typeface="B Zar" pitchFamily="2" charset="-78"/>
              </a:rPr>
              <a:t> را ندارند</a:t>
            </a:r>
          </a:p>
          <a:p>
            <a:pPr marL="857250" lvl="1" indent="-457200" algn="just" rtl="1">
              <a:buClr>
                <a:schemeClr val="tx1"/>
              </a:buClr>
              <a:buSzPct val="90000"/>
              <a:buFont typeface="+mj-lt"/>
              <a:buAutoNum type="arabicPeriod"/>
            </a:pPr>
            <a:endParaRPr lang="fa-IR" sz="2000" dirty="0" smtClean="0">
              <a:latin typeface="Times New Roman" pitchFamily="18" charset="0"/>
              <a:cs typeface="B Zar" pitchFamily="2" charset="-78"/>
            </a:endParaRPr>
          </a:p>
          <a:p>
            <a:pPr marL="857250" lvl="1" indent="-457200" algn="just" rtl="1">
              <a:buClr>
                <a:schemeClr val="tx1"/>
              </a:buClr>
              <a:buSzPct val="90000"/>
              <a:buFont typeface="+mj-lt"/>
              <a:buAutoNum type="arabicPeriod"/>
            </a:pPr>
            <a:r>
              <a:rPr lang="fa-IR" sz="2000" dirty="0" smtClean="0">
                <a:solidFill>
                  <a:srgbClr val="FF3300"/>
                </a:solidFill>
                <a:latin typeface="Times New Roman" pitchFamily="18" charset="0"/>
                <a:cs typeface="B Zar" pitchFamily="2" charset="-78"/>
              </a:rPr>
              <a:t>زنجيره نامتغير </a:t>
            </a:r>
            <a:r>
              <a:rPr lang="en-US" sz="2000" dirty="0" smtClean="0">
                <a:solidFill>
                  <a:srgbClr val="FF3300"/>
                </a:solidFill>
                <a:latin typeface="Times New Roman" pitchFamily="18" charset="0"/>
                <a:cs typeface="B Zar" pitchFamily="2" charset="-78"/>
              </a:rPr>
              <a:t>(Invariant chain)</a:t>
            </a:r>
          </a:p>
          <a:p>
            <a:pPr marL="1257300" lvl="2" indent="-457200" algn="just" rtl="1">
              <a:buClr>
                <a:schemeClr val="tx1"/>
              </a:buClr>
              <a:buSzPct val="90000"/>
            </a:pPr>
            <a:r>
              <a:rPr lang="fa-IR" sz="1800" dirty="0" smtClean="0">
                <a:latin typeface="Times New Roman" pitchFamily="18" charset="0"/>
                <a:cs typeface="B Zar" pitchFamily="2" charset="-78"/>
              </a:rPr>
              <a:t>مانع از اشغال شدن شکاف اتصال به پپتيد توسط پپتيدهاي اندوژن در </a:t>
            </a:r>
            <a:r>
              <a:rPr lang="en-US" sz="1600" dirty="0" smtClean="0">
                <a:latin typeface="Times New Roman" pitchFamily="18" charset="0"/>
                <a:cs typeface="B Zar" pitchFamily="2" charset="-78"/>
              </a:rPr>
              <a:t>ER</a:t>
            </a:r>
            <a:r>
              <a:rPr lang="fa-IR" sz="1800" dirty="0" smtClean="0">
                <a:latin typeface="Times New Roman" pitchFamily="18" charset="0"/>
                <a:cs typeface="B Zar" pitchFamily="2" charset="-78"/>
              </a:rPr>
              <a:t> مي‌شود</a:t>
            </a:r>
          </a:p>
        </p:txBody>
      </p:sp>
      <p:pic>
        <p:nvPicPr>
          <p:cNvPr id="4" name="Picture 3" descr="1.jpg"/>
          <p:cNvPicPr>
            <a:picLocks noChangeAspect="1"/>
          </p:cNvPicPr>
          <p:nvPr/>
        </p:nvPicPr>
        <p:blipFill>
          <a:blip r:embed="rId3" cstate="print"/>
          <a:stretch>
            <a:fillRect/>
          </a:stretch>
        </p:blipFill>
        <p:spPr>
          <a:xfrm>
            <a:off x="0" y="2000240"/>
            <a:ext cx="2720915" cy="485776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sz="4000" dirty="0" smtClean="0">
                <a:latin typeface="Times New Roman" pitchFamily="18" charset="0"/>
                <a:cs typeface="B Zar" pitchFamily="2" charset="-78"/>
              </a:rPr>
              <a:t>پردازش آنتي‌ژنهاي اگزوژن براي عرضه بر روي </a:t>
            </a:r>
            <a:r>
              <a:rPr lang="en-US" sz="3600" dirty="0" smtClean="0">
                <a:latin typeface="Times New Roman" pitchFamily="18" charset="0"/>
                <a:cs typeface="B Zar" pitchFamily="2" charset="-78"/>
              </a:rPr>
              <a:t>MHC-II</a:t>
            </a:r>
            <a:endParaRPr lang="en-US" sz="4000" dirty="0">
              <a:latin typeface="Times New Roman" pitchFamily="18" charset="0"/>
              <a:cs typeface="B Zar" pitchFamily="2" charset="-78"/>
            </a:endParaRPr>
          </a:p>
        </p:txBody>
      </p:sp>
      <p:sp>
        <p:nvSpPr>
          <p:cNvPr id="3" name="Content Placeholder 2"/>
          <p:cNvSpPr>
            <a:spLocks noGrp="1"/>
          </p:cNvSpPr>
          <p:nvPr>
            <p:ph idx="1"/>
          </p:nvPr>
        </p:nvSpPr>
        <p:spPr/>
        <p:txBody>
          <a:bodyPr>
            <a:normAutofit/>
          </a:bodyPr>
          <a:lstStyle/>
          <a:p>
            <a:pPr marL="457200" indent="-457200" algn="just" rtl="1">
              <a:buClr>
                <a:srgbClr val="00B050"/>
              </a:buClr>
              <a:buSzPct val="90000"/>
              <a:buFont typeface="+mj-lt"/>
              <a:buAutoNum type="arabicPeriod" startAt="4"/>
            </a:pPr>
            <a:r>
              <a:rPr lang="fa-IR" sz="2800" dirty="0" smtClean="0">
                <a:solidFill>
                  <a:srgbClr val="FF0000"/>
                </a:solidFill>
                <a:latin typeface="Times New Roman" pitchFamily="18" charset="0"/>
                <a:cs typeface="B Zar" pitchFamily="2" charset="-78"/>
              </a:rPr>
              <a:t>همراهي پپتيدهاي پردازش‌شده با مولکولهاي </a:t>
            </a:r>
            <a:r>
              <a:rPr lang="en-US" sz="2400" dirty="0" smtClean="0">
                <a:solidFill>
                  <a:srgbClr val="FF0000"/>
                </a:solidFill>
                <a:latin typeface="Times New Roman" pitchFamily="18" charset="0"/>
                <a:cs typeface="B Zar" pitchFamily="2" charset="-78"/>
              </a:rPr>
              <a:t>MHC-II</a:t>
            </a:r>
            <a:r>
              <a:rPr lang="fa-IR" sz="2800" dirty="0" smtClean="0">
                <a:solidFill>
                  <a:srgbClr val="FF0000"/>
                </a:solidFill>
                <a:latin typeface="Times New Roman" pitchFamily="18" charset="0"/>
                <a:cs typeface="B Zar" pitchFamily="2" charset="-78"/>
              </a:rPr>
              <a:t> در وزيکول‌ها</a:t>
            </a:r>
          </a:p>
          <a:p>
            <a:pPr marL="857250" lvl="1" indent="-457200" algn="just" rtl="1">
              <a:buClr>
                <a:srgbClr val="00B050"/>
              </a:buClr>
              <a:buSzPct val="120000"/>
            </a:pPr>
            <a:r>
              <a:rPr lang="fa-IR" sz="2400" dirty="0" smtClean="0">
                <a:latin typeface="Times New Roman" pitchFamily="18" charset="0"/>
                <a:cs typeface="B Zar" pitchFamily="2" charset="-78"/>
              </a:rPr>
              <a:t>آنزيمهاي پروتئوليتيک  از قبيل </a:t>
            </a:r>
            <a:r>
              <a:rPr lang="fa-IR" sz="2400" dirty="0" smtClean="0">
                <a:solidFill>
                  <a:srgbClr val="FF0000"/>
                </a:solidFill>
                <a:latin typeface="Times New Roman" pitchFamily="18" charset="0"/>
                <a:cs typeface="B Zar" pitchFamily="2" charset="-78"/>
              </a:rPr>
              <a:t>کاتپسين- </a:t>
            </a:r>
            <a:r>
              <a:rPr lang="en-US" sz="2000" dirty="0" smtClean="0">
                <a:solidFill>
                  <a:srgbClr val="FF0000"/>
                </a:solidFill>
                <a:latin typeface="Times New Roman" pitchFamily="18" charset="0"/>
                <a:cs typeface="B Zar" pitchFamily="2" charset="-78"/>
              </a:rPr>
              <a:t>S</a:t>
            </a:r>
            <a:r>
              <a:rPr lang="fa-IR" sz="2400" dirty="0" smtClean="0">
                <a:latin typeface="Times New Roman" pitchFamily="18" charset="0"/>
                <a:cs typeface="B Zar" pitchFamily="2" charset="-78"/>
              </a:rPr>
              <a:t>، باعث تجزيه </a:t>
            </a:r>
            <a:r>
              <a:rPr lang="en-US" sz="2000" dirty="0" smtClean="0">
                <a:solidFill>
                  <a:srgbClr val="FF0000"/>
                </a:solidFill>
                <a:latin typeface="Times New Roman" pitchFamily="18" charset="0"/>
                <a:cs typeface="B Zar" pitchFamily="2" charset="-78"/>
              </a:rPr>
              <a:t>Ii</a:t>
            </a:r>
            <a:r>
              <a:rPr lang="fa-IR" sz="2400" dirty="0" smtClean="0">
                <a:latin typeface="Times New Roman" pitchFamily="18" charset="0"/>
                <a:cs typeface="B Zar" pitchFamily="2" charset="-78"/>
              </a:rPr>
              <a:t> شده و يک قطعه 24 آمينواسيدي بر جا مي‌گذارد که </a:t>
            </a:r>
            <a:r>
              <a:rPr lang="en-US" sz="2000" dirty="0" smtClean="0">
                <a:solidFill>
                  <a:srgbClr val="FF0000"/>
                </a:solidFill>
                <a:latin typeface="Times New Roman" pitchFamily="18" charset="0"/>
                <a:cs typeface="B Zar" pitchFamily="2" charset="-78"/>
              </a:rPr>
              <a:t>CLIP</a:t>
            </a:r>
            <a:r>
              <a:rPr lang="fa-IR" sz="2400" dirty="0" smtClean="0">
                <a:latin typeface="Times New Roman" pitchFamily="18" charset="0"/>
                <a:cs typeface="B Zar" pitchFamily="2" charset="-78"/>
              </a:rPr>
              <a:t> (</a:t>
            </a:r>
            <a:r>
              <a:rPr lang="en-US" sz="2000" dirty="0" smtClean="0">
                <a:latin typeface="Times New Roman" pitchFamily="18" charset="0"/>
                <a:cs typeface="B Zar" pitchFamily="2" charset="-78"/>
              </a:rPr>
              <a:t>class II-associated invariant chain peptide </a:t>
            </a:r>
            <a:r>
              <a:rPr lang="fa-IR" sz="2400" dirty="0" smtClean="0">
                <a:latin typeface="Times New Roman" pitchFamily="18" charset="0"/>
                <a:cs typeface="B Zar" pitchFamily="2" charset="-78"/>
              </a:rPr>
              <a:t>) خوانده مي‌شود</a:t>
            </a:r>
          </a:p>
          <a:p>
            <a:pPr marL="1257300" lvl="2" indent="-457200" algn="just" rtl="1">
              <a:buClr>
                <a:srgbClr val="00B050"/>
              </a:buClr>
              <a:buSzPct val="120000"/>
            </a:pPr>
            <a:r>
              <a:rPr lang="en-US" sz="1800" dirty="0" smtClean="0">
                <a:latin typeface="Times New Roman" pitchFamily="18" charset="0"/>
                <a:cs typeface="B Zar" pitchFamily="2" charset="-78"/>
              </a:rPr>
              <a:t>CLIP</a:t>
            </a:r>
            <a:r>
              <a:rPr lang="fa-IR" sz="2000" dirty="0" smtClean="0">
                <a:latin typeface="Times New Roman" pitchFamily="18" charset="0"/>
                <a:cs typeface="B Zar" pitchFamily="2" charset="-78"/>
              </a:rPr>
              <a:t> در شکاف جايگاه اتصال به آنتي‌ژن همانند پپتيدهايي که به </a:t>
            </a:r>
            <a:r>
              <a:rPr lang="en-US" sz="1800" dirty="0" smtClean="0">
                <a:latin typeface="Times New Roman" pitchFamily="18" charset="0"/>
                <a:cs typeface="B Zar" pitchFamily="2" charset="-78"/>
              </a:rPr>
              <a:t>MHC-II</a:t>
            </a:r>
            <a:r>
              <a:rPr lang="fa-IR" sz="2000" dirty="0" smtClean="0">
                <a:latin typeface="Times New Roman" pitchFamily="18" charset="0"/>
                <a:cs typeface="B Zar" pitchFamily="2" charset="-78"/>
              </a:rPr>
              <a:t> متصل مي‌شوند، قرار مي‌گيرد</a:t>
            </a:r>
          </a:p>
          <a:p>
            <a:pPr marL="1257300" lvl="2" indent="-457200" algn="just" rtl="1">
              <a:buClr>
                <a:srgbClr val="00B050"/>
              </a:buClr>
              <a:buSzPct val="120000"/>
            </a:pPr>
            <a:endParaRPr lang="fa-IR" sz="2000" dirty="0" smtClean="0">
              <a:latin typeface="Times New Roman" pitchFamily="18" charset="0"/>
              <a:cs typeface="B Zar" pitchFamily="2" charset="-78"/>
            </a:endParaRPr>
          </a:p>
          <a:p>
            <a:pPr marL="857250" lvl="1" indent="-457200" algn="just" rtl="1">
              <a:buClr>
                <a:srgbClr val="00B050"/>
              </a:buClr>
              <a:buSzPct val="120000"/>
            </a:pPr>
            <a:r>
              <a:rPr lang="fa-IR" sz="2400" dirty="0" smtClean="0">
                <a:latin typeface="Times New Roman" pitchFamily="18" charset="0"/>
                <a:cs typeface="B Zar" pitchFamily="2" charset="-78"/>
              </a:rPr>
              <a:t>برداشتن </a:t>
            </a:r>
            <a:r>
              <a:rPr lang="en-US" sz="2000" dirty="0" smtClean="0">
                <a:latin typeface="Times New Roman" pitchFamily="18" charset="0"/>
                <a:cs typeface="B Zar" pitchFamily="2" charset="-78"/>
              </a:rPr>
              <a:t>CLIP</a:t>
            </a:r>
            <a:r>
              <a:rPr lang="fa-IR" sz="2400" dirty="0" smtClean="0">
                <a:latin typeface="Times New Roman" pitchFamily="18" charset="0"/>
                <a:cs typeface="B Zar" pitchFamily="2" charset="-78"/>
              </a:rPr>
              <a:t> توسط </a:t>
            </a:r>
            <a:r>
              <a:rPr lang="en-US" sz="2000" dirty="0" smtClean="0">
                <a:solidFill>
                  <a:srgbClr val="0070C0"/>
                </a:solidFill>
                <a:latin typeface="Times New Roman" pitchFamily="18" charset="0"/>
                <a:cs typeface="B Zar" pitchFamily="2" charset="-78"/>
              </a:rPr>
              <a:t>HLA-DM</a:t>
            </a:r>
            <a:r>
              <a:rPr lang="fa-IR" sz="2400" dirty="0" smtClean="0">
                <a:latin typeface="Times New Roman" pitchFamily="18" charset="0"/>
                <a:cs typeface="B Zar" pitchFamily="2" charset="-78"/>
              </a:rPr>
              <a:t> انجام مي‌گيرد</a:t>
            </a:r>
          </a:p>
          <a:p>
            <a:pPr marL="1257300" lvl="2" indent="-457200" algn="just" rtl="1">
              <a:buClr>
                <a:srgbClr val="00B050"/>
              </a:buClr>
              <a:buSzPct val="100000"/>
              <a:buFont typeface="+mj-lt"/>
              <a:buAutoNum type="arabicPeriod"/>
            </a:pPr>
            <a:r>
              <a:rPr lang="en-US" sz="1800" dirty="0" smtClean="0">
                <a:solidFill>
                  <a:srgbClr val="0070C0"/>
                </a:solidFill>
                <a:latin typeface="Times New Roman" pitchFamily="18" charset="0"/>
                <a:cs typeface="B Zar" pitchFamily="2" charset="-78"/>
              </a:rPr>
              <a:t>HLA-DM</a:t>
            </a:r>
            <a:r>
              <a:rPr lang="fa-IR" sz="2000" dirty="0" smtClean="0">
                <a:solidFill>
                  <a:srgbClr val="0070C0"/>
                </a:solidFill>
                <a:latin typeface="Times New Roman" pitchFamily="18" charset="0"/>
                <a:cs typeface="B Zar" pitchFamily="2" charset="-78"/>
              </a:rPr>
              <a:t> بعنوان تعويض کننده پپتيد عمل مي‌کند، و حذف </a:t>
            </a:r>
            <a:r>
              <a:rPr lang="en-US" sz="1800" dirty="0" smtClean="0">
                <a:solidFill>
                  <a:srgbClr val="0070C0"/>
                </a:solidFill>
                <a:latin typeface="Times New Roman" pitchFamily="18" charset="0"/>
                <a:cs typeface="B Zar" pitchFamily="2" charset="-78"/>
              </a:rPr>
              <a:t>CLIP</a:t>
            </a:r>
            <a:r>
              <a:rPr lang="fa-IR" sz="2000" dirty="0" smtClean="0">
                <a:solidFill>
                  <a:srgbClr val="0070C0"/>
                </a:solidFill>
                <a:latin typeface="Times New Roman" pitchFamily="18" charset="0"/>
                <a:cs typeface="B Zar" pitchFamily="2" charset="-78"/>
              </a:rPr>
              <a:t> را تسهيل مي‌نمايد</a:t>
            </a:r>
          </a:p>
          <a:p>
            <a:pPr marL="1257300" lvl="2" indent="-457200" algn="just" rtl="1">
              <a:buClr>
                <a:srgbClr val="00B050"/>
              </a:buClr>
              <a:buSzPct val="100000"/>
              <a:buFont typeface="+mj-lt"/>
              <a:buAutoNum type="arabicPeriod"/>
            </a:pPr>
            <a:r>
              <a:rPr lang="fa-IR" sz="2000" dirty="0" smtClean="0">
                <a:solidFill>
                  <a:srgbClr val="0070C0"/>
                </a:solidFill>
                <a:latin typeface="Times New Roman" pitchFamily="18" charset="0"/>
                <a:cs typeface="B Zar" pitchFamily="2" charset="-78"/>
              </a:rPr>
              <a:t>باعث افزایش سرعت اتصال پپتيدها به مولکولهاي </a:t>
            </a:r>
            <a:r>
              <a:rPr lang="en-US" sz="1800" dirty="0" smtClean="0">
                <a:solidFill>
                  <a:srgbClr val="0070C0"/>
                </a:solidFill>
                <a:latin typeface="Times New Roman" pitchFamily="18" charset="0"/>
                <a:cs typeface="B Zar" pitchFamily="2" charset="-78"/>
              </a:rPr>
              <a:t>MHC-II</a:t>
            </a:r>
            <a:r>
              <a:rPr lang="fa-IR" sz="1800" dirty="0" smtClean="0">
                <a:solidFill>
                  <a:srgbClr val="0070C0"/>
                </a:solidFill>
                <a:latin typeface="Times New Roman" pitchFamily="18" charset="0"/>
                <a:cs typeface="B Zar" pitchFamily="2" charset="-78"/>
              </a:rPr>
              <a:t> می شود</a:t>
            </a:r>
            <a:endParaRPr lang="fa-IR" sz="2000" dirty="0" smtClean="0">
              <a:solidFill>
                <a:srgbClr val="0070C0"/>
              </a:solidFill>
              <a:latin typeface="Times New Roman" pitchFamily="18" charset="0"/>
              <a:cs typeface="B Zar" pitchFamily="2" charset="-78"/>
            </a:endParaRPr>
          </a:p>
          <a:p>
            <a:pPr marL="1257300" lvl="2" indent="-457200" algn="just" rtl="1">
              <a:buClr>
                <a:srgbClr val="00B050"/>
              </a:buClr>
              <a:buSzPct val="100000"/>
              <a:buFont typeface="+mj-lt"/>
              <a:buAutoNum type="arabicPeriod"/>
            </a:pPr>
            <a:endParaRPr lang="fa-IR" sz="2000" dirty="0" smtClean="0">
              <a:latin typeface="Times New Roman" pitchFamily="18" charset="0"/>
              <a:cs typeface="B Zar" pitchFamily="2" charset="-78"/>
            </a:endParaRPr>
          </a:p>
          <a:p>
            <a:pPr marL="1714500" lvl="3" indent="-457200" algn="just" rtl="1">
              <a:buClr>
                <a:srgbClr val="00B050"/>
              </a:buClr>
              <a:buSzPct val="120000"/>
            </a:pPr>
            <a:endParaRPr lang="fa-IR" sz="1800" dirty="0" smtClean="0">
              <a:latin typeface="Times New Roman" pitchFamily="18" charset="0"/>
              <a:cs typeface="B Zar" pitchFamily="2" charset="-78"/>
              <a:sym typeface="Symbo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linds(horizontal)">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sz="4000" dirty="0" smtClean="0">
                <a:latin typeface="Times New Roman" pitchFamily="18" charset="0"/>
                <a:cs typeface="B Zar" pitchFamily="2" charset="-78"/>
              </a:rPr>
              <a:t>پردازش آنتي‌ژنهاي اگزوژن براي عرضه بر روي </a:t>
            </a:r>
            <a:r>
              <a:rPr lang="en-US" sz="3600" dirty="0" smtClean="0">
                <a:latin typeface="Times New Roman" pitchFamily="18" charset="0"/>
                <a:cs typeface="B Zar" pitchFamily="2" charset="-78"/>
              </a:rPr>
              <a:t>MHC-II</a:t>
            </a:r>
            <a:endParaRPr lang="en-US" sz="4000" dirty="0">
              <a:latin typeface="Times New Roman" pitchFamily="18" charset="0"/>
              <a:cs typeface="B Zar" pitchFamily="2" charset="-78"/>
            </a:endParaRPr>
          </a:p>
        </p:txBody>
      </p:sp>
      <p:sp>
        <p:nvSpPr>
          <p:cNvPr id="3" name="Content Placeholder 2"/>
          <p:cNvSpPr>
            <a:spLocks noGrp="1"/>
          </p:cNvSpPr>
          <p:nvPr>
            <p:ph idx="1"/>
          </p:nvPr>
        </p:nvSpPr>
        <p:spPr>
          <a:xfrm>
            <a:off x="4953000" y="1600200"/>
            <a:ext cx="3733800" cy="4525963"/>
          </a:xfrm>
        </p:spPr>
        <p:txBody>
          <a:bodyPr>
            <a:normAutofit/>
          </a:bodyPr>
          <a:lstStyle/>
          <a:p>
            <a:pPr marL="457200" indent="-457200" algn="just" rtl="1">
              <a:buClr>
                <a:srgbClr val="00B050"/>
              </a:buClr>
              <a:buSzPct val="90000"/>
              <a:buFont typeface="+mj-lt"/>
              <a:buAutoNum type="arabicPeriod" startAt="5"/>
            </a:pPr>
            <a:r>
              <a:rPr lang="fa-IR" sz="2000" dirty="0" smtClean="0">
                <a:solidFill>
                  <a:srgbClr val="FF0000"/>
                </a:solidFill>
                <a:latin typeface="Times New Roman" pitchFamily="18" charset="0"/>
                <a:cs typeface="B Zar" pitchFamily="2" charset="-78"/>
              </a:rPr>
              <a:t>بيان کمپلکس پپتيد- </a:t>
            </a:r>
            <a:r>
              <a:rPr lang="en-US" sz="1800" dirty="0" smtClean="0">
                <a:solidFill>
                  <a:srgbClr val="FF0000"/>
                </a:solidFill>
                <a:latin typeface="Times New Roman" pitchFamily="18" charset="0"/>
                <a:cs typeface="B Zar" pitchFamily="2" charset="-78"/>
              </a:rPr>
              <a:t>MHC II</a:t>
            </a:r>
            <a:r>
              <a:rPr lang="fa-IR" sz="2000" dirty="0" smtClean="0">
                <a:solidFill>
                  <a:srgbClr val="FF0000"/>
                </a:solidFill>
                <a:latin typeface="Times New Roman" pitchFamily="18" charset="0"/>
                <a:cs typeface="B Zar" pitchFamily="2" charset="-78"/>
              </a:rPr>
              <a:t> بر سطح سلول عرضه کننده آنتي‌ژن</a:t>
            </a:r>
          </a:p>
          <a:p>
            <a:pPr marL="457200" indent="-457200" algn="just" rtl="1">
              <a:buClr>
                <a:srgbClr val="00B050"/>
              </a:buClr>
              <a:buSzPct val="90000"/>
              <a:buFont typeface="+mj-lt"/>
              <a:buAutoNum type="arabicPeriod" startAt="5"/>
            </a:pPr>
            <a:endParaRPr lang="fa-IR" sz="2000" dirty="0" smtClean="0">
              <a:latin typeface="Times New Roman" pitchFamily="18" charset="0"/>
              <a:cs typeface="B Zar" pitchFamily="2" charset="-78"/>
            </a:endParaRPr>
          </a:p>
          <a:p>
            <a:pPr marL="457200" indent="-457200" algn="just" rtl="1">
              <a:buClr>
                <a:srgbClr val="00B050"/>
              </a:buClr>
              <a:buSzPct val="90000"/>
              <a:buFont typeface="+mj-lt"/>
              <a:buAutoNum type="arabicPeriod" startAt="5"/>
            </a:pPr>
            <a:endParaRPr lang="fa-IR" sz="2000" dirty="0" smtClean="0">
              <a:latin typeface="Times New Roman" pitchFamily="18" charset="0"/>
              <a:cs typeface="B Zar" pitchFamily="2" charset="-78"/>
            </a:endParaRPr>
          </a:p>
          <a:p>
            <a:pPr marL="457200" indent="-457200" algn="just" rtl="1">
              <a:buClr>
                <a:srgbClr val="00B050"/>
              </a:buClr>
              <a:buSzPct val="90000"/>
              <a:buNone/>
            </a:pPr>
            <a:r>
              <a:rPr lang="fa-IR" sz="2000" dirty="0" smtClean="0">
                <a:latin typeface="Times New Roman" pitchFamily="18" charset="0"/>
                <a:cs typeface="B Zar" pitchFamily="2" charset="-78"/>
              </a:rPr>
              <a:t>عرضه حتي 100 کمپلکسي از پپتيد بخصوص به همراه </a:t>
            </a:r>
            <a:r>
              <a:rPr lang="en-US" sz="1800" dirty="0" smtClean="0">
                <a:latin typeface="Times New Roman" pitchFamily="18" charset="0"/>
                <a:cs typeface="B Zar" pitchFamily="2" charset="-78"/>
              </a:rPr>
              <a:t>MHC-II</a:t>
            </a:r>
            <a:r>
              <a:rPr lang="fa-IR" sz="2000" dirty="0" smtClean="0">
                <a:latin typeface="Times New Roman" pitchFamily="18" charset="0"/>
                <a:cs typeface="B Zar" pitchFamily="2" charset="-78"/>
              </a:rPr>
              <a:t> بر سطح </a:t>
            </a:r>
            <a:r>
              <a:rPr lang="en-US" sz="1800" dirty="0" smtClean="0">
                <a:latin typeface="Times New Roman" pitchFamily="18" charset="0"/>
                <a:cs typeface="B Zar" pitchFamily="2" charset="-78"/>
              </a:rPr>
              <a:t>APC</a:t>
            </a:r>
            <a:r>
              <a:rPr lang="fa-IR" sz="2000" dirty="0" smtClean="0">
                <a:latin typeface="Times New Roman" pitchFamily="18" charset="0"/>
                <a:cs typeface="B Zar" pitchFamily="2" charset="-78"/>
              </a:rPr>
              <a:t> مي‌تواند پاسخ سلول </a:t>
            </a:r>
            <a:r>
              <a:rPr lang="en-US" sz="1800" dirty="0" smtClean="0">
                <a:latin typeface="Times New Roman" pitchFamily="18" charset="0"/>
                <a:cs typeface="B Zar" pitchFamily="2" charset="-78"/>
              </a:rPr>
              <a:t>T</a:t>
            </a:r>
            <a:r>
              <a:rPr lang="fa-IR" sz="2000" dirty="0" smtClean="0">
                <a:latin typeface="Times New Roman" pitchFamily="18" charset="0"/>
                <a:cs typeface="B Zar" pitchFamily="2" charset="-78"/>
              </a:rPr>
              <a:t> اختصاصي را آغاز نمايد</a:t>
            </a:r>
          </a:p>
        </p:txBody>
      </p:sp>
      <p:pic>
        <p:nvPicPr>
          <p:cNvPr id="4" name="Picture 3" descr="1.jpg"/>
          <p:cNvPicPr>
            <a:picLocks noChangeAspect="1"/>
          </p:cNvPicPr>
          <p:nvPr/>
        </p:nvPicPr>
        <p:blipFill>
          <a:blip r:embed="rId2" cstate="print"/>
          <a:stretch>
            <a:fillRect/>
          </a:stretch>
        </p:blipFill>
        <p:spPr>
          <a:xfrm>
            <a:off x="0" y="1237488"/>
            <a:ext cx="4962144" cy="569671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sz="4000" dirty="0" smtClean="0">
                <a:latin typeface="Times New Roman" pitchFamily="18" charset="0"/>
                <a:cs typeface="B Zar" pitchFamily="2" charset="-78"/>
              </a:rPr>
              <a:t>پردازش آنتي‌ژنهاي اندوژن براي عرضه بر روي </a:t>
            </a:r>
            <a:r>
              <a:rPr lang="en-US" sz="3600" dirty="0" smtClean="0">
                <a:latin typeface="Times New Roman" pitchFamily="18" charset="0"/>
                <a:cs typeface="B Zar" pitchFamily="2" charset="-78"/>
              </a:rPr>
              <a:t>MHC-I</a:t>
            </a:r>
            <a:endParaRPr lang="en-US" sz="4000" dirty="0">
              <a:latin typeface="Times New Roman" pitchFamily="18" charset="0"/>
              <a:cs typeface="B Zar" pitchFamily="2" charset="-78"/>
            </a:endParaRPr>
          </a:p>
        </p:txBody>
      </p:sp>
      <p:sp>
        <p:nvSpPr>
          <p:cNvPr id="3" name="Content Placeholder 2"/>
          <p:cNvSpPr>
            <a:spLocks noGrp="1"/>
          </p:cNvSpPr>
          <p:nvPr>
            <p:ph idx="1"/>
          </p:nvPr>
        </p:nvSpPr>
        <p:spPr/>
        <p:txBody>
          <a:bodyPr>
            <a:normAutofit/>
          </a:bodyPr>
          <a:lstStyle/>
          <a:p>
            <a:pPr algn="just" rtl="1">
              <a:buClr>
                <a:srgbClr val="00B050"/>
              </a:buClr>
              <a:buSzPct val="150000"/>
            </a:pPr>
            <a:r>
              <a:rPr lang="fa-IR" sz="2400" dirty="0" smtClean="0">
                <a:latin typeface="Times New Roman" pitchFamily="18" charset="0"/>
                <a:cs typeface="B Zar" pitchFamily="2" charset="-78"/>
              </a:rPr>
              <a:t>پپتيدهاي همراه با </a:t>
            </a:r>
            <a:r>
              <a:rPr lang="en-US" sz="2000" dirty="0" smtClean="0">
                <a:latin typeface="Times New Roman" pitchFamily="18" charset="0"/>
                <a:cs typeface="B Zar" pitchFamily="2" charset="-78"/>
              </a:rPr>
              <a:t>MHC-I</a:t>
            </a:r>
            <a:r>
              <a:rPr lang="fa-IR" sz="2400" dirty="0" smtClean="0">
                <a:latin typeface="Times New Roman" pitchFamily="18" charset="0"/>
                <a:cs typeface="B Zar" pitchFamily="2" charset="-78"/>
              </a:rPr>
              <a:t> در اثر تجزيه پروتئوليتيک پروتئين‌هاي سيتوزولي، انتقال پپتيدهاي توليد شده به </a:t>
            </a:r>
            <a:r>
              <a:rPr lang="en-US" sz="2000" dirty="0" smtClean="0">
                <a:latin typeface="Times New Roman" pitchFamily="18" charset="0"/>
                <a:cs typeface="B Zar" pitchFamily="2" charset="-78"/>
              </a:rPr>
              <a:t>ER</a:t>
            </a:r>
            <a:r>
              <a:rPr lang="fa-IR" sz="2400" dirty="0" smtClean="0">
                <a:latin typeface="Times New Roman" pitchFamily="18" charset="0"/>
                <a:cs typeface="B Zar" pitchFamily="2" charset="-78"/>
              </a:rPr>
              <a:t> و اتصال آنها به مولکولهاي تازه‌ساز </a:t>
            </a:r>
            <a:r>
              <a:rPr lang="en-US" sz="2000" dirty="0" smtClean="0">
                <a:solidFill>
                  <a:prstClr val="black"/>
                </a:solidFill>
                <a:latin typeface="Times New Roman" pitchFamily="18" charset="0"/>
                <a:cs typeface="B Zar" pitchFamily="2" charset="-78"/>
              </a:rPr>
              <a:t>MHC-I</a:t>
            </a:r>
            <a:r>
              <a:rPr lang="fa-IR" sz="2400" dirty="0" smtClean="0">
                <a:solidFill>
                  <a:prstClr val="black"/>
                </a:solidFill>
                <a:latin typeface="Times New Roman" pitchFamily="18" charset="0"/>
                <a:cs typeface="B Zar" pitchFamily="2" charset="-78"/>
              </a:rPr>
              <a:t>، ايجاد مي‌شوند</a:t>
            </a:r>
          </a:p>
          <a:p>
            <a:pPr marL="857250" lvl="1" indent="-457200" algn="just" rtl="1">
              <a:buClr>
                <a:srgbClr val="00B050"/>
              </a:buClr>
              <a:buSzPct val="90000"/>
              <a:buFont typeface="+mj-lt"/>
              <a:buAutoNum type="arabicPeriod"/>
            </a:pPr>
            <a:r>
              <a:rPr lang="fa-IR" sz="2400" dirty="0" smtClean="0">
                <a:latin typeface="Times New Roman" pitchFamily="18" charset="0"/>
                <a:cs typeface="B Zar" pitchFamily="2" charset="-78"/>
              </a:rPr>
              <a:t>منبع، </a:t>
            </a:r>
            <a:r>
              <a:rPr lang="fa-IR" sz="2400" dirty="0" smtClean="0">
                <a:solidFill>
                  <a:srgbClr val="FF0000"/>
                </a:solidFill>
                <a:latin typeface="Times New Roman" pitchFamily="18" charset="0"/>
                <a:cs typeface="B Zar" pitchFamily="2" charset="-78"/>
              </a:rPr>
              <a:t>آنتي‌ژنهاي سيتوزولي</a:t>
            </a:r>
          </a:p>
          <a:p>
            <a:pPr marL="857250" lvl="1" indent="-457200" algn="just" rtl="1">
              <a:buClr>
                <a:srgbClr val="00B050"/>
              </a:buClr>
              <a:buSzPct val="90000"/>
              <a:buFont typeface="+mj-lt"/>
              <a:buAutoNum type="arabicPeriod"/>
            </a:pPr>
            <a:r>
              <a:rPr lang="fa-IR" sz="2400" dirty="0" smtClean="0">
                <a:latin typeface="Times New Roman" pitchFamily="18" charset="0"/>
                <a:cs typeface="B Zar" pitchFamily="2" charset="-78"/>
              </a:rPr>
              <a:t>تجزيه پروتئوليتيک پروتئين‌هاي سيتوزولي</a:t>
            </a:r>
          </a:p>
          <a:p>
            <a:pPr marL="1257300" lvl="2" indent="-457200" algn="just" rtl="1">
              <a:buClr>
                <a:srgbClr val="00B050"/>
              </a:buClr>
              <a:buSzPct val="90000"/>
            </a:pPr>
            <a:r>
              <a:rPr lang="fa-IR" sz="2000" dirty="0" smtClean="0">
                <a:solidFill>
                  <a:srgbClr val="0070C0"/>
                </a:solidFill>
                <a:latin typeface="Times New Roman" pitchFamily="18" charset="0"/>
                <a:cs typeface="B Zar" pitchFamily="2" charset="-78"/>
              </a:rPr>
              <a:t>پروتئازوم</a:t>
            </a:r>
          </a:p>
          <a:p>
            <a:pPr marL="1257300" lvl="2" indent="-457200" algn="just" rtl="1">
              <a:buClr>
                <a:srgbClr val="00B050"/>
              </a:buClr>
              <a:buSzPct val="90000"/>
            </a:pPr>
            <a:r>
              <a:rPr lang="fa-IR" sz="2000" dirty="0" smtClean="0">
                <a:solidFill>
                  <a:srgbClr val="0070C0"/>
                </a:solidFill>
                <a:latin typeface="Times New Roman" pitchFamily="18" charset="0"/>
                <a:cs typeface="B Zar" pitchFamily="2" charset="-78"/>
              </a:rPr>
              <a:t>پردازش </a:t>
            </a:r>
            <a:r>
              <a:rPr lang="en-US" sz="1800" dirty="0" smtClean="0">
                <a:solidFill>
                  <a:srgbClr val="0070C0"/>
                </a:solidFill>
                <a:latin typeface="Times New Roman" pitchFamily="18" charset="0"/>
                <a:cs typeface="B Zar" pitchFamily="2" charset="-78"/>
              </a:rPr>
              <a:t>ER</a:t>
            </a:r>
            <a:r>
              <a:rPr lang="fa-IR" sz="2000" dirty="0" smtClean="0">
                <a:solidFill>
                  <a:srgbClr val="0070C0"/>
                </a:solidFill>
                <a:latin typeface="Times New Roman" pitchFamily="18" charset="0"/>
                <a:cs typeface="B Zar" pitchFamily="2" charset="-78"/>
              </a:rPr>
              <a:t> (توالي‌هاي سيگنال)</a:t>
            </a:r>
          </a:p>
          <a:p>
            <a:pPr marL="857250" lvl="1" indent="-457200" algn="just" rtl="1">
              <a:buClr>
                <a:srgbClr val="00B050"/>
              </a:buClr>
              <a:buSzPct val="90000"/>
              <a:buFont typeface="+mj-lt"/>
              <a:buAutoNum type="arabicPeriod"/>
            </a:pPr>
            <a:r>
              <a:rPr lang="fa-IR" sz="2400" dirty="0" smtClean="0">
                <a:latin typeface="Times New Roman" pitchFamily="18" charset="0"/>
                <a:cs typeface="B Zar" pitchFamily="2" charset="-78"/>
              </a:rPr>
              <a:t>انتقال پپتيدها از سيتوزول به </a:t>
            </a:r>
            <a:r>
              <a:rPr lang="en-US" sz="2000" dirty="0" smtClean="0">
                <a:latin typeface="Times New Roman" pitchFamily="18" charset="0"/>
                <a:cs typeface="B Zar" pitchFamily="2" charset="-78"/>
              </a:rPr>
              <a:t>ER</a:t>
            </a:r>
            <a:r>
              <a:rPr lang="fa-IR" sz="2400" dirty="0" smtClean="0">
                <a:latin typeface="Times New Roman" pitchFamily="18" charset="0"/>
                <a:cs typeface="B Zar" pitchFamily="2" charset="-78"/>
              </a:rPr>
              <a:t> </a:t>
            </a:r>
            <a:r>
              <a:rPr lang="en-US" sz="2000" dirty="0" smtClean="0">
                <a:latin typeface="Times New Roman" pitchFamily="18" charset="0"/>
                <a:cs typeface="B Zar" pitchFamily="2" charset="-78"/>
              </a:rPr>
              <a:t>(</a:t>
            </a:r>
            <a:r>
              <a:rPr lang="en-US" sz="2000" dirty="0" smtClean="0">
                <a:solidFill>
                  <a:srgbClr val="008000"/>
                </a:solidFill>
                <a:latin typeface="Times New Roman" pitchFamily="18" charset="0"/>
                <a:cs typeface="B Zar" pitchFamily="2" charset="-78"/>
              </a:rPr>
              <a:t>TAP1 &amp; TAP2</a:t>
            </a:r>
            <a:r>
              <a:rPr lang="en-US" sz="2000" dirty="0" smtClean="0">
                <a:latin typeface="Times New Roman" pitchFamily="18" charset="0"/>
                <a:cs typeface="B Zar" pitchFamily="2" charset="-78"/>
              </a:rPr>
              <a:t>)</a:t>
            </a:r>
            <a:r>
              <a:rPr lang="fa-IR" dirty="0" smtClean="0">
                <a:latin typeface="Times New Roman" pitchFamily="18" charset="0"/>
                <a:cs typeface="B Zar" pitchFamily="2" charset="-78"/>
              </a:rPr>
              <a:t> </a:t>
            </a:r>
          </a:p>
          <a:p>
            <a:pPr marL="857250" lvl="1" indent="-457200" algn="just" rtl="1">
              <a:buClr>
                <a:srgbClr val="00B050"/>
              </a:buClr>
              <a:buSzPct val="90000"/>
              <a:buFont typeface="+mj-lt"/>
              <a:buAutoNum type="arabicPeriod"/>
            </a:pPr>
            <a:r>
              <a:rPr lang="fa-IR" sz="2400" dirty="0" smtClean="0">
                <a:latin typeface="Times New Roman" pitchFamily="18" charset="0"/>
                <a:cs typeface="B Zar" pitchFamily="2" charset="-78"/>
              </a:rPr>
              <a:t>گردهم‌آيي </a:t>
            </a:r>
            <a:r>
              <a:rPr lang="fa-IR" sz="2400" dirty="0" smtClean="0">
                <a:solidFill>
                  <a:schemeClr val="accent6">
                    <a:lumMod val="75000"/>
                  </a:schemeClr>
                </a:solidFill>
                <a:latin typeface="Times New Roman" pitchFamily="18" charset="0"/>
                <a:cs typeface="B Zar" pitchFamily="2" charset="-78"/>
              </a:rPr>
              <a:t>کمپلکس پپتيد- </a:t>
            </a:r>
            <a:r>
              <a:rPr lang="en-US" sz="2000" dirty="0" smtClean="0">
                <a:solidFill>
                  <a:schemeClr val="accent6">
                    <a:lumMod val="75000"/>
                  </a:schemeClr>
                </a:solidFill>
                <a:latin typeface="Times New Roman" pitchFamily="18" charset="0"/>
                <a:cs typeface="B Zar" pitchFamily="2" charset="-78"/>
              </a:rPr>
              <a:t>MHC-I</a:t>
            </a:r>
            <a:r>
              <a:rPr lang="fa-IR" sz="2400" dirty="0" smtClean="0">
                <a:solidFill>
                  <a:schemeClr val="accent6">
                    <a:lumMod val="75000"/>
                  </a:schemeClr>
                </a:solidFill>
                <a:latin typeface="Times New Roman" pitchFamily="18" charset="0"/>
                <a:cs typeface="B Zar" pitchFamily="2" charset="-78"/>
              </a:rPr>
              <a:t> </a:t>
            </a:r>
            <a:r>
              <a:rPr lang="fa-IR" sz="2400" dirty="0" smtClean="0">
                <a:latin typeface="Times New Roman" pitchFamily="18" charset="0"/>
                <a:cs typeface="B Zar" pitchFamily="2" charset="-78"/>
              </a:rPr>
              <a:t>در </a:t>
            </a:r>
            <a:r>
              <a:rPr lang="en-US" sz="2000" dirty="0" smtClean="0">
                <a:latin typeface="Times New Roman" pitchFamily="18" charset="0"/>
                <a:cs typeface="B Zar" pitchFamily="2" charset="-78"/>
              </a:rPr>
              <a:t>ER</a:t>
            </a:r>
            <a:r>
              <a:rPr lang="fa-IR" sz="2400" dirty="0" smtClean="0">
                <a:latin typeface="Times New Roman" pitchFamily="18" charset="0"/>
                <a:cs typeface="B Zar" pitchFamily="2" charset="-78"/>
              </a:rPr>
              <a:t> </a:t>
            </a:r>
          </a:p>
          <a:p>
            <a:pPr marL="857250" lvl="1" indent="-457200" algn="just" rtl="1">
              <a:buClr>
                <a:srgbClr val="00B050"/>
              </a:buClr>
              <a:buSzPct val="90000"/>
              <a:buFont typeface="+mj-lt"/>
              <a:buAutoNum type="arabicPeriod"/>
            </a:pPr>
            <a:r>
              <a:rPr lang="fa-IR" sz="2400" dirty="0" smtClean="0">
                <a:latin typeface="Times New Roman" pitchFamily="18" charset="0"/>
                <a:cs typeface="B Zar" pitchFamily="2" charset="-78"/>
              </a:rPr>
              <a:t>عرضه سطح سلولي کمپلکس پپتيد- </a:t>
            </a:r>
            <a:r>
              <a:rPr lang="en-US" sz="2000" dirty="0" smtClean="0">
                <a:latin typeface="Times New Roman" pitchFamily="18" charset="0"/>
                <a:cs typeface="B Zar" pitchFamily="2" charset="-78"/>
              </a:rPr>
              <a:t>MHC-I</a:t>
            </a:r>
            <a:r>
              <a:rPr lang="fa-IR" sz="2400" dirty="0" smtClean="0">
                <a:latin typeface="Times New Roman" pitchFamily="18" charset="0"/>
                <a:cs typeface="B Zar" pitchFamily="2" charset="-78"/>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linds(horizontal)">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smtClean="0">
                <a:latin typeface="Times New Roman" pitchFamily="18" charset="0"/>
                <a:cs typeface="B Zar" pitchFamily="2" charset="-78"/>
              </a:rPr>
              <a:t>مسير پردازش آنتي‌ژنهاي </a:t>
            </a:r>
            <a:r>
              <a:rPr lang="en-US" sz="3600" dirty="0" smtClean="0">
                <a:latin typeface="Times New Roman" pitchFamily="18" charset="0"/>
                <a:cs typeface="B Zar" pitchFamily="2" charset="-78"/>
              </a:rPr>
              <a:t>MHC-I</a:t>
            </a:r>
            <a:r>
              <a:rPr lang="fa-IR" sz="3600" dirty="0" smtClean="0">
                <a:latin typeface="Times New Roman" pitchFamily="18" charset="0"/>
                <a:cs typeface="B Zar" pitchFamily="2" charset="-78"/>
              </a:rPr>
              <a:t> </a:t>
            </a:r>
            <a:r>
              <a:rPr lang="fa-IR" sz="4000" dirty="0" smtClean="0">
                <a:latin typeface="Times New Roman" pitchFamily="18" charset="0"/>
                <a:cs typeface="B Zar" pitchFamily="2" charset="-78"/>
              </a:rPr>
              <a:t>- سيتوزول</a:t>
            </a:r>
            <a:endParaRPr lang="en-US" sz="4000" dirty="0">
              <a:latin typeface="Times New Roman" pitchFamily="18" charset="0"/>
              <a:cs typeface="B Zar" pitchFamily="2" charset="-78"/>
            </a:endParaRPr>
          </a:p>
        </p:txBody>
      </p:sp>
      <p:sp>
        <p:nvSpPr>
          <p:cNvPr id="3" name="Content Placeholder 2"/>
          <p:cNvSpPr>
            <a:spLocks noGrp="1"/>
          </p:cNvSpPr>
          <p:nvPr>
            <p:ph idx="1"/>
          </p:nvPr>
        </p:nvSpPr>
        <p:spPr>
          <a:xfrm>
            <a:off x="685800" y="3124199"/>
            <a:ext cx="4114800" cy="1752601"/>
          </a:xfrm>
        </p:spPr>
        <p:txBody>
          <a:bodyPr>
            <a:normAutofit/>
          </a:bodyPr>
          <a:lstStyle/>
          <a:p>
            <a:pPr algn="just" rtl="1">
              <a:buClr>
                <a:srgbClr val="00B050"/>
              </a:buClr>
              <a:buSzPct val="150000"/>
              <a:buNone/>
            </a:pPr>
            <a:r>
              <a:rPr lang="fa-IR" sz="2000" dirty="0" smtClean="0">
                <a:latin typeface="Times New Roman" pitchFamily="18" charset="0"/>
                <a:cs typeface="B Zar" pitchFamily="2" charset="-78"/>
              </a:rPr>
              <a:t>هترودايمر </a:t>
            </a:r>
            <a:r>
              <a:rPr lang="en-US" sz="1800" dirty="0" smtClean="0">
                <a:latin typeface="Times New Roman" pitchFamily="18" charset="0"/>
                <a:cs typeface="B Zar" pitchFamily="2" charset="-78"/>
              </a:rPr>
              <a:t>MHC-I</a:t>
            </a:r>
            <a:r>
              <a:rPr lang="fa-IR" sz="2000" dirty="0" smtClean="0">
                <a:latin typeface="Times New Roman" pitchFamily="18" charset="0"/>
                <a:cs typeface="B Zar" pitchFamily="2" charset="-78"/>
              </a:rPr>
              <a:t> بدون بارگيري پپتيد، نمي‌تواند به سطح سلول منتقل شود</a:t>
            </a:r>
          </a:p>
        </p:txBody>
      </p:sp>
      <p:pic>
        <p:nvPicPr>
          <p:cNvPr id="4" name="Picture 2"/>
          <p:cNvPicPr>
            <a:picLocks noChangeAspect="1" noChangeArrowheads="1"/>
          </p:cNvPicPr>
          <p:nvPr/>
        </p:nvPicPr>
        <p:blipFill>
          <a:blip r:embed="rId2" cstate="print"/>
          <a:srcRect/>
          <a:stretch>
            <a:fillRect/>
          </a:stretch>
        </p:blipFill>
        <p:spPr>
          <a:xfrm>
            <a:off x="4876800" y="1989197"/>
            <a:ext cx="4267200" cy="4136967"/>
          </a:xfrm>
          <a:prstGeom prst="rect">
            <a:avLst/>
          </a:prstGeom>
        </p:spPr>
      </p:pic>
      <p:pic>
        <p:nvPicPr>
          <p:cNvPr id="5" name="Picture 3"/>
          <p:cNvPicPr>
            <a:picLocks noChangeAspect="1" noChangeArrowheads="1"/>
          </p:cNvPicPr>
          <p:nvPr/>
        </p:nvPicPr>
        <p:blipFill>
          <a:blip r:embed="rId3" cstate="print"/>
          <a:srcRect/>
          <a:stretch>
            <a:fillRect/>
          </a:stretch>
        </p:blipFill>
        <p:spPr bwMode="auto">
          <a:xfrm>
            <a:off x="1" y="4953000"/>
            <a:ext cx="4877458" cy="1905001"/>
          </a:xfrm>
          <a:prstGeom prst="rect">
            <a:avLst/>
          </a:prstGeom>
          <a:noFill/>
          <a:ln w="9525">
            <a:noFill/>
            <a:miter lim="800000"/>
            <a:headEnd/>
            <a:tailEnd/>
          </a:ln>
        </p:spPr>
      </p:pic>
      <p:cxnSp>
        <p:nvCxnSpPr>
          <p:cNvPr id="6" name="Straight Arrow Connector 5"/>
          <p:cNvCxnSpPr/>
          <p:nvPr/>
        </p:nvCxnSpPr>
        <p:spPr>
          <a:xfrm rot="10800000" flipV="1">
            <a:off x="228601" y="3705224"/>
            <a:ext cx="5384603" cy="1933576"/>
          </a:xfrm>
          <a:prstGeom prst="straightConnector1">
            <a:avLst/>
          </a:prstGeom>
          <a:ln w="22225">
            <a:solidFill>
              <a:srgbClr val="FA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flipV="1">
            <a:off x="4114800" y="4462462"/>
            <a:ext cx="2301478" cy="2090738"/>
          </a:xfrm>
          <a:prstGeom prst="straightConnector1">
            <a:avLst/>
          </a:prstGeom>
          <a:ln w="22225">
            <a:solidFill>
              <a:srgbClr val="FA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sz="4000" dirty="0" smtClean="0">
                <a:latin typeface="Times New Roman" pitchFamily="18" charset="0"/>
                <a:cs typeface="B Zar" pitchFamily="2" charset="-78"/>
              </a:rPr>
              <a:t>انتقال پپتيدها به </a:t>
            </a:r>
            <a:r>
              <a:rPr lang="en-US" sz="3600" dirty="0" smtClean="0">
                <a:latin typeface="Times New Roman" pitchFamily="18" charset="0"/>
                <a:cs typeface="B Zar" pitchFamily="2" charset="-78"/>
              </a:rPr>
              <a:t>ER</a:t>
            </a:r>
            <a:r>
              <a:rPr lang="fa-IR" sz="4000" dirty="0" smtClean="0">
                <a:latin typeface="Times New Roman" pitchFamily="18" charset="0"/>
                <a:cs typeface="B Zar" pitchFamily="2" charset="-78"/>
              </a:rPr>
              <a:t>: </a:t>
            </a:r>
            <a:r>
              <a:rPr lang="en-US" sz="3600" dirty="0" smtClean="0">
                <a:latin typeface="Times New Roman" pitchFamily="18" charset="0"/>
                <a:cs typeface="B Zar" pitchFamily="2" charset="-78"/>
              </a:rPr>
              <a:t>TAP</a:t>
            </a:r>
            <a:r>
              <a:rPr lang="fa-IR" sz="4000" dirty="0" smtClean="0">
                <a:latin typeface="Times New Roman" pitchFamily="18" charset="0"/>
                <a:cs typeface="B Zar" pitchFamily="2" charset="-78"/>
              </a:rPr>
              <a:t> و بارگذاري پپتيد روي </a:t>
            </a:r>
            <a:r>
              <a:rPr lang="en-US" sz="3600" dirty="0" smtClean="0">
                <a:latin typeface="Times New Roman" pitchFamily="18" charset="0"/>
                <a:cs typeface="B Zar" pitchFamily="2" charset="-78"/>
              </a:rPr>
              <a:t>MHC-I</a:t>
            </a:r>
            <a:endParaRPr lang="en-US" sz="4000" dirty="0">
              <a:latin typeface="Times New Roman" pitchFamily="18" charset="0"/>
              <a:cs typeface="B Zar" pitchFamily="2" charset="-78"/>
            </a:endParaRPr>
          </a:p>
        </p:txBody>
      </p:sp>
      <p:sp>
        <p:nvSpPr>
          <p:cNvPr id="3" name="Content Placeholder 2"/>
          <p:cNvSpPr>
            <a:spLocks noGrp="1"/>
          </p:cNvSpPr>
          <p:nvPr>
            <p:ph idx="1"/>
          </p:nvPr>
        </p:nvSpPr>
        <p:spPr>
          <a:xfrm>
            <a:off x="5181600" y="1600201"/>
            <a:ext cx="3505200" cy="1447800"/>
          </a:xfrm>
        </p:spPr>
        <p:txBody>
          <a:bodyPr>
            <a:normAutofit/>
          </a:bodyPr>
          <a:lstStyle/>
          <a:p>
            <a:pPr algn="just" rtl="1">
              <a:buClr>
                <a:srgbClr val="00B050"/>
              </a:buClr>
              <a:buSzPct val="150000"/>
              <a:buNone/>
            </a:pPr>
            <a:r>
              <a:rPr lang="fa-IR" sz="2000" dirty="0" smtClean="0">
                <a:latin typeface="Times New Roman" pitchFamily="18" charset="0"/>
                <a:cs typeface="B Zar" pitchFamily="2" charset="-78"/>
              </a:rPr>
              <a:t>با توجه به اينکه </a:t>
            </a:r>
            <a:r>
              <a:rPr lang="fa-IR" sz="2000" dirty="0" smtClean="0">
                <a:solidFill>
                  <a:srgbClr val="FF0000"/>
                </a:solidFill>
                <a:latin typeface="Times New Roman" pitchFamily="18" charset="0"/>
                <a:cs typeface="B Zar" pitchFamily="2" charset="-78"/>
              </a:rPr>
              <a:t>تاپاسين</a:t>
            </a:r>
            <a:r>
              <a:rPr lang="fa-IR" sz="2000" dirty="0" smtClean="0">
                <a:latin typeface="Times New Roman" pitchFamily="18" charset="0"/>
                <a:cs typeface="B Zar" pitchFamily="2" charset="-78"/>
              </a:rPr>
              <a:t> جايگاههاي اتصالي مستقلي براي </a:t>
            </a:r>
            <a:r>
              <a:rPr lang="en-US" sz="1800" dirty="0" smtClean="0">
                <a:latin typeface="Times New Roman" pitchFamily="18" charset="0"/>
                <a:cs typeface="B Zar" pitchFamily="2" charset="-78"/>
              </a:rPr>
              <a:t>TAP</a:t>
            </a:r>
            <a:r>
              <a:rPr lang="fa-IR" sz="2000" dirty="0" smtClean="0">
                <a:latin typeface="Times New Roman" pitchFamily="18" charset="0"/>
                <a:cs typeface="B Zar" pitchFamily="2" charset="-78"/>
              </a:rPr>
              <a:t> و زنجيره</a:t>
            </a:r>
            <a:r>
              <a:rPr lang="en-US" sz="1800" dirty="0" smtClean="0">
                <a:latin typeface="Times New Roman" pitchFamily="18" charset="0"/>
              </a:rPr>
              <a:t>MHC-I </a:t>
            </a:r>
            <a:r>
              <a:rPr lang="en-US" sz="1800" dirty="0" smtClean="0">
                <a:latin typeface="Times New Roman" pitchFamily="18" charset="0"/>
                <a:sym typeface="Symbol"/>
              </a:rPr>
              <a:t></a:t>
            </a:r>
            <a:r>
              <a:rPr lang="en-US" sz="1800" dirty="0" smtClean="0">
                <a:latin typeface="Times New Roman" pitchFamily="18" charset="0"/>
              </a:rPr>
              <a:t> </a:t>
            </a:r>
            <a:r>
              <a:rPr lang="fa-IR" sz="2000" dirty="0" smtClean="0">
                <a:latin typeface="Times New Roman" pitchFamily="18" charset="0"/>
                <a:cs typeface="B Zar" pitchFamily="2" charset="-78"/>
              </a:rPr>
              <a:t> دارد، به عنوان </a:t>
            </a:r>
            <a:r>
              <a:rPr lang="fa-IR" sz="2000" dirty="0" smtClean="0">
                <a:solidFill>
                  <a:srgbClr val="FF3300"/>
                </a:solidFill>
                <a:latin typeface="Times New Roman" pitchFamily="18" charset="0"/>
                <a:cs typeface="B Zar" pitchFamily="2" charset="-78"/>
              </a:rPr>
              <a:t>پلي فيزيکي بين </a:t>
            </a:r>
            <a:r>
              <a:rPr lang="en-US" sz="1800" dirty="0" smtClean="0">
                <a:solidFill>
                  <a:srgbClr val="FF3300"/>
                </a:solidFill>
                <a:latin typeface="Times New Roman" pitchFamily="18" charset="0"/>
                <a:cs typeface="B Zar" pitchFamily="2" charset="-78"/>
              </a:rPr>
              <a:t>TAP</a:t>
            </a:r>
            <a:r>
              <a:rPr lang="fa-IR" sz="2000" dirty="0" smtClean="0">
                <a:solidFill>
                  <a:srgbClr val="FF3300"/>
                </a:solidFill>
                <a:latin typeface="Times New Roman" pitchFamily="18" charset="0"/>
                <a:cs typeface="B Zar" pitchFamily="2" charset="-78"/>
              </a:rPr>
              <a:t> و </a:t>
            </a:r>
            <a:r>
              <a:rPr lang="en-US" sz="1800" dirty="0" smtClean="0">
                <a:solidFill>
                  <a:srgbClr val="FF3300"/>
                </a:solidFill>
                <a:latin typeface="Times New Roman" pitchFamily="18" charset="0"/>
                <a:cs typeface="B Zar" pitchFamily="2" charset="-78"/>
              </a:rPr>
              <a:t>MHC</a:t>
            </a:r>
            <a:r>
              <a:rPr lang="fa-IR" sz="2000" dirty="0" smtClean="0">
                <a:solidFill>
                  <a:srgbClr val="FF3300"/>
                </a:solidFill>
                <a:latin typeface="Times New Roman" pitchFamily="18" charset="0"/>
                <a:cs typeface="B Zar" pitchFamily="2" charset="-78"/>
              </a:rPr>
              <a:t> </a:t>
            </a:r>
            <a:r>
              <a:rPr lang="fa-IR" sz="2000" dirty="0" smtClean="0">
                <a:latin typeface="Times New Roman" pitchFamily="18" charset="0"/>
                <a:cs typeface="B Zar" pitchFamily="2" charset="-78"/>
              </a:rPr>
              <a:t>عمل مي‌کند</a:t>
            </a:r>
          </a:p>
        </p:txBody>
      </p:sp>
      <p:pic>
        <p:nvPicPr>
          <p:cNvPr id="4" name="Content Placeholder 3" descr="1.jpg"/>
          <p:cNvPicPr>
            <a:picLocks noChangeAspect="1"/>
          </p:cNvPicPr>
          <p:nvPr/>
        </p:nvPicPr>
        <p:blipFill>
          <a:blip r:embed="rId3" cstate="print"/>
          <a:stretch>
            <a:fillRect/>
          </a:stretch>
        </p:blipFill>
        <p:spPr>
          <a:xfrm>
            <a:off x="0" y="1504808"/>
            <a:ext cx="5214974" cy="5353192"/>
          </a:xfrm>
          <a:prstGeom prst="rect">
            <a:avLst/>
          </a:prstGeom>
        </p:spPr>
      </p:pic>
      <p:sp>
        <p:nvSpPr>
          <p:cNvPr id="6" name="TextBox 5"/>
          <p:cNvSpPr txBox="1"/>
          <p:nvPr/>
        </p:nvSpPr>
        <p:spPr>
          <a:xfrm>
            <a:off x="5257800" y="6550223"/>
            <a:ext cx="3429000" cy="307777"/>
          </a:xfrm>
          <a:prstGeom prst="rect">
            <a:avLst/>
          </a:prstGeom>
          <a:noFill/>
        </p:spPr>
        <p:txBody>
          <a:bodyPr wrap="square" rtlCol="0">
            <a:spAutoFit/>
          </a:bodyPr>
          <a:lstStyle/>
          <a:p>
            <a:r>
              <a:rPr lang="en-US" sz="1400" dirty="0" smtClean="0">
                <a:solidFill>
                  <a:srgbClr val="0000FF"/>
                </a:solidFill>
                <a:latin typeface="Times New Roman" pitchFamily="18" charset="0"/>
                <a:cs typeface="Times New Roman" pitchFamily="18" charset="0"/>
              </a:rPr>
              <a:t>Tapasin for MHC-I = HLA-DM for MHC-II</a:t>
            </a:r>
            <a:endParaRPr lang="en-US" sz="14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nri2575-f1.jpg"/>
          <p:cNvPicPr>
            <a:picLocks noGrp="1" noChangeAspect="1"/>
          </p:cNvPicPr>
          <p:nvPr>
            <p:ph idx="1"/>
          </p:nvPr>
        </p:nvPicPr>
        <p:blipFill>
          <a:blip r:embed="rId3" cstate="print"/>
          <a:stretch>
            <a:fillRect/>
          </a:stretch>
        </p:blipFill>
        <p:spPr>
          <a:xfrm>
            <a:off x="-1" y="0"/>
            <a:ext cx="9187114" cy="6858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smtClean="0">
                <a:cs typeface="B Zar" pitchFamily="2" charset="-78"/>
              </a:rPr>
              <a:t>مقدمه</a:t>
            </a:r>
            <a:endParaRPr lang="en-US" sz="4000" dirty="0">
              <a:cs typeface="B Zar" pitchFamily="2" charset="-78"/>
            </a:endParaRPr>
          </a:p>
        </p:txBody>
      </p:sp>
      <p:sp>
        <p:nvSpPr>
          <p:cNvPr id="3" name="Content Placeholder 2"/>
          <p:cNvSpPr>
            <a:spLocks noGrp="1"/>
          </p:cNvSpPr>
          <p:nvPr>
            <p:ph idx="1"/>
          </p:nvPr>
        </p:nvSpPr>
        <p:spPr/>
        <p:txBody>
          <a:bodyPr>
            <a:normAutofit/>
          </a:bodyPr>
          <a:lstStyle/>
          <a:p>
            <a:pPr algn="r" rtl="1">
              <a:buNone/>
            </a:pPr>
            <a:r>
              <a:rPr lang="fa-IR" sz="2000" dirty="0" smtClean="0">
                <a:latin typeface="Times New Roman" pitchFamily="18" charset="0"/>
                <a:cs typeface="B Zar" pitchFamily="2" charset="-78"/>
              </a:rPr>
              <a:t>شناسايي آنتي‌ژن توسط لنفوسيت </a:t>
            </a:r>
            <a:r>
              <a:rPr lang="en-US" sz="1800" dirty="0" smtClean="0">
                <a:latin typeface="Times New Roman" pitchFamily="18" charset="0"/>
                <a:cs typeface="B Zar" pitchFamily="2" charset="-78"/>
              </a:rPr>
              <a:t>T</a:t>
            </a:r>
            <a:r>
              <a:rPr lang="fa-IR" sz="2000" dirty="0" smtClean="0">
                <a:latin typeface="Times New Roman" pitchFamily="18" charset="0"/>
                <a:cs typeface="B Zar" pitchFamily="2" charset="-78"/>
              </a:rPr>
              <a:t> به توانايي </a:t>
            </a:r>
            <a:r>
              <a:rPr lang="en-US" sz="1800" dirty="0" smtClean="0">
                <a:latin typeface="Times New Roman" pitchFamily="18" charset="0"/>
                <a:cs typeface="B Zar" pitchFamily="2" charset="-78"/>
              </a:rPr>
              <a:t>APC</a:t>
            </a:r>
            <a:r>
              <a:rPr lang="fa-IR" sz="2000" dirty="0" smtClean="0">
                <a:latin typeface="Times New Roman" pitchFamily="18" charset="0"/>
                <a:cs typeface="B Zar" pitchFamily="2" charset="-78"/>
              </a:rPr>
              <a:t>ها براي </a:t>
            </a:r>
            <a:r>
              <a:rPr lang="fa-IR" sz="2000" dirty="0" smtClean="0">
                <a:solidFill>
                  <a:srgbClr val="0070C0"/>
                </a:solidFill>
                <a:latin typeface="Times New Roman" pitchFamily="18" charset="0"/>
                <a:cs typeface="B Zar" pitchFamily="2" charset="-78"/>
              </a:rPr>
              <a:t>پردازش</a:t>
            </a:r>
            <a:r>
              <a:rPr lang="fa-IR" sz="2000" dirty="0" smtClean="0">
                <a:latin typeface="Times New Roman" pitchFamily="18" charset="0"/>
                <a:cs typeface="B Zar" pitchFamily="2" charset="-78"/>
              </a:rPr>
              <a:t> آنتي‌ژن‌هاي پروتئيني، </a:t>
            </a:r>
            <a:r>
              <a:rPr lang="fa-IR" sz="2000" dirty="0" smtClean="0">
                <a:solidFill>
                  <a:schemeClr val="accent6">
                    <a:lumMod val="75000"/>
                  </a:schemeClr>
                </a:solidFill>
                <a:latin typeface="Times New Roman" pitchFamily="18" charset="0"/>
                <a:cs typeface="B Zar" pitchFamily="2" charset="-78"/>
              </a:rPr>
              <a:t>بارگذاري</a:t>
            </a:r>
            <a:r>
              <a:rPr lang="fa-IR" sz="2000" dirty="0" smtClean="0">
                <a:latin typeface="Times New Roman" pitchFamily="18" charset="0"/>
                <a:cs typeface="B Zar" pitchFamily="2" charset="-78"/>
              </a:rPr>
              <a:t> آنها روي </a:t>
            </a:r>
            <a:r>
              <a:rPr lang="en-US" sz="1800" dirty="0" smtClean="0">
                <a:latin typeface="Times New Roman" pitchFamily="18" charset="0"/>
                <a:cs typeface="B Zar" pitchFamily="2" charset="-78"/>
              </a:rPr>
              <a:t>MHC</a:t>
            </a:r>
            <a:r>
              <a:rPr lang="fa-IR" sz="2000" dirty="0" smtClean="0">
                <a:latin typeface="Times New Roman" pitchFamily="18" charset="0"/>
                <a:cs typeface="B Zar" pitchFamily="2" charset="-78"/>
              </a:rPr>
              <a:t> و سرانجام </a:t>
            </a:r>
            <a:r>
              <a:rPr lang="fa-IR" sz="2000" dirty="0" smtClean="0">
                <a:solidFill>
                  <a:srgbClr val="FF0000"/>
                </a:solidFill>
                <a:latin typeface="Times New Roman" pitchFamily="18" charset="0"/>
                <a:cs typeface="B Zar" pitchFamily="2" charset="-78"/>
              </a:rPr>
              <a:t>عرضه</a:t>
            </a:r>
            <a:r>
              <a:rPr lang="fa-IR" sz="2000" dirty="0" smtClean="0">
                <a:latin typeface="Times New Roman" pitchFamily="18" charset="0"/>
                <a:cs typeface="B Zar" pitchFamily="2" charset="-78"/>
              </a:rPr>
              <a:t> کمپلکس پپتيد- </a:t>
            </a:r>
            <a:r>
              <a:rPr lang="en-US" sz="1800" dirty="0" smtClean="0">
                <a:latin typeface="Times New Roman" pitchFamily="18" charset="0"/>
                <a:cs typeface="B Zar" pitchFamily="2" charset="-78"/>
              </a:rPr>
              <a:t>MHC</a:t>
            </a:r>
            <a:r>
              <a:rPr lang="fa-IR" sz="2000" dirty="0" smtClean="0">
                <a:latin typeface="Times New Roman" pitchFamily="18" charset="0"/>
                <a:cs typeface="B Zar" pitchFamily="2" charset="-78"/>
              </a:rPr>
              <a:t> در سطح سلول بستگي دارد</a:t>
            </a:r>
          </a:p>
          <a:p>
            <a:pPr algn="r" rtl="1">
              <a:buNone/>
            </a:pPr>
            <a:endParaRPr lang="fa-IR" sz="2000" dirty="0" smtClean="0">
              <a:latin typeface="Times New Roman" pitchFamily="18" charset="0"/>
              <a:cs typeface="B Zar" pitchFamily="2" charset="-78"/>
            </a:endParaRPr>
          </a:p>
          <a:p>
            <a:pPr marL="857250" lvl="1" indent="-457200" algn="r" rtl="1">
              <a:buFont typeface="+mj-lt"/>
              <a:buAutoNum type="arabicPeriod"/>
            </a:pPr>
            <a:r>
              <a:rPr lang="fa-IR" sz="1800" b="1" dirty="0" smtClean="0">
                <a:solidFill>
                  <a:srgbClr val="CC3300"/>
                </a:solidFill>
                <a:latin typeface="Times New Roman" pitchFamily="18" charset="0"/>
                <a:cs typeface="B Zar" pitchFamily="2" charset="-78"/>
              </a:rPr>
              <a:t>آنتي‌ژنهاي آندوژن</a:t>
            </a:r>
          </a:p>
          <a:p>
            <a:pPr marL="857250" lvl="1" indent="-457200" algn="r" rtl="1">
              <a:buFont typeface="+mj-lt"/>
              <a:buAutoNum type="arabicPeriod"/>
            </a:pPr>
            <a:r>
              <a:rPr lang="fa-IR" sz="1800" b="1" dirty="0" smtClean="0">
                <a:solidFill>
                  <a:srgbClr val="CC3300"/>
                </a:solidFill>
                <a:latin typeface="Times New Roman" pitchFamily="18" charset="0"/>
                <a:cs typeface="B Zar" pitchFamily="2" charset="-78"/>
              </a:rPr>
              <a:t>آنتي‌ژنهاي اگزوژن</a:t>
            </a:r>
          </a:p>
        </p:txBody>
      </p:sp>
      <p:pic>
        <p:nvPicPr>
          <p:cNvPr id="4" name="Picture 3" descr="2.jpg"/>
          <p:cNvPicPr>
            <a:picLocks noChangeAspect="1"/>
          </p:cNvPicPr>
          <p:nvPr/>
        </p:nvPicPr>
        <p:blipFill>
          <a:blip r:embed="rId2" cstate="print"/>
          <a:stretch>
            <a:fillRect/>
          </a:stretch>
        </p:blipFill>
        <p:spPr>
          <a:xfrm>
            <a:off x="838200" y="2283542"/>
            <a:ext cx="4191000" cy="457445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smtClean="0">
                <a:solidFill>
                  <a:srgbClr val="FF0000"/>
                </a:solidFill>
                <a:latin typeface="Times New Roman" pitchFamily="18" charset="0"/>
                <a:cs typeface="B Zar" pitchFamily="2" charset="-78"/>
              </a:rPr>
              <a:t>عرضه متقاطع </a:t>
            </a:r>
            <a:r>
              <a:rPr lang="en-US" sz="3600" dirty="0" smtClean="0">
                <a:solidFill>
                  <a:srgbClr val="FF0000"/>
                </a:solidFill>
                <a:latin typeface="Times New Roman" pitchFamily="18" charset="0"/>
                <a:cs typeface="B Zar" pitchFamily="2" charset="-78"/>
              </a:rPr>
              <a:t>(Cross-presentation)</a:t>
            </a:r>
            <a:endParaRPr lang="en-US" sz="4000" dirty="0">
              <a:solidFill>
                <a:srgbClr val="FF0000"/>
              </a:solidFill>
              <a:latin typeface="Times New Roman" pitchFamily="18" charset="0"/>
              <a:cs typeface="B Zar" pitchFamily="2" charset="-78"/>
            </a:endParaRPr>
          </a:p>
        </p:txBody>
      </p:sp>
      <p:sp>
        <p:nvSpPr>
          <p:cNvPr id="3" name="Content Placeholder 2"/>
          <p:cNvSpPr>
            <a:spLocks noGrp="1"/>
          </p:cNvSpPr>
          <p:nvPr>
            <p:ph idx="1"/>
          </p:nvPr>
        </p:nvSpPr>
        <p:spPr/>
        <p:txBody>
          <a:bodyPr>
            <a:normAutofit/>
          </a:bodyPr>
          <a:lstStyle/>
          <a:p>
            <a:pPr algn="just" rtl="1">
              <a:buClr>
                <a:srgbClr val="00B050"/>
              </a:buClr>
              <a:buSzPct val="150000"/>
            </a:pPr>
            <a:r>
              <a:rPr lang="fa-IR" sz="2800" dirty="0" smtClean="0">
                <a:latin typeface="Times New Roman" pitchFamily="18" charset="0"/>
                <a:cs typeface="B Zar" pitchFamily="2" charset="-78"/>
              </a:rPr>
              <a:t>توانايي بعضي از سلولهاي عرضه کننده آنتي‌ژن در برداشت، پردازش و عرضه آنتي‌ژنهاي خارج سلولي به همراه </a:t>
            </a:r>
            <a:r>
              <a:rPr lang="en-US" sz="2400" dirty="0" smtClean="0">
                <a:solidFill>
                  <a:srgbClr val="008000"/>
                </a:solidFill>
                <a:latin typeface="Times New Roman" pitchFamily="18" charset="0"/>
                <a:cs typeface="B Zar" pitchFamily="2" charset="-78"/>
              </a:rPr>
              <a:t>MHC-I</a:t>
            </a:r>
            <a:r>
              <a:rPr lang="fa-IR" sz="2800" dirty="0" smtClean="0">
                <a:latin typeface="Times New Roman" pitchFamily="18" charset="0"/>
                <a:cs typeface="B Zar" pitchFamily="2" charset="-78"/>
              </a:rPr>
              <a:t> به لنفوسيت‌هاي </a:t>
            </a:r>
            <a:r>
              <a:rPr lang="en-US" sz="2400" dirty="0" smtClean="0">
                <a:latin typeface="Times New Roman" pitchFamily="18" charset="0"/>
                <a:cs typeface="B Zar" pitchFamily="2" charset="-78"/>
              </a:rPr>
              <a:t>T CD8</a:t>
            </a:r>
            <a:r>
              <a:rPr lang="en-US" sz="2400" baseline="30000" dirty="0" smtClean="0">
                <a:latin typeface="Times New Roman" pitchFamily="18" charset="0"/>
                <a:cs typeface="B Zar" pitchFamily="2" charset="-78"/>
              </a:rPr>
              <a:t>+</a:t>
            </a:r>
          </a:p>
          <a:p>
            <a:pPr lvl="1" algn="just" rtl="1">
              <a:buClr>
                <a:srgbClr val="00B050"/>
              </a:buClr>
              <a:buSzPct val="150000"/>
            </a:pPr>
            <a:r>
              <a:rPr lang="en-US" sz="2000" dirty="0" smtClean="0">
                <a:solidFill>
                  <a:srgbClr val="0000FF"/>
                </a:solidFill>
                <a:latin typeface="Times New Roman" pitchFamily="18" charset="0"/>
                <a:cs typeface="B Zar" pitchFamily="2" charset="-78"/>
              </a:rPr>
              <a:t>Cross-priming</a:t>
            </a:r>
            <a:r>
              <a:rPr lang="fa-IR" sz="2000" dirty="0" smtClean="0">
                <a:latin typeface="Times New Roman" pitchFamily="18" charset="0"/>
                <a:cs typeface="B Zar" pitchFamily="2" charset="-78"/>
              </a:rPr>
              <a:t>: </a:t>
            </a:r>
            <a:r>
              <a:rPr lang="fa-IR" sz="2400" dirty="0" smtClean="0">
                <a:latin typeface="Times New Roman" pitchFamily="18" charset="0"/>
                <a:cs typeface="B Zar" pitchFamily="2" charset="-78"/>
              </a:rPr>
              <a:t> تحريک  لنفوسيت‌هاي </a:t>
            </a:r>
            <a:r>
              <a:rPr lang="en-US" sz="2000" dirty="0" smtClean="0">
                <a:latin typeface="Times New Roman" pitchFamily="18" charset="0"/>
                <a:cs typeface="B Zar" pitchFamily="2" charset="-78"/>
              </a:rPr>
              <a:t>T</a:t>
            </a:r>
            <a:r>
              <a:rPr lang="fa-IR" sz="2400" dirty="0" smtClean="0">
                <a:latin typeface="Times New Roman" pitchFamily="18" charset="0"/>
                <a:cs typeface="B Zar" pitchFamily="2" charset="-78"/>
              </a:rPr>
              <a:t> سايتوتوکسيک </a:t>
            </a:r>
            <a:r>
              <a:rPr lang="en-US" sz="2000" dirty="0" smtClean="0">
                <a:latin typeface="Times New Roman" pitchFamily="18" charset="0"/>
                <a:cs typeface="B Zar" pitchFamily="2" charset="-78"/>
              </a:rPr>
              <a:t>CD8</a:t>
            </a:r>
            <a:r>
              <a:rPr lang="en-US" sz="2000" baseline="30000" dirty="0" smtClean="0">
                <a:latin typeface="Times New Roman" pitchFamily="18" charset="0"/>
                <a:cs typeface="B Zar" pitchFamily="2" charset="-78"/>
              </a:rPr>
              <a:t>+</a:t>
            </a:r>
            <a:r>
              <a:rPr lang="fa-IR" sz="2000" dirty="0" smtClean="0">
                <a:latin typeface="Times New Roman" pitchFamily="18" charset="0"/>
                <a:cs typeface="B Zar" pitchFamily="2" charset="-78"/>
              </a:rPr>
              <a:t> </a:t>
            </a:r>
            <a:r>
              <a:rPr lang="fa-IR" sz="2400" dirty="0" smtClean="0">
                <a:latin typeface="Times New Roman" pitchFamily="18" charset="0"/>
                <a:cs typeface="B Zar" pitchFamily="2" charset="-78"/>
              </a:rPr>
              <a:t>بکر به کمک عرضه متقاطع</a:t>
            </a:r>
          </a:p>
          <a:p>
            <a:pPr lvl="1" algn="just" rtl="1">
              <a:buClr>
                <a:srgbClr val="00B050"/>
              </a:buClr>
              <a:buSzPct val="150000"/>
            </a:pPr>
            <a:endParaRPr lang="fa-IR" sz="2400" dirty="0" smtClean="0">
              <a:latin typeface="Times New Roman" pitchFamily="18" charset="0"/>
              <a:cs typeface="B Zar" pitchFamily="2" charset="-78"/>
            </a:endParaRPr>
          </a:p>
          <a:p>
            <a:pPr algn="just" rtl="1">
              <a:buClr>
                <a:srgbClr val="00B050"/>
              </a:buClr>
              <a:buSzPct val="150000"/>
            </a:pPr>
            <a:r>
              <a:rPr lang="fa-IR" sz="2800" dirty="0" smtClean="0">
                <a:latin typeface="Times New Roman" pitchFamily="18" charset="0"/>
                <a:cs typeface="B Zar" pitchFamily="2" charset="-78"/>
              </a:rPr>
              <a:t>بخش‌هايي از آنتي‌ژن پردازش شده در اندوزوم‌هاي اوليه، </a:t>
            </a:r>
            <a:r>
              <a:rPr lang="fa-IR" sz="2800" dirty="0" smtClean="0">
                <a:solidFill>
                  <a:srgbClr val="0070C0"/>
                </a:solidFill>
                <a:latin typeface="Times New Roman" pitchFamily="18" charset="0"/>
                <a:cs typeface="B Zar" pitchFamily="2" charset="-78"/>
              </a:rPr>
              <a:t>فعالانه از اندوزوم به سيتوزول </a:t>
            </a:r>
            <a:r>
              <a:rPr lang="fa-IR" sz="2800" dirty="0" smtClean="0">
                <a:latin typeface="Times New Roman" pitchFamily="18" charset="0"/>
                <a:cs typeface="B Zar" pitchFamily="2" charset="-78"/>
              </a:rPr>
              <a:t>منتقل مي‌شود – سپس توسط پروتئازوم برداشت مي‌شود</a:t>
            </a:r>
            <a:endParaRPr lang="en-US" sz="2800" dirty="0" smtClean="0">
              <a:latin typeface="Times New Roman" pitchFamily="18" charset="0"/>
              <a:cs typeface="B Zar"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smtClean="0">
                <a:latin typeface="Times New Roman" pitchFamily="18" charset="0"/>
                <a:cs typeface="B Zar" pitchFamily="2" charset="-78"/>
              </a:rPr>
              <a:t>مشخصات شناسايي آنتي‌ژن توسط لنفوسيت </a:t>
            </a:r>
            <a:r>
              <a:rPr lang="en-US" sz="3600" dirty="0" smtClean="0">
                <a:latin typeface="Times New Roman" pitchFamily="18" charset="0"/>
                <a:cs typeface="B Zar" pitchFamily="2" charset="-78"/>
              </a:rPr>
              <a:t>T</a:t>
            </a:r>
            <a:endParaRPr lang="en-US" sz="4000" dirty="0">
              <a:latin typeface="Times New Roman" pitchFamily="18" charset="0"/>
              <a:cs typeface="B Zar" pitchFamily="2" charset="-78"/>
            </a:endParaRPr>
          </a:p>
        </p:txBody>
      </p:sp>
      <p:sp>
        <p:nvSpPr>
          <p:cNvPr id="3" name="Content Placeholder 2"/>
          <p:cNvSpPr>
            <a:spLocks noGrp="1"/>
          </p:cNvSpPr>
          <p:nvPr>
            <p:ph idx="1"/>
          </p:nvPr>
        </p:nvSpPr>
        <p:spPr/>
        <p:txBody>
          <a:bodyPr>
            <a:normAutofit/>
          </a:bodyPr>
          <a:lstStyle/>
          <a:p>
            <a:pPr algn="just" rtl="1">
              <a:buClr>
                <a:srgbClr val="00B050"/>
              </a:buClr>
              <a:buSzPct val="150000"/>
            </a:pPr>
            <a:r>
              <a:rPr lang="fa-IR" sz="2000" dirty="0" smtClean="0">
                <a:latin typeface="Times New Roman" pitchFamily="18" charset="0"/>
                <a:cs typeface="B Zar" pitchFamily="2" charset="-78"/>
              </a:rPr>
              <a:t>اکثر لنفوسيت‌ها فقط پپتيدها را مي‌شناسند</a:t>
            </a:r>
          </a:p>
          <a:p>
            <a:pPr algn="just" rtl="1">
              <a:buClr>
                <a:srgbClr val="00B050"/>
              </a:buClr>
              <a:buSzPct val="150000"/>
            </a:pPr>
            <a:endParaRPr lang="fa-IR" sz="1100" dirty="0" smtClean="0">
              <a:latin typeface="Times New Roman" pitchFamily="18" charset="0"/>
              <a:cs typeface="B Zar" pitchFamily="2" charset="-78"/>
            </a:endParaRPr>
          </a:p>
          <a:p>
            <a:pPr algn="just" rtl="1">
              <a:buClr>
                <a:srgbClr val="00B050"/>
              </a:buClr>
              <a:buSzPct val="150000"/>
            </a:pPr>
            <a:r>
              <a:rPr lang="fa-IR" sz="2000" dirty="0" smtClean="0">
                <a:latin typeface="Times New Roman" pitchFamily="18" charset="0"/>
                <a:cs typeface="B Zar" pitchFamily="2" charset="-78"/>
              </a:rPr>
              <a:t>لنفوسيت‌هاي </a:t>
            </a:r>
            <a:r>
              <a:rPr lang="en-US" sz="1800" dirty="0" smtClean="0">
                <a:latin typeface="Times New Roman" pitchFamily="18" charset="0"/>
                <a:cs typeface="B Zar" pitchFamily="2" charset="-78"/>
              </a:rPr>
              <a:t>T</a:t>
            </a:r>
            <a:r>
              <a:rPr lang="fa-IR" sz="2000" dirty="0" smtClean="0">
                <a:latin typeface="Times New Roman" pitchFamily="18" charset="0"/>
                <a:cs typeface="B Zar" pitchFamily="2" charset="-78"/>
              </a:rPr>
              <a:t> براي توالي‌هاي آمينواسيدي پپتيدها اختصاصي هستند</a:t>
            </a:r>
          </a:p>
          <a:p>
            <a:pPr algn="just" rtl="1">
              <a:buClr>
                <a:srgbClr val="00B050"/>
              </a:buClr>
              <a:buSzPct val="150000"/>
            </a:pPr>
            <a:endParaRPr lang="fa-IR" sz="1000" dirty="0" smtClean="0">
              <a:latin typeface="Times New Roman" pitchFamily="18" charset="0"/>
              <a:cs typeface="B Zar" pitchFamily="2" charset="-78"/>
            </a:endParaRPr>
          </a:p>
          <a:p>
            <a:pPr algn="just" rtl="1">
              <a:buClr>
                <a:srgbClr val="00B050"/>
              </a:buClr>
              <a:buSzPct val="150000"/>
            </a:pPr>
            <a:r>
              <a:rPr lang="fa-IR" sz="2000" dirty="0" smtClean="0">
                <a:latin typeface="Times New Roman" pitchFamily="18" charset="0"/>
                <a:cs typeface="B Zar" pitchFamily="2" charset="-78"/>
              </a:rPr>
              <a:t>لنفوسيت‌هاي </a:t>
            </a:r>
            <a:r>
              <a:rPr lang="en-US" sz="1800" dirty="0" smtClean="0">
                <a:latin typeface="Times New Roman" pitchFamily="18" charset="0"/>
                <a:cs typeface="B Zar" pitchFamily="2" charset="-78"/>
              </a:rPr>
              <a:t>T</a:t>
            </a:r>
            <a:r>
              <a:rPr lang="fa-IR" sz="2000" dirty="0" smtClean="0">
                <a:latin typeface="Times New Roman" pitchFamily="18" charset="0"/>
                <a:cs typeface="B Zar" pitchFamily="2" charset="-78"/>
              </a:rPr>
              <a:t> زماني آنتي‌ژن را شناسايي کرده و به آن پاسخ مي‌دهند که آنتي‌ژن به سطح سلولهاي عرضه کننده آنتي‌ژن متصل شده باشد</a:t>
            </a:r>
          </a:p>
          <a:p>
            <a:pPr algn="just" rtl="1">
              <a:buClr>
                <a:srgbClr val="00B050"/>
              </a:buClr>
              <a:buSzPct val="150000"/>
            </a:pPr>
            <a:endParaRPr lang="fa-IR" sz="1000" dirty="0" smtClean="0">
              <a:latin typeface="Times New Roman" pitchFamily="18" charset="0"/>
              <a:cs typeface="B Zar" pitchFamily="2" charset="-78"/>
            </a:endParaRPr>
          </a:p>
          <a:p>
            <a:pPr algn="r" rtl="1">
              <a:buClr>
                <a:srgbClr val="00B050"/>
              </a:buClr>
              <a:buSzPct val="150000"/>
            </a:pPr>
            <a:r>
              <a:rPr lang="fa-IR" sz="2000" dirty="0" smtClean="0">
                <a:latin typeface="Times New Roman" pitchFamily="18" charset="0"/>
                <a:cs typeface="B Zar" pitchFamily="2" charset="-78"/>
              </a:rPr>
              <a:t>لنفوسيت‌هاي </a:t>
            </a:r>
            <a:r>
              <a:rPr lang="en-US" sz="1800" dirty="0" smtClean="0">
                <a:latin typeface="Times New Roman" pitchFamily="18" charset="0"/>
                <a:cs typeface="B Zar" pitchFamily="2" charset="-78"/>
              </a:rPr>
              <a:t>T</a:t>
            </a:r>
            <a:r>
              <a:rPr lang="fa-IR" sz="2000" dirty="0" smtClean="0">
                <a:latin typeface="Times New Roman" pitchFamily="18" charset="0"/>
                <a:cs typeface="B Zar" pitchFamily="2" charset="-78"/>
              </a:rPr>
              <a:t> آنتي‌ژن های بیگانه را فقط همراه با </a:t>
            </a:r>
            <a:r>
              <a:rPr lang="en-US" sz="1800" dirty="0" smtClean="0">
                <a:latin typeface="Times New Roman" pitchFamily="18" charset="0"/>
                <a:cs typeface="B Zar" pitchFamily="2" charset="-78"/>
              </a:rPr>
              <a:t>MHC</a:t>
            </a:r>
            <a:r>
              <a:rPr lang="fa-IR" sz="2000" dirty="0" smtClean="0">
                <a:latin typeface="Times New Roman" pitchFamily="18" charset="0"/>
                <a:cs typeface="B Zar" pitchFamily="2" charset="-78"/>
              </a:rPr>
              <a:t> خودي شناسايي مي‌کنند</a:t>
            </a:r>
            <a:r>
              <a:rPr lang="en-US" sz="2000" dirty="0" smtClean="0">
                <a:latin typeface="Times New Roman" pitchFamily="18" charset="0"/>
                <a:cs typeface="B Zar" pitchFamily="2" charset="-78"/>
              </a:rPr>
              <a:t>                   </a:t>
            </a:r>
            <a:r>
              <a:rPr lang="fa-IR" sz="2000" dirty="0" smtClean="0">
                <a:latin typeface="Times New Roman" pitchFamily="18" charset="0"/>
                <a:cs typeface="B Zar" pitchFamily="2" charset="-78"/>
              </a:rPr>
              <a:t> </a:t>
            </a:r>
            <a:r>
              <a:rPr lang="en-US" sz="2000" dirty="0" smtClean="0">
                <a:latin typeface="Times New Roman" pitchFamily="18" charset="0"/>
                <a:cs typeface="B Zar" pitchFamily="2" charset="-78"/>
              </a:rPr>
              <a:t>(</a:t>
            </a:r>
            <a:r>
              <a:rPr lang="en-US" sz="2000" dirty="0" smtClean="0">
                <a:solidFill>
                  <a:srgbClr val="00B050"/>
                </a:solidFill>
                <a:latin typeface="Times New Roman" pitchFamily="18" charset="0"/>
                <a:cs typeface="B Zar" pitchFamily="2" charset="-78"/>
              </a:rPr>
              <a:t>Self MHC restriction)</a:t>
            </a:r>
            <a:endParaRPr lang="fa-IR" sz="2000" dirty="0" smtClean="0">
              <a:solidFill>
                <a:srgbClr val="00B050"/>
              </a:solidFill>
              <a:latin typeface="Times New Roman" pitchFamily="18" charset="0"/>
              <a:cs typeface="B Zar" pitchFamily="2" charset="-78"/>
            </a:endParaRPr>
          </a:p>
          <a:p>
            <a:pPr algn="just" rtl="1">
              <a:buClr>
                <a:srgbClr val="00B050"/>
              </a:buClr>
              <a:buSzPct val="150000"/>
            </a:pPr>
            <a:endParaRPr lang="fa-IR" sz="1000" dirty="0" smtClean="0">
              <a:latin typeface="Times New Roman" pitchFamily="18" charset="0"/>
              <a:cs typeface="B Zar" pitchFamily="2" charset="-78"/>
            </a:endParaRPr>
          </a:p>
          <a:p>
            <a:pPr algn="just" rtl="1">
              <a:buClr>
                <a:srgbClr val="00B050"/>
              </a:buClr>
              <a:buSzPct val="150000"/>
            </a:pPr>
            <a:r>
              <a:rPr lang="fa-IR" sz="2000" dirty="0" smtClean="0">
                <a:latin typeface="Times New Roman" pitchFamily="18" charset="0"/>
                <a:cs typeface="B Zar" pitchFamily="2" charset="-78"/>
              </a:rPr>
              <a:t>لنفوسيت‌هاي </a:t>
            </a:r>
            <a:r>
              <a:rPr lang="en-US" sz="1800" dirty="0" smtClean="0">
                <a:latin typeface="Times New Roman" pitchFamily="18" charset="0"/>
                <a:cs typeface="B Zar" pitchFamily="2" charset="-78"/>
              </a:rPr>
              <a:t>T CD4</a:t>
            </a:r>
            <a:r>
              <a:rPr lang="en-US" sz="1800" baseline="30000" dirty="0" smtClean="0">
                <a:latin typeface="Times New Roman" pitchFamily="18" charset="0"/>
                <a:cs typeface="B Zar" pitchFamily="2" charset="-78"/>
              </a:rPr>
              <a:t>+</a:t>
            </a:r>
            <a:r>
              <a:rPr lang="fa-IR" sz="2000" dirty="0" smtClean="0">
                <a:latin typeface="Times New Roman" pitchFamily="18" charset="0"/>
                <a:cs typeface="B Zar" pitchFamily="2" charset="-78"/>
              </a:rPr>
              <a:t> آنتي‌ژنهاي اگزوژن (خارج سلولي) را شناسايي مي‌کنند که همراه با </a:t>
            </a:r>
            <a:r>
              <a:rPr lang="en-US" sz="1800" dirty="0" smtClean="0">
                <a:latin typeface="Times New Roman" pitchFamily="18" charset="0"/>
                <a:cs typeface="B Zar" pitchFamily="2" charset="-78"/>
              </a:rPr>
              <a:t>MHC-II</a:t>
            </a:r>
            <a:r>
              <a:rPr lang="fa-IR" sz="2000" dirty="0" smtClean="0">
                <a:latin typeface="Times New Roman" pitchFamily="18" charset="0"/>
                <a:cs typeface="B Zar" pitchFamily="2" charset="-78"/>
              </a:rPr>
              <a:t> عرضه شده باشد </a:t>
            </a:r>
          </a:p>
          <a:p>
            <a:pPr algn="just" rtl="1">
              <a:buClr>
                <a:srgbClr val="00B050"/>
              </a:buClr>
              <a:buSzPct val="150000"/>
            </a:pPr>
            <a:endParaRPr lang="fa-IR" sz="1000" dirty="0" smtClean="0">
              <a:latin typeface="Times New Roman" pitchFamily="18" charset="0"/>
              <a:cs typeface="B Zar" pitchFamily="2" charset="-78"/>
            </a:endParaRPr>
          </a:p>
          <a:p>
            <a:pPr algn="just" rtl="1">
              <a:buClr>
                <a:srgbClr val="00B050"/>
              </a:buClr>
              <a:buSzPct val="150000"/>
            </a:pPr>
            <a:r>
              <a:rPr lang="fa-IR" sz="2000" dirty="0" smtClean="0">
                <a:latin typeface="Times New Roman" pitchFamily="18" charset="0"/>
                <a:cs typeface="B Zar" pitchFamily="2" charset="-78"/>
              </a:rPr>
              <a:t>لنفوسيت‌هاي </a:t>
            </a:r>
            <a:r>
              <a:rPr lang="en-US" sz="1800" dirty="0" smtClean="0">
                <a:latin typeface="Times New Roman" pitchFamily="18" charset="0"/>
                <a:cs typeface="B Zar" pitchFamily="2" charset="-78"/>
              </a:rPr>
              <a:t>T CD8</a:t>
            </a:r>
            <a:r>
              <a:rPr lang="en-US" sz="1800" baseline="30000" dirty="0" smtClean="0">
                <a:latin typeface="Times New Roman" pitchFamily="18" charset="0"/>
                <a:cs typeface="B Zar" pitchFamily="2" charset="-78"/>
              </a:rPr>
              <a:t>+</a:t>
            </a:r>
            <a:r>
              <a:rPr lang="fa-IR" sz="2000" dirty="0" smtClean="0">
                <a:latin typeface="Times New Roman" pitchFamily="18" charset="0"/>
                <a:cs typeface="B Zar" pitchFamily="2" charset="-78"/>
              </a:rPr>
              <a:t> آنتي‌ژنهاي اندوژن (داخل سلولي) را شناسايي مي‌کنند که همراه با </a:t>
            </a:r>
            <a:r>
              <a:rPr lang="en-US" sz="1800" dirty="0" smtClean="0">
                <a:latin typeface="Times New Roman" pitchFamily="18" charset="0"/>
                <a:cs typeface="B Zar" pitchFamily="2" charset="-78"/>
              </a:rPr>
              <a:t>MHC-I</a:t>
            </a:r>
            <a:r>
              <a:rPr lang="fa-IR" sz="2000" dirty="0" smtClean="0">
                <a:latin typeface="Times New Roman" pitchFamily="18" charset="0"/>
                <a:cs typeface="B Zar" pitchFamily="2" charset="-78"/>
              </a:rPr>
              <a:t> عرضه شده باشد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linds(horizontal)">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blinds(horizontal)">
                                      <p:cBhvr>
                                        <p:cTn id="15" dur="500"/>
                                        <p:tgtEl>
                                          <p:spTgt spid="3">
                                            <p:txEl>
                                              <p:pRg st="8" end="8"/>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10" end="10"/>
                                            </p:txEl>
                                          </p:spTgt>
                                        </p:tgtEl>
                                        <p:attrNameLst>
                                          <p:attrName>style.visibility</p:attrName>
                                        </p:attrNameLst>
                                      </p:cBhvr>
                                      <p:to>
                                        <p:strVal val="visible"/>
                                      </p:to>
                                    </p:set>
                                    <p:animEffect transition="in" filter="blinds(horizontal)">
                                      <p:cBhvr>
                                        <p:cTn id="1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lstStyle/>
          <a:p>
            <a:pPr algn="r" rtl="1"/>
            <a:r>
              <a:rPr lang="fa-IR" sz="2400" i="0" dirty="0" smtClean="0">
                <a:cs typeface="B Zar" pitchFamily="2" charset="-78"/>
              </a:rPr>
              <a:t>سلولهاي عرضه کننده آنتي‌ژن براي فعالسازي لنفوسيت‌هاي </a:t>
            </a:r>
            <a:r>
              <a:rPr lang="en-US" sz="2000" i="0" dirty="0" smtClean="0">
                <a:latin typeface="Times New Roman" pitchFamily="18" charset="0"/>
                <a:cs typeface="Times New Roman" pitchFamily="18" charset="0"/>
              </a:rPr>
              <a:t>T</a:t>
            </a:r>
            <a:r>
              <a:rPr lang="fa-IR" sz="2400" i="0" dirty="0" smtClean="0">
                <a:cs typeface="B Zar" pitchFamily="2" charset="-78"/>
              </a:rPr>
              <a:t> مورد نياز هستند</a:t>
            </a:r>
            <a:endParaRPr lang="en-US" sz="2400" i="0" dirty="0">
              <a:cs typeface="B Zar" pitchFamily="2" charset="-78"/>
            </a:endParaRPr>
          </a:p>
        </p:txBody>
      </p:sp>
      <p:pic>
        <p:nvPicPr>
          <p:cNvPr id="4" name="Content Placeholder 3" descr="1.jpg"/>
          <p:cNvPicPr>
            <a:picLocks noGrp="1" noChangeAspect="1"/>
          </p:cNvPicPr>
          <p:nvPr>
            <p:ph idx="1"/>
          </p:nvPr>
        </p:nvPicPr>
        <p:blipFill>
          <a:blip r:embed="rId2" cstate="print"/>
          <a:stretch>
            <a:fillRect/>
          </a:stretch>
        </p:blipFill>
        <p:spPr>
          <a:xfrm>
            <a:off x="433283" y="1435915"/>
            <a:ext cx="8253517" cy="4707729"/>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سلولهاي عرضه کننده آنتي‌ژن</a:t>
            </a:r>
            <a:endParaRPr lang="en-US" dirty="0"/>
          </a:p>
        </p:txBody>
      </p:sp>
      <p:sp>
        <p:nvSpPr>
          <p:cNvPr id="3" name="Content Placeholder 2"/>
          <p:cNvSpPr>
            <a:spLocks noGrp="1"/>
          </p:cNvSpPr>
          <p:nvPr>
            <p:ph idx="1"/>
          </p:nvPr>
        </p:nvSpPr>
        <p:spPr/>
        <p:txBody>
          <a:bodyPr/>
          <a:lstStyle/>
          <a:p>
            <a:pPr algn="r" rtl="1">
              <a:buNone/>
            </a:pPr>
            <a:r>
              <a:rPr lang="fa-IR" dirty="0" smtClean="0">
                <a:latin typeface="Times New Roman" pitchFamily="18" charset="0"/>
                <a:cs typeface="B Nazanin" pitchFamily="2" charset="-78"/>
              </a:rPr>
              <a:t>دو نقش مهم در فعال سازی </a:t>
            </a:r>
            <a:r>
              <a:rPr lang="en-US" dirty="0" smtClean="0">
                <a:latin typeface="Times New Roman" pitchFamily="18" charset="0"/>
                <a:cs typeface="B Nazanin" pitchFamily="2" charset="-78"/>
              </a:rPr>
              <a:t>TCD4</a:t>
            </a:r>
            <a:r>
              <a:rPr lang="fa-IR" dirty="0" smtClean="0">
                <a:latin typeface="Times New Roman" pitchFamily="18" charset="0"/>
                <a:cs typeface="B Nazanin" pitchFamily="2" charset="-78"/>
              </a:rPr>
              <a:t> :</a:t>
            </a:r>
            <a:endParaRPr lang="en-US" dirty="0" smtClean="0">
              <a:latin typeface="Times New Roman" pitchFamily="18" charset="0"/>
              <a:cs typeface="B Nazanin" pitchFamily="2" charset="-78"/>
            </a:endParaRPr>
          </a:p>
          <a:p>
            <a:pPr algn="r" rtl="1">
              <a:buNone/>
            </a:pPr>
            <a:endParaRPr lang="fa-IR" sz="1200" dirty="0" smtClean="0">
              <a:latin typeface="Times New Roman" pitchFamily="18" charset="0"/>
              <a:cs typeface="B Nazanin" pitchFamily="2" charset="-78"/>
            </a:endParaRPr>
          </a:p>
          <a:p>
            <a:pPr algn="r" rtl="1">
              <a:buNone/>
            </a:pPr>
            <a:r>
              <a:rPr lang="fa-IR" dirty="0" smtClean="0">
                <a:latin typeface="Times New Roman" pitchFamily="18" charset="0"/>
                <a:cs typeface="B Nazanin" pitchFamily="2" charset="-78"/>
              </a:rPr>
              <a:t>1- </a:t>
            </a:r>
            <a:r>
              <a:rPr lang="fa-IR" u="sng" dirty="0" smtClean="0">
                <a:solidFill>
                  <a:srgbClr val="FF0000"/>
                </a:solidFill>
                <a:latin typeface="Times New Roman" pitchFamily="18" charset="0"/>
                <a:cs typeface="B Nazanin" pitchFamily="2" charset="-78"/>
              </a:rPr>
              <a:t>پردازش آنتی ژن </a:t>
            </a:r>
            <a:r>
              <a:rPr lang="fa-IR" dirty="0" smtClean="0">
                <a:latin typeface="Times New Roman" pitchFamily="18" charset="0"/>
                <a:cs typeface="B Nazanin" pitchFamily="2" charset="-78"/>
              </a:rPr>
              <a:t>(</a:t>
            </a:r>
            <a:r>
              <a:rPr lang="en-US" dirty="0" smtClean="0">
                <a:latin typeface="Times New Roman" pitchFamily="18" charset="0"/>
                <a:cs typeface="B Nazanin" pitchFamily="2" charset="-78"/>
              </a:rPr>
              <a:t>Antigen processing</a:t>
            </a:r>
            <a:r>
              <a:rPr lang="fa-IR" dirty="0" smtClean="0">
                <a:latin typeface="Times New Roman" pitchFamily="18" charset="0"/>
                <a:cs typeface="B Nazanin" pitchFamily="2" charset="-78"/>
              </a:rPr>
              <a:t>)</a:t>
            </a:r>
            <a:endParaRPr lang="en-US" dirty="0" smtClean="0">
              <a:latin typeface="Times New Roman" pitchFamily="18" charset="0"/>
              <a:cs typeface="B Nazanin" pitchFamily="2" charset="-78"/>
            </a:endParaRPr>
          </a:p>
          <a:p>
            <a:pPr algn="r" rtl="1">
              <a:buNone/>
            </a:pPr>
            <a:endParaRPr lang="fa-IR" sz="1800" dirty="0" smtClean="0">
              <a:latin typeface="Times New Roman" pitchFamily="18" charset="0"/>
              <a:cs typeface="B Nazanin" pitchFamily="2" charset="-78"/>
            </a:endParaRPr>
          </a:p>
          <a:p>
            <a:pPr algn="r" rtl="1">
              <a:buNone/>
            </a:pPr>
            <a:r>
              <a:rPr lang="fa-IR" dirty="0" smtClean="0">
                <a:latin typeface="Times New Roman" pitchFamily="18" charset="0"/>
                <a:cs typeface="B Nazanin" pitchFamily="2" charset="-78"/>
              </a:rPr>
              <a:t>2- فراهم نمودن </a:t>
            </a:r>
            <a:r>
              <a:rPr lang="fa-IR" u="sng" dirty="0" smtClean="0">
                <a:solidFill>
                  <a:srgbClr val="FF0000"/>
                </a:solidFill>
                <a:latin typeface="Times New Roman" pitchFamily="18" charset="0"/>
                <a:cs typeface="B Nazanin" pitchFamily="2" charset="-78"/>
              </a:rPr>
              <a:t>محرکهای کمکی </a:t>
            </a:r>
            <a:r>
              <a:rPr lang="en-US" dirty="0" smtClean="0">
                <a:latin typeface="Times New Roman" pitchFamily="18" charset="0"/>
                <a:cs typeface="B Nazanin" pitchFamily="2" charset="-78"/>
              </a:rPr>
              <a:t>(</a:t>
            </a:r>
            <a:r>
              <a:rPr lang="en-US" dirty="0" err="1" smtClean="0">
                <a:latin typeface="Times New Roman" pitchFamily="18" charset="0"/>
                <a:cs typeface="B Nazanin" pitchFamily="2" charset="-78"/>
              </a:rPr>
              <a:t>Cosimulators</a:t>
            </a:r>
            <a:r>
              <a:rPr lang="en-US" dirty="0" smtClean="0">
                <a:latin typeface="Times New Roman" pitchFamily="18" charset="0"/>
                <a:cs typeface="B Nazanin" pitchFamily="2" charset="-78"/>
              </a:rPr>
              <a:t>)</a:t>
            </a:r>
            <a:r>
              <a:rPr lang="fa-IR" dirty="0" smtClean="0">
                <a:latin typeface="Times New Roman" pitchFamily="18" charset="0"/>
                <a:cs typeface="B Nazanin" pitchFamily="2" charset="-78"/>
              </a:rPr>
              <a:t> برای سلول </a:t>
            </a:r>
            <a:r>
              <a:rPr lang="en-US" dirty="0" smtClean="0">
                <a:latin typeface="Times New Roman" pitchFamily="18" charset="0"/>
                <a:cs typeface="B Nazanin" pitchFamily="2" charset="-78"/>
              </a:rPr>
              <a:t>T</a:t>
            </a:r>
            <a:r>
              <a:rPr lang="fa-IR" dirty="0" smtClean="0">
                <a:latin typeface="Times New Roman" pitchFamily="18" charset="0"/>
                <a:cs typeface="B Nazanin" pitchFamily="2" charset="-78"/>
              </a:rPr>
              <a:t> که برای فعال سازی این سلول ضروری است.</a:t>
            </a:r>
            <a:endParaRPr lang="en-US" dirty="0">
              <a:latin typeface="Times New Roman" pitchFamily="18" charset="0"/>
              <a:cs typeface="B Nazanin"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dirty="0" smtClean="0">
                <a:cs typeface="B Zar" pitchFamily="2" charset="-78"/>
              </a:rPr>
              <a:t>مشخصات و عملکرد سلولهاي عرضه کننده آنتي‌ژن</a:t>
            </a:r>
            <a:endParaRPr lang="en-US" sz="3200" dirty="0">
              <a:cs typeface="B Zar" pitchFamily="2" charset="-78"/>
            </a:endParaRPr>
          </a:p>
        </p:txBody>
      </p:sp>
      <p:pic>
        <p:nvPicPr>
          <p:cNvPr id="4" name="Content Placeholder 3" descr="1.jpg"/>
          <p:cNvPicPr>
            <a:picLocks noGrp="1" noChangeAspect="1"/>
          </p:cNvPicPr>
          <p:nvPr>
            <p:ph idx="1"/>
          </p:nvPr>
        </p:nvPicPr>
        <p:blipFill>
          <a:blip r:embed="rId2" cstate="print"/>
          <a:stretch>
            <a:fillRect/>
          </a:stretch>
        </p:blipFill>
        <p:spPr>
          <a:xfrm>
            <a:off x="507972" y="1928802"/>
            <a:ext cx="8470725" cy="4357718"/>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jpg"/>
          <p:cNvPicPr>
            <a:picLocks noGrp="1" noChangeAspect="1"/>
          </p:cNvPicPr>
          <p:nvPr>
            <p:ph idx="1"/>
          </p:nvPr>
        </p:nvPicPr>
        <p:blipFill>
          <a:blip r:embed="rId3" cstate="print"/>
          <a:stretch>
            <a:fillRect/>
          </a:stretch>
        </p:blipFill>
        <p:spPr>
          <a:xfrm>
            <a:off x="-1" y="0"/>
            <a:ext cx="9144001" cy="6858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dirty="0" smtClean="0">
                <a:latin typeface="Times New Roman" pitchFamily="18" charset="0"/>
                <a:cs typeface="B Zar" pitchFamily="2" charset="-78"/>
              </a:rPr>
              <a:t>براي ايجاد پاسخ اوليه توسط </a:t>
            </a:r>
            <a:r>
              <a:rPr lang="en-US" sz="2800" dirty="0" smtClean="0">
                <a:latin typeface="Times New Roman" pitchFamily="18" charset="0"/>
                <a:cs typeface="B Zar" pitchFamily="2" charset="-78"/>
              </a:rPr>
              <a:t>T</a:t>
            </a:r>
            <a:r>
              <a:rPr lang="fa-IR" sz="3200" dirty="0" smtClean="0">
                <a:latin typeface="Times New Roman" pitchFamily="18" charset="0"/>
                <a:cs typeface="B Zar" pitchFamily="2" charset="-78"/>
              </a:rPr>
              <a:t> سلها، </a:t>
            </a:r>
            <a:r>
              <a:rPr lang="en-US" sz="2800" dirty="0" smtClean="0">
                <a:latin typeface="Times New Roman" pitchFamily="18" charset="0"/>
                <a:cs typeface="B Zar" pitchFamily="2" charset="-78"/>
              </a:rPr>
              <a:t>DC</a:t>
            </a:r>
            <a:r>
              <a:rPr lang="fa-IR" sz="3200" dirty="0" smtClean="0">
                <a:latin typeface="Times New Roman" pitchFamily="18" charset="0"/>
                <a:cs typeface="B Zar" pitchFamily="2" charset="-78"/>
              </a:rPr>
              <a:t>ها </a:t>
            </a:r>
            <a:r>
              <a:rPr lang="en-US" sz="2800" dirty="0" smtClean="0">
                <a:latin typeface="Times New Roman" pitchFamily="18" charset="0"/>
                <a:cs typeface="B Zar" pitchFamily="2" charset="-78"/>
              </a:rPr>
              <a:t>APC</a:t>
            </a:r>
            <a:r>
              <a:rPr lang="fa-IR" sz="3200" dirty="0" smtClean="0">
                <a:latin typeface="Times New Roman" pitchFamily="18" charset="0"/>
                <a:cs typeface="B Zar" pitchFamily="2" charset="-78"/>
              </a:rPr>
              <a:t>هاي کارآمدي هستند</a:t>
            </a:r>
            <a:endParaRPr lang="en-US" sz="3200" dirty="0">
              <a:latin typeface="Times New Roman" pitchFamily="18" charset="0"/>
              <a:cs typeface="B Zar" pitchFamily="2" charset="-78"/>
            </a:endParaRPr>
          </a:p>
        </p:txBody>
      </p:sp>
      <p:sp>
        <p:nvSpPr>
          <p:cNvPr id="3" name="Content Placeholder 2"/>
          <p:cNvSpPr>
            <a:spLocks noGrp="1"/>
          </p:cNvSpPr>
          <p:nvPr>
            <p:ph idx="1"/>
          </p:nvPr>
        </p:nvSpPr>
        <p:spPr/>
        <p:txBody>
          <a:bodyPr>
            <a:normAutofit/>
          </a:bodyPr>
          <a:lstStyle/>
          <a:p>
            <a:pPr algn="just" rtl="1">
              <a:buClr>
                <a:srgbClr val="00B050"/>
              </a:buClr>
              <a:buSzPct val="150000"/>
            </a:pPr>
            <a:r>
              <a:rPr lang="fa-IR" sz="2000" dirty="0" smtClean="0">
                <a:latin typeface="Times New Roman" pitchFamily="18" charset="0"/>
                <a:cs typeface="B Zar" pitchFamily="2" charset="-78"/>
              </a:rPr>
              <a:t>بطور استراتژيک در جاهايي قرار گرفته‌اند که </a:t>
            </a:r>
            <a:r>
              <a:rPr lang="fa-IR" sz="2000" dirty="0" smtClean="0">
                <a:solidFill>
                  <a:srgbClr val="0000FF"/>
                </a:solidFill>
                <a:latin typeface="Times New Roman" pitchFamily="18" charset="0"/>
                <a:cs typeface="B Zar" pitchFamily="2" charset="-78"/>
              </a:rPr>
              <a:t>جايگاههاي معمول ورود آنتي‌ژنهاي خارجي </a:t>
            </a:r>
            <a:r>
              <a:rPr lang="fa-IR" sz="2000" dirty="0" smtClean="0">
                <a:latin typeface="Times New Roman" pitchFamily="18" charset="0"/>
                <a:cs typeface="B Zar" pitchFamily="2" charset="-78"/>
              </a:rPr>
              <a:t>هستند</a:t>
            </a:r>
          </a:p>
          <a:p>
            <a:pPr algn="just" rtl="1">
              <a:buClr>
                <a:srgbClr val="00B050"/>
              </a:buClr>
              <a:buSzPct val="150000"/>
            </a:pPr>
            <a:r>
              <a:rPr lang="fa-IR" sz="2000" dirty="0" smtClean="0">
                <a:solidFill>
                  <a:srgbClr val="FF3300"/>
                </a:solidFill>
                <a:latin typeface="Times New Roman" pitchFamily="18" charset="0"/>
                <a:cs typeface="B Zar" pitchFamily="2" charset="-78"/>
              </a:rPr>
              <a:t>پذيرنده‌ها</a:t>
            </a:r>
            <a:r>
              <a:rPr lang="fa-IR" sz="2000" dirty="0" smtClean="0">
                <a:latin typeface="Times New Roman" pitchFamily="18" charset="0"/>
                <a:cs typeface="B Zar" pitchFamily="2" charset="-78"/>
              </a:rPr>
              <a:t>يي را بروز مي‌دهند که آنان را قادر مي‌سازد ميکروبها را گرفته و به آنها پاسخ دهند</a:t>
            </a:r>
          </a:p>
          <a:p>
            <a:pPr algn="just" rtl="1">
              <a:buClr>
                <a:srgbClr val="00B050"/>
              </a:buClr>
              <a:buSzPct val="150000"/>
            </a:pPr>
            <a:r>
              <a:rPr lang="fa-IR" sz="2000" dirty="0" smtClean="0">
                <a:latin typeface="Times New Roman" pitchFamily="18" charset="0"/>
                <a:cs typeface="B Zar" pitchFamily="2" charset="-78"/>
              </a:rPr>
              <a:t>ترجيحاً به </a:t>
            </a:r>
            <a:r>
              <a:rPr lang="fa-IR" sz="2000" dirty="0" smtClean="0">
                <a:solidFill>
                  <a:srgbClr val="00B050"/>
                </a:solidFill>
                <a:latin typeface="Times New Roman" pitchFamily="18" charset="0"/>
                <a:cs typeface="B Zar" pitchFamily="2" charset="-78"/>
              </a:rPr>
              <a:t>نواحي سلول </a:t>
            </a:r>
            <a:r>
              <a:rPr lang="en-US" sz="1800" dirty="0" smtClean="0">
                <a:solidFill>
                  <a:srgbClr val="00B050"/>
                </a:solidFill>
                <a:latin typeface="Times New Roman" pitchFamily="18" charset="0"/>
                <a:cs typeface="B Zar" pitchFamily="2" charset="-78"/>
              </a:rPr>
              <a:t>T</a:t>
            </a:r>
            <a:r>
              <a:rPr lang="fa-IR" sz="2000" dirty="0" smtClean="0">
                <a:latin typeface="Times New Roman" pitchFamily="18" charset="0"/>
                <a:cs typeface="B Zar" pitchFamily="2" charset="-78"/>
              </a:rPr>
              <a:t> </a:t>
            </a:r>
            <a:r>
              <a:rPr lang="fa-IR" sz="2000" dirty="0" smtClean="0">
                <a:solidFill>
                  <a:srgbClr val="00B050"/>
                </a:solidFill>
                <a:latin typeface="Times New Roman" pitchFamily="18" charset="0"/>
                <a:cs typeface="B Zar" pitchFamily="2" charset="-78"/>
              </a:rPr>
              <a:t>گره‌هاي لنفاوي </a:t>
            </a:r>
            <a:r>
              <a:rPr lang="fa-IR" sz="2000" dirty="0" smtClean="0">
                <a:latin typeface="Times New Roman" pitchFamily="18" charset="0"/>
                <a:cs typeface="B Zar" pitchFamily="2" charset="-78"/>
              </a:rPr>
              <a:t>مهاجرت مي‌کنند</a:t>
            </a:r>
          </a:p>
          <a:p>
            <a:pPr algn="just" rtl="1">
              <a:buClr>
                <a:srgbClr val="00B050"/>
              </a:buClr>
              <a:buSzPct val="150000"/>
            </a:pPr>
            <a:r>
              <a:rPr lang="fa-IR" sz="2000" dirty="0" smtClean="0">
                <a:latin typeface="Times New Roman" pitchFamily="18" charset="0"/>
                <a:cs typeface="B Zar" pitchFamily="2" charset="-78"/>
              </a:rPr>
              <a:t>دندريتيک سل بالغ، سطوح بالاي </a:t>
            </a:r>
            <a:r>
              <a:rPr lang="fa-IR" sz="2000" dirty="0" smtClean="0">
                <a:solidFill>
                  <a:schemeClr val="accent6">
                    <a:lumMod val="75000"/>
                  </a:schemeClr>
                </a:solidFill>
                <a:latin typeface="Times New Roman" pitchFamily="18" charset="0"/>
                <a:cs typeface="B Zar" pitchFamily="2" charset="-78"/>
              </a:rPr>
              <a:t>کمک محرک‌ها </a:t>
            </a:r>
            <a:r>
              <a:rPr lang="fa-IR" sz="2000" dirty="0" smtClean="0">
                <a:latin typeface="Times New Roman" pitchFamily="18" charset="0"/>
                <a:cs typeface="B Zar" pitchFamily="2" charset="-78"/>
              </a:rPr>
              <a:t>را بيان مي‌کند</a:t>
            </a:r>
          </a:p>
          <a:p>
            <a:pPr marL="342900" lvl="1" indent="-342900" algn="r" rtl="1">
              <a:buClr>
                <a:srgbClr val="00B050"/>
              </a:buClr>
              <a:buSzPct val="150000"/>
              <a:buFont typeface="Arial" pitchFamily="34" charset="0"/>
              <a:buChar char="•"/>
            </a:pPr>
            <a:r>
              <a:rPr lang="fa-IR" sz="1800" dirty="0" smtClean="0">
                <a:solidFill>
                  <a:srgbClr val="FF0000"/>
                </a:solidFill>
                <a:latin typeface="Times New Roman" pitchFamily="18" charset="0"/>
                <a:cs typeface="B Zar" pitchFamily="2" charset="-78"/>
              </a:rPr>
              <a:t>عرضه متقاطع</a:t>
            </a:r>
            <a:r>
              <a:rPr lang="en-US" sz="1800" dirty="0" smtClean="0">
                <a:solidFill>
                  <a:srgbClr val="FF0000"/>
                </a:solidFill>
                <a:latin typeface="Times New Roman" pitchFamily="18" charset="0"/>
                <a:cs typeface="B Zar" pitchFamily="2" charset="-78"/>
              </a:rPr>
              <a:t> (Cross-presentation)</a:t>
            </a:r>
            <a:r>
              <a:rPr lang="fa-IR" sz="1800" dirty="0" smtClean="0">
                <a:latin typeface="Times New Roman" pitchFamily="18" charset="0"/>
                <a:cs typeface="B Zar" pitchFamily="2" charset="-78"/>
              </a:rPr>
              <a:t> سلولهای دندریتیک </a:t>
            </a:r>
            <a:r>
              <a:rPr lang="fa-IR" sz="2000" dirty="0" smtClean="0">
                <a:latin typeface="Times New Roman" pitchFamily="18" charset="0"/>
                <a:cs typeface="B Zar" pitchFamily="2" charset="-78"/>
              </a:rPr>
              <a:t>مي‌توانند سلولهاي توموري و عفوني را برداشت کرده و آنتي‌ژنهاي آنها را به لنفوسيت‌هاي </a:t>
            </a:r>
            <a:r>
              <a:rPr lang="en-US" sz="1800" dirty="0" smtClean="0">
                <a:latin typeface="Times New Roman" pitchFamily="18" charset="0"/>
                <a:cs typeface="B Zar" pitchFamily="2" charset="-78"/>
              </a:rPr>
              <a:t>T CD8</a:t>
            </a:r>
            <a:r>
              <a:rPr lang="en-US" sz="1800" baseline="30000" dirty="0" smtClean="0">
                <a:latin typeface="Times New Roman" pitchFamily="18" charset="0"/>
                <a:cs typeface="B Zar" pitchFamily="2" charset="-78"/>
              </a:rPr>
              <a:t>+</a:t>
            </a:r>
            <a:r>
              <a:rPr lang="fa-IR" sz="1800" baseline="30000" dirty="0" smtClean="0">
                <a:latin typeface="Times New Roman" pitchFamily="18" charset="0"/>
                <a:cs typeface="B Zar" pitchFamily="2" charset="-78"/>
              </a:rPr>
              <a:t> </a:t>
            </a:r>
            <a:r>
              <a:rPr lang="fa-IR" sz="2000" dirty="0" smtClean="0">
                <a:latin typeface="Times New Roman" pitchFamily="18" charset="0"/>
                <a:cs typeface="B Zar" pitchFamily="2" charset="-78"/>
              </a:rPr>
              <a:t>عرضه نمايد</a:t>
            </a:r>
          </a:p>
        </p:txBody>
      </p:sp>
      <p:pic>
        <p:nvPicPr>
          <p:cNvPr id="4" name="Picture 4"/>
          <p:cNvPicPr>
            <a:picLocks noChangeAspect="1" noChangeArrowheads="1"/>
          </p:cNvPicPr>
          <p:nvPr/>
        </p:nvPicPr>
        <p:blipFill>
          <a:blip r:embed="rId3" cstate="print"/>
          <a:srcRect/>
          <a:stretch>
            <a:fillRect/>
          </a:stretch>
        </p:blipFill>
        <p:spPr bwMode="auto">
          <a:xfrm>
            <a:off x="0" y="3962400"/>
            <a:ext cx="3581400" cy="28956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rmAutofit/>
          </a:bodyPr>
          <a:lstStyle/>
          <a:p>
            <a:pPr algn="r" rtl="1"/>
            <a:r>
              <a:rPr lang="fa-IR" sz="4000" dirty="0" smtClean="0">
                <a:solidFill>
                  <a:srgbClr val="FF0000"/>
                </a:solidFill>
                <a:latin typeface="Times New Roman" pitchFamily="18" charset="0"/>
                <a:cs typeface="B Zar" pitchFamily="2" charset="-78"/>
              </a:rPr>
              <a:t>ماکروفاژ بعنوان سلولهاي عرضه کننده </a:t>
            </a:r>
            <a:r>
              <a:rPr lang="en-US" sz="3600" dirty="0" smtClean="0">
                <a:solidFill>
                  <a:srgbClr val="FF0000"/>
                </a:solidFill>
                <a:latin typeface="Times New Roman" pitchFamily="18" charset="0"/>
                <a:cs typeface="B Zar" pitchFamily="2" charset="-78"/>
              </a:rPr>
              <a:t>Ag</a:t>
            </a:r>
            <a:endParaRPr lang="en-US" sz="4000" dirty="0">
              <a:solidFill>
                <a:srgbClr val="FF0000"/>
              </a:solidFill>
              <a:latin typeface="Times New Roman" pitchFamily="18" charset="0"/>
              <a:cs typeface="B Zar" pitchFamily="2" charset="-78"/>
            </a:endParaRPr>
          </a:p>
        </p:txBody>
      </p:sp>
      <p:sp>
        <p:nvSpPr>
          <p:cNvPr id="3" name="Content Placeholder 2"/>
          <p:cNvSpPr>
            <a:spLocks noGrp="1"/>
          </p:cNvSpPr>
          <p:nvPr>
            <p:ph idx="1"/>
          </p:nvPr>
        </p:nvSpPr>
        <p:spPr>
          <a:xfrm>
            <a:off x="457200" y="2027237"/>
            <a:ext cx="8229600" cy="4525963"/>
          </a:xfrm>
        </p:spPr>
        <p:txBody>
          <a:bodyPr>
            <a:normAutofit/>
          </a:bodyPr>
          <a:lstStyle/>
          <a:p>
            <a:pPr algn="just" rtl="1">
              <a:buClr>
                <a:srgbClr val="00B050"/>
              </a:buClr>
              <a:buSzPct val="150000"/>
            </a:pPr>
            <a:r>
              <a:rPr lang="fa-IR" sz="2400" dirty="0" smtClean="0">
                <a:latin typeface="Times New Roman" pitchFamily="18" charset="0"/>
                <a:cs typeface="B Zar" pitchFamily="2" charset="-78"/>
              </a:rPr>
              <a:t>ماکروفاژها عمدتاً آنتي‌ژنهاي ذره‌اي و همراه سلول را به کمک فاگوسيتوز و اندوسيتوز بواسطه پذيرنده، مي‌گيرند</a:t>
            </a:r>
          </a:p>
          <a:p>
            <a:pPr algn="just" rtl="1">
              <a:buClr>
                <a:srgbClr val="00B050"/>
              </a:buClr>
              <a:buSzPct val="150000"/>
            </a:pPr>
            <a:endParaRPr lang="fa-IR" sz="2400" dirty="0" smtClean="0">
              <a:latin typeface="Times New Roman" pitchFamily="18" charset="0"/>
              <a:cs typeface="B Zar" pitchFamily="2" charset="-78"/>
            </a:endParaRPr>
          </a:p>
          <a:p>
            <a:pPr algn="just" rtl="1">
              <a:buClr>
                <a:srgbClr val="00B050"/>
              </a:buClr>
              <a:buSzPct val="150000"/>
            </a:pPr>
            <a:r>
              <a:rPr lang="fa-IR" sz="2400" dirty="0" smtClean="0">
                <a:latin typeface="Times New Roman" pitchFamily="18" charset="0"/>
                <a:cs typeface="B Zar" pitchFamily="2" charset="-78"/>
              </a:rPr>
              <a:t>فعاليت ماکروفاژها بعنوان سلول عرضه کننده آنتي‌ژن عمدتاً محدود به سلولهاي </a:t>
            </a:r>
            <a:r>
              <a:rPr lang="en-US" sz="2000" dirty="0" smtClean="0">
                <a:latin typeface="Times New Roman" pitchFamily="18" charset="0"/>
                <a:cs typeface="B Zar" pitchFamily="2" charset="-78"/>
              </a:rPr>
              <a:t>T</a:t>
            </a:r>
            <a:r>
              <a:rPr lang="fa-IR" sz="2400" dirty="0" smtClean="0">
                <a:latin typeface="Times New Roman" pitchFamily="18" charset="0"/>
                <a:cs typeface="B Zar" pitchFamily="2" charset="-78"/>
              </a:rPr>
              <a:t> خاطره و افکتور مي‌باشد</a:t>
            </a:r>
          </a:p>
          <a:p>
            <a:pPr algn="just" rtl="1">
              <a:buClr>
                <a:srgbClr val="00B050"/>
              </a:buClr>
              <a:buSzPct val="150000"/>
            </a:pPr>
            <a:endParaRPr lang="fa-IR" sz="2400" dirty="0" smtClean="0">
              <a:latin typeface="Times New Roman" pitchFamily="18" charset="0"/>
              <a:cs typeface="B Zar"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1159</TotalTime>
  <Words>2541</Words>
  <Application>Microsoft Office PowerPoint</Application>
  <PresentationFormat>On-screen Show (4:3)</PresentationFormat>
  <Paragraphs>141</Paragraphs>
  <Slides>20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B Nazanin</vt:lpstr>
      <vt:lpstr>IranNastaliq</vt:lpstr>
      <vt:lpstr>Times New Roman</vt:lpstr>
      <vt:lpstr>B Zar</vt:lpstr>
      <vt:lpstr>Symbol</vt:lpstr>
      <vt:lpstr>Calibri</vt:lpstr>
      <vt:lpstr>Office Theme</vt:lpstr>
      <vt:lpstr>پردازش و عرضه آنتي‌ژن</vt:lpstr>
      <vt:lpstr>مقدمه</vt:lpstr>
      <vt:lpstr>مشخصات شناسايي آنتي‌ژن توسط لنفوسيت T</vt:lpstr>
      <vt:lpstr>سلولهاي عرضه کننده آنتي‌ژن براي فعالسازي لنفوسيت‌هاي T مورد نياز هستند</vt:lpstr>
      <vt:lpstr>سلولهاي عرضه کننده آنتي‌ژن</vt:lpstr>
      <vt:lpstr>مشخصات و عملکرد سلولهاي عرضه کننده آنتي‌ژن</vt:lpstr>
      <vt:lpstr>PowerPoint Presentation</vt:lpstr>
      <vt:lpstr>براي ايجاد پاسخ اوليه توسط T سلها، DCها APCهاي کارآمدي هستند</vt:lpstr>
      <vt:lpstr>ماکروفاژ بعنوان سلولهاي عرضه کننده Ag</vt:lpstr>
      <vt:lpstr>لنفوسيت B بعنوان سلول عرضه کننده Ag</vt:lpstr>
      <vt:lpstr>بيولوژي سلولي پردازش آنتي‌ژن</vt:lpstr>
      <vt:lpstr>پردازش آنتي‌ژنهاي اگزوژن براي عرضه بر روي MHC-II</vt:lpstr>
      <vt:lpstr>پردازش آنتي‌ژنهاي اگزوژن براي عرضه بر روي MHC-II</vt:lpstr>
      <vt:lpstr>پردازش آنتي‌ژنهاي اگزوژن براي عرضه بر روي MHC-II</vt:lpstr>
      <vt:lpstr>پردازش آنتي‌ژنهاي اگزوژن براي عرضه بر روي MHC-II</vt:lpstr>
      <vt:lpstr>پردازش آنتي‌ژنهاي اندوژن براي عرضه بر روي MHC-I</vt:lpstr>
      <vt:lpstr>مسير پردازش آنتي‌ژنهاي MHC-I - سيتوزول</vt:lpstr>
      <vt:lpstr>انتقال پپتيدها به ER: TAP و بارگذاري پپتيد روي MHC-I</vt:lpstr>
      <vt:lpstr>PowerPoint Presentation</vt:lpstr>
      <vt:lpstr>عرضه متقاطع (Cross-presentation)</vt:lpstr>
    </vt:vector>
  </TitlesOfParts>
  <Company>MUMS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 A. A.</dc:creator>
  <cp:lastModifiedBy>amir jalali</cp:lastModifiedBy>
  <cp:revision>218</cp:revision>
  <dcterms:created xsi:type="dcterms:W3CDTF">2011-11-02T15:52:03Z</dcterms:created>
  <dcterms:modified xsi:type="dcterms:W3CDTF">2015-04-18T07:36:48Z</dcterms:modified>
</cp:coreProperties>
</file>