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4" r:id="rId3"/>
    <p:sldId id="257" r:id="rId4"/>
    <p:sldId id="271" r:id="rId5"/>
    <p:sldId id="270" r:id="rId6"/>
    <p:sldId id="258" r:id="rId7"/>
    <p:sldId id="263" r:id="rId8"/>
    <p:sldId id="265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1" r:id="rId18"/>
    <p:sldId id="280" r:id="rId19"/>
    <p:sldId id="278" r:id="rId20"/>
    <p:sldId id="282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E2FD-9D0E-497C-A1D6-99BCEAA7544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68388-DB99-435F-BDDA-EFB6DFCB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01C-9E6B-4CEA-B532-8898DB425450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2D89-3DFB-424C-B216-FFB3CFEB842D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4F85-2314-4C54-92C6-EEE71BCF7667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D50-D909-4459-AD85-1ABD7112C6D8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3402-323B-4088-86CF-9D2336664237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C2D-27FC-4243-99D1-3929454EE760}" type="datetime1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990-12DB-4C68-A613-87AB9CD6A20D}" type="datetime1">
              <a:rPr lang="en-US" smtClean="0"/>
              <a:t>12/21/2013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2C54-34D0-4926-9A32-7F3AB0D1B234}" type="datetime1">
              <a:rPr lang="en-US" smtClean="0"/>
              <a:t>12/21/2013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B5AD-33BF-4D50-8A01-CBF7A6BC9D3C}" type="datetime1">
              <a:rPr lang="en-US" smtClean="0"/>
              <a:t>12/21/2013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CC9-13F6-4409-AB4E-8EE8034D3E55}" type="datetime1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622F-80C9-423C-BBAF-4066360F03E9}" type="datetime1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974579-8ACD-47AB-BE28-B460FEEB3195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E92CCBE-3819-458E-8A7D-5A8FA46226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/>
              <a:t>خوشه بندی تصویر شده خودکار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fa-IR" dirty="0" smtClean="0"/>
              <a:t>سپیده آقاملائی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8689"/>
            <a:ext cx="28892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تعاریف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4572000" cy="4373563"/>
          </a:xfrm>
        </p:spPr>
        <p:txBody>
          <a:bodyPr/>
          <a:lstStyle/>
          <a:p>
            <a:pPr algn="r" rtl="1"/>
            <a:r>
              <a:rPr lang="fa-IR" dirty="0" smtClean="0"/>
              <a:t>بازه:</a:t>
            </a:r>
            <a:r>
              <a:rPr lang="en-US" dirty="0" smtClean="0"/>
              <a:t>S=[</a:t>
            </a:r>
            <a:r>
              <a:rPr lang="en-US" dirty="0" err="1" smtClean="0"/>
              <a:t>u,v</a:t>
            </a:r>
            <a:r>
              <a:rPr lang="en-US" dirty="0" smtClean="0"/>
              <a:t>] </a:t>
            </a:r>
            <a:endParaRPr lang="fa-IR" dirty="0" smtClean="0"/>
          </a:p>
          <a:p>
            <a:pPr lvl="1" algn="r" rtl="1"/>
            <a:r>
              <a:rPr lang="fa-IR" dirty="0" smtClean="0"/>
              <a:t>بازه ای روی مقادیر یک صفت</a:t>
            </a:r>
            <a:r>
              <a:rPr lang="en-US" dirty="0" err="1" smtClean="0"/>
              <a:t>attr</a:t>
            </a:r>
            <a:r>
              <a:rPr lang="en-US" dirty="0" smtClean="0"/>
              <a:t>(S) </a:t>
            </a:r>
            <a:r>
              <a:rPr lang="fa-IR" dirty="0" smtClean="0"/>
              <a:t> </a:t>
            </a:r>
          </a:p>
          <a:p>
            <a:pPr lvl="2" algn="r" rtl="1"/>
            <a:r>
              <a:rPr lang="fa-IR" dirty="0" smtClean="0"/>
              <a:t>مثال: صفت </a:t>
            </a:r>
            <a:r>
              <a:rPr lang="en-US" dirty="0" smtClean="0"/>
              <a:t>a1</a:t>
            </a:r>
            <a:r>
              <a:rPr lang="fa-IR" dirty="0" smtClean="0"/>
              <a:t> برای بازه های </a:t>
            </a:r>
            <a:r>
              <a:rPr lang="en-US" dirty="0" smtClean="0"/>
              <a:t>S1,S2,S3</a:t>
            </a:r>
            <a:endParaRPr lang="fa-IR" dirty="0" smtClean="0"/>
          </a:p>
          <a:p>
            <a:pPr lvl="1" algn="r" rtl="1"/>
            <a:r>
              <a:rPr lang="fa-IR" dirty="0" smtClean="0"/>
              <a:t>طول بازه = انتهای بازه – ابتدای بازه</a:t>
            </a:r>
            <a:endParaRPr lang="en-US" dirty="0" smtClean="0"/>
          </a:p>
          <a:p>
            <a:pPr lvl="2" algn="r" rtl="1"/>
            <a:r>
              <a:rPr lang="en-US" dirty="0" smtClean="0"/>
              <a:t>Width(S) = v-u</a:t>
            </a:r>
          </a:p>
          <a:p>
            <a:pPr lvl="1" algn="r" rtl="1"/>
            <a:r>
              <a:rPr lang="en-US" dirty="0" smtClean="0"/>
              <a:t>Support Set</a:t>
            </a:r>
          </a:p>
          <a:p>
            <a:pPr lvl="2" algn="r" rtl="1"/>
            <a:r>
              <a:rPr lang="en-US" dirty="0" err="1" smtClean="0"/>
              <a:t>SuppSet</a:t>
            </a:r>
            <a:r>
              <a:rPr lang="en-US" dirty="0" smtClean="0"/>
              <a:t>(S)</a:t>
            </a:r>
            <a:r>
              <a:rPr lang="fa-IR" dirty="0" smtClean="0"/>
              <a:t>: مجموعه نقاطی که مقدار صفت </a:t>
            </a:r>
            <a:r>
              <a:rPr lang="en-US" dirty="0" err="1" smtClean="0"/>
              <a:t>attr</a:t>
            </a:r>
            <a:r>
              <a:rPr lang="en-US" dirty="0" smtClean="0"/>
              <a:t>(S)</a:t>
            </a:r>
            <a:r>
              <a:rPr lang="fa-IR" dirty="0" smtClean="0"/>
              <a:t> آنها در بازه ی </a:t>
            </a:r>
            <a:r>
              <a:rPr lang="en-US" dirty="0" smtClean="0"/>
              <a:t>S</a:t>
            </a:r>
            <a:r>
              <a:rPr lang="fa-IR" dirty="0" smtClean="0"/>
              <a:t> می افتد. </a:t>
            </a:r>
          </a:p>
          <a:p>
            <a:pPr lvl="1" algn="r" rtl="1"/>
            <a:r>
              <a:rPr lang="en-US" dirty="0" smtClean="0"/>
              <a:t>Support(S)</a:t>
            </a:r>
            <a:endParaRPr lang="fa-IR" dirty="0" smtClean="0"/>
          </a:p>
          <a:p>
            <a:pPr lvl="2" algn="r" rtl="1"/>
            <a:r>
              <a:rPr lang="fa-IR" dirty="0" smtClean="0"/>
              <a:t>تعداد نقاطی که صفت </a:t>
            </a:r>
            <a:r>
              <a:rPr lang="en-US" dirty="0" err="1" smtClean="0"/>
              <a:t>attr</a:t>
            </a:r>
            <a:r>
              <a:rPr lang="en-US" dirty="0" smtClean="0"/>
              <a:t>(S)</a:t>
            </a:r>
            <a:r>
              <a:rPr lang="fa-IR" dirty="0" smtClean="0"/>
              <a:t> آنها در بازه </a:t>
            </a:r>
            <a:r>
              <a:rPr lang="en-US" dirty="0" smtClean="0"/>
              <a:t>S</a:t>
            </a:r>
            <a:r>
              <a:rPr lang="fa-IR" dirty="0" smtClean="0"/>
              <a:t> می افتد.</a:t>
            </a:r>
          </a:p>
          <a:p>
            <a:pPr lvl="2" algn="r" rtl="1"/>
            <a:r>
              <a:rPr lang="en-US" dirty="0" smtClean="0"/>
              <a:t>|</a:t>
            </a:r>
            <a:r>
              <a:rPr lang="en-US" dirty="0" err="1" smtClean="0"/>
              <a:t>SuppSet</a:t>
            </a:r>
            <a:r>
              <a:rPr lang="en-US" dirty="0" smtClean="0"/>
              <a:t>(S)|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10291"/>
          <a:stretch/>
        </p:blipFill>
        <p:spPr bwMode="auto">
          <a:xfrm>
            <a:off x="533400" y="2514600"/>
            <a:ext cx="330925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1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تعاریف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786" y="1752600"/>
            <a:ext cx="4926013" cy="4373563"/>
          </a:xfrm>
        </p:spPr>
        <p:txBody>
          <a:bodyPr/>
          <a:lstStyle/>
          <a:p>
            <a:pPr algn="r" rtl="1"/>
            <a:r>
              <a:rPr lang="en-US" dirty="0" smtClean="0"/>
              <a:t>P-signature: S</a:t>
            </a:r>
          </a:p>
          <a:p>
            <a:pPr lvl="1" algn="r" rtl="1"/>
            <a:r>
              <a:rPr lang="fa-IR" dirty="0" smtClean="0"/>
              <a:t>مجموعه ی </a:t>
            </a:r>
            <a:r>
              <a:rPr lang="en-US" dirty="0" smtClean="0"/>
              <a:t>p</a:t>
            </a:r>
            <a:r>
              <a:rPr lang="fa-IR" dirty="0" smtClean="0"/>
              <a:t> بازه روی زیرمجموعه ای از </a:t>
            </a:r>
            <a:r>
              <a:rPr lang="en-US" dirty="0" smtClean="0"/>
              <a:t>p</a:t>
            </a:r>
            <a:r>
              <a:rPr lang="fa-IR" dirty="0" smtClean="0"/>
              <a:t> صفت متمایز </a:t>
            </a:r>
            <a:r>
              <a:rPr lang="en-US" dirty="0" smtClean="0"/>
              <a:t>(p&lt;=d)</a:t>
            </a:r>
            <a:endParaRPr lang="fa-IR" dirty="0" smtClean="0"/>
          </a:p>
          <a:p>
            <a:pPr lvl="1" algn="r" rtl="1"/>
            <a:r>
              <a:rPr lang="en-US" dirty="0" err="1" smtClean="0"/>
              <a:t>attr</a:t>
            </a:r>
            <a:r>
              <a:rPr lang="en-US" dirty="0" smtClean="0"/>
              <a:t>(S)</a:t>
            </a:r>
            <a:r>
              <a:rPr lang="fa-IR" dirty="0" smtClean="0"/>
              <a:t>: </a:t>
            </a:r>
            <a:r>
              <a:rPr lang="fa-IR" dirty="0" smtClean="0"/>
              <a:t>زیر مجموعه صفات</a:t>
            </a:r>
            <a:endParaRPr lang="fa-IR" dirty="0" smtClean="0"/>
          </a:p>
          <a:p>
            <a:pPr lvl="1" algn="r" rtl="1"/>
            <a:r>
              <a:rPr lang="fa-IR" dirty="0" smtClean="0"/>
              <a:t>مثال: </a:t>
            </a:r>
            <a:r>
              <a:rPr lang="en-US" dirty="0" smtClean="0"/>
              <a:t>2-signature</a:t>
            </a:r>
            <a:endParaRPr lang="fa-IR" dirty="0" smtClean="0"/>
          </a:p>
          <a:p>
            <a:pPr lvl="2" algn="r" rtl="1"/>
            <a:r>
              <a:rPr lang="fa-IR" dirty="0" smtClean="0"/>
              <a:t>مجموعه </a:t>
            </a:r>
            <a:r>
              <a:rPr lang="en-US" dirty="0" smtClean="0"/>
              <a:t>{S3,S4} </a:t>
            </a:r>
            <a:r>
              <a:rPr lang="fa-IR" dirty="0"/>
              <a:t> </a:t>
            </a:r>
            <a:r>
              <a:rPr lang="fa-IR" dirty="0" smtClean="0"/>
              <a:t>که </a:t>
            </a:r>
            <a:r>
              <a:rPr lang="en-US" dirty="0" smtClean="0"/>
              <a:t>S3</a:t>
            </a:r>
            <a:r>
              <a:rPr lang="fa-IR" dirty="0" smtClean="0"/>
              <a:t> تصویر آن روی صفت </a:t>
            </a:r>
            <a:r>
              <a:rPr lang="en-US" dirty="0" smtClean="0"/>
              <a:t>a1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en-US" dirty="0" smtClean="0"/>
              <a:t>S4</a:t>
            </a:r>
            <a:r>
              <a:rPr lang="fa-IR" dirty="0" smtClean="0"/>
              <a:t> تصویر آن روی صفت </a:t>
            </a:r>
            <a:r>
              <a:rPr lang="en-US" dirty="0" smtClean="0"/>
              <a:t>a2</a:t>
            </a:r>
            <a:r>
              <a:rPr lang="fa-IR" dirty="0" smtClean="0"/>
              <a:t> است.</a:t>
            </a:r>
          </a:p>
          <a:p>
            <a:pPr lvl="1" algn="r" rtl="1"/>
            <a:r>
              <a:rPr lang="en-US" dirty="0" err="1" smtClean="0"/>
              <a:t>SuppSet</a:t>
            </a:r>
            <a:r>
              <a:rPr lang="en-US" dirty="0" smtClean="0"/>
              <a:t>(S)</a:t>
            </a:r>
            <a:endParaRPr lang="fa-IR" dirty="0" smtClean="0"/>
          </a:p>
          <a:p>
            <a:pPr lvl="2" algn="r" rtl="1"/>
            <a:r>
              <a:rPr lang="fa-IR" dirty="0" smtClean="0"/>
              <a:t>مجموعه نقاطی که در </a:t>
            </a:r>
            <a:r>
              <a:rPr lang="en-US" dirty="0" smtClean="0"/>
              <a:t>p-signature S</a:t>
            </a:r>
            <a:r>
              <a:rPr lang="fa-IR" dirty="0" smtClean="0"/>
              <a:t> می افتند.</a:t>
            </a:r>
          </a:p>
          <a:p>
            <a:pPr lvl="1" algn="r" rtl="1"/>
            <a:r>
              <a:rPr lang="en-US" dirty="0" err="1" smtClean="0"/>
              <a:t>Supp</a:t>
            </a:r>
            <a:r>
              <a:rPr lang="en-US" dirty="0" smtClean="0"/>
              <a:t>(S) =|</a:t>
            </a:r>
            <a:r>
              <a:rPr lang="en-US" dirty="0" err="1" smtClean="0"/>
              <a:t>SuppSet</a:t>
            </a:r>
            <a:r>
              <a:rPr lang="en-US" dirty="0" smtClean="0"/>
              <a:t>(S)|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90800"/>
            <a:ext cx="33035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تعاریف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752600"/>
            <a:ext cx="4724400" cy="4373563"/>
          </a:xfrm>
        </p:spPr>
        <p:txBody>
          <a:bodyPr/>
          <a:lstStyle/>
          <a:p>
            <a:pPr algn="r" rtl="1"/>
            <a:r>
              <a:rPr lang="en-US" dirty="0" smtClean="0"/>
              <a:t>True p-signature (X,Y)</a:t>
            </a:r>
          </a:p>
          <a:p>
            <a:pPr lvl="1" algn="r" rtl="1"/>
            <a:r>
              <a:rPr lang="en-US" dirty="0" smtClean="0"/>
              <a:t>X</a:t>
            </a:r>
            <a:r>
              <a:rPr lang="fa-IR" dirty="0" smtClean="0"/>
              <a:t>: مجموعه نقاط</a:t>
            </a:r>
          </a:p>
          <a:p>
            <a:pPr lvl="1" algn="r" rtl="1"/>
            <a:r>
              <a:rPr lang="en-US" dirty="0" smtClean="0"/>
              <a:t>Y</a:t>
            </a:r>
            <a:r>
              <a:rPr lang="fa-IR" dirty="0" smtClean="0"/>
              <a:t>: یک </a:t>
            </a:r>
            <a:r>
              <a:rPr lang="en-US" dirty="0" smtClean="0"/>
              <a:t>p-signature</a:t>
            </a:r>
            <a:r>
              <a:rPr lang="fa-IR" dirty="0" smtClean="0"/>
              <a:t> باشد که کوچکترین بازه ی شامل نقاط </a:t>
            </a:r>
            <a:r>
              <a:rPr lang="en-US" dirty="0" smtClean="0"/>
              <a:t>X</a:t>
            </a:r>
            <a:r>
              <a:rPr lang="fa-IR" dirty="0" smtClean="0"/>
              <a:t> روی هر صفت باشد.</a:t>
            </a:r>
          </a:p>
          <a:p>
            <a:pPr lvl="1" algn="r" rtl="1"/>
            <a:r>
              <a:rPr lang="fa-IR" dirty="0" smtClean="0"/>
              <a:t>مثال: </a:t>
            </a:r>
            <a:r>
              <a:rPr lang="en-US" dirty="0" smtClean="0"/>
              <a:t>{S1,S6}</a:t>
            </a:r>
            <a:r>
              <a:rPr lang="fa-IR" dirty="0" smtClean="0"/>
              <a:t> و </a:t>
            </a:r>
            <a:r>
              <a:rPr lang="en-US" dirty="0" smtClean="0"/>
              <a:t>{S2,S4}</a:t>
            </a:r>
            <a:r>
              <a:rPr lang="fa-IR" dirty="0" smtClean="0"/>
              <a:t> دو </a:t>
            </a:r>
            <a:r>
              <a:rPr lang="en-US" dirty="0" smtClean="0"/>
              <a:t>2-signature</a:t>
            </a:r>
            <a:r>
              <a:rPr lang="fa-IR" dirty="0" smtClean="0"/>
              <a:t> های واقعی هستند.</a:t>
            </a:r>
          </a:p>
          <a:p>
            <a:pPr algn="r" rtl="1"/>
            <a:r>
              <a:rPr lang="en-US" dirty="0" smtClean="0"/>
              <a:t>True p-signature</a:t>
            </a:r>
            <a:r>
              <a:rPr lang="fa-IR" dirty="0" smtClean="0"/>
              <a:t> ها می توانند اشتراک داشته باشند.</a:t>
            </a:r>
          </a:p>
          <a:p>
            <a:pPr lvl="1" algn="r" rtl="1"/>
            <a:r>
              <a:rPr lang="fa-IR" dirty="0" smtClean="0"/>
              <a:t>مثال: </a:t>
            </a:r>
            <a:r>
              <a:rPr lang="en-US" dirty="0" smtClean="0"/>
              <a:t>C1</a:t>
            </a:r>
            <a:r>
              <a:rPr lang="fa-IR" dirty="0" smtClean="0"/>
              <a:t> و </a:t>
            </a:r>
            <a:r>
              <a:rPr lang="en-US" dirty="0" smtClean="0"/>
              <a:t>C2</a:t>
            </a:r>
            <a:r>
              <a:rPr lang="fa-IR" dirty="0" smtClean="0"/>
              <a:t> اشتراک دارند پس </a:t>
            </a:r>
            <a:r>
              <a:rPr lang="en-US" dirty="0" smtClean="0"/>
              <a:t>S1</a:t>
            </a:r>
            <a:r>
              <a:rPr lang="fa-IR" dirty="0" smtClean="0"/>
              <a:t> و </a:t>
            </a:r>
            <a:r>
              <a:rPr lang="en-US" dirty="0" smtClean="0"/>
              <a:t>S2</a:t>
            </a:r>
            <a:r>
              <a:rPr lang="fa-IR" dirty="0" smtClean="0"/>
              <a:t> هم اشتراک دارند.</a:t>
            </a:r>
          </a:p>
          <a:p>
            <a:pPr lvl="1" algn="r" rtl="1"/>
            <a:r>
              <a:rPr lang="en-US" dirty="0" smtClean="0"/>
              <a:t>True p-signature</a:t>
            </a:r>
            <a:r>
              <a:rPr lang="fa-IR" dirty="0" smtClean="0"/>
              <a:t> ها نمی توانند کاملا (در همه ابعاد) زیرمجموعه هم باشند.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12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5699"/>
            <a:ext cx="33035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6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الگوریتم </a:t>
            </a:r>
            <a:r>
              <a:rPr lang="en-US" dirty="0" smtClean="0"/>
              <a:t>P3C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4953000" cy="437356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خوشه ها: </a:t>
            </a:r>
            <a:r>
              <a:rPr lang="en-US" dirty="0" smtClean="0"/>
              <a:t>support set (true p-signature)</a:t>
            </a:r>
            <a:endParaRPr lang="fa-IR" dirty="0" smtClean="0"/>
          </a:p>
          <a:p>
            <a:pPr algn="r" rtl="1"/>
            <a:r>
              <a:rPr lang="fa-IR" dirty="0" smtClean="0"/>
              <a:t>تخمین </a:t>
            </a:r>
            <a:r>
              <a:rPr lang="en-US" dirty="0" smtClean="0"/>
              <a:t>true p-signature</a:t>
            </a:r>
          </a:p>
          <a:p>
            <a:pPr marL="868680" lvl="1" indent="-457200" algn="r" rtl="1">
              <a:buFont typeface="+mj-lt"/>
              <a:buAutoNum type="arabicPeriod"/>
            </a:pPr>
            <a:r>
              <a:rPr lang="fa-IR" dirty="0" smtClean="0"/>
              <a:t>یک بعدی (بازه ها)</a:t>
            </a:r>
          </a:p>
          <a:p>
            <a:pPr marL="868680" lvl="1" indent="-457200" algn="r" rtl="1">
              <a:buFont typeface="+mj-lt"/>
              <a:buAutoNum type="arabicPeriod"/>
            </a:pPr>
            <a:r>
              <a:rPr lang="fa-IR" dirty="0" smtClean="0"/>
              <a:t>به دست آوردن بازه های واقعی </a:t>
            </a:r>
            <a:r>
              <a:rPr lang="en-US" dirty="0" smtClean="0"/>
              <a:t>(aggregate)</a:t>
            </a:r>
            <a:endParaRPr lang="fa-IR" dirty="0" smtClean="0"/>
          </a:p>
          <a:p>
            <a:pPr lvl="2" algn="r" rtl="1"/>
            <a:r>
              <a:rPr lang="fa-IR" dirty="0" smtClean="0"/>
              <a:t>استفاده از </a:t>
            </a:r>
            <a:r>
              <a:rPr lang="en-US" dirty="0" smtClean="0"/>
              <a:t>core</a:t>
            </a:r>
            <a:r>
              <a:rPr lang="fa-IR" dirty="0" smtClean="0"/>
              <a:t> با این شرط که تخمین </a:t>
            </a:r>
            <a:r>
              <a:rPr lang="en-US" dirty="0" smtClean="0"/>
              <a:t>true p-signature</a:t>
            </a:r>
            <a:r>
              <a:rPr lang="fa-IR" dirty="0" smtClean="0"/>
              <a:t> باشد.</a:t>
            </a:r>
            <a:endParaRPr lang="fa-IR" dirty="0"/>
          </a:p>
          <a:p>
            <a:pPr lvl="2" algn="r" rtl="1"/>
            <a:r>
              <a:rPr lang="en-US" dirty="0" smtClean="0"/>
              <a:t>Cluster core</a:t>
            </a:r>
            <a:r>
              <a:rPr lang="fa-IR" dirty="0" smtClean="0"/>
              <a:t>: </a:t>
            </a:r>
            <a:r>
              <a:rPr lang="en-US" dirty="0" smtClean="0"/>
              <a:t>p-signature</a:t>
            </a:r>
            <a:r>
              <a:rPr lang="fa-IR" dirty="0" smtClean="0"/>
              <a:t> و مجموعه نقاط </a:t>
            </a:r>
            <a:r>
              <a:rPr lang="en-US" dirty="0" smtClean="0"/>
              <a:t>Support Set</a:t>
            </a:r>
            <a:r>
              <a:rPr lang="fa-IR" dirty="0" smtClean="0"/>
              <a:t> آن</a:t>
            </a:r>
          </a:p>
          <a:p>
            <a:pPr marL="868680" lvl="1" indent="-457200" algn="r" rtl="1">
              <a:buFont typeface="+mj-lt"/>
              <a:buAutoNum type="arabicPeriod"/>
            </a:pPr>
            <a:r>
              <a:rPr lang="fa-IR" dirty="0" smtClean="0"/>
              <a:t>پالایش بازگشتی </a:t>
            </a:r>
            <a:r>
              <a:rPr lang="en-US" dirty="0" smtClean="0"/>
              <a:t>support set</a:t>
            </a:r>
            <a:r>
              <a:rPr lang="fa-IR" dirty="0" smtClean="0"/>
              <a:t> های </a:t>
            </a:r>
            <a:r>
              <a:rPr lang="en-US" dirty="0" smtClean="0"/>
              <a:t>cluster core</a:t>
            </a:r>
            <a:r>
              <a:rPr lang="fa-IR" dirty="0" smtClean="0"/>
              <a:t> ها برای به دست آوردن خوشه ها</a:t>
            </a:r>
          </a:p>
          <a:p>
            <a:pPr marL="868680" lvl="1" indent="-457200" algn="r" rtl="1">
              <a:buFont typeface="+mj-lt"/>
              <a:buAutoNum type="arabicPeriod"/>
            </a:pPr>
            <a:r>
              <a:rPr lang="fa-IR" dirty="0" smtClean="0"/>
              <a:t>تشخیص </a:t>
            </a:r>
            <a:r>
              <a:rPr lang="en-US" dirty="0" smtClean="0"/>
              <a:t>outlier</a:t>
            </a:r>
            <a:r>
              <a:rPr lang="fa-IR" dirty="0" smtClean="0"/>
              <a:t> و صفات مرتبط هر خوشه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362200"/>
            <a:ext cx="33035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4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الگوریتم </a:t>
            </a:r>
            <a:r>
              <a:rPr lang="en-US" dirty="0" smtClean="0"/>
              <a:t>P3C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4953000" cy="437356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مثال:</a:t>
            </a:r>
          </a:p>
          <a:p>
            <a:pPr lvl="1" algn="r" rtl="1"/>
            <a:r>
              <a:rPr lang="fa-IR" dirty="0" smtClean="0"/>
              <a:t>مرحله 1: بازه </a:t>
            </a:r>
            <a:r>
              <a:rPr lang="en-US" dirty="0" smtClean="0"/>
              <a:t>S3</a:t>
            </a:r>
            <a:r>
              <a:rPr lang="fa-IR" dirty="0" smtClean="0"/>
              <a:t> برای </a:t>
            </a:r>
            <a:r>
              <a:rPr lang="en-US" dirty="0" smtClean="0"/>
              <a:t>a1</a:t>
            </a:r>
            <a:r>
              <a:rPr lang="fa-IR" dirty="0" smtClean="0"/>
              <a:t> در تخمین </a:t>
            </a:r>
            <a:r>
              <a:rPr lang="en-US" dirty="0" smtClean="0"/>
              <a:t>true 2-signature</a:t>
            </a:r>
            <a:r>
              <a:rPr lang="fa-IR" dirty="0" smtClean="0"/>
              <a:t> های </a:t>
            </a:r>
            <a:r>
              <a:rPr lang="en-US" dirty="0" smtClean="0"/>
              <a:t>{S1,S6}</a:t>
            </a:r>
            <a:r>
              <a:rPr lang="fa-IR" dirty="0" smtClean="0"/>
              <a:t> و </a:t>
            </a:r>
            <a:r>
              <a:rPr lang="en-US" dirty="0" smtClean="0"/>
              <a:t>{S2,S4}</a:t>
            </a:r>
            <a:r>
              <a:rPr lang="fa-IR" dirty="0" smtClean="0"/>
              <a:t> و بازه های </a:t>
            </a:r>
            <a:r>
              <a:rPr lang="en-US" dirty="0" smtClean="0"/>
              <a:t>S4</a:t>
            </a:r>
            <a:r>
              <a:rPr lang="fa-IR" dirty="0" smtClean="0"/>
              <a:t> و </a:t>
            </a:r>
            <a:r>
              <a:rPr lang="en-US" dirty="0" smtClean="0"/>
              <a:t>S5</a:t>
            </a:r>
            <a:r>
              <a:rPr lang="fa-IR" dirty="0" smtClean="0"/>
              <a:t> برای </a:t>
            </a:r>
            <a:r>
              <a:rPr lang="en-US" dirty="0" smtClean="0"/>
              <a:t>a2</a:t>
            </a:r>
            <a:r>
              <a:rPr lang="fa-IR" dirty="0" smtClean="0"/>
              <a:t>.</a:t>
            </a:r>
          </a:p>
          <a:p>
            <a:pPr lvl="1" algn="r" rtl="1"/>
            <a:r>
              <a:rPr lang="fa-IR" dirty="0" smtClean="0"/>
              <a:t>مرحله 2: ادغام بازه ها و تشکیل دو </a:t>
            </a:r>
            <a:r>
              <a:rPr lang="en-US" dirty="0" smtClean="0"/>
              <a:t>core</a:t>
            </a:r>
            <a:r>
              <a:rPr lang="fa-IR" dirty="0" smtClean="0"/>
              <a:t> برای خوشه ها: </a:t>
            </a:r>
            <a:r>
              <a:rPr lang="en-US" dirty="0" smtClean="0"/>
              <a:t>{S3,S4}</a:t>
            </a:r>
            <a:r>
              <a:rPr lang="fa-IR" dirty="0" smtClean="0"/>
              <a:t> و </a:t>
            </a:r>
            <a:r>
              <a:rPr lang="en-US" dirty="0" smtClean="0"/>
              <a:t>{S3,S5}</a:t>
            </a:r>
            <a:r>
              <a:rPr lang="fa-IR" dirty="0" smtClean="0"/>
              <a:t> که تخمین خوشه های واقعی هستند.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362200"/>
            <a:ext cx="33035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6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الگوریتم </a:t>
            </a:r>
            <a:r>
              <a:rPr lang="en-US" dirty="0" smtClean="0"/>
              <a:t>P3C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4953000" cy="437356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دلیل مرحله پالایش</a:t>
            </a:r>
          </a:p>
          <a:p>
            <a:pPr algn="r" rtl="1"/>
            <a:r>
              <a:rPr lang="fa-IR" dirty="0" smtClean="0"/>
              <a:t>ممکن است نقاطی که عضو خوشه نیستند در تخمین وجود داشته باشند. (بازه بزرگتر)</a:t>
            </a:r>
          </a:p>
          <a:p>
            <a:pPr lvl="1" algn="r" rtl="1"/>
            <a:r>
              <a:rPr lang="fa-IR" dirty="0" smtClean="0"/>
              <a:t>مثال: بازه </a:t>
            </a:r>
            <a:r>
              <a:rPr lang="en-US" dirty="0" smtClean="0"/>
              <a:t>S3</a:t>
            </a:r>
            <a:r>
              <a:rPr lang="fa-IR" dirty="0" smtClean="0"/>
              <a:t> بزرگتر از </a:t>
            </a:r>
            <a:r>
              <a:rPr lang="en-US" dirty="0" smtClean="0"/>
              <a:t>S2</a:t>
            </a:r>
            <a:r>
              <a:rPr lang="fa-IR" dirty="0" smtClean="0"/>
              <a:t> است و </a:t>
            </a:r>
            <a:r>
              <a:rPr lang="en-US" dirty="0" smtClean="0"/>
              <a:t>support set</a:t>
            </a:r>
            <a:r>
              <a:rPr lang="fa-IR" dirty="0" smtClean="0"/>
              <a:t> برای </a:t>
            </a:r>
            <a:r>
              <a:rPr lang="en-US" dirty="0" smtClean="0"/>
              <a:t>cluster core</a:t>
            </a:r>
            <a:r>
              <a:rPr lang="fa-IR" dirty="0" smtClean="0"/>
              <a:t> </a:t>
            </a:r>
            <a:r>
              <a:rPr lang="en-US" dirty="0" smtClean="0"/>
              <a:t>{S3,S4}</a:t>
            </a:r>
            <a:r>
              <a:rPr lang="fa-IR" dirty="0" smtClean="0"/>
              <a:t> شامل نقاطی می شود که در </a:t>
            </a:r>
            <a:r>
              <a:rPr lang="en-US" dirty="0" smtClean="0"/>
              <a:t>C2</a:t>
            </a:r>
            <a:r>
              <a:rPr lang="fa-IR" dirty="0" smtClean="0"/>
              <a:t> نیستند.</a:t>
            </a:r>
          </a:p>
          <a:p>
            <a:pPr algn="r" rtl="1"/>
            <a:r>
              <a:rPr lang="fa-IR" dirty="0" smtClean="0"/>
              <a:t>ممکن است خوشه ها کامل در تصویری که از آنها تخمین زده شده نیفتند. (بازه کوچکتر)</a:t>
            </a:r>
          </a:p>
          <a:p>
            <a:pPr lvl="1" algn="r" rtl="1"/>
            <a:r>
              <a:rPr lang="fa-IR" dirty="0" smtClean="0"/>
              <a:t>مثال:</a:t>
            </a:r>
            <a:r>
              <a:rPr lang="fa-IR" dirty="0"/>
              <a:t> </a:t>
            </a:r>
            <a:r>
              <a:rPr lang="fa-IR" dirty="0" smtClean="0"/>
              <a:t>بازه </a:t>
            </a:r>
            <a:r>
              <a:rPr lang="en-US" dirty="0" smtClean="0"/>
              <a:t>S5</a:t>
            </a:r>
            <a:r>
              <a:rPr lang="fa-IR" dirty="0" smtClean="0"/>
              <a:t> کوچکتر از </a:t>
            </a:r>
            <a:r>
              <a:rPr lang="en-US" dirty="0" smtClean="0"/>
              <a:t>S6</a:t>
            </a:r>
            <a:r>
              <a:rPr lang="fa-IR" dirty="0" smtClean="0"/>
              <a:t> است، پس </a:t>
            </a:r>
            <a:r>
              <a:rPr lang="en-US" dirty="0" smtClean="0"/>
              <a:t>support set</a:t>
            </a:r>
            <a:r>
              <a:rPr lang="fa-IR" dirty="0" smtClean="0"/>
              <a:t> برای </a:t>
            </a:r>
            <a:r>
              <a:rPr lang="en-US" dirty="0" smtClean="0"/>
              <a:t>cluster core</a:t>
            </a:r>
            <a:r>
              <a:rPr lang="fa-IR" dirty="0" smtClean="0"/>
              <a:t> </a:t>
            </a:r>
            <a:r>
              <a:rPr lang="en-US" dirty="0" smtClean="0"/>
              <a:t>{S3,S5}</a:t>
            </a:r>
            <a:r>
              <a:rPr lang="fa-IR" dirty="0" smtClean="0"/>
              <a:t> شامل نقاطی از خوشه </a:t>
            </a:r>
            <a:r>
              <a:rPr lang="en-US" dirty="0" smtClean="0"/>
              <a:t>C1</a:t>
            </a:r>
            <a:r>
              <a:rPr lang="fa-IR" dirty="0" smtClean="0"/>
              <a:t> نمی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362200"/>
            <a:ext cx="33035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مرحله 1: پیدا کردن بازه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باید:</a:t>
            </a:r>
          </a:p>
          <a:p>
            <a:pPr lvl="1" algn="r" rtl="1"/>
            <a:r>
              <a:rPr lang="fa-IR" dirty="0" smtClean="0"/>
              <a:t>صفتهای با توزیع یکنواخت را پیدا کنیم.</a:t>
            </a:r>
          </a:p>
          <a:p>
            <a:pPr lvl="1" algn="r" rtl="1"/>
            <a:r>
              <a:rPr lang="fa-IR" dirty="0" smtClean="0"/>
              <a:t>برای صفتهای با توزیع غیر یکنواخت بازه هایی که </a:t>
            </a:r>
            <a:r>
              <a:rPr lang="en-US" dirty="0" smtClean="0"/>
              <a:t>support</a:t>
            </a:r>
            <a:r>
              <a:rPr lang="fa-IR" dirty="0" smtClean="0"/>
              <a:t> بالایی دارند.</a:t>
            </a:r>
          </a:p>
          <a:p>
            <a:pPr algn="r" rtl="1"/>
            <a:r>
              <a:rPr lang="fa-IR" dirty="0" smtClean="0"/>
              <a:t>برای این کار:</a:t>
            </a:r>
          </a:p>
          <a:p>
            <a:pPr lvl="1" algn="r" rtl="1"/>
            <a:r>
              <a:rPr lang="en-US" dirty="0" smtClean="0"/>
              <a:t>Chi-square goodness of fit test</a:t>
            </a:r>
            <a:endParaRPr lang="fa-IR" dirty="0" smtClean="0"/>
          </a:p>
          <a:p>
            <a:pPr lvl="2" algn="r" rtl="1"/>
            <a:r>
              <a:rPr lang="fa-IR" dirty="0" smtClean="0"/>
              <a:t>هر صفت به تعدادمساوی </a:t>
            </a:r>
            <a:r>
              <a:rPr lang="en-US" dirty="0" smtClean="0"/>
              <a:t>bin</a:t>
            </a:r>
            <a:r>
              <a:rPr lang="fa-IR" dirty="0" smtClean="0"/>
              <a:t> هم اندازه تقسیم می شود.</a:t>
            </a:r>
          </a:p>
          <a:p>
            <a:pPr lvl="2" algn="r" rtl="1"/>
            <a:r>
              <a:rPr lang="fa-IR" dirty="0" smtClean="0"/>
              <a:t>طبق قانون </a:t>
            </a:r>
            <a:r>
              <a:rPr lang="en-US" dirty="0" err="1" smtClean="0"/>
              <a:t>Sturge</a:t>
            </a:r>
            <a:r>
              <a:rPr lang="fa-IR" dirty="0" smtClean="0"/>
              <a:t> تعداد </a:t>
            </a:r>
            <a:r>
              <a:rPr lang="en-US" dirty="0" smtClean="0"/>
              <a:t>bin</a:t>
            </a:r>
            <a:r>
              <a:rPr lang="fa-IR" dirty="0" smtClean="0"/>
              <a:t> ها باید </a:t>
            </a:r>
            <a:r>
              <a:rPr lang="en-US" dirty="0" smtClean="0"/>
              <a:t>floor(1+lg(n))</a:t>
            </a:r>
            <a:r>
              <a:rPr lang="fa-IR" dirty="0" smtClean="0"/>
              <a:t> باشد که </a:t>
            </a:r>
            <a:r>
              <a:rPr lang="en-US" dirty="0" smtClean="0"/>
              <a:t>n</a:t>
            </a:r>
            <a:r>
              <a:rPr lang="fa-IR" dirty="0" smtClean="0"/>
              <a:t> تعداد نمونه هاست.</a:t>
            </a:r>
          </a:p>
          <a:p>
            <a:pPr lvl="2" algn="r" rtl="1"/>
            <a:r>
              <a:rPr lang="fa-IR" dirty="0" smtClean="0"/>
              <a:t>به ازای هر </a:t>
            </a:r>
            <a:r>
              <a:rPr lang="en-US" dirty="0" smtClean="0"/>
              <a:t>bin</a:t>
            </a:r>
            <a:r>
              <a:rPr lang="fa-IR" dirty="0" smtClean="0"/>
              <a:t> در هر صفت </a:t>
            </a:r>
            <a:r>
              <a:rPr lang="en-US" dirty="0" smtClean="0"/>
              <a:t>support</a:t>
            </a:r>
            <a:r>
              <a:rPr lang="fa-IR" dirty="0" smtClean="0"/>
              <a:t> آن را حساب می کند.</a:t>
            </a:r>
          </a:p>
          <a:p>
            <a:pPr lvl="2" algn="r" rtl="1"/>
            <a:r>
              <a:rPr lang="en-US" dirty="0"/>
              <a:t>Chi-square test</a:t>
            </a:r>
            <a:r>
              <a:rPr lang="fa-IR" dirty="0" smtClean="0"/>
              <a:t>: به ازای هر </a:t>
            </a:r>
            <a:r>
              <a:rPr lang="en-US" dirty="0" smtClean="0"/>
              <a:t>bin</a:t>
            </a:r>
            <a:r>
              <a:rPr lang="fa-IR" dirty="0" smtClean="0"/>
              <a:t>، برای هر صفت مجموع توان دوم اختلاف بین </a:t>
            </a:r>
            <a:r>
              <a:rPr lang="en-US" dirty="0" smtClean="0"/>
              <a:t>support</a:t>
            </a:r>
            <a:r>
              <a:rPr lang="fa-IR" dirty="0" smtClean="0"/>
              <a:t> آن و </a:t>
            </a:r>
            <a:r>
              <a:rPr lang="en-US" dirty="0" smtClean="0"/>
              <a:t>support</a:t>
            </a:r>
            <a:r>
              <a:rPr lang="fa-IR" dirty="0" smtClean="0"/>
              <a:t> میانگین را حساب می کند و آن را بر اساس میانگین </a:t>
            </a:r>
            <a:r>
              <a:rPr lang="en-US" dirty="0" smtClean="0"/>
              <a:t>support</a:t>
            </a:r>
            <a:r>
              <a:rPr lang="fa-IR" dirty="0" smtClean="0"/>
              <a:t> آن صفت نرمالیزه می کند.</a:t>
            </a:r>
          </a:p>
          <a:p>
            <a:pPr lvl="2" algn="r" rtl="1"/>
            <a:r>
              <a:rPr lang="fa-IR" dirty="0" smtClean="0"/>
              <a:t>اگر توزیع یکنواخت باشد، </a:t>
            </a:r>
            <a:r>
              <a:rPr lang="fa-IR" dirty="0" smtClean="0"/>
              <a:t>درجه اطمینان </a:t>
            </a:r>
            <a:r>
              <a:rPr lang="fa-IR" dirty="0" smtClean="0"/>
              <a:t>آن </a:t>
            </a:r>
            <a:r>
              <a:rPr lang="fa-IR" dirty="0" smtClean="0"/>
              <a:t>صفت </a:t>
            </a:r>
            <a:r>
              <a:rPr lang="el-GR" dirty="0" smtClean="0"/>
              <a:t>α</a:t>
            </a:r>
            <a:r>
              <a:rPr lang="en-US" dirty="0" smtClean="0"/>
              <a:t>=0.001</a:t>
            </a:r>
            <a:r>
              <a:rPr lang="fa-IR" dirty="0" smtClean="0"/>
              <a:t> </a:t>
            </a:r>
            <a:r>
              <a:rPr lang="fa-IR" dirty="0" smtClean="0"/>
              <a:t>به دست می آید</a:t>
            </a:r>
            <a:r>
              <a:rPr lang="fa-IR" dirty="0" smtClean="0"/>
              <a:t>.</a:t>
            </a:r>
          </a:p>
          <a:p>
            <a:pPr lvl="2" algn="r" rtl="1"/>
            <a:r>
              <a:rPr lang="en-US" dirty="0" err="1" smtClean="0"/>
              <a:t>Oi</a:t>
            </a:r>
            <a:r>
              <a:rPr lang="fa-IR" dirty="0" smtClean="0"/>
              <a:t> = فرکانس واقعی </a:t>
            </a:r>
            <a:r>
              <a:rPr lang="en-US" dirty="0" smtClean="0"/>
              <a:t>bin</a:t>
            </a:r>
            <a:r>
              <a:rPr lang="fa-IR" dirty="0" smtClean="0"/>
              <a:t> </a:t>
            </a:r>
            <a:r>
              <a:rPr lang="en-US" dirty="0" err="1" smtClean="0"/>
              <a:t>i</a:t>
            </a:r>
            <a:r>
              <a:rPr lang="fa-IR" dirty="0" smtClean="0"/>
              <a:t>-ام، </a:t>
            </a:r>
            <a:r>
              <a:rPr lang="en-US" dirty="0" err="1" smtClean="0"/>
              <a:t>Ei</a:t>
            </a:r>
            <a:r>
              <a:rPr lang="fa-IR" dirty="0" smtClean="0"/>
              <a:t> = فرکانس میانگین هر </a:t>
            </a:r>
            <a:r>
              <a:rPr lang="en-US" dirty="0" smtClean="0"/>
              <a:t>bin</a:t>
            </a:r>
            <a:endParaRPr lang="fa-IR" dirty="0" smtClean="0"/>
          </a:p>
          <a:p>
            <a:pPr lvl="2"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3" y="5715000"/>
            <a:ext cx="212021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1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مرحله 1: پیدا کردن بازه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برای صفتهای با توزیع غیر یکنواخت، </a:t>
            </a:r>
            <a:r>
              <a:rPr lang="en-US" dirty="0" smtClean="0"/>
              <a:t>bin</a:t>
            </a:r>
            <a:r>
              <a:rPr lang="fa-IR" dirty="0" smtClean="0"/>
              <a:t> با بیشترین </a:t>
            </a:r>
            <a:r>
              <a:rPr lang="en-US" dirty="0" smtClean="0"/>
              <a:t>support</a:t>
            </a:r>
            <a:r>
              <a:rPr lang="fa-IR" dirty="0" smtClean="0"/>
              <a:t> علامت زده می شود.</a:t>
            </a:r>
          </a:p>
          <a:p>
            <a:pPr algn="r" rtl="1"/>
            <a:r>
              <a:rPr lang="fa-IR" dirty="0" smtClean="0"/>
              <a:t>بقیه علامت زده نشده ها با تست </a:t>
            </a:r>
            <a:r>
              <a:rPr lang="en-US" dirty="0" smtClean="0"/>
              <a:t>chi-square</a:t>
            </a:r>
            <a:r>
              <a:rPr lang="fa-IR" dirty="0" smtClean="0"/>
              <a:t> برای یکنواخت بودن آزمایش می شوند.</a:t>
            </a:r>
          </a:p>
          <a:p>
            <a:pPr lvl="1" algn="r" rtl="1"/>
            <a:r>
              <a:rPr lang="fa-IR" dirty="0" smtClean="0"/>
              <a:t>اگر </a:t>
            </a:r>
            <a:r>
              <a:rPr lang="en-US" dirty="0" smtClean="0"/>
              <a:t>bin</a:t>
            </a:r>
            <a:r>
              <a:rPr lang="fa-IR" dirty="0" smtClean="0"/>
              <a:t> های باقیمانده یکنواخت به نظر برسند، متوقف می شویم.</a:t>
            </a:r>
          </a:p>
          <a:p>
            <a:pPr lvl="1" algn="r" rtl="1"/>
            <a:r>
              <a:rPr lang="fa-IR" dirty="0" smtClean="0"/>
              <a:t>در غیر این صورت، </a:t>
            </a:r>
            <a:r>
              <a:rPr lang="en-US" dirty="0" smtClean="0"/>
              <a:t>bin</a:t>
            </a:r>
            <a:r>
              <a:rPr lang="fa-IR" dirty="0" smtClean="0"/>
              <a:t> با دومین بزرگترین </a:t>
            </a:r>
            <a:r>
              <a:rPr lang="en-US" dirty="0" smtClean="0"/>
              <a:t>support</a:t>
            </a:r>
            <a:r>
              <a:rPr lang="fa-IR" dirty="0" smtClean="0"/>
              <a:t> علامت زده می شود.</a:t>
            </a:r>
            <a:endParaRPr lang="fa-IR" dirty="0"/>
          </a:p>
          <a:p>
            <a:pPr lvl="2" algn="r" rtl="1"/>
            <a:r>
              <a:rPr lang="fa-IR" dirty="0" smtClean="0"/>
              <a:t>سپس بقیه را چک می کنیم و به صورت نزولی </a:t>
            </a:r>
            <a:r>
              <a:rPr lang="en-US" dirty="0" smtClean="0"/>
              <a:t>bin</a:t>
            </a:r>
            <a:r>
              <a:rPr lang="fa-IR" dirty="0" smtClean="0"/>
              <a:t> ها را علامت می زنیم تا جایی که تست </a:t>
            </a:r>
            <a:r>
              <a:rPr lang="en-US" dirty="0" smtClean="0"/>
              <a:t>chi-square</a:t>
            </a:r>
            <a:r>
              <a:rPr lang="fa-IR" dirty="0" smtClean="0"/>
              <a:t> توزیع یکنواخت را برای </a:t>
            </a:r>
            <a:r>
              <a:rPr lang="en-US" dirty="0" smtClean="0"/>
              <a:t>bin</a:t>
            </a:r>
            <a:r>
              <a:rPr lang="fa-IR" dirty="0" smtClean="0"/>
              <a:t> های بدون علامت مشخص کند.</a:t>
            </a:r>
          </a:p>
          <a:p>
            <a:pPr algn="r" rtl="1"/>
            <a:r>
              <a:rPr lang="fa-IR" dirty="0" smtClean="0"/>
              <a:t>سپس بازه ها با ادغام </a:t>
            </a:r>
            <a:r>
              <a:rPr lang="en-US" dirty="0" smtClean="0"/>
              <a:t>bin</a:t>
            </a:r>
            <a:r>
              <a:rPr lang="fa-IR" dirty="0" smtClean="0"/>
              <a:t> های متوالی علامت زده شده، مشخص می شوند.</a:t>
            </a:r>
          </a:p>
          <a:p>
            <a:pPr algn="r" rtl="1"/>
            <a:r>
              <a:rPr lang="fa-IR" dirty="0" smtClean="0"/>
              <a:t>زمان علامت گذاری </a:t>
            </a:r>
            <a:r>
              <a:rPr lang="en-US" dirty="0" smtClean="0"/>
              <a:t>bin</a:t>
            </a:r>
            <a:r>
              <a:rPr lang="fa-IR" dirty="0" smtClean="0"/>
              <a:t>ها از مرتبه خطی از تعداد </a:t>
            </a:r>
            <a:r>
              <a:rPr lang="en-US" dirty="0" smtClean="0"/>
              <a:t>bin</a:t>
            </a:r>
            <a:r>
              <a:rPr lang="fa-IR" dirty="0" smtClean="0"/>
              <a:t>ها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مرحله 2: تجمیع بازه ها و </a:t>
            </a:r>
            <a:r>
              <a:rPr lang="en-US" dirty="0" smtClean="0"/>
              <a:t>cluster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P-signature to (p+1)-signature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fa-IR" dirty="0" smtClean="0"/>
                  <a:t>چطور می فهمیم یک بازه را به مجموعه قبلی اضافه کنیم؟</a:t>
                </a:r>
                <a:endParaRPr lang="en-US" dirty="0" smtClean="0"/>
              </a:p>
              <a:p>
                <a:pPr algn="l"/>
                <a:r>
                  <a:rPr lang="en-US" dirty="0" smtClean="0"/>
                  <a:t>Expected Support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𝐸𝑆𝑢𝑝𝑝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𝑆𝑢𝑝𝑝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𝑤𝑖𝑑𝑡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S: p-signature</a:t>
                </a:r>
              </a:p>
              <a:p>
                <a:pPr lvl="1"/>
                <a:r>
                  <a:rPr lang="en-US" dirty="0" smtClean="0"/>
                  <a:t>S’: interval (1D)</a:t>
                </a:r>
              </a:p>
              <a:p>
                <a:pPr algn="just" rtl="1"/>
                <a:r>
                  <a:rPr lang="fa-IR" dirty="0" smtClean="0"/>
                  <a:t>با مقایسه ی این مقدار با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𝑆𝑢𝑝𝑝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a-IR" dirty="0" smtClean="0"/>
                  <a:t> باید تصمیم بگیریم که بازه </a:t>
                </a:r>
                <a:r>
                  <a:rPr lang="en-US" dirty="0" smtClean="0"/>
                  <a:t>S’</a:t>
                </a:r>
                <a:r>
                  <a:rPr lang="fa-IR" dirty="0" smtClean="0"/>
                  <a:t> را اضافه کنیم یا نه. اینکه مقدار </a:t>
                </a:r>
                <a:r>
                  <a:rPr lang="en-US" dirty="0" err="1" smtClean="0"/>
                  <a:t>ESupp</a:t>
                </a:r>
                <a:r>
                  <a:rPr lang="fa-IR" dirty="0" smtClean="0"/>
                  <a:t> چه زمانی اختلاف کافی دارد را با توزیع پوآسون تشخیص می دهیم که در هر بازه زمانی در هر ناحیه فضا است.</a:t>
                </a:r>
              </a:p>
              <a:p>
                <a:pPr lvl="1" algn="r" rtl="1"/>
                <a:r>
                  <a:rPr lang="en-US" dirty="0" smtClean="0"/>
                  <a:t>v</a:t>
                </a:r>
                <a:r>
                  <a:rPr lang="fa-IR" dirty="0" smtClean="0"/>
                  <a:t>: تعداد تکرار پیشامد</a:t>
                </a:r>
              </a:p>
              <a:p>
                <a:pPr lvl="1" algn="r" rtl="1"/>
                <a:r>
                  <a:rPr lang="en-US" dirty="0" smtClean="0"/>
                  <a:t>E</a:t>
                </a:r>
                <a:r>
                  <a:rPr lang="fa-IR" dirty="0" smtClean="0"/>
                  <a:t>: متوسط تعداد پیشامدها در هر بازه زمانی و مکانی است</a:t>
                </a:r>
                <a:r>
                  <a:rPr lang="fa-IR" dirty="0" smtClean="0"/>
                  <a:t>.</a:t>
                </a:r>
              </a:p>
              <a:p>
                <a:pPr lvl="1" algn="r" rtl="1"/>
                <a:r>
                  <a:rPr lang="en-US" dirty="0" smtClean="0"/>
                  <a:t>Threshold</a:t>
                </a:r>
                <a:r>
                  <a:rPr lang="fa-IR" dirty="0" smtClean="0"/>
                  <a:t>(پارامتر الگوریتم): </a:t>
                </a:r>
                <a:r>
                  <a:rPr lang="en-US" dirty="0" smtClean="0"/>
                  <a:t>1.0E-20</a:t>
                </a:r>
                <a:endParaRPr lang="fa-IR" dirty="0" smtClean="0"/>
              </a:p>
              <a:p>
                <a:pPr lvl="2" algn="r" rtl="1"/>
                <a:r>
                  <a:rPr lang="fa-IR" dirty="0" smtClean="0"/>
                  <a:t>میزان خطای مورد قبول کاربر</a:t>
                </a:r>
                <a:endParaRPr lang="fa-IR" dirty="0" smtClean="0"/>
              </a:p>
              <a:p>
                <a:pPr algn="l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74" t="-62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19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72289" r="23478"/>
          <a:stretch/>
        </p:blipFill>
        <p:spPr bwMode="auto">
          <a:xfrm>
            <a:off x="685800" y="5638800"/>
            <a:ext cx="408924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3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خوشه بندی داده های با ابعاد بالا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داده های با ابعاد بالا</a:t>
            </a:r>
          </a:p>
          <a:p>
            <a:pPr lvl="1" algn="r" rtl="1"/>
            <a:r>
              <a:rPr lang="fa-IR" b="1" dirty="0" smtClean="0"/>
              <a:t>تعداد صفت های زیاد (ابعاد بالا)</a:t>
            </a:r>
          </a:p>
          <a:p>
            <a:pPr algn="r" rtl="1"/>
            <a:r>
              <a:rPr lang="fa-IR" b="1" dirty="0" smtClean="0"/>
              <a:t>کاربرد</a:t>
            </a:r>
          </a:p>
          <a:p>
            <a:pPr lvl="1" algn="r" rtl="1"/>
            <a:r>
              <a:rPr lang="en-US" b="1" dirty="0" smtClean="0"/>
              <a:t>DNA</a:t>
            </a:r>
            <a:endParaRPr lang="fa-IR" b="1" dirty="0" smtClean="0"/>
          </a:p>
          <a:p>
            <a:pPr lvl="1" algn="r" rtl="1"/>
            <a:r>
              <a:rPr lang="fa-IR" b="1" dirty="0" smtClean="0"/>
              <a:t>متن کاوی: تعداد صفتهای آن تعداد کلمات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2</a:t>
            </a:fld>
            <a:endParaRPr lang="en-US"/>
          </a:p>
        </p:txBody>
      </p:sp>
      <p:pic>
        <p:nvPicPr>
          <p:cNvPr id="1029" name="Picture 5" descr="C:\Users\DELL\Desktop\p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t="28669" r="12070" b="19599"/>
          <a:stretch/>
        </p:blipFill>
        <p:spPr bwMode="auto">
          <a:xfrm>
            <a:off x="914400" y="3699162"/>
            <a:ext cx="7450108" cy="26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Cluster core: p-signature </a:t>
                </a:r>
                <a:r>
                  <a:rPr lang="en-US" dirty="0" err="1" smtClean="0"/>
                  <a:t>S+SuppSet</a:t>
                </a:r>
                <a:r>
                  <a:rPr lang="en-US" dirty="0" smtClean="0"/>
                  <a:t>(S)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For any q-signature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′⊆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  <a:ea typeface="Cambria Math"/>
                      </a:rPr>
                      <m:t>Q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𝑆𝑢𝑝𝑝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𝐸𝑆𝑢𝑝𝑝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∪{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}|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𝑃𝑜𝑖𝑠𝑠𝑜𝑛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𝑆𝑢𝑝𝑝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𝐸𝑆𝑢𝑝𝑝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𝑃𝑜𝑖𝑠𝑠𝑜𝑛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_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𝑟𝑒𝑠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𝑜𝑙𝑑</m:t>
                    </m:r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For any interval S’ not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𝑆𝑢𝑝𝑝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𝐸𝑆𝑢𝑝𝑝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, 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𝑃𝑜𝑖𝑠𝑠𝑜𝑛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𝑆𝑢𝑝𝑝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𝐸𝑆𝑢𝑝𝑝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𝑃𝑜𝑖𝑠𝑠𝑜𝑛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_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𝑟𝑒𝑠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𝑜𝑙𝑑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Cluster core: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b="1" dirty="0" smtClean="0"/>
                  <a:t>Anti-monotonic</a:t>
                </a:r>
                <a:r>
                  <a:rPr lang="en-US" dirty="0" smtClean="0"/>
                  <a:t>: if p-signature S satisfies condition 1, any </a:t>
                </a:r>
                <a:r>
                  <a:rPr lang="en-US" b="1" dirty="0" smtClean="0"/>
                  <a:t>sub-signature</a:t>
                </a:r>
                <a:r>
                  <a:rPr lang="en-US" dirty="0" smtClean="0"/>
                  <a:t> of S also satisfies condition 1</a:t>
                </a:r>
              </a:p>
              <a:p>
                <a:pPr lvl="2"/>
                <a:r>
                  <a:rPr lang="en-US" b="1" dirty="0" smtClean="0"/>
                  <a:t>A-Priori</a:t>
                </a:r>
                <a:r>
                  <a:rPr lang="en-US" dirty="0" smtClean="0"/>
                  <a:t>-like generation of p-signatures</a:t>
                </a:r>
              </a:p>
              <a:p>
                <a:pPr lvl="2"/>
                <a:r>
                  <a:rPr lang="en-US" dirty="0" smtClean="0"/>
                  <a:t>Support test in frequent item sets generation</a:t>
                </a:r>
              </a:p>
              <a:p>
                <a:pPr lvl="3"/>
                <a:r>
                  <a:rPr lang="en-US" dirty="0" smtClean="0"/>
                  <a:t>Signature (p+1)interval : p interval satisfies condition 1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b="1" dirty="0" smtClean="0"/>
                  <a:t>Maximal</a:t>
                </a:r>
                <a:r>
                  <a:rPr lang="en-US" dirty="0" smtClean="0"/>
                  <a:t>: maximal of p-signatures satisfying in condition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cores to projected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Projected cluster from cluster core</a:t>
            </a:r>
          </a:p>
          <a:p>
            <a:pPr lvl="1"/>
            <a:r>
              <a:rPr lang="en-US" dirty="0" smtClean="0"/>
              <a:t>All </a:t>
            </a:r>
            <a:r>
              <a:rPr lang="en-US" u="sng" dirty="0" smtClean="0"/>
              <a:t>non-uniform</a:t>
            </a:r>
            <a:r>
              <a:rPr lang="en-US" dirty="0" smtClean="0"/>
              <a:t> attributes in cluster core</a:t>
            </a:r>
          </a:p>
          <a:p>
            <a:r>
              <a:rPr lang="en-US" b="1" dirty="0" smtClean="0"/>
              <a:t>EM (Expectation Maximization) </a:t>
            </a:r>
            <a:r>
              <a:rPr lang="en-US" dirty="0" smtClean="0"/>
              <a:t>+ </a:t>
            </a:r>
            <a:r>
              <a:rPr lang="en-US" dirty="0"/>
              <a:t>Mahalanobis </a:t>
            </a:r>
            <a:r>
              <a:rPr lang="en-US" dirty="0" smtClean="0"/>
              <a:t>distance</a:t>
            </a:r>
            <a:endParaRPr lang="en-US" dirty="0" smtClean="0"/>
          </a:p>
          <a:p>
            <a:pPr lvl="1"/>
            <a:r>
              <a:rPr lang="en-US" b="1" dirty="0" smtClean="0"/>
              <a:t>Matrix of probabilities</a:t>
            </a:r>
          </a:p>
          <a:p>
            <a:pPr lvl="2"/>
            <a:r>
              <a:rPr lang="en-US" dirty="0" smtClean="0"/>
              <a:t>Probability of a point belonging to a (projected) cluster</a:t>
            </a:r>
          </a:p>
          <a:p>
            <a:pPr lvl="2"/>
            <a:r>
              <a:rPr lang="en-US" dirty="0" smtClean="0"/>
              <a:t>n x L matrix, n = #points, L=#cores</a:t>
            </a:r>
          </a:p>
          <a:p>
            <a:pPr lvl="3"/>
            <a:r>
              <a:rPr lang="en-US" dirty="0" err="1" smtClean="0"/>
              <a:t>aij</a:t>
            </a:r>
            <a:r>
              <a:rPr lang="en-US" dirty="0" smtClean="0"/>
              <a:t> = 0 (no clusters contain point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3"/>
            <a:r>
              <a:rPr lang="en-US" dirty="0" err="1" smtClean="0"/>
              <a:t>aij</a:t>
            </a:r>
            <a:r>
              <a:rPr lang="en-US" dirty="0"/>
              <a:t> </a:t>
            </a:r>
            <a:r>
              <a:rPr lang="en-US" dirty="0" smtClean="0"/>
              <a:t>= 1/k (k=#clusters containing point </a:t>
            </a:r>
            <a:r>
              <a:rPr lang="en-US" dirty="0" err="1" smtClean="0"/>
              <a:t>i</a:t>
            </a:r>
            <a:r>
              <a:rPr lang="en-US" dirty="0" smtClean="0"/>
              <a:t>, k&lt;=L)</a:t>
            </a:r>
          </a:p>
          <a:p>
            <a:pPr lvl="1"/>
            <a:r>
              <a:rPr lang="en-US" dirty="0" smtClean="0"/>
              <a:t>Data Model: disjoint projected clusters</a:t>
            </a:r>
          </a:p>
          <a:p>
            <a:pPr lvl="2"/>
            <a:r>
              <a:rPr lang="en-US" dirty="0" smtClean="0"/>
              <a:t>Convert matrix of probability to hard </a:t>
            </a:r>
            <a:r>
              <a:rPr lang="en-US" u="sng" dirty="0" smtClean="0"/>
              <a:t>membership matrix</a:t>
            </a:r>
          </a:p>
          <a:p>
            <a:pPr lvl="3"/>
            <a:r>
              <a:rPr lang="en-US" dirty="0" smtClean="0"/>
              <a:t>Assign each point to its </a:t>
            </a:r>
            <a:r>
              <a:rPr lang="en-US" b="1" dirty="0" smtClean="0"/>
              <a:t>most probable</a:t>
            </a:r>
            <a:r>
              <a:rPr lang="en-US" dirty="0" smtClean="0"/>
              <a:t> (projected) cluster</a:t>
            </a:r>
          </a:p>
          <a:p>
            <a:pPr lvl="2"/>
            <a:r>
              <a:rPr lang="en-US" dirty="0" smtClean="0"/>
              <a:t>Can also be used to discover </a:t>
            </a:r>
            <a:r>
              <a:rPr lang="en-US" u="sng" dirty="0" smtClean="0"/>
              <a:t>overlapping</a:t>
            </a:r>
            <a:r>
              <a:rPr lang="en-US" dirty="0" smtClean="0"/>
              <a:t> clusters</a:t>
            </a:r>
          </a:p>
          <a:p>
            <a:pPr lvl="3"/>
            <a:r>
              <a:rPr lang="en-US" dirty="0" smtClean="0"/>
              <a:t>Between projected clustering and subspace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Standard technique for multivariate outlier detection</a:t>
                </a:r>
              </a:p>
              <a:p>
                <a:r>
                  <a:rPr lang="en-US" u="sng" dirty="0" smtClean="0"/>
                  <a:t>Mahalanobis distance </a:t>
                </a:r>
                <a:r>
                  <a:rPr lang="en-US" dirty="0" smtClean="0"/>
                  <a:t>(vector x, average </a:t>
                </a:r>
                <a:r>
                  <a:rPr lang="el-GR" dirty="0" smtClean="0"/>
                  <a:t>μ</a:t>
                </a:r>
                <a:r>
                  <a:rPr lang="en-US" dirty="0" smtClean="0"/>
                  <a:t>, covariance matrix S)</a:t>
                </a:r>
              </a:p>
              <a:p>
                <a:pPr lvl="1"/>
                <a:r>
                  <a:rPr lang="en-US" dirty="0" smtClean="0"/>
                  <a:t>Data points (x)</a:t>
                </a:r>
              </a:p>
              <a:p>
                <a:pPr lvl="1"/>
                <a:r>
                  <a:rPr lang="en-US" dirty="0" smtClean="0"/>
                  <a:t>Means of their projected clusters (</a:t>
                </a:r>
                <a:r>
                  <a:rPr lang="el-GR" dirty="0" smtClean="0"/>
                  <a:t>μ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Compared to critical value for chi-square with d’ (=#</a:t>
                </a:r>
                <a:r>
                  <a:rPr lang="en-US" dirty="0" err="1" smtClean="0"/>
                  <a:t>attr</a:t>
                </a:r>
                <a:r>
                  <a:rPr lang="en-US" dirty="0" smtClean="0"/>
                  <a:t>) degree of freedom, confidence level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001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: probability of failing to recognize true outlier</a:t>
                </a:r>
              </a:p>
              <a:p>
                <a:r>
                  <a:rPr lang="en-US" u="sng" dirty="0" smtClean="0"/>
                  <a:t>Data points with Mahalanobis distance &gt;= 0.001 : outlier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04064"/>
            <a:ext cx="40263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6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Attribute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each (projected) cluster with Chi-square test</a:t>
            </a:r>
          </a:p>
          <a:p>
            <a:pPr lvl="1"/>
            <a:r>
              <a:rPr lang="en-US" dirty="0" smtClean="0"/>
              <a:t>Members are </a:t>
            </a:r>
            <a:r>
              <a:rPr lang="en-US" u="sng" dirty="0" smtClean="0"/>
              <a:t>uniformly distributed </a:t>
            </a:r>
            <a:r>
              <a:rPr lang="en-US" dirty="0" smtClean="0"/>
              <a:t>(initial uniform attributes)?</a:t>
            </a:r>
          </a:p>
          <a:p>
            <a:pPr lvl="2"/>
            <a:r>
              <a:rPr lang="en-US" u="sng" dirty="0" smtClean="0"/>
              <a:t>No: relevant attribute</a:t>
            </a:r>
          </a:p>
          <a:p>
            <a:r>
              <a:rPr lang="en-US" dirty="0" smtClean="0"/>
              <a:t>Repeat</a:t>
            </a:r>
          </a:p>
          <a:p>
            <a:pPr lvl="1"/>
            <a:r>
              <a:rPr lang="en-US" dirty="0" smtClean="0"/>
              <a:t>refine p-signature of (projected) clusters on </a:t>
            </a:r>
            <a:r>
              <a:rPr lang="en-US" u="sng" dirty="0" smtClean="0"/>
              <a:t>relevant attributes</a:t>
            </a:r>
          </a:p>
          <a:p>
            <a:pPr lvl="1"/>
            <a:r>
              <a:rPr lang="en-US" u="sng" dirty="0" smtClean="0"/>
              <a:t>smallest interval the cluster members project 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8001000" cy="197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4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مشکلات خوشه بندی در ابعاد بالا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نفرین ابعاد </a:t>
            </a:r>
            <a:r>
              <a:rPr lang="en-US" b="1" dirty="0" smtClean="0"/>
              <a:t>(curse of dimensionality)</a:t>
            </a:r>
            <a:endParaRPr lang="fa-IR" b="1" dirty="0" smtClean="0"/>
          </a:p>
          <a:p>
            <a:pPr lvl="1" algn="r" rtl="1"/>
            <a:r>
              <a:rPr lang="fa-IR" b="1" dirty="0" smtClean="0"/>
              <a:t>تحلیل داده ها با ابعاد بالا سخت است.</a:t>
            </a:r>
          </a:p>
          <a:p>
            <a:pPr lvl="1" algn="r" rtl="1"/>
            <a:r>
              <a:rPr lang="fa-IR" b="1" dirty="0" smtClean="0"/>
              <a:t>امکان مصورسازی و ... نداریم.</a:t>
            </a:r>
            <a:endParaRPr lang="fa-IR" b="1" dirty="0"/>
          </a:p>
          <a:p>
            <a:pPr lvl="1" algn="r" rtl="1"/>
            <a:r>
              <a:rPr lang="fa-IR" b="1" dirty="0" smtClean="0"/>
              <a:t>با افزایش ابعاد داده ها تنک </a:t>
            </a:r>
            <a:r>
              <a:rPr lang="en-US" b="1" dirty="0" smtClean="0"/>
              <a:t>(sparse)</a:t>
            </a:r>
            <a:r>
              <a:rPr lang="fa-IR" b="1" dirty="0" smtClean="0"/>
              <a:t> می شوند.</a:t>
            </a:r>
          </a:p>
          <a:p>
            <a:pPr algn="r" rtl="1"/>
            <a:r>
              <a:rPr lang="fa-IR" b="1" dirty="0" smtClean="0"/>
              <a:t>مفهوم فاصله</a:t>
            </a:r>
          </a:p>
          <a:p>
            <a:pPr lvl="1" algn="r" rtl="1"/>
            <a:r>
              <a:rPr lang="fa-IR" b="1" dirty="0" smtClean="0"/>
              <a:t>معیارهای فاصله مقداری که بر می گردانند برای نزدیک ترین و دورترین همسایه تقریبا برابر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8" y="4724400"/>
            <a:ext cx="3687535" cy="73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مشکلات خوشه بندی در ابعاد بالا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ارتباط صفتها به صورت محلی</a:t>
            </a:r>
          </a:p>
          <a:p>
            <a:pPr lvl="1" algn="r" rtl="1"/>
            <a:r>
              <a:rPr lang="fa-IR" dirty="0" smtClean="0"/>
              <a:t>در </a:t>
            </a:r>
            <a:r>
              <a:rPr lang="fa-IR" b="1" dirty="0" smtClean="0"/>
              <a:t>زیرمجموعه های صفات </a:t>
            </a:r>
            <a:r>
              <a:rPr lang="fa-IR" dirty="0" smtClean="0"/>
              <a:t>ممکن است خوشه های مختلفی باشند که با در نظر گرفتن همه ی صفات پیدا نشوند.</a:t>
            </a:r>
          </a:p>
          <a:p>
            <a:pPr algn="r" rtl="1"/>
            <a:r>
              <a:rPr lang="fa-IR" b="1" dirty="0" smtClean="0"/>
              <a:t>صفت های همبسته </a:t>
            </a:r>
            <a:r>
              <a:rPr lang="fa-IR" dirty="0" smtClean="0"/>
              <a:t>داریم در نتیجه خوشه ها در زیرفضاهای آفین با جهت های دلخواه هستند:</a:t>
            </a:r>
          </a:p>
          <a:p>
            <a:pPr lvl="1" algn="r" rtl="1"/>
            <a:r>
              <a:rPr lang="fa-IR" dirty="0" smtClean="0"/>
              <a:t>مجموعه بردارهای </a:t>
            </a:r>
            <a:r>
              <a:rPr lang="en-US" dirty="0" smtClean="0"/>
              <a:t>Vi</a:t>
            </a:r>
            <a:r>
              <a:rPr lang="fa-IR" dirty="0" smtClean="0"/>
              <a:t> داریم، زیرفضای آفین آنها می شود:</a:t>
            </a:r>
          </a:p>
          <a:p>
            <a:pPr algn="r" rtl="1"/>
            <a:endParaRPr lang="en-US" dirty="0" smtClean="0"/>
          </a:p>
          <a:p>
            <a:pPr marL="0" indent="0" algn="r" rtl="1">
              <a:buNone/>
            </a:pPr>
            <a:endParaRPr lang="en-US" dirty="0" smtClean="0"/>
          </a:p>
          <a:p>
            <a:pPr lvl="1" algn="r" rtl="1"/>
            <a:r>
              <a:rPr lang="fa-IR" dirty="0" smtClean="0"/>
              <a:t>مثال: کلمات هم معنی در </a:t>
            </a:r>
            <a:r>
              <a:rPr lang="en-US" dirty="0" smtClean="0"/>
              <a:t>text mining</a:t>
            </a:r>
            <a:r>
              <a:rPr lang="fa-IR" dirty="0" smtClean="0"/>
              <a:t> یا مفرد و جمع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" y="3962400"/>
            <a:ext cx="3276600" cy="80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2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/>
              <a:t> مشکلات خوشه بندی در ابعاد بالا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مشکل قدرت تمایز:</a:t>
            </a:r>
          </a:p>
          <a:p>
            <a:pPr lvl="1" algn="r" rtl="1"/>
            <a:r>
              <a:rPr lang="fa-IR" b="1" dirty="0" smtClean="0"/>
              <a:t>تعداد زیاد صفت های نامرتبط</a:t>
            </a:r>
          </a:p>
          <a:p>
            <a:pPr lvl="2" algn="r" rtl="1"/>
            <a:r>
              <a:rPr lang="fa-IR" dirty="0" smtClean="0"/>
              <a:t>پنهان شدن خوشه</a:t>
            </a:r>
          </a:p>
          <a:p>
            <a:pPr lvl="2" algn="r" rtl="1"/>
            <a:r>
              <a:rPr lang="fa-IR" dirty="0" smtClean="0"/>
              <a:t>تشخیص صفت مرتبط و نامرتبط</a:t>
            </a:r>
          </a:p>
          <a:p>
            <a:pPr lvl="1" algn="r" rtl="1"/>
            <a:r>
              <a:rPr lang="fa-IR" dirty="0" smtClean="0"/>
              <a:t>راه حل: استفاده از روشهای </a:t>
            </a:r>
            <a:r>
              <a:rPr lang="fa-IR" b="1" dirty="0" smtClean="0"/>
              <a:t>نزدیک ترین همسایه مشترک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586588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6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خوشه بندی در زیر مجموعه فضا (</a:t>
            </a:r>
            <a:r>
              <a:rPr lang="en-US" dirty="0" smtClean="0"/>
              <a:t>Subspace clustering</a:t>
            </a:r>
            <a:r>
              <a:rPr lang="fa-IR" dirty="0"/>
              <a:t>)</a:t>
            </a:r>
            <a:endParaRPr lang="en-US" dirty="0" smtClean="0"/>
          </a:p>
          <a:p>
            <a:pPr algn="r" rtl="1"/>
            <a:r>
              <a:rPr lang="fa-IR" dirty="0" smtClean="0"/>
              <a:t>خوشه بندی تصویر شده (</a:t>
            </a:r>
            <a:r>
              <a:rPr lang="en-US" dirty="0" smtClean="0"/>
              <a:t>Projected clustering</a:t>
            </a:r>
            <a:r>
              <a:rPr lang="fa-IR" dirty="0" smtClean="0"/>
              <a:t>)</a:t>
            </a:r>
            <a:endParaRPr lang="en-US" dirty="0" smtClean="0"/>
          </a:p>
          <a:p>
            <a:pPr algn="r" rtl="1"/>
            <a:r>
              <a:rPr lang="fa-IR" dirty="0" smtClean="0"/>
              <a:t>روش های ترکیبی (</a:t>
            </a:r>
            <a:r>
              <a:rPr lang="en-US" dirty="0" smtClean="0"/>
              <a:t>Hybrid approaches</a:t>
            </a:r>
            <a:r>
              <a:rPr lang="fa-IR" dirty="0" smtClean="0"/>
              <a:t>)</a:t>
            </a:r>
            <a:endParaRPr lang="en-US" dirty="0" smtClean="0"/>
          </a:p>
          <a:p>
            <a:pPr algn="r" rtl="1"/>
            <a:r>
              <a:rPr lang="fa-IR" dirty="0" smtClean="0"/>
              <a:t>خوشه بندی بر اساس همبستگی (</a:t>
            </a:r>
            <a:r>
              <a:rPr lang="en-US" dirty="0" smtClean="0"/>
              <a:t>Correlation clustering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خوشه بندی تصویرشده خودکار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8768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خوشه بندی تصویر شده</a:t>
            </a:r>
          </a:p>
          <a:p>
            <a:pPr lvl="1" algn="r" rtl="1"/>
            <a:r>
              <a:rPr lang="fa-IR" dirty="0" smtClean="0"/>
              <a:t>افراز به چند خوشه و داده های پرت</a:t>
            </a:r>
          </a:p>
          <a:p>
            <a:pPr lvl="1" algn="r" rtl="1"/>
            <a:r>
              <a:rPr lang="fa-IR" dirty="0" smtClean="0"/>
              <a:t>هر خوشه در یک زیرفضا</a:t>
            </a:r>
          </a:p>
          <a:p>
            <a:pPr algn="r" rtl="1"/>
            <a:r>
              <a:rPr lang="fa-IR" dirty="0" smtClean="0"/>
              <a:t>خوشه بندی زیرفضا</a:t>
            </a:r>
          </a:p>
          <a:p>
            <a:pPr lvl="1" algn="r" rtl="1"/>
            <a:r>
              <a:rPr lang="fa-IR" dirty="0" smtClean="0"/>
              <a:t>خوشه ها را در همه ی زیرفضاهای داده ها به دست می آورد.</a:t>
            </a:r>
          </a:p>
          <a:p>
            <a:pPr lvl="1" algn="r" rtl="1"/>
            <a:r>
              <a:rPr lang="fa-IR" dirty="0" smtClean="0"/>
              <a:t>خوشه های دارای اشتراک فراوانی می سازد.</a:t>
            </a:r>
          </a:p>
          <a:p>
            <a:pPr algn="r" rtl="1"/>
            <a:r>
              <a:rPr lang="fa-IR" dirty="0" smtClean="0"/>
              <a:t>الگوریتم های داده های عددی زیاد هستند اما برای داده های اسمی کم اند.</a:t>
            </a:r>
          </a:p>
          <a:p>
            <a:pPr algn="r" rtl="1"/>
            <a:r>
              <a:rPr lang="fa-IR" dirty="0" smtClean="0"/>
              <a:t>معایب خوشه بندی تصویر شده و زیرفضا</a:t>
            </a:r>
          </a:p>
          <a:p>
            <a:pPr lvl="1" algn="r" rtl="1"/>
            <a:r>
              <a:rPr lang="fa-IR" dirty="0" smtClean="0"/>
              <a:t>تنظیم درست پارامترهای آن سخت است.</a:t>
            </a:r>
          </a:p>
          <a:p>
            <a:pPr lvl="1" algn="r" rtl="1"/>
            <a:r>
              <a:rPr lang="fa-IR" dirty="0" smtClean="0"/>
              <a:t>خوشه های با تعداد کم صفت را پیدا نمی کنند.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200400" cy="31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9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الگوریتم </a:t>
            </a:r>
            <a:r>
              <a:rPr lang="en-US" dirty="0" smtClean="0"/>
              <a:t>p3C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P3C = Projected Clustering via Cluster Cores</a:t>
            </a:r>
          </a:p>
          <a:p>
            <a:pPr algn="r" rtl="1"/>
            <a:r>
              <a:rPr lang="fa-IR" dirty="0" smtClean="0"/>
              <a:t>بدون ناظر (خودکار)</a:t>
            </a:r>
            <a:endParaRPr lang="fa-IR" dirty="0"/>
          </a:p>
          <a:p>
            <a:pPr algn="r" rtl="1"/>
            <a:r>
              <a:rPr lang="fa-IR" dirty="0" smtClean="0"/>
              <a:t>کشف خوشه های تصویر شده (تعداد، شکل، ...)</a:t>
            </a:r>
          </a:p>
          <a:p>
            <a:pPr algn="r" rtl="1"/>
            <a:r>
              <a:rPr lang="fa-IR" dirty="0" smtClean="0"/>
              <a:t>کمترین تعداد پارامتر (که ساده تر تنظیم می شوند)</a:t>
            </a:r>
          </a:p>
          <a:p>
            <a:pPr algn="r" rtl="1"/>
            <a:r>
              <a:rPr lang="fa-IR" dirty="0" smtClean="0"/>
              <a:t>تعداد خوشه ها را نیاز ندارد.</a:t>
            </a:r>
          </a:p>
          <a:p>
            <a:pPr lvl="1" algn="r" rtl="1"/>
            <a:r>
              <a:rPr lang="fa-IR" dirty="0" smtClean="0"/>
              <a:t>تعداد واقعی آنها را می تواند پیدا کند. (با داشتن شرایط کلی)</a:t>
            </a:r>
          </a:p>
          <a:p>
            <a:pPr algn="r" rtl="1"/>
            <a:r>
              <a:rPr lang="fa-IR" dirty="0" smtClean="0"/>
              <a:t>بین خوشه بندی تصویر شده و زیرفضا</a:t>
            </a:r>
          </a:p>
          <a:p>
            <a:pPr lvl="1" algn="r" rtl="1"/>
            <a:r>
              <a:rPr lang="fa-IR" dirty="0" smtClean="0"/>
              <a:t>هم خوشه های مجزا و هم خوشه های دارای اشتراک را پیدا می کند.</a:t>
            </a:r>
          </a:p>
          <a:p>
            <a:pPr algn="r" rtl="1"/>
            <a:r>
              <a:rPr lang="fa-IR" dirty="0" smtClean="0"/>
              <a:t>هم برای داده های عددی کار می کند هم اسمی.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مزایای </a:t>
            </a:r>
            <a:r>
              <a:rPr lang="en-US" dirty="0" smtClean="0"/>
              <a:t>P3C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دقت بیشتر از سایر الگوریتم ها</a:t>
            </a:r>
            <a:endParaRPr lang="en-US" dirty="0" smtClean="0"/>
          </a:p>
          <a:p>
            <a:r>
              <a:rPr lang="en-US" dirty="0" smtClean="0"/>
              <a:t>Accuracy = correct/all = (|TP|+|TN|)/(|POS|+|NEG|)</a:t>
            </a:r>
          </a:p>
          <a:p>
            <a:pPr algn="r" rtl="1"/>
            <a:r>
              <a:rPr lang="fa-IR" dirty="0" smtClean="0"/>
              <a:t>خوشه های با ابعاد کم را پیدا می کند. </a:t>
            </a:r>
            <a:r>
              <a:rPr lang="en-US" dirty="0" smtClean="0"/>
              <a:t>(absolute)</a:t>
            </a:r>
            <a:endParaRPr lang="fa-IR" dirty="0" smtClean="0"/>
          </a:p>
          <a:p>
            <a:pPr algn="r" rtl="1"/>
            <a:r>
              <a:rPr lang="fa-IR" dirty="0" smtClean="0"/>
              <a:t>خوشه های با جهت های متفاوت در زیرفضای خودشان را پیدا می کند.</a:t>
            </a:r>
          </a:p>
          <a:p>
            <a:pPr algn="r" rtl="1"/>
            <a:r>
              <a:rPr lang="fa-IR" dirty="0" smtClean="0"/>
              <a:t>مقیاس پذیر</a:t>
            </a:r>
          </a:p>
          <a:p>
            <a:pPr lvl="1" algn="r" rtl="1"/>
            <a:r>
              <a:rPr lang="fa-IR" dirty="0" smtClean="0"/>
              <a:t>مجموعه داده های بزرگ</a:t>
            </a:r>
          </a:p>
          <a:p>
            <a:pPr lvl="1" algn="r" rtl="1"/>
            <a:r>
              <a:rPr lang="fa-IR" dirty="0" smtClean="0"/>
              <a:t>تعداد صفت های زیاد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CBE-3819-458E-8A7D-5A8FA4622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epideh">
      <a:majorFont>
        <a:latin typeface="Cambria"/>
        <a:ea typeface=""/>
        <a:cs typeface="B Nazanin"/>
      </a:majorFont>
      <a:minorFont>
        <a:latin typeface="Calibri"/>
        <a:ea typeface=""/>
        <a:cs typeface="B Nazani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1938</TotalTime>
  <Words>1768</Words>
  <Application>Microsoft Office PowerPoint</Application>
  <PresentationFormat>On-screen Show (4:3)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خوشه بندی تصویر شده خودکار</vt:lpstr>
      <vt:lpstr>خوشه بندی داده های با ابعاد بالا</vt:lpstr>
      <vt:lpstr>مشکلات خوشه بندی در ابعاد بالا</vt:lpstr>
      <vt:lpstr>مشکلات خوشه بندی در ابعاد بالا</vt:lpstr>
      <vt:lpstr> مشکلات خوشه بندی در ابعاد بالا (ادامه)</vt:lpstr>
      <vt:lpstr>روش ها</vt:lpstr>
      <vt:lpstr>خوشه بندی تصویرشده خودکار</vt:lpstr>
      <vt:lpstr>الگوریتم p3C</vt:lpstr>
      <vt:lpstr>مزایای P3C</vt:lpstr>
      <vt:lpstr>تعاریف</vt:lpstr>
      <vt:lpstr>تعاریف (ادامه)</vt:lpstr>
      <vt:lpstr>تعاریف (ادامه)</vt:lpstr>
      <vt:lpstr>الگوریتم P3C</vt:lpstr>
      <vt:lpstr>الگوریتم P3C</vt:lpstr>
      <vt:lpstr>الگوریتم P3C</vt:lpstr>
      <vt:lpstr>مرحله 1: پیدا کردن بازه ها</vt:lpstr>
      <vt:lpstr>مرحله 1: پیدا کردن بازه ها</vt:lpstr>
      <vt:lpstr>مرحله 2: تجمیع بازه ها و cluster core</vt:lpstr>
      <vt:lpstr>P-signature to (p+1)-signature </vt:lpstr>
      <vt:lpstr>Cluster core</vt:lpstr>
      <vt:lpstr>Cluster cores to projected clusters</vt:lpstr>
      <vt:lpstr>Outlier Detection</vt:lpstr>
      <vt:lpstr>Relevant Attribute Detection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projected clustering</dc:title>
  <dc:creator>Sepideh</dc:creator>
  <cp:lastModifiedBy>Sepideh</cp:lastModifiedBy>
  <cp:revision>210</cp:revision>
  <dcterms:created xsi:type="dcterms:W3CDTF">2013-12-12T15:53:06Z</dcterms:created>
  <dcterms:modified xsi:type="dcterms:W3CDTF">2013-12-21T04:41:59Z</dcterms:modified>
</cp:coreProperties>
</file>