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47" r:id="rId2"/>
    <p:sldId id="486" r:id="rId3"/>
    <p:sldId id="490" r:id="rId4"/>
    <p:sldId id="491" r:id="rId5"/>
    <p:sldId id="487" r:id="rId6"/>
    <p:sldId id="493" r:id="rId7"/>
    <p:sldId id="494" r:id="rId8"/>
    <p:sldId id="495" r:id="rId9"/>
    <p:sldId id="488" r:id="rId10"/>
    <p:sldId id="496" r:id="rId11"/>
    <p:sldId id="497" r:id="rId12"/>
    <p:sldId id="492" r:id="rId13"/>
    <p:sldId id="498" r:id="rId14"/>
    <p:sldId id="499" r:id="rId15"/>
    <p:sldId id="500" r:id="rId16"/>
    <p:sldId id="501" r:id="rId17"/>
    <p:sldId id="504" r:id="rId18"/>
    <p:sldId id="502" r:id="rId19"/>
    <p:sldId id="503" r:id="rId20"/>
    <p:sldId id="505" r:id="rId21"/>
    <p:sldId id="506" r:id="rId22"/>
    <p:sldId id="507" r:id="rId23"/>
    <p:sldId id="508" r:id="rId24"/>
    <p:sldId id="4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82024" autoAdjust="0"/>
  </p:normalViewPr>
  <p:slideViewPr>
    <p:cSldViewPr>
      <p:cViewPr>
        <p:scale>
          <a:sx n="70" d="100"/>
          <a:sy n="70" d="100"/>
        </p:scale>
        <p:origin x="-185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A49BE-36F4-4148-B2D8-1ED9CB14C695}" type="datetimeFigureOut">
              <a:rPr lang="th-TH" smtClean="0"/>
              <a:pPr/>
              <a:t>09/04/62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BE2F4-617C-4C87-98C0-9BC9B5522F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9243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BE2F4-617C-4C87-98C0-9BC9B5522F7D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6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4BE-2F05-4902-878D-2A1DF397BBA6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8D86-B3B5-4EF4-BC0A-317CD5E775D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6E26-78F3-4F31-814D-5A8FDB17D45F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8A29-0F9C-41CD-946C-786A33471D15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6CFF-7CB8-47B1-A570-C04E205D7135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37D6-57D2-4A79-B0A1-7A5ACF3DD79D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A81F-92EB-453A-8E88-FBA977432871}" type="datetime1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09CE-31EE-4B99-9A2F-780632AE3F9A}" type="datetime1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6CDA-2656-4D77-8AFA-1299E2B08B30}" type="datetime1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762-252F-4989-A1F2-CC3C8C9EE51B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7C00-D987-4548-8E06-0DF808FE7B69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B52E9-CD84-4083-BB4F-86232F6DA27C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E7BC5-1C93-47B9-8F0F-5BCAEE1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688" y="4653136"/>
            <a:ext cx="740851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fr-FR" sz="3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Reading </a:t>
            </a:r>
            <a:r>
              <a:rPr lang="fr-FR" sz="33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list</a:t>
            </a:r>
            <a:endParaRPr lang="fr-FR" sz="3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Oriented Architecture FOR dummies, Judith Hurwitz, Robin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Bloor,Marcia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Kaufman, and Dr. Fern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Halper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2ND EDITION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F606-5F78-4A9A-8850-D6E3D2D60073}" type="datetime1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/>
        </p:nvSpPr>
        <p:spPr>
          <a:xfrm>
            <a:off x="419100" y="754063"/>
            <a:ext cx="8305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/>
              <a:t>یکپارچه سازی کاربردهای سازمانی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Enterprise Application Integration(EAI)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/>
        </p:nvSpPr>
        <p:spPr>
          <a:xfrm>
            <a:off x="1181100" y="2735263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جلسه دوم  </a:t>
            </a:r>
          </a:p>
          <a:p>
            <a:pPr rtl="1"/>
            <a:r>
              <a:rPr lang="fa-IR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معماری سرویس گرا</a:t>
            </a:r>
            <a:endParaRPr lang="fa-IR" sz="36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rtl="1"/>
            <a:r>
              <a:rPr lang="en-US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Service Oriented Architecture</a:t>
            </a:r>
            <a:endParaRPr lang="fa-IR" sz="36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409972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Assuring a Better Quality of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smooth, satisfying, efficient operation is </a:t>
            </a:r>
            <a:r>
              <a:rPr lang="en-US" dirty="0" smtClean="0"/>
              <a:t>what </a:t>
            </a:r>
            <a:r>
              <a:rPr lang="en-US" dirty="0"/>
              <a:t>businesses can achieve by using service oriented architecture. </a:t>
            </a:r>
            <a:endParaRPr lang="en-US" dirty="0" smtClean="0"/>
          </a:p>
          <a:p>
            <a:r>
              <a:rPr lang="en-US" dirty="0" smtClean="0"/>
              <a:t>SOA </a:t>
            </a:r>
            <a:r>
              <a:rPr lang="en-US" dirty="0"/>
              <a:t>adds predictability and regularity between business rules, policy, and software services. Therefore, one of the greatest selling points for SOA is that it can help management know what tasks a particular service is executing and what rules and policies are codified within these services. </a:t>
            </a:r>
            <a:endParaRPr lang="en-US" dirty="0" smtClean="0"/>
          </a:p>
          <a:p>
            <a:r>
              <a:rPr lang="en-US" dirty="0" smtClean="0"/>
              <a:t>Being </a:t>
            </a:r>
            <a:r>
              <a:rPr lang="en-US" dirty="0"/>
              <a:t>able to track this not only makes software within the company better but also makes corporate governance more predictable and less cumbersome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</a:t>
            </a:r>
            <a:r>
              <a:rPr lang="en-US" dirty="0"/>
              <a:t>change happens, you can be a lot more </a:t>
            </a:r>
            <a:r>
              <a:rPr lang="en-US" dirty="0" smtClean="0"/>
              <a:t>agile with </a:t>
            </a:r>
            <a:r>
              <a:rPr lang="en-US" dirty="0"/>
              <a:t>SOA.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9DC-7587-4CC5-BC6A-D28BC9BE3E94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2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designing a SOA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They must be </a:t>
            </a:r>
            <a:r>
              <a:rPr lang="en-US" b="1" u="sng" dirty="0"/>
              <a:t>safe</a:t>
            </a:r>
            <a:r>
              <a:rPr lang="en-US" dirty="0"/>
              <a:t>. Safe means that the service itself is secure and doesn’t introduce bugs and problems into the organization.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must be </a:t>
            </a:r>
            <a:r>
              <a:rPr lang="en-US" b="1" u="sng" dirty="0"/>
              <a:t>accurate</a:t>
            </a:r>
            <a:r>
              <a:rPr lang="en-US" dirty="0"/>
              <a:t>. Accuracy means that the service itself executes the function it’s designed to execute. </a:t>
            </a:r>
            <a:r>
              <a:rPr lang="en-US" dirty="0" smtClean="0"/>
              <a:t>Organizations </a:t>
            </a:r>
            <a:r>
              <a:rPr lang="en-US" dirty="0"/>
              <a:t>implementing SOA must be reassured that each business service is executing the </a:t>
            </a:r>
            <a:r>
              <a:rPr lang="en-US" b="1" dirty="0"/>
              <a:t>right</a:t>
            </a:r>
            <a:r>
              <a:rPr lang="en-US" dirty="0"/>
              <a:t> </a:t>
            </a:r>
            <a:r>
              <a:rPr lang="en-US" b="1" dirty="0"/>
              <a:t>function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must be </a:t>
            </a:r>
            <a:r>
              <a:rPr lang="en-US" b="1" u="sng" dirty="0"/>
              <a:t>predictable</a:t>
            </a:r>
            <a:r>
              <a:rPr lang="en-US" dirty="0"/>
              <a:t>. Predictable means that the service does what it’s expected to do. If a service is designed to calculate a 30-year mortgage, it had better do exactly that each time it’s </a:t>
            </a:r>
            <a:r>
              <a:rPr lang="en-US" dirty="0" smtClean="0"/>
              <a:t>used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C0FE-7A4D-4FCF-92A1-60E361E30E3F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9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SOA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 Services layer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ontains </a:t>
            </a:r>
            <a:r>
              <a:rPr lang="en-US" dirty="0"/>
              <a:t>your business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What software </a:t>
            </a:r>
            <a:r>
              <a:rPr lang="en-US" dirty="0"/>
              <a:t>applications provide</a:t>
            </a:r>
            <a:endParaRPr lang="en-US" dirty="0" smtClean="0"/>
          </a:p>
          <a:p>
            <a:r>
              <a:rPr lang="en-US" dirty="0"/>
              <a:t>Plumbing </a:t>
            </a:r>
            <a:r>
              <a:rPr lang="en-US" dirty="0" smtClean="0"/>
              <a:t>layer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deals with your computing resources.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3E56-4F4A-40C6-BFA4-D96FCAC9ECE6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SOA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B7FE-CD33-4E67-8880-E8226DB0BA68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1534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785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Enterprise Service Bus (ESB)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ESB makes sure that messages get passed back and forth between the components of a SOA implementation</a:t>
            </a:r>
            <a:r>
              <a:rPr lang="en-US" dirty="0" smtClean="0"/>
              <a:t>.</a:t>
            </a:r>
          </a:p>
          <a:p>
            <a:r>
              <a:rPr lang="en-US" dirty="0"/>
              <a:t>To transport the messages between software </a:t>
            </a:r>
            <a:r>
              <a:rPr lang="en-US" dirty="0" smtClean="0"/>
              <a:t>components</a:t>
            </a:r>
            <a:endParaRPr lang="en-US" dirty="0"/>
          </a:p>
          <a:p>
            <a:r>
              <a:rPr lang="en-US" dirty="0"/>
              <a:t>the ESB is represented as a separate pipe through which information and instructions flow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reality, it’s not really a pipe. Rather, the ESB is a collection of software components that manage messaging from one software component to another.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F045-5153-4E55-983F-EF97E3BDB68F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63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Think of the SOA registry as a kind of electronic catalog where you store information describing what each component does. </a:t>
            </a:r>
            <a:r>
              <a:rPr lang="en-US" dirty="0" smtClean="0"/>
              <a:t>It </a:t>
            </a:r>
            <a:r>
              <a:rPr lang="en-US" dirty="0"/>
              <a:t>has two roles: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ooted </a:t>
            </a:r>
            <a:r>
              <a:rPr lang="en-US" dirty="0"/>
              <a:t>in the operational </a:t>
            </a:r>
            <a:r>
              <a:rPr lang="en-US" dirty="0" smtClean="0"/>
              <a:t>environment</a:t>
            </a:r>
          </a:p>
          <a:p>
            <a:pPr lvl="1"/>
            <a:r>
              <a:rPr lang="en-US" dirty="0"/>
              <a:t> </a:t>
            </a:r>
            <a:r>
              <a:rPr lang="en-US" sz="2400" dirty="0" smtClean="0"/>
              <a:t>Provides </a:t>
            </a:r>
            <a:r>
              <a:rPr lang="en-US" sz="2400" dirty="0"/>
              <a:t>reference information about software components that are running or available for use. </a:t>
            </a:r>
            <a:endParaRPr lang="en-US" sz="2400" dirty="0" smtClean="0"/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software in a SOA framework that brings components together by using the rules associated with each component</a:t>
            </a:r>
            <a:r>
              <a:rPr lang="en-US" sz="2400" dirty="0" smtClean="0"/>
              <a:t>.</a:t>
            </a:r>
          </a:p>
          <a:p>
            <a:r>
              <a:rPr lang="en-US" dirty="0" smtClean="0"/>
              <a:t> Rooted </a:t>
            </a:r>
            <a:r>
              <a:rPr lang="en-US" dirty="0"/>
              <a:t>in the world of programmers and business </a:t>
            </a:r>
            <a:r>
              <a:rPr lang="en-US" dirty="0" smtClean="0"/>
              <a:t>analysts</a:t>
            </a:r>
          </a:p>
          <a:p>
            <a:pPr lvl="1"/>
            <a:r>
              <a:rPr lang="en-US" dirty="0" smtClean="0"/>
              <a:t> </a:t>
            </a:r>
            <a:r>
              <a:rPr lang="en-US" sz="2500" dirty="0"/>
              <a:t>Acts as a reference that helps them select components and then connect them to create composite applications that represent business processes. </a:t>
            </a:r>
          </a:p>
          <a:p>
            <a:pPr lvl="1"/>
            <a:r>
              <a:rPr lang="en-US" sz="2400" dirty="0"/>
              <a:t>Stores information about how each component connects to other components. In other words, the SOA registry documents the rules and descriptions associated with every given component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3759-A53A-4826-8D93-0DD39000EDF4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3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Feeds </a:t>
            </a:r>
            <a:r>
              <a:rPr lang="en-US" dirty="0"/>
              <a:t>the service oriented architecture with changes and new components. 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orks </a:t>
            </a:r>
            <a:r>
              <a:rPr lang="en-US" dirty="0"/>
              <a:t>within the operational environment and takes on the responsible role of acting as the counterpart of the registry within the development environment.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CC3F-3227-40D2-B439-BBFEC1962D83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6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repository and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Repository</a:t>
            </a:r>
            <a:r>
              <a:rPr lang="en-US" dirty="0"/>
              <a:t>: Central reference point for all the components within the software development environment from which services are built 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Registry</a:t>
            </a:r>
            <a:r>
              <a:rPr lang="en-US" dirty="0"/>
              <a:t>: Central reference point for definitions, rules, and descriptions associated with every service within a SOA environment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A55B4-EA6D-4EC7-A5B1-085323E0AED2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4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Business </a:t>
            </a:r>
            <a:r>
              <a:rPr lang="en-US" dirty="0"/>
              <a:t>process orchestration </a:t>
            </a:r>
            <a:r>
              <a:rPr lang="en-US" dirty="0" smtClean="0"/>
              <a:t>manager (BPOM) and service broke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BPOM </a:t>
            </a:r>
            <a:r>
              <a:rPr lang="en-US" dirty="0" smtClean="0"/>
              <a:t>provides </a:t>
            </a:r>
            <a:r>
              <a:rPr lang="en-US" dirty="0"/>
              <a:t>the technology to connect people to people, people to processes, and processes to processes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 The </a:t>
            </a:r>
            <a:r>
              <a:rPr lang="en-US" dirty="0"/>
              <a:t>service broker connects services to services, which in the end, enables the flow of business process.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AA7A-8CA3-4426-A0EC-400D7C2755DA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2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role of the SOA service 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</a:t>
            </a:r>
            <a:r>
              <a:rPr lang="en-US" dirty="0"/>
              <a:t>to make sure that the technology underneath the SOA environment works in a consistent and predictable way.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goal is to create an environment where all these components work together to improve the flow of business process.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these services are required to link unrelated technology components as though they were designed to work together.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67D1-F730-4095-AA5C-CBEE4D2CA4C0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0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Service Oriented Architecture (SOA)?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method of </a:t>
            </a:r>
            <a:r>
              <a:rPr lang="en-US" b="1" dirty="0" smtClean="0"/>
              <a:t>design</a:t>
            </a:r>
            <a:r>
              <a:rPr lang="en-US" dirty="0" smtClean="0"/>
              <a:t>, </a:t>
            </a:r>
            <a:r>
              <a:rPr lang="en-US" b="1" dirty="0" smtClean="0"/>
              <a:t>deployment</a:t>
            </a:r>
            <a:r>
              <a:rPr lang="en-US" dirty="0" smtClean="0"/>
              <a:t>, and management of both </a:t>
            </a:r>
            <a:r>
              <a:rPr lang="en-US" b="1" dirty="0" smtClean="0"/>
              <a:t>applications</a:t>
            </a:r>
            <a:r>
              <a:rPr lang="en-US" dirty="0" smtClean="0"/>
              <a:t> and the </a:t>
            </a:r>
            <a:r>
              <a:rPr lang="en-US" b="1" dirty="0" smtClean="0"/>
              <a:t>software infrastructure </a:t>
            </a:r>
            <a:r>
              <a:rPr lang="en-US" dirty="0" smtClean="0"/>
              <a:t>where: </a:t>
            </a:r>
          </a:p>
          <a:p>
            <a:pPr lvl="1"/>
            <a:r>
              <a:rPr lang="en-US" dirty="0" smtClean="0"/>
              <a:t>All software is organized into business services that are network accessible and executable. </a:t>
            </a:r>
          </a:p>
          <a:p>
            <a:pPr lvl="1"/>
            <a:r>
              <a:rPr lang="en-US" dirty="0" smtClean="0"/>
              <a:t>services </a:t>
            </a:r>
            <a:r>
              <a:rPr lang="en-US" dirty="0"/>
              <a:t>are provided to the other components by application </a:t>
            </a:r>
            <a:r>
              <a:rPr lang="en-US" dirty="0" smtClean="0"/>
              <a:t>components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service is a discrete unit of functionality that can be accessed remotely and acted upon and updated </a:t>
            </a:r>
            <a:r>
              <a:rPr lang="en-US" dirty="0" smtClean="0"/>
              <a:t>independently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dirty="0" smtClean="0"/>
              <a:t>E.g</a:t>
            </a:r>
            <a:r>
              <a:rPr lang="en-US" dirty="0"/>
              <a:t>.</a:t>
            </a:r>
            <a:r>
              <a:rPr lang="en-US" dirty="0" smtClean="0"/>
              <a:t>  </a:t>
            </a:r>
            <a:r>
              <a:rPr lang="en-US" dirty="0"/>
              <a:t>retrieving a credit card statement online.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423C-B214-412D-B22E-0E4AF1D06D99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 </a:t>
            </a:r>
            <a:r>
              <a:rPr lang="en-US" dirty="0" err="1" smtClean="0"/>
              <a:t>vs</a:t>
            </a:r>
            <a:r>
              <a:rPr lang="en-US" dirty="0" smtClean="0"/>
              <a:t> 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Service Oriented </a:t>
            </a:r>
            <a:r>
              <a:rPr lang="en-US" i="1" dirty="0"/>
              <a:t>Architecture (SOA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is </a:t>
            </a:r>
            <a:r>
              <a:rPr lang="en-US" i="1" dirty="0"/>
              <a:t>a flexible set of design principles used during</a:t>
            </a:r>
            <a:br>
              <a:rPr lang="en-US" i="1" dirty="0"/>
            </a:br>
            <a:r>
              <a:rPr lang="en-US" i="1" dirty="0"/>
              <a:t>the phases of systems development and integration. A deployed SOA-based</a:t>
            </a:r>
            <a:br>
              <a:rPr lang="en-US" i="1" dirty="0"/>
            </a:br>
            <a:r>
              <a:rPr lang="en-US" i="1" dirty="0"/>
              <a:t>architecture will provide a loosely-integrated suite of services that can be</a:t>
            </a:r>
            <a:br>
              <a:rPr lang="en-US" i="1" dirty="0"/>
            </a:br>
            <a:r>
              <a:rPr lang="en-US" i="1" dirty="0"/>
              <a:t>used within multiple business domains.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 smtClean="0"/>
              <a:t>Cloud Computing</a:t>
            </a:r>
          </a:p>
          <a:p>
            <a:pPr lvl="1"/>
            <a:r>
              <a:rPr lang="en-US" i="1" dirty="0" smtClean="0"/>
              <a:t>is </a:t>
            </a:r>
            <a:r>
              <a:rPr lang="en-US" i="1" dirty="0"/>
              <a:t>Internet-based computing, whereby shared resources, software and</a:t>
            </a:r>
            <a:br>
              <a:rPr lang="en-US" i="1" dirty="0"/>
            </a:br>
            <a:r>
              <a:rPr lang="en-US" i="1" dirty="0"/>
              <a:t>information are provided to computers and other devices on-demand, like a</a:t>
            </a:r>
            <a:br>
              <a:rPr lang="en-US" i="1" dirty="0"/>
            </a:br>
            <a:r>
              <a:rPr lang="en-US" i="1" dirty="0"/>
              <a:t>public utility.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C97E-3BBB-4256-834F-4CA8E45C459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07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First, both emphasize </a:t>
            </a:r>
            <a:r>
              <a:rPr lang="en-US" dirty="0" smtClean="0"/>
              <a:t>the service </a:t>
            </a:r>
            <a:r>
              <a:rPr lang="en-US" dirty="0"/>
              <a:t>concept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By definition, a service is </a:t>
            </a:r>
            <a:r>
              <a:rPr lang="en-US" dirty="0" smtClean="0"/>
              <a:t>performance </a:t>
            </a:r>
            <a:r>
              <a:rPr lang="en-US" dirty="0"/>
              <a:t>of work by one </a:t>
            </a:r>
            <a:r>
              <a:rPr lang="en-US" dirty="0" smtClean="0"/>
              <a:t>for another</a:t>
            </a:r>
            <a:r>
              <a:rPr lang="en-US" dirty="0"/>
              <a:t>. Both </a:t>
            </a:r>
            <a:r>
              <a:rPr lang="en-US" dirty="0" smtClean="0"/>
              <a:t>CC </a:t>
            </a:r>
            <a:r>
              <a:rPr lang="en-US" dirty="0"/>
              <a:t>and SOA delegate work to other parts of the system, either </a:t>
            </a:r>
            <a:r>
              <a:rPr lang="en-US" dirty="0" smtClean="0"/>
              <a:t>by the </a:t>
            </a:r>
            <a:r>
              <a:rPr lang="en-US" dirty="0"/>
              <a:t>service provider or other business components. With that delegation, </a:t>
            </a:r>
            <a:r>
              <a:rPr lang="en-US" dirty="0" smtClean="0"/>
              <a:t>people can </a:t>
            </a:r>
            <a:r>
              <a:rPr lang="en-US" dirty="0"/>
              <a:t>use the services without worrying about the implementation details </a:t>
            </a:r>
            <a:r>
              <a:rPr lang="en-US" dirty="0" smtClean="0"/>
              <a:t>and scalability</a:t>
            </a:r>
            <a:r>
              <a:rPr lang="en-US" dirty="0"/>
              <a:t>. Most important, services in CAA and SOA can be shared by </a:t>
            </a:r>
            <a:r>
              <a:rPr lang="en-US" dirty="0" smtClean="0"/>
              <a:t>multiple applications </a:t>
            </a:r>
            <a:r>
              <a:rPr lang="en-US" dirty="0"/>
              <a:t>and users, thus </a:t>
            </a:r>
            <a:r>
              <a:rPr lang="en-US" dirty="0" smtClean="0"/>
              <a:t>optimizing </a:t>
            </a:r>
            <a:r>
              <a:rPr lang="en-US" dirty="0"/>
              <a:t>resource utilization.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Second, both promote </a:t>
            </a:r>
            <a:r>
              <a:rPr lang="en-US" dirty="0" smtClean="0"/>
              <a:t>loose coupling.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Each architecture demands minimum dependencies among</a:t>
            </a:r>
            <a:br>
              <a:rPr lang="en-US" dirty="0"/>
            </a:br>
            <a:r>
              <a:rPr lang="en-US" dirty="0"/>
              <a:t>different parts of the system. As a result, any single change on one part of</a:t>
            </a:r>
            <a:br>
              <a:rPr lang="en-US" dirty="0"/>
            </a:br>
            <a:r>
              <a:rPr lang="en-US" dirty="0"/>
              <a:t>the system has limited impact on the overall system.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E22E-5ADB-4ACD-95B2-E3502B7E9F73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27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700" b="1" dirty="0"/>
              <a:t>Horizontal versus vertical services.</a:t>
            </a:r>
          </a:p>
          <a:p>
            <a:pPr lvl="1"/>
            <a:r>
              <a:rPr lang="en-US" sz="1700" dirty="0"/>
              <a:t>The services in SOA mainly focus on business. Each service may </a:t>
            </a:r>
            <a:r>
              <a:rPr lang="en-US" sz="1700" dirty="0" smtClean="0"/>
              <a:t>represent one </a:t>
            </a:r>
            <a:r>
              <a:rPr lang="en-US" sz="1700" dirty="0"/>
              <a:t>aspect of the business. Combined together, these services consist of </a:t>
            </a:r>
            <a:r>
              <a:rPr lang="en-US" sz="1700" dirty="0" smtClean="0"/>
              <a:t>a business </a:t>
            </a:r>
            <a:r>
              <a:rPr lang="en-US" sz="1700" dirty="0"/>
              <a:t>application or solution. In this sense, the services are horizontal</a:t>
            </a:r>
            <a:r>
              <a:rPr lang="en-US" sz="1700" dirty="0" smtClean="0"/>
              <a:t>.</a:t>
            </a:r>
            <a:endParaRPr lang="en-US" sz="1700" dirty="0"/>
          </a:p>
          <a:p>
            <a:pPr lvl="1"/>
            <a:r>
              <a:rPr lang="en-US" sz="1700" dirty="0"/>
              <a:t>The services in CAA are mainly layered according to typical </a:t>
            </a:r>
            <a:r>
              <a:rPr lang="en-US" sz="1700" dirty="0" smtClean="0"/>
              <a:t>software stacks</a:t>
            </a:r>
            <a:r>
              <a:rPr lang="en-US" sz="1700" dirty="0"/>
              <a:t>. The lower services support the upper services to deliver applications</a:t>
            </a:r>
            <a:r>
              <a:rPr lang="en-US" sz="1700" dirty="0" smtClean="0"/>
              <a:t>. Therefore</a:t>
            </a:r>
            <a:r>
              <a:rPr lang="en-US" sz="1700" dirty="0"/>
              <a:t>, I call them vertical services</a:t>
            </a:r>
            <a:r>
              <a:rPr lang="en-US" sz="1700" dirty="0" smtClean="0"/>
              <a:t>.</a:t>
            </a:r>
            <a:r>
              <a:rPr lang="en-US" sz="1700" dirty="0"/>
              <a:t> </a:t>
            </a:r>
          </a:p>
          <a:p>
            <a:r>
              <a:rPr lang="en-US" sz="1700" b="1" dirty="0" smtClean="0"/>
              <a:t> </a:t>
            </a:r>
            <a:r>
              <a:rPr lang="en-US" sz="1700" b="1" dirty="0"/>
              <a:t>Application vs. </a:t>
            </a:r>
            <a:r>
              <a:rPr lang="en-US" sz="1700" b="1" dirty="0" smtClean="0"/>
              <a:t>infrastructure</a:t>
            </a:r>
          </a:p>
          <a:p>
            <a:pPr lvl="1"/>
            <a:r>
              <a:rPr lang="en-US" sz="1700" dirty="0" smtClean="0"/>
              <a:t>SOA </a:t>
            </a:r>
            <a:r>
              <a:rPr lang="en-US" sz="1700" dirty="0"/>
              <a:t>is for </a:t>
            </a:r>
            <a:r>
              <a:rPr lang="en-US" sz="1700" dirty="0" smtClean="0"/>
              <a:t>application architecture</a:t>
            </a:r>
            <a:r>
              <a:rPr lang="en-US" sz="1700" dirty="0"/>
              <a:t>. The dividing of </a:t>
            </a:r>
            <a:r>
              <a:rPr lang="en-US" sz="1700" dirty="0" smtClean="0"/>
              <a:t>different components </a:t>
            </a:r>
            <a:r>
              <a:rPr lang="en-US" sz="1700" dirty="0"/>
              <a:t>is based on their roles in the SOA applications. More </a:t>
            </a:r>
            <a:r>
              <a:rPr lang="en-US" sz="1700" dirty="0" smtClean="0"/>
              <a:t>often than </a:t>
            </a:r>
            <a:r>
              <a:rPr lang="en-US" sz="1700" dirty="0"/>
              <a:t>not, you start with a business problem and then abstract out the services</a:t>
            </a:r>
            <a:r>
              <a:rPr lang="en-US" sz="1700" dirty="0" smtClean="0"/>
              <a:t>. These </a:t>
            </a:r>
            <a:r>
              <a:rPr lang="en-US" sz="1700" dirty="0"/>
              <a:t>services can be re-used by other applications in the future</a:t>
            </a:r>
            <a:r>
              <a:rPr lang="en-US" sz="1700" dirty="0" smtClean="0"/>
              <a:t>.</a:t>
            </a:r>
          </a:p>
          <a:p>
            <a:pPr lvl="1"/>
            <a:r>
              <a:rPr lang="en-US" sz="1700" dirty="0"/>
              <a:t> </a:t>
            </a:r>
            <a:r>
              <a:rPr lang="en-US" sz="1700" dirty="0" smtClean="0"/>
              <a:t>Cloud </a:t>
            </a:r>
            <a:r>
              <a:rPr lang="en-US" sz="1700" dirty="0"/>
              <a:t>Computing is for </a:t>
            </a:r>
            <a:r>
              <a:rPr lang="en-US" sz="1700" dirty="0" smtClean="0"/>
              <a:t>IT delivery</a:t>
            </a:r>
            <a:r>
              <a:rPr lang="en-US" sz="1700" dirty="0"/>
              <a:t>. The dividing of different services is based on their roles in a </a:t>
            </a:r>
            <a:r>
              <a:rPr lang="en-US" sz="1700" dirty="0" smtClean="0"/>
              <a:t>software stack </a:t>
            </a:r>
            <a:r>
              <a:rPr lang="en-US" sz="1700" dirty="0"/>
              <a:t>that is mostly </a:t>
            </a:r>
            <a:r>
              <a:rPr lang="en-US" sz="1700" dirty="0" smtClean="0"/>
              <a:t>well defined</a:t>
            </a:r>
            <a:r>
              <a:rPr lang="en-US" sz="1700" dirty="0"/>
              <a:t>. You don’t need a problem before defining the cloud services. </a:t>
            </a:r>
            <a:r>
              <a:rPr lang="en-US" sz="1700" dirty="0" smtClean="0"/>
              <a:t>The services </a:t>
            </a:r>
            <a:r>
              <a:rPr lang="en-US" sz="1700" dirty="0"/>
              <a:t>can be easily re-used by all applications.</a:t>
            </a:r>
          </a:p>
          <a:p>
            <a:endParaRPr lang="en-US" sz="1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3FE0-532D-4AA4-9F54-01DB3089697B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16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SOA and cloud computing share many common principles, but also </a:t>
            </a:r>
            <a:r>
              <a:rPr lang="en-US" dirty="0" smtClean="0"/>
              <a:t>differ significantly </a:t>
            </a:r>
            <a:r>
              <a:rPr lang="en-US" dirty="0"/>
              <a:t>in their role in IT architecture. </a:t>
            </a:r>
            <a:endParaRPr lang="en-US" dirty="0" smtClean="0"/>
          </a:p>
          <a:p>
            <a:r>
              <a:rPr lang="en-US" dirty="0" smtClean="0"/>
              <a:t>SOA </a:t>
            </a:r>
            <a:r>
              <a:rPr lang="en-US" dirty="0"/>
              <a:t>is mainly an application</a:t>
            </a:r>
            <a:br>
              <a:rPr lang="en-US" dirty="0"/>
            </a:br>
            <a:r>
              <a:rPr lang="en-US" dirty="0"/>
              <a:t>architecture with horizontal services; while cloud computing is an </a:t>
            </a:r>
            <a:r>
              <a:rPr lang="en-US" dirty="0" smtClean="0"/>
              <a:t>IT architecture </a:t>
            </a:r>
            <a:r>
              <a:rPr lang="en-US" dirty="0"/>
              <a:t>with vertical services.</a:t>
            </a:r>
          </a:p>
          <a:p>
            <a:r>
              <a:rPr lang="en-US" dirty="0"/>
              <a:t> </a:t>
            </a:r>
            <a:r>
              <a:rPr lang="en-US" dirty="0" smtClean="0"/>
              <a:t>Given </a:t>
            </a:r>
            <a:r>
              <a:rPr lang="en-US" dirty="0"/>
              <a:t>the differences, SOA and cloud computing complement each other</a:t>
            </a:r>
            <a:br>
              <a:rPr lang="en-US" dirty="0"/>
            </a:br>
            <a:r>
              <a:rPr lang="en-US" dirty="0"/>
              <a:t>very well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F5C-3C2B-4A26-AD71-D2C1F1537611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07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000" b="1" dirty="0" smtClean="0"/>
              <a:t>Service Oriented Architecture FOR dummies</a:t>
            </a:r>
            <a:r>
              <a:rPr lang="en-US" sz="2000" dirty="0" smtClean="0"/>
              <a:t>, Judith Hurwitz, Robin </a:t>
            </a:r>
            <a:r>
              <a:rPr lang="en-US" sz="2000" dirty="0" err="1" smtClean="0"/>
              <a:t>Bloor,Marcia</a:t>
            </a:r>
            <a:r>
              <a:rPr lang="en-US" sz="2000" dirty="0" smtClean="0"/>
              <a:t> Kaufman, and Dr. Fern </a:t>
            </a:r>
            <a:r>
              <a:rPr lang="en-US" sz="2000" dirty="0" err="1" smtClean="0"/>
              <a:t>Halper</a:t>
            </a:r>
            <a:r>
              <a:rPr lang="en-US" sz="2000" dirty="0" smtClean="0"/>
              <a:t>, 2ND EDITION</a:t>
            </a:r>
          </a:p>
          <a:p>
            <a:r>
              <a:rPr lang="en-US" sz="2000" b="1" dirty="0" smtClean="0"/>
              <a:t>What is a Service Oriented Architecture? </a:t>
            </a:r>
            <a:r>
              <a:rPr lang="en-US" sz="2000" dirty="0" smtClean="0"/>
              <a:t>Prof. Paul A. </a:t>
            </a:r>
            <a:r>
              <a:rPr lang="en-US" sz="2000" dirty="0" err="1" smtClean="0"/>
              <a:t>Strassmann</a:t>
            </a:r>
            <a:r>
              <a:rPr lang="en-US" sz="2000" dirty="0" smtClean="0"/>
              <a:t>, George Mason University, November 19, 2007</a:t>
            </a:r>
          </a:p>
          <a:p>
            <a:r>
              <a:rPr lang="en-US" sz="2000" b="1" dirty="0"/>
              <a:t>Service Oriented Architecture (SOA</a:t>
            </a:r>
            <a:r>
              <a:rPr lang="en-US" sz="2000" b="1" dirty="0" smtClean="0"/>
              <a:t>)</a:t>
            </a:r>
            <a:r>
              <a:rPr lang="en-US" sz="2000" dirty="0" smtClean="0"/>
              <a:t>, </a:t>
            </a:r>
            <a:r>
              <a:rPr lang="en-US" sz="2000" i="1" dirty="0" smtClean="0"/>
              <a:t>David Linthicum, h</a:t>
            </a:r>
            <a:r>
              <a:rPr lang="en-US" sz="2000" dirty="0" smtClean="0"/>
              <a:t>ttps</a:t>
            </a:r>
            <a:r>
              <a:rPr lang="en-US" sz="2000" dirty="0"/>
              <a:t>://msdn.microsoft.com/en-us/library/bb833022.aspx</a:t>
            </a:r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b="1" dirty="0"/>
              <a:t>SOA and Cloud Computing: Are They The Same</a:t>
            </a:r>
            <a:r>
              <a:rPr lang="en-US" sz="2000" b="1" dirty="0" smtClean="0"/>
              <a:t>? , </a:t>
            </a:r>
            <a:r>
              <a:rPr lang="en-US" sz="2000" dirty="0" smtClean="0"/>
              <a:t>Steve </a:t>
            </a:r>
            <a:r>
              <a:rPr lang="en-US" sz="2000" dirty="0"/>
              <a:t>Jin, </a:t>
            </a:r>
            <a:r>
              <a:rPr lang="en-US" sz="2000" dirty="0" smtClean="0"/>
              <a:t> 2010, http</a:t>
            </a:r>
            <a:r>
              <a:rPr lang="en-US" sz="2000" dirty="0"/>
              <a:t>://blogs.vmware.com/vcloud/2010/04/soa-and-cloud-computing-are-they-the-same.html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928D-EA74-47DF-AB79-F0482EB86107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SOA is </a:t>
            </a:r>
            <a:r>
              <a:rPr lang="en-US" dirty="0"/>
              <a:t>a business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building IT systems that allows businesses to </a:t>
            </a:r>
            <a:endParaRPr lang="en-US" dirty="0" smtClean="0"/>
          </a:p>
          <a:p>
            <a:pPr lvl="1"/>
            <a:r>
              <a:rPr lang="en-US" dirty="0" smtClean="0"/>
              <a:t>Leverage existing assets </a:t>
            </a:r>
          </a:p>
          <a:p>
            <a:pPr lvl="1"/>
            <a:r>
              <a:rPr lang="en-US" dirty="0" smtClean="0"/>
              <a:t>Create new ones </a:t>
            </a:r>
          </a:p>
          <a:p>
            <a:pPr lvl="1"/>
            <a:r>
              <a:rPr lang="en-US" dirty="0" smtClean="0"/>
              <a:t>Easily enable the inevitable changes required to support the business 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0137-B736-4EFC-920D-ABABB940784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6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Smarter </a:t>
            </a:r>
            <a:r>
              <a:rPr lang="en-US" dirty="0"/>
              <a:t>Business and Smarter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business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IT</a:t>
            </a:r>
            <a:r>
              <a:rPr lang="en-US" dirty="0"/>
              <a:t> have a means to meet each other halfway and work together using a </a:t>
            </a:r>
            <a:r>
              <a:rPr lang="en-US" u="sng" dirty="0"/>
              <a:t>business focused approach </a:t>
            </a:r>
            <a:r>
              <a:rPr lang="en-US" dirty="0"/>
              <a:t>to develop new ways to use technology to grow the firm</a:t>
            </a:r>
            <a:r>
              <a:rPr lang="en-US" dirty="0" smtClean="0"/>
              <a:t>.</a:t>
            </a:r>
          </a:p>
          <a:p>
            <a:r>
              <a:rPr lang="en-US" dirty="0"/>
              <a:t>SOA can make it </a:t>
            </a:r>
            <a:r>
              <a:rPr lang="en-US" b="1" dirty="0" smtClean="0"/>
              <a:t>easier </a:t>
            </a:r>
            <a:r>
              <a:rPr lang="en-US" dirty="0" smtClean="0"/>
              <a:t>and </a:t>
            </a:r>
            <a:r>
              <a:rPr lang="en-US" dirty="0"/>
              <a:t>faster to build and deploy IT systems that directly serve the </a:t>
            </a:r>
            <a:r>
              <a:rPr lang="en-US" b="1" dirty="0"/>
              <a:t>goals</a:t>
            </a:r>
            <a:r>
              <a:rPr lang="en-US" dirty="0"/>
              <a:t> of a business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SOA helps companies to </a:t>
            </a:r>
            <a:r>
              <a:rPr lang="en-US" b="1" dirty="0"/>
              <a:t>develop tools </a:t>
            </a:r>
            <a:r>
              <a:rPr lang="en-US" dirty="0"/>
              <a:t>they need to spot new trends and opportunities and see new ideas to </a:t>
            </a:r>
            <a:r>
              <a:rPr lang="en-US" dirty="0" smtClean="0"/>
              <a:t>fulfill their needs.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1016-ED43-4BD1-AFA3-1A401BEB6B5C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2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Characteristics of SOA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of service, security and performance are specified.  </a:t>
            </a:r>
          </a:p>
          <a:p>
            <a:r>
              <a:rPr lang="en-US" dirty="0" smtClean="0"/>
              <a:t>Software infrastructure is responsible for managing. </a:t>
            </a:r>
          </a:p>
          <a:p>
            <a:r>
              <a:rPr lang="en-US" dirty="0" smtClean="0"/>
              <a:t>Services are cataloged and discoverable. </a:t>
            </a:r>
          </a:p>
          <a:p>
            <a:r>
              <a:rPr lang="en-US" dirty="0" smtClean="0"/>
              <a:t>Data are cataloged and discoverable. </a:t>
            </a:r>
          </a:p>
          <a:p>
            <a:r>
              <a:rPr lang="en-US" dirty="0" smtClean="0"/>
              <a:t>Protocols use only industry standards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1318-A84C-4D2E-B6C3-3D1EA0C72A6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SOA is for building business </a:t>
            </a:r>
            <a:r>
              <a:rPr lang="en-US" b="1" dirty="0" smtClean="0"/>
              <a:t>applications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Not all applications, just business oriented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SOA is a black-box component </a:t>
            </a:r>
            <a:r>
              <a:rPr lang="en-US" b="1" dirty="0" smtClean="0"/>
              <a:t>architecture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Deliberately </a:t>
            </a:r>
            <a:r>
              <a:rPr lang="en-US" dirty="0"/>
              <a:t>hides complexity wherever </a:t>
            </a:r>
            <a:r>
              <a:rPr lang="en-US" dirty="0" smtClean="0"/>
              <a:t>possible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Enables </a:t>
            </a:r>
            <a:r>
              <a:rPr lang="en-US" dirty="0"/>
              <a:t>the reuse of existing business applications by adding a fairly simple adapter to </a:t>
            </a:r>
            <a:r>
              <a:rPr lang="en-US" dirty="0" smtClean="0"/>
              <a:t>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SOA </a:t>
            </a:r>
            <a:r>
              <a:rPr lang="en-US" b="1" dirty="0"/>
              <a:t>components are loosely </a:t>
            </a:r>
            <a:r>
              <a:rPr lang="en-US" b="1" dirty="0" smtClean="0"/>
              <a:t>coupled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SOA components are orchestrated to link together through business processes to deliver a well-defined level of service.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B672-B7BA-4DC5-AC7A-9363691C8FF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9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Common problem to many large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have </a:t>
            </a:r>
            <a:r>
              <a:rPr lang="en-US" dirty="0"/>
              <a:t>lots of similar programs </a:t>
            </a:r>
            <a:endParaRPr lang="en-US" dirty="0" smtClean="0"/>
          </a:p>
          <a:p>
            <a:pPr lvl="2"/>
            <a:r>
              <a:rPr lang="en-US" dirty="0" smtClean="0"/>
              <a:t>Every department has </a:t>
            </a:r>
            <a:r>
              <a:rPr lang="en-US" dirty="0"/>
              <a:t>its own version of the software 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cross </a:t>
            </a:r>
            <a:r>
              <a:rPr lang="en-US" dirty="0"/>
              <a:t>a particular company, you might find </a:t>
            </a:r>
            <a:r>
              <a:rPr lang="en-US" dirty="0" smtClean="0"/>
              <a:t>lots of different versions </a:t>
            </a:r>
            <a:r>
              <a:rPr lang="en-US" dirty="0"/>
              <a:t>of more or less the same process </a:t>
            </a:r>
            <a:endParaRPr lang="en-US" dirty="0" smtClean="0"/>
          </a:p>
          <a:p>
            <a:pPr lvl="1"/>
            <a:r>
              <a:rPr lang="en-US" dirty="0" smtClean="0"/>
              <a:t>Such </a:t>
            </a:r>
            <a:r>
              <a:rPr lang="en-US" dirty="0"/>
              <a:t>duplication becomes a nightmare when one company acquires another and finds that they have </a:t>
            </a:r>
            <a:r>
              <a:rPr lang="en-US" b="1" dirty="0"/>
              <a:t>similar</a:t>
            </a:r>
            <a:r>
              <a:rPr lang="en-US" dirty="0"/>
              <a:t> (but not identical) applications purporting to do the same thing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These </a:t>
            </a:r>
            <a:r>
              <a:rPr lang="en-US" dirty="0" smtClean="0"/>
              <a:t>small variations create very </a:t>
            </a:r>
            <a:r>
              <a:rPr lang="en-US" dirty="0"/>
              <a:t>complicated and expensive to </a:t>
            </a:r>
            <a:r>
              <a:rPr lang="en-US" dirty="0" smtClean="0"/>
              <a:t>maintenance</a:t>
            </a:r>
          </a:p>
          <a:p>
            <a:pPr lvl="2"/>
            <a:r>
              <a:rPr lang="en-US" dirty="0" smtClean="0"/>
              <a:t>Small changes can create big nightmares</a:t>
            </a:r>
          </a:p>
          <a:p>
            <a:pPr lvl="2"/>
            <a:r>
              <a:rPr lang="en-US" dirty="0" smtClean="0"/>
              <a:t>It’s difficult </a:t>
            </a:r>
            <a:r>
              <a:rPr lang="en-US" dirty="0"/>
              <a:t>to find every instance in every application that needs to be </a:t>
            </a:r>
            <a:r>
              <a:rPr lang="en-US" dirty="0" smtClean="0"/>
              <a:t>changed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type of change takes time away </a:t>
            </a:r>
            <a:r>
              <a:rPr lang="en-US" dirty="0" smtClean="0"/>
              <a:t>from </a:t>
            </a:r>
            <a:r>
              <a:rPr lang="en-US" dirty="0"/>
              <a:t>getting to market quickly with new products.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80C2-45CB-416F-8C13-F44073B46575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9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: reuse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With SOA, these important business processes </a:t>
            </a:r>
            <a:r>
              <a:rPr lang="en-US" dirty="0" smtClean="0"/>
              <a:t>become </a:t>
            </a:r>
            <a:r>
              <a:rPr lang="en-US" b="1" dirty="0"/>
              <a:t>business </a:t>
            </a:r>
            <a:r>
              <a:rPr lang="en-US" b="1" dirty="0" smtClean="0"/>
              <a:t>services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reating </a:t>
            </a:r>
            <a:r>
              <a:rPr lang="en-US" dirty="0"/>
              <a:t>an </a:t>
            </a:r>
            <a:r>
              <a:rPr lang="en-US" dirty="0" smtClean="0"/>
              <a:t>invoice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alculating </a:t>
            </a:r>
            <a:r>
              <a:rPr lang="en-US" dirty="0"/>
              <a:t>an interest </a:t>
            </a:r>
            <a:r>
              <a:rPr lang="en-US" dirty="0" smtClean="0"/>
              <a:t>rate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ecuring </a:t>
            </a:r>
            <a:r>
              <a:rPr lang="en-US" dirty="0"/>
              <a:t>a </a:t>
            </a:r>
            <a:r>
              <a:rPr lang="en-US" dirty="0" smtClean="0"/>
              <a:t>reservation</a:t>
            </a:r>
          </a:p>
          <a:p>
            <a:r>
              <a:rPr lang="en-US" dirty="0"/>
              <a:t>one single business service for a given function that gets used </a:t>
            </a:r>
            <a:r>
              <a:rPr lang="en-US" b="1" dirty="0"/>
              <a:t>everywhere</a:t>
            </a:r>
            <a:r>
              <a:rPr lang="en-US" dirty="0"/>
              <a:t> in your organization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With SOA, when you need to change a business policy, you </a:t>
            </a:r>
            <a:r>
              <a:rPr lang="en-US" b="1" dirty="0"/>
              <a:t>change</a:t>
            </a:r>
            <a:r>
              <a:rPr lang="en-US" dirty="0"/>
              <a:t> it in only </a:t>
            </a:r>
            <a:r>
              <a:rPr lang="en-US" b="1" dirty="0"/>
              <a:t>one place</a:t>
            </a:r>
            <a:r>
              <a:rPr lang="en-US" dirty="0"/>
              <a:t>. And, because the same service is used everywhere, you have consistency throughout your organization.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9FD8-500F-4545-8FC3-F6CBE04C0D3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9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“Service”?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Service is a reusable component.</a:t>
            </a:r>
          </a:p>
          <a:p>
            <a:r>
              <a:rPr lang="en-US" dirty="0" smtClean="0"/>
              <a:t>A Service changes business data from one state to another.</a:t>
            </a:r>
          </a:p>
          <a:p>
            <a:r>
              <a:rPr lang="en-US" dirty="0" smtClean="0"/>
              <a:t>A Service is the only way how data is accessed.</a:t>
            </a:r>
          </a:p>
          <a:p>
            <a:r>
              <a:rPr lang="en-US" altLang="ja-JP" dirty="0" smtClean="0">
                <a:ea typeface="ＭＳ Ｐゴシック" charset="-128"/>
              </a:rPr>
              <a:t>I</a:t>
            </a:r>
            <a:r>
              <a:rPr lang="en-US" dirty="0" smtClean="0"/>
              <a:t>f you can describe a component in WSDL, it is a service</a:t>
            </a:r>
          </a:p>
          <a:p>
            <a:pPr lvl="1"/>
            <a:r>
              <a:rPr lang="en-US" dirty="0"/>
              <a:t>The Web Services Description Language </a:t>
            </a:r>
            <a:r>
              <a:rPr lang="en-US" dirty="0" smtClean="0"/>
              <a:t>is </a:t>
            </a:r>
            <a:r>
              <a:rPr lang="en-US" dirty="0"/>
              <a:t>an XML-based interface definition language that is used for describing the functionality offered by a web service.</a:t>
            </a:r>
            <a:r>
              <a:rPr lang="en-US" dirty="0" smtClean="0"/>
              <a:t> Service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859-05BC-47A7-B2F1-619A7B3B6FFE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maryam KheirAbadi- Azad University of Neyshabur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7BC5-1C93-47B9-8F0F-5BCAEE10B72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14927</TotalTime>
  <Words>1728</Words>
  <Application>Microsoft Office PowerPoint</Application>
  <PresentationFormat>On-screen Show (4:3)</PresentationFormat>
  <Paragraphs>205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What is a Service Oriented Architecture (SOA)?</vt:lpstr>
      <vt:lpstr>SOA is a business approach</vt:lpstr>
      <vt:lpstr>Smarter Business and Smarter IT</vt:lpstr>
      <vt:lpstr>Key Characteristics of SOA</vt:lpstr>
      <vt:lpstr>Clarification </vt:lpstr>
      <vt:lpstr>Common problem to many large companies</vt:lpstr>
      <vt:lpstr>Solution : reuse </vt:lpstr>
      <vt:lpstr>What is a “Service”?</vt:lpstr>
      <vt:lpstr>Assuring a Better Quality of Service</vt:lpstr>
      <vt:lpstr>When designing a SOA</vt:lpstr>
      <vt:lpstr>Layers of SOA</vt:lpstr>
      <vt:lpstr>Fundamental SOA components</vt:lpstr>
      <vt:lpstr>The Enterprise Service Bus (ESB)</vt:lpstr>
      <vt:lpstr>Registry</vt:lpstr>
      <vt:lpstr>Repository</vt:lpstr>
      <vt:lpstr>Difference between repository and registry</vt:lpstr>
      <vt:lpstr>Business process orchestration manager (BPOM) and service broke</vt:lpstr>
      <vt:lpstr>The role of the SOA service manager</vt:lpstr>
      <vt:lpstr>SOA vs Cloud Computing</vt:lpstr>
      <vt:lpstr>similarities</vt:lpstr>
      <vt:lpstr>Differences 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Phisanu P</dc:creator>
  <cp:lastModifiedBy>user1</cp:lastModifiedBy>
  <cp:revision>563</cp:revision>
  <dcterms:created xsi:type="dcterms:W3CDTF">2010-11-10T03:55:13Z</dcterms:created>
  <dcterms:modified xsi:type="dcterms:W3CDTF">2019-04-09T11:13:13Z</dcterms:modified>
</cp:coreProperties>
</file>