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4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2" r:id="rId13"/>
    <p:sldId id="267" r:id="rId14"/>
    <p:sldId id="268" r:id="rId15"/>
    <p:sldId id="269" r:id="rId16"/>
    <p:sldId id="270" r:id="rId17"/>
    <p:sldId id="271" r:id="rId18"/>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87" autoAdjust="0"/>
    <p:restoredTop sz="94660"/>
  </p:normalViewPr>
  <p:slideViewPr>
    <p:cSldViewPr snapToGrid="0">
      <p:cViewPr varScale="1">
        <p:scale>
          <a:sx n="62" d="100"/>
          <a:sy n="62" d="100"/>
        </p:scale>
        <p:origin x="42"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F121C9A-4B23-4C53-B4D5-0A6BB30B6D72}" type="datetimeFigureOut">
              <a:rPr lang="fa-IR" smtClean="0"/>
              <a:t>19/06/1436</a:t>
            </a:fld>
            <a:endParaRPr lang="fa-IR"/>
          </a:p>
        </p:txBody>
      </p:sp>
      <p:sp>
        <p:nvSpPr>
          <p:cNvPr id="5" name="Footer Placeholder 4"/>
          <p:cNvSpPr>
            <a:spLocks noGrp="1"/>
          </p:cNvSpPr>
          <p:nvPr>
            <p:ph type="ftr" sz="quarter" idx="11"/>
          </p:nvPr>
        </p:nvSpPr>
        <p:spPr/>
        <p:txBody>
          <a:bodyPr/>
          <a:lstStyle/>
          <a:p>
            <a:endParaRPr lang="fa-I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3140973028"/>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21C9A-4B23-4C53-B4D5-0A6BB30B6D72}" type="datetimeFigureOut">
              <a:rPr lang="fa-IR" smtClean="0"/>
              <a:t>19/06/1436</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2777741795"/>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21C9A-4B23-4C53-B4D5-0A6BB30B6D72}" type="datetimeFigureOut">
              <a:rPr lang="fa-IR" smtClean="0"/>
              <a:t>19/06/1436</a:t>
            </a:fld>
            <a:endParaRPr lang="fa-IR"/>
          </a:p>
        </p:txBody>
      </p:sp>
      <p:sp>
        <p:nvSpPr>
          <p:cNvPr id="5" name="Footer Placeholder 4"/>
          <p:cNvSpPr>
            <a:spLocks noGrp="1"/>
          </p:cNvSpPr>
          <p:nvPr>
            <p:ph type="ftr" sz="quarter" idx="11"/>
          </p:nvPr>
        </p:nvSpPr>
        <p:spPr/>
        <p:txBody>
          <a:bodyPr/>
          <a:lstStyle/>
          <a:p>
            <a:endParaRPr lang="fa-I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8DDAFAE-F782-4106-A1D1-5113032E27E7}" type="slidenum">
              <a:rPr lang="fa-IR" smtClean="0"/>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46228588"/>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F121C9A-4B23-4C53-B4D5-0A6BB30B6D72}" type="datetimeFigureOut">
              <a:rPr lang="fa-IR" smtClean="0"/>
              <a:t>19/06/1436</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3266713793"/>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F121C9A-4B23-4C53-B4D5-0A6BB30B6D72}" type="datetimeFigureOut">
              <a:rPr lang="fa-IR" smtClean="0"/>
              <a:t>19/06/1436</a:t>
            </a:fld>
            <a:endParaRPr lang="fa-IR"/>
          </a:p>
        </p:txBody>
      </p:sp>
      <p:sp>
        <p:nvSpPr>
          <p:cNvPr id="6" name="Footer Placeholder 5"/>
          <p:cNvSpPr>
            <a:spLocks noGrp="1"/>
          </p:cNvSpPr>
          <p:nvPr>
            <p:ph type="ftr" sz="quarter" idx="11"/>
          </p:nvPr>
        </p:nvSpPr>
        <p:spPr/>
        <p:txBody>
          <a:bodyPr/>
          <a:lstStyle/>
          <a:p>
            <a:endParaRPr lang="fa-I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DDAFAE-F782-4106-A1D1-5113032E27E7}" type="slidenum">
              <a:rPr lang="fa-IR" smtClean="0"/>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31644298"/>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F121C9A-4B23-4C53-B4D5-0A6BB30B6D72}" type="datetimeFigureOut">
              <a:rPr lang="fa-IR" smtClean="0"/>
              <a:t>19/06/1436</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3505357975"/>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121C9A-4B23-4C53-B4D5-0A6BB30B6D72}" type="datetimeFigureOut">
              <a:rPr lang="fa-IR" smtClean="0"/>
              <a:t>19/06/1436</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768491406"/>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121C9A-4B23-4C53-B4D5-0A6BB30B6D72}" type="datetimeFigureOut">
              <a:rPr lang="fa-IR" smtClean="0"/>
              <a:t>19/06/1436</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3991524842"/>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F121C9A-4B23-4C53-B4D5-0A6BB30B6D72}" type="datetimeFigureOut">
              <a:rPr lang="fa-IR" smtClean="0"/>
              <a:t>19/06/1436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3802302412"/>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121C9A-4B23-4C53-B4D5-0A6BB30B6D72}" type="datetimeFigureOut">
              <a:rPr lang="fa-IR" smtClean="0"/>
              <a:t>19/06/1436</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1101433231"/>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21C9A-4B23-4C53-B4D5-0A6BB30B6D72}" type="datetimeFigureOut">
              <a:rPr lang="fa-IR" smtClean="0"/>
              <a:t>19/06/1436</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2957018551"/>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F121C9A-4B23-4C53-B4D5-0A6BB30B6D72}" type="datetimeFigureOut">
              <a:rPr lang="fa-IR" smtClean="0"/>
              <a:t>19/06/1436</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826621550"/>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F121C9A-4B23-4C53-B4D5-0A6BB30B6D72}" type="datetimeFigureOut">
              <a:rPr lang="fa-IR" smtClean="0"/>
              <a:t>19/06/1436</a:t>
            </a:fld>
            <a:endParaRPr lang="fa-IR"/>
          </a:p>
        </p:txBody>
      </p:sp>
      <p:sp>
        <p:nvSpPr>
          <p:cNvPr id="8" name="Footer Placeholder 7"/>
          <p:cNvSpPr>
            <a:spLocks noGrp="1"/>
          </p:cNvSpPr>
          <p:nvPr>
            <p:ph type="ftr" sz="quarter" idx="11"/>
          </p:nvPr>
        </p:nvSpPr>
        <p:spPr/>
        <p:txBody>
          <a:bodyPr/>
          <a:lstStyle/>
          <a:p>
            <a:endParaRPr lang="fa-I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904128088"/>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F121C9A-4B23-4C53-B4D5-0A6BB30B6D72}" type="datetimeFigureOut">
              <a:rPr lang="fa-IR" smtClean="0"/>
              <a:t>19/06/1436</a:t>
            </a:fld>
            <a:endParaRPr lang="fa-IR"/>
          </a:p>
        </p:txBody>
      </p:sp>
      <p:sp>
        <p:nvSpPr>
          <p:cNvPr id="4" name="Footer Placeholder 3"/>
          <p:cNvSpPr>
            <a:spLocks noGrp="1"/>
          </p:cNvSpPr>
          <p:nvPr>
            <p:ph type="ftr" sz="quarter" idx="11"/>
          </p:nvPr>
        </p:nvSpPr>
        <p:spPr/>
        <p:txBody>
          <a:bodyPr/>
          <a:lstStyle/>
          <a:p>
            <a:endParaRPr lang="fa-I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4117390583"/>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21C9A-4B23-4C53-B4D5-0A6BB30B6D72}" type="datetimeFigureOut">
              <a:rPr lang="fa-IR" smtClean="0"/>
              <a:t>19/06/1436</a:t>
            </a:fld>
            <a:endParaRPr lang="fa-IR"/>
          </a:p>
        </p:txBody>
      </p:sp>
      <p:sp>
        <p:nvSpPr>
          <p:cNvPr id="3" name="Footer Placeholder 2"/>
          <p:cNvSpPr>
            <a:spLocks noGrp="1"/>
          </p:cNvSpPr>
          <p:nvPr>
            <p:ph type="ftr" sz="quarter" idx="11"/>
          </p:nvPr>
        </p:nvSpPr>
        <p:spPr/>
        <p:txBody>
          <a:bodyPr/>
          <a:lstStyle/>
          <a:p>
            <a:endParaRPr lang="fa-I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3097199295"/>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21C9A-4B23-4C53-B4D5-0A6BB30B6D72}" type="datetimeFigureOut">
              <a:rPr lang="fa-IR" smtClean="0"/>
              <a:t>19/06/1436</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3507866671"/>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21C9A-4B23-4C53-B4D5-0A6BB30B6D72}" type="datetimeFigureOut">
              <a:rPr lang="fa-IR" smtClean="0"/>
              <a:t>19/06/1436</a:t>
            </a:fld>
            <a:endParaRPr lang="fa-IR"/>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8DDAFAE-F782-4106-A1D1-5113032E27E7}" type="slidenum">
              <a:rPr lang="fa-IR" smtClean="0"/>
              <a:t>‹#›</a:t>
            </a:fld>
            <a:endParaRPr lang="fa-IR"/>
          </a:p>
        </p:txBody>
      </p:sp>
    </p:spTree>
    <p:extLst>
      <p:ext uri="{BB962C8B-B14F-4D97-AF65-F5344CB8AC3E}">
        <p14:creationId xmlns:p14="http://schemas.microsoft.com/office/powerpoint/2010/main" val="577407424"/>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10000"/>
            <a:lum/>
          </a:blip>
          <a:srcRect/>
          <a:stretch>
            <a:fillRect t="-9000" b="-9000"/>
          </a:stretch>
        </a:blip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F121C9A-4B23-4C53-B4D5-0A6BB30B6D72}" type="datetimeFigureOut">
              <a:rPr lang="fa-IR" smtClean="0"/>
              <a:t>19/06/1436</a:t>
            </a:fld>
            <a:endParaRPr lang="fa-I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8DDAFAE-F782-4106-A1D1-5113032E27E7}" type="slidenum">
              <a:rPr lang="fa-IR" smtClean="0"/>
              <a:t>‹#›</a:t>
            </a:fld>
            <a:endParaRPr lang="fa-IR"/>
          </a:p>
        </p:txBody>
      </p:sp>
    </p:spTree>
    <p:extLst>
      <p:ext uri="{BB962C8B-B14F-4D97-AF65-F5344CB8AC3E}">
        <p14:creationId xmlns:p14="http://schemas.microsoft.com/office/powerpoint/2010/main" val="3523301587"/>
      </p:ext>
    </p:extLst>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 id="2147484060" r:id="rId11"/>
    <p:sldLayoutId id="2147484061" r:id="rId12"/>
    <p:sldLayoutId id="2147484062" r:id="rId13"/>
    <p:sldLayoutId id="2147484063" r:id="rId14"/>
    <p:sldLayoutId id="2147484064" r:id="rId15"/>
    <p:sldLayoutId id="2147484065" r:id="rId16"/>
    <p:sldLayoutId id="2147484066" r:id="rId17"/>
  </p:sldLayoutIdLst>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بسم الله الرحمن الرحیم</a:t>
            </a:r>
          </a:p>
        </p:txBody>
      </p:sp>
      <p:sp>
        <p:nvSpPr>
          <p:cNvPr id="3" name="Text Placeholder 2"/>
          <p:cNvSpPr>
            <a:spLocks noGrp="1"/>
          </p:cNvSpPr>
          <p:nvPr>
            <p:ph type="body" idx="1"/>
          </p:nvPr>
        </p:nvSpPr>
        <p:spPr/>
        <p:txBody>
          <a:bodyPr/>
          <a:lstStyle/>
          <a:p>
            <a:pPr marR="0" lvl="1" rtl="1"/>
            <a:r>
              <a:rPr lang="fa-IR" b="0" i="0" u="none" strike="noStrike" baseline="0" smtClean="0">
                <a:solidFill>
                  <a:srgbClr val="1F4D78"/>
                </a:solidFill>
                <a:cs typeface="B Badr" panose="00000400000000000000" pitchFamily="2" charset="-78"/>
              </a:rPr>
              <a:t>آموزش عقائد آیت الله مصباح یزدی</a:t>
            </a:r>
          </a:p>
          <a:p>
            <a:pPr marR="0" lvl="1" rtl="1"/>
            <a:r>
              <a:rPr lang="fa-IR" b="0" i="0" u="none" strike="noStrike" baseline="0" smtClean="0">
                <a:solidFill>
                  <a:srgbClr val="1F4D78"/>
                </a:solidFill>
                <a:cs typeface="B Badr" panose="00000400000000000000" pitchFamily="2" charset="-78"/>
              </a:rPr>
              <a:t>درس سى و ششم </a:t>
            </a:r>
          </a:p>
          <a:p>
            <a:pPr marR="0" lvl="1" rtl="1"/>
            <a:r>
              <a:rPr lang="fa-IR" b="0" i="0" u="none" strike="noStrike" baseline="0" smtClean="0">
                <a:solidFill>
                  <a:srgbClr val="1F4D78"/>
                </a:solidFill>
                <a:cs typeface="B Badr" panose="00000400000000000000" pitchFamily="2" charset="-78"/>
              </a:rPr>
              <a:t>امامت </a:t>
            </a:r>
          </a:p>
          <a:p>
            <a:pPr marR="0" lvl="1" rtl="1"/>
            <a:r>
              <a:rPr lang="fa-IR" b="0" i="0" u="none" strike="noStrike" baseline="0" smtClean="0">
                <a:solidFill>
                  <a:srgbClr val="1F4D78"/>
                </a:solidFill>
                <a:cs typeface="B Badr" panose="00000400000000000000" pitchFamily="2" charset="-78"/>
              </a:rPr>
              <a:t>شامل: مقدمه</a:t>
            </a:r>
          </a:p>
          <a:p>
            <a:pPr marR="0" lvl="1" rtl="1"/>
            <a:r>
              <a:rPr lang="fa-IR" b="0" i="0" u="none" strike="noStrike" baseline="0" smtClean="0">
                <a:solidFill>
                  <a:srgbClr val="1F4D78"/>
                </a:solidFill>
                <a:cs typeface="B Badr" panose="00000400000000000000" pitchFamily="2" charset="-78"/>
              </a:rPr>
              <a:t>ـ مفهوم امامت</a:t>
            </a:r>
          </a:p>
        </p:txBody>
      </p:sp>
    </p:spTree>
    <p:extLst>
      <p:ext uri="{BB962C8B-B14F-4D97-AF65-F5344CB8AC3E}">
        <p14:creationId xmlns:p14="http://schemas.microsoft.com/office/powerpoint/2010/main" val="3886795381"/>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مفهوم امامت</a:t>
            </a:r>
          </a:p>
        </p:txBody>
      </p:sp>
      <p:sp>
        <p:nvSpPr>
          <p:cNvPr id="3" name="Text Placeholder 2"/>
          <p:cNvSpPr>
            <a:spLocks noGrp="1"/>
          </p:cNvSpPr>
          <p:nvPr>
            <p:ph type="body" idx="1"/>
          </p:nvPr>
        </p:nvSpPr>
        <p:spPr/>
        <p:txBody>
          <a:bodyPr>
            <a:normAutofit/>
          </a:bodyPr>
          <a:lstStyle/>
          <a:p>
            <a:pPr marR="0" lvl="1" algn="just" rtl="1"/>
            <a:r>
              <a:rPr lang="fa-IR" sz="2800" b="0" i="0" u="none" strike="noStrike" baseline="0" dirty="0" smtClean="0">
                <a:solidFill>
                  <a:srgbClr val="1F4D78"/>
                </a:solidFill>
                <a:cs typeface="B Badr" panose="00000400000000000000" pitchFamily="2" charset="-78"/>
              </a:rPr>
              <a:t>امامت در لغت به معناى پيشوايى و رهبرى است و هر كسى كه متصدّى رهبرى گروهى شود «امام» ناميده مى‌شود و خواه در راه حق باشد يا در راه باطل، چنانكه در قرآن كريم، واژه «أَئِمَّةَ الْكُفْر» درباره سران كفّار بكار رفته است، و كسى كه نمازگزاران به او اقتداء مى‌كنند «امام جماعت» ناميده مى‌شود.</a:t>
            </a:r>
          </a:p>
          <a:p>
            <a:pPr marR="0" lvl="1" algn="just" rtl="1"/>
            <a:r>
              <a:rPr lang="fa-IR" sz="2800" b="0" i="0" u="none" strike="noStrike" baseline="0" dirty="0" smtClean="0">
                <a:solidFill>
                  <a:srgbClr val="1F4D78"/>
                </a:solidFill>
                <a:cs typeface="B Badr" panose="00000400000000000000" pitchFamily="2" charset="-78"/>
              </a:rPr>
              <a:t>اما در اصطلاح علم كلام، امامت عبارت است از: «رياست همگانى و فراگير بر جامعه اسلامى در همه امور دينى و دنيوى».</a:t>
            </a:r>
          </a:p>
        </p:txBody>
      </p:sp>
    </p:spTree>
    <p:extLst>
      <p:ext uri="{BB962C8B-B14F-4D97-AF65-F5344CB8AC3E}">
        <p14:creationId xmlns:p14="http://schemas.microsoft.com/office/powerpoint/2010/main" val="1939787386"/>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دو امام در قرآن</a:t>
            </a:r>
          </a:p>
        </p:txBody>
      </p:sp>
      <p:sp>
        <p:nvSpPr>
          <p:cNvPr id="3" name="Text Placeholder 2"/>
          <p:cNvSpPr>
            <a:spLocks noGrp="1"/>
          </p:cNvSpPr>
          <p:nvPr>
            <p:ph type="body" idx="1"/>
          </p:nvPr>
        </p:nvSpPr>
        <p:spPr/>
        <p:txBody>
          <a:bodyPr>
            <a:noAutofit/>
          </a:bodyPr>
          <a:lstStyle/>
          <a:p>
            <a:pPr marR="0" lvl="0" algn="just" rtl="1"/>
            <a:r>
              <a:rPr lang="fa-IR" sz="2800" b="1" i="0" u="none" strike="noStrike" baseline="0" dirty="0" smtClean="0">
                <a:solidFill>
                  <a:srgbClr val="525252"/>
                </a:solidFill>
                <a:cs typeface="B Mitra" panose="00000400000000000000" pitchFamily="2" charset="-78"/>
              </a:rPr>
              <a:t>امام </a:t>
            </a:r>
            <a:r>
              <a:rPr lang="fa-IR" sz="2800" b="1" i="0" u="none" strike="noStrike" baseline="0" dirty="0" smtClean="0">
                <a:solidFill>
                  <a:srgbClr val="525252"/>
                </a:solidFill>
                <a:cs typeface="B Mitra" panose="00000400000000000000" pitchFamily="2" charset="-78"/>
              </a:rPr>
              <a:t>نار</a:t>
            </a:r>
            <a:endParaRPr lang="fa-IR" sz="2800" b="1" i="0" u="none" strike="noStrike" baseline="0" dirty="0" smtClean="0">
              <a:solidFill>
                <a:srgbClr val="525252"/>
              </a:solidFill>
              <a:cs typeface="B Mitra" panose="00000400000000000000" pitchFamily="2" charset="-78"/>
            </a:endParaRPr>
          </a:p>
          <a:p>
            <a:pPr marR="0" lvl="2" algn="just" rtl="1"/>
            <a:r>
              <a:rPr lang="fa-IR" sz="2800" b="0" i="1" u="none" strike="noStrike" baseline="0" dirty="0" smtClean="0">
                <a:solidFill>
                  <a:srgbClr val="2E74B5"/>
                </a:solidFill>
                <a:latin typeface="Scheherazade" panose="01000600020000020003" pitchFamily="2" charset="-78"/>
                <a:cs typeface="Scheherazade" panose="01000600020000020003" pitchFamily="2" charset="-78"/>
              </a:rPr>
              <a:t>وَ إِنْ نَکَثُوا أَيْمَانَهُمْ مِنْ بَعْدِ عَهْدِهِمْ وَ طَعَنُوا فِي دِينِکُمْ فَقَاتِلُوا أَئِمَّةَ الْکُفْرِ إِنَّهُمْ لاَ أَيْمَانَ لَهُمْ لَعَلَّهُمْ يَنْتَهُونَ‌ (12) </a:t>
            </a:r>
          </a:p>
          <a:p>
            <a:pPr marR="0" lvl="2" algn="just" rtl="1"/>
            <a:r>
              <a:rPr lang="fa-IR" sz="2800" b="0" i="1" u="none" strike="noStrike" baseline="0" dirty="0" smtClean="0">
                <a:solidFill>
                  <a:srgbClr val="000000"/>
                </a:solidFill>
                <a:latin typeface="Scheherazade" panose="01000600020000020003" pitchFamily="2" charset="-78"/>
                <a:cs typeface="Scheherazade" panose="01000600020000020003" pitchFamily="2" charset="-78"/>
              </a:rPr>
              <a:t>و اگر پیمانهای خود را پس از عهد خویش بشکنند، و آیین شما را مورد طعن قرار دهند، با پیشوایان کفر پیکار کنید؛ چرا که آنها پیمانی ندارند؛ شاید (با شدّت عمل) دست بردارند!</a:t>
            </a:r>
          </a:p>
          <a:p>
            <a:pPr marR="0" lvl="2" algn="just" rtl="1"/>
            <a:r>
              <a:rPr lang="fa-IR" sz="2800" b="0" i="1" u="none" strike="noStrike" baseline="0" dirty="0" smtClean="0">
                <a:solidFill>
                  <a:srgbClr val="2E74B5"/>
                </a:solidFill>
                <a:latin typeface="Scheherazade" panose="01000600020000020003" pitchFamily="2" charset="-78"/>
                <a:cs typeface="Scheherazade" panose="01000600020000020003" pitchFamily="2" charset="-78"/>
              </a:rPr>
              <a:t>وَ </a:t>
            </a:r>
            <a:r>
              <a:rPr lang="fa-IR" sz="2800" b="0" i="1" u="none" strike="noStrike" baseline="0" dirty="0" smtClean="0">
                <a:solidFill>
                  <a:srgbClr val="2E74B5"/>
                </a:solidFill>
                <a:latin typeface="Scheherazade" panose="01000600020000020003" pitchFamily="2" charset="-78"/>
                <a:cs typeface="Scheherazade" panose="01000600020000020003" pitchFamily="2" charset="-78"/>
              </a:rPr>
              <a:t>جَعَلْنَاهُمْ أَئِمَّةً يَدْعُونَ إِلَى النَّارِ وَ يَوْمَ الْقِيَامَةِ لاَ يُنْصَرُونَ‌ (41) </a:t>
            </a:r>
          </a:p>
          <a:p>
            <a:pPr marR="0" lvl="2" algn="just" rtl="1"/>
            <a:r>
              <a:rPr lang="fa-IR" sz="2800" b="0" i="1" u="none" strike="noStrike" baseline="0" dirty="0" smtClean="0">
                <a:solidFill>
                  <a:srgbClr val="000000"/>
                </a:solidFill>
                <a:latin typeface="Scheherazade" panose="01000600020000020003" pitchFamily="2" charset="-78"/>
                <a:cs typeface="Scheherazade" panose="01000600020000020003" pitchFamily="2" charset="-78"/>
              </a:rPr>
              <a:t>و آنان [= فرعونیان‌] را پیشوایانی قرار دادیم که به آتش (دوزخ) دعوت می‌کنند؛ و روز رستاخیز یاری نخواهند شد!</a:t>
            </a:r>
          </a:p>
          <a:p>
            <a:pPr marR="0" lvl="2" algn="just" rtl="1"/>
            <a:r>
              <a:rPr lang="fa-IR" sz="2800" b="0" i="1" u="none" strike="noStrike" baseline="0" dirty="0" smtClean="0">
                <a:solidFill>
                  <a:srgbClr val="993300"/>
                </a:solidFill>
                <a:latin typeface="Scheherazade" panose="01000600020000020003" pitchFamily="2" charset="-78"/>
                <a:cs typeface="Scheherazade" panose="01000600020000020003" pitchFamily="2" charset="-78"/>
              </a:rPr>
              <a:t>﴿القصص‏، 41﴾</a:t>
            </a:r>
          </a:p>
        </p:txBody>
      </p:sp>
    </p:spTree>
    <p:extLst>
      <p:ext uri="{BB962C8B-B14F-4D97-AF65-F5344CB8AC3E}">
        <p14:creationId xmlns:p14="http://schemas.microsoft.com/office/powerpoint/2010/main" val="1978066707"/>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Text Placeholder 2"/>
          <p:cNvSpPr>
            <a:spLocks noGrp="1"/>
          </p:cNvSpPr>
          <p:nvPr>
            <p:ph type="body" idx="1"/>
          </p:nvPr>
        </p:nvSpPr>
        <p:spPr/>
        <p:txBody>
          <a:bodyPr/>
          <a:lstStyle/>
          <a:p>
            <a:r>
              <a:rPr lang="fa-IR" dirty="0" smtClean="0"/>
              <a:t>امام نور</a:t>
            </a:r>
          </a:p>
          <a:p>
            <a:pPr lvl="2" algn="just"/>
            <a:r>
              <a:rPr lang="fa-IR" sz="2800" i="1" dirty="0">
                <a:solidFill>
                  <a:srgbClr val="993300"/>
                </a:solidFill>
                <a:latin typeface="Scheherazade" panose="01000600020000020003" pitchFamily="2" charset="-78"/>
                <a:cs typeface="Scheherazade" panose="01000600020000020003" pitchFamily="2" charset="-78"/>
              </a:rPr>
              <a:t>﴿التوبة، 12﴾</a:t>
            </a:r>
          </a:p>
          <a:p>
            <a:pPr lvl="2" algn="just"/>
            <a:r>
              <a:rPr lang="fa-IR" sz="2800" i="1" dirty="0">
                <a:solidFill>
                  <a:srgbClr val="2E74B5"/>
                </a:solidFill>
                <a:latin typeface="Scheherazade" panose="01000600020000020003" pitchFamily="2" charset="-78"/>
                <a:cs typeface="Scheherazade" panose="01000600020000020003" pitchFamily="2" charset="-78"/>
              </a:rPr>
              <a:t>وَ جَعَلْنَاهُمْ أَئِمَّةً يَهْدُونَ بِأَمْرِنَا وَ أَوْحَيْنَا إِلَيْهِمْ فِعْلَ الْخَيْرَاتِ وَ إِقَامَ الصَّلاَةِ وَ إِيتَاءَ الزَّکَاةِ وَ کَانُوا لَنَا عَابِدِينَ‌ (73) </a:t>
            </a:r>
          </a:p>
          <a:p>
            <a:pPr lvl="2" algn="just"/>
            <a:r>
              <a:rPr lang="fa-IR" sz="2800" i="1" dirty="0">
                <a:solidFill>
                  <a:srgbClr val="000000"/>
                </a:solidFill>
                <a:latin typeface="Scheherazade" panose="01000600020000020003" pitchFamily="2" charset="-78"/>
                <a:cs typeface="Scheherazade" panose="01000600020000020003" pitchFamily="2" charset="-78"/>
              </a:rPr>
              <a:t>و آنان را پیشوایانی قرار دادیم که به فرمان ما، (مردم را) هدایت می‌کردند؛ و انجام کارهای نیک و برپاداشتن نماز و ادای زکات را به آنها وحی کردیم؛ و تنها ما را عبادت می‌کردند.</a:t>
            </a:r>
          </a:p>
          <a:p>
            <a:pPr lvl="2" algn="just"/>
            <a:r>
              <a:rPr lang="fa-IR" sz="2800" i="1" dirty="0">
                <a:solidFill>
                  <a:srgbClr val="993300"/>
                </a:solidFill>
                <a:latin typeface="Scheherazade" panose="01000600020000020003" pitchFamily="2" charset="-78"/>
                <a:cs typeface="Scheherazade" panose="01000600020000020003" pitchFamily="2" charset="-78"/>
              </a:rPr>
              <a:t>﴿الأنبياء، 73﴾</a:t>
            </a:r>
          </a:p>
          <a:p>
            <a:endParaRPr lang="fa-IR" dirty="0"/>
          </a:p>
        </p:txBody>
      </p:sp>
    </p:spTree>
    <p:extLst>
      <p:ext uri="{BB962C8B-B14F-4D97-AF65-F5344CB8AC3E}">
        <p14:creationId xmlns:p14="http://schemas.microsoft.com/office/powerpoint/2010/main" val="331937017"/>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نکته: </a:t>
            </a:r>
          </a:p>
        </p:txBody>
      </p:sp>
      <p:sp>
        <p:nvSpPr>
          <p:cNvPr id="3" name="Text Placeholder 2"/>
          <p:cNvSpPr>
            <a:spLocks noGrp="1"/>
          </p:cNvSpPr>
          <p:nvPr>
            <p:ph type="body" idx="1"/>
          </p:nvPr>
        </p:nvSpPr>
        <p:spPr/>
        <p:txBody>
          <a:bodyPr>
            <a:normAutofit/>
          </a:bodyPr>
          <a:lstStyle/>
          <a:p>
            <a:pPr marR="0" lvl="1" algn="just" rtl="1"/>
            <a:r>
              <a:rPr lang="fa-IR" sz="2800" b="0" i="0" u="none" strike="noStrike" baseline="0" dirty="0" smtClean="0">
                <a:solidFill>
                  <a:srgbClr val="1F4D78"/>
                </a:solidFill>
                <a:cs typeface="B Badr" panose="00000400000000000000" pitchFamily="2" charset="-78"/>
              </a:rPr>
              <a:t>و ذكر كلمه «دنيوى» براى تأكيد بر وسعت قلمرو امامت است، و گرنه تدبير امور دنيوى جامعه اسلامى، جزيى از دين اسلام است.</a:t>
            </a:r>
          </a:p>
        </p:txBody>
      </p:sp>
    </p:spTree>
    <p:extLst>
      <p:ext uri="{BB962C8B-B14F-4D97-AF65-F5344CB8AC3E}">
        <p14:creationId xmlns:p14="http://schemas.microsoft.com/office/powerpoint/2010/main" val="2793255585"/>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عامل مشروعیت امام در دیدگاه شیعیان</a:t>
            </a:r>
          </a:p>
        </p:txBody>
      </p:sp>
      <p:sp>
        <p:nvSpPr>
          <p:cNvPr id="3" name="Text Placeholder 2"/>
          <p:cNvSpPr>
            <a:spLocks noGrp="1"/>
          </p:cNvSpPr>
          <p:nvPr>
            <p:ph type="body" idx="1"/>
          </p:nvPr>
        </p:nvSpPr>
        <p:spPr/>
        <p:txBody>
          <a:bodyPr>
            <a:normAutofit/>
          </a:bodyPr>
          <a:lstStyle/>
          <a:p>
            <a:pPr marR="0" lvl="1" algn="just" rtl="1"/>
            <a:r>
              <a:rPr lang="fa-IR" sz="2800" b="0" i="0" u="none" strike="noStrike" baseline="0" dirty="0" smtClean="0">
                <a:solidFill>
                  <a:srgbClr val="1F4D78"/>
                </a:solidFill>
                <a:cs typeface="B Badr" panose="00000400000000000000" pitchFamily="2" charset="-78"/>
              </a:rPr>
              <a:t>از ديدگاه شيعه، چنين رياستى هنگامى مشروع خواهد بود كه از طرف خداى متعال باشد، و كسى كه اصالتاً (و نه به عنوان نيابت) داراى چنين مقامى باشد معصوم از خطا در بيان احكام و معارف اسلامى و نيز مصون از گناهان خواهد بود. در واقع، امام معصوم همه منصب هاى پيامبر اكرم(ص) به جز نبوت و رسالت را دارد و هم سخنان او در تبيين حقايق و قوانين و معارف اسلام، حجت است و هم فرمانهاى وى در امور مختلف حكومتى واجب الاطاعة مى‌باشد.</a:t>
            </a:r>
          </a:p>
        </p:txBody>
      </p:sp>
    </p:spTree>
    <p:extLst>
      <p:ext uri="{BB962C8B-B14F-4D97-AF65-F5344CB8AC3E}">
        <p14:creationId xmlns:p14="http://schemas.microsoft.com/office/powerpoint/2010/main" val="3154186582"/>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سه محور اختلافی شیعه و سنی در امامت</a:t>
            </a:r>
          </a:p>
        </p:txBody>
      </p:sp>
      <p:sp>
        <p:nvSpPr>
          <p:cNvPr id="3" name="Text Placeholder 2"/>
          <p:cNvSpPr>
            <a:spLocks noGrp="1"/>
          </p:cNvSpPr>
          <p:nvPr>
            <p:ph type="body" idx="1"/>
          </p:nvPr>
        </p:nvSpPr>
        <p:spPr/>
        <p:txBody>
          <a:bodyPr>
            <a:normAutofit/>
          </a:bodyPr>
          <a:lstStyle/>
          <a:p>
            <a:pPr marR="0" lvl="1" algn="just" rtl="1"/>
            <a:r>
              <a:rPr lang="fa-IR" sz="2800" b="0" i="0" u="none" strike="noStrike" baseline="0" dirty="0" smtClean="0">
                <a:solidFill>
                  <a:srgbClr val="1F4D78"/>
                </a:solidFill>
                <a:cs typeface="B Badr" panose="00000400000000000000" pitchFamily="2" charset="-78"/>
              </a:rPr>
              <a:t>بدين ترتيب، اختلاف شيعه و سنّى در موضوع امامت، در سه مسأله ظاهر مى‌شود:</a:t>
            </a:r>
          </a:p>
          <a:p>
            <a:pPr marR="0" lvl="0" algn="just" rtl="1"/>
            <a:r>
              <a:rPr lang="fa-IR" sz="2800" b="1" i="0" u="none" strike="noStrike" baseline="0" dirty="0" smtClean="0">
                <a:solidFill>
                  <a:srgbClr val="525252"/>
                </a:solidFill>
                <a:cs typeface="B Mitra" panose="00000400000000000000" pitchFamily="2" charset="-78"/>
              </a:rPr>
              <a:t>نخست آنكه امام بايد از طرف خداى متعال باشد.</a:t>
            </a:r>
          </a:p>
          <a:p>
            <a:pPr marR="0" lvl="0" algn="just" rtl="1"/>
            <a:r>
              <a:rPr lang="fa-IR" sz="2800" b="1" i="0" u="none" strike="noStrike" baseline="0" dirty="0" smtClean="0">
                <a:solidFill>
                  <a:srgbClr val="525252"/>
                </a:solidFill>
                <a:cs typeface="B Mitra" panose="00000400000000000000" pitchFamily="2" charset="-78"/>
              </a:rPr>
              <a:t>دوم آنكه بايد داراى علم خدادادى و مصون از خطا باشد.</a:t>
            </a:r>
          </a:p>
          <a:p>
            <a:pPr marR="0" lvl="0" algn="just" rtl="1"/>
            <a:r>
              <a:rPr lang="fa-IR" sz="2800" b="1" i="0" u="none" strike="noStrike" baseline="0" dirty="0" smtClean="0">
                <a:solidFill>
                  <a:srgbClr val="525252"/>
                </a:solidFill>
                <a:cs typeface="B Mitra" panose="00000400000000000000" pitchFamily="2" charset="-78"/>
              </a:rPr>
              <a:t>سوم آنكه بايد معصوم از گناه باشد.</a:t>
            </a:r>
          </a:p>
        </p:txBody>
      </p:sp>
    </p:spTree>
    <p:extLst>
      <p:ext uri="{BB962C8B-B14F-4D97-AF65-F5344CB8AC3E}">
        <p14:creationId xmlns:p14="http://schemas.microsoft.com/office/powerpoint/2010/main" val="3645080069"/>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dirty="0" smtClean="0">
                <a:solidFill>
                  <a:srgbClr val="2E74B5"/>
                </a:solidFill>
                <a:cs typeface="B Homa" panose="00000400000000000000" pitchFamily="2" charset="-78"/>
              </a:rPr>
              <a:t>معصوم بودن مساوی امام بودن نیست</a:t>
            </a:r>
          </a:p>
        </p:txBody>
      </p:sp>
      <p:sp>
        <p:nvSpPr>
          <p:cNvPr id="3" name="Text Placeholder 2"/>
          <p:cNvSpPr>
            <a:spLocks noGrp="1"/>
          </p:cNvSpPr>
          <p:nvPr>
            <p:ph type="body" idx="1"/>
          </p:nvPr>
        </p:nvSpPr>
        <p:spPr/>
        <p:txBody>
          <a:bodyPr>
            <a:normAutofit/>
          </a:bodyPr>
          <a:lstStyle/>
          <a:p>
            <a:pPr marR="0" lvl="1" algn="just" rtl="1"/>
            <a:r>
              <a:rPr lang="fa-IR" sz="2800" b="0" i="0" u="none" strike="noStrike" baseline="0" dirty="0" smtClean="0">
                <a:solidFill>
                  <a:srgbClr val="1F4D78"/>
                </a:solidFill>
                <a:cs typeface="B Badr" panose="00000400000000000000" pitchFamily="2" charset="-78"/>
              </a:rPr>
              <a:t>البته معصوم بودن، مساوى با امامت نيست زيرا به اعتقاد شيعه حضرت فاطمه زهراء (سلام الله عليها) هم معصوم بودند هر چند مقام امامت را نداشتند، چنانكه حضرت مريم (سلام الله عليها) نيز داراى مقام عصمت بوده‌اند و شايد در ميان اولياء خدا كسان ديگرى نيز چنين مقامى را داشته‌اند هر چند ما اطلاعى از آنان نداريم و اساساً شناختن شخص معصوم جز از طريق معرفى الهى، ميسّر نيست.</a:t>
            </a:r>
          </a:p>
        </p:txBody>
      </p:sp>
    </p:spTree>
    <p:extLst>
      <p:ext uri="{BB962C8B-B14F-4D97-AF65-F5344CB8AC3E}">
        <p14:creationId xmlns:p14="http://schemas.microsoft.com/office/powerpoint/2010/main" val="1244846270"/>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والحمدلله رب العالمین</a:t>
            </a:r>
          </a:p>
        </p:txBody>
      </p:sp>
      <p:sp>
        <p:nvSpPr>
          <p:cNvPr id="3" name="Text Placeholder 2"/>
          <p:cNvSpPr>
            <a:spLocks noGrp="1"/>
          </p:cNvSpPr>
          <p:nvPr>
            <p:ph type="body" idx="1"/>
          </p:nvPr>
        </p:nvSpPr>
        <p:spPr/>
        <p:txBody>
          <a:bodyPr/>
          <a:lstStyle/>
          <a:p>
            <a:endParaRPr lang="fa-IR"/>
          </a:p>
        </p:txBody>
      </p:sp>
    </p:spTree>
    <p:extLst>
      <p:ext uri="{BB962C8B-B14F-4D97-AF65-F5344CB8AC3E}">
        <p14:creationId xmlns:p14="http://schemas.microsoft.com/office/powerpoint/2010/main" val="2574476019"/>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مقدّمه </a:t>
            </a:r>
          </a:p>
        </p:txBody>
      </p:sp>
      <p:sp>
        <p:nvSpPr>
          <p:cNvPr id="3" name="Text Placeholder 2"/>
          <p:cNvSpPr>
            <a:spLocks noGrp="1"/>
          </p:cNvSpPr>
          <p:nvPr>
            <p:ph type="body" idx="1"/>
          </p:nvPr>
        </p:nvSpPr>
        <p:spPr/>
        <p:txBody>
          <a:bodyPr>
            <a:noAutofit/>
          </a:bodyPr>
          <a:lstStyle/>
          <a:p>
            <a:pPr marR="0" lvl="1" algn="just" rtl="1"/>
            <a:r>
              <a:rPr lang="fa-IR" sz="2800" b="0" i="0" u="none" strike="noStrike" baseline="0" dirty="0" smtClean="0">
                <a:solidFill>
                  <a:srgbClr val="1F4D78"/>
                </a:solidFill>
                <a:cs typeface="B Badr" panose="00000400000000000000" pitchFamily="2" charset="-78"/>
              </a:rPr>
              <a:t>پيامبر گرامى اسلام(ص) بعد از مهاجرت به مدينه، و حمايت بى دريغ مردم آن شهر از آن حضرت و از مسلمانانى كه از مكه مهاجرت مى‌كردند (مهاجرين) كه موجب مفتخر شدن ايشان به لقب «انصار» گرديد يك جامعه اسلامى را پى نهادند و به تدبير امور آن پرداختند و مسجدالنبى علاوه بر آنكه محل عبادت و تبليغ رسالات الهى و تعليم و تربيت مردم بود پناهگاه مهاجرين و محرومان نيز بود و در همانجا به وضع اقتصادى ايشان رسيدگى مى‌شد، و همچنين محل قضاوت و فصل خصومت و تصميم گيرى هاى نظامى و اعزام نيرو به جبهه هاى جنگ و پشتيبانى از جبهه ها و ساير مسائل حكومتى بود. </a:t>
            </a:r>
          </a:p>
        </p:txBody>
      </p:sp>
    </p:spTree>
    <p:extLst>
      <p:ext uri="{BB962C8B-B14F-4D97-AF65-F5344CB8AC3E}">
        <p14:creationId xmlns:p14="http://schemas.microsoft.com/office/powerpoint/2010/main" val="1507084618"/>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normAutofit/>
          </a:bodyPr>
          <a:lstStyle/>
          <a:p>
            <a:pPr marR="0" lvl="1" algn="just" rtl="1"/>
            <a:r>
              <a:rPr lang="fa-IR" sz="2400" b="0" i="0" u="none" strike="noStrike" baseline="0" dirty="0" smtClean="0">
                <a:solidFill>
                  <a:srgbClr val="1F4D78"/>
                </a:solidFill>
                <a:cs typeface="B Badr" panose="00000400000000000000" pitchFamily="2" charset="-78"/>
              </a:rPr>
              <a:t>و در يك جمله، اداره امور دين و دنياى مردم به دست پيامبر اكرم(ص) انجام مى‌گرفت و مسلمانان، خود را موظف مى‌دانستند كه دستورات آن حضرت را اطاعت كنند زيرا خداى متعال، علاوه بر ايجاب مطلق اطاعت از آن حضرت در خصوص مسائل سياسى و قضايى و نظامى، اوامر مؤكدى به فرمانبردارى از رسول اكرم(ص) صادر كرده بود.</a:t>
            </a:r>
          </a:p>
          <a:p>
            <a:pPr marR="0" lvl="1" algn="just" rtl="1"/>
            <a:r>
              <a:rPr lang="fa-IR" sz="2400" b="0" i="0" u="none" strike="noStrike" baseline="0" dirty="0" smtClean="0">
                <a:solidFill>
                  <a:srgbClr val="1F4D78"/>
                </a:solidFill>
                <a:cs typeface="B Badr" panose="00000400000000000000" pitchFamily="2" charset="-78"/>
              </a:rPr>
              <a:t>به ديگر سخن: پيامبر اكرم(ص) علاوه بر منصب نبوت و رسالت، و منصب تعليم و تبيين احكام اسلام، منصب الهى ديگرى بعنوان فرمانرواى جامعه اسلامى نيز داشتند كه منصبهاى فرعى قضاوت و فرماندهى نظامى و... از آن، اشتقاق مى‌يافت. و همانگونه كه دين اسلام، علاوه بر وظايف عبادى و اخلاقى، داراى احكام سياسى و اقتصادى و حقوقى و... بود پيامبر اسلام هم علاوه بر وظايف تبليغ و تعليم و تربيت، از طرف خداى متعال عهده دار اجراى احكام و قوانين الهى و داراى همه مقامات حكومتى بودند.</a:t>
            </a:r>
          </a:p>
        </p:txBody>
      </p:sp>
    </p:spTree>
    <p:extLst>
      <p:ext uri="{BB962C8B-B14F-4D97-AF65-F5344CB8AC3E}">
        <p14:creationId xmlns:p14="http://schemas.microsoft.com/office/powerpoint/2010/main" val="1376026010"/>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normAutofit/>
          </a:bodyPr>
          <a:lstStyle/>
          <a:p>
            <a:pPr marR="0" lvl="1" algn="just" rtl="1"/>
            <a:r>
              <a:rPr lang="fa-IR" sz="4000" b="0" i="0" u="none" strike="noStrike" baseline="0" dirty="0" smtClean="0">
                <a:solidFill>
                  <a:srgbClr val="1F4D78"/>
                </a:solidFill>
                <a:cs typeface="B Badr" panose="00000400000000000000" pitchFamily="2" charset="-78"/>
              </a:rPr>
              <a:t>بديهى است دينى كه ادّعاى رهبرى همه جوامع بشرى تا پايان جهان را دارد نمى‌تواند نسبت به اينگونه مسائل، بى تفاوت باشد و جامعه‌اى كه براساس اين دين بوجود مى‌آيد نمى‌تواند فاقد چنين مناصب سياسى و حكومتى باشد، مناصبى كه تحت عنوان «امامت» مندرج مى‌شود.</a:t>
            </a:r>
          </a:p>
        </p:txBody>
      </p:sp>
    </p:spTree>
    <p:extLst>
      <p:ext uri="{BB962C8B-B14F-4D97-AF65-F5344CB8AC3E}">
        <p14:creationId xmlns:p14="http://schemas.microsoft.com/office/powerpoint/2010/main" val="3447469051"/>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اما سخن در اين است كه :</a:t>
            </a:r>
          </a:p>
        </p:txBody>
      </p:sp>
      <p:sp>
        <p:nvSpPr>
          <p:cNvPr id="3" name="Text Placeholder 2"/>
          <p:cNvSpPr>
            <a:spLocks noGrp="1"/>
          </p:cNvSpPr>
          <p:nvPr>
            <p:ph type="body" idx="1"/>
          </p:nvPr>
        </p:nvSpPr>
        <p:spPr/>
        <p:txBody>
          <a:bodyPr>
            <a:noAutofit/>
          </a:bodyPr>
          <a:lstStyle/>
          <a:p>
            <a:pPr marR="0" lvl="1" algn="just" rtl="1"/>
            <a:r>
              <a:rPr lang="fa-IR" sz="2800" b="0" i="0" u="none" strike="noStrike" baseline="0" dirty="0" smtClean="0">
                <a:solidFill>
                  <a:srgbClr val="1F4D78"/>
                </a:solidFill>
                <a:cs typeface="B Badr" panose="00000400000000000000" pitchFamily="2" charset="-78"/>
              </a:rPr>
              <a:t>بعد از رحلت پيامبر اكرم(ص) چه كسى بايد عهده دار اين مقام شود؟ و آنرا از چه كسى دريافت كند؟</a:t>
            </a:r>
          </a:p>
          <a:p>
            <a:pPr marR="0" lvl="1" algn="just" rtl="1"/>
            <a:r>
              <a:rPr lang="fa-IR" sz="2800" b="0" i="0" u="none" strike="noStrike" baseline="0" dirty="0" smtClean="0">
                <a:solidFill>
                  <a:srgbClr val="1F4D78"/>
                </a:solidFill>
                <a:cs typeface="B Badr" panose="00000400000000000000" pitchFamily="2" charset="-78"/>
              </a:rPr>
              <a:t>آيا همانگونه كه خداى متعال اين منصب را به پيامبر اكرم(ص) عطا فرموده بود به كسان ديگرى نيز داده است و تصدّى اين مقام تنها در سايه نصب الهى، مشروعيت مى‌يابد يا اعطاء اين مقام از طرف خداى متعال، اختصاص به پيامبر اكرم(ص) داشته و بعد از حضرت، مردم هستند كه بايد امامى براى خودشان برگزينند و او را فرمانرواى خودشان قرار دهند؟ و آيا براستى، مردم داراى چنين حقى هستند يا نه؟</a:t>
            </a:r>
          </a:p>
        </p:txBody>
      </p:sp>
    </p:spTree>
    <p:extLst>
      <p:ext uri="{BB962C8B-B14F-4D97-AF65-F5344CB8AC3E}">
        <p14:creationId xmlns:p14="http://schemas.microsoft.com/office/powerpoint/2010/main" val="4229486332"/>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نقطه اصلی اختلاف شیعه و سنی</a:t>
            </a:r>
          </a:p>
        </p:txBody>
      </p:sp>
      <p:sp>
        <p:nvSpPr>
          <p:cNvPr id="3" name="Text Placeholder 2"/>
          <p:cNvSpPr>
            <a:spLocks noGrp="1"/>
          </p:cNvSpPr>
          <p:nvPr>
            <p:ph type="body" idx="1"/>
          </p:nvPr>
        </p:nvSpPr>
        <p:spPr/>
        <p:txBody>
          <a:bodyPr>
            <a:noAutofit/>
          </a:bodyPr>
          <a:lstStyle/>
          <a:p>
            <a:pPr marR="0" lvl="1" algn="just" rtl="1"/>
            <a:r>
              <a:rPr lang="fa-IR" sz="2800" b="0" i="0" u="none" strike="noStrike" baseline="0" dirty="0" smtClean="0">
                <a:solidFill>
                  <a:srgbClr val="1F4D78"/>
                </a:solidFill>
                <a:cs typeface="B Badr" panose="00000400000000000000" pitchFamily="2" charset="-78"/>
              </a:rPr>
              <a:t>و اين، درست همان نقطه اصلى اختلاف بين شيعه و سنّى است. يعنى از يك سوى، شيعيان معتقدند كه امامت، منصبى است الهى كه بايد از طرف خداى متعال به كسانى كه صلاحيت آنرا دارند داده شود و خداى متعال بوسيله پيامبر اكرم(ص) اين كار را انجام داده و اميرمؤمنان على (عليه السلام) را جانشين بلافصل وى قرار داده و سپس يازده نفر از فرزندان او را يكى پس از ديگرى براى تصدّى مقام امامت، تعيين و نصب فرموده است. و از سوى ديگر، اهل سنت معتقدند كه امامت الهى همانند نبوت و رسالت، با رحلت پيامبر اكرم(ص) خاتمه يافت و از آن پس، تعيين امام به مردم واگذاشته شد.</a:t>
            </a:r>
          </a:p>
        </p:txBody>
      </p:sp>
    </p:spTree>
    <p:extLst>
      <p:ext uri="{BB962C8B-B14F-4D97-AF65-F5344CB8AC3E}">
        <p14:creationId xmlns:p14="http://schemas.microsoft.com/office/powerpoint/2010/main" val="3931689888"/>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پذیرش امامت امام جور .....</a:t>
            </a:r>
          </a:p>
        </p:txBody>
      </p:sp>
      <p:sp>
        <p:nvSpPr>
          <p:cNvPr id="3" name="Text Placeholder 2"/>
          <p:cNvSpPr>
            <a:spLocks noGrp="1"/>
          </p:cNvSpPr>
          <p:nvPr>
            <p:ph type="body" idx="1"/>
          </p:nvPr>
        </p:nvSpPr>
        <p:spPr/>
        <p:txBody>
          <a:bodyPr>
            <a:normAutofit/>
          </a:bodyPr>
          <a:lstStyle/>
          <a:p>
            <a:pPr marR="0" lvl="1" algn="just" rtl="1"/>
            <a:r>
              <a:rPr lang="fa-IR" sz="3200" b="0" i="0" u="none" strike="noStrike" baseline="0" dirty="0" smtClean="0">
                <a:solidFill>
                  <a:srgbClr val="1F4D78"/>
                </a:solidFill>
                <a:cs typeface="B Badr" panose="00000400000000000000" pitchFamily="2" charset="-78"/>
              </a:rPr>
              <a:t> و حتى بعضى از بزرگان اهل سنت، تصريح كرده‌اند كه اگر كسى به زور اسلحه، بر مردم مسلط شود بعد از تسلط، اطاعت وى بر ديگران لازم خواهد بود. و روشن است كه چنين نظرهايى تا چه حدّ مى‌تواند راه را براى سوء استفاده زورمندان و جبّاران و حيله گران، باز كند و موجبات پراكندگى و انحطاط مسلمانان را فراهم آورد.</a:t>
            </a:r>
          </a:p>
        </p:txBody>
      </p:sp>
    </p:spTree>
    <p:extLst>
      <p:ext uri="{BB962C8B-B14F-4D97-AF65-F5344CB8AC3E}">
        <p14:creationId xmlns:p14="http://schemas.microsoft.com/office/powerpoint/2010/main" val="3452620860"/>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0" i="0" u="none" strike="noStrike" baseline="0" smtClean="0">
                <a:solidFill>
                  <a:srgbClr val="2E74B5"/>
                </a:solidFill>
                <a:cs typeface="B Homa" panose="00000400000000000000" pitchFamily="2" charset="-78"/>
              </a:rPr>
              <a:t>جداشدن دین از سیاست ....</a:t>
            </a:r>
          </a:p>
        </p:txBody>
      </p:sp>
      <p:sp>
        <p:nvSpPr>
          <p:cNvPr id="3" name="Text Placeholder 2"/>
          <p:cNvSpPr>
            <a:spLocks noGrp="1"/>
          </p:cNvSpPr>
          <p:nvPr>
            <p:ph type="body" idx="1"/>
          </p:nvPr>
        </p:nvSpPr>
        <p:spPr/>
        <p:txBody>
          <a:bodyPr>
            <a:normAutofit/>
          </a:bodyPr>
          <a:lstStyle/>
          <a:p>
            <a:pPr marR="0" lvl="1" algn="just" rtl="1"/>
            <a:r>
              <a:rPr lang="fa-IR" sz="2800" b="0" i="0" u="none" strike="noStrike" baseline="0" dirty="0" smtClean="0">
                <a:solidFill>
                  <a:srgbClr val="1F4D78"/>
                </a:solidFill>
                <a:cs typeface="B Badr" panose="00000400000000000000" pitchFamily="2" charset="-78"/>
              </a:rPr>
              <a:t>در حقيقت، اهل سنّت با پذيرفتن مشروعيت امامت بدون نصب الهى، نخستين پايه تفكيك دين از سياست را نهاده‌اند و به عقيده شيعيان، همين امر، بزرگترين نقطه انحراف از مسير صحيح اسلام راستين و پرستش خدال متعال، در همه ابعاد و شئون زندگى است و نيز خاستگاه هزاران انحراف ديگرى است كه از زمان رحلت پيامبر اكرم(ص) در ميان مسلمانان، رخ داده يا خواهد داد.</a:t>
            </a:r>
          </a:p>
          <a:p>
            <a:pPr marR="0" lvl="1" algn="just" rtl="1"/>
            <a:r>
              <a:rPr lang="fa-IR" sz="2800" b="0" i="0" u="none" strike="noStrike" baseline="0" dirty="0" smtClean="0">
                <a:solidFill>
                  <a:srgbClr val="1F4D78"/>
                </a:solidFill>
                <a:cs typeface="B Badr" panose="00000400000000000000" pitchFamily="2" charset="-78"/>
              </a:rPr>
              <a:t>از اينروى، ضرورت دارد كه شخص مسلمان، اين موضوع را با كمال جدّيت و دور از هرگونه تقليد و تعصّب، مورد تحقيق و بررسى قرار دهد و مذهب حق را تشخيص داده با تمام توان، از آن حمايت كند.</a:t>
            </a:r>
          </a:p>
        </p:txBody>
      </p:sp>
    </p:spTree>
    <p:extLst>
      <p:ext uri="{BB962C8B-B14F-4D97-AF65-F5344CB8AC3E}">
        <p14:creationId xmlns:p14="http://schemas.microsoft.com/office/powerpoint/2010/main" val="2010880336"/>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1"/>
            <a:r>
              <a:rPr lang="fa-IR" b="0" i="0" u="none" strike="noStrike" baseline="0" smtClean="0">
                <a:solidFill>
                  <a:srgbClr val="2E74B5"/>
                </a:solidFill>
                <a:cs typeface="B Homa" panose="00000400000000000000" pitchFamily="2" charset="-78"/>
              </a:rPr>
              <a:t>وحدت در عین مباحث علمی برای رسیدن به حق</a:t>
            </a:r>
          </a:p>
        </p:txBody>
      </p:sp>
      <p:sp>
        <p:nvSpPr>
          <p:cNvPr id="3" name="Text Placeholder 2"/>
          <p:cNvSpPr>
            <a:spLocks noGrp="1"/>
          </p:cNvSpPr>
          <p:nvPr>
            <p:ph type="body" idx="1"/>
          </p:nvPr>
        </p:nvSpPr>
        <p:spPr/>
        <p:txBody>
          <a:bodyPr>
            <a:normAutofit/>
          </a:bodyPr>
          <a:lstStyle/>
          <a:p>
            <a:pPr marR="0" lvl="1" algn="just" rtl="1"/>
            <a:r>
              <a:rPr lang="fa-IR" sz="2800" b="0" i="0" u="none" strike="noStrike" baseline="0" dirty="0" smtClean="0">
                <a:solidFill>
                  <a:srgbClr val="1F4D78"/>
                </a:solidFill>
                <a:cs typeface="B Badr" panose="00000400000000000000" pitchFamily="2" charset="-78"/>
              </a:rPr>
              <a:t>ناگفته پيدا است كه بايد مصلحت كلى جهان اسلام را در نظر گرفت و از فراهم كردن زمينه براى بهره بردارى دشمنان اسلام از اختلاف و رويارويى طرفداران مذاهب مختلف، دورى جست و نبايد كارى كرد كه موجب بروز شكاف در صفوف مسلمانان شود و نتيجه‌اى جز ضعف جامعه اسلامى نخواهد داشت. ولى از سوى ديگر، نبايد حفظ وحدت و هماهنگى مسلمانان، مانع از تحقيق و تلاش در راه شناختن مذهب حق و ايجاد جوّ سالم براى بررسى مسائل امامت گردد مسائلى كه حل صحيح آنها تأثير بسزايى در سرنوشت مسلمانان و سعادت دنيا و آخرت آنان دارد.</a:t>
            </a:r>
          </a:p>
        </p:txBody>
      </p:sp>
    </p:spTree>
    <p:extLst>
      <p:ext uri="{BB962C8B-B14F-4D97-AF65-F5344CB8AC3E}">
        <p14:creationId xmlns:p14="http://schemas.microsoft.com/office/powerpoint/2010/main" val="2135279455"/>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TotalTime>
  <Words>1456</Words>
  <Application>Microsoft Office PowerPoint</Application>
  <PresentationFormat>Widescreen</PresentationFormat>
  <Paragraphs>50</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B Badr</vt:lpstr>
      <vt:lpstr>B Homa</vt:lpstr>
      <vt:lpstr>B Mitra</vt:lpstr>
      <vt:lpstr>Century Gothic</vt:lpstr>
      <vt:lpstr>Scheherazade</vt:lpstr>
      <vt:lpstr>Tahoma</vt:lpstr>
      <vt:lpstr>Wingdings 3</vt:lpstr>
      <vt:lpstr>Wisp</vt:lpstr>
      <vt:lpstr>بسم الله الرحمن الرحیم</vt:lpstr>
      <vt:lpstr>مقدّمه </vt:lpstr>
      <vt:lpstr>PowerPoint Presentation</vt:lpstr>
      <vt:lpstr>PowerPoint Presentation</vt:lpstr>
      <vt:lpstr>اما سخن در اين است كه :</vt:lpstr>
      <vt:lpstr>نقطه اصلی اختلاف شیعه و سنی</vt:lpstr>
      <vt:lpstr>پذیرش امامت امام جور .....</vt:lpstr>
      <vt:lpstr>جداشدن دین از سیاست ....</vt:lpstr>
      <vt:lpstr>وحدت در عین مباحث علمی برای رسیدن به حق</vt:lpstr>
      <vt:lpstr>مفهوم امامت</vt:lpstr>
      <vt:lpstr>دو امام در قرآن</vt:lpstr>
      <vt:lpstr>PowerPoint Presentation</vt:lpstr>
      <vt:lpstr>نکته: </vt:lpstr>
      <vt:lpstr>عامل مشروعیت امام در دیدگاه شیعیان</vt:lpstr>
      <vt:lpstr>سه محور اختلافی شیعه و سنی در امامت</vt:lpstr>
      <vt:lpstr>معصوم بودن مساوی امام بودن نیست</vt:lpstr>
      <vt:lpstr>والحمدلله رب العالمین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bakhtiarvand</dc:creator>
  <cp:lastModifiedBy>bakhtiarvand</cp:lastModifiedBy>
  <cp:revision>2</cp:revision>
  <dcterms:created xsi:type="dcterms:W3CDTF">2015-04-08T04:16:09Z</dcterms:created>
  <dcterms:modified xsi:type="dcterms:W3CDTF">2015-04-08T04:26:53Z</dcterms:modified>
</cp:coreProperties>
</file>