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2" y="1199185"/>
            <a:ext cx="8689976" cy="4350715"/>
          </a:xfrm>
        </p:spPr>
        <p:txBody>
          <a:bodyPr/>
          <a:lstStyle/>
          <a:p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96214" y="419279"/>
            <a:ext cx="10756900" cy="5905500"/>
          </a:xfrm>
        </p:spPr>
        <p:txBody>
          <a:bodyPr>
            <a:normAutofit fontScale="92500" lnSpcReduction="10000"/>
          </a:bodyPr>
          <a:lstStyle/>
          <a:p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کند شدن </a:t>
            </a:r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حرکات: </a:t>
            </a:r>
            <a:r>
              <a:rPr lang="fa-IR" sz="2600" dirty="0" smtClean="0"/>
              <a:t>زدن انگشت شست به اشاره </a:t>
            </a:r>
            <a:endParaRPr lang="fa-IR" sz="2600" dirty="0" smtClean="0"/>
          </a:p>
          <a:p>
            <a:endParaRPr lang="fa-I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آپراکسی حرکتی </a:t>
            </a:r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r>
              <a:rPr lang="fa-IR" sz="2400" dirty="0" smtClean="0"/>
              <a:t>ضایعه قشرارتباطی پیشانی واز </a:t>
            </a:r>
            <a:r>
              <a:rPr lang="fa-IR" sz="2400" dirty="0" smtClean="0"/>
              <a:t>بین رفتن حافظه حرکتی و مهارتهای حرکتی</a:t>
            </a:r>
          </a:p>
          <a:p>
            <a:endParaRPr lang="fa-IR" dirty="0" smtClean="0"/>
          </a:p>
          <a:p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علائم مربوط به حافظه حرکتی ارثی : </a:t>
            </a:r>
            <a:r>
              <a:rPr lang="fa-IR" sz="2400" dirty="0" smtClean="0"/>
              <a:t>عدم وجود رفلکس ها در دوران </a:t>
            </a:r>
            <a:r>
              <a:rPr lang="fa-IR" sz="2400" dirty="0"/>
              <a:t>نوزادی یا باقی ماندن </a:t>
            </a:r>
            <a:r>
              <a:rPr lang="fa-IR" sz="2400" dirty="0" smtClean="0"/>
              <a:t>طولانی این رفلکس </a:t>
            </a:r>
            <a:r>
              <a:rPr lang="fa-IR" sz="2400" dirty="0" smtClean="0"/>
              <a:t>ها یا آشکار شدن </a:t>
            </a:r>
            <a:r>
              <a:rPr lang="fa-IR" sz="2400" dirty="0" smtClean="0"/>
              <a:t>مجدد در سنین </a:t>
            </a:r>
            <a:r>
              <a:rPr lang="fa-IR" sz="2400" dirty="0" smtClean="0"/>
              <a:t>بالا</a:t>
            </a:r>
            <a:endParaRPr lang="fa-IR" dirty="0" smtClean="0"/>
          </a:p>
          <a:p>
            <a:endParaRPr lang="fa-IR" dirty="0" smtClean="0"/>
          </a:p>
          <a:p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اختلال حرکتی تکلم </a:t>
            </a:r>
          </a:p>
          <a:p>
            <a:endParaRPr lang="fa-I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اختلال در انگیزش  : </a:t>
            </a:r>
            <a:r>
              <a:rPr lang="fa-IR" sz="2600" dirty="0" smtClean="0"/>
              <a:t>در شدیدترین حالت ایجاد وضعیت مومی شکل</a:t>
            </a:r>
            <a:endParaRPr lang="fa-IR" sz="2600" dirty="0" smtClean="0"/>
          </a:p>
        </p:txBody>
      </p:sp>
    </p:spTree>
    <p:extLst>
      <p:ext uri="{BB962C8B-B14F-4D97-AF65-F5344CB8AC3E}">
        <p14:creationId xmlns:p14="http://schemas.microsoft.com/office/powerpoint/2010/main" val="4041872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43874" y="647700"/>
            <a:ext cx="10363826" cy="5321299"/>
          </a:xfrm>
        </p:spPr>
        <p:txBody>
          <a:bodyPr/>
          <a:lstStyle/>
          <a:p>
            <a:r>
              <a:rPr lang="fa-IR" sz="3200" b="1" dirty="0">
                <a:solidFill>
                  <a:schemeClr val="bg2">
                    <a:lumMod val="50000"/>
                  </a:schemeClr>
                </a:solidFill>
              </a:rPr>
              <a:t>اختلال در مهار:</a:t>
            </a:r>
            <a:r>
              <a:rPr lang="fa-IR" sz="36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a-IR" sz="2400" dirty="0"/>
              <a:t>اختلال در رفتار </a:t>
            </a:r>
            <a:endParaRPr lang="fa-IR" sz="2400" dirty="0" smtClean="0"/>
          </a:p>
          <a:p>
            <a:endParaRPr lang="fa-IR" dirty="0"/>
          </a:p>
          <a:p>
            <a:r>
              <a:rPr lang="fa-IR" sz="3200" b="1" dirty="0">
                <a:solidFill>
                  <a:schemeClr val="bg2">
                    <a:lumMod val="50000"/>
                  </a:schemeClr>
                </a:solidFill>
              </a:rPr>
              <a:t>اختلال در قضاوت اجتماعی  : </a:t>
            </a:r>
            <a:r>
              <a:rPr lang="fa-IR" sz="2400" dirty="0"/>
              <a:t>لطیفه نامناسب یا عدم توجه به بهداشت </a:t>
            </a:r>
            <a:r>
              <a:rPr lang="fa-IR" sz="2400" dirty="0" smtClean="0"/>
              <a:t>فردی </a:t>
            </a:r>
            <a:r>
              <a:rPr lang="fa-IR" sz="2400" dirty="0" smtClean="0"/>
              <a:t>و پوشش </a:t>
            </a:r>
          </a:p>
          <a:p>
            <a:pPr marL="0" indent="0">
              <a:buNone/>
            </a:pPr>
            <a:endParaRPr lang="fa-IR" sz="2400" dirty="0" smtClean="0"/>
          </a:p>
          <a:p>
            <a:r>
              <a:rPr lang="fa-IR" sz="3200" b="1" dirty="0">
                <a:solidFill>
                  <a:schemeClr val="bg2">
                    <a:lumMod val="50000"/>
                  </a:schemeClr>
                </a:solidFill>
              </a:rPr>
              <a:t>اختلال در غلبه نیمکره ای یا مخلوط شدن </a:t>
            </a:r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غلبه: </a:t>
            </a:r>
            <a:r>
              <a:rPr lang="fa-IR" sz="2400" dirty="0" smtClean="0"/>
              <a:t>در ضایعات لوب پیشانی چپ در سنین پایین</a:t>
            </a:r>
            <a:endParaRPr lang="fa-IR" sz="2400" dirty="0"/>
          </a:p>
          <a:p>
            <a:endParaRPr lang="fa-IR" sz="2400" dirty="0"/>
          </a:p>
          <a:p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اختلال </a:t>
            </a:r>
            <a:r>
              <a:rPr lang="fa-IR" sz="3200" b="1" dirty="0">
                <a:solidFill>
                  <a:schemeClr val="bg2">
                    <a:lumMod val="50000"/>
                  </a:schemeClr>
                </a:solidFill>
              </a:rPr>
              <a:t>در انجام و تکمیل طرحهای تصویری </a:t>
            </a:r>
            <a:endParaRPr lang="fa-I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fa-IR" sz="32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90431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546100"/>
            <a:ext cx="7467600" cy="5204852"/>
          </a:xfrm>
        </p:spPr>
      </p:pic>
    </p:spTree>
    <p:extLst>
      <p:ext uri="{BB962C8B-B14F-4D97-AF65-F5344CB8AC3E}">
        <p14:creationId xmlns:p14="http://schemas.microsoft.com/office/powerpoint/2010/main" val="1861878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5400" b="1" smtClean="0">
                <a:solidFill>
                  <a:srgbClr val="C00000"/>
                </a:solidFill>
              </a:rPr>
              <a:t>جلسه چهارم</a:t>
            </a:r>
            <a:endParaRPr lang="fa-IR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sz="3200" dirty="0" smtClean="0">
                <a:latin typeface="Century Schoolbook" panose="02040604050505020304" pitchFamily="18" charset="0"/>
              </a:rPr>
              <a:t>▲</a:t>
            </a:r>
            <a:r>
              <a:rPr lang="fa-IR" dirty="0" smtClean="0">
                <a:latin typeface="Century Schoolbook" panose="02040604050505020304" pitchFamily="18" charset="0"/>
              </a:rPr>
              <a:t> </a:t>
            </a:r>
            <a:r>
              <a:rPr lang="fa-IR" sz="3200" b="1" dirty="0" smtClean="0"/>
              <a:t>بررسی کارکرد اختصاصی هر قسمت از مغز به منظور :  </a:t>
            </a:r>
            <a:endParaRPr lang="fa-IR" b="1" dirty="0" smtClean="0"/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sz="2400" dirty="0" smtClean="0"/>
              <a:t>1- تشخیص ضایعات و اختلالات مغزی </a:t>
            </a:r>
          </a:p>
          <a:p>
            <a:pPr marL="0" indent="0">
              <a:buNone/>
            </a:pPr>
            <a:r>
              <a:rPr lang="fa-IR" sz="2400" dirty="0" smtClean="0"/>
              <a:t>2- انتخاب صحیح روش درمان</a:t>
            </a:r>
          </a:p>
          <a:p>
            <a:pPr marL="0" indent="0">
              <a:buNone/>
            </a:pPr>
            <a:r>
              <a:rPr lang="fa-IR" sz="2400" dirty="0" smtClean="0"/>
              <a:t>3- تشخیص محل دقیق ضایعه</a:t>
            </a:r>
          </a:p>
        </p:txBody>
      </p:sp>
    </p:spTree>
    <p:extLst>
      <p:ext uri="{BB962C8B-B14F-4D97-AF65-F5344CB8AC3E}">
        <p14:creationId xmlns:p14="http://schemas.microsoft.com/office/powerpoint/2010/main" val="2036059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5400" b="1" dirty="0" smtClean="0">
                <a:solidFill>
                  <a:srgbClr val="C00000"/>
                </a:solidFill>
              </a:rPr>
              <a:t>لوب پیشانی مغز</a:t>
            </a:r>
            <a:endParaRPr lang="fa-IR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4000" y="2367092"/>
            <a:ext cx="11023600" cy="3424107"/>
          </a:xfrm>
        </p:spPr>
        <p:txBody>
          <a:bodyPr/>
          <a:lstStyle/>
          <a:p>
            <a:r>
              <a:rPr lang="fa-IR" sz="2800" b="1" dirty="0" smtClean="0"/>
              <a:t>بجز ناحیه خلفی لوب پیشانی که جزئی از قشر حسی – حرکتی است ، سایر نواحی لوب پیشانی جزء قشر ارتباطی محسوب می شود (ناحیه پره فرونتال یا پیش پیشانی )</a:t>
            </a:r>
          </a:p>
          <a:p>
            <a:endParaRPr lang="fa-IR" sz="2800" b="1" dirty="0" smtClean="0"/>
          </a:p>
          <a:p>
            <a:pPr lvl="0">
              <a:buClr>
                <a:prstClr val="black"/>
              </a:buClr>
            </a:pPr>
            <a:r>
              <a:rPr lang="fa-IR" sz="2800" b="1" dirty="0" smtClean="0">
                <a:solidFill>
                  <a:prstClr val="black"/>
                </a:solidFill>
              </a:rPr>
              <a:t>نیکره غالب در لوب پیشانی : نیمکره چپ</a:t>
            </a:r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4967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800" b="1" dirty="0" smtClean="0">
                <a:solidFill>
                  <a:srgbClr val="C00000"/>
                </a:solidFill>
              </a:rPr>
              <a:t>کارکرد اختصاصی لوب پیشانی</a:t>
            </a:r>
            <a:endParaRPr lang="fa-IR" sz="4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حرکت ارادی :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</a:t>
            </a:r>
            <a:r>
              <a:rPr lang="fa-IR" sz="2400" b="1" dirty="0" smtClean="0"/>
              <a:t>- راه قشری – نخاعی یا هرمی : </a:t>
            </a:r>
            <a:r>
              <a:rPr lang="fa-IR" dirty="0" smtClean="0"/>
              <a:t>محرک عضلات باز و خم کننده </a:t>
            </a:r>
            <a:r>
              <a:rPr lang="fa-IR" dirty="0" smtClean="0"/>
              <a:t>- </a:t>
            </a:r>
            <a:r>
              <a:rPr lang="fa-IR" dirty="0" smtClean="0"/>
              <a:t>در </a:t>
            </a:r>
            <a:r>
              <a:rPr lang="fa-IR" dirty="0" smtClean="0"/>
              <a:t>انسان </a:t>
            </a:r>
            <a:r>
              <a:rPr lang="fa-IR" dirty="0" smtClean="0"/>
              <a:t>، </a:t>
            </a:r>
            <a:r>
              <a:rPr lang="fa-IR" dirty="0" smtClean="0"/>
              <a:t>فعال در انجام حرکات جدید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</a:t>
            </a:r>
            <a:r>
              <a:rPr lang="fa-IR" sz="2400" b="1" dirty="0" smtClean="0"/>
              <a:t>- راه قشری – قرمزی – نخاعی : </a:t>
            </a:r>
            <a:r>
              <a:rPr lang="fa-IR" dirty="0" smtClean="0"/>
              <a:t>در انسان کمتر </a:t>
            </a:r>
            <a:r>
              <a:rPr lang="fa-IR" dirty="0" smtClean="0"/>
              <a:t> </a:t>
            </a:r>
            <a:r>
              <a:rPr lang="fa-IR" dirty="0" smtClean="0"/>
              <a:t>فعال </a:t>
            </a:r>
            <a:r>
              <a:rPr lang="fa-IR" dirty="0" smtClean="0"/>
              <a:t>- در </a:t>
            </a:r>
            <a:r>
              <a:rPr lang="fa-IR" dirty="0" smtClean="0"/>
              <a:t>انجام حرکات یاد گرفته </a:t>
            </a:r>
            <a:r>
              <a:rPr lang="fa-IR" dirty="0" smtClean="0"/>
              <a:t>شده</a:t>
            </a:r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sz="2400" dirty="0" smtClean="0">
                <a:latin typeface="Century Schoolbook" panose="02040604050505020304" pitchFamily="18" charset="0"/>
              </a:rPr>
              <a:t>▲ </a:t>
            </a:r>
            <a:r>
              <a:rPr lang="fa-IR" sz="2400" b="1" dirty="0" smtClean="0">
                <a:latin typeface="Century Schoolbook" panose="02040604050505020304" pitchFamily="18" charset="0"/>
              </a:rPr>
              <a:t>کنترل فعالیت این دو راه توسط : مخچه</a:t>
            </a:r>
            <a:endParaRPr lang="fa-IR" sz="2400" b="1" dirty="0"/>
          </a:p>
        </p:txBody>
      </p:sp>
    </p:spTree>
    <p:extLst>
      <p:ext uri="{BB962C8B-B14F-4D97-AF65-F5344CB8AC3E}">
        <p14:creationId xmlns:p14="http://schemas.microsoft.com/office/powerpoint/2010/main" val="247258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47801"/>
            <a:ext cx="10363826" cy="3568700"/>
          </a:xfrm>
        </p:spPr>
        <p:txBody>
          <a:bodyPr/>
          <a:lstStyle/>
          <a:p>
            <a:r>
              <a:rPr lang="fa-IR" sz="2800" b="1" dirty="0" smtClean="0">
                <a:solidFill>
                  <a:schemeClr val="bg2">
                    <a:lumMod val="50000"/>
                  </a:schemeClr>
                </a:solidFill>
              </a:rPr>
              <a:t>ثبت حافظه حرکتی : </a:t>
            </a:r>
          </a:p>
          <a:p>
            <a:endParaRPr lang="fa-IR" sz="2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a-IR" sz="2400" dirty="0" smtClean="0"/>
              <a:t>ضبط و نگهداری حرکات یاد گرفته شده مثل روشن کردن کبریت</a:t>
            </a:r>
          </a:p>
          <a:p>
            <a:r>
              <a:rPr lang="fa-IR" sz="2400" dirty="0" smtClean="0"/>
              <a:t>میزان مهارت وابسته به ساختار ژنتیکی لوب </a:t>
            </a:r>
            <a:r>
              <a:rPr lang="fa-IR" sz="2400" dirty="0" smtClean="0"/>
              <a:t>فرونتال</a:t>
            </a:r>
          </a:p>
          <a:p>
            <a:r>
              <a:rPr lang="fa-IR" sz="2400" dirty="0" smtClean="0"/>
              <a:t>محل ذخیره این اطلاعات در قشر ارتباطی لوب پیشانی</a:t>
            </a:r>
            <a:endParaRPr lang="fa-IR" sz="2400" dirty="0" smtClean="0"/>
          </a:p>
          <a:p>
            <a:pPr marL="0" indent="0">
              <a:buNone/>
            </a:pPr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93867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66700" y="1282700"/>
            <a:ext cx="11036300" cy="4038601"/>
          </a:xfrm>
        </p:spPr>
        <p:txBody>
          <a:bodyPr/>
          <a:lstStyle/>
          <a:p>
            <a:r>
              <a:rPr lang="fa-IR" sz="3200" b="1" dirty="0" smtClean="0">
                <a:solidFill>
                  <a:schemeClr val="accent1"/>
                </a:solidFill>
              </a:rPr>
              <a:t>انواع حافظه حرکتی :</a:t>
            </a:r>
          </a:p>
          <a:p>
            <a:endParaRPr lang="fa-IR" sz="2800" b="1" dirty="0" smtClean="0"/>
          </a:p>
          <a:p>
            <a:pPr marL="0" indent="0">
              <a:buNone/>
            </a:pPr>
            <a:r>
              <a:rPr lang="fa-IR" sz="2800" b="1" dirty="0" smtClean="0"/>
              <a:t>1- </a:t>
            </a:r>
            <a:r>
              <a:rPr lang="fa-IR" sz="2800" b="1" dirty="0"/>
              <a:t>حافظه حرکتی </a:t>
            </a:r>
            <a:r>
              <a:rPr lang="fa-IR" sz="2800" b="1" dirty="0" smtClean="0"/>
              <a:t>اکتسابی : </a:t>
            </a:r>
            <a:r>
              <a:rPr lang="fa-IR" sz="2400" dirty="0" smtClean="0"/>
              <a:t>ایجاد به مرور</a:t>
            </a:r>
          </a:p>
          <a:p>
            <a:pPr marL="0" indent="0">
              <a:buNone/>
            </a:pPr>
            <a:r>
              <a:rPr lang="fa-IR" sz="2800" b="1" dirty="0" smtClean="0"/>
              <a:t>2- </a:t>
            </a:r>
            <a:r>
              <a:rPr lang="fa-IR" sz="2800" b="1" dirty="0"/>
              <a:t>حافظه حرکتی </a:t>
            </a:r>
            <a:r>
              <a:rPr lang="fa-IR" sz="2800" b="1" dirty="0" smtClean="0"/>
              <a:t>ارثی : </a:t>
            </a:r>
            <a:r>
              <a:rPr lang="fa-IR" sz="2400" dirty="0" smtClean="0"/>
              <a:t>از بدو تولد موجود در لوب فرونتال / تامین احتیاجات حرکتی بسیار اولیه نوزاد </a:t>
            </a:r>
            <a:endParaRPr lang="fa-IR" sz="2400" dirty="0" smtClean="0"/>
          </a:p>
          <a:p>
            <a:pPr marL="0" indent="0">
              <a:buNone/>
            </a:pPr>
            <a:r>
              <a:rPr lang="fa-IR" sz="2400" dirty="0" smtClean="0"/>
              <a:t>( </a:t>
            </a:r>
            <a:r>
              <a:rPr lang="fa-IR" sz="2400" dirty="0" smtClean="0"/>
              <a:t>رفلکس یا بازتاب)</a:t>
            </a:r>
            <a:endParaRPr lang="fa-IR" dirty="0" smtClean="0"/>
          </a:p>
          <a:p>
            <a:pPr marL="0" indent="0">
              <a:buNone/>
            </a:pPr>
            <a:r>
              <a:rPr lang="fa-I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37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9200" y="596900"/>
            <a:ext cx="9271000" cy="5156199"/>
          </a:xfrm>
        </p:spPr>
        <p:txBody>
          <a:bodyPr>
            <a:normAutofit lnSpcReduction="10000"/>
          </a:bodyPr>
          <a:lstStyle/>
          <a:p>
            <a:r>
              <a:rPr lang="fa-IR" sz="3200" b="1" dirty="0" smtClean="0">
                <a:solidFill>
                  <a:schemeClr val="accent1"/>
                </a:solidFill>
              </a:rPr>
              <a:t>انواع رفلکس ها :</a:t>
            </a:r>
          </a:p>
          <a:p>
            <a:r>
              <a:rPr lang="fa-IR" sz="2400" dirty="0" smtClean="0"/>
              <a:t>ریشه یابی ( </a:t>
            </a:r>
            <a:r>
              <a:rPr lang="en-US" sz="2400" dirty="0" smtClean="0"/>
              <a:t>rooting</a:t>
            </a:r>
            <a:r>
              <a:rPr lang="fa-IR" sz="2400" dirty="0" smtClean="0"/>
              <a:t> )</a:t>
            </a:r>
          </a:p>
          <a:p>
            <a:r>
              <a:rPr lang="fa-IR" sz="2400" dirty="0" smtClean="0"/>
              <a:t>غنچه کردن لب ( </a:t>
            </a:r>
            <a:r>
              <a:rPr lang="en-US" sz="2400" dirty="0" smtClean="0"/>
              <a:t>snout</a:t>
            </a:r>
            <a:r>
              <a:rPr lang="fa-IR" sz="2400" dirty="0" smtClean="0"/>
              <a:t> )</a:t>
            </a:r>
          </a:p>
          <a:p>
            <a:r>
              <a:rPr lang="fa-IR" sz="2400" dirty="0" smtClean="0"/>
              <a:t>مکیدن ( </a:t>
            </a:r>
            <a:r>
              <a:rPr lang="en-US" sz="2400" dirty="0" smtClean="0"/>
              <a:t>sucking</a:t>
            </a:r>
            <a:r>
              <a:rPr lang="fa-IR" sz="2400" dirty="0" smtClean="0"/>
              <a:t> )</a:t>
            </a:r>
          </a:p>
          <a:p>
            <a:r>
              <a:rPr lang="fa-IR" sz="2400" dirty="0" smtClean="0"/>
              <a:t>اجتناب یا احتراز ( </a:t>
            </a:r>
            <a:r>
              <a:rPr lang="en-US" sz="2400" dirty="0" smtClean="0"/>
              <a:t>avoidance</a:t>
            </a:r>
            <a:r>
              <a:rPr lang="fa-IR" sz="2400" dirty="0" smtClean="0"/>
              <a:t> )</a:t>
            </a:r>
          </a:p>
          <a:p>
            <a:r>
              <a:rPr lang="fa-IR" sz="2400" dirty="0" smtClean="0"/>
              <a:t>گرفتن با کف دست ( </a:t>
            </a:r>
            <a:r>
              <a:rPr lang="en-US" sz="2400" dirty="0" smtClean="0"/>
              <a:t>grasp</a:t>
            </a:r>
            <a:r>
              <a:rPr lang="fa-IR" sz="2400" dirty="0" smtClean="0"/>
              <a:t> </a:t>
            </a:r>
            <a:r>
              <a:rPr lang="en-US" sz="2400" dirty="0" smtClean="0"/>
              <a:t>palmar</a:t>
            </a:r>
            <a:r>
              <a:rPr lang="fa-IR" sz="2400" dirty="0" smtClean="0"/>
              <a:t> )</a:t>
            </a:r>
          </a:p>
          <a:p>
            <a:r>
              <a:rPr lang="fa-IR" sz="2400" dirty="0" smtClean="0"/>
              <a:t>گرفتن با کف پا (</a:t>
            </a:r>
            <a:r>
              <a:rPr lang="en-US" sz="2400" dirty="0"/>
              <a:t>grasp</a:t>
            </a:r>
            <a:r>
              <a:rPr lang="fa-IR" sz="2400" dirty="0"/>
              <a:t> </a:t>
            </a:r>
            <a:r>
              <a:rPr lang="en-US" sz="2400" dirty="0" smtClean="0"/>
              <a:t>plantar</a:t>
            </a:r>
            <a:r>
              <a:rPr lang="fa-IR" sz="2400" dirty="0" smtClean="0"/>
              <a:t> )</a:t>
            </a:r>
          </a:p>
          <a:p>
            <a:r>
              <a:rPr lang="fa-IR" sz="2400" dirty="0" smtClean="0"/>
              <a:t>مورو</a:t>
            </a:r>
          </a:p>
          <a:p>
            <a:r>
              <a:rPr lang="fa-IR" sz="2400" dirty="0" smtClean="0"/>
              <a:t>پاراشوت</a:t>
            </a:r>
            <a:endParaRPr lang="fa-IR" sz="2400" dirty="0" smtClean="0"/>
          </a:p>
          <a:p>
            <a:pPr marL="0" indent="0">
              <a:buNone/>
            </a:pP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01690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5611" y="901342"/>
            <a:ext cx="10522576" cy="5016500"/>
          </a:xfrm>
        </p:spPr>
        <p:txBody>
          <a:bodyPr>
            <a:normAutofit lnSpcReduction="10000"/>
          </a:bodyPr>
          <a:lstStyle/>
          <a:p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بیان کلمات : </a:t>
            </a:r>
            <a:r>
              <a:rPr lang="fa-IR" sz="2400" dirty="0" smtClean="0"/>
              <a:t>آهنگ کلام و دستور زبان ( جزء حافظه حرکی اکتسابی </a:t>
            </a:r>
            <a:r>
              <a:rPr lang="fa-IR" sz="2400" dirty="0" smtClean="0"/>
              <a:t>) واقع در ناحیه 44 برودمن</a:t>
            </a:r>
            <a:endParaRPr lang="fa-IR" sz="2400" dirty="0" smtClean="0"/>
          </a:p>
          <a:p>
            <a:endParaRPr lang="fa-IR" dirty="0" smtClean="0"/>
          </a:p>
          <a:p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انگیزش </a:t>
            </a:r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fa-IR" sz="2400" dirty="0" smtClean="0"/>
              <a:t>مربوط به قشر ارتباطی و واقع در جلوترین قسمتهای پیشانی</a:t>
            </a:r>
            <a:endParaRPr lang="fa-IR" sz="2400" dirty="0" smtClean="0"/>
          </a:p>
          <a:p>
            <a:endParaRPr lang="fa-I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بازداری یا مهار : </a:t>
            </a:r>
            <a:r>
              <a:rPr lang="fa-IR" sz="2400" dirty="0"/>
              <a:t>مربوط </a:t>
            </a:r>
            <a:r>
              <a:rPr lang="fa-IR" sz="2400" dirty="0">
                <a:solidFill>
                  <a:prstClr val="black"/>
                </a:solidFill>
              </a:rPr>
              <a:t>به قشر ارتباطی و </a:t>
            </a:r>
            <a:r>
              <a:rPr lang="fa-IR" sz="2400" dirty="0" smtClean="0"/>
              <a:t>قوانین مختلف </a:t>
            </a:r>
            <a:r>
              <a:rPr lang="fa-IR" sz="2400" dirty="0" smtClean="0"/>
              <a:t>اخلاقی </a:t>
            </a:r>
            <a:r>
              <a:rPr lang="fa-IR" sz="2400" dirty="0" smtClean="0"/>
              <a:t>، اجتماعی </a:t>
            </a:r>
            <a:r>
              <a:rPr lang="fa-IR" sz="2400" dirty="0" smtClean="0"/>
              <a:t>، عرفی ، دینی و خانوادگی</a:t>
            </a:r>
            <a:endParaRPr lang="fa-IR" sz="2400" dirty="0" smtClean="0"/>
          </a:p>
          <a:p>
            <a:endParaRPr lang="fa-IR" sz="2400" dirty="0" smtClean="0"/>
          </a:p>
          <a:p>
            <a:r>
              <a:rPr lang="fa-IR" sz="2800" b="1" dirty="0" smtClean="0">
                <a:solidFill>
                  <a:schemeClr val="bg2">
                    <a:lumMod val="50000"/>
                  </a:schemeClr>
                </a:solidFill>
              </a:rPr>
              <a:t>قضاوت اجتماعی </a:t>
            </a:r>
            <a:r>
              <a:rPr lang="fa-IR" sz="2800" b="1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fa-IR" sz="2400" dirty="0" smtClean="0"/>
              <a:t>تمام قشرارتباطی مغز درگیر است اما قشر ارتباطی پیشانی بیشترین تاثیر را دارد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104611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800" b="1" dirty="0" smtClean="0">
                <a:solidFill>
                  <a:srgbClr val="C00000"/>
                </a:solidFill>
              </a:rPr>
              <a:t>ضایعات لوب پیشانی</a:t>
            </a:r>
            <a:endParaRPr lang="fa-IR" sz="4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</a:rPr>
              <a:t>فلج اسپاستیک  : </a:t>
            </a:r>
          </a:p>
          <a:p>
            <a:r>
              <a:rPr lang="fa-IR" sz="2400" dirty="0" smtClean="0"/>
              <a:t>در اثر صدمه راه هرمی</a:t>
            </a:r>
          </a:p>
          <a:p>
            <a:r>
              <a:rPr lang="fa-IR" sz="2400" dirty="0" smtClean="0"/>
              <a:t>از بین رفتن حرکات ارادی در طرف مقابل بدن</a:t>
            </a:r>
          </a:p>
          <a:p>
            <a:r>
              <a:rPr lang="fa-IR" sz="2400" dirty="0" smtClean="0"/>
              <a:t>همراهی فلج اسپاستیک با افزایش رفلکس های وتری و علامت </a:t>
            </a:r>
            <a:r>
              <a:rPr lang="fa-IR" sz="2400" dirty="0" smtClean="0"/>
              <a:t>بابنسکی و شادوک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46849701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152</TotalTime>
  <Words>457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Schoolbook</vt:lpstr>
      <vt:lpstr>Times New Roman</vt:lpstr>
      <vt:lpstr>Tw Cen MT</vt:lpstr>
      <vt:lpstr>Droplet</vt:lpstr>
      <vt:lpstr>PowerPoint Presentation</vt:lpstr>
      <vt:lpstr>جلسه چهارم</vt:lpstr>
      <vt:lpstr>لوب پیشانی مغز</vt:lpstr>
      <vt:lpstr>کارکرد اختصاصی لوب پیشانی</vt:lpstr>
      <vt:lpstr>PowerPoint Presentation</vt:lpstr>
      <vt:lpstr>PowerPoint Presentation</vt:lpstr>
      <vt:lpstr>PowerPoint Presentation</vt:lpstr>
      <vt:lpstr>PowerPoint Presentation</vt:lpstr>
      <vt:lpstr>ضایعات لوب پیشانی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rahyab pc</dc:creator>
  <cp:lastModifiedBy>rahyab rayaneh</cp:lastModifiedBy>
  <cp:revision>19</cp:revision>
  <dcterms:created xsi:type="dcterms:W3CDTF">2016-11-02T15:06:51Z</dcterms:created>
  <dcterms:modified xsi:type="dcterms:W3CDTF">2017-04-05T07:34:28Z</dcterms:modified>
</cp:coreProperties>
</file>