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B645-AAAF-4C61-BA37-29C70D6AE1CA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7D90-4FFA-4A1C-8D3D-B0299E784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7D90-4FFA-4A1C-8D3D-B0299E7844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7D90-4FFA-4A1C-8D3D-B0299E7844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05AC-217C-43BD-BA59-16DC9376A19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1E3D-736D-4813-B4D3-7BC0E2B24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fa-IR" sz="6700" dirty="0" smtClean="0">
                <a:solidFill>
                  <a:srgbClr val="C00000"/>
                </a:solidFill>
                <a:cs typeface="B Lotus" pitchFamily="2" charset="-78"/>
              </a:rPr>
              <a:t>روش های تحقیق </a:t>
            </a:r>
            <a:r>
              <a:rPr lang="en-US" sz="4800" dirty="0" smtClean="0">
                <a:solidFill>
                  <a:srgbClr val="C00000"/>
                </a:solidFill>
                <a:cs typeface="B Lotus" pitchFamily="2" charset="-78"/>
              </a:rPr>
              <a:t/>
            </a:r>
            <a:br>
              <a:rPr lang="en-US" sz="4800" dirty="0" smtClean="0">
                <a:solidFill>
                  <a:srgbClr val="C00000"/>
                </a:solidFill>
                <a:cs typeface="B Lotus" pitchFamily="2" charset="-78"/>
              </a:rPr>
            </a:br>
            <a:r>
              <a:rPr lang="fa-IR" sz="4800" dirty="0" smtClean="0">
                <a:solidFill>
                  <a:srgbClr val="C00000"/>
                </a:solidFill>
                <a:cs typeface="B Lotus" pitchFamily="2" charset="-78"/>
              </a:rPr>
              <a:t>در</a:t>
            </a:r>
            <a:br>
              <a:rPr lang="fa-IR" sz="4800" dirty="0" smtClean="0">
                <a:solidFill>
                  <a:srgbClr val="C00000"/>
                </a:solidFill>
                <a:cs typeface="B Lotus" pitchFamily="2" charset="-78"/>
              </a:rPr>
            </a:br>
            <a:r>
              <a:rPr lang="fa-IR" sz="4800" dirty="0" smtClean="0">
                <a:solidFill>
                  <a:srgbClr val="C00000"/>
                </a:solidFill>
                <a:cs typeface="B Lotus" pitchFamily="2" charset="-78"/>
              </a:rPr>
              <a:t>علوم انساني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6670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0070C0"/>
                </a:solidFill>
                <a:cs typeface="Arial" charset="0"/>
              </a:rPr>
              <a:t>محمد حسین پور</a:t>
            </a:r>
          </a:p>
          <a:p>
            <a:r>
              <a:rPr lang="fa-IR" dirty="0" smtClean="0">
                <a:solidFill>
                  <a:srgbClr val="00B050"/>
                </a:solidFill>
                <a:cs typeface="Arial" charset="0"/>
              </a:rPr>
              <a:t>      </a:t>
            </a:r>
          </a:p>
          <a:p>
            <a:pPr rtl="1"/>
            <a:r>
              <a:rPr lang="fa-IR" dirty="0" smtClean="0">
                <a:solidFill>
                  <a:srgbClr val="00B050"/>
                </a:solidFill>
                <a:cs typeface="Arial" charset="0"/>
              </a:rPr>
              <a:t>    استاديار دانشگاه علوم وتحقيقات</a:t>
            </a:r>
            <a:endParaRPr lang="en-US" dirty="0" smtClean="0">
              <a:solidFill>
                <a:srgbClr val="00B050"/>
              </a:solidFill>
              <a:cs typeface="Arial" charset="0"/>
            </a:endParaRPr>
          </a:p>
          <a:p>
            <a:pPr rtl="1"/>
            <a:r>
              <a:rPr lang="fa-IR" dirty="0" smtClean="0">
                <a:solidFill>
                  <a:srgbClr val="00B050"/>
                </a:solidFill>
                <a:cs typeface="Arial" charset="0"/>
              </a:rPr>
              <a:t>خوزستان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fa-IR" sz="3100" b="1" dirty="0" smtClean="0">
                <a:cs typeface="B Lotus" pitchFamily="2" charset="-78"/>
              </a:rPr>
              <a:t>مقايسه داده ها در </a:t>
            </a:r>
            <a:r>
              <a:rPr lang="fa-IR" sz="3100" b="1" dirty="0" smtClean="0">
                <a:solidFill>
                  <a:srgbClr val="FF0000"/>
                </a:solidFill>
                <a:cs typeface="B Lotus" pitchFamily="2" charset="-78"/>
              </a:rPr>
              <a:t>دو</a:t>
            </a:r>
            <a:r>
              <a:rPr lang="fa-IR" sz="3100" b="1" dirty="0" smtClean="0">
                <a:cs typeface="B Lotus" pitchFamily="2" charset="-78"/>
              </a:rPr>
              <a:t> </a:t>
            </a:r>
            <a:r>
              <a:rPr lang="fa-IR" sz="3100" b="1" dirty="0" smtClean="0">
                <a:cs typeface="B Lotus" pitchFamily="2" charset="-78"/>
              </a:rPr>
              <a:t>گروه </a:t>
            </a:r>
            <a:r>
              <a:rPr lang="fa-IR" sz="3100" b="1" dirty="0" smtClean="0">
                <a:cs typeface="B Lotus" pitchFamily="2" charset="-78"/>
              </a:rPr>
              <a:t>مستقل و وابسته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0" cy="551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197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نوع آزمون مورد انتخاب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گروههاي تحت  بررسي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متغير تحت بررسي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تعداد گروههاي تحت بررسي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رديف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197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t</a:t>
                      </a: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 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کمي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Times New Roman"/>
                          <a:cs typeface="B Lotus"/>
                        </a:rPr>
                        <a:t>(فاصله اي يا نسبي)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دو گروه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9540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يو مان ويتني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ويلکاکسون و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آزمون علامتي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8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رتبه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اي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دو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573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مجذورخي</a:t>
                      </a:r>
                      <a:endParaRPr lang="en-US" sz="24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مک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- نمار</a:t>
                      </a:r>
                      <a:endParaRPr lang="en-US" sz="24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8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اسمي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دو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fa-IR" sz="2700" b="1" dirty="0" smtClean="0">
                <a:cs typeface="B Lotus" pitchFamily="2" charset="-78"/>
              </a:rPr>
              <a:t/>
            </a:r>
            <a:br>
              <a:rPr lang="fa-IR" sz="2700" b="1" dirty="0" smtClean="0">
                <a:cs typeface="B Lotus" pitchFamily="2" charset="-78"/>
              </a:rPr>
            </a:br>
            <a:r>
              <a:rPr lang="fa-IR" sz="2700" b="1" dirty="0" smtClean="0">
                <a:cs typeface="B Lotus" pitchFamily="2" charset="-78"/>
              </a:rPr>
              <a:t/>
            </a:r>
            <a:br>
              <a:rPr lang="fa-IR" sz="2700" b="1" dirty="0" smtClean="0">
                <a:cs typeface="B Lotus" pitchFamily="2" charset="-78"/>
              </a:rPr>
            </a:br>
            <a:r>
              <a:rPr lang="fa-IR" sz="2700" b="1" dirty="0" smtClean="0">
                <a:cs typeface="B Lotus" pitchFamily="2" charset="-78"/>
              </a:rPr>
              <a:t>مقايسه داده ها در</a:t>
            </a:r>
            <a:r>
              <a:rPr lang="fa-IR" sz="2700" b="1" dirty="0" smtClean="0">
                <a:solidFill>
                  <a:srgbClr val="FF0000"/>
                </a:solidFill>
                <a:cs typeface="B Lotus" pitchFamily="2" charset="-78"/>
              </a:rPr>
              <a:t> سه </a:t>
            </a:r>
            <a:r>
              <a:rPr lang="fa-IR" sz="2700" b="1" dirty="0" smtClean="0">
                <a:cs typeface="B Lotus" pitchFamily="2" charset="-78"/>
              </a:rPr>
              <a:t>يا </a:t>
            </a:r>
            <a:r>
              <a:rPr lang="fa-IR" sz="2700" b="1" dirty="0" smtClean="0">
                <a:solidFill>
                  <a:srgbClr val="FF0000"/>
                </a:solidFill>
                <a:cs typeface="B Lotus" pitchFamily="2" charset="-78"/>
              </a:rPr>
              <a:t>بيش از سه</a:t>
            </a:r>
            <a:r>
              <a:rPr lang="fa-IR" sz="2700" b="1" dirty="0" smtClean="0">
                <a:cs typeface="B Lotus" pitchFamily="2" charset="-78"/>
              </a:rPr>
              <a:t> گروه مستقل و وابسته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185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906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نوع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آزمون مورد انتخاب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گروههاي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تحت  بررسي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متغير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تحت بررسي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تعداد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گروههاي تحت بررسي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رديف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7720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Times New Roman"/>
                          <a:cs typeface="B Lotus"/>
                        </a:rPr>
                        <a:t>آناليز واريانس  يک </a:t>
                      </a:r>
                      <a:r>
                        <a:rPr lang="fa-IR" sz="2000" b="1" dirty="0" smtClean="0">
                          <a:latin typeface="Times New Roman"/>
                          <a:ea typeface="Times New Roman"/>
                          <a:cs typeface="B Lotus"/>
                        </a:rPr>
                        <a:t>راهه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Times New Roman"/>
                          <a:cs typeface="B Lotus"/>
                        </a:rPr>
                        <a:t>واريانس در تکرار مشاهدات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کمي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Lotus"/>
                        </a:rPr>
                        <a:t>(فاصله اي يا نسبي)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سه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 يابيشتر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117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Times New Roman"/>
                          <a:ea typeface="Times New Roman"/>
                          <a:cs typeface="B Lotus"/>
                        </a:rPr>
                        <a:t>کروسکال واليس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آزمون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فريدمن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رتبه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اي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سه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 يابيشتر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5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96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مجذور خي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آزمون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کوکران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مستقل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وابسته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اسمي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سه </a:t>
                      </a:r>
                      <a:r>
                        <a:rPr lang="fa-IR" sz="2400" b="1" dirty="0">
                          <a:latin typeface="Times New Roman"/>
                          <a:ea typeface="Times New Roman"/>
                          <a:cs typeface="B Lotus"/>
                        </a:rPr>
                        <a:t>گروه يابيشتر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b="1" dirty="0" smtClean="0">
                        <a:latin typeface="Times New Roman"/>
                        <a:ea typeface="Times New Roman"/>
                        <a:cs typeface="B Lotu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 smtClean="0">
                          <a:latin typeface="Times New Roman"/>
                          <a:ea typeface="Times New Roman"/>
                          <a:cs typeface="B Lotus"/>
                        </a:rPr>
                        <a:t>6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fa-IR" sz="3200" b="1" dirty="0" smtClean="0">
                <a:cs typeface="B Lotus" pitchFamily="2" charset="-78"/>
              </a:rPr>
              <a:t>تعيين </a:t>
            </a:r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رابطه</a:t>
            </a:r>
            <a:r>
              <a:rPr lang="fa-IR" sz="3200" b="1" dirty="0" smtClean="0">
                <a:cs typeface="B Lotus" pitchFamily="2" charset="-78"/>
              </a:rPr>
              <a:t> بين متغيرها براساس نوع متغير</a:t>
            </a:r>
            <a:r>
              <a:rPr lang="en-US" sz="3200" dirty="0" smtClean="0">
                <a:cs typeface="B Lotus" pitchFamily="2" charset="-78"/>
              </a:rPr>
              <a:t/>
            </a:r>
            <a:br>
              <a:rPr lang="en-US" sz="3200" dirty="0" smtClean="0">
                <a:cs typeface="B Lotus" pitchFamily="2" charset="-78"/>
              </a:rPr>
            </a:br>
            <a:endParaRPr lang="en-US" sz="3200" dirty="0">
              <a:cs typeface="B Lotus" pitchFamily="2" charset="-78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4582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4572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نوع آزمون</a:t>
                      </a:r>
                      <a:endParaRPr lang="en-US" sz="24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نوع متغير ها مورد مطالعه </a:t>
                      </a:r>
                      <a:endParaRPr lang="en-US" sz="24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  <a:tr h="455274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ضريب همبستگي پيرسون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ضريب همبستگي اسپيرمن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ضريب همبستگي کندال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دو رشته اي نقطه اي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دو رشته </a:t>
                      </a:r>
                      <a:r>
                        <a:rPr lang="fa-IR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اي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توافقي </a:t>
                      </a:r>
                      <a:r>
                        <a:rPr lang="en-US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c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فاي، </a:t>
                      </a:r>
                      <a:r>
                        <a:rPr lang="fa-IR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بايسريال</a:t>
                      </a:r>
                      <a:r>
                        <a:rPr lang="en-US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   b </a:t>
                      </a:r>
                      <a:r>
                        <a:rPr lang="en-US" sz="2600" b="1" dirty="0" err="1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i</a:t>
                      </a:r>
                      <a:r>
                        <a:rPr lang="en-US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 s </a:t>
                      </a:r>
                      <a:endParaRPr lang="fa-IR" sz="2600" b="1" dirty="0" smtClean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تتراکوريک</a:t>
                      </a:r>
                      <a:r>
                        <a:rPr lang="en-US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 </a:t>
                      </a:r>
                      <a:r>
                        <a:rPr lang="fa-IR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(</a:t>
                      </a:r>
                      <a:r>
                        <a:rPr lang="en-US" sz="2600" b="1" dirty="0" smtClean="0">
                          <a:latin typeface="Times New Roman"/>
                          <a:ea typeface="Times New Roman"/>
                          <a:cs typeface="B Lotus" pitchFamily="2" charset="-78"/>
                        </a:rPr>
                        <a:t>r t</a:t>
                      </a: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في، فاي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ضريب همبستگي نسبي(ايتا)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کمي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رتبه اي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رتبه اي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يکي کمي، ديگري دو ارزشي(طبيعي)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يکي کمي، ديگري دو ارزشي(ساختگي)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دو يا چند طبقه اسمي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يکي دو ارزشي(طبيعي)، ديگري دو ارزشي(ساختگي)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دو ارزشي(ساختگي)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دوارزشي(طبيعي) 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600" b="1" dirty="0">
                          <a:latin typeface="Times New Roman"/>
                          <a:ea typeface="Times New Roman"/>
                          <a:cs typeface="B Lotus" pitchFamily="2" charset="-78"/>
                        </a:rPr>
                        <a:t>هردو کمي(غير خطي)</a:t>
                      </a:r>
                      <a:endParaRPr lang="en-US" sz="2600" dirty="0">
                        <a:latin typeface="Times New Roman"/>
                        <a:ea typeface="Times New Roman"/>
                        <a:cs typeface="B Lotus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مقياس هاي اندازه گيري</a:t>
            </a:r>
            <a:endParaRPr lang="en-US" sz="3200" dirty="0">
              <a:solidFill>
                <a:srgbClr val="FF0000"/>
              </a:solidFill>
              <a:cs typeface="B Lotus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732"/>
          <a:ext cx="8686799" cy="609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914400"/>
                <a:gridCol w="838200"/>
                <a:gridCol w="1371600"/>
                <a:gridCol w="1066800"/>
                <a:gridCol w="1295400"/>
                <a:gridCol w="761999"/>
              </a:tblGrid>
              <a:tr h="485738"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کاربردها</a:t>
                      </a:r>
                      <a:endParaRPr lang="en-US" sz="2000" dirty="0">
                        <a:cs typeface="B Lotus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a-I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خصوصيات</a:t>
                      </a:r>
                      <a:endParaRPr lang="en-US" sz="2000" dirty="0">
                        <a:cs typeface="B Lotus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Lotus"/>
                        </a:rPr>
                        <a:t>مقياسهاي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Lotus"/>
                        </a:rPr>
                        <a:t>اندازه </a:t>
                      </a: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گيري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Lotus"/>
                        </a:rPr>
                        <a:t> </a:t>
                      </a:r>
                    </a:p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Lotus"/>
                        </a:rPr>
                        <a:t>داده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54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آمار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رياضي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صفر مطلق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فاصله مساوي                  بين طبقات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وجود نظم درطبقات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80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B Lotus"/>
                          <a:ea typeface="Calibri"/>
                          <a:cs typeface="Arial"/>
                        </a:rPr>
                        <a:t>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فراواني،درصد،مد يا نما مک-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B Lotus"/>
                        </a:rPr>
                        <a:t>نمار ، کاي سکواير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B Lotus"/>
                        </a:rPr>
                        <a:t>يا خي 2، ضريب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فاي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خير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خير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خير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اسمی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Nominal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 smtClean="0">
                        <a:latin typeface="Calibri"/>
                        <a:ea typeface="Calibri"/>
                        <a:cs typeface="B Lotus"/>
                      </a:endParaRPr>
                    </a:p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 smtClean="0">
                        <a:latin typeface="Calibri"/>
                        <a:ea typeface="Calibri"/>
                        <a:cs typeface="B Lotus"/>
                      </a:endParaRPr>
                    </a:p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 smtClean="0">
                        <a:latin typeface="Calibri"/>
                        <a:ea typeface="Calibri"/>
                        <a:cs typeface="B Lotus"/>
                      </a:endParaRPr>
                    </a:p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Lotus"/>
                        </a:rPr>
                        <a:t>کيفي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338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Lotus"/>
                        </a:rPr>
                        <a:t>فراواني،درصد،مد يانما،ميانه،ضريب همبستگي اسپيرمن،  ضریب همبستگي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Lotus"/>
                        </a:rPr>
                        <a:t>کندال،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B Lotus"/>
                        </a:rPr>
                        <a:t> آ 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ويل کاکسون، يومن ويت ني </a:t>
                      </a:r>
                      <a:r>
                        <a:rPr lang="fa-IR" sz="1600" b="1" dirty="0" smtClean="0">
                          <a:latin typeface="Calibri"/>
                          <a:ea typeface="Calibri"/>
                          <a:cs typeface="B Lotus"/>
                        </a:rPr>
                        <a:t>،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کروسکال واليس، آزمون فريد من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Lotus"/>
                        </a:rPr>
                        <a:t>خير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خير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بلي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رتبه </a:t>
                      </a:r>
                      <a:r>
                        <a:rPr lang="fa-I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اي (ترتيبي)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Ordinal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1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B Lotus"/>
                        </a:rPr>
                        <a:t>فراواني،درصد،مد يانما ميانگين،انحراف معيار ضريب همبستگي پيرسون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،آزمونهای 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B Lotus"/>
                        </a:rPr>
                        <a:t>Z, t ,f</a:t>
                      </a: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 آنوا، مانوا ، مانکوا و...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جمع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تفريق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Lotus"/>
                        </a:rPr>
                        <a:t>خير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latin typeface="Calibri"/>
                          <a:ea typeface="Calibri"/>
                          <a:cs typeface="B Lotus"/>
                        </a:rPr>
                        <a:t>بلي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بلي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فاصله </a:t>
                      </a:r>
                      <a:r>
                        <a:rPr lang="fa-I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اي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Interval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 smtClean="0">
                        <a:latin typeface="Calibri"/>
                        <a:ea typeface="Calibri"/>
                        <a:cs typeface="B Lotus"/>
                      </a:endParaRPr>
                    </a:p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latin typeface="Calibri"/>
                          <a:ea typeface="Calibri"/>
                          <a:cs typeface="B Lotus"/>
                        </a:rPr>
                        <a:t>کمي</a:t>
                      </a:r>
                    </a:p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2000" b="1" dirty="0" smtClean="0">
                        <a:latin typeface="Calibri"/>
                        <a:ea typeface="Calibri"/>
                        <a:cs typeface="B Lotus"/>
                      </a:endParaRPr>
                    </a:p>
                  </a:txBody>
                  <a:tcPr marL="68580" marR="68580" marT="0" marB="0"/>
                </a:tc>
              </a:tr>
              <a:tr h="11315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Calibri"/>
                          <a:cs typeface="B Lotus"/>
                        </a:rPr>
                        <a:t>همه ي عمليات آماري مجاز است.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چهار عمل اصلي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بلي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بلي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Lotus"/>
                        </a:rPr>
                        <a:t>بلي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نسبی </a:t>
                      </a:r>
                      <a:r>
                        <a:rPr lang="fa-I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B Lotus"/>
                        </a:rPr>
                        <a:t>(نسبتي)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Ratio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990600"/>
          </a:xfrm>
        </p:spPr>
        <p:txBody>
          <a:bodyPr>
            <a:noAutofit/>
          </a:bodyPr>
          <a:lstStyle/>
          <a:p>
            <a:pPr rtl="1"/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فصل پنجم: </a:t>
            </a:r>
            <a:r>
              <a:rPr lang="fa-IR" sz="3200" b="1" dirty="0" smtClean="0">
                <a:solidFill>
                  <a:srgbClr val="00B050"/>
                </a:solidFill>
                <a:cs typeface="B Lotus" pitchFamily="2" charset="-78"/>
              </a:rPr>
              <a:t>بحث ، نتیجه گیری و پیشنهاد ها</a:t>
            </a:r>
            <a:r>
              <a:rPr lang="en-US" sz="3200" dirty="0" smtClean="0">
                <a:cs typeface="B Lotus" pitchFamily="2" charset="-78"/>
              </a:rPr>
              <a:t/>
            </a:r>
            <a:br>
              <a:rPr lang="en-US" sz="3200" dirty="0" smtClean="0">
                <a:cs typeface="B Lotus" pitchFamily="2" charset="-78"/>
              </a:rPr>
            </a:br>
            <a:endParaRPr lang="en-US" sz="3200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solidFill>
                  <a:srgbClr val="C00000"/>
                </a:solidFill>
                <a:cs typeface="B Lotus" pitchFamily="2" charset="-78"/>
              </a:rPr>
              <a:t>مقدمه</a:t>
            </a:r>
            <a:r>
              <a:rPr lang="fa-IR" b="1" dirty="0" smtClean="0">
                <a:cs typeface="B Lotus" pitchFamily="2" charset="-78"/>
              </a:rPr>
              <a:t> </a:t>
            </a:r>
          </a:p>
          <a:p>
            <a:pPr algn="r" rtl="1">
              <a:buNone/>
            </a:pPr>
            <a:r>
              <a:rPr lang="fa-IR" b="1" dirty="0" smtClean="0">
                <a:cs typeface="B Lotus" pitchFamily="2" charset="-78"/>
              </a:rPr>
              <a:t>      گذشته نگر و محتوای(یعنی از ابتداء تا انتهای تحقیق را بررسی اجمالی کردن)</a:t>
            </a:r>
          </a:p>
          <a:p>
            <a:pPr algn="r" rtl="1">
              <a:buNone/>
            </a:pPr>
            <a:r>
              <a:rPr lang="fa-IR" b="1" dirty="0" smtClean="0">
                <a:solidFill>
                  <a:srgbClr val="C00000"/>
                </a:solidFill>
                <a:cs typeface="B Lotus" pitchFamily="2" charset="-78"/>
              </a:rPr>
              <a:t>یافته </a:t>
            </a:r>
            <a:r>
              <a:rPr lang="fa-IR" b="1" dirty="0" smtClean="0">
                <a:solidFill>
                  <a:srgbClr val="C00000"/>
                </a:solidFill>
                <a:cs typeface="B Lotus" pitchFamily="2" charset="-78"/>
              </a:rPr>
              <a:t>های فرضیه</a:t>
            </a:r>
            <a:endParaRPr lang="en-US" dirty="0" smtClean="0">
              <a:solidFill>
                <a:srgbClr val="C00000"/>
              </a:solidFill>
              <a:cs typeface="B Lotus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Lotus" pitchFamily="2" charset="-78"/>
              </a:rPr>
              <a:t>      1) تک تک فرضیه ها را بطور جداگانه  آورده می شوند.</a:t>
            </a:r>
            <a:endParaRPr lang="en-US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Lotus" pitchFamily="2" charset="-78"/>
              </a:rPr>
              <a:t>      2 ) رد یا تایید  هر فرضیه</a:t>
            </a:r>
            <a:endParaRPr lang="en-US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Lotus" pitchFamily="2" charset="-78"/>
              </a:rPr>
              <a:t>       3) مقایسه با تحقیقات انجام شده قبلی</a:t>
            </a:r>
            <a:endParaRPr lang="en-US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Lotus" pitchFamily="2" charset="-78"/>
              </a:rPr>
              <a:t>      4) تبیين فرضیه     </a:t>
            </a:r>
            <a:r>
              <a:rPr lang="fa-IR" sz="2400" b="1" dirty="0" smtClean="0">
                <a:cs typeface="B Lotus" pitchFamily="2" charset="-78"/>
              </a:rPr>
              <a:t>( </a:t>
            </a:r>
            <a:r>
              <a:rPr lang="fa-IR" sz="2000" b="1" dirty="0" smtClean="0">
                <a:cs typeface="B Lotus" pitchFamily="2" charset="-78"/>
              </a:rPr>
              <a:t>با  استناد به مباني نظري</a:t>
            </a:r>
            <a:r>
              <a:rPr lang="fa-IR" sz="2000" dirty="0" smtClean="0">
                <a:cs typeface="B Lotus" pitchFamily="2" charset="-78"/>
              </a:rPr>
              <a:t>: </a:t>
            </a:r>
            <a:r>
              <a:rPr lang="fa-IR" sz="2000" dirty="0" smtClean="0">
                <a:cs typeface="B Lotus" pitchFamily="2" charset="-78"/>
              </a:rPr>
              <a:t>چرا </a:t>
            </a:r>
            <a:r>
              <a:rPr lang="fa-IR" sz="2000" dirty="0" smtClean="0">
                <a:cs typeface="B Lotus" pitchFamily="2" charset="-78"/>
              </a:rPr>
              <a:t>به چنين نتيجه اي رسيده ايم</a:t>
            </a:r>
            <a:r>
              <a:rPr lang="fa-IR" sz="2000" dirty="0" smtClean="0">
                <a:cs typeface="B Lotus" pitchFamily="2" charset="-78"/>
              </a:rPr>
              <a:t>)</a:t>
            </a:r>
            <a:endParaRPr lang="en-US" sz="2000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ادامه فصل پنجم: </a:t>
            </a: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بحث ، نتیجه گیری و پیشنهاد ها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257800"/>
          </a:xfrm>
        </p:spPr>
        <p:txBody>
          <a:bodyPr>
            <a:normAutofit fontScale="55000" lnSpcReduction="20000"/>
          </a:bodyPr>
          <a:lstStyle/>
          <a:p>
            <a:pPr algn="r" rtl="1">
              <a:buNone/>
            </a:pPr>
            <a:r>
              <a:rPr lang="fa-IR" sz="5100" b="1" dirty="0" smtClean="0">
                <a:solidFill>
                  <a:srgbClr val="C00000"/>
                </a:solidFill>
                <a:cs typeface="B Lotus" pitchFamily="2" charset="-78"/>
              </a:rPr>
              <a:t>محدویت های تحقیق  </a:t>
            </a:r>
          </a:p>
          <a:p>
            <a:pPr algn="r" rtl="1">
              <a:buNone/>
            </a:pPr>
            <a:endParaRPr lang="en-US" sz="5100" dirty="0" smtClean="0">
              <a:cs typeface="B Lotus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Lotus" pitchFamily="2" charset="-78"/>
              </a:rPr>
              <a:t>محدودیت آن چیزی است که نتایج تحقیق را مخدوش می کند.</a:t>
            </a:r>
          </a:p>
          <a:p>
            <a:pPr algn="ctr" rtl="1">
              <a:buNone/>
            </a:pPr>
            <a:endParaRPr lang="en-US" sz="4400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5100" b="1" dirty="0" smtClean="0">
                <a:solidFill>
                  <a:srgbClr val="C00000"/>
                </a:solidFill>
                <a:cs typeface="B Lotus" pitchFamily="2" charset="-78"/>
              </a:rPr>
              <a:t>پیشنهادها</a:t>
            </a:r>
          </a:p>
          <a:p>
            <a:pPr algn="r" rtl="1">
              <a:buNone/>
            </a:pPr>
            <a:r>
              <a:rPr lang="fa-IR" sz="5100" b="1" dirty="0" smtClean="0">
                <a:cs typeface="B Lotus" pitchFamily="2" charset="-78"/>
              </a:rPr>
              <a:t>1) پیشنهادهای برخاسته ازیافته های تحقیق</a:t>
            </a:r>
            <a:endParaRPr lang="en-US" sz="5100" dirty="0" smtClean="0">
              <a:cs typeface="B Lotus" pitchFamily="2" charset="-78"/>
            </a:endParaRPr>
          </a:p>
          <a:p>
            <a:pPr algn="r" rtl="1">
              <a:buNone/>
            </a:pPr>
            <a:endParaRPr lang="en-US" sz="5100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5100" b="1" dirty="0" smtClean="0">
                <a:cs typeface="B Lotus" pitchFamily="2" charset="-78"/>
              </a:rPr>
              <a:t>2)پیشنهادهای برای پژوهشگران</a:t>
            </a:r>
            <a:endParaRPr lang="en-US" sz="5100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5100" b="1" dirty="0" smtClean="0">
                <a:cs typeface="B Lotus" pitchFamily="2" charset="-78"/>
              </a:rPr>
              <a:t> </a:t>
            </a:r>
            <a:endParaRPr lang="en-US" sz="5100" dirty="0" smtClean="0">
              <a:cs typeface="B Lotus" pitchFamily="2" charset="-78"/>
            </a:endParaRPr>
          </a:p>
          <a:p>
            <a:pPr algn="r">
              <a:buNone/>
            </a:pPr>
            <a:r>
              <a:rPr lang="fa-IR" sz="5100" b="1" dirty="0" smtClean="0">
                <a:solidFill>
                  <a:srgbClr val="C00000"/>
                </a:solidFill>
                <a:cs typeface="B Lotus" pitchFamily="2" charset="-78"/>
              </a:rPr>
              <a:t>منابع و ماخذ</a:t>
            </a:r>
            <a:endParaRPr lang="en-US" sz="5100" dirty="0" smtClean="0">
              <a:solidFill>
                <a:srgbClr val="C00000"/>
              </a:solidFill>
              <a:cs typeface="B Lotus" pitchFamily="2" charset="-78"/>
            </a:endParaRPr>
          </a:p>
          <a:p>
            <a:pPr algn="r">
              <a:buNone/>
            </a:pPr>
            <a:r>
              <a:rPr lang="fa-IR" sz="5100" b="1" dirty="0" smtClean="0">
                <a:cs typeface="B Lotus" pitchFamily="2" charset="-78"/>
              </a:rPr>
              <a:t>1- فارسی</a:t>
            </a:r>
            <a:endParaRPr lang="en-US" sz="5100" dirty="0" smtClean="0">
              <a:cs typeface="B Lotus" pitchFamily="2" charset="-78"/>
            </a:endParaRPr>
          </a:p>
          <a:p>
            <a:pPr lvl="8" algn="r">
              <a:buNone/>
            </a:pPr>
            <a:r>
              <a:rPr lang="fa-IR" sz="5100" b="1" dirty="0" smtClean="0">
                <a:cs typeface="B Lotus" pitchFamily="2" charset="-78"/>
              </a:rPr>
              <a:t>2- غیر فارسی</a:t>
            </a:r>
            <a:endParaRPr lang="en-US" sz="5100" dirty="0" smtClean="0">
              <a:cs typeface="B Lotus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fa-IR" b="1" dirty="0" smtClean="0">
                <a:solidFill>
                  <a:srgbClr val="002060"/>
                </a:solidFill>
                <a:cs typeface="B Lotus" pitchFamily="2" charset="-78"/>
              </a:rPr>
              <a:t>ساختار </a:t>
            </a:r>
            <a:r>
              <a:rPr lang="fa-IR" b="1" dirty="0">
                <a:solidFill>
                  <a:srgbClr val="002060"/>
                </a:solidFill>
                <a:cs typeface="B Lotus" pitchFamily="2" charset="-78"/>
              </a:rPr>
              <a:t>یا اجزای </a:t>
            </a:r>
            <a:r>
              <a:rPr lang="fa-IR" b="1" dirty="0" smtClean="0">
                <a:solidFill>
                  <a:srgbClr val="002060"/>
                </a:solidFill>
                <a:cs typeface="B Lotus" pitchFamily="2" charset="-78"/>
              </a:rPr>
              <a:t>طرح تحقيق</a:t>
            </a:r>
            <a:endParaRPr lang="en-US" dirty="0">
              <a:solidFill>
                <a:srgbClr val="002060"/>
              </a:solidFill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077200" cy="4495800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فصل اول: 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کلیات تحقیق</a:t>
            </a:r>
          </a:p>
          <a:p>
            <a:pPr algn="just" rtl="1"/>
            <a:endParaRPr lang="fa-IR" b="1" dirty="0" smtClean="0">
              <a:solidFill>
                <a:srgbClr val="FF0000"/>
              </a:solidFill>
              <a:cs typeface="B Lotus" pitchFamily="2" charset="-78"/>
            </a:endParaRPr>
          </a:p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فصل دوم:</a:t>
            </a:r>
            <a:r>
              <a:rPr lang="fa-IR" b="1" dirty="0">
                <a:cs typeface="B Lotus" pitchFamily="2" charset="-78"/>
              </a:rPr>
              <a:t> </a:t>
            </a:r>
            <a:r>
              <a:rPr lang="fa-IR" b="1" dirty="0">
                <a:solidFill>
                  <a:srgbClr val="00B050"/>
                </a:solidFill>
                <a:cs typeface="B Lotus" pitchFamily="2" charset="-78"/>
              </a:rPr>
              <a:t>سوابق و پیشینه تحقیق </a:t>
            </a:r>
            <a:endParaRPr lang="fa-IR" b="1" dirty="0" smtClean="0">
              <a:solidFill>
                <a:srgbClr val="00B050"/>
              </a:solidFill>
              <a:cs typeface="B Lotus" pitchFamily="2" charset="-78"/>
            </a:endParaRPr>
          </a:p>
          <a:p>
            <a:pPr algn="just" rtl="1"/>
            <a:endParaRPr lang="fa-IR" b="1" dirty="0" smtClean="0">
              <a:solidFill>
                <a:srgbClr val="FF0000"/>
              </a:solidFill>
              <a:cs typeface="B Lotus" pitchFamily="2" charset="-78"/>
            </a:endParaRPr>
          </a:p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 فصل سوم: </a:t>
            </a:r>
            <a:r>
              <a:rPr lang="fa-IR" b="1" dirty="0">
                <a:solidFill>
                  <a:srgbClr val="00B050"/>
                </a:solidFill>
                <a:cs typeface="B Lotus" pitchFamily="2" charset="-78"/>
              </a:rPr>
              <a:t>روش انجام 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تحقیق</a:t>
            </a:r>
          </a:p>
          <a:p>
            <a:pPr algn="just" rtl="1"/>
            <a:endParaRPr lang="en-US" dirty="0">
              <a:cs typeface="B Lotus" pitchFamily="2" charset="-78"/>
            </a:endParaRPr>
          </a:p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فصل چهارم:</a:t>
            </a:r>
            <a:r>
              <a:rPr lang="fa-IR" b="1" dirty="0">
                <a:cs typeface="B Lotus" pitchFamily="2" charset="-78"/>
              </a:rPr>
              <a:t> </a:t>
            </a:r>
            <a:r>
              <a:rPr lang="fa-IR" b="1" dirty="0">
                <a:solidFill>
                  <a:srgbClr val="00B050"/>
                </a:solidFill>
                <a:cs typeface="B Lotus" pitchFamily="2" charset="-78"/>
              </a:rPr>
              <a:t>تجزیه و تحلیل دادها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 </a:t>
            </a:r>
          </a:p>
          <a:p>
            <a:pPr algn="just" rtl="1"/>
            <a:endParaRPr lang="fa-IR" b="1" dirty="0" smtClean="0">
              <a:solidFill>
                <a:srgbClr val="FF0000"/>
              </a:solidFill>
              <a:cs typeface="B Lotus" pitchFamily="2" charset="-78"/>
            </a:endParaRPr>
          </a:p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فصل پنجم:</a:t>
            </a:r>
            <a:r>
              <a:rPr lang="fa-IR" b="1" dirty="0">
                <a:cs typeface="B Lotus" pitchFamily="2" charset="-78"/>
              </a:rPr>
              <a:t> 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بحث، </a:t>
            </a:r>
            <a:r>
              <a:rPr lang="fa-IR" b="1" dirty="0">
                <a:solidFill>
                  <a:srgbClr val="00B050"/>
                </a:solidFill>
                <a:cs typeface="B Lotus" pitchFamily="2" charset="-78"/>
              </a:rPr>
              <a:t>نتیجه گیری و پیشنهاد ها</a:t>
            </a:r>
            <a:endParaRPr lang="en-US" dirty="0">
              <a:solidFill>
                <a:srgbClr val="00B050"/>
              </a:solidFill>
              <a:cs typeface="B Lotus" pitchFamily="2" charset="-78"/>
            </a:endParaRPr>
          </a:p>
          <a:p>
            <a:pPr algn="just" rtl="1"/>
            <a:endParaRPr lang="en-US" dirty="0">
              <a:solidFill>
                <a:srgbClr val="FF000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  <a:cs typeface="B Lotus" pitchFamily="2" charset="-78"/>
              </a:rPr>
              <a:t>فصل اول: 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کلیات </a:t>
            </a:r>
            <a:r>
              <a:rPr lang="fa-IR" b="1" dirty="0">
                <a:solidFill>
                  <a:srgbClr val="00B050"/>
                </a:solidFill>
                <a:cs typeface="B Lotus" pitchFamily="2" charset="-78"/>
              </a:rPr>
              <a:t>تحقیق</a:t>
            </a:r>
            <a:endParaRPr lang="en-US" dirty="0">
              <a:solidFill>
                <a:srgbClr val="00B050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مقدمه                     ( 1تا </a:t>
            </a:r>
            <a:r>
              <a:rPr lang="fa-IR" b="1" dirty="0">
                <a:cs typeface="B Lotus" pitchFamily="2" charset="-78"/>
              </a:rPr>
              <a:t>5/1 صفحه یا 200تا 300 </a:t>
            </a:r>
            <a:r>
              <a:rPr lang="fa-IR" b="1" dirty="0" smtClean="0">
                <a:cs typeface="B Lotus" pitchFamily="2" charset="-78"/>
              </a:rPr>
              <a:t>کلمه)</a:t>
            </a:r>
          </a:p>
          <a:p>
            <a:pPr algn="just" rtl="1">
              <a:buNone/>
            </a:pP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بیان </a:t>
            </a:r>
            <a:r>
              <a:rPr lang="fa-IR" b="1" dirty="0" smtClean="0">
                <a:cs typeface="B Lotus" pitchFamily="2" charset="-78"/>
              </a:rPr>
              <a:t>مسئله                          (حدود </a:t>
            </a:r>
            <a:r>
              <a:rPr lang="fa-IR" b="1" dirty="0">
                <a:cs typeface="B Lotus" pitchFamily="2" charset="-78"/>
              </a:rPr>
              <a:t>2 </a:t>
            </a:r>
            <a:r>
              <a:rPr lang="fa-IR" b="1" dirty="0" smtClean="0">
                <a:cs typeface="B Lotus" pitchFamily="2" charset="-78"/>
              </a:rPr>
              <a:t>صفحه)</a:t>
            </a:r>
          </a:p>
          <a:p>
            <a:pPr algn="just" rtl="1">
              <a:buNone/>
            </a:pP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اهمیت و ضرورت </a:t>
            </a:r>
            <a:r>
              <a:rPr lang="fa-IR" b="1" dirty="0" smtClean="0">
                <a:cs typeface="B Lotus" pitchFamily="2" charset="-78"/>
              </a:rPr>
              <a:t>تحقیق       (حدود </a:t>
            </a:r>
            <a:r>
              <a:rPr lang="fa-IR" b="1" dirty="0">
                <a:cs typeface="B Lotus" pitchFamily="2" charset="-78"/>
              </a:rPr>
              <a:t>2 </a:t>
            </a:r>
            <a:r>
              <a:rPr lang="fa-IR" b="1" dirty="0" smtClean="0">
                <a:cs typeface="B Lotus" pitchFamily="2" charset="-78"/>
              </a:rPr>
              <a:t>صفحه)</a:t>
            </a:r>
          </a:p>
          <a:p>
            <a:pPr algn="just" rtl="1">
              <a:buNone/>
            </a:pP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اهداف </a:t>
            </a:r>
            <a:r>
              <a:rPr lang="fa-IR" b="1" dirty="0" smtClean="0">
                <a:cs typeface="B Lotus" pitchFamily="2" charset="-78"/>
              </a:rPr>
              <a:t>تحقیق </a:t>
            </a: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   - </a:t>
            </a:r>
            <a:r>
              <a:rPr lang="fa-IR" b="1" dirty="0">
                <a:cs typeface="B Lotus" pitchFamily="2" charset="-78"/>
              </a:rPr>
              <a:t>اهداف اصلی</a:t>
            </a: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  - </a:t>
            </a:r>
            <a:r>
              <a:rPr lang="fa-IR" b="1" dirty="0">
                <a:cs typeface="B Lotus" pitchFamily="2" charset="-78"/>
              </a:rPr>
              <a:t>اهداف فرعی</a:t>
            </a: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سوالات تحقیق</a:t>
            </a: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 - </a:t>
            </a:r>
            <a:r>
              <a:rPr lang="fa-IR" b="1" dirty="0">
                <a:cs typeface="B Lotus" pitchFamily="2" charset="-78"/>
              </a:rPr>
              <a:t>سوالات اصلی</a:t>
            </a: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 - </a:t>
            </a:r>
            <a:r>
              <a:rPr lang="fa-IR" b="1" dirty="0">
                <a:cs typeface="B Lotus" pitchFamily="2" charset="-78"/>
              </a:rPr>
              <a:t>سوالات فرعی(ویژه یا </a:t>
            </a:r>
            <a:r>
              <a:rPr lang="fa-IR" b="1" dirty="0" smtClean="0">
                <a:cs typeface="B Lotus" pitchFamily="2" charset="-78"/>
              </a:rPr>
              <a:t>اختصاصی)</a:t>
            </a:r>
            <a:endParaRPr lang="en-US" dirty="0">
              <a:cs typeface="B Lotus" pitchFamily="2" charset="-78"/>
            </a:endParaRPr>
          </a:p>
          <a:p>
            <a:pPr algn="just"/>
            <a:endParaRPr lang="en-US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cs typeface="B Lotus" pitchFamily="2" charset="-78"/>
              </a:rPr>
              <a:t>ادامه فصل اول: </a:t>
            </a:r>
            <a:r>
              <a:rPr lang="fa-IR" sz="2800" dirty="0" smtClean="0">
                <a:solidFill>
                  <a:srgbClr val="00B050"/>
                </a:solidFill>
                <a:cs typeface="B Lotus" pitchFamily="2" charset="-78"/>
              </a:rPr>
              <a:t>کليات تحقيق</a:t>
            </a:r>
            <a:endParaRPr lang="en-US" sz="2800" dirty="0">
              <a:solidFill>
                <a:srgbClr val="00B050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فرضیه هاي تحقيق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</a:t>
            </a:r>
            <a:r>
              <a:rPr lang="fa-IR" sz="2000" b="1" dirty="0" smtClean="0">
                <a:cs typeface="B Lotus" pitchFamily="2" charset="-78"/>
              </a:rPr>
              <a:t>- فرضیه یا فرضیه های اصلی</a:t>
            </a:r>
            <a:endParaRPr lang="en-US" sz="2000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sz="2000" b="1" dirty="0" smtClean="0">
                <a:cs typeface="B Lotus" pitchFamily="2" charset="-78"/>
              </a:rPr>
              <a:t>                                                                      - فرضیه های فرعی</a:t>
            </a:r>
          </a:p>
          <a:p>
            <a:pPr algn="just" rtl="1">
              <a:buNone/>
            </a:pPr>
            <a:endParaRPr lang="fa-IR" sz="2000" b="1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مدل  مفهومي تحقيق</a:t>
            </a:r>
          </a:p>
          <a:p>
            <a:pPr algn="just" rtl="1">
              <a:buNone/>
            </a:pPr>
            <a:endParaRPr lang="fa-IR" b="1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قلمرو تحقيق                 ( موضوعي، مکاني و زماني)</a:t>
            </a:r>
          </a:p>
          <a:p>
            <a:pPr algn="just" rtl="1">
              <a:buNone/>
            </a:pPr>
            <a:endParaRPr lang="en-US" sz="2000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تعریف واژگان و اصطلاحات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     تعریف مفهومی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                                           تعریف عملیاتی</a:t>
            </a:r>
            <a:endParaRPr lang="en-US" dirty="0" smtClean="0">
              <a:cs typeface="B Lotus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rtl="1"/>
            <a:r>
              <a:rPr lang="fa-IR" sz="2200" b="1" dirty="0" smtClean="0">
                <a:solidFill>
                  <a:srgbClr val="FF0000"/>
                </a:solidFill>
                <a:cs typeface="B Lotus" pitchFamily="2" charset="-78"/>
              </a:rPr>
              <a:t/>
            </a:r>
            <a:br>
              <a:rPr lang="fa-IR" sz="2200" b="1" dirty="0" smtClean="0">
                <a:solidFill>
                  <a:srgbClr val="FF0000"/>
                </a:solidFill>
                <a:cs typeface="B Lotus" pitchFamily="2" charset="-78"/>
              </a:rPr>
            </a:br>
            <a:r>
              <a:rPr lang="fa-IR" sz="3100" b="1" dirty="0" smtClean="0">
                <a:solidFill>
                  <a:srgbClr val="FF0000"/>
                </a:solidFill>
                <a:cs typeface="B Lotus" pitchFamily="2" charset="-78"/>
              </a:rPr>
              <a:t>فصل دوم: </a:t>
            </a:r>
            <a:r>
              <a:rPr lang="fa-IR" sz="3100" b="1" dirty="0" smtClean="0">
                <a:cs typeface="B Lotus" pitchFamily="2" charset="-78"/>
              </a:rPr>
              <a:t>ادبیات</a:t>
            </a:r>
            <a:r>
              <a:rPr lang="fa-IR" sz="3100" b="1" dirty="0">
                <a:cs typeface="B Lotus" pitchFamily="2" charset="-78"/>
              </a:rPr>
              <a:t>، سوابق و پیشینه تحقیق ، چارچوب نظری </a:t>
            </a: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>يامبانی </a:t>
            </a:r>
            <a:r>
              <a:rPr lang="fa-IR" sz="3100" b="1" dirty="0">
                <a:cs typeface="B Lotus" pitchFamily="2" charset="-78"/>
              </a:rPr>
              <a:t>نظری(چارچوب نظری)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3" algn="just" rtl="1">
              <a:buNone/>
            </a:pPr>
            <a:r>
              <a:rPr lang="fa-IR" sz="3600" b="1" dirty="0" smtClean="0">
                <a:cs typeface="B Lotus" pitchFamily="2" charset="-78"/>
              </a:rPr>
              <a:t>1) مبانی </a:t>
            </a:r>
            <a:r>
              <a:rPr lang="fa-IR" sz="3600" b="1" dirty="0">
                <a:cs typeface="B Lotus" pitchFamily="2" charset="-78"/>
              </a:rPr>
              <a:t>نظری(چارچوب نظری</a:t>
            </a:r>
            <a:r>
              <a:rPr lang="fa-IR" sz="3600" b="1" dirty="0" smtClean="0">
                <a:cs typeface="B Lotus" pitchFamily="2" charset="-78"/>
              </a:rPr>
              <a:t>):</a:t>
            </a:r>
          </a:p>
          <a:p>
            <a:pPr lvl="3" algn="just" rtl="1">
              <a:buNone/>
            </a:pPr>
            <a:endParaRPr lang="fa-IR" sz="3600" b="1" dirty="0" smtClean="0">
              <a:cs typeface="B Lotus" pitchFamily="2" charset="-78"/>
            </a:endParaRPr>
          </a:p>
          <a:p>
            <a:pPr lvl="3" algn="just" rtl="1"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Lotus" pitchFamily="2" charset="-78"/>
              </a:rPr>
              <a:t>(معرفي مفاهيم متغيرهاي مورد مطالعه و</a:t>
            </a:r>
            <a:r>
              <a:rPr lang="en-US" sz="2400" b="1" dirty="0" smtClean="0">
                <a:solidFill>
                  <a:srgbClr val="7030A0"/>
                </a:solidFill>
                <a:cs typeface="B Lotus" pitchFamily="2" charset="-78"/>
              </a:rPr>
              <a:t> </a:t>
            </a:r>
            <a:r>
              <a:rPr lang="fa-IR" sz="2400" b="1" dirty="0" smtClean="0">
                <a:solidFill>
                  <a:srgbClr val="7030A0"/>
                </a:solidFill>
                <a:cs typeface="B Lotus" pitchFamily="2" charset="-78"/>
              </a:rPr>
              <a:t>نظريه هاي متبط با آن)  </a:t>
            </a:r>
          </a:p>
          <a:p>
            <a:pPr lvl="3" algn="just" rtl="1">
              <a:buNone/>
            </a:pPr>
            <a:endParaRPr lang="en-US" sz="3600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sz="3600" b="1" dirty="0" smtClean="0">
                <a:cs typeface="B Lotus" pitchFamily="2" charset="-78"/>
              </a:rPr>
              <a:t>           </a:t>
            </a:r>
            <a:r>
              <a:rPr lang="fa-IR" b="1" dirty="0" smtClean="0">
                <a:cs typeface="B Lotus" pitchFamily="2" charset="-78"/>
              </a:rPr>
              <a:t>2)تحقیقات </a:t>
            </a:r>
            <a:r>
              <a:rPr lang="fa-IR" b="1" dirty="0">
                <a:cs typeface="B Lotus" pitchFamily="2" charset="-78"/>
              </a:rPr>
              <a:t>انجام شده </a:t>
            </a:r>
            <a:r>
              <a:rPr lang="fa-IR" b="1" dirty="0" smtClean="0">
                <a:cs typeface="B Lotus" pitchFamily="2" charset="-78"/>
              </a:rPr>
              <a:t>قبلی </a:t>
            </a:r>
            <a:r>
              <a:rPr lang="fa-IR" sz="2800" b="1" dirty="0" smtClean="0">
                <a:cs typeface="B Lotus" pitchFamily="2" charset="-78"/>
              </a:rPr>
              <a:t>(</a:t>
            </a:r>
            <a:r>
              <a:rPr lang="fa-IR" sz="2800" b="1" dirty="0">
                <a:cs typeface="B Lotus" pitchFamily="2" charset="-78"/>
              </a:rPr>
              <a:t>تجربه شده ها)</a:t>
            </a:r>
            <a:endParaRPr lang="en-US" sz="2800" dirty="0">
              <a:cs typeface="B Lotus" pitchFamily="2" charset="-78"/>
            </a:endParaRPr>
          </a:p>
          <a:p>
            <a:pPr marL="742950" indent="-742950" algn="just" rtl="1">
              <a:buNone/>
            </a:pPr>
            <a:r>
              <a:rPr lang="fa-IR" sz="3600" b="1" dirty="0" smtClean="0">
                <a:cs typeface="B Lotus" pitchFamily="2" charset="-78"/>
              </a:rPr>
              <a:t>                     </a:t>
            </a:r>
            <a:r>
              <a:rPr lang="fa-IR" sz="2800" b="1" dirty="0" smtClean="0">
                <a:solidFill>
                  <a:srgbClr val="0070C0"/>
                </a:solidFill>
                <a:cs typeface="B Lotus" pitchFamily="2" charset="-78"/>
              </a:rPr>
              <a:t>خارجی</a:t>
            </a:r>
            <a:endParaRPr lang="en-US" sz="2800" dirty="0">
              <a:solidFill>
                <a:srgbClr val="0070C0"/>
              </a:solidFill>
              <a:cs typeface="B Lotus" pitchFamily="2" charset="-78"/>
            </a:endParaRPr>
          </a:p>
          <a:p>
            <a:pPr marL="1143000" lvl="1" indent="-742950" algn="just" rtl="1">
              <a:buNone/>
            </a:pPr>
            <a:r>
              <a:rPr lang="fa-IR" b="1" dirty="0" smtClean="0">
                <a:solidFill>
                  <a:srgbClr val="0070C0"/>
                </a:solidFill>
                <a:cs typeface="B Lotus" pitchFamily="2" charset="-78"/>
              </a:rPr>
              <a:t>                        داخلی</a:t>
            </a:r>
            <a:endParaRPr lang="en-US" dirty="0">
              <a:solidFill>
                <a:srgbClr val="0070C0"/>
              </a:solidFill>
              <a:cs typeface="B Lotus" pitchFamily="2" charset="-78"/>
            </a:endParaRPr>
          </a:p>
          <a:p>
            <a:pPr algn="just" rtl="1">
              <a:buNone/>
            </a:pPr>
            <a:r>
              <a:rPr lang="fa-IR" sz="3600" b="1" dirty="0" smtClean="0">
                <a:cs typeface="B Lotus" pitchFamily="2" charset="-78"/>
              </a:rPr>
              <a:t>          3)جمع بندی</a:t>
            </a:r>
            <a:r>
              <a:rPr lang="fa-IR" sz="2400" b="1" dirty="0" smtClean="0">
                <a:solidFill>
                  <a:srgbClr val="00B0F0"/>
                </a:solidFill>
                <a:cs typeface="B Lotus" pitchFamily="2" charset="-78"/>
              </a:rPr>
              <a:t>(یکی </a:t>
            </a:r>
            <a:r>
              <a:rPr lang="fa-IR" sz="2400" b="1" dirty="0">
                <a:solidFill>
                  <a:srgbClr val="00B0F0"/>
                </a:solidFill>
                <a:cs typeface="B Lotus" pitchFamily="2" charset="-78"/>
              </a:rPr>
              <a:t>تا دو </a:t>
            </a:r>
            <a:r>
              <a:rPr lang="fa-IR" sz="2400" b="1" dirty="0" smtClean="0">
                <a:solidFill>
                  <a:srgbClr val="00B0F0"/>
                </a:solidFill>
                <a:cs typeface="B Lotus" pitchFamily="2" charset="-78"/>
              </a:rPr>
              <a:t>پاراگراف)</a:t>
            </a:r>
            <a:endParaRPr lang="en-US" sz="2400" dirty="0">
              <a:solidFill>
                <a:srgbClr val="00B0F0"/>
              </a:solidFill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b="1" dirty="0">
                <a:solidFill>
                  <a:srgbClr val="FF0000"/>
                </a:solidFill>
                <a:cs typeface="B Lotus" pitchFamily="2" charset="-78"/>
              </a:rPr>
              <a:t>فصل </a:t>
            </a: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سوم: 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روش </a:t>
            </a:r>
            <a:r>
              <a:rPr lang="fa-IR" b="1" dirty="0">
                <a:solidFill>
                  <a:srgbClr val="00B050"/>
                </a:solidFill>
                <a:cs typeface="B Lotus" pitchFamily="2" charset="-78"/>
              </a:rPr>
              <a:t>انجام تحقیق</a:t>
            </a:r>
            <a:endParaRPr lang="en-US" dirty="0">
              <a:solidFill>
                <a:srgbClr val="00B050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754563"/>
          </a:xfrm>
        </p:spPr>
        <p:txBody>
          <a:bodyPr>
            <a:normAutofit fontScale="77500" lnSpcReduction="20000"/>
          </a:bodyPr>
          <a:lstStyle/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مقدمه</a:t>
            </a:r>
          </a:p>
          <a:p>
            <a:pPr algn="just" rtl="1">
              <a:buNone/>
            </a:pP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جامعه </a:t>
            </a:r>
            <a:r>
              <a:rPr lang="fa-IR" b="1" dirty="0" smtClean="0">
                <a:cs typeface="B Lotus" pitchFamily="2" charset="-78"/>
              </a:rPr>
              <a:t>آماری</a:t>
            </a:r>
          </a:p>
          <a:p>
            <a:pPr algn="just" rtl="1">
              <a:buNone/>
            </a:pPr>
            <a:endParaRPr lang="en-US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نمونه </a:t>
            </a:r>
            <a:r>
              <a:rPr lang="fa-IR" b="1" dirty="0" smtClean="0">
                <a:cs typeface="B Lotus" pitchFamily="2" charset="-78"/>
              </a:rPr>
              <a:t>آماری</a:t>
            </a:r>
          </a:p>
          <a:p>
            <a:pPr algn="just" rtl="1">
              <a:buNone/>
            </a:pPr>
            <a:endParaRPr lang="fa-IR" b="1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ویژگی های گروه نمونه</a:t>
            </a:r>
          </a:p>
          <a:p>
            <a:pPr algn="just" rtl="1">
              <a:buNone/>
            </a:pP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شیوه </a:t>
            </a:r>
            <a:r>
              <a:rPr lang="fa-IR" b="1" dirty="0">
                <a:cs typeface="B Lotus" pitchFamily="2" charset="-78"/>
              </a:rPr>
              <a:t>نمونه </a:t>
            </a:r>
            <a:r>
              <a:rPr lang="fa-IR" b="1" dirty="0" smtClean="0">
                <a:cs typeface="B Lotus" pitchFamily="2" charset="-78"/>
              </a:rPr>
              <a:t>گیری</a:t>
            </a:r>
          </a:p>
          <a:p>
            <a:pPr algn="just" rtl="1">
              <a:buNone/>
            </a:pPr>
            <a:r>
              <a:rPr lang="fa-IR" dirty="0" smtClean="0">
                <a:cs typeface="B Lotus" pitchFamily="2" charset="-78"/>
              </a:rPr>
              <a:t>               </a:t>
            </a:r>
            <a:r>
              <a:rPr lang="fa-IR" dirty="0" smtClean="0">
                <a:solidFill>
                  <a:srgbClr val="0070C0"/>
                </a:solidFill>
                <a:cs typeface="B Lotus" pitchFamily="2" charset="-78"/>
              </a:rPr>
              <a:t>تصادفي</a:t>
            </a:r>
            <a:r>
              <a:rPr lang="fa-IR" dirty="0" smtClean="0">
                <a:cs typeface="B Lotus" pitchFamily="2" charset="-78"/>
              </a:rPr>
              <a:t> (نمونه گيري ساده، سيستماتيک، بااستفاده از اعداد تصادفي، طبقه اي، خوشه اي و خوشه اي  چند مرحله اي)</a:t>
            </a:r>
          </a:p>
          <a:p>
            <a:pPr algn="just" rtl="1">
              <a:buNone/>
            </a:pPr>
            <a:r>
              <a:rPr lang="fa-IR" dirty="0">
                <a:cs typeface="B Lotus" pitchFamily="2" charset="-78"/>
              </a:rPr>
              <a:t> </a:t>
            </a:r>
            <a:r>
              <a:rPr lang="fa-IR" dirty="0" smtClean="0">
                <a:cs typeface="B Lotus" pitchFamily="2" charset="-78"/>
              </a:rPr>
              <a:t>              </a:t>
            </a:r>
            <a:r>
              <a:rPr lang="fa-IR" dirty="0" smtClean="0">
                <a:solidFill>
                  <a:srgbClr val="0070C0"/>
                </a:solidFill>
                <a:cs typeface="B Lotus" pitchFamily="2" charset="-78"/>
              </a:rPr>
              <a:t>غير تصادفي</a:t>
            </a:r>
            <a:r>
              <a:rPr lang="fa-IR" dirty="0" smtClean="0">
                <a:cs typeface="B Lotus" pitchFamily="2" charset="-78"/>
              </a:rPr>
              <a:t>(در دسترس، اتفاقي، وضعي، موردي...)</a:t>
            </a:r>
            <a:endParaRPr lang="en-US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ادامه فصل سوم: </a:t>
            </a: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روش انجام تحقیق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شیوه گرد آوری داده ها</a:t>
            </a:r>
          </a:p>
          <a:p>
            <a:pPr algn="just" rtl="1">
              <a:buNone/>
            </a:pPr>
            <a:r>
              <a:rPr lang="fa-IR" b="1" dirty="0" smtClean="0">
                <a:solidFill>
                  <a:srgbClr val="00B0F0"/>
                </a:solidFill>
                <a:cs typeface="B Lotus" pitchFamily="2" charset="-78"/>
              </a:rPr>
              <a:t>                       کتابخانه اي يا اسنادي</a:t>
            </a:r>
          </a:p>
          <a:p>
            <a:pPr algn="just" rtl="1">
              <a:buNone/>
            </a:pPr>
            <a:r>
              <a:rPr lang="fa-IR" b="1" dirty="0" smtClean="0">
                <a:solidFill>
                  <a:srgbClr val="00B0F0"/>
                </a:solidFill>
                <a:cs typeface="B Lotus" pitchFamily="2" charset="-78"/>
              </a:rPr>
              <a:t>                       ميداني( مشاهده، مصاحبه و پرسشنامه)</a:t>
            </a: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ابزار گرد آوری داده ها</a:t>
            </a:r>
            <a:endParaRPr lang="en-US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dirty="0" smtClean="0">
                <a:cs typeface="B Lotus" pitchFamily="2" charset="-78"/>
              </a:rPr>
              <a:t>                      </a:t>
            </a:r>
            <a:r>
              <a:rPr lang="fa-IR" dirty="0" smtClean="0">
                <a:solidFill>
                  <a:srgbClr val="00B0F0"/>
                </a:solidFill>
                <a:cs typeface="B Lotus" pitchFamily="2" charset="-78"/>
              </a:rPr>
              <a:t>ويژگيهاي ابزار </a:t>
            </a:r>
            <a:r>
              <a:rPr lang="fa-IR" dirty="0" smtClean="0">
                <a:cs typeface="B Lotus" pitchFamily="2" charset="-78"/>
              </a:rPr>
              <a:t>(</a:t>
            </a:r>
            <a:r>
              <a:rPr lang="fa-IR" dirty="0" smtClean="0">
                <a:solidFill>
                  <a:srgbClr val="00B050"/>
                </a:solidFill>
                <a:cs typeface="B Lotus" pitchFamily="2" charset="-78"/>
              </a:rPr>
              <a:t>روايي و پايايي</a:t>
            </a:r>
            <a:r>
              <a:rPr lang="fa-IR" dirty="0" smtClean="0">
                <a:cs typeface="B Lotus" pitchFamily="2" charset="-78"/>
              </a:rPr>
              <a:t>)</a:t>
            </a: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نوع و روش تحقيق</a:t>
            </a:r>
          </a:p>
          <a:p>
            <a:pPr algn="just" rtl="1">
              <a:buNone/>
            </a:pPr>
            <a:endParaRPr lang="en-US" b="1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مدل متغيرهاي تحقيق</a:t>
            </a:r>
            <a:endParaRPr lang="en-US" dirty="0" smtClean="0">
              <a:cs typeface="B Lotus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ادامه فصل سوم: </a:t>
            </a:r>
            <a:r>
              <a:rPr lang="fa-IR" sz="2800" b="1" dirty="0" smtClean="0">
                <a:solidFill>
                  <a:srgbClr val="00B050"/>
                </a:solidFill>
                <a:cs typeface="B Lotus" pitchFamily="2" charset="-78"/>
              </a:rPr>
              <a:t>روش انجام تحقیق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تجزیه و تحلیل دادها </a:t>
            </a: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 </a:t>
            </a:r>
            <a:r>
              <a:rPr lang="fa-IR" b="1" dirty="0" smtClean="0">
                <a:cs typeface="B Lotus" pitchFamily="2" charset="-78"/>
              </a:rPr>
              <a:t>                       کيفي (دليل و برهان، مقايسه، استدلال...)</a:t>
            </a:r>
          </a:p>
          <a:p>
            <a:pPr algn="just" rtl="1">
              <a:buNone/>
            </a:pPr>
            <a:endParaRPr lang="fa-IR" b="1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>
                <a:cs typeface="B Lotus" pitchFamily="2" charset="-78"/>
              </a:rPr>
              <a:t> </a:t>
            </a:r>
            <a:r>
              <a:rPr lang="fa-IR" b="1" dirty="0" smtClean="0">
                <a:cs typeface="B Lotus" pitchFamily="2" charset="-78"/>
              </a:rPr>
              <a:t>                       کمي( بااستفاده از علم رياضي و آمار)</a:t>
            </a:r>
            <a:endParaRPr lang="en-US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                                آمار توصيفي(توصيف داده ها )</a:t>
            </a:r>
          </a:p>
          <a:p>
            <a:pPr algn="r" rtl="1">
              <a:buNone/>
            </a:pPr>
            <a:r>
              <a:rPr lang="fa-IR" dirty="0">
                <a:cs typeface="B Lotus" pitchFamily="2" charset="-78"/>
              </a:rPr>
              <a:t> </a:t>
            </a:r>
            <a:r>
              <a:rPr lang="fa-IR" dirty="0" smtClean="0">
                <a:cs typeface="B Lotus" pitchFamily="2" charset="-78"/>
              </a:rPr>
              <a:t>                               آمار استنباطي(استنباط از داده ها)</a:t>
            </a:r>
            <a:endParaRPr lang="en-US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فصل چهارم:</a:t>
            </a:r>
            <a:r>
              <a:rPr lang="en-US" b="1" dirty="0" smtClean="0">
                <a:solidFill>
                  <a:srgbClr val="FF0000"/>
                </a:solidFill>
                <a:cs typeface="B Lotus" pitchFamily="2" charset="-78"/>
              </a:rPr>
              <a:t> </a:t>
            </a:r>
            <a:r>
              <a:rPr lang="fa-IR" b="1" dirty="0" smtClean="0">
                <a:solidFill>
                  <a:srgbClr val="00B050"/>
                </a:solidFill>
                <a:cs typeface="B Lotus" pitchFamily="2" charset="-78"/>
              </a:rPr>
              <a:t>تجزیه و تحلیل داده ها</a:t>
            </a:r>
            <a:endParaRPr lang="en-US" dirty="0">
              <a:solidFill>
                <a:srgbClr val="00B050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fa-IR" b="1" dirty="0" smtClean="0">
                <a:solidFill>
                  <a:srgbClr val="002060"/>
                </a:solidFill>
                <a:cs typeface="B Lotus" pitchFamily="2" charset="-78"/>
              </a:rPr>
              <a:t>مقدمه</a:t>
            </a:r>
            <a:r>
              <a:rPr lang="fa-IR" b="1" dirty="0" smtClean="0">
                <a:cs typeface="B Lotus" pitchFamily="2" charset="-78"/>
              </a:rPr>
              <a:t> </a:t>
            </a:r>
            <a:endParaRPr lang="en-US" dirty="0" smtClean="0">
              <a:cs typeface="B Lotus" pitchFamily="2" charset="-78"/>
            </a:endParaRPr>
          </a:p>
          <a:p>
            <a:pPr algn="ctr">
              <a:buNone/>
            </a:pPr>
            <a:r>
              <a:rPr lang="fa-IR" sz="2400" b="1" dirty="0" smtClean="0">
                <a:cs typeface="B Lotus" pitchFamily="2" charset="-78"/>
              </a:rPr>
              <a:t>حدود 2 تا 3 سطر</a:t>
            </a:r>
            <a:endParaRPr lang="en-US" sz="2400" dirty="0" smtClean="0">
              <a:cs typeface="B Lotus" pitchFamily="2" charset="-78"/>
            </a:endParaRPr>
          </a:p>
          <a:p>
            <a:pPr algn="r">
              <a:buNone/>
            </a:pPr>
            <a:r>
              <a:rPr lang="fa-IR" b="1" dirty="0" smtClean="0">
                <a:solidFill>
                  <a:srgbClr val="002060"/>
                </a:solidFill>
                <a:cs typeface="B Lotus" pitchFamily="2" charset="-78"/>
              </a:rPr>
              <a:t>توصیف داده ها</a:t>
            </a:r>
            <a:endParaRPr lang="en-US" dirty="0" smtClean="0">
              <a:solidFill>
                <a:srgbClr val="002060"/>
              </a:solidFill>
              <a:cs typeface="B Lotus" pitchFamily="2" charset="-78"/>
            </a:endParaRPr>
          </a:p>
          <a:p>
            <a:pPr algn="ctr">
              <a:buNone/>
            </a:pPr>
            <a:r>
              <a:rPr lang="fa-IR" sz="2400" b="1" dirty="0" smtClean="0">
                <a:cs typeface="B Lotus" pitchFamily="2" charset="-78"/>
              </a:rPr>
              <a:t>(با استفاده از آمار توصيفي)</a:t>
            </a:r>
            <a:endParaRPr lang="en-US" sz="2400" b="1" dirty="0" smtClean="0">
              <a:cs typeface="B Lotus" pitchFamily="2" charset="-78"/>
            </a:endParaRPr>
          </a:p>
          <a:p>
            <a:pPr algn="r">
              <a:buNone/>
            </a:pPr>
            <a:endParaRPr lang="fa-IR" b="1" dirty="0" smtClean="0">
              <a:solidFill>
                <a:srgbClr val="002060"/>
              </a:solidFill>
              <a:cs typeface="B Lotus" pitchFamily="2" charset="-78"/>
            </a:endParaRPr>
          </a:p>
          <a:p>
            <a:pPr algn="r">
              <a:buNone/>
            </a:pPr>
            <a:endParaRPr lang="fa-IR" b="1" dirty="0" smtClean="0">
              <a:solidFill>
                <a:srgbClr val="002060"/>
              </a:solidFill>
              <a:cs typeface="B Lotus" pitchFamily="2" charset="-78"/>
            </a:endParaRPr>
          </a:p>
          <a:p>
            <a:pPr algn="r">
              <a:buNone/>
            </a:pPr>
            <a:r>
              <a:rPr lang="fa-IR" b="1" dirty="0" smtClean="0">
                <a:solidFill>
                  <a:srgbClr val="002060"/>
                </a:solidFill>
                <a:cs typeface="B Lotus" pitchFamily="2" charset="-78"/>
              </a:rPr>
              <a:t>آزمون فرضیه ه</a:t>
            </a:r>
            <a:r>
              <a:rPr lang="fa-IR" b="1" dirty="0" smtClean="0">
                <a:cs typeface="B Lotus" pitchFamily="2" charset="-78"/>
              </a:rPr>
              <a:t>ا</a:t>
            </a:r>
            <a:endParaRPr lang="en-US" dirty="0" smtClean="0">
              <a:cs typeface="B Lotus" pitchFamily="2" charset="-78"/>
            </a:endParaRPr>
          </a:p>
          <a:p>
            <a:pPr algn="ctr">
              <a:buNone/>
            </a:pPr>
            <a:r>
              <a:rPr lang="fa-IR" sz="2400" b="1" dirty="0" smtClean="0">
                <a:cs typeface="B Lotus" pitchFamily="2" charset="-78"/>
              </a:rPr>
              <a:t>(با استفاده از آمار استنباطي)</a:t>
            </a:r>
            <a:endParaRPr lang="en-US" sz="2400" b="1" dirty="0" smtClean="0">
              <a:cs typeface="B Lotus" pitchFamily="2" charset="-78"/>
            </a:endParaRPr>
          </a:p>
          <a:p>
            <a:pPr algn="r">
              <a:buNone/>
            </a:pPr>
            <a:endParaRPr lang="fa-IR" b="1" dirty="0" smtClean="0">
              <a:solidFill>
                <a:srgbClr val="002060"/>
              </a:solidFill>
              <a:cs typeface="B Lotus" pitchFamily="2" charset="-78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cs typeface="B Lotus" pitchFamily="2" charset="-78"/>
            </a:endParaRPr>
          </a:p>
          <a:p>
            <a:pPr algn="r">
              <a:buNone/>
            </a:pPr>
            <a:r>
              <a:rPr lang="fa-IR" b="1" dirty="0" smtClean="0">
                <a:solidFill>
                  <a:srgbClr val="002060"/>
                </a:solidFill>
                <a:cs typeface="B Lotus" pitchFamily="2" charset="-78"/>
              </a:rPr>
              <a:t>یافته های جانبی              </a:t>
            </a:r>
            <a:r>
              <a:rPr lang="fa-IR" sz="2600" b="1" dirty="0" smtClean="0">
                <a:cs typeface="B Lotus" pitchFamily="2" charset="-78"/>
              </a:rPr>
              <a:t>(متغیرهای تعدیل کننده)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845</Words>
  <Application>Microsoft Office PowerPoint</Application>
  <PresentationFormat>On-screen Show (4:3)</PresentationFormat>
  <Paragraphs>291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روش های تحقیق  در علوم انساني</vt:lpstr>
      <vt:lpstr>ساختار یا اجزای طرح تحقيق</vt:lpstr>
      <vt:lpstr>فصل اول: کلیات تحقیق</vt:lpstr>
      <vt:lpstr>ادامه فصل اول: کليات تحقيق</vt:lpstr>
      <vt:lpstr> فصل دوم: ادبیات، سوابق و پیشینه تحقیق ، چارچوب نظری  يامبانی نظری(چارچوب نظری) </vt:lpstr>
      <vt:lpstr>فصل سوم: روش انجام تحقیق</vt:lpstr>
      <vt:lpstr>ادامه فصل سوم: روش انجام تحقیق</vt:lpstr>
      <vt:lpstr>ادامه فصل سوم: روش انجام تحقیق</vt:lpstr>
      <vt:lpstr>فصل چهارم: تجزیه و تحلیل داده ها</vt:lpstr>
      <vt:lpstr>مقايسه داده ها در دو گروه مستقل و وابسته </vt:lpstr>
      <vt:lpstr>  مقايسه داده ها در سه يا بيش از سه گروه مستقل و وابسته </vt:lpstr>
      <vt:lpstr>تعيين رابطه بين متغيرها براساس نوع متغير </vt:lpstr>
      <vt:lpstr>مقياس هاي اندازه گيري</vt:lpstr>
      <vt:lpstr>فصل پنجم: بحث ، نتیجه گیری و پیشنهاد ها </vt:lpstr>
      <vt:lpstr>ادامه فصل پنجم: بحث ، نتیجه گیری و پیشنهاد ها</vt:lpstr>
    </vt:vector>
  </TitlesOfParts>
  <Company>internet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ساختار یا اجزای طرح تحقيق</dc:title>
  <dc:creator>user</dc:creator>
  <cp:lastModifiedBy>user</cp:lastModifiedBy>
  <cp:revision>34</cp:revision>
  <dcterms:created xsi:type="dcterms:W3CDTF">2011-02-26T08:19:27Z</dcterms:created>
  <dcterms:modified xsi:type="dcterms:W3CDTF">2011-03-03T14:06:04Z</dcterms:modified>
</cp:coreProperties>
</file>