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4B645-AAAF-4C61-BA37-29C70D6AE1CA}" type="datetimeFigureOut">
              <a:rPr lang="en-US" smtClean="0"/>
              <a:pPr/>
              <a:t>3/3/2011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97D90-4FFA-4A1C-8D3D-B0299E7844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97D90-4FFA-4A1C-8D3D-B0299E78442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97D90-4FFA-4A1C-8D3D-B0299E78442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705AC-217C-43BD-BA59-16DC9376A193}" type="datetimeFigureOut">
              <a:rPr lang="en-US" smtClean="0"/>
              <a:pPr/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1E3D-736D-4813-B4D3-7BC0E2B24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705AC-217C-43BD-BA59-16DC9376A193}" type="datetimeFigureOut">
              <a:rPr lang="en-US" smtClean="0"/>
              <a:pPr/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1E3D-736D-4813-B4D3-7BC0E2B24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705AC-217C-43BD-BA59-16DC9376A193}" type="datetimeFigureOut">
              <a:rPr lang="en-US" smtClean="0"/>
              <a:pPr/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1E3D-736D-4813-B4D3-7BC0E2B24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705AC-217C-43BD-BA59-16DC9376A193}" type="datetimeFigureOut">
              <a:rPr lang="en-US" smtClean="0"/>
              <a:pPr/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1E3D-736D-4813-B4D3-7BC0E2B24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705AC-217C-43BD-BA59-16DC9376A193}" type="datetimeFigureOut">
              <a:rPr lang="en-US" smtClean="0"/>
              <a:pPr/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1E3D-736D-4813-B4D3-7BC0E2B24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705AC-217C-43BD-BA59-16DC9376A193}" type="datetimeFigureOut">
              <a:rPr lang="en-US" smtClean="0"/>
              <a:pPr/>
              <a:t>3/3/2011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1E3D-736D-4813-B4D3-7BC0E2B24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705AC-217C-43BD-BA59-16DC9376A193}" type="datetimeFigureOut">
              <a:rPr lang="en-US" smtClean="0"/>
              <a:pPr/>
              <a:t>3/3/2011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1E3D-736D-4813-B4D3-7BC0E2B24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705AC-217C-43BD-BA59-16DC9376A193}" type="datetimeFigureOut">
              <a:rPr lang="en-US" smtClean="0"/>
              <a:pPr/>
              <a:t>3/3/2011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1E3D-736D-4813-B4D3-7BC0E2B24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705AC-217C-43BD-BA59-16DC9376A193}" type="datetimeFigureOut">
              <a:rPr lang="en-US" smtClean="0"/>
              <a:pPr/>
              <a:t>3/3/2011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1E3D-736D-4813-B4D3-7BC0E2B24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705AC-217C-43BD-BA59-16DC9376A193}" type="datetimeFigureOut">
              <a:rPr lang="en-US" smtClean="0"/>
              <a:pPr/>
              <a:t>3/3/2011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1E3D-736D-4813-B4D3-7BC0E2B24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705AC-217C-43BD-BA59-16DC9376A193}" type="datetimeFigureOut">
              <a:rPr lang="en-US" smtClean="0"/>
              <a:pPr/>
              <a:t>3/3/2011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41E3D-736D-4813-B4D3-7BC0E2B24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705AC-217C-43BD-BA59-16DC9376A193}" type="datetimeFigureOut">
              <a:rPr lang="en-US" smtClean="0"/>
              <a:pPr/>
              <a:t>3/3/2011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41E3D-736D-4813-B4D3-7BC0E2B24E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2209800"/>
          </a:xfrm>
        </p:spPr>
        <p:txBody>
          <a:bodyPr>
            <a:normAutofit fontScale="90000"/>
          </a:bodyPr>
          <a:lstStyle/>
          <a:p>
            <a:r>
              <a:rPr lang="fa-IR" sz="6700" dirty="0" smtClean="0">
                <a:solidFill>
                  <a:srgbClr val="C00000"/>
                </a:solidFill>
                <a:cs typeface="B Lotus" pitchFamily="2" charset="-78"/>
              </a:rPr>
              <a:t>روش های تحقیق </a:t>
            </a:r>
            <a:r>
              <a:rPr lang="en-US" sz="4800" dirty="0" smtClean="0">
                <a:solidFill>
                  <a:srgbClr val="C00000"/>
                </a:solidFill>
                <a:cs typeface="B Lotus" pitchFamily="2" charset="-78"/>
              </a:rPr>
              <a:t/>
            </a:r>
            <a:br>
              <a:rPr lang="en-US" sz="4800" dirty="0" smtClean="0">
                <a:solidFill>
                  <a:srgbClr val="C00000"/>
                </a:solidFill>
                <a:cs typeface="B Lotus" pitchFamily="2" charset="-78"/>
              </a:rPr>
            </a:br>
            <a:r>
              <a:rPr lang="fa-IR" sz="4800" dirty="0" smtClean="0">
                <a:solidFill>
                  <a:srgbClr val="C00000"/>
                </a:solidFill>
                <a:cs typeface="B Lotus" pitchFamily="2" charset="-78"/>
              </a:rPr>
              <a:t>در</a:t>
            </a:r>
            <a:br>
              <a:rPr lang="fa-IR" sz="4800" dirty="0" smtClean="0">
                <a:solidFill>
                  <a:srgbClr val="C00000"/>
                </a:solidFill>
                <a:cs typeface="B Lotus" pitchFamily="2" charset="-78"/>
              </a:rPr>
            </a:br>
            <a:r>
              <a:rPr lang="fa-IR" sz="4800" dirty="0" smtClean="0">
                <a:solidFill>
                  <a:srgbClr val="C00000"/>
                </a:solidFill>
                <a:cs typeface="B Lotus" pitchFamily="2" charset="-78"/>
              </a:rPr>
              <a:t>علوم انساني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2667000"/>
          </a:xfrm>
        </p:spPr>
        <p:txBody>
          <a:bodyPr>
            <a:normAutofit/>
          </a:bodyPr>
          <a:lstStyle/>
          <a:p>
            <a:r>
              <a:rPr lang="fa-IR" dirty="0" smtClean="0">
                <a:solidFill>
                  <a:srgbClr val="0070C0"/>
                </a:solidFill>
                <a:cs typeface="Arial" charset="0"/>
              </a:rPr>
              <a:t>محمد حسین پور</a:t>
            </a:r>
          </a:p>
          <a:p>
            <a:r>
              <a:rPr lang="fa-IR" dirty="0" smtClean="0">
                <a:solidFill>
                  <a:srgbClr val="00B050"/>
                </a:solidFill>
                <a:cs typeface="Arial" charset="0"/>
              </a:rPr>
              <a:t>      </a:t>
            </a:r>
          </a:p>
          <a:p>
            <a:pPr rtl="1"/>
            <a:r>
              <a:rPr lang="fa-IR" dirty="0" smtClean="0">
                <a:solidFill>
                  <a:srgbClr val="00B050"/>
                </a:solidFill>
                <a:cs typeface="Arial" charset="0"/>
              </a:rPr>
              <a:t>    استاديار دانشگاه علوم وتحقيقات</a:t>
            </a:r>
            <a:endParaRPr lang="en-US" dirty="0" smtClean="0">
              <a:solidFill>
                <a:srgbClr val="00B050"/>
              </a:solidFill>
              <a:cs typeface="Arial" charset="0"/>
            </a:endParaRPr>
          </a:p>
          <a:p>
            <a:pPr rtl="1"/>
            <a:r>
              <a:rPr lang="fa-IR" dirty="0" smtClean="0">
                <a:solidFill>
                  <a:srgbClr val="00B050"/>
                </a:solidFill>
                <a:cs typeface="Arial" charset="0"/>
              </a:rPr>
              <a:t>خوزستان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fa-IR" sz="3100" b="1" dirty="0" smtClean="0">
                <a:cs typeface="B Lotus" pitchFamily="2" charset="-78"/>
              </a:rPr>
              <a:t>مقايسه داده ها در </a:t>
            </a:r>
            <a:r>
              <a:rPr lang="fa-IR" sz="3100" b="1" dirty="0" smtClean="0">
                <a:solidFill>
                  <a:srgbClr val="FF0000"/>
                </a:solidFill>
                <a:cs typeface="B Lotus" pitchFamily="2" charset="-78"/>
              </a:rPr>
              <a:t>دو</a:t>
            </a:r>
            <a:r>
              <a:rPr lang="fa-IR" sz="3100" b="1" dirty="0" smtClean="0">
                <a:cs typeface="B Lotus" pitchFamily="2" charset="-78"/>
              </a:rPr>
              <a:t> </a:t>
            </a:r>
            <a:r>
              <a:rPr lang="fa-IR" sz="3100" b="1" dirty="0" smtClean="0">
                <a:cs typeface="B Lotus" pitchFamily="2" charset="-78"/>
              </a:rPr>
              <a:t>گروه </a:t>
            </a:r>
            <a:r>
              <a:rPr lang="fa-IR" sz="3100" b="1" dirty="0" smtClean="0">
                <a:cs typeface="B Lotus" pitchFamily="2" charset="-78"/>
              </a:rPr>
              <a:t>مستقل و وابسته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81000" y="1219200"/>
          <a:ext cx="8229600" cy="5510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31972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نوع آزمون مورد انتخاب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گروههاي تحت  بررسي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متغير تحت بررسي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تعداد گروههاي تحت بررسي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رديف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31972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 t</a:t>
                      </a: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مستقل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 وابسته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مستقل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وابسته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کمي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Times New Roman"/>
                          <a:ea typeface="Times New Roman"/>
                          <a:cs typeface="B Lotus"/>
                        </a:rPr>
                        <a:t>(فاصله اي يا نسبي)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دو گروه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1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59540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يو مان ويتني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ويلکاکسون و </a:t>
                      </a: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آزمون علامتي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مستقل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وابسته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8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رتبه </a:t>
                      </a: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اي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دو </a:t>
                      </a: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گروه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2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7573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مجذورخي</a:t>
                      </a:r>
                      <a:endParaRPr lang="en-US" sz="24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 pitchFamily="2" charset="-78"/>
                        </a:rPr>
                        <a:t>مک </a:t>
                      </a:r>
                      <a:r>
                        <a:rPr lang="fa-IR" sz="24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- نمار</a:t>
                      </a:r>
                      <a:endParaRPr lang="en-US" sz="24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مستقل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وابسته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8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اسمي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دو </a:t>
                      </a: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گروه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3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84238"/>
          </a:xfrm>
        </p:spPr>
        <p:txBody>
          <a:bodyPr>
            <a:normAutofit fontScale="90000"/>
          </a:bodyPr>
          <a:lstStyle/>
          <a:p>
            <a:r>
              <a:rPr lang="fa-IR" sz="2700" b="1" dirty="0" smtClean="0">
                <a:cs typeface="B Lotus" pitchFamily="2" charset="-78"/>
              </a:rPr>
              <a:t/>
            </a:r>
            <a:br>
              <a:rPr lang="fa-IR" sz="2700" b="1" dirty="0" smtClean="0">
                <a:cs typeface="B Lotus" pitchFamily="2" charset="-78"/>
              </a:rPr>
            </a:br>
            <a:r>
              <a:rPr lang="fa-IR" sz="2700" b="1" dirty="0" smtClean="0">
                <a:cs typeface="B Lotus" pitchFamily="2" charset="-78"/>
              </a:rPr>
              <a:t/>
            </a:r>
            <a:br>
              <a:rPr lang="fa-IR" sz="2700" b="1" dirty="0" smtClean="0">
                <a:cs typeface="B Lotus" pitchFamily="2" charset="-78"/>
              </a:rPr>
            </a:br>
            <a:r>
              <a:rPr lang="fa-IR" sz="2700" b="1" dirty="0" smtClean="0">
                <a:cs typeface="B Lotus" pitchFamily="2" charset="-78"/>
              </a:rPr>
              <a:t>مقايسه داده ها در</a:t>
            </a:r>
            <a:r>
              <a:rPr lang="fa-IR" sz="2700" b="1" dirty="0" smtClean="0">
                <a:solidFill>
                  <a:srgbClr val="FF0000"/>
                </a:solidFill>
                <a:cs typeface="B Lotus" pitchFamily="2" charset="-78"/>
              </a:rPr>
              <a:t> سه </a:t>
            </a:r>
            <a:r>
              <a:rPr lang="fa-IR" sz="2700" b="1" dirty="0" smtClean="0">
                <a:cs typeface="B Lotus" pitchFamily="2" charset="-78"/>
              </a:rPr>
              <a:t>يا </a:t>
            </a:r>
            <a:r>
              <a:rPr lang="fa-IR" sz="2700" b="1" dirty="0" smtClean="0">
                <a:solidFill>
                  <a:srgbClr val="FF0000"/>
                </a:solidFill>
                <a:cs typeface="B Lotus" pitchFamily="2" charset="-78"/>
              </a:rPr>
              <a:t>بيش از سه</a:t>
            </a:r>
            <a:r>
              <a:rPr lang="fa-IR" sz="2700" b="1" dirty="0" smtClean="0">
                <a:cs typeface="B Lotus" pitchFamily="2" charset="-78"/>
              </a:rPr>
              <a:t> گروه مستقل و وابسته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229600" cy="5185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9906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نوع </a:t>
                      </a: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آزمون مورد انتخاب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گروههاي </a:t>
                      </a: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تحت  بررسي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متغير </a:t>
                      </a: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تحت بررسي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تعداد </a:t>
                      </a: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گروههاي تحت بررسي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رديف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67720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Times New Roman"/>
                          <a:ea typeface="Times New Roman"/>
                          <a:cs typeface="B Lotus"/>
                        </a:rPr>
                        <a:t>آناليز واريانس  يک </a:t>
                      </a:r>
                      <a:r>
                        <a:rPr lang="fa-IR" sz="2000" b="1" dirty="0" smtClean="0">
                          <a:latin typeface="Times New Roman"/>
                          <a:ea typeface="Times New Roman"/>
                          <a:cs typeface="B Lotus"/>
                        </a:rPr>
                        <a:t>راهه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Times New Roman"/>
                          <a:ea typeface="Times New Roman"/>
                          <a:cs typeface="B Lotus"/>
                        </a:rPr>
                        <a:t>واريانس در تکرار مشاهدات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مستقل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وابسته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کمي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Times New Roman"/>
                          <a:ea typeface="Times New Roman"/>
                          <a:cs typeface="B Lotus"/>
                        </a:rPr>
                        <a:t>(فاصله اي يا نسبي)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سه </a:t>
                      </a: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گروه يابيشتر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4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11171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Times New Roman"/>
                          <a:ea typeface="Times New Roman"/>
                          <a:cs typeface="B Lotus"/>
                        </a:rPr>
                        <a:t>کروسکال واليس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آزمون </a:t>
                      </a: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فريدمن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مستقل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وابسته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رتبه </a:t>
                      </a: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اي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سه </a:t>
                      </a: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گروه يابيشتر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5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9962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مجذور خي 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آزمون </a:t>
                      </a: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کوکران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مستقل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وابسته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اسمي 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سه </a:t>
                      </a:r>
                      <a:r>
                        <a:rPr lang="fa-IR" sz="2400" b="1" dirty="0">
                          <a:latin typeface="Times New Roman"/>
                          <a:ea typeface="Times New Roman"/>
                          <a:cs typeface="B Lotus"/>
                        </a:rPr>
                        <a:t>گروه يابيشتر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fa-IR" sz="2400" b="1" dirty="0" smtClean="0">
                        <a:latin typeface="Times New Roman"/>
                        <a:ea typeface="Times New Roman"/>
                        <a:cs typeface="B Lotu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 smtClean="0">
                          <a:latin typeface="Times New Roman"/>
                          <a:ea typeface="Times New Roman"/>
                          <a:cs typeface="B Lotus"/>
                        </a:rPr>
                        <a:t>6</a:t>
                      </a: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fa-IR" sz="3200" b="1" dirty="0" smtClean="0">
                <a:cs typeface="B Lotus" pitchFamily="2" charset="-78"/>
              </a:rPr>
              <a:t>تعيين </a:t>
            </a:r>
            <a:r>
              <a:rPr lang="fa-IR" sz="3200" b="1" dirty="0" smtClean="0">
                <a:solidFill>
                  <a:srgbClr val="FF0000"/>
                </a:solidFill>
                <a:cs typeface="B Lotus" pitchFamily="2" charset="-78"/>
              </a:rPr>
              <a:t>رابطه</a:t>
            </a:r>
            <a:r>
              <a:rPr lang="fa-IR" sz="3200" b="1" dirty="0" smtClean="0">
                <a:cs typeface="B Lotus" pitchFamily="2" charset="-78"/>
              </a:rPr>
              <a:t> بين متغيرها براساس نوع متغير</a:t>
            </a:r>
            <a:r>
              <a:rPr lang="en-US" sz="3200" dirty="0" smtClean="0">
                <a:cs typeface="B Lotus" pitchFamily="2" charset="-78"/>
              </a:rPr>
              <a:t/>
            </a:r>
            <a:br>
              <a:rPr lang="en-US" sz="3200" dirty="0" smtClean="0">
                <a:cs typeface="B Lotus" pitchFamily="2" charset="-78"/>
              </a:rPr>
            </a:br>
            <a:endParaRPr lang="en-US" sz="3200" dirty="0">
              <a:cs typeface="B Lotus" pitchFamily="2" charset="-78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381000" y="1143000"/>
          <a:ext cx="84582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4572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نوع آزمون</a:t>
                      </a:r>
                      <a:endParaRPr lang="en-US" sz="24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نوع متغير ها مورد مطالعه </a:t>
                      </a:r>
                      <a:endParaRPr lang="en-US" sz="24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</a:tr>
              <a:tr h="455274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6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ضريب همبستگي پيرسون</a:t>
                      </a:r>
                      <a:endParaRPr lang="en-US" sz="26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6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ضريب همبستگي اسپيرمن</a:t>
                      </a:r>
                      <a:endParaRPr lang="en-US" sz="26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6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ضريب همبستگي کندال</a:t>
                      </a:r>
                      <a:endParaRPr lang="en-US" sz="26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6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دو رشته اي نقطه اي</a:t>
                      </a:r>
                      <a:endParaRPr lang="en-US" sz="26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6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دو رشته </a:t>
                      </a:r>
                      <a:r>
                        <a:rPr lang="fa-IR" sz="2600" b="1" dirty="0" smtClean="0">
                          <a:latin typeface="Times New Roman"/>
                          <a:ea typeface="Times New Roman"/>
                          <a:cs typeface="B Lotus" pitchFamily="2" charset="-78"/>
                        </a:rPr>
                        <a:t>اي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26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6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توافقي </a:t>
                      </a:r>
                      <a:r>
                        <a:rPr lang="en-US" sz="26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c</a:t>
                      </a:r>
                      <a:endParaRPr lang="en-US" sz="26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6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فاي، </a:t>
                      </a:r>
                      <a:r>
                        <a:rPr lang="fa-IR" sz="2600" b="1" dirty="0" smtClean="0">
                          <a:latin typeface="Times New Roman"/>
                          <a:ea typeface="Times New Roman"/>
                          <a:cs typeface="B Lotus" pitchFamily="2" charset="-78"/>
                        </a:rPr>
                        <a:t>بايسريال</a:t>
                      </a:r>
                      <a:r>
                        <a:rPr lang="en-US" sz="2600" b="1" dirty="0" smtClean="0">
                          <a:latin typeface="Times New Roman"/>
                          <a:ea typeface="Times New Roman"/>
                          <a:cs typeface="B Lotus" pitchFamily="2" charset="-78"/>
                        </a:rPr>
                        <a:t>   b </a:t>
                      </a:r>
                      <a:r>
                        <a:rPr lang="en-US" sz="2600" b="1" dirty="0" err="1" smtClean="0">
                          <a:latin typeface="Times New Roman"/>
                          <a:ea typeface="Times New Roman"/>
                          <a:cs typeface="B Lotus" pitchFamily="2" charset="-78"/>
                        </a:rPr>
                        <a:t>i</a:t>
                      </a:r>
                      <a:r>
                        <a:rPr lang="en-US" sz="2600" b="1" dirty="0" smtClean="0">
                          <a:latin typeface="Times New Roman"/>
                          <a:ea typeface="Times New Roman"/>
                          <a:cs typeface="B Lotus" pitchFamily="2" charset="-78"/>
                        </a:rPr>
                        <a:t> s </a:t>
                      </a:r>
                      <a:endParaRPr lang="fa-IR" sz="2600" b="1" dirty="0" smtClean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lang="en-US" sz="26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600" b="1" dirty="0" smtClean="0">
                          <a:latin typeface="Times New Roman"/>
                          <a:ea typeface="Times New Roman"/>
                          <a:cs typeface="B Lotus" pitchFamily="2" charset="-78"/>
                        </a:rPr>
                        <a:t>تتراکوريک</a:t>
                      </a:r>
                      <a:r>
                        <a:rPr lang="en-US" sz="2600" b="1" dirty="0" smtClean="0">
                          <a:latin typeface="Times New Roman"/>
                          <a:ea typeface="Times New Roman"/>
                          <a:cs typeface="B Lotus" pitchFamily="2" charset="-78"/>
                        </a:rPr>
                        <a:t> </a:t>
                      </a:r>
                      <a:r>
                        <a:rPr lang="fa-IR" sz="2600" b="1" dirty="0" smtClean="0">
                          <a:latin typeface="Times New Roman"/>
                          <a:ea typeface="Times New Roman"/>
                          <a:cs typeface="B Lotus" pitchFamily="2" charset="-78"/>
                        </a:rPr>
                        <a:t>(</a:t>
                      </a:r>
                      <a:r>
                        <a:rPr lang="en-US" sz="2600" b="1" dirty="0" smtClean="0">
                          <a:latin typeface="Times New Roman"/>
                          <a:ea typeface="Times New Roman"/>
                          <a:cs typeface="B Lotus" pitchFamily="2" charset="-78"/>
                        </a:rPr>
                        <a:t>r t</a:t>
                      </a:r>
                      <a:r>
                        <a:rPr lang="fa-IR" sz="26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)</a:t>
                      </a:r>
                      <a:endParaRPr lang="en-US" sz="26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6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في، فاي</a:t>
                      </a:r>
                      <a:endParaRPr lang="en-US" sz="26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6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ضريب همبستگي نسبي(ايتا)</a:t>
                      </a:r>
                      <a:endParaRPr lang="en-US" sz="26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6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هردو کمي</a:t>
                      </a:r>
                      <a:endParaRPr lang="en-US" sz="26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6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هردو رتبه اي</a:t>
                      </a:r>
                      <a:endParaRPr lang="en-US" sz="26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6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هردو رتبه اي</a:t>
                      </a:r>
                      <a:endParaRPr lang="en-US" sz="26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6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يکي کمي، ديگري دو ارزشي(طبيعي)</a:t>
                      </a:r>
                      <a:endParaRPr lang="en-US" sz="26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6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يکي کمي، ديگري دو ارزشي(ساختگي)</a:t>
                      </a:r>
                      <a:endParaRPr lang="en-US" sz="26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6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هردو دو يا چند طبقه اسمي</a:t>
                      </a:r>
                      <a:endParaRPr lang="en-US" sz="26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6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يکي دو ارزشي(طبيعي)، ديگري دو ارزشي(ساختگي)</a:t>
                      </a:r>
                      <a:endParaRPr lang="en-US" sz="26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6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هردو دو ارزشي(ساختگي)</a:t>
                      </a:r>
                      <a:endParaRPr lang="en-US" sz="26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6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هردو دوارزشي(طبيعي) </a:t>
                      </a:r>
                      <a:endParaRPr lang="en-US" sz="26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600" b="1" dirty="0">
                          <a:latin typeface="Times New Roman"/>
                          <a:ea typeface="Times New Roman"/>
                          <a:cs typeface="B Lotus" pitchFamily="2" charset="-78"/>
                        </a:rPr>
                        <a:t>هردو کمي(غير خطي)</a:t>
                      </a:r>
                      <a:endParaRPr lang="en-US" sz="2600" dirty="0">
                        <a:latin typeface="Times New Roman"/>
                        <a:ea typeface="Times New Roman"/>
                        <a:cs typeface="B Lotus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Autofit/>
          </a:bodyPr>
          <a:lstStyle/>
          <a:p>
            <a:r>
              <a:rPr lang="fa-IR" sz="3200" b="1" dirty="0" smtClean="0">
                <a:solidFill>
                  <a:srgbClr val="FF0000"/>
                </a:solidFill>
                <a:cs typeface="B Lotus" pitchFamily="2" charset="-78"/>
              </a:rPr>
              <a:t>مقياس هاي اندازه گيري</a:t>
            </a:r>
            <a:endParaRPr lang="en-US" sz="3200" dirty="0">
              <a:solidFill>
                <a:srgbClr val="FF0000"/>
              </a:solidFill>
              <a:cs typeface="B Lotus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685732"/>
          <a:ext cx="8686799" cy="6093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914400"/>
                <a:gridCol w="838200"/>
                <a:gridCol w="1371600"/>
                <a:gridCol w="1066800"/>
                <a:gridCol w="1295400"/>
                <a:gridCol w="761999"/>
              </a:tblGrid>
              <a:tr h="485738">
                <a:tc gridSpan="2">
                  <a:txBody>
                    <a:bodyPr/>
                    <a:lstStyle/>
                    <a:p>
                      <a:pPr algn="ctr"/>
                      <a:r>
                        <a:rPr lang="fa-I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کاربردها</a:t>
                      </a:r>
                      <a:endParaRPr lang="en-US" sz="2000" dirty="0">
                        <a:cs typeface="B Lotus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a-I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خصوصيات</a:t>
                      </a:r>
                      <a:endParaRPr lang="en-US" sz="2000" dirty="0">
                        <a:cs typeface="B Lotus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000" b="1" dirty="0" smtClean="0">
                          <a:latin typeface="Calibri"/>
                          <a:ea typeface="Calibri"/>
                          <a:cs typeface="B Lotus"/>
                        </a:rPr>
                        <a:t>مقياسهاي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000" b="1" dirty="0" smtClean="0">
                          <a:latin typeface="Calibri"/>
                          <a:ea typeface="Calibri"/>
                          <a:cs typeface="B Lotus"/>
                        </a:rPr>
                        <a:t>اندازه </a:t>
                      </a:r>
                      <a:r>
                        <a:rPr lang="fa-IR" sz="2000" b="1" dirty="0">
                          <a:latin typeface="Calibri"/>
                          <a:ea typeface="Calibri"/>
                          <a:cs typeface="B Lotus"/>
                        </a:rPr>
                        <a:t>گيري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latin typeface="Calibri"/>
                          <a:ea typeface="Calibri"/>
                          <a:cs typeface="B Lotus"/>
                        </a:rPr>
                        <a:t> </a:t>
                      </a:r>
                    </a:p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latin typeface="Calibri"/>
                          <a:ea typeface="Calibri"/>
                          <a:cs typeface="B Lotus"/>
                        </a:rPr>
                        <a:t>داده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5435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Lotus"/>
                        </a:rPr>
                        <a:t>آمار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Lotus"/>
                        </a:rPr>
                        <a:t>رياضي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Lotus"/>
                        </a:rPr>
                        <a:t>صفر مطلق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Lotus"/>
                        </a:rPr>
                        <a:t>فاصله مساوي                  بين طبقات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Lotus"/>
                        </a:rPr>
                        <a:t>وجود نظم درطبقات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803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B Lotus"/>
                          <a:ea typeface="Calibri"/>
                          <a:cs typeface="Arial"/>
                        </a:rPr>
                        <a:t> 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B Lotus"/>
                        </a:rPr>
                        <a:t>فراواني،درصد،مد يا نما مک- 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B Lotus"/>
                        </a:rPr>
                        <a:t>نمار ، کاي سکواير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Calibri"/>
                          <a:ea typeface="Calibri"/>
                          <a:cs typeface="B Lotus"/>
                        </a:rPr>
                        <a:t>يا خي 2، ضريب 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B Lotus"/>
                        </a:rPr>
                        <a:t>فاي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Lotus"/>
                        </a:rPr>
                        <a:t>-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Lotus"/>
                        </a:rPr>
                        <a:t>خير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Lotus"/>
                        </a:rPr>
                        <a:t>خير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Lotus"/>
                        </a:rPr>
                        <a:t>خير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Lotus"/>
                        </a:rPr>
                        <a:t>اسمی</a:t>
                      </a:r>
                      <a:endParaRPr lang="en-US" sz="2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Arial"/>
                        </a:rPr>
                        <a:t>Nominal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b="1" dirty="0" smtClean="0">
                        <a:latin typeface="Calibri"/>
                        <a:ea typeface="Calibri"/>
                        <a:cs typeface="B Lotus"/>
                      </a:endParaRPr>
                    </a:p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b="1" dirty="0" smtClean="0">
                        <a:latin typeface="Calibri"/>
                        <a:ea typeface="Calibri"/>
                        <a:cs typeface="B Lotus"/>
                      </a:endParaRPr>
                    </a:p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b="1" dirty="0" smtClean="0">
                        <a:latin typeface="Calibri"/>
                        <a:ea typeface="Calibri"/>
                        <a:cs typeface="B Lotus"/>
                      </a:endParaRPr>
                    </a:p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latin typeface="Calibri"/>
                          <a:ea typeface="Calibri"/>
                          <a:cs typeface="B Lotus"/>
                        </a:rPr>
                        <a:t>کيفي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33387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Lotus"/>
                        </a:rPr>
                        <a:t>فراواني،درصد،مد يانما،ميانه،ضريب همبستگي اسپيرمن،  ضریب همبستگي </a:t>
                      </a:r>
                      <a:r>
                        <a:rPr lang="fa-IR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Lotus"/>
                        </a:rPr>
                        <a:t>کندال،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B Lotus"/>
                        </a:rPr>
                        <a:t> آ 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B Lotus"/>
                        </a:rPr>
                        <a:t>ويل کاکسون، يومن ويت ني 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B Lotus"/>
                        </a:rPr>
                        <a:t>،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B Lotus"/>
                        </a:rPr>
                        <a:t>کروسکال واليس، آزمون فريد من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Lotus"/>
                        </a:rPr>
                        <a:t>-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latin typeface="Calibri"/>
                          <a:ea typeface="Calibri"/>
                          <a:cs typeface="B Lotus"/>
                        </a:rPr>
                        <a:t>خير</a:t>
                      </a:r>
                      <a:endParaRPr lang="en-US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Lotus"/>
                        </a:rPr>
                        <a:t>خير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Lotus"/>
                        </a:rPr>
                        <a:t>بلي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Lotus"/>
                        </a:rPr>
                        <a:t>رتبه </a:t>
                      </a:r>
                      <a:r>
                        <a:rPr lang="fa-IR" sz="20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Lotus"/>
                        </a:rPr>
                        <a:t>اي (ترتيبي)</a:t>
                      </a:r>
                      <a:endParaRPr lang="en-US" sz="2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Arial"/>
                        </a:rPr>
                        <a:t>Ordinal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2012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B Lotus"/>
                        </a:rPr>
                        <a:t>فراواني،درصد،مد يانما ميانگين،انحراف معيار ضريب همبستگي پيرسون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Calibri"/>
                          <a:ea typeface="Calibri"/>
                          <a:cs typeface="B Lotus"/>
                        </a:rPr>
                        <a:t>،آزمونهای  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B Lotus"/>
                        </a:rPr>
                        <a:t>Z, t ,f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B Lotus"/>
                        </a:rPr>
                        <a:t> آنوا، مانوا ، مانکوا و...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Lotus"/>
                        </a:rPr>
                        <a:t>جمع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Lotus"/>
                        </a:rPr>
                        <a:t>تفريق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latin typeface="Calibri"/>
                          <a:ea typeface="Calibri"/>
                          <a:cs typeface="B Lotus"/>
                        </a:rPr>
                        <a:t>خير</a:t>
                      </a:r>
                      <a:endParaRPr lang="en-US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latin typeface="Calibri"/>
                          <a:ea typeface="Calibri"/>
                          <a:cs typeface="B Lotus"/>
                        </a:rPr>
                        <a:t>بلي</a:t>
                      </a:r>
                      <a:endParaRPr lang="en-US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Lotus"/>
                        </a:rPr>
                        <a:t>بلي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Lotus"/>
                        </a:rPr>
                        <a:t>فاصله </a:t>
                      </a:r>
                      <a:r>
                        <a:rPr lang="fa-IR" sz="20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Lotus"/>
                        </a:rPr>
                        <a:t>اي</a:t>
                      </a:r>
                      <a:endParaRPr lang="en-US" sz="2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Arial"/>
                        </a:rPr>
                        <a:t>Interval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b="1" dirty="0" smtClean="0">
                        <a:latin typeface="Calibri"/>
                        <a:ea typeface="Calibri"/>
                        <a:cs typeface="B Lotus"/>
                      </a:endParaRPr>
                    </a:p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latin typeface="Calibri"/>
                          <a:ea typeface="Calibri"/>
                          <a:cs typeface="B Lotus"/>
                        </a:rPr>
                        <a:t>کمي</a:t>
                      </a:r>
                    </a:p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b="1" dirty="0" smtClean="0">
                        <a:latin typeface="Calibri"/>
                        <a:ea typeface="Calibri"/>
                        <a:cs typeface="B Lotus"/>
                      </a:endParaRPr>
                    </a:p>
                  </a:txBody>
                  <a:tcPr marL="68580" marR="68580" marT="0" marB="0"/>
                </a:tc>
              </a:tr>
              <a:tr h="113153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Calibri"/>
                          <a:ea typeface="Calibri"/>
                          <a:cs typeface="B Lotus"/>
                        </a:rPr>
                        <a:t>همه ي عمليات آماري مجاز است.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Lotus"/>
                        </a:rPr>
                        <a:t>چهار عمل اصلي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Lotus"/>
                        </a:rPr>
                        <a:t>بلي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Lotus"/>
                        </a:rPr>
                        <a:t>بلي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B Lotus"/>
                        </a:rPr>
                        <a:t>بلي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Lotus"/>
                        </a:rPr>
                        <a:t>نسبی </a:t>
                      </a:r>
                      <a:r>
                        <a:rPr lang="fa-IR" sz="20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B Lotus"/>
                        </a:rPr>
                        <a:t>(نسبتي)</a:t>
                      </a:r>
                      <a:endParaRPr lang="en-US" sz="2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Arial"/>
                        </a:rPr>
                        <a:t>Ratio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990600"/>
          </a:xfrm>
        </p:spPr>
        <p:txBody>
          <a:bodyPr>
            <a:noAutofit/>
          </a:bodyPr>
          <a:lstStyle/>
          <a:p>
            <a:pPr rtl="1"/>
            <a:r>
              <a:rPr lang="fa-IR" sz="3200" b="1" dirty="0" smtClean="0">
                <a:solidFill>
                  <a:srgbClr val="FF0000"/>
                </a:solidFill>
                <a:cs typeface="B Lotus" pitchFamily="2" charset="-78"/>
              </a:rPr>
              <a:t>فصل پنجم: </a:t>
            </a:r>
            <a:r>
              <a:rPr lang="fa-IR" sz="3200" b="1" dirty="0" smtClean="0">
                <a:solidFill>
                  <a:srgbClr val="00B050"/>
                </a:solidFill>
                <a:cs typeface="B Lotus" pitchFamily="2" charset="-78"/>
              </a:rPr>
              <a:t>بحث ، نتیجه گیری و پیشنهاد ها</a:t>
            </a:r>
            <a:r>
              <a:rPr lang="en-US" sz="3200" dirty="0" smtClean="0">
                <a:cs typeface="B Lotus" pitchFamily="2" charset="-78"/>
              </a:rPr>
              <a:t/>
            </a:r>
            <a:br>
              <a:rPr lang="en-US" sz="3200" dirty="0" smtClean="0">
                <a:cs typeface="B Lotus" pitchFamily="2" charset="-78"/>
              </a:rPr>
            </a:br>
            <a:endParaRPr lang="en-US" sz="3200" dirty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b="1" dirty="0" smtClean="0">
                <a:solidFill>
                  <a:srgbClr val="C00000"/>
                </a:solidFill>
                <a:cs typeface="B Lotus" pitchFamily="2" charset="-78"/>
              </a:rPr>
              <a:t>مقدمه</a:t>
            </a:r>
            <a:r>
              <a:rPr lang="fa-IR" b="1" dirty="0" smtClean="0">
                <a:cs typeface="B Lotus" pitchFamily="2" charset="-78"/>
              </a:rPr>
              <a:t> </a:t>
            </a:r>
          </a:p>
          <a:p>
            <a:pPr algn="r" rtl="1">
              <a:buNone/>
            </a:pPr>
            <a:r>
              <a:rPr lang="fa-IR" b="1" dirty="0" smtClean="0">
                <a:cs typeface="B Lotus" pitchFamily="2" charset="-78"/>
              </a:rPr>
              <a:t>      گذشته نگر و محتوای(یعنی از ابتداء تا انتهای تحقیق را بررسی اجمالی کردن)</a:t>
            </a:r>
          </a:p>
          <a:p>
            <a:pPr algn="r" rtl="1">
              <a:buNone/>
            </a:pPr>
            <a:r>
              <a:rPr lang="fa-IR" b="1" dirty="0" smtClean="0">
                <a:solidFill>
                  <a:srgbClr val="C00000"/>
                </a:solidFill>
                <a:cs typeface="B Lotus" pitchFamily="2" charset="-78"/>
              </a:rPr>
              <a:t>یافته </a:t>
            </a:r>
            <a:r>
              <a:rPr lang="fa-IR" b="1" dirty="0" smtClean="0">
                <a:solidFill>
                  <a:srgbClr val="C00000"/>
                </a:solidFill>
                <a:cs typeface="B Lotus" pitchFamily="2" charset="-78"/>
              </a:rPr>
              <a:t>های فرضیه</a:t>
            </a:r>
            <a:endParaRPr lang="en-US" dirty="0" smtClean="0">
              <a:solidFill>
                <a:srgbClr val="C00000"/>
              </a:solidFill>
              <a:cs typeface="B Lotus" pitchFamily="2" charset="-78"/>
            </a:endParaRPr>
          </a:p>
          <a:p>
            <a:pPr algn="r" rtl="1">
              <a:buNone/>
            </a:pPr>
            <a:r>
              <a:rPr lang="fa-IR" b="1" dirty="0" smtClean="0">
                <a:cs typeface="B Lotus" pitchFamily="2" charset="-78"/>
              </a:rPr>
              <a:t>      1) تک تک فرضیه ها را بطور جداگانه  آورده می شوند.</a:t>
            </a:r>
            <a:endParaRPr lang="en-US" dirty="0" smtClean="0">
              <a:cs typeface="B Lotus" pitchFamily="2" charset="-78"/>
            </a:endParaRPr>
          </a:p>
          <a:p>
            <a:pPr algn="r" rtl="1">
              <a:buNone/>
            </a:pPr>
            <a:r>
              <a:rPr lang="fa-IR" b="1" dirty="0" smtClean="0">
                <a:cs typeface="B Lotus" pitchFamily="2" charset="-78"/>
              </a:rPr>
              <a:t>      2 ) رد یا تایید  هر فرضیه</a:t>
            </a:r>
            <a:endParaRPr lang="en-US" dirty="0" smtClean="0">
              <a:cs typeface="B Lotus" pitchFamily="2" charset="-78"/>
            </a:endParaRPr>
          </a:p>
          <a:p>
            <a:pPr algn="r" rtl="1">
              <a:buNone/>
            </a:pPr>
            <a:r>
              <a:rPr lang="fa-IR" b="1" dirty="0" smtClean="0">
                <a:cs typeface="B Lotus" pitchFamily="2" charset="-78"/>
              </a:rPr>
              <a:t>       3) مقایسه با تحقیقات انجام شده قبلی</a:t>
            </a:r>
            <a:endParaRPr lang="en-US" dirty="0" smtClean="0">
              <a:cs typeface="B Lotus" pitchFamily="2" charset="-78"/>
            </a:endParaRPr>
          </a:p>
          <a:p>
            <a:pPr algn="r" rtl="1">
              <a:buNone/>
            </a:pPr>
            <a:r>
              <a:rPr lang="fa-IR" b="1" dirty="0" smtClean="0">
                <a:cs typeface="B Lotus" pitchFamily="2" charset="-78"/>
              </a:rPr>
              <a:t>      4) تبیين فرضیه     </a:t>
            </a:r>
            <a:r>
              <a:rPr lang="fa-IR" sz="2400" b="1" dirty="0" smtClean="0">
                <a:cs typeface="B Lotus" pitchFamily="2" charset="-78"/>
              </a:rPr>
              <a:t>( </a:t>
            </a:r>
            <a:r>
              <a:rPr lang="fa-IR" sz="2000" b="1" dirty="0" smtClean="0">
                <a:cs typeface="B Lotus" pitchFamily="2" charset="-78"/>
              </a:rPr>
              <a:t>با  استناد به مباني نظري</a:t>
            </a:r>
            <a:r>
              <a:rPr lang="fa-IR" sz="2000" dirty="0" smtClean="0">
                <a:cs typeface="B Lotus" pitchFamily="2" charset="-78"/>
              </a:rPr>
              <a:t>: </a:t>
            </a:r>
            <a:r>
              <a:rPr lang="fa-IR" sz="2000" dirty="0" smtClean="0">
                <a:cs typeface="B Lotus" pitchFamily="2" charset="-78"/>
              </a:rPr>
              <a:t>چرا </a:t>
            </a:r>
            <a:r>
              <a:rPr lang="fa-IR" sz="2000" dirty="0" smtClean="0">
                <a:cs typeface="B Lotus" pitchFamily="2" charset="-78"/>
              </a:rPr>
              <a:t>به چنين نتيجه اي رسيده ايم</a:t>
            </a:r>
            <a:r>
              <a:rPr lang="fa-IR" sz="2000" dirty="0" smtClean="0">
                <a:cs typeface="B Lotus" pitchFamily="2" charset="-78"/>
              </a:rPr>
              <a:t>)</a:t>
            </a:r>
            <a:endParaRPr lang="en-US" sz="2000" dirty="0">
              <a:cs typeface="B Lotus" pitchFamily="2" charset="-7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cs typeface="B Lotus" pitchFamily="2" charset="-78"/>
              </a:rPr>
              <a:t>ادامه فصل پنجم: </a:t>
            </a:r>
            <a:r>
              <a:rPr lang="fa-IR" sz="2800" b="1" dirty="0" smtClean="0">
                <a:solidFill>
                  <a:srgbClr val="00B050"/>
                </a:solidFill>
                <a:cs typeface="B Lotus" pitchFamily="2" charset="-78"/>
              </a:rPr>
              <a:t>بحث ، نتیجه گیری و پیشنهاد ها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153400" cy="5257800"/>
          </a:xfrm>
        </p:spPr>
        <p:txBody>
          <a:bodyPr>
            <a:normAutofit fontScale="55000" lnSpcReduction="20000"/>
          </a:bodyPr>
          <a:lstStyle/>
          <a:p>
            <a:pPr algn="r" rtl="1">
              <a:buNone/>
            </a:pPr>
            <a:r>
              <a:rPr lang="fa-IR" sz="5100" b="1" dirty="0" smtClean="0">
                <a:solidFill>
                  <a:srgbClr val="C00000"/>
                </a:solidFill>
                <a:cs typeface="B Lotus" pitchFamily="2" charset="-78"/>
              </a:rPr>
              <a:t>محدویت های تحقیق  </a:t>
            </a:r>
          </a:p>
          <a:p>
            <a:pPr algn="r" rtl="1">
              <a:buNone/>
            </a:pPr>
            <a:endParaRPr lang="en-US" sz="5100" dirty="0" smtClean="0">
              <a:cs typeface="B Lotus" pitchFamily="2" charset="-78"/>
            </a:endParaRPr>
          </a:p>
          <a:p>
            <a:pPr algn="ctr" rtl="1">
              <a:buNone/>
            </a:pPr>
            <a:r>
              <a:rPr lang="fa-IR" sz="4400" b="1" dirty="0" smtClean="0">
                <a:cs typeface="B Lotus" pitchFamily="2" charset="-78"/>
              </a:rPr>
              <a:t>محدودیت آن چیزی است که نتایج تحقیق را مخدوش می کند.</a:t>
            </a:r>
          </a:p>
          <a:p>
            <a:pPr algn="ctr" rtl="1">
              <a:buNone/>
            </a:pPr>
            <a:endParaRPr lang="en-US" sz="4400" dirty="0" smtClean="0">
              <a:cs typeface="B Lotus" pitchFamily="2" charset="-78"/>
            </a:endParaRPr>
          </a:p>
          <a:p>
            <a:pPr algn="r" rtl="1">
              <a:buNone/>
            </a:pPr>
            <a:r>
              <a:rPr lang="fa-IR" sz="5100" b="1" dirty="0" smtClean="0">
                <a:solidFill>
                  <a:srgbClr val="C00000"/>
                </a:solidFill>
                <a:cs typeface="B Lotus" pitchFamily="2" charset="-78"/>
              </a:rPr>
              <a:t>پیشنهادها</a:t>
            </a:r>
          </a:p>
          <a:p>
            <a:pPr algn="r" rtl="1">
              <a:buNone/>
            </a:pPr>
            <a:r>
              <a:rPr lang="fa-IR" sz="5100" b="1" dirty="0" smtClean="0">
                <a:cs typeface="B Lotus" pitchFamily="2" charset="-78"/>
              </a:rPr>
              <a:t>1) پیشنهادهای برخاسته ازیافته های تحقیق</a:t>
            </a:r>
            <a:endParaRPr lang="en-US" sz="5100" dirty="0" smtClean="0">
              <a:cs typeface="B Lotus" pitchFamily="2" charset="-78"/>
            </a:endParaRPr>
          </a:p>
          <a:p>
            <a:pPr algn="r" rtl="1">
              <a:buNone/>
            </a:pPr>
            <a:endParaRPr lang="en-US" sz="5100" dirty="0" smtClean="0">
              <a:cs typeface="B Lotus" pitchFamily="2" charset="-78"/>
            </a:endParaRPr>
          </a:p>
          <a:p>
            <a:pPr algn="r" rtl="1">
              <a:buNone/>
            </a:pPr>
            <a:r>
              <a:rPr lang="fa-IR" sz="5100" b="1" dirty="0" smtClean="0">
                <a:cs typeface="B Lotus" pitchFamily="2" charset="-78"/>
              </a:rPr>
              <a:t>2)پیشنهادهای برای پژوهشگران</a:t>
            </a:r>
            <a:endParaRPr lang="en-US" sz="5100" dirty="0" smtClean="0">
              <a:cs typeface="B Lotus" pitchFamily="2" charset="-78"/>
            </a:endParaRPr>
          </a:p>
          <a:p>
            <a:pPr algn="r" rtl="1">
              <a:buNone/>
            </a:pPr>
            <a:r>
              <a:rPr lang="fa-IR" sz="5100" b="1" dirty="0" smtClean="0">
                <a:cs typeface="B Lotus" pitchFamily="2" charset="-78"/>
              </a:rPr>
              <a:t> </a:t>
            </a:r>
            <a:endParaRPr lang="en-US" sz="5100" dirty="0" smtClean="0">
              <a:cs typeface="B Lotus" pitchFamily="2" charset="-78"/>
            </a:endParaRPr>
          </a:p>
          <a:p>
            <a:pPr algn="r">
              <a:buNone/>
            </a:pPr>
            <a:r>
              <a:rPr lang="fa-IR" sz="5100" b="1" dirty="0" smtClean="0">
                <a:solidFill>
                  <a:srgbClr val="C00000"/>
                </a:solidFill>
                <a:cs typeface="B Lotus" pitchFamily="2" charset="-78"/>
              </a:rPr>
              <a:t>منابع و ماخذ</a:t>
            </a:r>
            <a:endParaRPr lang="en-US" sz="5100" dirty="0" smtClean="0">
              <a:solidFill>
                <a:srgbClr val="C00000"/>
              </a:solidFill>
              <a:cs typeface="B Lotus" pitchFamily="2" charset="-78"/>
            </a:endParaRPr>
          </a:p>
          <a:p>
            <a:pPr algn="r">
              <a:buNone/>
            </a:pPr>
            <a:r>
              <a:rPr lang="fa-IR" sz="5100" b="1" dirty="0" smtClean="0">
                <a:cs typeface="B Lotus" pitchFamily="2" charset="-78"/>
              </a:rPr>
              <a:t>1- فارسی</a:t>
            </a:r>
            <a:endParaRPr lang="en-US" sz="5100" dirty="0" smtClean="0">
              <a:cs typeface="B Lotus" pitchFamily="2" charset="-78"/>
            </a:endParaRPr>
          </a:p>
          <a:p>
            <a:pPr lvl="8" algn="r">
              <a:buNone/>
            </a:pPr>
            <a:r>
              <a:rPr lang="fa-IR" sz="5100" b="1" dirty="0" smtClean="0">
                <a:cs typeface="B Lotus" pitchFamily="2" charset="-78"/>
              </a:rPr>
              <a:t>2- غیر فارسی</a:t>
            </a:r>
            <a:endParaRPr lang="en-US" sz="5100" dirty="0" smtClean="0">
              <a:cs typeface="B Lotus" pitchFamily="2" charset="-78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219199"/>
          </a:xfrm>
        </p:spPr>
        <p:txBody>
          <a:bodyPr/>
          <a:lstStyle/>
          <a:p>
            <a:r>
              <a:rPr lang="fa-IR" b="1" dirty="0" smtClean="0">
                <a:solidFill>
                  <a:srgbClr val="002060"/>
                </a:solidFill>
                <a:cs typeface="B Lotus" pitchFamily="2" charset="-78"/>
              </a:rPr>
              <a:t>ساختار </a:t>
            </a:r>
            <a:r>
              <a:rPr lang="fa-IR" b="1" dirty="0">
                <a:solidFill>
                  <a:srgbClr val="002060"/>
                </a:solidFill>
                <a:cs typeface="B Lotus" pitchFamily="2" charset="-78"/>
              </a:rPr>
              <a:t>یا اجزای </a:t>
            </a:r>
            <a:r>
              <a:rPr lang="fa-IR" b="1" dirty="0" smtClean="0">
                <a:solidFill>
                  <a:srgbClr val="002060"/>
                </a:solidFill>
                <a:cs typeface="B Lotus" pitchFamily="2" charset="-78"/>
              </a:rPr>
              <a:t>طرح تحقيق</a:t>
            </a:r>
            <a:endParaRPr lang="en-US" dirty="0">
              <a:solidFill>
                <a:srgbClr val="002060"/>
              </a:solidFill>
              <a:cs typeface="B Lotus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828800"/>
            <a:ext cx="8077200" cy="4495800"/>
          </a:xfrm>
        </p:spPr>
        <p:txBody>
          <a:bodyPr>
            <a:normAutofit fontScale="92500" lnSpcReduction="20000"/>
          </a:bodyPr>
          <a:lstStyle/>
          <a:p>
            <a:pPr algn="just" rtl="1"/>
            <a:r>
              <a:rPr lang="fa-IR" b="1" dirty="0" smtClean="0">
                <a:solidFill>
                  <a:srgbClr val="FF0000"/>
                </a:solidFill>
                <a:cs typeface="B Lotus" pitchFamily="2" charset="-78"/>
              </a:rPr>
              <a:t>فصل اول: </a:t>
            </a:r>
            <a:r>
              <a:rPr lang="fa-IR" b="1" dirty="0" smtClean="0">
                <a:solidFill>
                  <a:srgbClr val="00B050"/>
                </a:solidFill>
                <a:cs typeface="B Lotus" pitchFamily="2" charset="-78"/>
              </a:rPr>
              <a:t>کلیات تحقیق</a:t>
            </a:r>
          </a:p>
          <a:p>
            <a:pPr algn="just" rtl="1"/>
            <a:endParaRPr lang="fa-IR" b="1" dirty="0" smtClean="0">
              <a:solidFill>
                <a:srgbClr val="FF0000"/>
              </a:solidFill>
              <a:cs typeface="B Lotus" pitchFamily="2" charset="-78"/>
            </a:endParaRPr>
          </a:p>
          <a:p>
            <a:pPr algn="just" rtl="1"/>
            <a:r>
              <a:rPr lang="fa-IR" b="1" dirty="0" smtClean="0">
                <a:solidFill>
                  <a:srgbClr val="FF0000"/>
                </a:solidFill>
                <a:cs typeface="B Lotus" pitchFamily="2" charset="-78"/>
              </a:rPr>
              <a:t>فصل دوم:</a:t>
            </a:r>
            <a:r>
              <a:rPr lang="fa-IR" b="1" dirty="0">
                <a:cs typeface="B Lotus" pitchFamily="2" charset="-78"/>
              </a:rPr>
              <a:t> </a:t>
            </a:r>
            <a:r>
              <a:rPr lang="fa-IR" b="1" dirty="0">
                <a:solidFill>
                  <a:srgbClr val="00B050"/>
                </a:solidFill>
                <a:cs typeface="B Lotus" pitchFamily="2" charset="-78"/>
              </a:rPr>
              <a:t>سوابق و پیشینه تحقیق </a:t>
            </a:r>
            <a:endParaRPr lang="fa-IR" b="1" dirty="0" smtClean="0">
              <a:solidFill>
                <a:srgbClr val="00B050"/>
              </a:solidFill>
              <a:cs typeface="B Lotus" pitchFamily="2" charset="-78"/>
            </a:endParaRPr>
          </a:p>
          <a:p>
            <a:pPr algn="just" rtl="1"/>
            <a:endParaRPr lang="fa-IR" b="1" dirty="0" smtClean="0">
              <a:solidFill>
                <a:srgbClr val="FF0000"/>
              </a:solidFill>
              <a:cs typeface="B Lotus" pitchFamily="2" charset="-78"/>
            </a:endParaRPr>
          </a:p>
          <a:p>
            <a:pPr algn="just" rtl="1"/>
            <a:r>
              <a:rPr lang="fa-IR" b="1" dirty="0" smtClean="0">
                <a:solidFill>
                  <a:srgbClr val="FF0000"/>
                </a:solidFill>
                <a:cs typeface="B Lotus" pitchFamily="2" charset="-78"/>
              </a:rPr>
              <a:t> فصل سوم: </a:t>
            </a:r>
            <a:r>
              <a:rPr lang="fa-IR" b="1" dirty="0">
                <a:solidFill>
                  <a:srgbClr val="00B050"/>
                </a:solidFill>
                <a:cs typeface="B Lotus" pitchFamily="2" charset="-78"/>
              </a:rPr>
              <a:t>روش انجام </a:t>
            </a:r>
            <a:r>
              <a:rPr lang="fa-IR" b="1" dirty="0" smtClean="0">
                <a:solidFill>
                  <a:srgbClr val="00B050"/>
                </a:solidFill>
                <a:cs typeface="B Lotus" pitchFamily="2" charset="-78"/>
              </a:rPr>
              <a:t>تحقیق</a:t>
            </a:r>
          </a:p>
          <a:p>
            <a:pPr algn="just" rtl="1"/>
            <a:endParaRPr lang="en-US" dirty="0">
              <a:cs typeface="B Lotus" pitchFamily="2" charset="-78"/>
            </a:endParaRPr>
          </a:p>
          <a:p>
            <a:pPr algn="just" rtl="1"/>
            <a:r>
              <a:rPr lang="fa-IR" b="1" dirty="0" smtClean="0">
                <a:solidFill>
                  <a:srgbClr val="FF0000"/>
                </a:solidFill>
                <a:cs typeface="B Lotus" pitchFamily="2" charset="-78"/>
              </a:rPr>
              <a:t>فصل چهارم:</a:t>
            </a:r>
            <a:r>
              <a:rPr lang="fa-IR" b="1" dirty="0">
                <a:cs typeface="B Lotus" pitchFamily="2" charset="-78"/>
              </a:rPr>
              <a:t> </a:t>
            </a:r>
            <a:r>
              <a:rPr lang="fa-IR" b="1" dirty="0">
                <a:solidFill>
                  <a:srgbClr val="00B050"/>
                </a:solidFill>
                <a:cs typeface="B Lotus" pitchFamily="2" charset="-78"/>
              </a:rPr>
              <a:t>تجزیه و تحلیل دادها</a:t>
            </a:r>
            <a:r>
              <a:rPr lang="fa-IR" b="1" dirty="0" smtClean="0">
                <a:solidFill>
                  <a:srgbClr val="00B050"/>
                </a:solidFill>
                <a:cs typeface="B Lotus" pitchFamily="2" charset="-78"/>
              </a:rPr>
              <a:t> </a:t>
            </a:r>
          </a:p>
          <a:p>
            <a:pPr algn="just" rtl="1"/>
            <a:endParaRPr lang="fa-IR" b="1" dirty="0" smtClean="0">
              <a:solidFill>
                <a:srgbClr val="FF0000"/>
              </a:solidFill>
              <a:cs typeface="B Lotus" pitchFamily="2" charset="-78"/>
            </a:endParaRPr>
          </a:p>
          <a:p>
            <a:pPr algn="just" rtl="1"/>
            <a:r>
              <a:rPr lang="fa-IR" b="1" dirty="0" smtClean="0">
                <a:solidFill>
                  <a:srgbClr val="FF0000"/>
                </a:solidFill>
                <a:cs typeface="B Lotus" pitchFamily="2" charset="-78"/>
              </a:rPr>
              <a:t>فصل پنجم:</a:t>
            </a:r>
            <a:r>
              <a:rPr lang="fa-IR" b="1" dirty="0">
                <a:cs typeface="B Lotus" pitchFamily="2" charset="-78"/>
              </a:rPr>
              <a:t> </a:t>
            </a:r>
            <a:r>
              <a:rPr lang="fa-IR" b="1" dirty="0" smtClean="0">
                <a:solidFill>
                  <a:srgbClr val="00B050"/>
                </a:solidFill>
                <a:cs typeface="B Lotus" pitchFamily="2" charset="-78"/>
              </a:rPr>
              <a:t>بحث، </a:t>
            </a:r>
            <a:r>
              <a:rPr lang="fa-IR" b="1" dirty="0">
                <a:solidFill>
                  <a:srgbClr val="00B050"/>
                </a:solidFill>
                <a:cs typeface="B Lotus" pitchFamily="2" charset="-78"/>
              </a:rPr>
              <a:t>نتیجه گیری و پیشنهاد ها</a:t>
            </a:r>
            <a:endParaRPr lang="en-US" dirty="0">
              <a:solidFill>
                <a:srgbClr val="00B050"/>
              </a:solidFill>
              <a:cs typeface="B Lotus" pitchFamily="2" charset="-78"/>
            </a:endParaRPr>
          </a:p>
          <a:p>
            <a:pPr algn="just" rtl="1"/>
            <a:endParaRPr lang="en-US" dirty="0">
              <a:solidFill>
                <a:srgbClr val="FF0000"/>
              </a:solidFill>
              <a:cs typeface="B Lotus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>
                <a:solidFill>
                  <a:srgbClr val="FF0000"/>
                </a:solidFill>
                <a:cs typeface="B Lotus" pitchFamily="2" charset="-78"/>
              </a:rPr>
              <a:t>فصل اول: </a:t>
            </a:r>
            <a:r>
              <a:rPr lang="fa-IR" b="1" dirty="0" smtClean="0">
                <a:solidFill>
                  <a:srgbClr val="00B050"/>
                </a:solidFill>
                <a:cs typeface="B Lotus" pitchFamily="2" charset="-78"/>
              </a:rPr>
              <a:t>کلیات </a:t>
            </a:r>
            <a:r>
              <a:rPr lang="fa-IR" b="1" dirty="0">
                <a:solidFill>
                  <a:srgbClr val="00B050"/>
                </a:solidFill>
                <a:cs typeface="B Lotus" pitchFamily="2" charset="-78"/>
              </a:rPr>
              <a:t>تحقیق</a:t>
            </a:r>
            <a:endParaRPr lang="en-US" dirty="0">
              <a:solidFill>
                <a:srgbClr val="00B050"/>
              </a:solidFill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pPr algn="just" rtl="1">
              <a:buNone/>
            </a:pPr>
            <a:r>
              <a:rPr lang="fa-IR" b="1" dirty="0" smtClean="0">
                <a:cs typeface="B Lotus" pitchFamily="2" charset="-78"/>
              </a:rPr>
              <a:t>مقدمه                     ( 1تا </a:t>
            </a:r>
            <a:r>
              <a:rPr lang="fa-IR" b="1" dirty="0">
                <a:cs typeface="B Lotus" pitchFamily="2" charset="-78"/>
              </a:rPr>
              <a:t>5/1 صفحه یا 200تا 300 </a:t>
            </a:r>
            <a:r>
              <a:rPr lang="fa-IR" b="1" dirty="0" smtClean="0">
                <a:cs typeface="B Lotus" pitchFamily="2" charset="-78"/>
              </a:rPr>
              <a:t>کلمه)</a:t>
            </a:r>
          </a:p>
          <a:p>
            <a:pPr algn="just" rtl="1">
              <a:buNone/>
            </a:pPr>
            <a:endParaRPr lang="en-US" dirty="0">
              <a:cs typeface="B Lotus" pitchFamily="2" charset="-78"/>
            </a:endParaRPr>
          </a:p>
          <a:p>
            <a:pPr algn="just" rtl="1">
              <a:buNone/>
            </a:pPr>
            <a:r>
              <a:rPr lang="fa-IR" b="1" dirty="0">
                <a:cs typeface="B Lotus" pitchFamily="2" charset="-78"/>
              </a:rPr>
              <a:t>بیان </a:t>
            </a:r>
            <a:r>
              <a:rPr lang="fa-IR" b="1" dirty="0" smtClean="0">
                <a:cs typeface="B Lotus" pitchFamily="2" charset="-78"/>
              </a:rPr>
              <a:t>مسئله                          (حدود </a:t>
            </a:r>
            <a:r>
              <a:rPr lang="fa-IR" b="1" dirty="0">
                <a:cs typeface="B Lotus" pitchFamily="2" charset="-78"/>
              </a:rPr>
              <a:t>2 </a:t>
            </a:r>
            <a:r>
              <a:rPr lang="fa-IR" b="1" dirty="0" smtClean="0">
                <a:cs typeface="B Lotus" pitchFamily="2" charset="-78"/>
              </a:rPr>
              <a:t>صفحه)</a:t>
            </a:r>
          </a:p>
          <a:p>
            <a:pPr algn="just" rtl="1">
              <a:buNone/>
            </a:pPr>
            <a:endParaRPr lang="en-US" dirty="0">
              <a:cs typeface="B Lotus" pitchFamily="2" charset="-78"/>
            </a:endParaRPr>
          </a:p>
          <a:p>
            <a:pPr algn="just" rtl="1">
              <a:buNone/>
            </a:pPr>
            <a:r>
              <a:rPr lang="fa-IR" b="1" dirty="0">
                <a:cs typeface="B Lotus" pitchFamily="2" charset="-78"/>
              </a:rPr>
              <a:t>اهمیت و ضرورت </a:t>
            </a:r>
            <a:r>
              <a:rPr lang="fa-IR" b="1" dirty="0" smtClean="0">
                <a:cs typeface="B Lotus" pitchFamily="2" charset="-78"/>
              </a:rPr>
              <a:t>تحقیق       (حدود </a:t>
            </a:r>
            <a:r>
              <a:rPr lang="fa-IR" b="1" dirty="0">
                <a:cs typeface="B Lotus" pitchFamily="2" charset="-78"/>
              </a:rPr>
              <a:t>2 </a:t>
            </a:r>
            <a:r>
              <a:rPr lang="fa-IR" b="1" dirty="0" smtClean="0">
                <a:cs typeface="B Lotus" pitchFamily="2" charset="-78"/>
              </a:rPr>
              <a:t>صفحه)</a:t>
            </a:r>
          </a:p>
          <a:p>
            <a:pPr algn="just" rtl="1">
              <a:buNone/>
            </a:pPr>
            <a:endParaRPr lang="en-US" dirty="0">
              <a:cs typeface="B Lotus" pitchFamily="2" charset="-78"/>
            </a:endParaRPr>
          </a:p>
          <a:p>
            <a:pPr algn="just" rtl="1">
              <a:buNone/>
            </a:pPr>
            <a:r>
              <a:rPr lang="fa-IR" b="1" dirty="0">
                <a:cs typeface="B Lotus" pitchFamily="2" charset="-78"/>
              </a:rPr>
              <a:t>اهداف </a:t>
            </a:r>
            <a:r>
              <a:rPr lang="fa-IR" b="1" dirty="0" smtClean="0">
                <a:cs typeface="B Lotus" pitchFamily="2" charset="-78"/>
              </a:rPr>
              <a:t>تحقیق </a:t>
            </a:r>
            <a:endParaRPr lang="en-US" dirty="0">
              <a:cs typeface="B Lotus" pitchFamily="2" charset="-78"/>
            </a:endParaRPr>
          </a:p>
          <a:p>
            <a:pPr algn="just" rtl="1">
              <a:buNone/>
            </a:pPr>
            <a:r>
              <a:rPr lang="fa-IR" b="1" dirty="0" smtClean="0">
                <a:cs typeface="B Lotus" pitchFamily="2" charset="-78"/>
              </a:rPr>
              <a:t>                                             - </a:t>
            </a:r>
            <a:r>
              <a:rPr lang="fa-IR" b="1" dirty="0">
                <a:cs typeface="B Lotus" pitchFamily="2" charset="-78"/>
              </a:rPr>
              <a:t>اهداف اصلی</a:t>
            </a:r>
            <a:endParaRPr lang="en-US" dirty="0">
              <a:cs typeface="B Lotus" pitchFamily="2" charset="-78"/>
            </a:endParaRPr>
          </a:p>
          <a:p>
            <a:pPr algn="just" rtl="1">
              <a:buNone/>
            </a:pPr>
            <a:r>
              <a:rPr lang="fa-IR" b="1" dirty="0" smtClean="0">
                <a:cs typeface="B Lotus" pitchFamily="2" charset="-78"/>
              </a:rPr>
              <a:t>                                            - </a:t>
            </a:r>
            <a:r>
              <a:rPr lang="fa-IR" b="1" dirty="0">
                <a:cs typeface="B Lotus" pitchFamily="2" charset="-78"/>
              </a:rPr>
              <a:t>اهداف فرعی</a:t>
            </a:r>
            <a:endParaRPr lang="en-US" dirty="0">
              <a:cs typeface="B Lotus" pitchFamily="2" charset="-78"/>
            </a:endParaRPr>
          </a:p>
          <a:p>
            <a:pPr algn="just" rtl="1">
              <a:buNone/>
            </a:pPr>
            <a:r>
              <a:rPr lang="fa-IR" b="1" dirty="0">
                <a:cs typeface="B Lotus" pitchFamily="2" charset="-78"/>
              </a:rPr>
              <a:t>سوالات تحقیق</a:t>
            </a:r>
            <a:endParaRPr lang="en-US" dirty="0">
              <a:cs typeface="B Lotus" pitchFamily="2" charset="-78"/>
            </a:endParaRPr>
          </a:p>
          <a:p>
            <a:pPr algn="just" rtl="1">
              <a:buNone/>
            </a:pPr>
            <a:r>
              <a:rPr lang="fa-IR" b="1" dirty="0" smtClean="0">
                <a:cs typeface="B Lotus" pitchFamily="2" charset="-78"/>
              </a:rPr>
              <a:t>                                           - </a:t>
            </a:r>
            <a:r>
              <a:rPr lang="fa-IR" b="1" dirty="0">
                <a:cs typeface="B Lotus" pitchFamily="2" charset="-78"/>
              </a:rPr>
              <a:t>سوالات اصلی</a:t>
            </a:r>
            <a:endParaRPr lang="en-US" dirty="0">
              <a:cs typeface="B Lotus" pitchFamily="2" charset="-78"/>
            </a:endParaRPr>
          </a:p>
          <a:p>
            <a:pPr algn="just" rtl="1">
              <a:buNone/>
            </a:pPr>
            <a:r>
              <a:rPr lang="fa-IR" b="1" dirty="0" smtClean="0">
                <a:cs typeface="B Lotus" pitchFamily="2" charset="-78"/>
              </a:rPr>
              <a:t>                                           - </a:t>
            </a:r>
            <a:r>
              <a:rPr lang="fa-IR" b="1" dirty="0">
                <a:cs typeface="B Lotus" pitchFamily="2" charset="-78"/>
              </a:rPr>
              <a:t>سوالات فرعی(ویژه یا </a:t>
            </a:r>
            <a:r>
              <a:rPr lang="fa-IR" b="1" dirty="0" smtClean="0">
                <a:cs typeface="B Lotus" pitchFamily="2" charset="-78"/>
              </a:rPr>
              <a:t>اختصاصی)</a:t>
            </a:r>
            <a:endParaRPr lang="en-US" dirty="0">
              <a:cs typeface="B Lotus" pitchFamily="2" charset="-78"/>
            </a:endParaRPr>
          </a:p>
          <a:p>
            <a:pPr algn="just"/>
            <a:endParaRPr lang="en-US" dirty="0">
              <a:cs typeface="B Lotus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fa-IR" sz="2800" dirty="0" smtClean="0">
                <a:solidFill>
                  <a:srgbClr val="FF0000"/>
                </a:solidFill>
                <a:cs typeface="B Lotus" pitchFamily="2" charset="-78"/>
              </a:rPr>
              <a:t>ادامه فصل اول: </a:t>
            </a:r>
            <a:r>
              <a:rPr lang="fa-IR" sz="2800" dirty="0" smtClean="0">
                <a:solidFill>
                  <a:srgbClr val="00B050"/>
                </a:solidFill>
                <a:cs typeface="B Lotus" pitchFamily="2" charset="-78"/>
              </a:rPr>
              <a:t>کليات تحقيق</a:t>
            </a:r>
            <a:endParaRPr lang="en-US" sz="2800" dirty="0">
              <a:solidFill>
                <a:srgbClr val="00B050"/>
              </a:solidFill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pPr algn="just" rtl="1">
              <a:buNone/>
            </a:pPr>
            <a:r>
              <a:rPr lang="fa-IR" b="1" dirty="0" smtClean="0">
                <a:cs typeface="B Lotus" pitchFamily="2" charset="-78"/>
              </a:rPr>
              <a:t>فرضیه هاي تحقيق</a:t>
            </a:r>
            <a:endParaRPr lang="en-US" dirty="0" smtClean="0">
              <a:cs typeface="B Lotus" pitchFamily="2" charset="-78"/>
            </a:endParaRPr>
          </a:p>
          <a:p>
            <a:pPr algn="just" rtl="1">
              <a:buNone/>
            </a:pPr>
            <a:r>
              <a:rPr lang="fa-IR" b="1" dirty="0" smtClean="0">
                <a:cs typeface="B Lotus" pitchFamily="2" charset="-78"/>
              </a:rPr>
              <a:t>                                          </a:t>
            </a:r>
            <a:r>
              <a:rPr lang="fa-IR" sz="2000" b="1" dirty="0" smtClean="0">
                <a:cs typeface="B Lotus" pitchFamily="2" charset="-78"/>
              </a:rPr>
              <a:t>- فرضیه یا فرضیه های اصلی</a:t>
            </a:r>
            <a:endParaRPr lang="en-US" sz="2000" dirty="0" smtClean="0">
              <a:cs typeface="B Lotus" pitchFamily="2" charset="-78"/>
            </a:endParaRPr>
          </a:p>
          <a:p>
            <a:pPr algn="just" rtl="1">
              <a:buNone/>
            </a:pPr>
            <a:r>
              <a:rPr lang="fa-IR" sz="2000" b="1" dirty="0" smtClean="0">
                <a:cs typeface="B Lotus" pitchFamily="2" charset="-78"/>
              </a:rPr>
              <a:t>                                                                      - فرضیه های فرعی</a:t>
            </a:r>
          </a:p>
          <a:p>
            <a:pPr algn="just" rtl="1">
              <a:buNone/>
            </a:pPr>
            <a:endParaRPr lang="fa-IR" sz="2000" b="1" dirty="0">
              <a:cs typeface="B Lotus" pitchFamily="2" charset="-78"/>
            </a:endParaRPr>
          </a:p>
          <a:p>
            <a:pPr algn="just" rtl="1">
              <a:buNone/>
            </a:pPr>
            <a:r>
              <a:rPr lang="fa-IR" b="1" dirty="0" smtClean="0">
                <a:cs typeface="B Lotus" pitchFamily="2" charset="-78"/>
              </a:rPr>
              <a:t>مدل  مفهومي تحقيق</a:t>
            </a:r>
          </a:p>
          <a:p>
            <a:pPr algn="just" rtl="1">
              <a:buNone/>
            </a:pPr>
            <a:endParaRPr lang="fa-IR" b="1" dirty="0" smtClean="0">
              <a:cs typeface="B Lotus" pitchFamily="2" charset="-78"/>
            </a:endParaRPr>
          </a:p>
          <a:p>
            <a:pPr algn="just" rtl="1">
              <a:buNone/>
            </a:pPr>
            <a:r>
              <a:rPr lang="fa-IR" b="1" dirty="0" smtClean="0">
                <a:cs typeface="B Lotus" pitchFamily="2" charset="-78"/>
              </a:rPr>
              <a:t>قلمرو تحقيق                 ( موضوعي، مکاني و زماني)</a:t>
            </a:r>
          </a:p>
          <a:p>
            <a:pPr algn="just" rtl="1">
              <a:buNone/>
            </a:pPr>
            <a:endParaRPr lang="en-US" sz="2000" dirty="0" smtClean="0">
              <a:cs typeface="B Lotus" pitchFamily="2" charset="-78"/>
            </a:endParaRPr>
          </a:p>
          <a:p>
            <a:pPr algn="just" rtl="1">
              <a:buNone/>
            </a:pPr>
            <a:r>
              <a:rPr lang="fa-IR" b="1" dirty="0" smtClean="0">
                <a:cs typeface="B Lotus" pitchFamily="2" charset="-78"/>
              </a:rPr>
              <a:t>تعریف واژگان و اصطلاحات</a:t>
            </a:r>
            <a:endParaRPr lang="en-US" dirty="0" smtClean="0">
              <a:cs typeface="B Lotus" pitchFamily="2" charset="-78"/>
            </a:endParaRPr>
          </a:p>
          <a:p>
            <a:pPr algn="just" rtl="1">
              <a:buNone/>
            </a:pPr>
            <a:r>
              <a:rPr lang="fa-IR" b="1" dirty="0" smtClean="0">
                <a:cs typeface="B Lotus" pitchFamily="2" charset="-78"/>
              </a:rPr>
              <a:t>                                               تعریف مفهومی</a:t>
            </a:r>
            <a:endParaRPr lang="en-US" dirty="0" smtClean="0">
              <a:cs typeface="B Lotus" pitchFamily="2" charset="-78"/>
            </a:endParaRPr>
          </a:p>
          <a:p>
            <a:pPr algn="just" rtl="1">
              <a:buNone/>
            </a:pPr>
            <a:r>
              <a:rPr lang="fa-IR" b="1" dirty="0" smtClean="0">
                <a:cs typeface="B Lotus" pitchFamily="2" charset="-78"/>
              </a:rPr>
              <a:t>                                               تعریف عملیاتی</a:t>
            </a:r>
            <a:endParaRPr lang="en-US" dirty="0" smtClean="0">
              <a:cs typeface="B Lotus" pitchFamily="2" charset="-78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rmAutofit fontScale="90000"/>
          </a:bodyPr>
          <a:lstStyle/>
          <a:p>
            <a:pPr rtl="1"/>
            <a:r>
              <a:rPr lang="fa-IR" sz="2200" b="1" dirty="0" smtClean="0">
                <a:solidFill>
                  <a:srgbClr val="FF0000"/>
                </a:solidFill>
                <a:cs typeface="B Lotus" pitchFamily="2" charset="-78"/>
              </a:rPr>
              <a:t/>
            </a:r>
            <a:br>
              <a:rPr lang="fa-IR" sz="2200" b="1" dirty="0" smtClean="0">
                <a:solidFill>
                  <a:srgbClr val="FF0000"/>
                </a:solidFill>
                <a:cs typeface="B Lotus" pitchFamily="2" charset="-78"/>
              </a:rPr>
            </a:br>
            <a:r>
              <a:rPr lang="fa-IR" sz="3100" b="1" dirty="0" smtClean="0">
                <a:solidFill>
                  <a:srgbClr val="FF0000"/>
                </a:solidFill>
                <a:cs typeface="B Lotus" pitchFamily="2" charset="-78"/>
              </a:rPr>
              <a:t>فصل دوم: </a:t>
            </a:r>
            <a:r>
              <a:rPr lang="fa-IR" sz="3100" b="1" dirty="0" smtClean="0">
                <a:cs typeface="B Lotus" pitchFamily="2" charset="-78"/>
              </a:rPr>
              <a:t>ادبیات</a:t>
            </a:r>
            <a:r>
              <a:rPr lang="fa-IR" sz="3100" b="1" dirty="0">
                <a:cs typeface="B Lotus" pitchFamily="2" charset="-78"/>
              </a:rPr>
              <a:t>، سوابق و پیشینه تحقیق ، چارچوب نظری </a:t>
            </a:r>
            <a:r>
              <a:rPr lang="fa-IR" sz="3100" b="1" dirty="0" smtClean="0">
                <a:cs typeface="B Lotus" pitchFamily="2" charset="-78"/>
              </a:rPr>
              <a:t/>
            </a:r>
            <a:br>
              <a:rPr lang="fa-IR" sz="3100" b="1" dirty="0" smtClean="0">
                <a:cs typeface="B Lotus" pitchFamily="2" charset="-78"/>
              </a:rPr>
            </a:br>
            <a:r>
              <a:rPr lang="fa-IR" sz="3100" b="1" dirty="0" smtClean="0">
                <a:cs typeface="B Lotus" pitchFamily="2" charset="-78"/>
              </a:rPr>
              <a:t>يامبانی </a:t>
            </a:r>
            <a:r>
              <a:rPr lang="fa-IR" sz="3100" b="1" dirty="0">
                <a:cs typeface="B Lotus" pitchFamily="2" charset="-78"/>
              </a:rPr>
              <a:t>نظری(چارچوب نظری)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lnSpcReduction="10000"/>
          </a:bodyPr>
          <a:lstStyle/>
          <a:p>
            <a:pPr lvl="3" algn="just" rtl="1">
              <a:buNone/>
            </a:pPr>
            <a:r>
              <a:rPr lang="fa-IR" sz="3600" b="1" dirty="0" smtClean="0">
                <a:cs typeface="B Lotus" pitchFamily="2" charset="-78"/>
              </a:rPr>
              <a:t>1) مبانی </a:t>
            </a:r>
            <a:r>
              <a:rPr lang="fa-IR" sz="3600" b="1" dirty="0">
                <a:cs typeface="B Lotus" pitchFamily="2" charset="-78"/>
              </a:rPr>
              <a:t>نظری(چارچوب نظری</a:t>
            </a:r>
            <a:r>
              <a:rPr lang="fa-IR" sz="3600" b="1" dirty="0" smtClean="0">
                <a:cs typeface="B Lotus" pitchFamily="2" charset="-78"/>
              </a:rPr>
              <a:t>):</a:t>
            </a:r>
          </a:p>
          <a:p>
            <a:pPr lvl="3" algn="just" rtl="1">
              <a:buNone/>
            </a:pPr>
            <a:endParaRPr lang="fa-IR" sz="3600" b="1" dirty="0" smtClean="0">
              <a:cs typeface="B Lotus" pitchFamily="2" charset="-78"/>
            </a:endParaRPr>
          </a:p>
          <a:p>
            <a:pPr lvl="3" algn="just" rtl="1">
              <a:buNone/>
            </a:pPr>
            <a:r>
              <a:rPr lang="fa-IR" sz="2400" b="1" dirty="0" smtClean="0">
                <a:solidFill>
                  <a:srgbClr val="7030A0"/>
                </a:solidFill>
                <a:cs typeface="B Lotus" pitchFamily="2" charset="-78"/>
              </a:rPr>
              <a:t>(معرفي مفاهيم متغيرهاي مورد مطالعه و</a:t>
            </a:r>
            <a:r>
              <a:rPr lang="en-US" sz="2400" b="1" dirty="0" smtClean="0">
                <a:solidFill>
                  <a:srgbClr val="7030A0"/>
                </a:solidFill>
                <a:cs typeface="B Lotus" pitchFamily="2" charset="-78"/>
              </a:rPr>
              <a:t> </a:t>
            </a:r>
            <a:r>
              <a:rPr lang="fa-IR" sz="2400" b="1" dirty="0" smtClean="0">
                <a:solidFill>
                  <a:srgbClr val="7030A0"/>
                </a:solidFill>
                <a:cs typeface="B Lotus" pitchFamily="2" charset="-78"/>
              </a:rPr>
              <a:t>نظريه هاي متبط با آن)  </a:t>
            </a:r>
          </a:p>
          <a:p>
            <a:pPr lvl="3" algn="just" rtl="1">
              <a:buNone/>
            </a:pPr>
            <a:endParaRPr lang="en-US" sz="3600" dirty="0">
              <a:cs typeface="B Lotus" pitchFamily="2" charset="-78"/>
            </a:endParaRPr>
          </a:p>
          <a:p>
            <a:pPr algn="just" rtl="1">
              <a:buNone/>
            </a:pPr>
            <a:r>
              <a:rPr lang="fa-IR" sz="3600" b="1" dirty="0" smtClean="0">
                <a:cs typeface="B Lotus" pitchFamily="2" charset="-78"/>
              </a:rPr>
              <a:t>           </a:t>
            </a:r>
            <a:r>
              <a:rPr lang="fa-IR" b="1" dirty="0" smtClean="0">
                <a:cs typeface="B Lotus" pitchFamily="2" charset="-78"/>
              </a:rPr>
              <a:t>2)تحقیقات </a:t>
            </a:r>
            <a:r>
              <a:rPr lang="fa-IR" b="1" dirty="0">
                <a:cs typeface="B Lotus" pitchFamily="2" charset="-78"/>
              </a:rPr>
              <a:t>انجام شده </a:t>
            </a:r>
            <a:r>
              <a:rPr lang="fa-IR" b="1" dirty="0" smtClean="0">
                <a:cs typeface="B Lotus" pitchFamily="2" charset="-78"/>
              </a:rPr>
              <a:t>قبلی </a:t>
            </a:r>
            <a:r>
              <a:rPr lang="fa-IR" sz="2800" b="1" dirty="0" smtClean="0">
                <a:cs typeface="B Lotus" pitchFamily="2" charset="-78"/>
              </a:rPr>
              <a:t>(</a:t>
            </a:r>
            <a:r>
              <a:rPr lang="fa-IR" sz="2800" b="1" dirty="0">
                <a:cs typeface="B Lotus" pitchFamily="2" charset="-78"/>
              </a:rPr>
              <a:t>تجربه شده ها)</a:t>
            </a:r>
            <a:endParaRPr lang="en-US" sz="2800" dirty="0">
              <a:cs typeface="B Lotus" pitchFamily="2" charset="-78"/>
            </a:endParaRPr>
          </a:p>
          <a:p>
            <a:pPr marL="742950" indent="-742950" algn="just" rtl="1">
              <a:buNone/>
            </a:pPr>
            <a:r>
              <a:rPr lang="fa-IR" sz="3600" b="1" dirty="0" smtClean="0">
                <a:cs typeface="B Lotus" pitchFamily="2" charset="-78"/>
              </a:rPr>
              <a:t>                     </a:t>
            </a:r>
            <a:r>
              <a:rPr lang="fa-IR" sz="2800" b="1" dirty="0" smtClean="0">
                <a:solidFill>
                  <a:srgbClr val="0070C0"/>
                </a:solidFill>
                <a:cs typeface="B Lotus" pitchFamily="2" charset="-78"/>
              </a:rPr>
              <a:t>خارجی</a:t>
            </a:r>
            <a:endParaRPr lang="en-US" sz="2800" dirty="0">
              <a:solidFill>
                <a:srgbClr val="0070C0"/>
              </a:solidFill>
              <a:cs typeface="B Lotus" pitchFamily="2" charset="-78"/>
            </a:endParaRPr>
          </a:p>
          <a:p>
            <a:pPr marL="1143000" lvl="1" indent="-742950" algn="just" rtl="1">
              <a:buNone/>
            </a:pPr>
            <a:r>
              <a:rPr lang="fa-IR" b="1" dirty="0" smtClean="0">
                <a:solidFill>
                  <a:srgbClr val="0070C0"/>
                </a:solidFill>
                <a:cs typeface="B Lotus" pitchFamily="2" charset="-78"/>
              </a:rPr>
              <a:t>                        داخلی</a:t>
            </a:r>
            <a:endParaRPr lang="en-US" dirty="0">
              <a:solidFill>
                <a:srgbClr val="0070C0"/>
              </a:solidFill>
              <a:cs typeface="B Lotus" pitchFamily="2" charset="-78"/>
            </a:endParaRPr>
          </a:p>
          <a:p>
            <a:pPr algn="just" rtl="1">
              <a:buNone/>
            </a:pPr>
            <a:r>
              <a:rPr lang="fa-IR" sz="3600" b="1" dirty="0" smtClean="0">
                <a:cs typeface="B Lotus" pitchFamily="2" charset="-78"/>
              </a:rPr>
              <a:t>          3)جمع بندی</a:t>
            </a:r>
            <a:r>
              <a:rPr lang="fa-IR" sz="2400" b="1" dirty="0" smtClean="0">
                <a:solidFill>
                  <a:srgbClr val="00B0F0"/>
                </a:solidFill>
                <a:cs typeface="B Lotus" pitchFamily="2" charset="-78"/>
              </a:rPr>
              <a:t>(یکی </a:t>
            </a:r>
            <a:r>
              <a:rPr lang="fa-IR" sz="2400" b="1" dirty="0">
                <a:solidFill>
                  <a:srgbClr val="00B0F0"/>
                </a:solidFill>
                <a:cs typeface="B Lotus" pitchFamily="2" charset="-78"/>
              </a:rPr>
              <a:t>تا دو </a:t>
            </a:r>
            <a:r>
              <a:rPr lang="fa-IR" sz="2400" b="1" dirty="0" smtClean="0">
                <a:solidFill>
                  <a:srgbClr val="00B0F0"/>
                </a:solidFill>
                <a:cs typeface="B Lotus" pitchFamily="2" charset="-78"/>
              </a:rPr>
              <a:t>پاراگراف)</a:t>
            </a:r>
            <a:endParaRPr lang="en-US" sz="2400" dirty="0">
              <a:solidFill>
                <a:srgbClr val="00B0F0"/>
              </a:solidFill>
              <a:cs typeface="B Lotus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b="1" dirty="0">
                <a:solidFill>
                  <a:srgbClr val="FF0000"/>
                </a:solidFill>
                <a:cs typeface="B Lotus" pitchFamily="2" charset="-78"/>
              </a:rPr>
              <a:t>فصل </a:t>
            </a:r>
            <a:r>
              <a:rPr lang="fa-IR" b="1" dirty="0" smtClean="0">
                <a:solidFill>
                  <a:srgbClr val="FF0000"/>
                </a:solidFill>
                <a:cs typeface="B Lotus" pitchFamily="2" charset="-78"/>
              </a:rPr>
              <a:t>سوم: </a:t>
            </a:r>
            <a:r>
              <a:rPr lang="fa-IR" b="1" dirty="0" smtClean="0">
                <a:solidFill>
                  <a:srgbClr val="00B050"/>
                </a:solidFill>
                <a:cs typeface="B Lotus" pitchFamily="2" charset="-78"/>
              </a:rPr>
              <a:t>روش </a:t>
            </a:r>
            <a:r>
              <a:rPr lang="fa-IR" b="1" dirty="0">
                <a:solidFill>
                  <a:srgbClr val="00B050"/>
                </a:solidFill>
                <a:cs typeface="B Lotus" pitchFamily="2" charset="-78"/>
              </a:rPr>
              <a:t>انجام تحقیق</a:t>
            </a:r>
            <a:endParaRPr lang="en-US" dirty="0">
              <a:solidFill>
                <a:srgbClr val="00B050"/>
              </a:solidFill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4754563"/>
          </a:xfrm>
        </p:spPr>
        <p:txBody>
          <a:bodyPr>
            <a:normAutofit fontScale="77500" lnSpcReduction="20000"/>
          </a:bodyPr>
          <a:lstStyle/>
          <a:p>
            <a:pPr algn="just" rtl="1">
              <a:buNone/>
            </a:pPr>
            <a:r>
              <a:rPr lang="fa-IR" b="1" dirty="0" smtClean="0">
                <a:cs typeface="B Lotus" pitchFamily="2" charset="-78"/>
              </a:rPr>
              <a:t>مقدمه</a:t>
            </a:r>
          </a:p>
          <a:p>
            <a:pPr algn="just" rtl="1">
              <a:buNone/>
            </a:pPr>
            <a:endParaRPr lang="en-US" dirty="0">
              <a:cs typeface="B Lotus" pitchFamily="2" charset="-78"/>
            </a:endParaRPr>
          </a:p>
          <a:p>
            <a:pPr algn="just" rtl="1">
              <a:buNone/>
            </a:pPr>
            <a:r>
              <a:rPr lang="fa-IR" b="1" dirty="0">
                <a:cs typeface="B Lotus" pitchFamily="2" charset="-78"/>
              </a:rPr>
              <a:t>جامعه </a:t>
            </a:r>
            <a:r>
              <a:rPr lang="fa-IR" b="1" dirty="0" smtClean="0">
                <a:cs typeface="B Lotus" pitchFamily="2" charset="-78"/>
              </a:rPr>
              <a:t>آماری</a:t>
            </a:r>
          </a:p>
          <a:p>
            <a:pPr algn="just" rtl="1">
              <a:buNone/>
            </a:pPr>
            <a:endParaRPr lang="en-US" dirty="0">
              <a:cs typeface="B Lotus" pitchFamily="2" charset="-78"/>
            </a:endParaRPr>
          </a:p>
          <a:p>
            <a:pPr algn="just" rtl="1">
              <a:buNone/>
            </a:pPr>
            <a:r>
              <a:rPr lang="fa-IR" b="1" dirty="0">
                <a:cs typeface="B Lotus" pitchFamily="2" charset="-78"/>
              </a:rPr>
              <a:t>نمونه </a:t>
            </a:r>
            <a:r>
              <a:rPr lang="fa-IR" b="1" dirty="0" smtClean="0">
                <a:cs typeface="B Lotus" pitchFamily="2" charset="-78"/>
              </a:rPr>
              <a:t>آماری</a:t>
            </a:r>
          </a:p>
          <a:p>
            <a:pPr algn="just" rtl="1">
              <a:buNone/>
            </a:pPr>
            <a:endParaRPr lang="fa-IR" b="1" dirty="0" smtClean="0">
              <a:cs typeface="B Lotus" pitchFamily="2" charset="-78"/>
            </a:endParaRPr>
          </a:p>
          <a:p>
            <a:pPr algn="just" rtl="1">
              <a:buNone/>
            </a:pPr>
            <a:r>
              <a:rPr lang="fa-IR" b="1" dirty="0" smtClean="0">
                <a:cs typeface="B Lotus" pitchFamily="2" charset="-78"/>
              </a:rPr>
              <a:t>ویژگی های گروه نمونه</a:t>
            </a:r>
          </a:p>
          <a:p>
            <a:pPr algn="just" rtl="1">
              <a:buNone/>
            </a:pPr>
            <a:endParaRPr lang="en-US" dirty="0" smtClean="0">
              <a:cs typeface="B Lotus" pitchFamily="2" charset="-78"/>
            </a:endParaRPr>
          </a:p>
          <a:p>
            <a:pPr algn="just" rtl="1">
              <a:buNone/>
            </a:pPr>
            <a:r>
              <a:rPr lang="fa-IR" b="1" dirty="0" smtClean="0">
                <a:cs typeface="B Lotus" pitchFamily="2" charset="-78"/>
              </a:rPr>
              <a:t>شیوه </a:t>
            </a:r>
            <a:r>
              <a:rPr lang="fa-IR" b="1" dirty="0">
                <a:cs typeface="B Lotus" pitchFamily="2" charset="-78"/>
              </a:rPr>
              <a:t>نمونه </a:t>
            </a:r>
            <a:r>
              <a:rPr lang="fa-IR" b="1" dirty="0" smtClean="0">
                <a:cs typeface="B Lotus" pitchFamily="2" charset="-78"/>
              </a:rPr>
              <a:t>گیری</a:t>
            </a:r>
          </a:p>
          <a:p>
            <a:pPr algn="just" rtl="1">
              <a:buNone/>
            </a:pPr>
            <a:r>
              <a:rPr lang="fa-IR" dirty="0" smtClean="0">
                <a:cs typeface="B Lotus" pitchFamily="2" charset="-78"/>
              </a:rPr>
              <a:t>               </a:t>
            </a:r>
            <a:r>
              <a:rPr lang="fa-IR" dirty="0" smtClean="0">
                <a:solidFill>
                  <a:srgbClr val="0070C0"/>
                </a:solidFill>
                <a:cs typeface="B Lotus" pitchFamily="2" charset="-78"/>
              </a:rPr>
              <a:t>تصادفي</a:t>
            </a:r>
            <a:r>
              <a:rPr lang="fa-IR" dirty="0" smtClean="0">
                <a:cs typeface="B Lotus" pitchFamily="2" charset="-78"/>
              </a:rPr>
              <a:t> (نمونه گيري ساده، سيستماتيک، بااستفاده از اعداد تصادفي، طبقه اي، خوشه اي و خوشه اي  چند مرحله اي)</a:t>
            </a:r>
          </a:p>
          <a:p>
            <a:pPr algn="just" rtl="1">
              <a:buNone/>
            </a:pPr>
            <a:r>
              <a:rPr lang="fa-IR" dirty="0">
                <a:cs typeface="B Lotus" pitchFamily="2" charset="-78"/>
              </a:rPr>
              <a:t> </a:t>
            </a:r>
            <a:r>
              <a:rPr lang="fa-IR" dirty="0" smtClean="0">
                <a:cs typeface="B Lotus" pitchFamily="2" charset="-78"/>
              </a:rPr>
              <a:t>              </a:t>
            </a:r>
            <a:r>
              <a:rPr lang="fa-IR" dirty="0" smtClean="0">
                <a:solidFill>
                  <a:srgbClr val="0070C0"/>
                </a:solidFill>
                <a:cs typeface="B Lotus" pitchFamily="2" charset="-78"/>
              </a:rPr>
              <a:t>غير تصادفي</a:t>
            </a:r>
            <a:r>
              <a:rPr lang="fa-IR" dirty="0" smtClean="0">
                <a:cs typeface="B Lotus" pitchFamily="2" charset="-78"/>
              </a:rPr>
              <a:t>(در دسترس، اتفاقي، وضعي، موردي...)</a:t>
            </a:r>
            <a:endParaRPr lang="en-US" dirty="0">
              <a:cs typeface="B Lotus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cs typeface="B Lotus" pitchFamily="2" charset="-78"/>
              </a:rPr>
              <a:t>ادامه فصل سوم: </a:t>
            </a:r>
            <a:r>
              <a:rPr lang="fa-IR" sz="2800" b="1" dirty="0" smtClean="0">
                <a:solidFill>
                  <a:srgbClr val="00B050"/>
                </a:solidFill>
                <a:cs typeface="B Lotus" pitchFamily="2" charset="-78"/>
              </a:rPr>
              <a:t>روش انجام تحقیق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>
              <a:buNone/>
            </a:pPr>
            <a:r>
              <a:rPr lang="fa-IR" b="1" dirty="0" smtClean="0">
                <a:cs typeface="B Lotus" pitchFamily="2" charset="-78"/>
              </a:rPr>
              <a:t>شیوه گرد آوری داده ها</a:t>
            </a:r>
          </a:p>
          <a:p>
            <a:pPr algn="just" rtl="1">
              <a:buNone/>
            </a:pPr>
            <a:r>
              <a:rPr lang="fa-IR" b="1" dirty="0" smtClean="0">
                <a:solidFill>
                  <a:srgbClr val="00B0F0"/>
                </a:solidFill>
                <a:cs typeface="B Lotus" pitchFamily="2" charset="-78"/>
              </a:rPr>
              <a:t>                       کتابخانه اي يا اسنادي</a:t>
            </a:r>
          </a:p>
          <a:p>
            <a:pPr algn="just" rtl="1">
              <a:buNone/>
            </a:pPr>
            <a:r>
              <a:rPr lang="fa-IR" b="1" dirty="0" smtClean="0">
                <a:solidFill>
                  <a:srgbClr val="00B0F0"/>
                </a:solidFill>
                <a:cs typeface="B Lotus" pitchFamily="2" charset="-78"/>
              </a:rPr>
              <a:t>                       ميداني( مشاهده، مصاحبه و پرسشنامه)</a:t>
            </a:r>
          </a:p>
          <a:p>
            <a:pPr algn="just" rtl="1">
              <a:buNone/>
            </a:pPr>
            <a:r>
              <a:rPr lang="fa-IR" b="1" dirty="0" smtClean="0">
                <a:cs typeface="B Lotus" pitchFamily="2" charset="-78"/>
              </a:rPr>
              <a:t>ابزار گرد آوری داده ها</a:t>
            </a:r>
            <a:endParaRPr lang="en-US" dirty="0" smtClean="0">
              <a:cs typeface="B Lotus" pitchFamily="2" charset="-78"/>
            </a:endParaRPr>
          </a:p>
          <a:p>
            <a:pPr algn="just" rtl="1">
              <a:buNone/>
            </a:pPr>
            <a:r>
              <a:rPr lang="fa-IR" dirty="0" smtClean="0">
                <a:cs typeface="B Lotus" pitchFamily="2" charset="-78"/>
              </a:rPr>
              <a:t>                      </a:t>
            </a:r>
            <a:r>
              <a:rPr lang="fa-IR" dirty="0" smtClean="0">
                <a:solidFill>
                  <a:srgbClr val="00B0F0"/>
                </a:solidFill>
                <a:cs typeface="B Lotus" pitchFamily="2" charset="-78"/>
              </a:rPr>
              <a:t>ويژگيهاي ابزار </a:t>
            </a:r>
            <a:r>
              <a:rPr lang="fa-IR" dirty="0" smtClean="0">
                <a:cs typeface="B Lotus" pitchFamily="2" charset="-78"/>
              </a:rPr>
              <a:t>(</a:t>
            </a:r>
            <a:r>
              <a:rPr lang="fa-IR" dirty="0" smtClean="0">
                <a:solidFill>
                  <a:srgbClr val="00B050"/>
                </a:solidFill>
                <a:cs typeface="B Lotus" pitchFamily="2" charset="-78"/>
              </a:rPr>
              <a:t>روايي و پايايي</a:t>
            </a:r>
            <a:r>
              <a:rPr lang="fa-IR" dirty="0" smtClean="0">
                <a:cs typeface="B Lotus" pitchFamily="2" charset="-78"/>
              </a:rPr>
              <a:t>)</a:t>
            </a:r>
          </a:p>
          <a:p>
            <a:pPr algn="just" rtl="1">
              <a:buNone/>
            </a:pPr>
            <a:r>
              <a:rPr lang="fa-IR" b="1" dirty="0" smtClean="0">
                <a:cs typeface="B Lotus" pitchFamily="2" charset="-78"/>
              </a:rPr>
              <a:t>نوع و روش تحقيق</a:t>
            </a:r>
          </a:p>
          <a:p>
            <a:pPr algn="just" rtl="1">
              <a:buNone/>
            </a:pPr>
            <a:endParaRPr lang="en-US" b="1" dirty="0" smtClean="0">
              <a:cs typeface="B Lotus" pitchFamily="2" charset="-78"/>
            </a:endParaRPr>
          </a:p>
          <a:p>
            <a:pPr algn="just" rtl="1">
              <a:buNone/>
            </a:pPr>
            <a:r>
              <a:rPr lang="fa-IR" b="1" dirty="0" smtClean="0">
                <a:cs typeface="B Lotus" pitchFamily="2" charset="-78"/>
              </a:rPr>
              <a:t>مدل متغيرهاي تحقيق</a:t>
            </a:r>
            <a:endParaRPr lang="en-US" dirty="0" smtClean="0">
              <a:cs typeface="B Lotus" pitchFamily="2" charset="-78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cs typeface="B Lotus" pitchFamily="2" charset="-78"/>
              </a:rPr>
              <a:t>ادامه فصل سوم: </a:t>
            </a:r>
            <a:r>
              <a:rPr lang="fa-IR" sz="2800" b="1" dirty="0" smtClean="0">
                <a:solidFill>
                  <a:srgbClr val="00B050"/>
                </a:solidFill>
                <a:cs typeface="B Lotus" pitchFamily="2" charset="-78"/>
              </a:rPr>
              <a:t>روش انجام تحقیق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buNone/>
            </a:pPr>
            <a:r>
              <a:rPr lang="fa-IR" b="1" dirty="0" smtClean="0">
                <a:cs typeface="B Lotus" pitchFamily="2" charset="-78"/>
              </a:rPr>
              <a:t>تجزیه و تحلیل دادها </a:t>
            </a:r>
          </a:p>
          <a:p>
            <a:pPr algn="just" rtl="1">
              <a:buNone/>
            </a:pPr>
            <a:r>
              <a:rPr lang="fa-IR" b="1" dirty="0">
                <a:cs typeface="B Lotus" pitchFamily="2" charset="-78"/>
              </a:rPr>
              <a:t> </a:t>
            </a:r>
            <a:r>
              <a:rPr lang="fa-IR" b="1" dirty="0" smtClean="0">
                <a:cs typeface="B Lotus" pitchFamily="2" charset="-78"/>
              </a:rPr>
              <a:t>                       کيفي (دليل و برهان، مقايسه، استدلال...)</a:t>
            </a:r>
          </a:p>
          <a:p>
            <a:pPr algn="just" rtl="1">
              <a:buNone/>
            </a:pPr>
            <a:endParaRPr lang="fa-IR" b="1" dirty="0" smtClean="0">
              <a:cs typeface="B Lotus" pitchFamily="2" charset="-78"/>
            </a:endParaRPr>
          </a:p>
          <a:p>
            <a:pPr algn="just" rtl="1">
              <a:buNone/>
            </a:pPr>
            <a:r>
              <a:rPr lang="fa-IR" b="1" dirty="0">
                <a:cs typeface="B Lotus" pitchFamily="2" charset="-78"/>
              </a:rPr>
              <a:t> </a:t>
            </a:r>
            <a:r>
              <a:rPr lang="fa-IR" b="1" dirty="0" smtClean="0">
                <a:cs typeface="B Lotus" pitchFamily="2" charset="-78"/>
              </a:rPr>
              <a:t>                       کمي( بااستفاده از علم رياضي و آمار)</a:t>
            </a:r>
            <a:endParaRPr lang="en-US" dirty="0" smtClean="0">
              <a:cs typeface="B Lotus" pitchFamily="2" charset="-78"/>
            </a:endParaRPr>
          </a:p>
          <a:p>
            <a:pPr algn="r" rtl="1">
              <a:buNone/>
            </a:pPr>
            <a:r>
              <a:rPr lang="fa-IR" dirty="0" smtClean="0">
                <a:cs typeface="B Lotus" pitchFamily="2" charset="-78"/>
              </a:rPr>
              <a:t>                                آمار توصيفي(توصيف داده ها )</a:t>
            </a:r>
          </a:p>
          <a:p>
            <a:pPr algn="r" rtl="1">
              <a:buNone/>
            </a:pPr>
            <a:r>
              <a:rPr lang="fa-IR" dirty="0">
                <a:cs typeface="B Lotus" pitchFamily="2" charset="-78"/>
              </a:rPr>
              <a:t> </a:t>
            </a:r>
            <a:r>
              <a:rPr lang="fa-IR" dirty="0" smtClean="0">
                <a:cs typeface="B Lotus" pitchFamily="2" charset="-78"/>
              </a:rPr>
              <a:t>                               آمار استنباطي(استنباط از داده ها)</a:t>
            </a:r>
            <a:endParaRPr lang="en-US" dirty="0">
              <a:cs typeface="B Lotus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b="1" dirty="0" smtClean="0">
                <a:solidFill>
                  <a:srgbClr val="FF0000"/>
                </a:solidFill>
                <a:cs typeface="B Lotus" pitchFamily="2" charset="-78"/>
              </a:rPr>
              <a:t>فصل چهارم:</a:t>
            </a:r>
            <a:r>
              <a:rPr lang="en-US" b="1" dirty="0" smtClean="0">
                <a:solidFill>
                  <a:srgbClr val="FF0000"/>
                </a:solidFill>
                <a:cs typeface="B Lotus" pitchFamily="2" charset="-78"/>
              </a:rPr>
              <a:t> </a:t>
            </a:r>
            <a:r>
              <a:rPr lang="fa-IR" b="1" dirty="0" smtClean="0">
                <a:solidFill>
                  <a:srgbClr val="00B050"/>
                </a:solidFill>
                <a:cs typeface="B Lotus" pitchFamily="2" charset="-78"/>
              </a:rPr>
              <a:t>تجزیه و تحلیل داده ها</a:t>
            </a:r>
            <a:endParaRPr lang="en-US" dirty="0">
              <a:solidFill>
                <a:srgbClr val="00B050"/>
              </a:solidFill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>
              <a:buNone/>
            </a:pPr>
            <a:r>
              <a:rPr lang="fa-IR" b="1" dirty="0" smtClean="0">
                <a:solidFill>
                  <a:srgbClr val="002060"/>
                </a:solidFill>
                <a:cs typeface="B Lotus" pitchFamily="2" charset="-78"/>
              </a:rPr>
              <a:t>مقدمه</a:t>
            </a:r>
            <a:r>
              <a:rPr lang="fa-IR" b="1" dirty="0" smtClean="0">
                <a:cs typeface="B Lotus" pitchFamily="2" charset="-78"/>
              </a:rPr>
              <a:t> </a:t>
            </a:r>
            <a:endParaRPr lang="en-US" dirty="0" smtClean="0">
              <a:cs typeface="B Lotus" pitchFamily="2" charset="-78"/>
            </a:endParaRPr>
          </a:p>
          <a:p>
            <a:pPr algn="ctr">
              <a:buNone/>
            </a:pPr>
            <a:r>
              <a:rPr lang="fa-IR" sz="2400" b="1" dirty="0" smtClean="0">
                <a:cs typeface="B Lotus" pitchFamily="2" charset="-78"/>
              </a:rPr>
              <a:t>حدود 2 تا 3 سطر</a:t>
            </a:r>
            <a:endParaRPr lang="en-US" sz="2400" dirty="0" smtClean="0">
              <a:cs typeface="B Lotus" pitchFamily="2" charset="-78"/>
            </a:endParaRPr>
          </a:p>
          <a:p>
            <a:pPr algn="r">
              <a:buNone/>
            </a:pPr>
            <a:r>
              <a:rPr lang="fa-IR" b="1" dirty="0" smtClean="0">
                <a:solidFill>
                  <a:srgbClr val="002060"/>
                </a:solidFill>
                <a:cs typeface="B Lotus" pitchFamily="2" charset="-78"/>
              </a:rPr>
              <a:t>توصیف داده ها</a:t>
            </a:r>
            <a:endParaRPr lang="en-US" dirty="0" smtClean="0">
              <a:solidFill>
                <a:srgbClr val="002060"/>
              </a:solidFill>
              <a:cs typeface="B Lotus" pitchFamily="2" charset="-78"/>
            </a:endParaRPr>
          </a:p>
          <a:p>
            <a:pPr algn="ctr">
              <a:buNone/>
            </a:pPr>
            <a:r>
              <a:rPr lang="fa-IR" sz="2400" b="1" dirty="0" smtClean="0">
                <a:cs typeface="B Lotus" pitchFamily="2" charset="-78"/>
              </a:rPr>
              <a:t>(با استفاده از آمار توصيفي)</a:t>
            </a:r>
            <a:endParaRPr lang="en-US" sz="2400" b="1" dirty="0" smtClean="0">
              <a:cs typeface="B Lotus" pitchFamily="2" charset="-78"/>
            </a:endParaRPr>
          </a:p>
          <a:p>
            <a:pPr algn="r">
              <a:buNone/>
            </a:pPr>
            <a:endParaRPr lang="fa-IR" b="1" dirty="0" smtClean="0">
              <a:solidFill>
                <a:srgbClr val="002060"/>
              </a:solidFill>
              <a:cs typeface="B Lotus" pitchFamily="2" charset="-78"/>
            </a:endParaRPr>
          </a:p>
          <a:p>
            <a:pPr algn="r">
              <a:buNone/>
            </a:pPr>
            <a:endParaRPr lang="fa-IR" b="1" dirty="0" smtClean="0">
              <a:solidFill>
                <a:srgbClr val="002060"/>
              </a:solidFill>
              <a:cs typeface="B Lotus" pitchFamily="2" charset="-78"/>
            </a:endParaRPr>
          </a:p>
          <a:p>
            <a:pPr algn="r">
              <a:buNone/>
            </a:pPr>
            <a:r>
              <a:rPr lang="fa-IR" b="1" dirty="0" smtClean="0">
                <a:solidFill>
                  <a:srgbClr val="002060"/>
                </a:solidFill>
                <a:cs typeface="B Lotus" pitchFamily="2" charset="-78"/>
              </a:rPr>
              <a:t>آزمون فرضیه ه</a:t>
            </a:r>
            <a:r>
              <a:rPr lang="fa-IR" b="1" dirty="0" smtClean="0">
                <a:cs typeface="B Lotus" pitchFamily="2" charset="-78"/>
              </a:rPr>
              <a:t>ا</a:t>
            </a:r>
            <a:endParaRPr lang="en-US" dirty="0" smtClean="0">
              <a:cs typeface="B Lotus" pitchFamily="2" charset="-78"/>
            </a:endParaRPr>
          </a:p>
          <a:p>
            <a:pPr algn="ctr">
              <a:buNone/>
            </a:pPr>
            <a:r>
              <a:rPr lang="fa-IR" sz="2400" b="1" dirty="0" smtClean="0">
                <a:cs typeface="B Lotus" pitchFamily="2" charset="-78"/>
              </a:rPr>
              <a:t>(با استفاده از آمار استنباطي)</a:t>
            </a:r>
            <a:endParaRPr lang="en-US" sz="2400" b="1" dirty="0" smtClean="0">
              <a:cs typeface="B Lotus" pitchFamily="2" charset="-78"/>
            </a:endParaRPr>
          </a:p>
          <a:p>
            <a:pPr algn="r">
              <a:buNone/>
            </a:pPr>
            <a:endParaRPr lang="fa-IR" b="1" dirty="0" smtClean="0">
              <a:solidFill>
                <a:srgbClr val="002060"/>
              </a:solidFill>
              <a:cs typeface="B Lotus" pitchFamily="2" charset="-78"/>
            </a:endParaRPr>
          </a:p>
          <a:p>
            <a:pPr algn="ctr">
              <a:buNone/>
            </a:pPr>
            <a:endParaRPr lang="en-US" dirty="0" smtClean="0">
              <a:solidFill>
                <a:srgbClr val="002060"/>
              </a:solidFill>
              <a:cs typeface="B Lotus" pitchFamily="2" charset="-78"/>
            </a:endParaRPr>
          </a:p>
          <a:p>
            <a:pPr algn="r">
              <a:buNone/>
            </a:pPr>
            <a:r>
              <a:rPr lang="fa-IR" b="1" dirty="0" smtClean="0">
                <a:solidFill>
                  <a:srgbClr val="002060"/>
                </a:solidFill>
                <a:cs typeface="B Lotus" pitchFamily="2" charset="-78"/>
              </a:rPr>
              <a:t>یافته های جانبی              </a:t>
            </a:r>
            <a:r>
              <a:rPr lang="fa-IR" sz="2600" b="1" dirty="0" smtClean="0">
                <a:cs typeface="B Lotus" pitchFamily="2" charset="-78"/>
              </a:rPr>
              <a:t>(متغیرهای تعدیل کننده)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845</Words>
  <Application>Microsoft Office PowerPoint</Application>
  <PresentationFormat>On-screen Show (4:3)</PresentationFormat>
  <Paragraphs>291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روش های تحقیق  در علوم انساني</vt:lpstr>
      <vt:lpstr>ساختار یا اجزای طرح تحقيق</vt:lpstr>
      <vt:lpstr>فصل اول: کلیات تحقیق</vt:lpstr>
      <vt:lpstr>ادامه فصل اول: کليات تحقيق</vt:lpstr>
      <vt:lpstr> فصل دوم: ادبیات، سوابق و پیشینه تحقیق ، چارچوب نظری  يامبانی نظری(چارچوب نظری) </vt:lpstr>
      <vt:lpstr>فصل سوم: روش انجام تحقیق</vt:lpstr>
      <vt:lpstr>ادامه فصل سوم: روش انجام تحقیق</vt:lpstr>
      <vt:lpstr>ادامه فصل سوم: روش انجام تحقیق</vt:lpstr>
      <vt:lpstr>فصل چهارم: تجزیه و تحلیل داده ها</vt:lpstr>
      <vt:lpstr>مقايسه داده ها در دو گروه مستقل و وابسته </vt:lpstr>
      <vt:lpstr>  مقايسه داده ها در سه يا بيش از سه گروه مستقل و وابسته </vt:lpstr>
      <vt:lpstr>تعيين رابطه بين متغيرها براساس نوع متغير </vt:lpstr>
      <vt:lpstr>مقياس هاي اندازه گيري</vt:lpstr>
      <vt:lpstr>فصل پنجم: بحث ، نتیجه گیری و پیشنهاد ها </vt:lpstr>
      <vt:lpstr>ادامه فصل پنجم: بحث ، نتیجه گیری و پیشنهاد ها</vt:lpstr>
    </vt:vector>
  </TitlesOfParts>
  <Company>internet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ساختار یا اجزای طرح تحقيق</dc:title>
  <dc:creator>user</dc:creator>
  <cp:lastModifiedBy>user</cp:lastModifiedBy>
  <cp:revision>34</cp:revision>
  <dcterms:created xsi:type="dcterms:W3CDTF">2011-02-26T08:19:27Z</dcterms:created>
  <dcterms:modified xsi:type="dcterms:W3CDTF">2011-03-03T14:06:04Z</dcterms:modified>
</cp:coreProperties>
</file>