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0"/>
  </p:notesMasterIdLst>
  <p:handoutMasterIdLst>
    <p:handoutMasterId r:id="rId21"/>
  </p:handoutMasterIdLst>
  <p:sldIdLst>
    <p:sldId id="256" r:id="rId2"/>
    <p:sldId id="257" r:id="rId3"/>
    <p:sldId id="268" r:id="rId4"/>
    <p:sldId id="258" r:id="rId5"/>
    <p:sldId id="277" r:id="rId6"/>
    <p:sldId id="267" r:id="rId7"/>
    <p:sldId id="260" r:id="rId8"/>
    <p:sldId id="261" r:id="rId9"/>
    <p:sldId id="266" r:id="rId10"/>
    <p:sldId id="269" r:id="rId11"/>
    <p:sldId id="270" r:id="rId12"/>
    <p:sldId id="271" r:id="rId13"/>
    <p:sldId id="272" r:id="rId14"/>
    <p:sldId id="273" r:id="rId15"/>
    <p:sldId id="259" r:id="rId16"/>
    <p:sldId id="274" r:id="rId17"/>
    <p:sldId id="275" r:id="rId18"/>
    <p:sldId id="276"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CB"/>
    <a:srgbClr val="251B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03" autoAdjust="0"/>
    <p:restoredTop sz="73723" autoAdjust="0"/>
  </p:normalViewPr>
  <p:slideViewPr>
    <p:cSldViewPr snapToGrid="0">
      <p:cViewPr varScale="1">
        <p:scale>
          <a:sx n="54" d="100"/>
          <a:sy n="54" d="100"/>
        </p:scale>
        <p:origin x="133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2AC307B-CC4C-43EA-A232-6B196638D17A}" type="datetimeFigureOut">
              <a:rPr lang="en-US" smtClean="0"/>
              <a:t>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Milad Soleymani</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366537-DAEC-460E-A9E3-09AD6FC76E7A}" type="slidenum">
              <a:rPr lang="en-US" smtClean="0"/>
              <a:t>‹#›</a:t>
            </a:fld>
            <a:endParaRPr lang="en-US"/>
          </a:p>
        </p:txBody>
      </p:sp>
    </p:spTree>
    <p:extLst>
      <p:ext uri="{BB962C8B-B14F-4D97-AF65-F5344CB8AC3E}">
        <p14:creationId xmlns:p14="http://schemas.microsoft.com/office/powerpoint/2010/main" val="274413707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C98149-8EBD-4022-9978-9FBA91BE9F05}" type="datetimeFigureOut">
              <a:rPr lang="en-US" smtClean="0"/>
              <a:t>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Milad Soleymani</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88B24-9E72-4936-B243-633CEA0143C7}" type="slidenum">
              <a:rPr lang="en-US" smtClean="0"/>
              <a:t>‹#›</a:t>
            </a:fld>
            <a:endParaRPr lang="en-US"/>
          </a:p>
        </p:txBody>
      </p:sp>
    </p:spTree>
    <p:extLst>
      <p:ext uri="{BB962C8B-B14F-4D97-AF65-F5344CB8AC3E}">
        <p14:creationId xmlns:p14="http://schemas.microsoft.com/office/powerpoint/2010/main" val="166508002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instagram.com/press/"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www.businessinsider.com/twitter-monthly-active-users-2015-7?r=UK&amp;IR=T" TargetMode="External"/><Relationship Id="rId5" Type="http://schemas.openxmlformats.org/officeDocument/2006/relationships/hyperlink" Target="http://www.campaignlive.co.uk/article/ten-twitter-facts-social-media-giants-10th-birthday/1388131" TargetMode="External"/><Relationship Id="rId4" Type="http://schemas.openxmlformats.org/officeDocument/2006/relationships/hyperlink" Target="http://www.internetlivestats.com/twitter-statistics/"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r" rtl="1">
              <a:buNone/>
            </a:pPr>
            <a:r>
              <a:rPr lang="fa-IR" sz="1200" dirty="0" smtClean="0">
                <a:cs typeface="B Nazanin" panose="00000400000000000000" pitchFamily="2" charset="-78"/>
              </a:rPr>
              <a:t>90 درصد دیتایی</a:t>
            </a:r>
            <a:r>
              <a:rPr lang="fa-IR" sz="1200" baseline="0" dirty="0" smtClean="0">
                <a:cs typeface="B Nazanin" panose="00000400000000000000" pitchFamily="2" charset="-78"/>
              </a:rPr>
              <a:t> که در جهان هستند در 2سال گذشته تولید شده در واقع ما در 2سال گذشته 9 برابر دیتایی که تا اون موقع داشتیم دیتا تولید کردیم </a:t>
            </a:r>
            <a:endParaRPr lang="fa-IR" sz="1200" dirty="0" smtClean="0">
              <a:cs typeface="B Nazanin" panose="00000400000000000000" pitchFamily="2" charset="-78"/>
            </a:endParaRPr>
          </a:p>
          <a:p>
            <a:pPr marL="0" indent="0" algn="r" rtl="1">
              <a:buNone/>
            </a:pPr>
            <a:r>
              <a:rPr lang="fa-IR" sz="1200" dirty="0" smtClean="0">
                <a:cs typeface="B Nazanin" panose="00000400000000000000" pitchFamily="2" charset="-78"/>
              </a:rPr>
              <a:t>سیگنال های </a:t>
            </a:r>
            <a:r>
              <a:rPr lang="en-US" sz="1200" dirty="0" smtClean="0">
                <a:cs typeface="B Nazanin" panose="00000400000000000000" pitchFamily="2" charset="-78"/>
              </a:rPr>
              <a:t> </a:t>
            </a:r>
            <a:r>
              <a:rPr lang="en-US" sz="1200" dirty="0" err="1" smtClean="0">
                <a:cs typeface="B Nazanin" panose="00000400000000000000" pitchFamily="2" charset="-78"/>
              </a:rPr>
              <a:t>gps</a:t>
            </a:r>
            <a:r>
              <a:rPr lang="en-US" sz="1200" dirty="0" smtClean="0">
                <a:cs typeface="B Nazanin" panose="00000400000000000000" pitchFamily="2" charset="-78"/>
              </a:rPr>
              <a:t> </a:t>
            </a:r>
            <a:r>
              <a:rPr lang="fa-IR" sz="1200" dirty="0" smtClean="0">
                <a:cs typeface="B Nazanin" panose="00000400000000000000" pitchFamily="2" charset="-78"/>
              </a:rPr>
              <a:t>حرکت موس،هرکلیک ، سنسورها و....</a:t>
            </a:r>
          </a:p>
          <a:p>
            <a:pPr marL="0" indent="0" algn="r" rtl="1">
              <a:buNone/>
            </a:pPr>
            <a:r>
              <a:rPr lang="fa-IR" sz="1200" dirty="0" smtClean="0">
                <a:cs typeface="B Nazanin" panose="00000400000000000000" pitchFamily="2" charset="-78"/>
              </a:rPr>
              <a:t>هرکارتی که میکشید،هردوربینی که رد میشید و.....</a:t>
            </a:r>
            <a:endParaRPr lang="en-US" sz="1200" dirty="0" smtClean="0">
              <a:cs typeface="B Nazanin" panose="00000400000000000000" pitchFamily="2" charset="-78"/>
            </a:endParaRPr>
          </a:p>
          <a:p>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3</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579324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smtClean="0">
                <a:solidFill>
                  <a:schemeClr val="tx1"/>
                </a:solidFill>
                <a:effectLst/>
                <a:latin typeface="+mn-lt"/>
                <a:ea typeface="+mn-ea"/>
                <a:cs typeface="+mn-cs"/>
              </a:rPr>
              <a:t>اوباما:‌ طرفدارشه. دی جی پاتیل. انتخابات </a:t>
            </a:r>
            <a:r>
              <a:rPr lang="fa-IR" sz="1200" kern="1200" dirty="0" smtClean="0">
                <a:solidFill>
                  <a:schemeClr val="tx1"/>
                </a:solidFill>
                <a:effectLst/>
                <a:latin typeface="+mn-lt"/>
                <a:ea typeface="+mn-ea"/>
                <a:cs typeface="+mn-cs"/>
              </a:rPr>
              <a:t>۲۰۱۲</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ar-SA" sz="1200" kern="1200" dirty="0" smtClean="0">
                <a:solidFill>
                  <a:schemeClr val="tx1"/>
                </a:solidFill>
                <a:effectLst/>
                <a:latin typeface="+mn-lt"/>
                <a:ea typeface="+mn-ea"/>
                <a:cs typeface="+mn-cs"/>
              </a:rPr>
              <a:t>بیگ دیتایی های هند هم از عوامل موثر پیروزی در انتخابات </a:t>
            </a:r>
            <a:r>
              <a:rPr lang="fa-IR" sz="1200" kern="1200" dirty="0" smtClean="0">
                <a:solidFill>
                  <a:schemeClr val="tx1"/>
                </a:solidFill>
                <a:effectLst/>
                <a:latin typeface="+mn-lt"/>
                <a:ea typeface="+mn-ea"/>
                <a:cs typeface="+mn-cs"/>
              </a:rPr>
              <a:t>۲۰۱۴</a:t>
            </a:r>
            <a:r>
              <a:rPr lang="ar-SA" sz="1200" kern="1200" dirty="0" smtClean="0">
                <a:solidFill>
                  <a:schemeClr val="tx1"/>
                </a:solidFill>
                <a:effectLst/>
                <a:latin typeface="+mn-lt"/>
                <a:ea typeface="+mn-ea"/>
                <a:cs typeface="+mn-cs"/>
              </a:rPr>
              <a:t> هند بودن</a:t>
            </a:r>
            <a:endParaRPr lang="fa-IR" sz="1200" kern="1200" dirty="0" smtClean="0">
              <a:solidFill>
                <a:schemeClr val="tx1"/>
              </a:solidFill>
              <a:effectLst/>
              <a:latin typeface="+mn-lt"/>
              <a:ea typeface="+mn-ea"/>
              <a:cs typeface="+mn-cs"/>
            </a:endParaRPr>
          </a:p>
          <a:p>
            <a:pPr algn="r" rtl="1"/>
            <a:r>
              <a:rPr lang="fa-IR" sz="1200" kern="1200" dirty="0" smtClean="0">
                <a:solidFill>
                  <a:schemeClr val="tx1"/>
                </a:solidFill>
                <a:effectLst/>
                <a:latin typeface="+mn-lt"/>
                <a:ea typeface="+mn-ea"/>
                <a:cs typeface="+mn-cs"/>
              </a:rPr>
              <a:t>انتخاب</a:t>
            </a:r>
            <a:r>
              <a:rPr lang="fa-IR" sz="1200" kern="1200" baseline="0" dirty="0" smtClean="0">
                <a:solidFill>
                  <a:schemeClr val="tx1"/>
                </a:solidFill>
                <a:effectLst/>
                <a:latin typeface="+mn-lt"/>
                <a:ea typeface="+mn-ea"/>
                <a:cs typeface="+mn-cs"/>
              </a:rPr>
              <a:t> ترامپ</a:t>
            </a:r>
          </a:p>
          <a:p>
            <a:pPr algn="r" rtl="1"/>
            <a:r>
              <a:rPr lang="fa-IR" sz="1200" b="0" i="0" kern="1200" dirty="0" smtClean="0">
                <a:solidFill>
                  <a:schemeClr val="tx1"/>
                </a:solidFill>
                <a:effectLst/>
                <a:latin typeface="+mn-lt"/>
                <a:ea typeface="+mn-ea"/>
                <a:cs typeface="+mn-cs"/>
              </a:rPr>
              <a:t> دولت می‌تواند از کلان داده‌ها برای ایجاد شفافیت، خدمت رسانی بهتر به مردم، استفاده بهینه از منابع محدود و تخصیص بودجه به فعالیتهای موجود استفاده کند. همین‌طور می‌تواند برای کمک به مردم در زمان </a:t>
            </a:r>
            <a:r>
              <a:rPr lang="fa-IR" sz="1200" b="0" i="0" u="none" strike="noStrike" kern="1200" dirty="0" smtClean="0">
                <a:solidFill>
                  <a:schemeClr val="tx1"/>
                </a:solidFill>
                <a:effectLst/>
                <a:latin typeface="+mn-lt"/>
                <a:ea typeface="+mn-ea"/>
                <a:cs typeface="+mn-cs"/>
              </a:rPr>
              <a:t>بحران</a:t>
            </a:r>
            <a:r>
              <a:rPr lang="fa-IR" sz="1200" b="0" i="0" kern="1200" dirty="0" smtClean="0">
                <a:solidFill>
                  <a:schemeClr val="tx1"/>
                </a:solidFill>
                <a:effectLst/>
                <a:latin typeface="+mn-lt"/>
                <a:ea typeface="+mn-ea"/>
                <a:cs typeface="+mn-cs"/>
              </a:rPr>
              <a:t>،اطلاع رسانی به روشهای جدید به مردم و مبارزه با فقر و جرم و جنایت کلان  داده‌ها را بکار بگیرد.</a:t>
            </a:r>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13</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7361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sz="1200" b="0" i="0" kern="1200" dirty="0" smtClean="0">
                <a:solidFill>
                  <a:schemeClr val="tx1"/>
                </a:solidFill>
                <a:effectLst/>
                <a:latin typeface="+mn-lt"/>
                <a:ea typeface="+mn-ea"/>
                <a:cs typeface="+mn-cs"/>
              </a:rPr>
              <a:t>آموزش: در آموزش عالی، مدل های آماری برای کمک به شناسایی دانشجویان در معرض افت تحصیلی یا ترک تحصیل استفاده می شوند. با مدل سازی پیش بینی کننده، مشاوران خیلی زود هشدار می دهند و می توانند دانشجویان را به مسیر درست بازگردانند و بنابراین نرخ ترک تحصیل کاهش و درآمد دانشگاه ها افزایش می یابد.</a:t>
            </a:r>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14</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3346163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sz="1200" kern="1200" dirty="0" smtClean="0">
                <a:solidFill>
                  <a:schemeClr val="tx1"/>
                </a:solidFill>
                <a:effectLst/>
                <a:latin typeface="+mn-lt"/>
                <a:ea typeface="+mn-ea"/>
                <a:cs typeface="+mn-cs"/>
              </a:rPr>
              <a:t>اینترنت چیزها</a:t>
            </a:r>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fa-IR" sz="1200" kern="1200" dirty="0" smtClean="0">
              <a:solidFill>
                <a:schemeClr val="bg1"/>
              </a:solidFill>
              <a:effectLst/>
              <a:latin typeface="+mn-lt"/>
              <a:ea typeface="+mn-ea"/>
              <a:cs typeface="+mn-cs"/>
            </a:endParaRPr>
          </a:p>
          <a:p>
            <a:pPr algn="r" rtl="1"/>
            <a:r>
              <a:rPr lang="fa-IR" sz="1200" b="0" i="0" u="none" kern="1200" dirty="0" smtClean="0">
                <a:solidFill>
                  <a:schemeClr val="bg1"/>
                </a:solidFill>
                <a:effectLst/>
                <a:latin typeface="+mn-lt"/>
                <a:ea typeface="+mn-ea"/>
                <a:cs typeface="+mn-cs"/>
              </a:rPr>
              <a:t>کلان‌داده و اینترنت</a:t>
            </a:r>
            <a:r>
              <a:rPr lang="fa-IR" sz="1200" b="0" i="0" u="none" kern="1200" baseline="0" dirty="0" smtClean="0">
                <a:solidFill>
                  <a:schemeClr val="bg1"/>
                </a:solidFill>
                <a:effectLst/>
                <a:latin typeface="+mn-lt"/>
                <a:ea typeface="+mn-ea"/>
                <a:cs typeface="+mn-cs"/>
              </a:rPr>
              <a:t> اشیا </a:t>
            </a:r>
            <a:r>
              <a:rPr lang="fa-IR" sz="1200" b="0" i="0" u="none" kern="1200" dirty="0" smtClean="0">
                <a:solidFill>
                  <a:schemeClr val="bg1"/>
                </a:solidFill>
                <a:effectLst/>
                <a:latin typeface="+mn-lt"/>
                <a:ea typeface="+mn-ea"/>
                <a:cs typeface="+mn-cs"/>
              </a:rPr>
              <a:t> باهم مرتبط اند. از دید رسانه‌ای، اطلاعات عامل کلیدی ابزار آلات دارای ارتباط داخلی است و به هدف گذاری دقیق کمک می‌کند. اینتر</a:t>
            </a:r>
            <a:r>
              <a:rPr lang="fa-IR" sz="1200" b="0" i="0" u="none" kern="1200" baseline="0" dirty="0" smtClean="0">
                <a:solidFill>
                  <a:schemeClr val="bg1"/>
                </a:solidFill>
                <a:effectLst/>
                <a:latin typeface="+mn-lt"/>
                <a:ea typeface="+mn-ea"/>
                <a:cs typeface="+mn-cs"/>
              </a:rPr>
              <a:t>نت اشیا </a:t>
            </a:r>
            <a:r>
              <a:rPr lang="fa-IR" sz="1200" b="0" i="0" u="none" kern="1200" dirty="0" smtClean="0">
                <a:solidFill>
                  <a:schemeClr val="bg1"/>
                </a:solidFill>
                <a:effectLst/>
                <a:latin typeface="+mn-lt"/>
                <a:ea typeface="+mn-ea"/>
                <a:cs typeface="+mn-cs"/>
              </a:rPr>
              <a:t>به کلان‌داده کمک می‌کند، بنابراین تبدیل صنعت، شرکتها و حتی دولت‌های راسته‌ای، حوزه جدیدی را برای رقابت پذیری و </a:t>
            </a:r>
            <a:r>
              <a:rPr lang="fa-IR" sz="1200" b="0" i="0" u="none" strike="noStrike" kern="1200" dirty="0" smtClean="0">
                <a:solidFill>
                  <a:schemeClr val="bg1"/>
                </a:solidFill>
                <a:effectLst/>
                <a:latin typeface="+mn-lt"/>
                <a:ea typeface="+mn-ea"/>
                <a:cs typeface="+mn-cs"/>
              </a:rPr>
              <a:t>رشد اقتصادی </a:t>
            </a:r>
            <a:r>
              <a:rPr lang="fa-IR" sz="1200" b="0" i="0" u="none" kern="1200" dirty="0" smtClean="0">
                <a:solidFill>
                  <a:schemeClr val="bg1"/>
                </a:solidFill>
                <a:effectLst/>
                <a:latin typeface="+mn-lt"/>
                <a:ea typeface="+mn-ea"/>
                <a:cs typeface="+mn-cs"/>
              </a:rPr>
              <a:t>فراهم می‌سازد. ارتباط بین افراد، اطلاعات و الگوریتم هوشمند دارای تأثیراتی برای کارایی رسانه‌ای است. ثروت اطلاعات جمع‌آوری شده به  بیان کردن لایه‌های موجود در مکانیزم هدف موجود صنعت، کمک می‌کند.</a:t>
            </a:r>
            <a:endParaRPr lang="en-US" u="none" dirty="0">
              <a:solidFill>
                <a:schemeClr val="bg1"/>
              </a:solidFill>
            </a:endParaRPr>
          </a:p>
        </p:txBody>
      </p:sp>
      <p:sp>
        <p:nvSpPr>
          <p:cNvPr id="4" name="Slide Number Placeholder 3"/>
          <p:cNvSpPr>
            <a:spLocks noGrp="1"/>
          </p:cNvSpPr>
          <p:nvPr>
            <p:ph type="sldNum" sz="quarter" idx="10"/>
          </p:nvPr>
        </p:nvSpPr>
        <p:spPr/>
        <p:txBody>
          <a:bodyPr/>
          <a:lstStyle/>
          <a:p>
            <a:fld id="{1D788B24-9E72-4936-B243-633CEA0143C7}" type="slidenum">
              <a:rPr lang="en-US" smtClean="0"/>
              <a:t>15</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1772122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US" dirty="0" smtClean="0"/>
              <a:t>- </a:t>
            </a:r>
            <a:r>
              <a:rPr lang="ar-SA" dirty="0" smtClean="0"/>
              <a:t>در صنعت بازی سازی</a:t>
            </a:r>
            <a:r>
              <a:rPr lang="en-US" dirty="0" smtClean="0"/>
              <a:t/>
            </a:r>
            <a:br>
              <a:rPr lang="en-US" dirty="0" smtClean="0"/>
            </a:br>
            <a:r>
              <a:rPr lang="ar-SA" dirty="0" smtClean="0"/>
              <a:t>با استفاده از جمع آوری داده و تحلیل رفتاری جامعه می توان بازی مناسب تولید کرد کنسول هایی مثل ایکس باکس با تعریف یک حساب کاربری آنلاین به تحلیل رفتاری کاربران خود می پردازد</a:t>
            </a:r>
            <a:r>
              <a:rPr lang="en-US" dirty="0" smtClean="0"/>
              <a:t>.</a:t>
            </a:r>
          </a:p>
          <a:p>
            <a:endParaRPr lang="en-US" dirty="0" smtClean="0"/>
          </a:p>
          <a:p>
            <a:endParaRPr lang="en-US" dirty="0" smtClean="0"/>
          </a:p>
          <a:p>
            <a:pPr algn="r" rtl="1"/>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16</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3574115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sz="1200" b="1" i="0" u="none" strike="noStrike" kern="1200" dirty="0" smtClean="0">
                <a:solidFill>
                  <a:schemeClr val="tx1"/>
                </a:solidFill>
                <a:effectLst/>
                <a:latin typeface="+mn-lt"/>
                <a:ea typeface="+mn-ea"/>
                <a:cs typeface="+mn-cs"/>
              </a:rPr>
              <a:t>ورزش</a:t>
            </a:r>
            <a:r>
              <a:rPr lang="fa-IR" sz="1200" b="0" i="0" kern="1200" dirty="0" smtClean="0">
                <a:solidFill>
                  <a:schemeClr val="tx1"/>
                </a:solidFill>
                <a:effectLst/>
                <a:latin typeface="+mn-lt"/>
                <a:ea typeface="+mn-ea"/>
                <a:cs typeface="+mn-cs"/>
              </a:rPr>
              <a:t> در علوم ورزشی از کلان داده‌ها برای افزایش کارایی ورزشکاران در تمرین و مسابقه، پیشگیری از بروز مصدومیت و یافتن بهترین</a:t>
            </a:r>
            <a:r>
              <a:rPr lang="fa-IR" sz="1200" b="0" i="0" kern="1200" baseline="0" dirty="0" smtClean="0">
                <a:solidFill>
                  <a:schemeClr val="tx1"/>
                </a:solidFill>
                <a:effectLst/>
                <a:latin typeface="+mn-lt"/>
                <a:ea typeface="+mn-ea"/>
                <a:cs typeface="+mn-cs"/>
              </a:rPr>
              <a:t> راهبرد</a:t>
            </a:r>
            <a:r>
              <a:rPr lang="fa-IR" sz="1200" b="0" i="0" kern="1200" dirty="0" smtClean="0">
                <a:solidFill>
                  <a:schemeClr val="tx1"/>
                </a:solidFill>
                <a:effectLst/>
                <a:latin typeface="+mn-lt"/>
                <a:ea typeface="+mn-ea"/>
                <a:cs typeface="+mn-cs"/>
              </a:rPr>
              <a:t> برای مسابقات پیش رو استفاده می‌شود.</a:t>
            </a:r>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17</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154583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sz="1200" dirty="0" smtClean="0">
                <a:cs typeface="B Nazanin" panose="00000400000000000000" pitchFamily="2" charset="-78"/>
              </a:rPr>
              <a:t>چیزی که نتونید اندازه گیری کنید نمیتوانید مدیریت کنید</a:t>
            </a:r>
          </a:p>
          <a:p>
            <a:pPr algn="r" rtl="1"/>
            <a:r>
              <a:rPr lang="ar-SA" sz="1200" kern="1200" dirty="0" smtClean="0">
                <a:solidFill>
                  <a:schemeClr val="tx1"/>
                </a:solidFill>
                <a:effectLst/>
                <a:latin typeface="+mn-lt"/>
                <a:ea typeface="+mn-ea"/>
                <a:cs typeface="+mn-cs"/>
              </a:rPr>
              <a:t>گوگل مدعی می شه که با نگاه کردن به سرچ‌های در حال انجام، سریعتر از سازمان پیشگری از بیماری آمریکا می تونه شیوع بیماری‌ها رو تشخیص بده</a:t>
            </a:r>
            <a:endParaRPr lang="en-US" sz="1200" dirty="0" smtClean="0">
              <a:cs typeface="B Nazanin" panose="00000400000000000000" pitchFamily="2" charset="-78"/>
            </a:endParaRPr>
          </a:p>
          <a:p>
            <a:pPr algn="r" rtl="1"/>
            <a:r>
              <a:rPr lang="fa-IR" sz="1200" dirty="0" smtClean="0">
                <a:cs typeface="B Nazanin" panose="00000400000000000000" pitchFamily="2" charset="-78"/>
              </a:rPr>
              <a:t>مثال کتاب فروشی</a:t>
            </a:r>
          </a:p>
          <a:p>
            <a:pPr marL="0" marR="0" lvl="0" indent="0" algn="r" defTabSz="914400" rtl="1" eaLnBrk="1" fontAlgn="auto" latinLnBrk="0" hangingPunct="1">
              <a:lnSpc>
                <a:spcPct val="100000"/>
              </a:lnSpc>
              <a:spcBef>
                <a:spcPts val="0"/>
              </a:spcBef>
              <a:spcAft>
                <a:spcPts val="0"/>
              </a:spcAft>
              <a:buClrTx/>
              <a:buSzTx/>
              <a:buFontTx/>
              <a:buNone/>
              <a:tabLst/>
              <a:defRPr/>
            </a:pPr>
            <a:r>
              <a:rPr lang="fa-IR" sz="1200" dirty="0" smtClean="0">
                <a:cs typeface="B Nazanin" panose="00000400000000000000" pitchFamily="2" charset="-78"/>
              </a:rPr>
              <a:t>الان آمازون  آمازن فقط نیم میلیون فروشنده داره دارنده ی بزرگترین کلاستر لینوکس دیتابیس جهان داره با حدود 50 پتا بایت اطلاعات</a:t>
            </a:r>
          </a:p>
          <a:p>
            <a:pPr algn="r" rtl="1"/>
            <a:endParaRPr lang="fa-IR" sz="1200" dirty="0" smtClean="0">
              <a:cs typeface="B Nazanin" panose="00000400000000000000" pitchFamily="2" charset="-78"/>
            </a:endParaRPr>
          </a:p>
          <a:p>
            <a:pPr algn="r" rtl="1"/>
            <a:r>
              <a:rPr lang="fa-IR" sz="1200" dirty="0" smtClean="0">
                <a:cs typeface="B Nazanin" panose="00000400000000000000" pitchFamily="2" charset="-78"/>
              </a:rPr>
              <a:t>مفهوم از 2000 به بعد اومد </a:t>
            </a:r>
            <a:endParaRPr lang="en-US" sz="1200" dirty="0" smtClean="0">
              <a:cs typeface="B Nazanin" panose="00000400000000000000" pitchFamily="2" charset="-78"/>
            </a:endParaRPr>
          </a:p>
          <a:p>
            <a:pPr algn="r" rtl="1"/>
            <a:r>
              <a:rPr lang="en-US" sz="1200" dirty="0" err="1" smtClean="0">
                <a:cs typeface="B Nazanin" panose="00000400000000000000" pitchFamily="2" charset="-78"/>
              </a:rPr>
              <a:t>Ebay</a:t>
            </a:r>
            <a:r>
              <a:rPr lang="fa-IR" sz="1200" dirty="0" smtClean="0">
                <a:cs typeface="B Nazanin" panose="00000400000000000000" pitchFamily="2" charset="-78"/>
              </a:rPr>
              <a:t>دوتا دیتا ورهوس انبار داده که کلا 46 پتا بایته </a:t>
            </a:r>
          </a:p>
          <a:p>
            <a:pPr algn="r" rtl="1"/>
            <a:r>
              <a:rPr lang="fa-IR" sz="1200" dirty="0" smtClean="0">
                <a:cs typeface="B Nazanin" panose="00000400000000000000" pitchFamily="2" charset="-78"/>
              </a:rPr>
              <a:t>فیس بوک 50 میلیارد عکس مدیریت میکنه</a:t>
            </a:r>
          </a:p>
          <a:p>
            <a:pPr algn="l" rtl="0"/>
            <a:r>
              <a:rPr lang="en-US" sz="1200" b="0" i="0" kern="1200" dirty="0" smtClean="0">
                <a:solidFill>
                  <a:schemeClr val="tx1"/>
                </a:solidFill>
                <a:effectLst/>
                <a:latin typeface="+mn-lt"/>
                <a:ea typeface="+mn-ea"/>
                <a:cs typeface="+mn-cs"/>
              </a:rPr>
              <a:t>Instagram now has </a:t>
            </a:r>
            <a:r>
              <a:rPr lang="en-US" sz="1200" b="0" i="0" u="none" strike="noStrike" kern="1200" dirty="0" smtClean="0">
                <a:solidFill>
                  <a:schemeClr val="tx1"/>
                </a:solidFill>
                <a:effectLst/>
                <a:latin typeface="+mn-lt"/>
                <a:ea typeface="+mn-ea"/>
                <a:cs typeface="+mn-cs"/>
                <a:hlinkClick r:id="rId3"/>
              </a:rPr>
              <a:t>400 million</a:t>
            </a:r>
            <a:r>
              <a:rPr lang="en-US" sz="1200" b="0" i="0" kern="1200" dirty="0" smtClean="0">
                <a:solidFill>
                  <a:schemeClr val="tx1"/>
                </a:solidFill>
                <a:effectLst/>
                <a:latin typeface="+mn-lt"/>
                <a:ea typeface="+mn-ea"/>
                <a:cs typeface="+mn-cs"/>
              </a:rPr>
              <a:t> active users</a:t>
            </a:r>
            <a:endParaRPr lang="fa-IR" sz="1200" b="0" i="0" kern="1200" dirty="0" smtClean="0">
              <a:solidFill>
                <a:schemeClr val="tx1"/>
              </a:solidFill>
              <a:effectLst/>
              <a:latin typeface="+mn-lt"/>
              <a:ea typeface="+mn-ea"/>
              <a:cs typeface="+mn-cs"/>
            </a:endParaRPr>
          </a:p>
          <a:p>
            <a:pPr rtl="0"/>
            <a:r>
              <a:rPr lang="en-US" sz="1200" b="0" i="0" kern="1200" dirty="0" smtClean="0">
                <a:solidFill>
                  <a:schemeClr val="tx1"/>
                </a:solidFill>
                <a:effectLst/>
                <a:latin typeface="+mn-lt"/>
                <a:ea typeface="+mn-ea"/>
                <a:cs typeface="+mn-cs"/>
              </a:rPr>
              <a:t>Over </a:t>
            </a:r>
            <a:r>
              <a:rPr lang="en-US" sz="1200" b="0" i="0" u="none" strike="noStrike" kern="1200" dirty="0" smtClean="0">
                <a:solidFill>
                  <a:schemeClr val="tx1"/>
                </a:solidFill>
                <a:effectLst/>
                <a:latin typeface="+mn-lt"/>
                <a:ea typeface="+mn-ea"/>
                <a:cs typeface="+mn-cs"/>
                <a:hlinkClick r:id="rId3"/>
              </a:rPr>
              <a:t>40 billion photos</a:t>
            </a:r>
            <a:r>
              <a:rPr lang="en-US" sz="1200" b="0" i="0" kern="1200" dirty="0" smtClean="0">
                <a:solidFill>
                  <a:schemeClr val="tx1"/>
                </a:solidFill>
                <a:effectLst/>
                <a:latin typeface="+mn-lt"/>
                <a:ea typeface="+mn-ea"/>
                <a:cs typeface="+mn-cs"/>
              </a:rPr>
              <a:t> have been shared</a:t>
            </a:r>
          </a:p>
          <a:p>
            <a:pPr rtl="0"/>
            <a:r>
              <a:rPr lang="en-US" sz="1200" b="0" i="0" kern="1200" dirty="0" smtClean="0">
                <a:solidFill>
                  <a:schemeClr val="tx1"/>
                </a:solidFill>
                <a:effectLst/>
                <a:latin typeface="+mn-lt"/>
                <a:ea typeface="+mn-ea"/>
                <a:cs typeface="+mn-cs"/>
              </a:rPr>
              <a:t>Instagram clocks up </a:t>
            </a:r>
            <a:r>
              <a:rPr lang="en-US" sz="1200" b="0" i="0" u="none" strike="noStrike" kern="1200" dirty="0" smtClean="0">
                <a:solidFill>
                  <a:schemeClr val="tx1"/>
                </a:solidFill>
                <a:effectLst/>
                <a:latin typeface="+mn-lt"/>
                <a:ea typeface="+mn-ea"/>
                <a:cs typeface="+mn-cs"/>
                <a:hlinkClick r:id="rId3"/>
              </a:rPr>
              <a:t>3.5 billion likes</a:t>
            </a:r>
            <a:r>
              <a:rPr lang="en-US" sz="1200" b="0" i="0" kern="1200" dirty="0" smtClean="0">
                <a:solidFill>
                  <a:schemeClr val="tx1"/>
                </a:solidFill>
                <a:effectLst/>
                <a:latin typeface="+mn-lt"/>
                <a:ea typeface="+mn-ea"/>
                <a:cs typeface="+mn-cs"/>
              </a:rPr>
              <a:t> every day</a:t>
            </a:r>
          </a:p>
          <a:p>
            <a:pPr rtl="0"/>
            <a:r>
              <a:rPr lang="en-US" sz="1200" b="0" i="0" kern="1200" dirty="0" smtClean="0">
                <a:solidFill>
                  <a:schemeClr val="tx1"/>
                </a:solidFill>
                <a:effectLst/>
                <a:latin typeface="+mn-lt"/>
                <a:ea typeface="+mn-ea"/>
                <a:cs typeface="+mn-cs"/>
              </a:rPr>
              <a:t>On an average day, </a:t>
            </a:r>
            <a:r>
              <a:rPr lang="en-US" sz="1200" b="0" i="0" u="none" strike="noStrike" kern="1200" dirty="0" smtClean="0">
                <a:solidFill>
                  <a:schemeClr val="tx1"/>
                </a:solidFill>
                <a:effectLst/>
                <a:latin typeface="+mn-lt"/>
                <a:ea typeface="+mn-ea"/>
                <a:cs typeface="+mn-cs"/>
                <a:hlinkClick r:id="rId3"/>
              </a:rPr>
              <a:t>80 million photos</a:t>
            </a:r>
            <a:r>
              <a:rPr lang="en-US" sz="1200" b="0" i="0" kern="1200" dirty="0" smtClean="0">
                <a:solidFill>
                  <a:schemeClr val="tx1"/>
                </a:solidFill>
                <a:effectLst/>
                <a:latin typeface="+mn-lt"/>
                <a:ea typeface="+mn-ea"/>
                <a:cs typeface="+mn-cs"/>
              </a:rPr>
              <a:t> are shared</a:t>
            </a:r>
          </a:p>
          <a:p>
            <a:pPr algn="r" rtl="1"/>
            <a:r>
              <a:rPr lang="fa-IR" sz="1200" dirty="0" smtClean="0">
                <a:cs typeface="B Nazanin" panose="00000400000000000000" pitchFamily="2" charset="-78"/>
              </a:rPr>
              <a:t>**********************************************************************</a:t>
            </a:r>
          </a:p>
          <a:p>
            <a:r>
              <a:rPr lang="en-US" sz="1200" b="0" i="0" kern="1200" dirty="0" smtClean="0">
                <a:solidFill>
                  <a:schemeClr val="tx1"/>
                </a:solidFill>
                <a:effectLst/>
                <a:latin typeface="+mn-lt"/>
                <a:ea typeface="+mn-ea"/>
                <a:cs typeface="+mn-cs"/>
              </a:rPr>
              <a:t>There are </a:t>
            </a:r>
            <a:r>
              <a:rPr lang="en-US" sz="1200" b="0" i="0" u="none" strike="noStrike" kern="1200" dirty="0" smtClean="0">
                <a:solidFill>
                  <a:schemeClr val="tx1"/>
                </a:solidFill>
                <a:effectLst/>
                <a:latin typeface="+mn-lt"/>
                <a:ea typeface="+mn-ea"/>
                <a:cs typeface="+mn-cs"/>
                <a:hlinkClick r:id="rId4"/>
              </a:rPr>
              <a:t>500 million Tweets</a:t>
            </a:r>
            <a:r>
              <a:rPr lang="en-US" sz="1200" b="0" i="0" kern="1200" dirty="0" smtClean="0">
                <a:solidFill>
                  <a:schemeClr val="tx1"/>
                </a:solidFill>
                <a:effectLst/>
                <a:latin typeface="+mn-lt"/>
                <a:ea typeface="+mn-ea"/>
                <a:cs typeface="+mn-cs"/>
              </a:rPr>
              <a:t> sent each day. That’s 6,000 Tweets every second</a:t>
            </a:r>
            <a:endParaRPr lang="fa-I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During the 2014 FIFA World Cup Final, </a:t>
            </a:r>
            <a:r>
              <a:rPr lang="en-US" sz="1200" b="0" i="0" u="none" strike="noStrike" kern="1200" dirty="0" smtClean="0">
                <a:solidFill>
                  <a:schemeClr val="tx1"/>
                </a:solidFill>
                <a:effectLst/>
                <a:latin typeface="+mn-lt"/>
                <a:ea typeface="+mn-ea"/>
                <a:cs typeface="+mn-cs"/>
                <a:hlinkClick r:id="rId5"/>
              </a:rPr>
              <a:t>618,725 tweets</a:t>
            </a:r>
            <a:r>
              <a:rPr lang="en-US" sz="1200" b="0" i="0" kern="1200" dirty="0" smtClean="0">
                <a:solidFill>
                  <a:schemeClr val="tx1"/>
                </a:solidFill>
                <a:effectLst/>
                <a:latin typeface="+mn-lt"/>
                <a:ea typeface="+mn-ea"/>
                <a:cs typeface="+mn-cs"/>
              </a:rPr>
              <a:t> were sent in a single minute</a:t>
            </a:r>
            <a:endParaRPr lang="fa-IR"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A total of </a:t>
            </a:r>
            <a:r>
              <a:rPr lang="en-US" sz="1200" b="0" i="0" u="none" strike="noStrike" kern="1200" dirty="0" smtClean="0">
                <a:solidFill>
                  <a:schemeClr val="tx1"/>
                </a:solidFill>
                <a:effectLst/>
                <a:latin typeface="+mn-lt"/>
                <a:ea typeface="+mn-ea"/>
                <a:cs typeface="+mn-cs"/>
                <a:hlinkClick r:id="rId6"/>
              </a:rPr>
              <a:t>1.3 billion accounts</a:t>
            </a:r>
            <a:r>
              <a:rPr lang="en-US" sz="1200" b="0" i="0" kern="1200" dirty="0" smtClean="0">
                <a:solidFill>
                  <a:schemeClr val="tx1"/>
                </a:solidFill>
                <a:effectLst/>
                <a:latin typeface="+mn-lt"/>
                <a:ea typeface="+mn-ea"/>
                <a:cs typeface="+mn-cs"/>
              </a:rPr>
              <a:t> have been created</a:t>
            </a:r>
            <a:endParaRPr lang="fa-IR" sz="1200" b="0" i="0" kern="1200" dirty="0" smtClean="0">
              <a:solidFill>
                <a:schemeClr val="tx1"/>
              </a:solidFill>
              <a:effectLst/>
              <a:latin typeface="+mn-lt"/>
              <a:ea typeface="+mn-ea"/>
              <a:cs typeface="+mn-cs"/>
            </a:endParaRPr>
          </a:p>
          <a:p>
            <a:r>
              <a:rPr lang="fa-IR" sz="1200" b="0" i="0" kern="1200" dirty="0" smtClean="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a-IR" dirty="0" smtClean="0"/>
              <a:t>******************************************************************</a:t>
            </a:r>
            <a:endParaRPr lang="fa-IR" sz="1200" b="0" i="0" kern="1200" dirty="0" smtClean="0">
              <a:solidFill>
                <a:schemeClr val="tx1"/>
              </a:solidFill>
              <a:effectLst/>
              <a:latin typeface="+mn-lt"/>
              <a:ea typeface="+mn-ea"/>
              <a:cs typeface="+mn-cs"/>
            </a:endParaRPr>
          </a:p>
          <a:p>
            <a:pPr fontAlgn="base"/>
            <a:r>
              <a:rPr lang="en-US" sz="1200" b="0" i="0" kern="1200" dirty="0" smtClean="0">
                <a:solidFill>
                  <a:schemeClr val="tx1"/>
                </a:solidFill>
                <a:effectLst/>
                <a:latin typeface="+mn-lt"/>
                <a:ea typeface="+mn-ea"/>
                <a:cs typeface="+mn-cs"/>
              </a:rPr>
              <a:t>The total number of people who use YouTube – 1,300,000,000.</a:t>
            </a:r>
          </a:p>
          <a:p>
            <a:pPr fontAlgn="base"/>
            <a:r>
              <a:rPr lang="en-US" sz="1200" b="0" i="0" kern="1200" dirty="0" smtClean="0">
                <a:solidFill>
                  <a:schemeClr val="tx1"/>
                </a:solidFill>
                <a:effectLst/>
                <a:latin typeface="+mn-lt"/>
                <a:ea typeface="+mn-ea"/>
                <a:cs typeface="+mn-cs"/>
              </a:rPr>
              <a:t>300 hours of video are uploaded to YouTube every minute!</a:t>
            </a:r>
          </a:p>
          <a:p>
            <a:pPr fontAlgn="base"/>
            <a:r>
              <a:rPr lang="en-US" sz="1200" b="0" i="0" kern="1200" dirty="0" smtClean="0">
                <a:solidFill>
                  <a:schemeClr val="tx1"/>
                </a:solidFill>
                <a:effectLst/>
                <a:latin typeface="+mn-lt"/>
                <a:ea typeface="+mn-ea"/>
                <a:cs typeface="+mn-cs"/>
              </a:rPr>
              <a:t>Almost 5 billion videos are watched on </a:t>
            </a:r>
            <a:r>
              <a:rPr lang="en-US" sz="1200" b="0" i="0" kern="1200" dirty="0" err="1" smtClean="0">
                <a:solidFill>
                  <a:schemeClr val="tx1"/>
                </a:solidFill>
                <a:effectLst/>
                <a:latin typeface="+mn-lt"/>
                <a:ea typeface="+mn-ea"/>
                <a:cs typeface="+mn-cs"/>
              </a:rPr>
              <a:t>Youtube</a:t>
            </a:r>
            <a:r>
              <a:rPr lang="en-US" sz="1200" b="0" i="0" kern="1200" dirty="0" smtClean="0">
                <a:solidFill>
                  <a:schemeClr val="tx1"/>
                </a:solidFill>
                <a:effectLst/>
                <a:latin typeface="+mn-lt"/>
                <a:ea typeface="+mn-ea"/>
                <a:cs typeface="+mn-cs"/>
              </a:rPr>
              <a:t> every single day.</a:t>
            </a:r>
          </a:p>
          <a:p>
            <a:r>
              <a:rPr lang="fa-IR" dirty="0" smtClean="0"/>
              <a:t>******************************************************************</a:t>
            </a:r>
          </a:p>
          <a:p>
            <a:endParaRPr lang="fa-IR" sz="1200" b="0" i="0" kern="1200" dirty="0" smtClean="0">
              <a:solidFill>
                <a:schemeClr val="tx1"/>
              </a:solidFill>
              <a:effectLst/>
              <a:latin typeface="+mn-lt"/>
              <a:ea typeface="+mn-ea"/>
              <a:cs typeface="+mn-cs"/>
            </a:endParaRPr>
          </a:p>
          <a:p>
            <a:endParaRPr lang="fa-IR"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4</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3922349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lang="fa-IR" dirty="0" smtClean="0"/>
              <a:t>لارج هاردن کلایدر </a:t>
            </a:r>
            <a:r>
              <a:rPr lang="ar-SA" dirty="0" smtClean="0"/>
              <a:t>لارج هاردون کلایدر </a:t>
            </a:r>
            <a:r>
              <a:rPr lang="fa-IR" dirty="0" smtClean="0"/>
              <a:t>۱۵۰</a:t>
            </a:r>
            <a:r>
              <a:rPr lang="ar-SA" dirty="0" smtClean="0"/>
              <a:t> میلیون سنسور داره که در ثانیه </a:t>
            </a:r>
            <a:r>
              <a:rPr lang="fa-IR" dirty="0" smtClean="0"/>
              <a:t>۴۰</a:t>
            </a:r>
            <a:r>
              <a:rPr lang="ar-SA" dirty="0" smtClean="0"/>
              <a:t> میلیون واحد اطلاعاتی تحویل می دن.. این سیستم در ثانیه تقریبا </a:t>
            </a:r>
            <a:r>
              <a:rPr lang="fa-IR" dirty="0" smtClean="0"/>
              <a:t>۶۰۰</a:t>
            </a:r>
            <a:r>
              <a:rPr lang="ar-SA" dirty="0" smtClean="0"/>
              <a:t> میلیون برخورد ذرات درست می کنه که بعد از حذف کردن </a:t>
            </a:r>
            <a:r>
              <a:rPr lang="fa-IR" dirty="0" smtClean="0"/>
              <a:t>۹۹.۹۹۹۹۵</a:t>
            </a:r>
            <a:r>
              <a:rPr lang="ar-SA" dirty="0" smtClean="0"/>
              <a:t> تاشون، حدود </a:t>
            </a:r>
            <a:r>
              <a:rPr lang="fa-IR" dirty="0" smtClean="0"/>
              <a:t>۱۰۰</a:t>
            </a:r>
            <a:r>
              <a:rPr lang="ar-SA" dirty="0" smtClean="0"/>
              <a:t> برخورد در ثانیه رو نگه می داره که چیزی است که دانشمندها دنبالشن</a:t>
            </a:r>
            <a:r>
              <a:rPr lang="en-US" dirty="0" smtClean="0"/>
              <a:t>.</a:t>
            </a:r>
          </a:p>
          <a:p>
            <a:pPr algn="r" rtl="1"/>
            <a:endParaRPr lang="en-US" dirty="0" smtClean="0"/>
          </a:p>
          <a:p>
            <a:pPr algn="r" rtl="1"/>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6</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914511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7</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10805710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fontAlgn="base"/>
            <a:r>
              <a:rPr lang="ar-SA" sz="1200" b="1" kern="1200" dirty="0" smtClean="0">
                <a:solidFill>
                  <a:schemeClr val="tx1"/>
                </a:solidFill>
                <a:effectLst/>
                <a:latin typeface="+mn-lt"/>
                <a:ea typeface="+mn-ea"/>
                <a:cs typeface="+mn-cs"/>
              </a:rPr>
              <a:t>حجم</a:t>
            </a:r>
            <a:endParaRPr lang="en-US" sz="1200" kern="1200" dirty="0" smtClean="0">
              <a:solidFill>
                <a:schemeClr val="tx1"/>
              </a:solidFill>
              <a:effectLst/>
              <a:latin typeface="+mn-lt"/>
              <a:ea typeface="+mn-ea"/>
              <a:cs typeface="+mn-cs"/>
            </a:endParaRPr>
          </a:p>
          <a:p>
            <a:pPr algn="r" rtl="1" fontAlgn="base"/>
            <a:r>
              <a:rPr lang="ar-SA" sz="1200" kern="1200" dirty="0" smtClean="0">
                <a:solidFill>
                  <a:schemeClr val="tx1"/>
                </a:solidFill>
                <a:effectLst/>
                <a:latin typeface="+mn-lt"/>
                <a:ea typeface="+mn-ea"/>
                <a:cs typeface="+mn-cs"/>
              </a:rPr>
              <a:t>گفتم دیگه.. در دو سال اخیر ما </a:t>
            </a:r>
            <a:r>
              <a:rPr lang="fa-IR" sz="1200" kern="1200" dirty="0" smtClean="0">
                <a:solidFill>
                  <a:schemeClr val="tx1"/>
                </a:solidFill>
                <a:effectLst/>
                <a:latin typeface="+mn-lt"/>
                <a:ea typeface="+mn-ea"/>
                <a:cs typeface="+mn-cs"/>
              </a:rPr>
              <a:t>۹</a:t>
            </a:r>
            <a:r>
              <a:rPr lang="ar-SA" sz="1200" kern="1200" dirty="0" smtClean="0">
                <a:solidFill>
                  <a:schemeClr val="tx1"/>
                </a:solidFill>
                <a:effectLst/>
                <a:latin typeface="+mn-lt"/>
                <a:ea typeface="+mn-ea"/>
                <a:cs typeface="+mn-cs"/>
              </a:rPr>
              <a:t> برابر کل تاریخ بشر اطلاعات تولید کردیم! در واقع ذخیره کردیم. الان می گن در هر ثانیه برابر کل اطلاعاتی که بیست سال قبل روی اینترنت بوده بهش اطلاعات اضافه می شه! ختمین اینه که فروشگاه والمارت </a:t>
            </a:r>
            <a:r>
              <a:rPr lang="fa-IR" sz="1200" kern="1200" dirty="0" smtClean="0">
                <a:solidFill>
                  <a:schemeClr val="tx1"/>
                </a:solidFill>
                <a:effectLst/>
                <a:latin typeface="+mn-lt"/>
                <a:ea typeface="+mn-ea"/>
                <a:cs typeface="+mn-cs"/>
              </a:rPr>
              <a:t>۲.۵</a:t>
            </a:r>
            <a:r>
              <a:rPr lang="ar-SA" sz="1200" kern="1200" dirty="0" smtClean="0">
                <a:solidFill>
                  <a:schemeClr val="tx1"/>
                </a:solidFill>
                <a:effectLst/>
                <a:latin typeface="+mn-lt"/>
                <a:ea typeface="+mn-ea"/>
                <a:cs typeface="+mn-cs"/>
              </a:rPr>
              <a:t> پتابایت اطلاعات مشتریان رو در هر ساعت جابجا می کنه یعنی تقریبا </a:t>
            </a:r>
            <a:r>
              <a:rPr lang="fa-IR" sz="1200" kern="1200" dirty="0" smtClean="0">
                <a:solidFill>
                  <a:schemeClr val="tx1"/>
                </a:solidFill>
                <a:effectLst/>
                <a:latin typeface="+mn-lt"/>
                <a:ea typeface="+mn-ea"/>
                <a:cs typeface="+mn-cs"/>
              </a:rPr>
              <a:t>۲۰</a:t>
            </a:r>
            <a:r>
              <a:rPr lang="ar-SA" sz="1200" kern="1200" dirty="0" smtClean="0">
                <a:solidFill>
                  <a:schemeClr val="tx1"/>
                </a:solidFill>
                <a:effectLst/>
                <a:latin typeface="+mn-lt"/>
                <a:ea typeface="+mn-ea"/>
                <a:cs typeface="+mn-cs"/>
              </a:rPr>
              <a:t> تا کابینت پر از کاغذ</a:t>
            </a:r>
            <a:r>
              <a:rPr lang="en-US" sz="1200" kern="1200" dirty="0" smtClean="0">
                <a:solidFill>
                  <a:schemeClr val="tx1"/>
                </a:solidFill>
                <a:effectLst/>
                <a:latin typeface="+mn-lt"/>
                <a:ea typeface="+mn-ea"/>
                <a:cs typeface="+mn-cs"/>
              </a:rPr>
              <a:t>…</a:t>
            </a:r>
          </a:p>
          <a:p>
            <a:pPr algn="r" rtl="1" fontAlgn="base"/>
            <a:r>
              <a:rPr lang="ar-SA" sz="1200" b="1" kern="1200" dirty="0" smtClean="0">
                <a:solidFill>
                  <a:schemeClr val="tx1"/>
                </a:solidFill>
                <a:effectLst/>
                <a:latin typeface="+mn-lt"/>
                <a:ea typeface="+mn-ea"/>
                <a:cs typeface="+mn-cs"/>
              </a:rPr>
              <a:t>سرعت</a:t>
            </a:r>
            <a:endParaRPr lang="en-US" sz="1200" kern="1200" dirty="0" smtClean="0">
              <a:solidFill>
                <a:schemeClr val="tx1"/>
              </a:solidFill>
              <a:effectLst/>
              <a:latin typeface="+mn-lt"/>
              <a:ea typeface="+mn-ea"/>
              <a:cs typeface="+mn-cs"/>
            </a:endParaRPr>
          </a:p>
          <a:p>
            <a:pPr algn="r" rtl="1" fontAlgn="base"/>
            <a:r>
              <a:rPr lang="ar-SA" sz="1200" kern="1200" dirty="0" smtClean="0">
                <a:solidFill>
                  <a:schemeClr val="tx1"/>
                </a:solidFill>
                <a:effectLst/>
                <a:latin typeface="+mn-lt"/>
                <a:ea typeface="+mn-ea"/>
                <a:cs typeface="+mn-cs"/>
              </a:rPr>
              <a:t>و سرعت این حجم از اطلاعات هم زیاده. گوگل مدعی می شه که با نگاه کردن به سرچ‌های در حال انجام، سریعتر از سازمان پیشگری از بیماری آمریکا می تونه شیوع بیماری‌ها رو تشخیص بده، تیمی توی ام آی تی به شکل زنده از روی سیگنال های موبایل کشف می کنن که در فروشگاه‌ها چند نفر مشغول خرید عید هستن و</a:t>
            </a:r>
            <a:r>
              <a:rPr lang="en-US" sz="1200" kern="1200" dirty="0" smtClean="0">
                <a:solidFill>
                  <a:schemeClr val="tx1"/>
                </a:solidFill>
                <a:effectLst/>
                <a:latin typeface="+mn-lt"/>
                <a:ea typeface="+mn-ea"/>
                <a:cs typeface="+mn-cs"/>
              </a:rPr>
              <a:t> HFT </a:t>
            </a:r>
            <a:r>
              <a:rPr lang="ar-SA" sz="1200" kern="1200" dirty="0" smtClean="0">
                <a:solidFill>
                  <a:schemeClr val="tx1"/>
                </a:solidFill>
                <a:effectLst/>
                <a:latin typeface="+mn-lt"/>
                <a:ea typeface="+mn-ea"/>
                <a:cs typeface="+mn-cs"/>
              </a:rPr>
              <a:t>رو بگم. اینها مستقیما پول هستن برای کسی که بتونه اطلاعات رو سریعتر جابجا کنه</a:t>
            </a:r>
            <a:r>
              <a:rPr lang="en-US" sz="1200" kern="1200" dirty="0" smtClean="0">
                <a:solidFill>
                  <a:schemeClr val="tx1"/>
                </a:solidFill>
                <a:effectLst/>
                <a:latin typeface="+mn-lt"/>
                <a:ea typeface="+mn-ea"/>
                <a:cs typeface="+mn-cs"/>
              </a:rPr>
              <a:t>.</a:t>
            </a:r>
          </a:p>
          <a:p>
            <a:pPr algn="r" rtl="1" fontAlgn="base"/>
            <a:r>
              <a:rPr lang="ar-SA" sz="1200" b="1" kern="1200" dirty="0" smtClean="0">
                <a:solidFill>
                  <a:schemeClr val="tx1"/>
                </a:solidFill>
                <a:effectLst/>
                <a:latin typeface="+mn-lt"/>
                <a:ea typeface="+mn-ea"/>
                <a:cs typeface="+mn-cs"/>
              </a:rPr>
              <a:t>تنوع</a:t>
            </a:r>
            <a:endParaRPr lang="en-US" sz="1200" kern="1200" dirty="0" smtClean="0">
              <a:solidFill>
                <a:schemeClr val="tx1"/>
              </a:solidFill>
              <a:effectLst/>
              <a:latin typeface="+mn-lt"/>
              <a:ea typeface="+mn-ea"/>
              <a:cs typeface="+mn-cs"/>
            </a:endParaRPr>
          </a:p>
          <a:p>
            <a:pPr algn="r" rtl="1" fontAlgn="base"/>
            <a:r>
              <a:rPr lang="ar-SA" sz="1200" kern="1200" dirty="0" smtClean="0">
                <a:solidFill>
                  <a:schemeClr val="tx1"/>
                </a:solidFill>
                <a:effectLst/>
                <a:latin typeface="+mn-lt"/>
                <a:ea typeface="+mn-ea"/>
                <a:cs typeface="+mn-cs"/>
              </a:rPr>
              <a:t>فقط فکر کنین که چطوری دارین اطلاعاتتون رو با همه به اشتراک می ذارین. من امروز </a:t>
            </a:r>
            <a:r>
              <a:rPr lang="fa-IR" sz="1200" kern="1200" dirty="0" smtClean="0">
                <a:solidFill>
                  <a:schemeClr val="tx1"/>
                </a:solidFill>
                <a:effectLst/>
                <a:latin typeface="+mn-lt"/>
                <a:ea typeface="+mn-ea"/>
                <a:cs typeface="+mn-cs"/>
              </a:rPr>
              <a:t>۳</a:t>
            </a:r>
            <a:r>
              <a:rPr lang="ar-SA" sz="1200" kern="1200" dirty="0" smtClean="0">
                <a:solidFill>
                  <a:schemeClr val="tx1"/>
                </a:solidFill>
                <a:effectLst/>
                <a:latin typeface="+mn-lt"/>
                <a:ea typeface="+mn-ea"/>
                <a:cs typeface="+mn-cs"/>
              </a:rPr>
              <a:t> گیگ آرشیو عکس روی گوگل آپلود کردم. چندین توییت فارسی کردم و یکی دو تا انگلیسی. این متن رو دارم می نویسم و شما صداش رو می شنوین ولی اینها چیزهایی هست که خودم می بینم. بارها توی بانکم لاگین کردم، با گوشی در دستم راه رفتم، با موبایلم بازی کردم، توی گیت برنامه پوش کردم، خرید کردم، اسمس فرستادم، وایبر زدم و ایمیلم رو چک کردم و توی وب چرخیدم. تک تک اینها ذخیره شدن که بعدا … علیه من استفاده بشن! یادتون باشه توییتر تازه </a:t>
            </a:r>
            <a:r>
              <a:rPr lang="fa-IR" sz="1200" kern="1200" dirty="0" smtClean="0">
                <a:solidFill>
                  <a:schemeClr val="tx1"/>
                </a:solidFill>
                <a:effectLst/>
                <a:latin typeface="+mn-lt"/>
                <a:ea typeface="+mn-ea"/>
                <a:cs typeface="+mn-cs"/>
              </a:rPr>
              <a:t>۲۰۰۶</a:t>
            </a:r>
            <a:r>
              <a:rPr lang="ar-SA" sz="1200" kern="1200" dirty="0" smtClean="0">
                <a:solidFill>
                  <a:schemeClr val="tx1"/>
                </a:solidFill>
                <a:effectLst/>
                <a:latin typeface="+mn-lt"/>
                <a:ea typeface="+mn-ea"/>
                <a:cs typeface="+mn-cs"/>
              </a:rPr>
              <a:t> ظاهر شد و فیسبوک تازه </a:t>
            </a:r>
            <a:r>
              <a:rPr lang="fa-IR" sz="1200" kern="1200" dirty="0" smtClean="0">
                <a:solidFill>
                  <a:schemeClr val="tx1"/>
                </a:solidFill>
                <a:effectLst/>
                <a:latin typeface="+mn-lt"/>
                <a:ea typeface="+mn-ea"/>
                <a:cs typeface="+mn-cs"/>
              </a:rPr>
              <a:t>۲۰۰۴</a:t>
            </a:r>
            <a:r>
              <a:rPr lang="ar-SA" sz="1200" kern="1200" dirty="0" smtClean="0">
                <a:solidFill>
                  <a:schemeClr val="tx1"/>
                </a:solidFill>
                <a:effectLst/>
                <a:latin typeface="+mn-lt"/>
                <a:ea typeface="+mn-ea"/>
                <a:cs typeface="+mn-cs"/>
              </a:rPr>
              <a:t> و آی پد </a:t>
            </a:r>
            <a:r>
              <a:rPr lang="fa-IR" sz="1200" kern="1200" dirty="0" smtClean="0">
                <a:solidFill>
                  <a:schemeClr val="tx1"/>
                </a:solidFill>
                <a:effectLst/>
                <a:latin typeface="+mn-lt"/>
                <a:ea typeface="+mn-ea"/>
                <a:cs typeface="+mn-cs"/>
              </a:rPr>
              <a:t>۲۰۱۰</a:t>
            </a:r>
            <a:r>
              <a:rPr lang="ar-SA" sz="1200" kern="1200" dirty="0" smtClean="0">
                <a:solidFill>
                  <a:schemeClr val="tx1"/>
                </a:solidFill>
                <a:effectLst/>
                <a:latin typeface="+mn-lt"/>
                <a:ea typeface="+mn-ea"/>
                <a:cs typeface="+mn-cs"/>
              </a:rPr>
              <a:t> و اینها هر کدوم به یک شکل باعث انفجار ثبت اطلاعات در اشکال گوناگون شدن</a:t>
            </a:r>
            <a:r>
              <a:rPr lang="en-US" sz="1200" kern="1200" dirty="0" smtClean="0">
                <a:solidFill>
                  <a:schemeClr val="tx1"/>
                </a:solidFill>
                <a:effectLst/>
                <a:latin typeface="+mn-lt"/>
                <a:ea typeface="+mn-ea"/>
                <a:cs typeface="+mn-cs"/>
              </a:rPr>
              <a:t>.</a:t>
            </a:r>
          </a:p>
          <a:p>
            <a:pPr algn="r" rtl="1"/>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8</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617502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9</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15642139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ar-SA" dirty="0" smtClean="0"/>
              <a:t>تجارت الکترونیک</a:t>
            </a:r>
            <a:r>
              <a:rPr lang="en-US" dirty="0" smtClean="0"/>
              <a:t/>
            </a:r>
            <a:br>
              <a:rPr lang="en-US" dirty="0" smtClean="0"/>
            </a:br>
            <a:r>
              <a:rPr lang="ar-SA" dirty="0" smtClean="0"/>
              <a:t>شرکت ها با استفاده از آنالیز رفتار مشتریان خود می توانند محصولات بهتری را در اختیارشان قرار دهند که در این زمینه می توان به شرکت آمازون اشاره نمود</a:t>
            </a:r>
            <a:r>
              <a:rPr lang="en-US" dirty="0" smtClean="0"/>
              <a:t>.</a:t>
            </a:r>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10</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42680700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US" dirty="0" smtClean="0"/>
              <a:t>-</a:t>
            </a:r>
            <a:r>
              <a:rPr lang="ar-SA" dirty="0" smtClean="0"/>
              <a:t>تبلیغات دیجیتالی</a:t>
            </a:r>
            <a:r>
              <a:rPr lang="en-US" dirty="0" smtClean="0"/>
              <a:t>.</a:t>
            </a:r>
            <a:br>
              <a:rPr lang="en-US" dirty="0" smtClean="0"/>
            </a:br>
            <a:r>
              <a:rPr lang="ar-SA" dirty="0" smtClean="0"/>
              <a:t>در حوزه تبلیغات کارفرمایان می توانند بر اساس علایق مشتریان خود تبلیغات مناسب را نشان دهند</a:t>
            </a:r>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11</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765870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sz="1200" b="0" i="0" kern="1200" dirty="0" smtClean="0">
                <a:solidFill>
                  <a:schemeClr val="tx1"/>
                </a:solidFill>
                <a:effectLst/>
                <a:latin typeface="+mn-lt"/>
                <a:ea typeface="+mn-ea"/>
                <a:cs typeface="+mn-cs"/>
              </a:rPr>
              <a:t>مراقبت های بهداشتی: تحلیلگران داده در سازمان های مراقبت های بهداشتی از داده ها در تصمیم گیری های بالینی، شناسایی بیمارانی با الگوهای بیماری خاص، بیماران پرخطر و غیره برای ارائه خدمات بهتر استفاده می کنند. این تحلیل ها برای تحلیل اسناد پزشکان و پرستاران و مقایسه یادداشت جمعیت های بزرگ تر بیماران، بهبود درمان های بالینی بیماری های مختلف استفاده می شوند. شرکت های دارویی نتایج سلامت داروهای تجویز شده را تحلیل می کنند که منجر به درک بهتر واکنش بیماران به داروها می شود- مزایا و خطراتی که در طول آزمایش های بالینی مشخص نشده شناسایی می شوند.</a:t>
            </a:r>
            <a:endParaRPr lang="en-US" dirty="0"/>
          </a:p>
        </p:txBody>
      </p:sp>
      <p:sp>
        <p:nvSpPr>
          <p:cNvPr id="4" name="Slide Number Placeholder 3"/>
          <p:cNvSpPr>
            <a:spLocks noGrp="1"/>
          </p:cNvSpPr>
          <p:nvPr>
            <p:ph type="sldNum" sz="quarter" idx="10"/>
          </p:nvPr>
        </p:nvSpPr>
        <p:spPr/>
        <p:txBody>
          <a:bodyPr/>
          <a:lstStyle/>
          <a:p>
            <a:fld id="{1D788B24-9E72-4936-B243-633CEA0143C7}" type="slidenum">
              <a:rPr lang="en-US" smtClean="0"/>
              <a:t>12</a:t>
            </a:fld>
            <a:endParaRPr lang="en-US"/>
          </a:p>
        </p:txBody>
      </p:sp>
      <p:sp>
        <p:nvSpPr>
          <p:cNvPr id="5" name="Footer Placeholder 4"/>
          <p:cNvSpPr>
            <a:spLocks noGrp="1"/>
          </p:cNvSpPr>
          <p:nvPr>
            <p:ph type="ftr" sz="quarter" idx="11"/>
          </p:nvPr>
        </p:nvSpPr>
        <p:spPr/>
        <p:txBody>
          <a:bodyPr/>
          <a:lstStyle/>
          <a:p>
            <a:r>
              <a:rPr lang="en-US" smtClean="0"/>
              <a:t>Milad Soleymani</a:t>
            </a:r>
            <a:endParaRPr lang="en-US"/>
          </a:p>
        </p:txBody>
      </p:sp>
    </p:spTree>
    <p:extLst>
      <p:ext uri="{BB962C8B-B14F-4D97-AF65-F5344CB8AC3E}">
        <p14:creationId xmlns:p14="http://schemas.microsoft.com/office/powerpoint/2010/main" val="22398401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B844E10-4B2F-446E-BD3B-150D68385943}" type="datetimeFigureOut">
              <a:rPr lang="en-US" smtClean="0"/>
              <a:t>1/3/2017</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74116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1956922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2319424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9079572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31673334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B844E10-4B2F-446E-BD3B-150D68385943}" type="datetimeFigureOut">
              <a:rPr lang="en-US" smtClean="0"/>
              <a:t>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26908923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4B844E10-4B2F-446E-BD3B-150D68385943}" type="datetimeFigureOut">
              <a:rPr lang="en-US" smtClean="0"/>
              <a:t>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2694664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844E10-4B2F-446E-BD3B-150D68385943}"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15882436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844E10-4B2F-446E-BD3B-150D68385943}"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3467459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844E10-4B2F-446E-BD3B-150D68385943}"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3373004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B844E10-4B2F-446E-BD3B-150D68385943}" type="datetimeFigureOut">
              <a:rPr lang="en-US" smtClean="0"/>
              <a:t>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416289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4244043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844E10-4B2F-446E-BD3B-150D68385943}" type="datetimeFigureOut">
              <a:rPr lang="en-US" smtClean="0"/>
              <a:t>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2449335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B844E10-4B2F-446E-BD3B-150D68385943}" type="datetimeFigureOut">
              <a:rPr lang="en-US" smtClean="0"/>
              <a:t>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1868897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44E10-4B2F-446E-BD3B-150D68385943}" type="datetimeFigureOut">
              <a:rPr lang="en-US" smtClean="0"/>
              <a:t>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445980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4276066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B844E10-4B2F-446E-BD3B-150D68385943}" type="datetimeFigureOut">
              <a:rPr lang="en-US" smtClean="0"/>
              <a:t>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23D403-9918-444C-8A36-A41EED03B39D}" type="slidenum">
              <a:rPr lang="en-US" smtClean="0"/>
              <a:t>‹#›</a:t>
            </a:fld>
            <a:endParaRPr lang="en-US"/>
          </a:p>
        </p:txBody>
      </p:sp>
    </p:spTree>
    <p:extLst>
      <p:ext uri="{BB962C8B-B14F-4D97-AF65-F5344CB8AC3E}">
        <p14:creationId xmlns:p14="http://schemas.microsoft.com/office/powerpoint/2010/main" val="376991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B844E10-4B2F-446E-BD3B-150D68385943}" type="datetimeFigureOut">
              <a:rPr lang="en-US" smtClean="0"/>
              <a:t>1/3/2017</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323D403-9918-444C-8A36-A41EED03B39D}" type="slidenum">
              <a:rPr lang="en-US" smtClean="0"/>
              <a:t>‹#›</a:t>
            </a:fld>
            <a:endParaRPr lang="en-US"/>
          </a:p>
        </p:txBody>
      </p:sp>
    </p:spTree>
    <p:extLst>
      <p:ext uri="{BB962C8B-B14F-4D97-AF65-F5344CB8AC3E}">
        <p14:creationId xmlns:p14="http://schemas.microsoft.com/office/powerpoint/2010/main" val="1519464625"/>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11"/>
          <p:cNvPicPr>
            <a:picLocks noChangeAspect="1"/>
          </p:cNvPicPr>
          <p:nvPr/>
        </p:nvPicPr>
        <p:blipFill>
          <a:blip r:embed="rId2">
            <a:extLst>
              <a:ext uri="{28A0092B-C50C-407E-A947-70E740481C1C}">
                <a14:useLocalDpi xmlns:a14="http://schemas.microsoft.com/office/drawing/2010/main" val="0"/>
              </a:ext>
            </a:extLst>
          </a:blip>
          <a:srcRect l="6413" r="6413"/>
          <a:stretch>
            <a:fillRect/>
          </a:stretch>
        </p:blipFill>
        <p:spPr>
          <a:xfrm>
            <a:off x="5515406" y="0"/>
            <a:ext cx="6676594" cy="6858000"/>
          </a:xfrm>
          <a:prstGeom prst="rect">
            <a:avLst/>
          </a:prstGeom>
        </p:spPr>
      </p:pic>
      <p:sp>
        <p:nvSpPr>
          <p:cNvPr id="8" name="Title 8"/>
          <p:cNvSpPr txBox="1">
            <a:spLocks/>
          </p:cNvSpPr>
          <p:nvPr/>
        </p:nvSpPr>
        <p:spPr>
          <a:xfrm>
            <a:off x="1354914" y="2372337"/>
            <a:ext cx="3932237" cy="16002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kern="1200" cap="all" baseline="0">
                <a:solidFill>
                  <a:schemeClr val="tx1"/>
                </a:solidFill>
                <a:latin typeface="+mj-lt"/>
                <a:ea typeface="+mj-ea"/>
                <a:cs typeface="+mj-cs"/>
              </a:defRPr>
            </a:lvl1pPr>
          </a:lstStyle>
          <a:p>
            <a:r>
              <a:rPr lang="en-US" sz="3600" b="1" dirty="0" smtClean="0">
                <a:solidFill>
                  <a:srgbClr val="008FCB"/>
                </a:solidFill>
                <a:latin typeface="Microsoft Tai Le" panose="020B0502040204020203" pitchFamily="34" charset="0"/>
                <a:cs typeface="Microsoft Tai Le" panose="020B0502040204020203" pitchFamily="34" charset="0"/>
              </a:rPr>
              <a:t>Introduction to Big data</a:t>
            </a:r>
            <a:br>
              <a:rPr lang="en-US" sz="3600" b="1" dirty="0" smtClean="0">
                <a:solidFill>
                  <a:srgbClr val="008FCB"/>
                </a:solidFill>
                <a:latin typeface="Microsoft Tai Le" panose="020B0502040204020203" pitchFamily="34" charset="0"/>
                <a:cs typeface="Microsoft Tai Le" panose="020B0502040204020203" pitchFamily="34" charset="0"/>
              </a:rPr>
            </a:br>
            <a:endParaRPr lang="en-US" sz="3600" b="1" dirty="0">
              <a:solidFill>
                <a:srgbClr val="008FCB"/>
              </a:solidFill>
            </a:endParaRPr>
          </a:p>
        </p:txBody>
      </p:sp>
      <p:sp>
        <p:nvSpPr>
          <p:cNvPr id="9" name="Text Placeholder 10"/>
          <p:cNvSpPr txBox="1">
            <a:spLocks/>
          </p:cNvSpPr>
          <p:nvPr/>
        </p:nvSpPr>
        <p:spPr>
          <a:xfrm>
            <a:off x="2031404" y="3734767"/>
            <a:ext cx="3932237" cy="3811588"/>
          </a:xfrm>
          <a:prstGeom prst="rect">
            <a:avLst/>
          </a:prstGeom>
        </p:spPr>
        <p:txBody>
          <a:bodyPr>
            <a:norm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None/>
            </a:pPr>
            <a:r>
              <a:rPr lang="en-US" sz="2000" dirty="0" err="1" smtClean="0">
                <a:solidFill>
                  <a:srgbClr val="008FCB"/>
                </a:solidFill>
              </a:rPr>
              <a:t>Milad</a:t>
            </a:r>
            <a:r>
              <a:rPr lang="en-US" sz="2000" dirty="0" smtClean="0">
                <a:solidFill>
                  <a:srgbClr val="008FCB"/>
                </a:solidFill>
              </a:rPr>
              <a:t> </a:t>
            </a:r>
            <a:r>
              <a:rPr lang="en-US" sz="2000" dirty="0" err="1" smtClean="0">
                <a:solidFill>
                  <a:srgbClr val="008FCB"/>
                </a:solidFill>
              </a:rPr>
              <a:t>Soleymani</a:t>
            </a:r>
            <a:endParaRPr lang="en-US" sz="2000" dirty="0" smtClean="0">
              <a:solidFill>
                <a:srgbClr val="008FCB"/>
              </a:solidFill>
            </a:endParaRPr>
          </a:p>
          <a:p>
            <a:pPr marL="0" indent="0">
              <a:buNone/>
            </a:pPr>
            <a:r>
              <a:rPr lang="en-US" sz="1800" dirty="0" smtClean="0">
                <a:solidFill>
                  <a:srgbClr val="008FCB"/>
                </a:solidFill>
              </a:rPr>
              <a:t>Winter is here ….</a:t>
            </a:r>
            <a:endParaRPr lang="en-US" sz="1800" dirty="0">
              <a:solidFill>
                <a:srgbClr val="008FCB"/>
              </a:solidFill>
            </a:endParaRPr>
          </a:p>
        </p:txBody>
      </p:sp>
    </p:spTree>
    <p:extLst>
      <p:ext uri="{BB962C8B-B14F-4D97-AF65-F5344CB8AC3E}">
        <p14:creationId xmlns:p14="http://schemas.microsoft.com/office/powerpoint/2010/main" val="3294717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p:cTn id="12"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8">
                                            <p:txEl>
                                              <p:pRg st="0" end="0"/>
                                            </p:txEl>
                                          </p:spTgt>
                                        </p:tgtEl>
                                        <p:attrNameLst>
                                          <p:attrName>ppt_h</p:attrName>
                                        </p:attrNameLst>
                                      </p:cBhvr>
                                      <p:tavLst>
                                        <p:tav tm="0">
                                          <p:val>
                                            <p:fltVal val="0"/>
                                          </p:val>
                                        </p:tav>
                                        <p:tav tm="100000">
                                          <p:val>
                                            <p:strVal val="#ppt_h"/>
                                          </p:val>
                                        </p:tav>
                                      </p:tavLst>
                                    </p:anim>
                                    <p:animEffect transition="in" filter="fade">
                                      <p:cBhvr>
                                        <p:cTn id="14" dur="500"/>
                                        <p:tgtEl>
                                          <p:spTgt spid="8">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Effect transition="in" filter="fade">
                                      <p:cBhvr>
                                        <p:cTn id="25" dur="1000"/>
                                        <p:tgtEl>
                                          <p:spTgt spid="9">
                                            <p:txEl>
                                              <p:pRg st="1" end="1"/>
                                            </p:txEl>
                                          </p:spTgt>
                                        </p:tgtEl>
                                      </p:cBhvr>
                                    </p:animEffect>
                                    <p:anim calcmode="lin" valueType="num">
                                      <p:cBhvr>
                                        <p:cTn id="26"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27"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9295" y="528871"/>
            <a:ext cx="9905998" cy="1478570"/>
          </a:xfrm>
        </p:spPr>
        <p:txBody>
          <a:bodyPr/>
          <a:lstStyle/>
          <a:p>
            <a:r>
              <a:rPr lang="en-US" dirty="0">
                <a:solidFill>
                  <a:srgbClr val="008FCB"/>
                </a:solidFill>
                <a:cs typeface="B Nazanin" panose="00000400000000000000" pitchFamily="2" charset="-78"/>
              </a:rPr>
              <a:t>Electronic business</a:t>
            </a:r>
            <a:r>
              <a:rPr lang="fa-IR" dirty="0">
                <a:solidFill>
                  <a:srgbClr val="008FCB"/>
                </a:solidFill>
                <a:cs typeface="B Nazanin" panose="00000400000000000000" pitchFamily="2" charset="-78"/>
              </a:rPr>
              <a:t/>
            </a:r>
            <a:br>
              <a:rPr lang="fa-IR" dirty="0">
                <a:solidFill>
                  <a:srgbClr val="008FCB"/>
                </a:solidFill>
                <a:cs typeface="B Nazanin" panose="00000400000000000000" pitchFamily="2" charset="-78"/>
              </a:rPr>
            </a:br>
            <a:endParaRPr lang="en-US" dirty="0">
              <a:solidFill>
                <a:srgbClr val="008FCB"/>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0" y="2007441"/>
            <a:ext cx="9287435" cy="4850559"/>
          </a:xfrm>
          <a:prstGeom prst="roundRect">
            <a:avLst>
              <a:gd name="adj" fmla="val 11492"/>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055629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8FCB"/>
                </a:solidFill>
                <a:cs typeface="B Nazanin" panose="00000400000000000000" pitchFamily="2" charset="-78"/>
              </a:rPr>
              <a:t>Digital </a:t>
            </a:r>
            <a:r>
              <a:rPr lang="en-US" dirty="0" smtClean="0">
                <a:solidFill>
                  <a:srgbClr val="008FCB"/>
                </a:solidFill>
                <a:cs typeface="B Nazanin" panose="00000400000000000000" pitchFamily="2" charset="-78"/>
              </a:rPr>
              <a:t>marketing and Advertising</a:t>
            </a:r>
            <a:r>
              <a:rPr lang="fa-IR" dirty="0">
                <a:solidFill>
                  <a:srgbClr val="008FCB"/>
                </a:solidFill>
                <a:cs typeface="B Nazanin" panose="00000400000000000000" pitchFamily="2" charset="-78"/>
              </a:rPr>
              <a:t/>
            </a:r>
            <a:br>
              <a:rPr lang="fa-IR" dirty="0">
                <a:solidFill>
                  <a:srgbClr val="008FCB"/>
                </a:solidFill>
                <a:cs typeface="B Nazanin" panose="00000400000000000000" pitchFamily="2" charset="-78"/>
              </a:rPr>
            </a:br>
            <a:endParaRPr lang="en-US" dirty="0">
              <a:solidFill>
                <a:srgbClr val="008FCB"/>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39152" y="2097088"/>
            <a:ext cx="9161929" cy="47609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2366404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8FCB"/>
                </a:solidFill>
                <a:cs typeface="B Nazanin" panose="00000400000000000000" pitchFamily="2" charset="-78"/>
              </a:rPr>
              <a:t>healthcare</a:t>
            </a:r>
            <a:endParaRPr lang="en-US" dirty="0">
              <a:solidFill>
                <a:srgbClr val="008FCB"/>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70213" y="2097088"/>
            <a:ext cx="9577198" cy="47609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796213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8FCB"/>
                </a:solidFill>
              </a:rPr>
              <a:t>Government</a:t>
            </a:r>
            <a:br>
              <a:rPr lang="en-US" b="1" dirty="0">
                <a:solidFill>
                  <a:srgbClr val="008FCB"/>
                </a:solidFill>
              </a:rPr>
            </a:br>
            <a:endParaRPr lang="en-US" dirty="0">
              <a:solidFill>
                <a:srgbClr val="008FCB"/>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52281" y="1775012"/>
            <a:ext cx="9233647" cy="50829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7029586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008FCB"/>
                </a:solidFill>
              </a:rPr>
              <a:t>Education</a:t>
            </a:r>
            <a:br>
              <a:rPr lang="en-US" b="1" dirty="0">
                <a:solidFill>
                  <a:srgbClr val="008FCB"/>
                </a:solidFill>
              </a:rPr>
            </a:br>
            <a:endParaRPr lang="en-US" dirty="0">
              <a:solidFill>
                <a:srgbClr val="008FCB"/>
              </a:solidFill>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59860" y="1810872"/>
            <a:ext cx="9197788" cy="50471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4437638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072" y="301251"/>
            <a:ext cx="9905998" cy="1478570"/>
          </a:xfrm>
        </p:spPr>
        <p:txBody>
          <a:bodyPr/>
          <a:lstStyle/>
          <a:p>
            <a:r>
              <a:rPr lang="en-US" dirty="0" smtClean="0">
                <a:solidFill>
                  <a:srgbClr val="008FCB"/>
                </a:solidFill>
              </a:rPr>
              <a:t>Internet of things</a:t>
            </a:r>
            <a:endParaRPr lang="en-US" dirty="0">
              <a:solidFill>
                <a:srgbClr val="008FCB"/>
              </a:solidFill>
            </a:endParaRPr>
          </a:p>
        </p:txBody>
      </p:sp>
      <p:sp>
        <p:nvSpPr>
          <p:cNvPr id="3" name="Content Placeholder 2"/>
          <p:cNvSpPr>
            <a:spLocks noGrp="1"/>
          </p:cNvSpPr>
          <p:nvPr>
            <p:ph idx="1"/>
          </p:nvPr>
        </p:nvSpPr>
        <p:spPr/>
        <p:txBody>
          <a:bodyPr>
            <a:noAutofit/>
          </a:bodyPr>
          <a:lstStyle/>
          <a:p>
            <a:pPr marL="0" indent="0" algn="r" rtl="1">
              <a:buNone/>
            </a:pPr>
            <a:endParaRPr lang="en-US" sz="2800" dirty="0" smtClean="0">
              <a:cs typeface="B Nazanin" panose="00000400000000000000" pitchFamily="2" charset="-78"/>
            </a:endParaRPr>
          </a:p>
          <a:p>
            <a:pPr algn="r" rtl="1"/>
            <a:endParaRPr lang="en-US" sz="2800" dirty="0">
              <a:cs typeface="B Nazanin" panose="00000400000000000000" pitchFamily="2" charset="-78"/>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1576" y="1936376"/>
            <a:ext cx="9108142" cy="49216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165862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8494" y="349577"/>
            <a:ext cx="9905998" cy="1478570"/>
          </a:xfrm>
        </p:spPr>
        <p:txBody>
          <a:bodyPr/>
          <a:lstStyle/>
          <a:p>
            <a:r>
              <a:rPr lang="en-US" dirty="0">
                <a:solidFill>
                  <a:srgbClr val="008FCB"/>
                </a:solidFill>
                <a:cs typeface="B Nazanin" panose="00000400000000000000" pitchFamily="2" charset="-78"/>
              </a:rPr>
              <a:t>The gaming industry</a:t>
            </a:r>
            <a:r>
              <a:rPr lang="fa-IR" dirty="0">
                <a:solidFill>
                  <a:srgbClr val="008FCB"/>
                </a:solidFill>
                <a:cs typeface="B Nazanin" panose="00000400000000000000" pitchFamily="2" charset="-78"/>
              </a:rPr>
              <a:t/>
            </a:r>
            <a:br>
              <a:rPr lang="fa-IR" dirty="0">
                <a:solidFill>
                  <a:srgbClr val="008FCB"/>
                </a:solidFill>
                <a:cs typeface="B Nazanin" panose="00000400000000000000" pitchFamily="2" charset="-78"/>
              </a:rPr>
            </a:br>
            <a:endParaRPr lang="en-US" dirty="0">
              <a:solidFill>
                <a:srgbClr val="008FCB"/>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98494" y="1828147"/>
            <a:ext cx="9646024" cy="50298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777577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436" y="439877"/>
            <a:ext cx="9905998" cy="1478570"/>
          </a:xfrm>
        </p:spPr>
        <p:txBody>
          <a:bodyPr/>
          <a:lstStyle/>
          <a:p>
            <a:r>
              <a:rPr lang="en-US" b="1" dirty="0">
                <a:solidFill>
                  <a:srgbClr val="008FCB"/>
                </a:solidFill>
              </a:rPr>
              <a:t>Sport</a:t>
            </a:r>
            <a:br>
              <a:rPr lang="en-US" b="1" dirty="0">
                <a:solidFill>
                  <a:srgbClr val="008FCB"/>
                </a:solidFill>
              </a:rPr>
            </a:br>
            <a:endParaRPr lang="en-US" dirty="0">
              <a:solidFill>
                <a:srgbClr val="008FCB"/>
              </a:solidFill>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2940" y="1918447"/>
            <a:ext cx="9072283" cy="493955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3117058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804706" y="1947116"/>
            <a:ext cx="9508753" cy="2387600"/>
          </a:xfrm>
        </p:spPr>
        <p:txBody>
          <a:bodyPr/>
          <a:lstStyle/>
          <a:p>
            <a:r>
              <a:rPr lang="en-US" dirty="0">
                <a:solidFill>
                  <a:srgbClr val="008FCB"/>
                </a:solidFill>
              </a:rPr>
              <a:t>Thank you for your attention</a:t>
            </a:r>
            <a:br>
              <a:rPr lang="en-US" dirty="0">
                <a:solidFill>
                  <a:srgbClr val="008FCB"/>
                </a:solidFill>
              </a:rPr>
            </a:br>
            <a:endParaRPr lang="en-US" dirty="0">
              <a:solidFill>
                <a:srgbClr val="008FCB"/>
              </a:solidFill>
            </a:endParaRPr>
          </a:p>
        </p:txBody>
      </p:sp>
    </p:spTree>
    <p:extLst>
      <p:ext uri="{BB962C8B-B14F-4D97-AF65-F5344CB8AC3E}">
        <p14:creationId xmlns:p14="http://schemas.microsoft.com/office/powerpoint/2010/main" val="2240787207"/>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26303" y="2026024"/>
            <a:ext cx="10745744" cy="2290355"/>
          </a:xfrm>
        </p:spPr>
        <p:txBody>
          <a:bodyPr>
            <a:normAutofit/>
          </a:bodyPr>
          <a:lstStyle/>
          <a:p>
            <a:pPr algn="ctr"/>
            <a:r>
              <a:rPr lang="en-US" sz="6600" b="1" dirty="0" smtClean="0">
                <a:solidFill>
                  <a:srgbClr val="008FCB"/>
                </a:solidFill>
              </a:rPr>
              <a:t>2.5 000 000 000 000 000 000</a:t>
            </a:r>
            <a:endParaRPr lang="en-US" sz="6600" b="1" dirty="0">
              <a:solidFill>
                <a:srgbClr val="008FCB"/>
              </a:solidFill>
            </a:endParaRPr>
          </a:p>
        </p:txBody>
      </p:sp>
    </p:spTree>
    <p:extLst>
      <p:ext uri="{BB962C8B-B14F-4D97-AF65-F5344CB8AC3E}">
        <p14:creationId xmlns:p14="http://schemas.microsoft.com/office/powerpoint/2010/main" val="18545870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75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39906" y="215150"/>
            <a:ext cx="3550024" cy="5647768"/>
          </a:xfrm>
        </p:spPr>
        <p:txBody>
          <a:bodyPr>
            <a:normAutofit/>
          </a:bodyPr>
          <a:lstStyle/>
          <a:p>
            <a:r>
              <a:rPr lang="en-US" sz="2000" dirty="0"/>
              <a:t>90% of the world’s data was created in the last two </a:t>
            </a:r>
            <a:r>
              <a:rPr lang="en-US" sz="2000" dirty="0" smtClean="0"/>
              <a:t>years.</a:t>
            </a:r>
            <a:br>
              <a:rPr lang="en-US" sz="2000" dirty="0" smtClean="0"/>
            </a:br>
            <a:r>
              <a:rPr lang="en-US" sz="2000" dirty="0"/>
              <a:t/>
            </a:r>
            <a:br>
              <a:rPr lang="en-US" sz="2000" dirty="0"/>
            </a:br>
            <a:r>
              <a:rPr lang="en-US" sz="2000" dirty="0" err="1"/>
              <a:t>gps</a:t>
            </a:r>
            <a:r>
              <a:rPr lang="en-US" sz="2000" dirty="0"/>
              <a:t> , social media , click, </a:t>
            </a:r>
            <a:r>
              <a:rPr lang="en-US" sz="2000" dirty="0" err="1" smtClean="0"/>
              <a:t>sensor,vidios</a:t>
            </a:r>
            <a:r>
              <a:rPr lang="en-US" sz="2000" dirty="0" smtClean="0"/>
              <a:t>, picture, telegram, </a:t>
            </a:r>
            <a:r>
              <a:rPr lang="en-US" sz="2000" dirty="0" err="1" smtClean="0"/>
              <a:t>facebook</a:t>
            </a:r>
            <a:r>
              <a:rPr lang="en-US" sz="2000" dirty="0" smtClean="0"/>
              <a:t>, twitter, lick, comment, relationship, </a:t>
            </a:r>
            <a:r>
              <a:rPr lang="en-US" sz="2000" dirty="0"/>
              <a:t>behavior, and every things</a:t>
            </a:r>
          </a:p>
        </p:txBody>
      </p:sp>
      <p:pic>
        <p:nvPicPr>
          <p:cNvPr id="8" name="Content Placeholder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07107" y="340659"/>
            <a:ext cx="5773270" cy="618564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334045848"/>
      </p:ext>
    </p:extLst>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740405" y="1102813"/>
            <a:ext cx="4017221" cy="1235194"/>
          </a:xfr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8366" y="4470631"/>
            <a:ext cx="2201868" cy="2201868"/>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150764" y="107422"/>
            <a:ext cx="1922929" cy="1922929"/>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11751" y="384699"/>
            <a:ext cx="1250985" cy="1248924"/>
          </a:xfrm>
          <a:prstGeom prst="rect">
            <a:avLst/>
          </a:prstGeom>
        </p:spPr>
      </p:pic>
      <p:cxnSp>
        <p:nvCxnSpPr>
          <p:cNvPr id="20" name="Curved Connector 19"/>
          <p:cNvCxnSpPr>
            <a:endCxn id="2" idx="3"/>
          </p:cNvCxnSpPr>
          <p:nvPr/>
        </p:nvCxnSpPr>
        <p:spPr>
          <a:xfrm rot="10800000" flipV="1">
            <a:off x="7757627" y="860612"/>
            <a:ext cx="1303735" cy="859798"/>
          </a:xfrm>
          <a:prstGeom prst="curvedConnector3">
            <a:avLst>
              <a:gd name="adj1" fmla="val 44499"/>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2" name="Curved Connector 21"/>
          <p:cNvCxnSpPr>
            <a:endCxn id="2" idx="1"/>
          </p:cNvCxnSpPr>
          <p:nvPr/>
        </p:nvCxnSpPr>
        <p:spPr>
          <a:xfrm>
            <a:off x="2674323" y="658431"/>
            <a:ext cx="1066082" cy="1061979"/>
          </a:xfrm>
          <a:prstGeom prst="curvedConnector3">
            <a:avLst>
              <a:gd name="adj1" fmla="val 70182"/>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24" name="Curved Connector 23"/>
          <p:cNvCxnSpPr/>
          <p:nvPr/>
        </p:nvCxnSpPr>
        <p:spPr>
          <a:xfrm rot="5400000" flipH="1" flipV="1">
            <a:off x="1830847" y="2429967"/>
            <a:ext cx="2584707" cy="1785476"/>
          </a:xfrm>
          <a:prstGeom prst="curvedConnector3">
            <a:avLst>
              <a:gd name="adj1" fmla="val 63180"/>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pic>
        <p:nvPicPr>
          <p:cNvPr id="28" name="Picture 2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92988" y="5108185"/>
            <a:ext cx="2366682" cy="1574598"/>
          </a:xfrm>
          <a:prstGeom prst="rect">
            <a:avLst/>
          </a:prstGeom>
        </p:spPr>
      </p:pic>
      <p:cxnSp>
        <p:nvCxnSpPr>
          <p:cNvPr id="30" name="Curved Connector 29"/>
          <p:cNvCxnSpPr/>
          <p:nvPr/>
        </p:nvCxnSpPr>
        <p:spPr>
          <a:xfrm rot="16200000" flipV="1">
            <a:off x="6815117" y="2628522"/>
            <a:ext cx="2975484" cy="1983842"/>
          </a:xfrm>
          <a:prstGeom prst="curvedConnector3">
            <a:avLst>
              <a:gd name="adj1" fmla="val 50000"/>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3" name="Curved Connector 32"/>
          <p:cNvCxnSpPr/>
          <p:nvPr/>
        </p:nvCxnSpPr>
        <p:spPr>
          <a:xfrm flipV="1">
            <a:off x="3227431" y="5776199"/>
            <a:ext cx="5270334" cy="411197"/>
          </a:xfrm>
          <a:prstGeom prst="curvedConnector3">
            <a:avLst>
              <a:gd name="adj1" fmla="val 46598"/>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8" name="Curved Connector 37"/>
          <p:cNvCxnSpPr/>
          <p:nvPr/>
        </p:nvCxnSpPr>
        <p:spPr>
          <a:xfrm rot="5400000" flipH="1" flipV="1">
            <a:off x="8626707" y="3116164"/>
            <a:ext cx="2702027" cy="735104"/>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Curved Connector 39"/>
          <p:cNvCxnSpPr/>
          <p:nvPr/>
        </p:nvCxnSpPr>
        <p:spPr>
          <a:xfrm flipV="1">
            <a:off x="2650560" y="426848"/>
            <a:ext cx="6410801" cy="831021"/>
          </a:xfrm>
          <a:prstGeom prst="curvedConnector3">
            <a:avLst>
              <a:gd name="adj1" fmla="val 50000"/>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Curved Connector 43"/>
          <p:cNvCxnSpPr/>
          <p:nvPr/>
        </p:nvCxnSpPr>
        <p:spPr>
          <a:xfrm rot="16200000" flipV="1">
            <a:off x="203903" y="2830281"/>
            <a:ext cx="2894647" cy="674905"/>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49" name="Picture 4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45553" y="3000405"/>
            <a:ext cx="1834324" cy="1834324"/>
          </a:xfrm>
          <a:prstGeom prst="rect">
            <a:avLst/>
          </a:prstGeom>
        </p:spPr>
      </p:pic>
      <p:cxnSp>
        <p:nvCxnSpPr>
          <p:cNvPr id="52" name="Curved Connector 51"/>
          <p:cNvCxnSpPr/>
          <p:nvPr/>
        </p:nvCxnSpPr>
        <p:spPr>
          <a:xfrm rot="5400000" flipH="1" flipV="1">
            <a:off x="2586560" y="4792029"/>
            <a:ext cx="1281743" cy="636051"/>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Curved Connector 60"/>
          <p:cNvCxnSpPr/>
          <p:nvPr/>
        </p:nvCxnSpPr>
        <p:spPr>
          <a:xfrm rot="16200000" flipV="1">
            <a:off x="7701368" y="4639896"/>
            <a:ext cx="944860" cy="895182"/>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 name="Curved Connector 66"/>
          <p:cNvCxnSpPr/>
          <p:nvPr/>
        </p:nvCxnSpPr>
        <p:spPr>
          <a:xfrm rot="5400000" flipH="1" flipV="1">
            <a:off x="4326194" y="2583012"/>
            <a:ext cx="636197" cy="321441"/>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9" name="Curved Connector 68"/>
          <p:cNvCxnSpPr/>
          <p:nvPr/>
        </p:nvCxnSpPr>
        <p:spPr>
          <a:xfrm rot="5400000">
            <a:off x="7755585" y="1959953"/>
            <a:ext cx="1541238" cy="1537152"/>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1" name="Curved Connector 70"/>
          <p:cNvCxnSpPr/>
          <p:nvPr/>
        </p:nvCxnSpPr>
        <p:spPr>
          <a:xfrm rot="16200000" flipH="1">
            <a:off x="2156815" y="1815817"/>
            <a:ext cx="1540306" cy="1236978"/>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85" name="Picture 8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384270" y="3314731"/>
            <a:ext cx="1891530" cy="1299920"/>
          </a:xfrm>
          <a:prstGeom prst="rect">
            <a:avLst/>
          </a:prstGeom>
        </p:spPr>
      </p:pic>
      <p:cxnSp>
        <p:nvCxnSpPr>
          <p:cNvPr id="101" name="Curved Connector 100"/>
          <p:cNvCxnSpPr/>
          <p:nvPr/>
        </p:nvCxnSpPr>
        <p:spPr>
          <a:xfrm rot="16200000" flipV="1">
            <a:off x="5527796" y="2450931"/>
            <a:ext cx="643054" cy="592460"/>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3" name="Curved Connector 102"/>
          <p:cNvCxnSpPr/>
          <p:nvPr/>
        </p:nvCxnSpPr>
        <p:spPr>
          <a:xfrm rot="10800000" flipV="1">
            <a:off x="5369972" y="3499146"/>
            <a:ext cx="653908" cy="511011"/>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5" name="Curved Connector 104"/>
          <p:cNvCxnSpPr/>
          <p:nvPr/>
        </p:nvCxnSpPr>
        <p:spPr>
          <a:xfrm flipV="1">
            <a:off x="3384270" y="4677010"/>
            <a:ext cx="2761283" cy="908916"/>
          </a:xfrm>
          <a:prstGeom prst="curved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Curved Connector 108"/>
          <p:cNvCxnSpPr/>
          <p:nvPr/>
        </p:nvCxnSpPr>
        <p:spPr>
          <a:xfrm rot="10800000">
            <a:off x="2389137" y="1664153"/>
            <a:ext cx="3662244" cy="1615325"/>
          </a:xfrm>
          <a:prstGeom prst="curvedConnector3">
            <a:avLst>
              <a:gd name="adj1" fmla="val 51469"/>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7731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37130" y="394447"/>
            <a:ext cx="9843246" cy="6078071"/>
          </a:xfrm>
          <a:prstGeom prst="roundRect">
            <a:avLst>
              <a:gd name="adj" fmla="val 1253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523245844"/>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375486"/>
            <a:ext cx="9448240" cy="60432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5270615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p:txBody>
          <a:bodyPr>
            <a:normAutofit/>
          </a:bodyPr>
          <a:lstStyle/>
          <a:p>
            <a:pPr algn="r" rtl="1"/>
            <a:endParaRPr lang="fa-IR" dirty="0" smtClean="0"/>
          </a:p>
          <a:p>
            <a:pPr algn="r" rtl="1"/>
            <a:endParaRPr lang="en-US" dirty="0"/>
          </a:p>
        </p:txBody>
      </p:sp>
      <p:pic>
        <p:nvPicPr>
          <p:cNvPr id="8" name="Content Placeholder 7"/>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1506070" y="537882"/>
            <a:ext cx="9592235" cy="57015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20360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3083" y="170283"/>
            <a:ext cx="9905998" cy="1478570"/>
          </a:xfrm>
        </p:spPr>
        <p:txBody>
          <a:bodyPr/>
          <a:lstStyle/>
          <a:p>
            <a:pPr algn="l"/>
            <a:r>
              <a:rPr lang="en-US" dirty="0" smtClean="0">
                <a:solidFill>
                  <a:srgbClr val="008FCB"/>
                </a:solidFill>
                <a:cs typeface="B Titr" panose="00000700000000000000" pitchFamily="2" charset="-78"/>
              </a:rPr>
              <a:t>What is Big Data?</a:t>
            </a:r>
            <a:endParaRPr lang="en-US" dirty="0">
              <a:solidFill>
                <a:srgbClr val="008FCB"/>
              </a:solidFill>
              <a:cs typeface="B Titr" panose="00000700000000000000" pitchFamily="2" charset="-78"/>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71482" y="1398494"/>
            <a:ext cx="7135906" cy="54411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45136220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1766" y="2474260"/>
            <a:ext cx="9905998" cy="2168806"/>
          </a:xfrm>
        </p:spPr>
        <p:txBody>
          <a:bodyPr>
            <a:noAutofit/>
          </a:bodyPr>
          <a:lstStyle/>
          <a:p>
            <a:pPr algn="ctr"/>
            <a:r>
              <a:rPr lang="en-US" sz="5400" dirty="0">
                <a:solidFill>
                  <a:srgbClr val="008FCB"/>
                </a:solidFill>
              </a:rPr>
              <a:t>Applications</a:t>
            </a:r>
            <a:br>
              <a:rPr lang="en-US" sz="5400" dirty="0">
                <a:solidFill>
                  <a:srgbClr val="008FCB"/>
                </a:solidFill>
              </a:rPr>
            </a:br>
            <a:endParaRPr lang="en-US" sz="5400" b="1" dirty="0">
              <a:solidFill>
                <a:srgbClr val="008FCB"/>
              </a:solidFill>
              <a:cs typeface="B Titr" panose="00000700000000000000" pitchFamily="2" charset="-78"/>
            </a:endParaRPr>
          </a:p>
        </p:txBody>
      </p:sp>
    </p:spTree>
    <p:extLst>
      <p:ext uri="{BB962C8B-B14F-4D97-AF65-F5344CB8AC3E}">
        <p14:creationId xmlns:p14="http://schemas.microsoft.com/office/powerpoint/2010/main" val="13410065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3082</TotalTime>
  <Words>780</Words>
  <Application>Microsoft Office PowerPoint</Application>
  <PresentationFormat>Widescreen</PresentationFormat>
  <Paragraphs>89</Paragraphs>
  <Slides>18</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 Nazanin</vt:lpstr>
      <vt:lpstr>B Titr</vt:lpstr>
      <vt:lpstr>Calibri</vt:lpstr>
      <vt:lpstr>Microsoft Tai Le</vt:lpstr>
      <vt:lpstr>Trebuchet MS</vt:lpstr>
      <vt:lpstr>Tw Cen MT</vt:lpstr>
      <vt:lpstr>Circuit</vt:lpstr>
      <vt:lpstr>PowerPoint Presentation</vt:lpstr>
      <vt:lpstr>2.5 000 000 000 000 000 000</vt:lpstr>
      <vt:lpstr>90% of the world’s data was created in the last two years.  gps , social media , click, sensor,vidios, picture, telegram, facebook, twitter, lick, comment, relationship, behavior, and every things</vt:lpstr>
      <vt:lpstr>PowerPoint Presentation</vt:lpstr>
      <vt:lpstr>PowerPoint Presentation</vt:lpstr>
      <vt:lpstr>PowerPoint Presentation</vt:lpstr>
      <vt:lpstr>PowerPoint Presentation</vt:lpstr>
      <vt:lpstr>What is Big Data?</vt:lpstr>
      <vt:lpstr>Applications </vt:lpstr>
      <vt:lpstr>Electronic business </vt:lpstr>
      <vt:lpstr>Digital marketing and Advertising </vt:lpstr>
      <vt:lpstr>healthcare</vt:lpstr>
      <vt:lpstr>Government </vt:lpstr>
      <vt:lpstr>Education </vt:lpstr>
      <vt:lpstr>Internet of things</vt:lpstr>
      <vt:lpstr>The gaming industry </vt:lpstr>
      <vt:lpstr>Sport </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IntroductionBig data</dc:title>
  <dc:creator>Windows User</dc:creator>
  <cp:lastModifiedBy>Windows User</cp:lastModifiedBy>
  <cp:revision>40</cp:revision>
  <dcterms:created xsi:type="dcterms:W3CDTF">2016-12-17T16:45:59Z</dcterms:created>
  <dcterms:modified xsi:type="dcterms:W3CDTF">2017-01-03T02:13:05Z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