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
  </p:notesMasterIdLst>
  <p:handoutMasterIdLst>
    <p:handoutMasterId r:id="rId10"/>
  </p:handoutMasterIdLst>
  <p:sldIdLst>
    <p:sldId id="256" r:id="rId2"/>
    <p:sldId id="257" r:id="rId3"/>
    <p:sldId id="258" r:id="rId4"/>
    <p:sldId id="260" r:id="rId5"/>
    <p:sldId id="259"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496" autoAdjust="0"/>
  </p:normalViewPr>
  <p:slideViewPr>
    <p:cSldViewPr snapToGrid="0">
      <p:cViewPr varScale="1">
        <p:scale>
          <a:sx n="63" d="100"/>
          <a:sy n="63" d="100"/>
        </p:scale>
        <p:origin x="1020"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6" d="100"/>
          <a:sy n="56" d="100"/>
        </p:scale>
        <p:origin x="285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D079D2A-4DEE-440F-BA51-7E78D53A67E8}" type="datetimeFigureOut">
              <a:rPr lang="en-US" smtClean="0"/>
              <a:t>1/3/2017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F065CAA-4F2C-476E-A1D5-1471EFE45EDB}" type="slidenum">
              <a:rPr lang="en-US" smtClean="0"/>
              <a:t>‹#›</a:t>
            </a:fld>
            <a:endParaRPr lang="en-US"/>
          </a:p>
        </p:txBody>
      </p:sp>
    </p:spTree>
    <p:extLst>
      <p:ext uri="{BB962C8B-B14F-4D97-AF65-F5344CB8AC3E}">
        <p14:creationId xmlns:p14="http://schemas.microsoft.com/office/powerpoint/2010/main" val="21015842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EFDD01-CBC5-4F8A-AD74-553ACB36DC0D}" type="datetimeFigureOut">
              <a:rPr lang="en-US" smtClean="0"/>
              <a:t>1/3/2017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453EA1-94B4-4317-85E7-1E6FED3750E4}" type="slidenum">
              <a:rPr lang="en-US" smtClean="0"/>
              <a:t>‹#›</a:t>
            </a:fld>
            <a:endParaRPr lang="en-US"/>
          </a:p>
        </p:txBody>
      </p:sp>
    </p:spTree>
    <p:extLst>
      <p:ext uri="{BB962C8B-B14F-4D97-AF65-F5344CB8AC3E}">
        <p14:creationId xmlns:p14="http://schemas.microsoft.com/office/powerpoint/2010/main" val="275794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453EA1-94B4-4317-85E7-1E6FED3750E4}" type="slidenum">
              <a:rPr lang="en-US" smtClean="0"/>
              <a:t>1</a:t>
            </a:fld>
            <a:endParaRPr lang="en-US"/>
          </a:p>
        </p:txBody>
      </p:sp>
    </p:spTree>
    <p:extLst>
      <p:ext uri="{BB962C8B-B14F-4D97-AF65-F5344CB8AC3E}">
        <p14:creationId xmlns:p14="http://schemas.microsoft.com/office/powerpoint/2010/main" val="1059983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t>شاید تا به حال تصور افراد بسیاری از اینترنت شبکه‌های اجتماعی نظیر فیسبوک، آمازون و اینستاگرام است. اما علاوه بر این وب‌سایت‌ها، شبکه‌ای بزرگ و پنهانی وجود دارد که احتمالا از وجود آن بی‌خبر هستید؛ این شبکه با نام‌های دارک وب، دارک نت و دیپ وب شناسایی می‌شود. دلیل نام‌گذاری این شبکه به دلیل فعالیت‌های پنهان و ناشناخته‌ی آن است. در این شبکه تمامی اطلاعات به صورت آنلاین و با پسورهایی محافظت شده‌اند. برای دسترسی به اطلاعات آن باید از چندین پِی‌وال‌ها گذشته و از نرم‌افزارهای به خصوص استفاده کرد. </a:t>
            </a:r>
          </a:p>
          <a:p>
            <a:pPr algn="r" rtl="1"/>
            <a:r>
              <a:rPr lang="fa-IR" dirty="0" smtClean="0"/>
              <a:t>تا به حال با تخمین‌هایی که زده شده، به نظر می‌رسد دارک وب ۵۰۰ برابر بزرگ‌تر از شبکه‌ای است که روزانه کاربران به آن دسترسی دارند. این شبکه به طور کامل مخفی بوده و بر اساس تحقیقاتی که توسط نشریه‌ی </a:t>
            </a:r>
            <a:r>
              <a:rPr lang="en-US" dirty="0" smtClean="0"/>
              <a:t>Nature </a:t>
            </a:r>
            <a:r>
              <a:rPr lang="fa-IR" dirty="0" smtClean="0"/>
              <a:t>به چاپ رسیده، گوگل قادر به ایندکس کردن دارک وب و ردیابی آن نیست؛ در حقیقت تنها ۰.۰۳ درصد از تمامی اطلاعات آن در جستجوهایی که توسط گوگل انجام می‌شود نمایش داده می‌شود. </a:t>
            </a:r>
          </a:p>
          <a:p>
            <a:pPr algn="r" rtl="1"/>
            <a:r>
              <a:rPr lang="fa-IR" dirty="0" smtClean="0"/>
              <a:t>بیشتر اطلاعات دارک وب در پایگاه‌ داده‌هایی نظیر </a:t>
            </a:r>
            <a:r>
              <a:rPr lang="en-US" dirty="0" smtClean="0"/>
              <a:t>LexisNexis </a:t>
            </a:r>
            <a:r>
              <a:rPr lang="fa-IR" dirty="0" smtClean="0"/>
              <a:t>ذخیره می‌شود. در این شبکه اطلاعات جامعی نهفته شده که افراد ناشناس آن‌ها را مدیریت می‌کنند. هکرها، تروریست‌ها و افراد سودجو غالبا این دسته از افراد را تشکیل می‌دهند. </a:t>
            </a:r>
          </a:p>
          <a:p>
            <a:pPr algn="r" rtl="1"/>
            <a:endParaRPr lang="en-US" dirty="0"/>
          </a:p>
        </p:txBody>
      </p:sp>
      <p:sp>
        <p:nvSpPr>
          <p:cNvPr id="4" name="Slide Number Placeholder 3"/>
          <p:cNvSpPr>
            <a:spLocks noGrp="1"/>
          </p:cNvSpPr>
          <p:nvPr>
            <p:ph type="sldNum" sz="quarter" idx="10"/>
          </p:nvPr>
        </p:nvSpPr>
        <p:spPr/>
        <p:txBody>
          <a:bodyPr/>
          <a:lstStyle/>
          <a:p>
            <a:fld id="{76453EA1-94B4-4317-85E7-1E6FED3750E4}" type="slidenum">
              <a:rPr lang="en-US" smtClean="0"/>
              <a:t>2</a:t>
            </a:fld>
            <a:endParaRPr lang="en-US"/>
          </a:p>
        </p:txBody>
      </p:sp>
    </p:spTree>
    <p:extLst>
      <p:ext uri="{BB962C8B-B14F-4D97-AF65-F5344CB8AC3E}">
        <p14:creationId xmlns:p14="http://schemas.microsoft.com/office/powerpoint/2010/main" val="35426233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en-US" dirty="0" smtClean="0"/>
              <a:t> </a:t>
            </a:r>
            <a:r>
              <a:rPr lang="fa-IR" dirty="0" smtClean="0"/>
              <a:t>اگرچه این دو به جای دیگر بکار گرفته می شوند اما باید خاطرنشان کرد که در اصل این دو به یک موضوع خاص اشاره نمی کنند چرا که </a:t>
            </a:r>
            <a:r>
              <a:rPr lang="en-US" dirty="0" smtClean="0"/>
              <a:t>Deep Web </a:t>
            </a:r>
            <a:r>
              <a:rPr lang="fa-IR" dirty="0" smtClean="0"/>
              <a:t>به تمام وب سایت هایی اشاره می کند که نمی توان آنها را از طریق موتورهای جستجوگر پیدا کند. پس می توان دارک وب (</a:t>
            </a:r>
            <a:r>
              <a:rPr lang="en-US" dirty="0" smtClean="0"/>
              <a:t>Dark Web) </a:t>
            </a:r>
            <a:r>
              <a:rPr lang="fa-IR" dirty="0" smtClean="0"/>
              <a:t>را زیر مجموعه ای از دیپ وب دانست.  دیپ وب شامل تمام اطلاعات غیر قابل رهگیری همچون وب سایت ها  ایمیل، دیتابیس ها و… می شود. اما در مورد دارک وب قضیه تنها در خصوص تفاوت های تکنیکی است به این معنا که در این حوزه محصولات و خدماتی ارائه می شود که غالب مردم به دنبال آن نیستند و تنها عده معدودی به دنبال آن می گردند مثل سایت های مواد مخدر یا قمار و کودک آزاری و… (سایت های غیر قانونی در دیپ وب را دارک وب می گویند)</a:t>
            </a:r>
            <a:endParaRPr lang="en-US" dirty="0"/>
          </a:p>
        </p:txBody>
      </p:sp>
      <p:sp>
        <p:nvSpPr>
          <p:cNvPr id="4" name="Slide Number Placeholder 3"/>
          <p:cNvSpPr>
            <a:spLocks noGrp="1"/>
          </p:cNvSpPr>
          <p:nvPr>
            <p:ph type="sldNum" sz="quarter" idx="10"/>
          </p:nvPr>
        </p:nvSpPr>
        <p:spPr/>
        <p:txBody>
          <a:bodyPr/>
          <a:lstStyle/>
          <a:p>
            <a:fld id="{76453EA1-94B4-4317-85E7-1E6FED3750E4}" type="slidenum">
              <a:rPr lang="en-US" smtClean="0"/>
              <a:t>3</a:t>
            </a:fld>
            <a:endParaRPr lang="en-US"/>
          </a:p>
        </p:txBody>
      </p:sp>
    </p:spTree>
    <p:extLst>
      <p:ext uri="{BB962C8B-B14F-4D97-AF65-F5344CB8AC3E}">
        <p14:creationId xmlns:p14="http://schemas.microsoft.com/office/powerpoint/2010/main" val="16603649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dirty="0" smtClean="0">
                <a:cs typeface="B Nazanin" panose="00000400000000000000" pitchFamily="2" charset="-78"/>
              </a:rPr>
              <a:t>  </a:t>
            </a:r>
            <a:r>
              <a:rPr lang="fa-IR" b="1" dirty="0" smtClean="0">
                <a:cs typeface="B Nazanin" panose="00000400000000000000" pitchFamily="2" charset="-78"/>
              </a:rPr>
              <a:t>مواد مخدر</a:t>
            </a:r>
          </a:p>
          <a:p>
            <a:pPr algn="r" rtl="1"/>
            <a:r>
              <a:rPr lang="fa-IR" dirty="0" smtClean="0">
                <a:cs typeface="B Nazanin" panose="00000400000000000000" pitchFamily="2" charset="-78"/>
              </a:rPr>
              <a:t>تاجران مواد مخدر و حتی عادی در این شبکه‌ی دیجیتالی به تبادل انواع مختلف مواد مخدر می‌پردازند. بیشتر کاربران چینی به واسطه‌ی این شبکه در طول ۲۸ ماه از فروش مواد مخدر ۲۰۰ میلیون دلار درآمد داشته‌اند.</a:t>
            </a:r>
          </a:p>
          <a:p>
            <a:pPr algn="r" rtl="1"/>
            <a:r>
              <a:rPr lang="fa-IR" b="1" dirty="0" smtClean="0">
                <a:cs typeface="B Nazanin" panose="00000400000000000000" pitchFamily="2" charset="-78"/>
              </a:rPr>
              <a:t>۲. ارز تقلبی</a:t>
            </a:r>
          </a:p>
          <a:p>
            <a:pPr algn="r" rtl="1"/>
            <a:r>
              <a:rPr lang="fa-IR" dirty="0" smtClean="0">
                <a:cs typeface="B Nazanin" panose="00000400000000000000" pitchFamily="2" charset="-78"/>
              </a:rPr>
              <a:t>در دارک نت تمامی ارزها از جمله پوند، یورو و ین در حال تبادل است و می‌توان ارزهای تقلبی را از طریق این شبکه تهیه کرد. </a:t>
            </a:r>
          </a:p>
          <a:p>
            <a:pPr algn="r" rtl="1"/>
            <a:r>
              <a:rPr lang="fa-IR" b="1" dirty="0" smtClean="0">
                <a:cs typeface="B Nazanin" panose="00000400000000000000" pitchFamily="2" charset="-78"/>
              </a:rPr>
              <a:t>۳. مدارک جعلی</a:t>
            </a:r>
          </a:p>
          <a:p>
            <a:pPr algn="r" rtl="1"/>
            <a:r>
              <a:rPr lang="fa-IR" dirty="0" smtClean="0">
                <a:cs typeface="B Nazanin" panose="00000400000000000000" pitchFamily="2" charset="-78"/>
              </a:rPr>
              <a:t>نسخه‌ی جعلی تمامی مدارک مهم از جمله پاسپورت، گواهینامه‌ی رانندگی، مدارک شهروندی، کارت شناسایی، مدارک دانشگاهی، مدارک مهاجرتی و حتی کارت شناسایی دیپلماتیک از طریق دارک نت قابل تهیه است. به عنوان مثال تهیه کردن نسخه‌ی جعلی گواهینامه‌ی رانندگی ۲۰۰ دلار و نسخه‌ی جعلی پاسپورت‌های آمریکا و انگلستان بیش از چند صد دلار در برمی‌گیرد. </a:t>
            </a:r>
          </a:p>
          <a:p>
            <a:pPr algn="r" rtl="1"/>
            <a:r>
              <a:rPr lang="fa-IR" b="1" dirty="0" smtClean="0">
                <a:cs typeface="B Nazanin" panose="00000400000000000000" pitchFamily="2" charset="-78"/>
              </a:rPr>
              <a:t>۴. اسلحه، مهمات و مواد منفجره</a:t>
            </a:r>
          </a:p>
          <a:p>
            <a:pPr algn="r" rtl="1"/>
            <a:r>
              <a:rPr lang="fa-IR" dirty="0" smtClean="0">
                <a:cs typeface="B Nazanin" panose="00000400000000000000" pitchFamily="2" charset="-78"/>
              </a:rPr>
              <a:t>اسلحه‌هایی مانند کلت‌ها و مواد منفجره‌ی </a:t>
            </a:r>
            <a:r>
              <a:rPr lang="en-US" dirty="0" smtClean="0">
                <a:cs typeface="B Nazanin" panose="00000400000000000000" pitchFamily="2" charset="-78"/>
              </a:rPr>
              <a:t>C4 </a:t>
            </a:r>
            <a:r>
              <a:rPr lang="fa-IR" dirty="0" smtClean="0">
                <a:cs typeface="B Nazanin" panose="00000400000000000000" pitchFamily="2" charset="-78"/>
              </a:rPr>
              <a:t>در دارک نت قابل تهیه هستند. این مهمات از طریق جاسازی در آلات موسیقی، اسباب بازی‌ها و وسایل الکترونیکی به دست مشتری می‌رسد. البته جاسازی‌ها در بسته بندی‌هایی صورت می‌گیرد که توسط اشعه‌ی ایکس قابل شناسایی نباشد.</a:t>
            </a:r>
          </a:p>
          <a:p>
            <a:pPr algn="r" rtl="1"/>
            <a:r>
              <a:rPr lang="fa-IR" b="1" dirty="0" smtClean="0">
                <a:cs typeface="B Nazanin" panose="00000400000000000000" pitchFamily="2" charset="-78"/>
              </a:rPr>
              <a:t>۵. قاتل (</a:t>
            </a:r>
            <a:r>
              <a:rPr lang="en-US" b="1" dirty="0" smtClean="0">
                <a:cs typeface="B Nazanin" panose="00000400000000000000" pitchFamily="2" charset="-78"/>
              </a:rPr>
              <a:t>Hitman)</a:t>
            </a:r>
          </a:p>
          <a:p>
            <a:pPr algn="r" rtl="1"/>
            <a:r>
              <a:rPr lang="fa-IR" dirty="0" smtClean="0">
                <a:cs typeface="B Nazanin" panose="00000400000000000000" pitchFamily="2" charset="-78"/>
              </a:rPr>
              <a:t>در دارک نت برخی شرکت‌های خصوصی و غیرقانونی در حال فعالیت هستند که معتقدند اگر کسانی که کینه‌های شخصی دارند می‌توانند با استخدام قاتل، فرد مورد نظر خود را به قتل برسانند! البته این مورد دارای شروطی است؛ به عنوان مثال نمی‌توان قاتلی را برای به قتل رساندن افراد برتر دنیای سیاست مانند رئیس جمهورها استخدام کرد.</a:t>
            </a:r>
          </a:p>
          <a:p>
            <a:pPr algn="r" rtl="1"/>
            <a:r>
              <a:rPr lang="fa-IR" b="1" dirty="0" smtClean="0">
                <a:cs typeface="B Nazanin" panose="00000400000000000000" pitchFamily="2" charset="-78"/>
              </a:rPr>
              <a:t>۶. اعضای بدن انسان</a:t>
            </a:r>
          </a:p>
          <a:p>
            <a:pPr algn="r" rtl="1"/>
            <a:r>
              <a:rPr lang="fa-IR" dirty="0" smtClean="0">
                <a:cs typeface="B Nazanin" panose="00000400000000000000" pitchFamily="2" charset="-78"/>
              </a:rPr>
              <a:t>در گوشه و کنار این شبکه‌ی مخفی بازار سیاه پر جنب و جوشی دیده می‌شود که در آن اعضای بدن انسان و ارگان مختلف به فروش می‌روند. به عنوان مثال قیمت کلیه ۲۰۰ هزار دلار، قلب ۱۲۰ هزار دلار، کبد ۱۵۰ هزار دلار و یک جفت چشم ۱٫۵۰۰ دلار به فروش می‌رود. </a:t>
            </a:r>
          </a:p>
          <a:p>
            <a:pPr algn="r" rtl="1"/>
            <a:r>
              <a:rPr lang="fa-IR" b="1" dirty="0" smtClean="0">
                <a:cs typeface="B Nazanin" panose="00000400000000000000" pitchFamily="2" charset="-78"/>
              </a:rPr>
              <a:t> جرایم اینترنت</a:t>
            </a:r>
          </a:p>
          <a:p>
            <a:pPr algn="l" rtl="1"/>
            <a:endParaRPr lang="en-US" dirty="0">
              <a:cs typeface="B Nazanin" panose="00000400000000000000" pitchFamily="2" charset="-78"/>
            </a:endParaRPr>
          </a:p>
        </p:txBody>
      </p:sp>
      <p:sp>
        <p:nvSpPr>
          <p:cNvPr id="4" name="Slide Number Placeholder 3"/>
          <p:cNvSpPr>
            <a:spLocks noGrp="1"/>
          </p:cNvSpPr>
          <p:nvPr>
            <p:ph type="sldNum" sz="quarter" idx="10"/>
          </p:nvPr>
        </p:nvSpPr>
        <p:spPr/>
        <p:txBody>
          <a:bodyPr/>
          <a:lstStyle/>
          <a:p>
            <a:fld id="{76453EA1-94B4-4317-85E7-1E6FED3750E4}" type="slidenum">
              <a:rPr lang="en-US" smtClean="0"/>
              <a:t>4</a:t>
            </a:fld>
            <a:endParaRPr lang="en-US"/>
          </a:p>
        </p:txBody>
      </p:sp>
    </p:spTree>
    <p:extLst>
      <p:ext uri="{BB962C8B-B14F-4D97-AF65-F5344CB8AC3E}">
        <p14:creationId xmlns:p14="http://schemas.microsoft.com/office/powerpoint/2010/main" val="2334471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b="1" dirty="0" smtClean="0">
                <a:cs typeface="B Nazanin" panose="00000400000000000000" pitchFamily="2" charset="-78"/>
              </a:rPr>
              <a:t>. پول رمزنگاری شده</a:t>
            </a:r>
          </a:p>
          <a:p>
            <a:pPr algn="r" rtl="1"/>
            <a:r>
              <a:rPr lang="fa-IR" dirty="0" smtClean="0">
                <a:cs typeface="B Nazanin" panose="00000400000000000000" pitchFamily="2" charset="-78"/>
              </a:rPr>
              <a:t>اسکناس‌های دیجیتالی مانند بیت کوین و دارک کوین از طریق این شبکه قابل تهیه هستند. کاربران در حالی که هویت خود را پنهان نگه داشته‌اند می‌توانند به تبادل اسکناس‌های دیجیتال و خرید و فروش بپردازند.  </a:t>
            </a:r>
          </a:p>
          <a:p>
            <a:pPr algn="r" rtl="1"/>
            <a:r>
              <a:rPr lang="fa-IR" b="1" dirty="0" smtClean="0">
                <a:cs typeface="B Nazanin" panose="00000400000000000000" pitchFamily="2" charset="-78"/>
              </a:rPr>
              <a:t>۲. خدمات میزبانی وب</a:t>
            </a:r>
          </a:p>
          <a:p>
            <a:pPr algn="r" rtl="1"/>
            <a:r>
              <a:rPr lang="fa-IR" dirty="0" smtClean="0">
                <a:cs typeface="B Nazanin" panose="00000400000000000000" pitchFamily="2" charset="-78"/>
              </a:rPr>
              <a:t>برخی میزبان‌های وب دنیا که در کشورهایی مانند روسیه و اوکراین قرار دارند بدون توجه به هویت اصلی کاربر، خدمات و سرویس‌های میزبانی وب را برای مشتریان خود ارائه می‌دهند. این میزبان‌های وب تمامی پرداخت‌ها و اسکناس‌های دیجیتالی مانند بیت کوین را قبول کرده و در قبال آن‌ها سرویس‌های مورد انتظار کاربر را فراهم می‌آورند.</a:t>
            </a:r>
          </a:p>
          <a:p>
            <a:pPr algn="r" rtl="1"/>
            <a:r>
              <a:rPr lang="fa-IR" b="1" dirty="0" smtClean="0">
                <a:cs typeface="B Nazanin" panose="00000400000000000000" pitchFamily="2" charset="-78"/>
              </a:rPr>
              <a:t>۳. خدمات ابری</a:t>
            </a:r>
          </a:p>
          <a:p>
            <a:pPr algn="r" rtl="1"/>
            <a:r>
              <a:rPr lang="fa-IR" dirty="0" smtClean="0">
                <a:cs typeface="B Nazanin" panose="00000400000000000000" pitchFamily="2" charset="-78"/>
              </a:rPr>
              <a:t>افرادی مانند هکرها دوست دارند تا فایل‌های مخربشان در برابر سیستم‌های امنیتی بلاک نشوند. هکرها معمولا از سیستم‌های ابری به این منظور استفاده می‌کنند. تحقیقات اخیر نشان داده که ۱۶ درصد از فایل‌های مخرب دنیا و حملات سایبری از شبکه‌ی ابری آمازون سرچشمه گرفته است. از این‌رو سیستم‌های ابری نقش اساسی را در حملات سایبری دارد.</a:t>
            </a:r>
          </a:p>
          <a:p>
            <a:pPr algn="r" rtl="1"/>
            <a:r>
              <a:rPr lang="fa-IR" b="1" dirty="0" smtClean="0">
                <a:cs typeface="B Nazanin" panose="00000400000000000000" pitchFamily="2" charset="-78"/>
              </a:rPr>
              <a:t>۴. جُرم افزار</a:t>
            </a:r>
          </a:p>
          <a:p>
            <a:pPr algn="r" rtl="1"/>
            <a:r>
              <a:rPr lang="fa-IR" dirty="0" smtClean="0">
                <a:cs typeface="B Nazanin" panose="00000400000000000000" pitchFamily="2" charset="-78"/>
              </a:rPr>
              <a:t>برخی افراد مجرم که دارای مهارت‌های کافی نیستند می‌توانند ابزارهای مورد نیاز خود را از دارک نت تهیه کرده و آسیب پذیری‌های سیستم هدف را بهره برداری کرده، به سرقت اطلاعات و هویت کاربران بپردازند. یکی از هکرها در سال ۲۰۱۳ به واسطه‌ی کیت ابزاری هک دارک نت توانست حمله‌ی سایبری بزرگی را اجرا کند.</a:t>
            </a:r>
          </a:p>
          <a:p>
            <a:pPr algn="r" rtl="1"/>
            <a:r>
              <a:rPr lang="fa-IR" b="1" dirty="0" smtClean="0">
                <a:cs typeface="B Nazanin" panose="00000400000000000000" pitchFamily="2" charset="-78"/>
              </a:rPr>
              <a:t>۵. استخدام هکر</a:t>
            </a:r>
          </a:p>
          <a:p>
            <a:pPr algn="r" rtl="1"/>
            <a:r>
              <a:rPr lang="fa-IR" dirty="0" smtClean="0">
                <a:cs typeface="B Nazanin" panose="00000400000000000000" pitchFamily="2" charset="-78"/>
              </a:rPr>
              <a:t>در دارک نت جرایم سایبری سازمان یافته‌ای وجود دارد که به واسطه‌ی آن می‌توان هکرهای خبره‌ای را استخدام کرد. برخی از این هکرها تا به حال توانسته‌اند در سیستم‌های قبیل گوگل، ادوبی و </a:t>
            </a:r>
            <a:r>
              <a:rPr lang="en-US" dirty="0" smtClean="0">
                <a:cs typeface="B Nazanin" panose="00000400000000000000" pitchFamily="2" charset="-78"/>
              </a:rPr>
              <a:t>Lockheed Martin </a:t>
            </a:r>
            <a:r>
              <a:rPr lang="fa-IR" dirty="0" smtClean="0">
                <a:cs typeface="B Nazanin" panose="00000400000000000000" pitchFamily="2" charset="-78"/>
              </a:rPr>
              <a:t>نفوذ کنند. </a:t>
            </a:r>
          </a:p>
          <a:p>
            <a:pPr algn="r" rtl="1"/>
            <a:endParaRPr lang="en-US" dirty="0">
              <a:cs typeface="B Nazanin" panose="00000400000000000000" pitchFamily="2" charset="-78"/>
            </a:endParaRPr>
          </a:p>
        </p:txBody>
      </p:sp>
      <p:sp>
        <p:nvSpPr>
          <p:cNvPr id="4" name="Slide Number Placeholder 3"/>
          <p:cNvSpPr>
            <a:spLocks noGrp="1"/>
          </p:cNvSpPr>
          <p:nvPr>
            <p:ph type="sldNum" sz="quarter" idx="10"/>
          </p:nvPr>
        </p:nvSpPr>
        <p:spPr/>
        <p:txBody>
          <a:bodyPr/>
          <a:lstStyle/>
          <a:p>
            <a:fld id="{76453EA1-94B4-4317-85E7-1E6FED3750E4}" type="slidenum">
              <a:rPr lang="en-US" smtClean="0"/>
              <a:t>5</a:t>
            </a:fld>
            <a:endParaRPr lang="en-US"/>
          </a:p>
        </p:txBody>
      </p:sp>
    </p:spTree>
    <p:extLst>
      <p:ext uri="{BB962C8B-B14F-4D97-AF65-F5344CB8AC3E}">
        <p14:creationId xmlns:p14="http://schemas.microsoft.com/office/powerpoint/2010/main" val="3569079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r" rtl="1"/>
            <a:r>
              <a:rPr lang="fa-IR" b="1" dirty="0" smtClean="0">
                <a:cs typeface="B Nazanin" panose="00000400000000000000" pitchFamily="2" charset="-78"/>
              </a:rPr>
              <a:t>. مرورگرهای ناشناس</a:t>
            </a:r>
          </a:p>
          <a:p>
            <a:pPr algn="r" rtl="1"/>
            <a:r>
              <a:rPr lang="fa-IR" dirty="0" smtClean="0">
                <a:cs typeface="B Nazanin" panose="00000400000000000000" pitchFamily="2" charset="-78"/>
              </a:rPr>
              <a:t>تور (</a:t>
            </a:r>
            <a:r>
              <a:rPr lang="en-US" dirty="0" smtClean="0">
                <a:cs typeface="B Nazanin" panose="00000400000000000000" pitchFamily="2" charset="-78"/>
              </a:rPr>
              <a:t>T-O-R) </a:t>
            </a:r>
            <a:r>
              <a:rPr lang="fa-IR" dirty="0" smtClean="0">
                <a:cs typeface="B Nazanin" panose="00000400000000000000" pitchFamily="2" charset="-78"/>
              </a:rPr>
              <a:t>یا </a:t>
            </a:r>
            <a:r>
              <a:rPr lang="en-US" dirty="0" smtClean="0">
                <a:cs typeface="B Nazanin" panose="00000400000000000000" pitchFamily="2" charset="-78"/>
              </a:rPr>
              <a:t>The Onion Router </a:t>
            </a:r>
            <a:r>
              <a:rPr lang="fa-IR" dirty="0" smtClean="0">
                <a:cs typeface="B Nazanin" panose="00000400000000000000" pitchFamily="2" charset="-78"/>
              </a:rPr>
              <a:t>سامانه‌ای است که برای ناشناس ماندن کاربران در محیط اینترنت به کار می‌رود و از نرم‌افزار کارخواه و شبکه‌ای از سرورها تشکیل شده و می‌تواند داده‌هایی از کاربران را مانند جایگاه و نشانی پروتکل اینترنت پنهان کند. بهره گیری از این سامانه ردگیری و شنود داده‌های کاربر را به دست دیگران بسیار سخت می‌کند. شبکه‌ی تور دارای مرورگری است که می‌تواند از آن به عنوان دستیابی به دارک نت استفاده کرد. این مرورگر در هنگام بارگذاری صفحات به منظور مخفی نگه داشتن درخواست کاربر، از ۶۰۰۰ سرور استفاده می‌کند. این قابلیت باعث می‌شود تا ردیابی کاربران و ردیابی درخواست‌های آن‌ها توسط نهادهای دولتی بسیار دشوار و تقریبا ناممکن شود. وب‌سایت‌های مبتنی بر این شبکه برخلاف </a:t>
            </a:r>
            <a:r>
              <a:rPr lang="en-US" dirty="0" smtClean="0">
                <a:cs typeface="B Nazanin" panose="00000400000000000000" pitchFamily="2" charset="-78"/>
              </a:rPr>
              <a:t>com. </a:t>
            </a:r>
            <a:r>
              <a:rPr lang="fa-IR" dirty="0" smtClean="0">
                <a:cs typeface="B Nazanin" panose="00000400000000000000" pitchFamily="2" charset="-78"/>
              </a:rPr>
              <a:t>دارای پسوند </a:t>
            </a:r>
            <a:r>
              <a:rPr lang="en-US" dirty="0" smtClean="0">
                <a:cs typeface="B Nazanin" panose="00000400000000000000" pitchFamily="2" charset="-78"/>
              </a:rPr>
              <a:t>onion. </a:t>
            </a:r>
            <a:r>
              <a:rPr lang="fa-IR" dirty="0" smtClean="0">
                <a:cs typeface="B Nazanin" panose="00000400000000000000" pitchFamily="2" charset="-78"/>
              </a:rPr>
              <a:t>است که دسترسی به این دسته از وب‌سایت‌ها تنها از طریق مرورگر تور امکان‌پذیر است.</a:t>
            </a:r>
          </a:p>
          <a:p>
            <a:pPr algn="r" rtl="1"/>
            <a:r>
              <a:rPr lang="fa-IR" b="1" dirty="0" smtClean="0">
                <a:cs typeface="B Nazanin" panose="00000400000000000000" pitchFamily="2" charset="-78"/>
              </a:rPr>
              <a:t>۲. موتورهای جستجوی ناشناس</a:t>
            </a:r>
          </a:p>
          <a:p>
            <a:pPr algn="r" rtl="1"/>
            <a:r>
              <a:rPr lang="fa-IR" dirty="0" smtClean="0">
                <a:cs typeface="B Nazanin" panose="00000400000000000000" pitchFamily="2" charset="-78"/>
              </a:rPr>
              <a:t>در اواسط سال ۲۰۱۴ یک هکر اولین موتور جستجوی ناشناس و توزیع شده‌ی دارک وب با نام </a:t>
            </a:r>
            <a:r>
              <a:rPr lang="en-US" dirty="0" smtClean="0">
                <a:cs typeface="B Nazanin" panose="00000400000000000000" pitchFamily="2" charset="-78"/>
              </a:rPr>
              <a:t>Grams </a:t>
            </a:r>
            <a:r>
              <a:rPr lang="fa-IR" dirty="0" smtClean="0">
                <a:cs typeface="B Nazanin" panose="00000400000000000000" pitchFamily="2" charset="-78"/>
              </a:rPr>
              <a:t>را توسعه داد. </a:t>
            </a:r>
            <a:r>
              <a:rPr lang="en-US" dirty="0" smtClean="0">
                <a:cs typeface="B Nazanin" panose="00000400000000000000" pitchFamily="2" charset="-78"/>
              </a:rPr>
              <a:t>Grams </a:t>
            </a:r>
            <a:r>
              <a:rPr lang="fa-IR" dirty="0" smtClean="0">
                <a:cs typeface="B Nazanin" panose="00000400000000000000" pitchFamily="2" charset="-78"/>
              </a:rPr>
              <a:t>به کاربران این امکان را می‌دهد تا بتوانند مواد مخدر، اسلحه‌ها و حساب‌های کاربرای به سرقت رفته در وب‌سایت‌های پنهان را جستجو کنند. علاوه بر این، </a:t>
            </a:r>
            <a:r>
              <a:rPr lang="en-US" dirty="0" smtClean="0">
                <a:cs typeface="B Nazanin" panose="00000400000000000000" pitchFamily="2" charset="-78"/>
              </a:rPr>
              <a:t>Grams </a:t>
            </a:r>
            <a:r>
              <a:rPr lang="fa-IR" dirty="0" smtClean="0">
                <a:cs typeface="B Nazanin" panose="00000400000000000000" pitchFamily="2" charset="-78"/>
              </a:rPr>
              <a:t>همانند گوگل دارای گزینه‌ای به نام </a:t>
            </a:r>
            <a:r>
              <a:rPr lang="en-US" dirty="0" smtClean="0">
                <a:cs typeface="B Nazanin" panose="00000400000000000000" pitchFamily="2" charset="-78"/>
              </a:rPr>
              <a:t>I’m Feeling Lucky </a:t>
            </a:r>
            <a:r>
              <a:rPr lang="fa-IR" dirty="0" smtClean="0">
                <a:cs typeface="B Nazanin" panose="00000400000000000000" pitchFamily="2" charset="-78"/>
              </a:rPr>
              <a:t>به منظور جستجو است.</a:t>
            </a:r>
          </a:p>
          <a:p>
            <a:pPr algn="r" rtl="1"/>
            <a:r>
              <a:rPr lang="fa-IR" b="1" dirty="0" smtClean="0">
                <a:cs typeface="B Nazanin" panose="00000400000000000000" pitchFamily="2" charset="-78"/>
              </a:rPr>
              <a:t>۳. ویکی‌های جنایی</a:t>
            </a:r>
          </a:p>
          <a:p>
            <a:pPr algn="r" rtl="1"/>
            <a:r>
              <a:rPr lang="fa-IR" dirty="0" smtClean="0">
                <a:cs typeface="B Nazanin" panose="00000400000000000000" pitchFamily="2" charset="-78"/>
              </a:rPr>
              <a:t>در دارک نت تمامی اقدامات مانند هک‌ها، بازارهای سیاه، ویروس‌ها و مواد مخدره به صورت ویکی طبقه بندی شده که برای هر قسمت نیز توضیحاتی ارائه شده است.</a:t>
            </a:r>
          </a:p>
          <a:p>
            <a:pPr algn="r" rtl="1"/>
            <a:r>
              <a:rPr lang="fa-IR" b="1" dirty="0" smtClean="0">
                <a:cs typeface="B Nazanin" panose="00000400000000000000" pitchFamily="2" charset="-78"/>
              </a:rPr>
              <a:t>۴. چت روم‌های پنهان</a:t>
            </a:r>
          </a:p>
          <a:p>
            <a:pPr algn="r" rtl="1"/>
            <a:r>
              <a:rPr lang="fa-IR" dirty="0" smtClean="0">
                <a:cs typeface="B Nazanin" panose="00000400000000000000" pitchFamily="2" charset="-78"/>
              </a:rPr>
              <a:t>همانند دنیای واقعی، مجرمان در شبکه‌های آنلاین نیز به دنبال به دست آوردن  تبهکارانه‌ترین افراد هستند تا بتوانند به هدف‌های خود دست یابند. در دارک نت چت روم‌هایی وجود دارد که افراد به واسطه‌ی آن می‌توانند کارهای غیر قانونی را انجام دهند. </a:t>
            </a:r>
          </a:p>
          <a:p>
            <a:pPr algn="r" rtl="1"/>
            <a:endParaRPr lang="en-US" dirty="0">
              <a:cs typeface="B Nazanin" panose="00000400000000000000" pitchFamily="2" charset="-78"/>
            </a:endParaRPr>
          </a:p>
        </p:txBody>
      </p:sp>
      <p:sp>
        <p:nvSpPr>
          <p:cNvPr id="4" name="Slide Number Placeholder 3"/>
          <p:cNvSpPr>
            <a:spLocks noGrp="1"/>
          </p:cNvSpPr>
          <p:nvPr>
            <p:ph type="sldNum" sz="quarter" idx="10"/>
          </p:nvPr>
        </p:nvSpPr>
        <p:spPr/>
        <p:txBody>
          <a:bodyPr/>
          <a:lstStyle/>
          <a:p>
            <a:fld id="{76453EA1-94B4-4317-85E7-1E6FED3750E4}" type="slidenum">
              <a:rPr lang="en-US" smtClean="0"/>
              <a:t>6</a:t>
            </a:fld>
            <a:endParaRPr lang="en-US"/>
          </a:p>
        </p:txBody>
      </p:sp>
    </p:spTree>
    <p:extLst>
      <p:ext uri="{BB962C8B-B14F-4D97-AF65-F5344CB8AC3E}">
        <p14:creationId xmlns:p14="http://schemas.microsoft.com/office/powerpoint/2010/main" val="3389966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453EA1-94B4-4317-85E7-1E6FED3750E4}" type="slidenum">
              <a:rPr lang="en-US" smtClean="0"/>
              <a:t>7</a:t>
            </a:fld>
            <a:endParaRPr lang="en-US"/>
          </a:p>
        </p:txBody>
      </p:sp>
    </p:spTree>
    <p:extLst>
      <p:ext uri="{BB962C8B-B14F-4D97-AF65-F5344CB8AC3E}">
        <p14:creationId xmlns:p14="http://schemas.microsoft.com/office/powerpoint/2010/main" val="16027715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1/3/2017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1/3/2017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0" y="1920240"/>
            <a:ext cx="9845039" cy="3862981"/>
          </a:xfrm>
        </p:spPr>
        <p:txBody>
          <a:bodyPr/>
          <a:lstStyle/>
          <a:p>
            <a:pPr algn="r" rtl="1"/>
            <a:r>
              <a:rPr lang="fa-IR" dirty="0" smtClean="0">
                <a:latin typeface="Lucida Handwriting" panose="03010101010101010101" pitchFamily="66" charset="0"/>
                <a:cs typeface="B Nazanin Outline" panose="00000400000000000000" pitchFamily="2" charset="-78"/>
              </a:rPr>
              <a:t>دارک وب</a:t>
            </a:r>
            <a:r>
              <a:rPr lang="en-US" dirty="0" smtClean="0">
                <a:latin typeface="Lucida Handwriting" panose="03010101010101010101" pitchFamily="66" charset="0"/>
                <a:cs typeface="B Nazanin Outline" panose="00000400000000000000" pitchFamily="2" charset="-78"/>
              </a:rPr>
              <a:t> </a:t>
            </a:r>
            <a:r>
              <a:rPr lang="en-US" sz="6600" dirty="0" smtClean="0">
                <a:latin typeface="Castellar" panose="020A0402060406010301" pitchFamily="18" charset="0"/>
                <a:ea typeface="Tahoma" panose="020B0604030504040204" pitchFamily="34" charset="0"/>
                <a:cs typeface="Tahoma" panose="020B0604030504040204" pitchFamily="34" charset="0"/>
              </a:rPr>
              <a:t>Dark </a:t>
            </a:r>
            <a:r>
              <a:rPr lang="en-US" sz="6000" dirty="0" smtClean="0">
                <a:latin typeface="Castellar" panose="020A0402060406010301" pitchFamily="18" charset="0"/>
                <a:ea typeface="Tahoma" panose="020B0604030504040204" pitchFamily="34" charset="0"/>
                <a:cs typeface="Tahoma" panose="020B0604030504040204" pitchFamily="34" charset="0"/>
              </a:rPr>
              <a:t>web</a:t>
            </a:r>
            <a:r>
              <a:rPr lang="en-US" sz="4800" dirty="0" smtClean="0">
                <a:latin typeface="Castellar" panose="020A0402060406010301" pitchFamily="18" charset="0"/>
                <a:ea typeface="Tahoma" panose="020B0604030504040204" pitchFamily="34" charset="0"/>
                <a:cs typeface="Tahoma" panose="020B0604030504040204" pitchFamily="34" charset="0"/>
              </a:rPr>
              <a:t> </a:t>
            </a:r>
            <a:r>
              <a:rPr lang="fa-IR" dirty="0" smtClean="0">
                <a:latin typeface="Lucida Handwriting" panose="03010101010101010101" pitchFamily="66" charset="0"/>
                <a:cs typeface="B Nazanin Outline" panose="00000400000000000000" pitchFamily="2" charset="-78"/>
              </a:rPr>
              <a:t/>
            </a:r>
            <a:br>
              <a:rPr lang="fa-IR" dirty="0" smtClean="0">
                <a:latin typeface="Lucida Handwriting" panose="03010101010101010101" pitchFamily="66" charset="0"/>
                <a:cs typeface="B Nazanin Outline" panose="00000400000000000000" pitchFamily="2" charset="-78"/>
              </a:rPr>
            </a:br>
            <a:r>
              <a:rPr lang="fa-IR" sz="6000" dirty="0" smtClean="0">
                <a:latin typeface="Lucida Handwriting" panose="03010101010101010101" pitchFamily="66" charset="0"/>
                <a:cs typeface="B Nazanin Outline" panose="00000400000000000000" pitchFamily="2" charset="-78"/>
              </a:rPr>
              <a:t/>
            </a:r>
            <a:br>
              <a:rPr lang="fa-IR" sz="6000" dirty="0" smtClean="0">
                <a:latin typeface="Lucida Handwriting" panose="03010101010101010101" pitchFamily="66" charset="0"/>
                <a:cs typeface="B Nazanin Outline" panose="00000400000000000000" pitchFamily="2" charset="-78"/>
              </a:rPr>
            </a:br>
            <a:r>
              <a:rPr lang="fa-IR" sz="2000" dirty="0" smtClean="0">
                <a:latin typeface="Lucida Handwriting" panose="03010101010101010101" pitchFamily="66" charset="0"/>
                <a:cs typeface="B Nazanin Outline" panose="00000400000000000000" pitchFamily="2" charset="-78"/>
              </a:rPr>
              <a:t>میلاد سلیمانی</a:t>
            </a:r>
            <a:br>
              <a:rPr lang="fa-IR" sz="2000" dirty="0" smtClean="0">
                <a:latin typeface="Lucida Handwriting" panose="03010101010101010101" pitchFamily="66" charset="0"/>
                <a:cs typeface="B Nazanin Outline" panose="00000400000000000000" pitchFamily="2" charset="-78"/>
              </a:rPr>
            </a:br>
            <a:r>
              <a:rPr lang="fa-IR" sz="2000" dirty="0" smtClean="0">
                <a:latin typeface="Lucida Handwriting" panose="03010101010101010101" pitchFamily="66" charset="0"/>
                <a:cs typeface="B Nazanin Outline" panose="00000400000000000000" pitchFamily="2" charset="-78"/>
              </a:rPr>
              <a:t/>
            </a:r>
            <a:br>
              <a:rPr lang="fa-IR" sz="2000" dirty="0" smtClean="0">
                <a:latin typeface="Lucida Handwriting" panose="03010101010101010101" pitchFamily="66" charset="0"/>
                <a:cs typeface="B Nazanin Outline" panose="00000400000000000000" pitchFamily="2" charset="-78"/>
              </a:rPr>
            </a:br>
            <a:r>
              <a:rPr lang="fa-IR" sz="2000" dirty="0" smtClean="0">
                <a:latin typeface="Lucida Handwriting" panose="03010101010101010101" pitchFamily="66" charset="0"/>
                <a:cs typeface="B Nazanin Outline" panose="00000400000000000000" pitchFamily="2" charset="-78"/>
              </a:rPr>
              <a:t>پاییز 95</a:t>
            </a:r>
            <a:endParaRPr lang="en-US" sz="5400" dirty="0">
              <a:latin typeface="Lucida Handwriting" panose="03010101010101010101" pitchFamily="66" charset="0"/>
              <a:cs typeface="B Nazanin Outline" panose="00000400000000000000" pitchFamily="2" charset="-78"/>
            </a:endParaRPr>
          </a:p>
        </p:txBody>
      </p:sp>
      <p:sp>
        <p:nvSpPr>
          <p:cNvPr id="4" name="Subtitle 3"/>
          <p:cNvSpPr>
            <a:spLocks noGrp="1"/>
          </p:cNvSpPr>
          <p:nvPr>
            <p:ph type="subTitle" idx="1"/>
          </p:nvPr>
        </p:nvSpPr>
        <p:spPr>
          <a:xfrm>
            <a:off x="1464444" y="586380"/>
            <a:ext cx="7426338" cy="861420"/>
          </a:xfrm>
        </p:spPr>
        <p:txBody>
          <a:bodyPr>
            <a:normAutofit/>
          </a:bodyPr>
          <a:lstStyle/>
          <a:p>
            <a:pPr algn="ctr" rtl="1"/>
            <a:r>
              <a:rPr lang="fa-IR" sz="1600" dirty="0" smtClean="0">
                <a:solidFill>
                  <a:schemeClr val="tx1"/>
                </a:solidFill>
              </a:rPr>
              <a:t>به نام خدا</a:t>
            </a:r>
            <a:endParaRPr lang="en-US" sz="1600" dirty="0">
              <a:solidFill>
                <a:schemeClr val="tx1"/>
              </a:solidFill>
            </a:endParaRPr>
          </a:p>
        </p:txBody>
      </p:sp>
    </p:spTree>
    <p:extLst>
      <p:ext uri="{BB962C8B-B14F-4D97-AF65-F5344CB8AC3E}">
        <p14:creationId xmlns:p14="http://schemas.microsoft.com/office/powerpoint/2010/main" val="3915874043"/>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Nazanin Outline" panose="00000400000000000000" pitchFamily="2" charset="-78"/>
              </a:rPr>
              <a:t>دارک وب چیست؟</a:t>
            </a:r>
            <a:br>
              <a:rPr lang="fa-IR" dirty="0" smtClean="0">
                <a:cs typeface="B Nazanin Outline" panose="00000400000000000000" pitchFamily="2" charset="-78"/>
              </a:rPr>
            </a:br>
            <a:endParaRPr lang="en-US" dirty="0">
              <a:cs typeface="B Nazanin Outline" panose="00000400000000000000" pitchFamily="2" charset="-78"/>
            </a:endParaRPr>
          </a:p>
        </p:txBody>
      </p:sp>
      <p:sp>
        <p:nvSpPr>
          <p:cNvPr id="3" name="Content Placeholder 2"/>
          <p:cNvSpPr>
            <a:spLocks noGrp="1"/>
          </p:cNvSpPr>
          <p:nvPr>
            <p:ph idx="1"/>
          </p:nvPr>
        </p:nvSpPr>
        <p:spPr/>
        <p:txBody>
          <a:bodyPr/>
          <a:lstStyle/>
          <a:p>
            <a:pPr algn="r" rtl="1"/>
            <a:r>
              <a:rPr lang="fa-IR" dirty="0">
                <a:cs typeface="B Nazanin" panose="00000400000000000000" pitchFamily="2" charset="-78"/>
              </a:rPr>
              <a:t>تعریف : اینترنت شبکه‌ی گسترده‌ای است که با تکنولوژی‌های فعلی همه چیز اعم از افراد و شبکه‌های مختلف در آن قابل پیگیری هستند. اما در حال حاضر شبکه‌ای ناشناس با نام «دارک وب» وجود دارد که همه‌ی فعالیت‌های آن غیر قابل ردیابی و شناسایی </a:t>
            </a:r>
            <a:r>
              <a:rPr lang="fa-IR" dirty="0" smtClean="0">
                <a:cs typeface="B Nazanin" panose="00000400000000000000" pitchFamily="2" charset="-78"/>
              </a:rPr>
              <a:t>است.</a:t>
            </a:r>
          </a:p>
          <a:p>
            <a:pPr algn="r" rtl="1"/>
            <a:r>
              <a:rPr lang="fa-IR" dirty="0" smtClean="0">
                <a:cs typeface="B Nazanin" panose="00000400000000000000" pitchFamily="2" charset="-78"/>
              </a:rPr>
              <a:t>500 برابر بزرگتر از شبکه ی عادی</a:t>
            </a:r>
          </a:p>
          <a:p>
            <a:pPr algn="r" rtl="1"/>
            <a:r>
              <a:rPr lang="fa-IR" dirty="0">
                <a:cs typeface="B Nazanin" panose="00000400000000000000" pitchFamily="2" charset="-78"/>
              </a:rPr>
              <a:t>گوگل قادر </a:t>
            </a:r>
            <a:r>
              <a:rPr lang="fa-IR" dirty="0" smtClean="0">
                <a:cs typeface="B Nazanin" panose="00000400000000000000" pitchFamily="2" charset="-78"/>
              </a:rPr>
              <a:t>به ردیابی </a:t>
            </a:r>
            <a:r>
              <a:rPr lang="fa-IR" dirty="0">
                <a:cs typeface="B Nazanin" panose="00000400000000000000" pitchFamily="2" charset="-78"/>
              </a:rPr>
              <a:t>آن </a:t>
            </a:r>
            <a:r>
              <a:rPr lang="fa-IR" dirty="0" smtClean="0">
                <a:cs typeface="B Nazanin" panose="00000400000000000000" pitchFamily="2" charset="-78"/>
              </a:rPr>
              <a:t>نیست</a:t>
            </a:r>
          </a:p>
          <a:p>
            <a:pPr algn="r" rtl="1"/>
            <a:r>
              <a:rPr lang="fa-IR" dirty="0" smtClean="0">
                <a:cs typeface="B Nazanin" panose="00000400000000000000" pitchFamily="2" charset="-78"/>
              </a:rPr>
              <a:t>تنها </a:t>
            </a:r>
            <a:r>
              <a:rPr lang="fa-IR" dirty="0">
                <a:cs typeface="B Nazanin" panose="00000400000000000000" pitchFamily="2" charset="-78"/>
              </a:rPr>
              <a:t>۰.۰۳ درصد از تمامی اطلاعات آن در جستجوهایی که توسط گوگل انجام می‌شود نمایش داده می‌شود. </a:t>
            </a:r>
            <a:endParaRPr lang="fa-IR" dirty="0" smtClean="0">
              <a:cs typeface="B Nazanin" panose="00000400000000000000" pitchFamily="2" charset="-78"/>
            </a:endParaRPr>
          </a:p>
          <a:p>
            <a:pPr algn="r" rtl="1"/>
            <a:r>
              <a:rPr lang="fa-IR" dirty="0">
                <a:cs typeface="B Nazanin" panose="00000400000000000000" pitchFamily="2" charset="-78"/>
              </a:rPr>
              <a:t>هکرها، تروریست‌ها و افراد سودجو</a:t>
            </a:r>
            <a:endParaRPr lang="fa-IR" dirty="0" smtClean="0">
              <a:cs typeface="B Nazanin" panose="00000400000000000000" pitchFamily="2" charset="-78"/>
            </a:endParaRPr>
          </a:p>
        </p:txBody>
      </p:sp>
    </p:spTree>
    <p:extLst>
      <p:ext uri="{BB962C8B-B14F-4D97-AF65-F5344CB8AC3E}">
        <p14:creationId xmlns:p14="http://schemas.microsoft.com/office/powerpoint/2010/main" val="343544595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Nazanin Outline" panose="00000400000000000000" pitchFamily="2" charset="-78"/>
              </a:rPr>
              <a:t>تفاوت دارک وب و دیپ وب</a:t>
            </a:r>
            <a:endParaRPr lang="en-US" dirty="0">
              <a:cs typeface="B Nazanin Outline" panose="00000400000000000000" pitchFamily="2" charset="-78"/>
            </a:endParaRPr>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33304" y="1371600"/>
            <a:ext cx="8007530" cy="5042263"/>
          </a:xfrm>
          <a:prstGeom prst="rect">
            <a:avLst/>
          </a:prstGeom>
          <a:ln>
            <a:noFill/>
          </a:ln>
          <a:effectLst>
            <a:outerShdw algn="tl" rotWithShape="0">
              <a:srgbClr val="000000">
                <a:alpha val="70000"/>
              </a:srgbClr>
            </a:outerShdw>
            <a:softEdge rad="63500"/>
          </a:effectLst>
        </p:spPr>
      </p:pic>
    </p:spTree>
    <p:extLst>
      <p:ext uri="{BB962C8B-B14F-4D97-AF65-F5344CB8AC3E}">
        <p14:creationId xmlns:p14="http://schemas.microsoft.com/office/powerpoint/2010/main" val="109393391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Outline" panose="00000400000000000000" pitchFamily="2" charset="-78"/>
              </a:rPr>
              <a:t>هرآنچه که می‌توان از دارک نت تهیه کرد</a:t>
            </a:r>
            <a:r>
              <a:rPr lang="fa-IR" b="1" dirty="0" smtClean="0">
                <a:cs typeface="B Nazanin Outline" panose="00000400000000000000" pitchFamily="2" charset="-78"/>
              </a:rPr>
              <a:t>:</a:t>
            </a:r>
            <a:endParaRPr lang="en-US" dirty="0">
              <a:cs typeface="B Nazanin Outline" panose="00000400000000000000" pitchFamily="2" charset="-78"/>
            </a:endParaRPr>
          </a:p>
        </p:txBody>
      </p:sp>
      <p:sp>
        <p:nvSpPr>
          <p:cNvPr id="3" name="Content Placeholder 2"/>
          <p:cNvSpPr>
            <a:spLocks noGrp="1"/>
          </p:cNvSpPr>
          <p:nvPr>
            <p:ph idx="1"/>
          </p:nvPr>
        </p:nvSpPr>
        <p:spPr/>
        <p:txBody>
          <a:bodyPr>
            <a:normAutofit/>
          </a:bodyPr>
          <a:lstStyle/>
          <a:p>
            <a:pPr algn="r" rtl="1"/>
            <a:r>
              <a:rPr lang="fa-IR" sz="2400" b="1" dirty="0" smtClean="0">
                <a:cs typeface="B Nazanin" panose="00000400000000000000" pitchFamily="2" charset="-78"/>
              </a:rPr>
              <a:t>مواد مخدر</a:t>
            </a:r>
            <a:endParaRPr lang="en-US" sz="2400" b="1" dirty="0" smtClean="0">
              <a:cs typeface="B Nazanin" panose="00000400000000000000" pitchFamily="2" charset="-78"/>
            </a:endParaRPr>
          </a:p>
          <a:p>
            <a:pPr algn="r" rtl="1"/>
            <a:r>
              <a:rPr lang="fa-IR" sz="2400" b="1" dirty="0" smtClean="0">
                <a:cs typeface="B Nazanin" panose="00000400000000000000" pitchFamily="2" charset="-78"/>
              </a:rPr>
              <a:t>ارز تقلبی</a:t>
            </a:r>
            <a:endParaRPr lang="en-US" sz="2400" b="1" dirty="0" smtClean="0">
              <a:cs typeface="B Nazanin" panose="00000400000000000000" pitchFamily="2" charset="-78"/>
            </a:endParaRPr>
          </a:p>
          <a:p>
            <a:pPr algn="r" rtl="1"/>
            <a:r>
              <a:rPr lang="fa-IR" sz="2400" b="1" dirty="0">
                <a:cs typeface="B Nazanin" panose="00000400000000000000" pitchFamily="2" charset="-78"/>
              </a:rPr>
              <a:t>مدارک جعلی</a:t>
            </a:r>
          </a:p>
          <a:p>
            <a:pPr algn="r" rtl="1"/>
            <a:r>
              <a:rPr lang="fa-IR" sz="2400" b="1" dirty="0">
                <a:cs typeface="B Nazanin" panose="00000400000000000000" pitchFamily="2" charset="-78"/>
              </a:rPr>
              <a:t>اسلحه، مهمات و مواد منفجره</a:t>
            </a:r>
          </a:p>
          <a:p>
            <a:pPr algn="r" rtl="1"/>
            <a:r>
              <a:rPr lang="fa-IR" sz="2400" b="1" dirty="0">
                <a:cs typeface="B Nazanin" panose="00000400000000000000" pitchFamily="2" charset="-78"/>
              </a:rPr>
              <a:t>قاتل </a:t>
            </a:r>
          </a:p>
          <a:p>
            <a:pPr algn="r" rtl="1"/>
            <a:r>
              <a:rPr lang="fa-IR" sz="2400" b="1" dirty="0">
                <a:cs typeface="B Nazanin" panose="00000400000000000000" pitchFamily="2" charset="-78"/>
              </a:rPr>
              <a:t>اعضای بدن </a:t>
            </a:r>
            <a:r>
              <a:rPr lang="fa-IR" sz="2400" b="1" dirty="0" smtClean="0">
                <a:cs typeface="B Nazanin" panose="00000400000000000000" pitchFamily="2" charset="-78"/>
              </a:rPr>
              <a:t>انسان</a:t>
            </a:r>
            <a:endParaRPr lang="en-US" sz="2400" b="1" dirty="0" smtClean="0">
              <a:cs typeface="B Nazanin" panose="00000400000000000000" pitchFamily="2" charset="-78"/>
            </a:endParaRPr>
          </a:p>
          <a:p>
            <a:pPr marL="0" indent="0" algn="r" rtl="1">
              <a:buNone/>
            </a:pPr>
            <a:endParaRPr lang="fa-IR" sz="2400" b="1" dirty="0">
              <a:cs typeface="B Nazanin" panose="00000400000000000000" pitchFamily="2" charset="-78"/>
            </a:endParaRPr>
          </a:p>
          <a:p>
            <a:pPr algn="r" rtl="1"/>
            <a:endParaRPr lang="fa-IR" sz="2400" b="1" dirty="0">
              <a:cs typeface="B Nazanin" panose="00000400000000000000" pitchFamily="2" charset="-78"/>
            </a:endParaRPr>
          </a:p>
        </p:txBody>
      </p:sp>
    </p:spTree>
    <p:extLst>
      <p:ext uri="{BB962C8B-B14F-4D97-AF65-F5344CB8AC3E}">
        <p14:creationId xmlns:p14="http://schemas.microsoft.com/office/powerpoint/2010/main" val="195809164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Outline" panose="00000400000000000000" pitchFamily="2" charset="-78"/>
              </a:rPr>
              <a:t>جرایم اینترنتی و فایل‌های غیر قانونی موجود در دارک نت:</a:t>
            </a:r>
            <a:br>
              <a:rPr lang="fa-IR" b="1" dirty="0">
                <a:cs typeface="B Nazanin Outline" panose="00000400000000000000" pitchFamily="2" charset="-78"/>
              </a:rPr>
            </a:br>
            <a:endParaRPr lang="en-US" dirty="0">
              <a:cs typeface="B Nazanin Outline" panose="00000400000000000000" pitchFamily="2" charset="-78"/>
            </a:endParaRPr>
          </a:p>
        </p:txBody>
      </p:sp>
      <p:sp>
        <p:nvSpPr>
          <p:cNvPr id="3" name="Content Placeholder 2"/>
          <p:cNvSpPr>
            <a:spLocks noGrp="1"/>
          </p:cNvSpPr>
          <p:nvPr>
            <p:ph idx="1"/>
          </p:nvPr>
        </p:nvSpPr>
        <p:spPr>
          <a:xfrm>
            <a:off x="1104293" y="2193595"/>
            <a:ext cx="8946541" cy="4195481"/>
          </a:xfrm>
        </p:spPr>
        <p:txBody>
          <a:bodyPr>
            <a:normAutofit/>
          </a:bodyPr>
          <a:lstStyle/>
          <a:p>
            <a:pPr algn="r" rtl="1"/>
            <a:r>
              <a:rPr lang="fa-IR" sz="2400" b="1" dirty="0">
                <a:cs typeface="B Nazanin" panose="00000400000000000000" pitchFamily="2" charset="-78"/>
              </a:rPr>
              <a:t>پول رمزنگاری شده</a:t>
            </a:r>
          </a:p>
          <a:p>
            <a:pPr algn="r" rtl="1"/>
            <a:r>
              <a:rPr lang="fa-IR" sz="2400" b="1" dirty="0">
                <a:cs typeface="B Nazanin" panose="00000400000000000000" pitchFamily="2" charset="-78"/>
              </a:rPr>
              <a:t>خدمات میزبانی وب</a:t>
            </a:r>
          </a:p>
          <a:p>
            <a:pPr algn="r" rtl="1"/>
            <a:r>
              <a:rPr lang="fa-IR" sz="2400" b="1" dirty="0">
                <a:cs typeface="B Nazanin" panose="00000400000000000000" pitchFamily="2" charset="-78"/>
              </a:rPr>
              <a:t>خدمات ابری</a:t>
            </a:r>
          </a:p>
          <a:p>
            <a:pPr algn="r" rtl="1"/>
            <a:r>
              <a:rPr lang="fa-IR" sz="2400" b="1" dirty="0">
                <a:cs typeface="B Nazanin" panose="00000400000000000000" pitchFamily="2" charset="-78"/>
              </a:rPr>
              <a:t>جُرم افزار</a:t>
            </a:r>
          </a:p>
          <a:p>
            <a:pPr algn="r" rtl="1"/>
            <a:r>
              <a:rPr lang="fa-IR" sz="2400" b="1" dirty="0">
                <a:cs typeface="B Nazanin" panose="00000400000000000000" pitchFamily="2" charset="-78"/>
              </a:rPr>
              <a:t>استخدام هکر</a:t>
            </a:r>
          </a:p>
          <a:p>
            <a:pPr algn="r" rtl="1"/>
            <a:endParaRPr lang="en-US" sz="2400" dirty="0">
              <a:cs typeface="B Nazanin" panose="00000400000000000000" pitchFamily="2" charset="-78"/>
            </a:endParaRPr>
          </a:p>
        </p:txBody>
      </p:sp>
    </p:spTree>
    <p:extLst>
      <p:ext uri="{BB962C8B-B14F-4D97-AF65-F5344CB8AC3E}">
        <p14:creationId xmlns:p14="http://schemas.microsoft.com/office/powerpoint/2010/main" val="405136500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b="1" dirty="0">
                <a:cs typeface="B Nazanin Outline" panose="00000400000000000000" pitchFamily="2" charset="-78"/>
              </a:rPr>
              <a:t>نحوه‌ی دسترسی به دارک </a:t>
            </a:r>
            <a:r>
              <a:rPr lang="fa-IR" b="1" dirty="0" smtClean="0">
                <a:cs typeface="B Nazanin Outline" panose="00000400000000000000" pitchFamily="2" charset="-78"/>
              </a:rPr>
              <a:t>نت:</a:t>
            </a:r>
            <a:endParaRPr lang="en-US" dirty="0">
              <a:cs typeface="B Nazanin Outline" panose="00000400000000000000" pitchFamily="2" charset="-78"/>
            </a:endParaRPr>
          </a:p>
        </p:txBody>
      </p:sp>
      <p:sp>
        <p:nvSpPr>
          <p:cNvPr id="3" name="Content Placeholder 2"/>
          <p:cNvSpPr>
            <a:spLocks noGrp="1"/>
          </p:cNvSpPr>
          <p:nvPr>
            <p:ph idx="1"/>
          </p:nvPr>
        </p:nvSpPr>
        <p:spPr/>
        <p:txBody>
          <a:bodyPr>
            <a:normAutofit/>
          </a:bodyPr>
          <a:lstStyle/>
          <a:p>
            <a:pPr algn="r" rtl="1"/>
            <a:r>
              <a:rPr lang="fa-IR" sz="2400" b="1" dirty="0">
                <a:cs typeface="B Nazanin" panose="00000400000000000000" pitchFamily="2" charset="-78"/>
              </a:rPr>
              <a:t>مرورگرهای </a:t>
            </a:r>
            <a:r>
              <a:rPr lang="fa-IR" sz="2400" b="1" dirty="0" smtClean="0">
                <a:cs typeface="B Nazanin" panose="00000400000000000000" pitchFamily="2" charset="-78"/>
              </a:rPr>
              <a:t>ناشناس: </a:t>
            </a:r>
            <a:r>
              <a:rPr lang="en-US" sz="2400" b="1" dirty="0" smtClean="0">
                <a:cs typeface="B Nazanin" panose="00000400000000000000" pitchFamily="2" charset="-78"/>
              </a:rPr>
              <a:t>TOR</a:t>
            </a:r>
            <a:endParaRPr lang="fa-IR" sz="2400" b="1" dirty="0">
              <a:cs typeface="B Nazanin" panose="00000400000000000000" pitchFamily="2" charset="-78"/>
            </a:endParaRPr>
          </a:p>
          <a:p>
            <a:pPr algn="r" rtl="1"/>
            <a:r>
              <a:rPr lang="fa-IR" sz="2400" b="1" dirty="0">
                <a:cs typeface="B Nazanin" panose="00000400000000000000" pitchFamily="2" charset="-78"/>
              </a:rPr>
              <a:t>موتورهای جستجوی </a:t>
            </a:r>
            <a:r>
              <a:rPr lang="fa-IR" sz="2400" b="1" dirty="0" smtClean="0">
                <a:cs typeface="B Nazanin" panose="00000400000000000000" pitchFamily="2" charset="-78"/>
              </a:rPr>
              <a:t>ناشناس</a:t>
            </a:r>
            <a:r>
              <a:rPr lang="en-US" sz="2400" b="1" dirty="0" smtClean="0">
                <a:cs typeface="B Nazanin" panose="00000400000000000000" pitchFamily="2" charset="-78"/>
              </a:rPr>
              <a:t> </a:t>
            </a:r>
            <a:r>
              <a:rPr lang="fa-IR" sz="2400" b="1" dirty="0" smtClean="0">
                <a:cs typeface="B Nazanin" panose="00000400000000000000" pitchFamily="2" charset="-78"/>
              </a:rPr>
              <a:t>: </a:t>
            </a:r>
            <a:r>
              <a:rPr lang="en-US" sz="2400" b="1" dirty="0" smtClean="0">
                <a:cs typeface="B Nazanin" panose="00000400000000000000" pitchFamily="2" charset="-78"/>
              </a:rPr>
              <a:t>Grams</a:t>
            </a:r>
            <a:endParaRPr lang="fa-IR" sz="2400" b="1" dirty="0">
              <a:cs typeface="B Nazanin" panose="00000400000000000000" pitchFamily="2" charset="-78"/>
            </a:endParaRPr>
          </a:p>
          <a:p>
            <a:pPr algn="r" rtl="1"/>
            <a:r>
              <a:rPr lang="fa-IR" sz="2400" b="1" dirty="0">
                <a:cs typeface="B Nazanin" panose="00000400000000000000" pitchFamily="2" charset="-78"/>
              </a:rPr>
              <a:t>ویکی‌های </a:t>
            </a:r>
            <a:r>
              <a:rPr lang="fa-IR" sz="2400" b="1" dirty="0" smtClean="0">
                <a:cs typeface="B Nazanin" panose="00000400000000000000" pitchFamily="2" charset="-78"/>
              </a:rPr>
              <a:t>جنایی</a:t>
            </a:r>
            <a:r>
              <a:rPr lang="en-US" sz="2400" b="1" dirty="0" smtClean="0">
                <a:cs typeface="B Nazanin" panose="00000400000000000000" pitchFamily="2" charset="-78"/>
              </a:rPr>
              <a:t> </a:t>
            </a:r>
            <a:r>
              <a:rPr lang="fa-IR" sz="2400" b="1" dirty="0" smtClean="0">
                <a:cs typeface="B Nazanin" panose="00000400000000000000" pitchFamily="2" charset="-78"/>
              </a:rPr>
              <a:t>: </a:t>
            </a:r>
            <a:r>
              <a:rPr lang="en-US" sz="2400" b="1" dirty="0" smtClean="0">
                <a:cs typeface="B Nazanin" panose="00000400000000000000" pitchFamily="2" charset="-78"/>
              </a:rPr>
              <a:t>The Hidden wiki</a:t>
            </a:r>
            <a:endParaRPr lang="fa-IR" sz="2400" b="1" dirty="0">
              <a:cs typeface="B Nazanin" panose="00000400000000000000" pitchFamily="2" charset="-78"/>
            </a:endParaRPr>
          </a:p>
          <a:p>
            <a:pPr algn="r" rtl="1"/>
            <a:r>
              <a:rPr lang="fa-IR" sz="2400" b="1" dirty="0">
                <a:cs typeface="B Nazanin" panose="00000400000000000000" pitchFamily="2" charset="-78"/>
              </a:rPr>
              <a:t>چت روم‌های پنهان</a:t>
            </a:r>
          </a:p>
          <a:p>
            <a:pPr algn="r" rtl="1"/>
            <a:endParaRPr lang="en-US" sz="2400" dirty="0">
              <a:cs typeface="B Nazanin" panose="00000400000000000000" pitchFamily="2" charset="-78"/>
            </a:endParaRPr>
          </a:p>
        </p:txBody>
      </p:sp>
    </p:spTree>
    <p:extLst>
      <p:ext uri="{BB962C8B-B14F-4D97-AF65-F5344CB8AC3E}">
        <p14:creationId xmlns:p14="http://schemas.microsoft.com/office/powerpoint/2010/main" val="297816617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12192000" cy="6858000"/>
          </a:xfrm>
        </p:spPr>
      </p:pic>
      <p:sp>
        <p:nvSpPr>
          <p:cNvPr id="2" name="Title 1"/>
          <p:cNvSpPr>
            <a:spLocks noGrp="1"/>
          </p:cNvSpPr>
          <p:nvPr>
            <p:ph type="title"/>
          </p:nvPr>
        </p:nvSpPr>
        <p:spPr>
          <a:xfrm>
            <a:off x="463231" y="3053678"/>
            <a:ext cx="9404723" cy="1400530"/>
          </a:xfrm>
        </p:spPr>
        <p:txBody>
          <a:bodyPr/>
          <a:lstStyle/>
          <a:p>
            <a:r>
              <a:rPr lang="en-US" dirty="0">
                <a:cs typeface="B Nazanin Outline" panose="00000400000000000000" pitchFamily="2" charset="-78"/>
              </a:rPr>
              <a:t>thank you</a:t>
            </a:r>
          </a:p>
        </p:txBody>
      </p:sp>
    </p:spTree>
    <p:extLst>
      <p:ext uri="{BB962C8B-B14F-4D97-AF65-F5344CB8AC3E}">
        <p14:creationId xmlns:p14="http://schemas.microsoft.com/office/powerpoint/2010/main" val="143644084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114</TotalTime>
  <Words>637</Words>
  <Application>Microsoft Office PowerPoint</Application>
  <PresentationFormat>Widescreen</PresentationFormat>
  <Paragraphs>70</Paragraphs>
  <Slides>7</Slides>
  <Notes>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vt:i4>
      </vt:variant>
    </vt:vector>
  </HeadingPairs>
  <TitlesOfParts>
    <vt:vector size="18" baseType="lpstr">
      <vt:lpstr>Arial</vt:lpstr>
      <vt:lpstr>B Nazanin</vt:lpstr>
      <vt:lpstr>B Nazanin Outline</vt:lpstr>
      <vt:lpstr>Calibri</vt:lpstr>
      <vt:lpstr>Castellar</vt:lpstr>
      <vt:lpstr>Century Gothic</vt:lpstr>
      <vt:lpstr>Lucida Handwriting</vt:lpstr>
      <vt:lpstr>Tahoma</vt:lpstr>
      <vt:lpstr>Times New Roman</vt:lpstr>
      <vt:lpstr>Wingdings 3</vt:lpstr>
      <vt:lpstr>Ion</vt:lpstr>
      <vt:lpstr>دارک وب Dark web   میلاد سلیمانی  پاییز 95</vt:lpstr>
      <vt:lpstr>دارک وب چیست؟ </vt:lpstr>
      <vt:lpstr>تفاوت دارک وب و دیپ وب</vt:lpstr>
      <vt:lpstr>هرآنچه که می‌توان از دارک نت تهیه کرد:</vt:lpstr>
      <vt:lpstr>جرایم اینترنتی و فایل‌های غیر قانونی موجود در دارک نت: </vt:lpstr>
      <vt:lpstr>نحوه‌ی دسترسی به دارک نت:</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دارک وب  ارائه میلاد سلیمانی مهندسی اینترنت پاییز 95</dc:title>
  <dc:creator>Windows User</dc:creator>
  <cp:lastModifiedBy>Windows User</cp:lastModifiedBy>
  <cp:revision>13</cp:revision>
  <dcterms:created xsi:type="dcterms:W3CDTF">2016-10-22T07:41:08Z</dcterms:created>
  <dcterms:modified xsi:type="dcterms:W3CDTF">2017-01-03T02:15:01Z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