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37" d="100"/>
          <a:sy n="37" d="100"/>
        </p:scale>
        <p:origin x="-141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649C5F3F-36A0-4A87-A35D-9AA11A9C9AEC}" type="datetimeFigureOut">
              <a:rPr lang="fa-IR" smtClean="0"/>
              <a:t>01/08/1435</a:t>
            </a:fld>
            <a:endParaRPr lang="fa-IR"/>
          </a:p>
        </p:txBody>
      </p:sp>
      <p:sp>
        <p:nvSpPr>
          <p:cNvPr id="5" name="Footer Placeholder 4"/>
          <p:cNvSpPr>
            <a:spLocks noGrp="1"/>
          </p:cNvSpPr>
          <p:nvPr>
            <p:ph type="ftr" sz="quarter" idx="11"/>
          </p:nvPr>
        </p:nvSpPr>
        <p:spPr bwMode="white"/>
        <p:txBody>
          <a:bodyPr/>
          <a:lstStyle/>
          <a:p>
            <a:endParaRPr lang="fa-IR"/>
          </a:p>
        </p:txBody>
      </p:sp>
      <p:sp>
        <p:nvSpPr>
          <p:cNvPr id="6" name="Slide Number Placeholder 5"/>
          <p:cNvSpPr>
            <a:spLocks noGrp="1"/>
          </p:cNvSpPr>
          <p:nvPr>
            <p:ph type="sldNum" sz="quarter" idx="12"/>
          </p:nvPr>
        </p:nvSpPr>
        <p:spPr/>
        <p:txBody>
          <a:bodyPr/>
          <a:lstStyle/>
          <a:p>
            <a:fld id="{81C78014-88BE-4327-83D2-51417664E363}"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C5F3F-36A0-4A87-A35D-9AA11A9C9AEC}" type="datetimeFigureOut">
              <a:rPr lang="fa-IR" smtClean="0"/>
              <a:t>01/08/1435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C78014-88BE-4327-83D2-51417664E363}"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9C5F3F-36A0-4A87-A35D-9AA11A9C9AEC}" type="datetimeFigureOut">
              <a:rPr lang="fa-IR" smtClean="0"/>
              <a:t>01/08/1435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C78014-88BE-4327-83D2-51417664E363}"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9C5F3F-36A0-4A87-A35D-9AA11A9C9AEC}" type="datetimeFigureOut">
              <a:rPr lang="fa-IR" smtClean="0"/>
              <a:t>01/08/1435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C78014-88BE-4327-83D2-51417664E363}" type="slidenum">
              <a:rPr lang="fa-IR" smtClean="0"/>
              <a:t>‹#›</a:t>
            </a:fld>
            <a:endParaRPr lang="fa-I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49C5F3F-36A0-4A87-A35D-9AA11A9C9AEC}" type="datetimeFigureOut">
              <a:rPr lang="fa-IR" smtClean="0"/>
              <a:t>01/08/1435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C78014-88BE-4327-83D2-51417664E363}" type="slidenum">
              <a:rPr lang="fa-IR" smtClean="0"/>
              <a:t>‹#›</a:t>
            </a:fld>
            <a:endParaRPr lang="fa-I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49C5F3F-36A0-4A87-A35D-9AA11A9C9AEC}" type="datetimeFigureOut">
              <a:rPr lang="fa-IR" smtClean="0"/>
              <a:t>01/08/1435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C78014-88BE-4327-83D2-51417664E363}" type="slidenum">
              <a:rPr lang="fa-IR" smtClean="0"/>
              <a:t>‹#›</a:t>
            </a:fld>
            <a:endParaRPr lang="fa-I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49C5F3F-36A0-4A87-A35D-9AA11A9C9AEC}" type="datetimeFigureOut">
              <a:rPr lang="fa-IR" smtClean="0"/>
              <a:t>01/08/1435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1C78014-88BE-4327-83D2-51417664E363}"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9C5F3F-36A0-4A87-A35D-9AA11A9C9AEC}" type="datetimeFigureOut">
              <a:rPr lang="fa-IR" smtClean="0"/>
              <a:t>01/08/1435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1C78014-88BE-4327-83D2-51417664E363}" type="slidenum">
              <a:rPr lang="fa-IR" smtClean="0"/>
              <a:t>‹#›</a:t>
            </a:fld>
            <a:endParaRPr lang="fa-I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49C5F3F-36A0-4A87-A35D-9AA11A9C9AEC}" type="datetimeFigureOut">
              <a:rPr lang="fa-IR" smtClean="0"/>
              <a:t>01/08/1435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C78014-88BE-4327-83D2-51417664E363}"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C5F3F-36A0-4A87-A35D-9AA11A9C9AEC}" type="datetimeFigureOut">
              <a:rPr lang="fa-IR" smtClean="0"/>
              <a:t>01/08/1435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C78014-88BE-4327-83D2-51417664E363}" type="slidenum">
              <a:rPr lang="fa-IR" smtClean="0"/>
              <a:t>‹#›</a:t>
            </a:fld>
            <a:endParaRPr lang="fa-I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C5F3F-36A0-4A87-A35D-9AA11A9C9AEC}" type="datetimeFigureOut">
              <a:rPr lang="fa-IR" smtClean="0"/>
              <a:t>01/08/1435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C78014-88BE-4327-83D2-51417664E363}"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49C5F3F-36A0-4A87-A35D-9AA11A9C9AEC}" type="datetimeFigureOut">
              <a:rPr lang="fa-IR" smtClean="0"/>
              <a:t>01/08/1435</a:t>
            </a:fld>
            <a:endParaRPr lang="fa-I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fa-I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81C78014-88BE-4327-83D2-51417664E363}"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a:p>
        </p:txBody>
      </p:sp>
      <p:pic>
        <p:nvPicPr>
          <p:cNvPr id="4" name="Picture 3" descr="F:\عکس 5200\ART\NEGAR_01303.JPG"/>
          <p:cNvPicPr>
            <a:picLocks noChangeAspect="1" noChangeArrowheads="1"/>
          </p:cNvPicPr>
          <p:nvPr/>
        </p:nvPicPr>
        <p:blipFill>
          <a:blip r:embed="rId2"/>
          <a:srcRect/>
          <a:stretch>
            <a:fillRect/>
          </a:stretch>
        </p:blipFill>
        <p:spPr bwMode="auto">
          <a:xfrm>
            <a:off x="0" y="15978"/>
            <a:ext cx="9144000" cy="6858000"/>
          </a:xfrm>
          <a:prstGeom prst="rect">
            <a:avLst/>
          </a:prstGeom>
          <a:noFill/>
        </p:spPr>
      </p:pic>
      <p:pic>
        <p:nvPicPr>
          <p:cNvPr id="1026" name="Picture 2" descr="E:\IMAGE\Besmelah\2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0"/>
            <a:ext cx="2627783" cy="230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415719"/>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p:txBody>
          <a:bodyPr>
            <a:noAutofit/>
          </a:bodyPr>
          <a:lstStyle/>
          <a:p>
            <a:pPr algn="r"/>
            <a:r>
              <a:rPr lang="fa-IR" sz="4500" b="1" i="0" dirty="0" smtClean="0">
                <a:latin typeface="IranNastaliq" pitchFamily="18" charset="0"/>
                <a:cs typeface="IranNastaliq" pitchFamily="18" charset="0"/>
              </a:rPr>
              <a:t>دادگاه     </a:t>
            </a:r>
            <a:r>
              <a:rPr lang="fa-IR" sz="4500" i="0" dirty="0" smtClean="0">
                <a:latin typeface="IranNastaliq" pitchFamily="18" charset="0"/>
                <a:cs typeface="IranNastaliq" pitchFamily="18" charset="0"/>
              </a:rPr>
              <a:t>خصوصیات قاضی((کار قاضی بسیاردقیق وحساس است بنابراین اوبایدعاقل،مومن،عادل وعالم به قوانین حقوقی واسلامی باشدوبراساس حق وعدالت قضاوت کند.))</a:t>
            </a:r>
            <a:endParaRPr lang="fa-IR" sz="4500" i="0" dirty="0">
              <a:latin typeface="IranNastaliq" pitchFamily="18" charset="0"/>
              <a:cs typeface="IranNastaliq" pitchFamily="18" charset="0"/>
            </a:endParaRPr>
          </a:p>
        </p:txBody>
      </p:sp>
      <p:sp>
        <p:nvSpPr>
          <p:cNvPr id="4" name="Title 3"/>
          <p:cNvSpPr>
            <a:spLocks noGrp="1"/>
          </p:cNvSpPr>
          <p:nvPr>
            <p:ph type="ctrTitle"/>
          </p:nvPr>
        </p:nvSpPr>
        <p:spPr>
          <a:xfrm>
            <a:off x="1371600" y="2564904"/>
            <a:ext cx="6400800" cy="1295400"/>
          </a:xfrm>
        </p:spPr>
        <p:txBody>
          <a:bodyPr>
            <a:noAutofit/>
          </a:bodyPr>
          <a:lstStyle/>
          <a:p>
            <a:pPr algn="r"/>
            <a:r>
              <a:rPr lang="fa-IR" sz="5000" spc="0" dirty="0">
                <a:latin typeface="IranNastaliq" pitchFamily="18" charset="0"/>
                <a:cs typeface="IranNastaliq" pitchFamily="18" charset="0"/>
              </a:rPr>
              <a:t>5 –نظارت بر حسن اجرای </a:t>
            </a:r>
            <a:r>
              <a:rPr lang="fa-IR" sz="5000" spc="0" dirty="0" smtClean="0">
                <a:latin typeface="IranNastaliq" pitchFamily="18" charset="0"/>
                <a:cs typeface="IranNastaliq" pitchFamily="18" charset="0"/>
              </a:rPr>
              <a:t>قوانین</a:t>
            </a:r>
            <a:br>
              <a:rPr lang="fa-IR" sz="5000" spc="0" dirty="0" smtClean="0">
                <a:latin typeface="IranNastaliq" pitchFamily="18" charset="0"/>
                <a:cs typeface="IranNastaliq" pitchFamily="18" charset="0"/>
              </a:rPr>
            </a:br>
            <a:r>
              <a:rPr lang="fa-IR" sz="5000" spc="0" dirty="0" smtClean="0">
                <a:latin typeface="IranNastaliq" pitchFamily="18" charset="0"/>
                <a:cs typeface="IranNastaliq" pitchFamily="18" charset="0"/>
              </a:rPr>
              <a:t>براساس حق نظاره قوه قضاییه نسبت به حسن جریان امورواجرای صحیح قوانین دردستگاه های اداری،سازمانی به نام ((سازمان بازرسی کل کشور))زیر نظر رییس قوه قضاییه تشکیل شده است.</a:t>
            </a:r>
            <a:endParaRPr lang="fa-IR" sz="5000" spc="0" dirty="0">
              <a:latin typeface="IranNastaliq" pitchFamily="18" charset="0"/>
              <a:cs typeface="IranNastaliq"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65684"/>
            <a:ext cx="1907704" cy="11923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05316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25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403648" y="2636912"/>
            <a:ext cx="6400800" cy="1295400"/>
          </a:xfrm>
        </p:spPr>
        <p:txBody>
          <a:bodyPr>
            <a:noAutofit/>
          </a:bodyPr>
          <a:lstStyle/>
          <a:p>
            <a:pPr algn="r"/>
            <a:r>
              <a:rPr lang="fa-IR" sz="4850" spc="0" dirty="0" smtClean="0">
                <a:latin typeface="IranNastaliq" pitchFamily="18" charset="0"/>
                <a:cs typeface="IranNastaliq" pitchFamily="18" charset="0"/>
              </a:rPr>
              <a:t>هدف ازانتخاب وکیل مدافع((درهمه ی دادگاه هاطرفین دعوا حق دارند فردصالحی راکه باقوانین حقوقی آشناست به عنوان وکیل مدافع انتخاب کنند</a:t>
            </a:r>
            <a:br>
              <a:rPr lang="fa-IR" sz="4850" spc="0" dirty="0" smtClean="0">
                <a:latin typeface="IranNastaliq" pitchFamily="18" charset="0"/>
                <a:cs typeface="IranNastaliq" pitchFamily="18" charset="0"/>
              </a:rPr>
            </a:br>
            <a:r>
              <a:rPr lang="fa-IR" sz="4850" spc="0" dirty="0" smtClean="0">
                <a:latin typeface="IranNastaliq" pitchFamily="18" charset="0"/>
                <a:cs typeface="IranNastaliq" pitchFamily="18" charset="0"/>
              </a:rPr>
              <a:t>وکیل قوانین را می شناسند ومی توانند از حقوق موکل خود دفاع کنند))</a:t>
            </a:r>
            <a:endParaRPr lang="fa-IR" sz="4850" spc="0" dirty="0">
              <a:latin typeface="IranNastaliq" pitchFamily="18" charset="0"/>
              <a:cs typeface="IranNastaliq" pitchFamily="18" charset="0"/>
            </a:endParaRPr>
          </a:p>
        </p:txBody>
      </p:sp>
      <p:sp>
        <p:nvSpPr>
          <p:cNvPr id="3" name="Subtitle 2"/>
          <p:cNvSpPr>
            <a:spLocks noGrp="1"/>
          </p:cNvSpPr>
          <p:nvPr>
            <p:ph type="subTitle" idx="1"/>
          </p:nvPr>
        </p:nvSpPr>
        <p:spPr>
          <a:xfrm>
            <a:off x="1403648" y="3933056"/>
            <a:ext cx="6400800" cy="762000"/>
          </a:xfrm>
        </p:spPr>
        <p:txBody>
          <a:bodyPr>
            <a:noAutofit/>
          </a:bodyPr>
          <a:lstStyle/>
          <a:p>
            <a:pPr algn="r"/>
            <a:r>
              <a:rPr lang="fa-IR" sz="4400" i="0" dirty="0" smtClean="0">
                <a:latin typeface="IranNastaliq" pitchFamily="18" charset="0"/>
                <a:cs typeface="IranNastaliq" pitchFamily="18" charset="0"/>
              </a:rPr>
              <a:t>اگرکسی توانایی مالی برای انتخاب وکیل  نداشته باشند دادگاه برایش وکیل انتخاب می کند ووکیل به دادگاه کمک می کند تاحکم عادلانه را صادرکندودر حق کسی ظلمی صورت نگیرد.   </a:t>
            </a:r>
            <a:endParaRPr lang="fa-IR" sz="4400" i="0" dirty="0">
              <a:latin typeface="IranNastaliq" pitchFamily="18" charset="0"/>
              <a:cs typeface="IranNastaliq"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97252"/>
            <a:ext cx="1547664" cy="11607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09878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3">
                                            <p:txEl>
                                              <p:pRg st="0" end="0"/>
                                            </p:txEl>
                                          </p:spTgt>
                                        </p:tgtEl>
                                        <p:attrNameLst>
                                          <p:attrName>r</p:attrName>
                                        </p:attrNameLst>
                                      </p:cBhvr>
                                    </p:animRot>
                                    <p:animRot by="-240000">
                                      <p:cBhvr>
                                        <p:cTn id="13" dur="200" fill="hold">
                                          <p:stCondLst>
                                            <p:cond delay="200"/>
                                          </p:stCondLst>
                                        </p:cTn>
                                        <p:tgtEl>
                                          <p:spTgt spid="3">
                                            <p:txEl>
                                              <p:pRg st="0" end="0"/>
                                            </p:txEl>
                                          </p:spTgt>
                                        </p:tgtEl>
                                        <p:attrNameLst>
                                          <p:attrName>r</p:attrName>
                                        </p:attrNameLst>
                                      </p:cBhvr>
                                    </p:animRot>
                                    <p:animRot by="240000">
                                      <p:cBhvr>
                                        <p:cTn id="14" dur="200" fill="hold">
                                          <p:stCondLst>
                                            <p:cond delay="400"/>
                                          </p:stCondLst>
                                        </p:cTn>
                                        <p:tgtEl>
                                          <p:spTgt spid="3">
                                            <p:txEl>
                                              <p:pRg st="0" end="0"/>
                                            </p:txEl>
                                          </p:spTgt>
                                        </p:tgtEl>
                                        <p:attrNameLst>
                                          <p:attrName>r</p:attrName>
                                        </p:attrNameLst>
                                      </p:cBhvr>
                                    </p:animRot>
                                    <p:animRot by="-240000">
                                      <p:cBhvr>
                                        <p:cTn id="15" dur="200" fill="hold">
                                          <p:stCondLst>
                                            <p:cond delay="600"/>
                                          </p:stCondLst>
                                        </p:cTn>
                                        <p:tgtEl>
                                          <p:spTgt spid="3">
                                            <p:txEl>
                                              <p:pRg st="0" end="0"/>
                                            </p:txEl>
                                          </p:spTgt>
                                        </p:tgtEl>
                                        <p:attrNameLst>
                                          <p:attrName>r</p:attrName>
                                        </p:attrNameLst>
                                      </p:cBhvr>
                                    </p:animRot>
                                    <p:animRot by="120000">
                                      <p:cBhvr>
                                        <p:cTn id="16"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9251504" cy="6870700"/>
          </a:xfrm>
          <a:prstGeom prst="rect">
            <a:avLst/>
          </a:prstGeom>
        </p:spPr>
      </p:pic>
      <p:sp>
        <p:nvSpPr>
          <p:cNvPr id="2" name="Title 1"/>
          <p:cNvSpPr>
            <a:spLocks noGrp="1"/>
          </p:cNvSpPr>
          <p:nvPr>
            <p:ph type="ctrTitle"/>
          </p:nvPr>
        </p:nvSpPr>
        <p:spPr/>
        <p:txBody>
          <a:bodyPr>
            <a:noAutofit/>
          </a:bodyPr>
          <a:lstStyle/>
          <a:p>
            <a:pPr algn="r"/>
            <a:r>
              <a:rPr lang="fa-IR" sz="5400" b="1" spc="0" dirty="0" smtClean="0">
                <a:latin typeface="IranNastaliq" pitchFamily="18" charset="0"/>
                <a:cs typeface="IranNastaliq" pitchFamily="18" charset="0"/>
              </a:rPr>
              <a:t>دادگستری</a:t>
            </a:r>
            <a:br>
              <a:rPr lang="fa-IR" sz="5400" b="1" spc="0" dirty="0" smtClean="0">
                <a:latin typeface="IranNastaliq" pitchFamily="18" charset="0"/>
                <a:cs typeface="IranNastaliq" pitchFamily="18" charset="0"/>
              </a:rPr>
            </a:br>
            <a:r>
              <a:rPr lang="fa-IR" sz="5400" spc="0" dirty="0" smtClean="0">
                <a:latin typeface="IranNastaliq" pitchFamily="18" charset="0"/>
                <a:cs typeface="IranNastaliq" pitchFamily="18" charset="0"/>
              </a:rPr>
              <a:t>وزیر دادگستری ازمیان کسانی که رییس قوه قضاییه به رییس جمهورپیشنهاد می کند انتخاب می شود. </a:t>
            </a:r>
            <a:endParaRPr lang="fa-IR" sz="5400" b="1" spc="0" dirty="0">
              <a:latin typeface="IranNastaliq" pitchFamily="18" charset="0"/>
              <a:cs typeface="IranNastaliq" pitchFamily="18" charset="0"/>
            </a:endParaRPr>
          </a:p>
        </p:txBody>
      </p:sp>
      <p:sp>
        <p:nvSpPr>
          <p:cNvPr id="3" name="Subtitle 2"/>
          <p:cNvSpPr>
            <a:spLocks noGrp="1"/>
          </p:cNvSpPr>
          <p:nvPr>
            <p:ph type="subTitle" idx="1"/>
          </p:nvPr>
        </p:nvSpPr>
        <p:spPr/>
        <p:txBody>
          <a:bodyPr>
            <a:noAutofit/>
          </a:bodyPr>
          <a:lstStyle/>
          <a:p>
            <a:r>
              <a:rPr lang="fa-IR" sz="5400" i="0" dirty="0" smtClean="0">
                <a:latin typeface="IranNastaliq" pitchFamily="18" charset="0"/>
                <a:cs typeface="IranNastaliq" pitchFamily="18" charset="0"/>
              </a:rPr>
              <a:t>وظیفه ی دادگستری((این وزارت خانه مرجع رسمی رسیدگی به شکایت مردم وسازمان هاست ودادگاه ازدادگستری تبعیت می کند.</a:t>
            </a:r>
            <a:endParaRPr lang="fa-IR" sz="5400" i="0" dirty="0">
              <a:latin typeface="IranNastaliq" pitchFamily="18" charset="0"/>
              <a:cs typeface="IranNastaliq"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47" y="5727239"/>
            <a:ext cx="1691680" cy="10573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36983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250"/>
                                  </p:stCondLst>
                                  <p:childTnLst>
                                    <p:animEffect transition="out" filter="wheel(1)">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4221088"/>
            <a:ext cx="6400800" cy="1295400"/>
          </a:xfrm>
        </p:spPr>
        <p:txBody>
          <a:bodyPr>
            <a:noAutofit/>
          </a:bodyPr>
          <a:lstStyle/>
          <a:p>
            <a:r>
              <a:rPr lang="fa-IR" sz="7200" spc="0" dirty="0">
                <a:solidFill>
                  <a:srgbClr val="FF0000"/>
                </a:solidFill>
                <a:latin typeface="IranNastaliq" pitchFamily="18" charset="0"/>
                <a:cs typeface="IranNastaliq" pitchFamily="18" charset="0"/>
              </a:rPr>
              <a:t>باتشکر از شما دانش آموزان </a:t>
            </a:r>
            <a:r>
              <a:rPr lang="fa-IR" sz="7200" spc="0" dirty="0" smtClean="0">
                <a:solidFill>
                  <a:srgbClr val="FF0000"/>
                </a:solidFill>
                <a:latin typeface="IranNastaliq" pitchFamily="18" charset="0"/>
                <a:cs typeface="IranNastaliq" pitchFamily="18" charset="0"/>
              </a:rPr>
              <a:t>عزیز</a:t>
            </a:r>
            <a:br>
              <a:rPr lang="fa-IR" sz="7200" spc="0" dirty="0" smtClean="0">
                <a:solidFill>
                  <a:srgbClr val="FF0000"/>
                </a:solidFill>
                <a:latin typeface="IranNastaliq" pitchFamily="18" charset="0"/>
                <a:cs typeface="IranNastaliq" pitchFamily="18" charset="0"/>
              </a:rPr>
            </a:br>
            <a:r>
              <a:rPr lang="fa-IR" sz="7200" spc="0" dirty="0" smtClean="0">
                <a:solidFill>
                  <a:srgbClr val="FF0000"/>
                </a:solidFill>
                <a:latin typeface="IranNastaliq" pitchFamily="18" charset="0"/>
                <a:cs typeface="IranNastaliq" pitchFamily="18" charset="0"/>
              </a:rPr>
              <a:t>ودبیر محترم آقای خضر نژاد</a:t>
            </a:r>
            <a:r>
              <a:rPr lang="fa-IR" sz="7200" spc="0" dirty="0">
                <a:solidFill>
                  <a:srgbClr val="FF0000"/>
                </a:solidFill>
                <a:latin typeface="IranNastaliq" pitchFamily="18" charset="0"/>
                <a:cs typeface="IranNastaliq" pitchFamily="18" charset="0"/>
              </a:rPr>
              <a:t/>
            </a:r>
            <a:br>
              <a:rPr lang="fa-IR" sz="7200" spc="0" dirty="0">
                <a:solidFill>
                  <a:srgbClr val="FF0000"/>
                </a:solidFill>
                <a:latin typeface="IranNastaliq" pitchFamily="18" charset="0"/>
                <a:cs typeface="IranNastaliq" pitchFamily="18" charset="0"/>
              </a:rPr>
            </a:br>
            <a:r>
              <a:rPr lang="fa-IR" sz="7200" spc="0" dirty="0">
                <a:solidFill>
                  <a:srgbClr val="FF0000"/>
                </a:solidFill>
                <a:latin typeface="IranNastaliq" pitchFamily="18" charset="0"/>
                <a:cs typeface="IranNastaliq" pitchFamily="18" charset="0"/>
              </a:rPr>
              <a:t/>
            </a:r>
            <a:br>
              <a:rPr lang="fa-IR" sz="7200" spc="0" dirty="0">
                <a:solidFill>
                  <a:srgbClr val="FF0000"/>
                </a:solidFill>
                <a:latin typeface="IranNastaliq" pitchFamily="18" charset="0"/>
                <a:cs typeface="IranNastaliq" pitchFamily="18" charset="0"/>
              </a:rPr>
            </a:br>
            <a:endParaRPr lang="fa-IR" sz="7200" spc="0" dirty="0">
              <a:solidFill>
                <a:srgbClr val="FF0000"/>
              </a:solidFill>
            </a:endParaRPr>
          </a:p>
        </p:txBody>
      </p:sp>
      <p:sp>
        <p:nvSpPr>
          <p:cNvPr id="3" name="Subtitle 2"/>
          <p:cNvSpPr>
            <a:spLocks noGrp="1"/>
          </p:cNvSpPr>
          <p:nvPr>
            <p:ph type="subTitle" idx="1"/>
          </p:nvPr>
        </p:nvSpPr>
        <p:spPr/>
        <p:txBody>
          <a:bodyPr>
            <a:noAutofit/>
          </a:bodyPr>
          <a:lstStyle/>
          <a:p>
            <a:r>
              <a:rPr lang="fa-IR" sz="8000" dirty="0" smtClean="0">
                <a:latin typeface="IranNastaliq" pitchFamily="18" charset="0"/>
                <a:cs typeface="IranNastaliq" pitchFamily="18" charset="0"/>
              </a:rPr>
              <a:t>پویا سلطانزاده</a:t>
            </a:r>
            <a:endParaRPr lang="fa-IR" sz="8000" dirty="0">
              <a:latin typeface="IranNastaliq" pitchFamily="18" charset="0"/>
              <a:cs typeface="IranNastaliq"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319208"/>
            <a:ext cx="2051721" cy="15387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263924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41" y="5361108"/>
            <a:ext cx="1872208" cy="14041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p:txBody>
          <a:bodyPr>
            <a:noAutofit/>
          </a:bodyPr>
          <a:lstStyle/>
          <a:p>
            <a:r>
              <a:rPr lang="fa-IR" sz="12000" spc="0" dirty="0" smtClean="0">
                <a:latin typeface="IranNastaliq" pitchFamily="18" charset="0"/>
                <a:cs typeface="IranNastaliq" pitchFamily="18" charset="0"/>
              </a:rPr>
              <a:t>پاورپوینت درس هشتم</a:t>
            </a:r>
            <a:endParaRPr lang="fa-IR" sz="12000" spc="0" dirty="0">
              <a:latin typeface="IranNastaliq" pitchFamily="18" charset="0"/>
              <a:cs typeface="IranNastaliq" pitchFamily="18" charset="0"/>
            </a:endParaRPr>
          </a:p>
        </p:txBody>
      </p:sp>
      <p:sp>
        <p:nvSpPr>
          <p:cNvPr id="3" name="Subtitle 2"/>
          <p:cNvSpPr>
            <a:spLocks noGrp="1"/>
          </p:cNvSpPr>
          <p:nvPr>
            <p:ph type="subTitle" idx="1"/>
          </p:nvPr>
        </p:nvSpPr>
        <p:spPr/>
        <p:txBody>
          <a:bodyPr>
            <a:noAutofit/>
          </a:bodyPr>
          <a:lstStyle/>
          <a:p>
            <a:r>
              <a:rPr lang="fa-IR" sz="12000" b="1" i="0" dirty="0" smtClean="0">
                <a:solidFill>
                  <a:schemeClr val="accent6">
                    <a:lumMod val="50000"/>
                  </a:schemeClr>
                </a:solidFill>
                <a:latin typeface="IranNastaliq" pitchFamily="18" charset="0"/>
                <a:cs typeface="IranNastaliq" pitchFamily="18" charset="0"/>
              </a:rPr>
              <a:t>اجتماعی</a:t>
            </a:r>
            <a:endParaRPr lang="fa-IR" sz="12000" b="1" i="0" dirty="0">
              <a:solidFill>
                <a:schemeClr val="accent6">
                  <a:lumMod val="50000"/>
                </a:schemeClr>
              </a:solidFill>
              <a:latin typeface="IranNastaliq" pitchFamily="18" charset="0"/>
              <a:cs typeface="IranNastaliq" pitchFamily="18" charset="0"/>
            </a:endParaRPr>
          </a:p>
          <a:p>
            <a:endParaRPr lang="fa-IR" sz="12000" dirty="0">
              <a:solidFill>
                <a:schemeClr val="accent6">
                  <a:lumMod val="50000"/>
                </a:schemeClr>
              </a:solidFill>
            </a:endParaRPr>
          </a:p>
        </p:txBody>
      </p:sp>
    </p:spTree>
    <p:extLst>
      <p:ext uri="{BB962C8B-B14F-4D97-AF65-F5344CB8AC3E}">
        <p14:creationId xmlns:p14="http://schemas.microsoft.com/office/powerpoint/2010/main" val="148088777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250"/>
                                        <p:tgtEl>
                                          <p:spTgt spid="3">
                                            <p:txEl>
                                              <p:pRg st="0" end="0"/>
                                            </p:txEl>
                                          </p:spTgt>
                                        </p:tgtEl>
                                      </p:cBhvr>
                                    </p:animEffect>
                                    <p:set>
                                      <p:cBhvr>
                                        <p:cTn id="7" dur="1" fill="hold">
                                          <p:stCondLst>
                                            <p:cond delay="249"/>
                                          </p:stCondLst>
                                        </p:cTn>
                                        <p:tgtEl>
                                          <p:spTgt spid="3">
                                            <p:txEl>
                                              <p:pRg st="0" end="0"/>
                                            </p:txEl>
                                          </p:spTgt>
                                        </p:tgtEl>
                                        <p:attrNameLst>
                                          <p:attrName>style.visibility</p:attrName>
                                        </p:attrNameLst>
                                      </p:cBhvr>
                                      <p:to>
                                        <p:strVal val="hidden"/>
                                      </p:to>
                                    </p:set>
                                  </p:childTnLst>
                                </p:cTn>
                              </p:par>
                              <p:par>
                                <p:cTn id="8" presetID="8" presetClass="emph" presetSubtype="0" fill="hold" grpId="0" nodeType="withEffect">
                                  <p:stCondLst>
                                    <p:cond delay="0"/>
                                  </p:stCondLst>
                                  <p:childTnLst>
                                    <p:animRot by="21600000">
                                      <p:cBhvr>
                                        <p:cTn id="9" dur="250" fill="hold"/>
                                        <p:tgtEl>
                                          <p:spTgt spid="2"/>
                                        </p:tgtEl>
                                        <p:attrNameLst>
                                          <p:attrName>r</p:attrName>
                                        </p:attrNameLst>
                                      </p:cBhvr>
                                    </p:animRot>
                                  </p:childTnLst>
                                </p:cTn>
                              </p:par>
                              <p:par>
                                <p:cTn id="10" presetID="26" presetClass="emph" presetSubtype="0" fill="hold" grpId="1" nodeType="withEffect">
                                  <p:stCondLst>
                                    <p:cond delay="0"/>
                                  </p:stCondLst>
                                  <p:childTnLst>
                                    <p:animEffect transition="out" filter="fade">
                                      <p:cBhvr>
                                        <p:cTn id="11" dur="500" tmFilter="0, 0; .2, .5; .8, .5; 1, 0"/>
                                        <p:tgtEl>
                                          <p:spTgt spid="2"/>
                                        </p:tgtEl>
                                      </p:cBhvr>
                                    </p:animEffect>
                                    <p:animScale>
                                      <p:cBhvr>
                                        <p:cTn id="1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1" y="0"/>
            <a:ext cx="9144000"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7" y="5382094"/>
            <a:ext cx="1944216" cy="14436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1388931" y="2348880"/>
            <a:ext cx="6400800" cy="1295400"/>
          </a:xfrm>
        </p:spPr>
        <p:txBody>
          <a:bodyPr>
            <a:noAutofit/>
          </a:bodyPr>
          <a:lstStyle/>
          <a:p>
            <a:r>
              <a:rPr lang="fa-IR" sz="9600" spc="0" dirty="0" smtClean="0">
                <a:effectLst>
                  <a:outerShdw blurRad="38100" dist="38100" dir="2700000" algn="tl">
                    <a:srgbClr val="000000">
                      <a:alpha val="43137"/>
                    </a:srgbClr>
                  </a:outerShdw>
                </a:effectLst>
                <a:latin typeface="IranNastaliq" pitchFamily="18" charset="0"/>
                <a:cs typeface="IranNastaliq" pitchFamily="18" charset="0"/>
              </a:rPr>
              <a:t>درس8</a:t>
            </a:r>
            <a:endParaRPr lang="fa-IR" sz="9600" spc="0" dirty="0">
              <a:latin typeface="IranNastaliq" pitchFamily="18" charset="0"/>
              <a:cs typeface="IranNastaliq" pitchFamily="18" charset="0"/>
            </a:endParaRPr>
          </a:p>
        </p:txBody>
      </p:sp>
      <p:sp>
        <p:nvSpPr>
          <p:cNvPr id="3" name="Subtitle 2"/>
          <p:cNvSpPr>
            <a:spLocks noGrp="1"/>
          </p:cNvSpPr>
          <p:nvPr>
            <p:ph type="subTitle" idx="1"/>
          </p:nvPr>
        </p:nvSpPr>
        <p:spPr/>
        <p:txBody>
          <a:bodyPr>
            <a:noAutofit/>
          </a:bodyPr>
          <a:lstStyle/>
          <a:p>
            <a:r>
              <a:rPr lang="fa-IR" sz="8000" b="1" dirty="0">
                <a:solidFill>
                  <a:schemeClr val="tx1">
                    <a:lumMod val="95000"/>
                    <a:lumOff val="5000"/>
                  </a:schemeClr>
                </a:solidFill>
                <a:latin typeface="IranNastaliq" pitchFamily="18" charset="0"/>
                <a:cs typeface="IranNastaliq" pitchFamily="18" charset="0"/>
              </a:rPr>
              <a:t>قوّه قضاییه ما در حکومت چه نقشی دارد؟</a:t>
            </a:r>
          </a:p>
          <a:p>
            <a:endParaRPr lang="fa-IR" sz="8000" dirty="0">
              <a:solidFill>
                <a:schemeClr val="tx1">
                  <a:lumMod val="95000"/>
                  <a:lumOff val="5000"/>
                </a:schemeClr>
              </a:solidFill>
              <a:latin typeface="IranNastaliq" pitchFamily="18" charset="0"/>
              <a:cs typeface="IranNastaliq" pitchFamily="18" charset="0"/>
            </a:endParaRPr>
          </a:p>
        </p:txBody>
      </p:sp>
    </p:spTree>
    <p:extLst>
      <p:ext uri="{BB962C8B-B14F-4D97-AF65-F5344CB8AC3E}">
        <p14:creationId xmlns:p14="http://schemas.microsoft.com/office/powerpoint/2010/main" val="65206880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250"/>
                                        <p:tgtEl>
                                          <p:spTgt spid="2"/>
                                        </p:tgtEl>
                                        <p:attrNameLst>
                                          <p:attrName>ppt_w</p:attrName>
                                        </p:attrNameLst>
                                      </p:cBhvr>
                                      <p:tavLst>
                                        <p:tav tm="0">
                                          <p:val>
                                            <p:strVal val="ppt_w"/>
                                          </p:val>
                                        </p:tav>
                                        <p:tav tm="100000">
                                          <p:val>
                                            <p:fltVal val="0"/>
                                          </p:val>
                                        </p:tav>
                                      </p:tavLst>
                                    </p:anim>
                                    <p:anim calcmode="lin" valueType="num">
                                      <p:cBhvr>
                                        <p:cTn id="7" dur="250"/>
                                        <p:tgtEl>
                                          <p:spTgt spid="2"/>
                                        </p:tgtEl>
                                        <p:attrNameLst>
                                          <p:attrName>ppt_h</p:attrName>
                                        </p:attrNameLst>
                                      </p:cBhvr>
                                      <p:tavLst>
                                        <p:tav tm="0">
                                          <p:val>
                                            <p:strVal val="ppt_h"/>
                                          </p:val>
                                        </p:tav>
                                        <p:tav tm="100000">
                                          <p:val>
                                            <p:fltVal val="0"/>
                                          </p:val>
                                        </p:tav>
                                      </p:tavLst>
                                    </p:anim>
                                    <p:anim calcmode="lin" valueType="num">
                                      <p:cBhvr>
                                        <p:cTn id="8" dur="250"/>
                                        <p:tgtEl>
                                          <p:spTgt spid="2"/>
                                        </p:tgtEl>
                                        <p:attrNameLst>
                                          <p:attrName>style.rotation</p:attrName>
                                        </p:attrNameLst>
                                      </p:cBhvr>
                                      <p:tavLst>
                                        <p:tav tm="0">
                                          <p:val>
                                            <p:fltVal val="0"/>
                                          </p:val>
                                        </p:tav>
                                        <p:tav tm="100000">
                                          <p:val>
                                            <p:fltVal val="90"/>
                                          </p:val>
                                        </p:tav>
                                      </p:tavLst>
                                    </p:anim>
                                    <p:animEffect transition="out" filter="fade">
                                      <p:cBhvr>
                                        <p:cTn id="9" dur="250"/>
                                        <p:tgtEl>
                                          <p:spTgt spid="2"/>
                                        </p:tgtEl>
                                      </p:cBhvr>
                                    </p:animEffect>
                                    <p:set>
                                      <p:cBhvr>
                                        <p:cTn id="10" dur="1" fill="hold">
                                          <p:stCondLst>
                                            <p:cond delay="24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25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250"/>
                                        <p:tgtEl>
                                          <p:spTgt spid="3">
                                            <p:txEl>
                                              <p:pRg st="0" end="0"/>
                                            </p:txEl>
                                          </p:spTgt>
                                        </p:tgtEl>
                                        <p:attrNameLst>
                                          <p:attrName>ppt_y</p:attrName>
                                        </p:attrNameLst>
                                      </p:cBhvr>
                                      <p:tavLst>
                                        <p:tav tm="0">
                                          <p:val>
                                            <p:strVal val="ppt_y"/>
                                          </p:val>
                                        </p:tav>
                                        <p:tav tm="100000">
                                          <p:val>
                                            <p:strVal val="1+ppt_h/2"/>
                                          </p:val>
                                        </p:tav>
                                      </p:tavLst>
                                    </p:anim>
                                    <p:set>
                                      <p:cBhvr>
                                        <p:cTn id="16" dur="1" fill="hold">
                                          <p:stCondLst>
                                            <p:cond delay="24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7" y="5078379"/>
            <a:ext cx="2267744" cy="16808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1371600" y="2348880"/>
            <a:ext cx="6400800" cy="1295400"/>
          </a:xfrm>
        </p:spPr>
        <p:txBody>
          <a:bodyPr>
            <a:noAutofit/>
          </a:bodyPr>
          <a:lstStyle/>
          <a:p>
            <a:pPr algn="r"/>
            <a:r>
              <a:rPr lang="fa-IR" sz="6600" spc="0" dirty="0">
                <a:solidFill>
                  <a:srgbClr val="FF0000"/>
                </a:solidFill>
                <a:effectLst>
                  <a:outerShdw blurRad="38100" dist="38100" dir="2700000" algn="tl">
                    <a:srgbClr val="000000">
                      <a:alpha val="43137"/>
                    </a:srgbClr>
                  </a:outerShdw>
                </a:effectLst>
                <a:latin typeface="IranNastaliq" pitchFamily="18" charset="0"/>
                <a:cs typeface="IranNastaliq" pitchFamily="18" charset="0"/>
              </a:rPr>
              <a:t>همه ی مادانش آموزان می دانیم که مجلس وظیفه قانون گذاری رابرعهده داردودولت نیز قوانین تصویب شده رابه اجرا درمی آورد</a:t>
            </a:r>
            <a:endParaRPr lang="fa-IR" sz="6600" spc="0" dirty="0">
              <a:solidFill>
                <a:srgbClr val="FF0000"/>
              </a:solidFill>
              <a:latin typeface="IranNastaliq" pitchFamily="18" charset="0"/>
              <a:cs typeface="IranNastaliq" pitchFamily="18" charset="0"/>
            </a:endParaRPr>
          </a:p>
        </p:txBody>
      </p:sp>
      <p:sp>
        <p:nvSpPr>
          <p:cNvPr id="3" name="Subtitle 2"/>
          <p:cNvSpPr>
            <a:spLocks noGrp="1"/>
          </p:cNvSpPr>
          <p:nvPr>
            <p:ph type="subTitle" idx="1"/>
          </p:nvPr>
        </p:nvSpPr>
        <p:spPr/>
        <p:txBody>
          <a:bodyPr>
            <a:noAutofit/>
          </a:bodyPr>
          <a:lstStyle/>
          <a:p>
            <a:pPr algn="r"/>
            <a:r>
              <a:rPr lang="fa-IR" sz="6000" i="0" dirty="0">
                <a:solidFill>
                  <a:schemeClr val="tx1">
                    <a:lumMod val="95000"/>
                    <a:lumOff val="5000"/>
                  </a:schemeClr>
                </a:solidFill>
                <a:latin typeface="IranNastaliq" pitchFamily="18" charset="0"/>
                <a:cs typeface="IranNastaliq" pitchFamily="18" charset="0"/>
              </a:rPr>
              <a:t>مردم نیز بر اساس قوانین تصویب شده با یکدیگررفتار </a:t>
            </a:r>
            <a:r>
              <a:rPr lang="fa-IR" sz="6000" i="0" dirty="0" smtClean="0">
                <a:solidFill>
                  <a:schemeClr val="tx1">
                    <a:lumMod val="95000"/>
                    <a:lumOff val="5000"/>
                  </a:schemeClr>
                </a:solidFill>
                <a:latin typeface="IranNastaliq" pitchFamily="18" charset="0"/>
                <a:cs typeface="IranNastaliq" pitchFamily="18" charset="0"/>
              </a:rPr>
              <a:t>  می </a:t>
            </a:r>
            <a:r>
              <a:rPr lang="fa-IR" sz="6000" i="0" dirty="0">
                <a:solidFill>
                  <a:schemeClr val="tx1">
                    <a:lumMod val="95000"/>
                    <a:lumOff val="5000"/>
                  </a:schemeClr>
                </a:solidFill>
                <a:latin typeface="IranNastaliq" pitchFamily="18" charset="0"/>
                <a:cs typeface="IranNastaliq" pitchFamily="18" charset="0"/>
              </a:rPr>
              <a:t>کنند و زندگی را می گذرانند.</a:t>
            </a:r>
          </a:p>
          <a:p>
            <a:pPr algn="r"/>
            <a:endParaRPr lang="fa-IR" sz="6000" dirty="0">
              <a:solidFill>
                <a:schemeClr val="tx1">
                  <a:lumMod val="95000"/>
                  <a:lumOff val="5000"/>
                </a:schemeClr>
              </a:solidFill>
              <a:latin typeface="IranNastaliq" pitchFamily="18" charset="0"/>
              <a:cs typeface="IranNastaliq" pitchFamily="18" charset="0"/>
            </a:endParaRPr>
          </a:p>
        </p:txBody>
      </p:sp>
    </p:spTree>
    <p:extLst>
      <p:ext uri="{BB962C8B-B14F-4D97-AF65-F5344CB8AC3E}">
        <p14:creationId xmlns:p14="http://schemas.microsoft.com/office/powerpoint/2010/main" val="8727232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250"/>
                                  </p:stCondLst>
                                  <p:childTnLst>
                                    <p:anim calcmode="lin" valueType="num">
                                      <p:cBhvr additive="base">
                                        <p:cTn id="6" dur="1000"/>
                                        <p:tgtEl>
                                          <p:spTgt spid="2"/>
                                        </p:tgtEl>
                                        <p:attrNameLst>
                                          <p:attrName>ppt_x</p:attrName>
                                        </p:attrNameLst>
                                      </p:cBhvr>
                                      <p:tavLst>
                                        <p:tav tm="0">
                                          <p:val>
                                            <p:strVal val="ppt_x"/>
                                          </p:val>
                                        </p:tav>
                                        <p:tav tm="100000">
                                          <p:val>
                                            <p:strVal val="ppt_x"/>
                                          </p:val>
                                        </p:tav>
                                      </p:tavLst>
                                    </p:anim>
                                    <p:anim calcmode="lin" valueType="num">
                                      <p:cBhvr additive="base">
                                        <p:cTn id="7" dur="1000"/>
                                        <p:tgtEl>
                                          <p:spTgt spid="2"/>
                                        </p:tgtEl>
                                        <p:attrNameLst>
                                          <p:attrName>ppt_y</p:attrName>
                                        </p:attrNameLst>
                                      </p:cBhvr>
                                      <p:tavLst>
                                        <p:tav tm="0">
                                          <p:val>
                                            <p:strVal val="ppt_y"/>
                                          </p:val>
                                        </p:tav>
                                        <p:tav tm="100000">
                                          <p:val>
                                            <p:strVal val="1+ppt_h/2"/>
                                          </p:val>
                                        </p:tav>
                                      </p:tavLst>
                                    </p:anim>
                                    <p:set>
                                      <p:cBhvr>
                                        <p:cTn id="8" dur="1" fill="hold">
                                          <p:stCondLst>
                                            <p:cond delay="9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nodeType="clickEffect">
                                  <p:stCondLst>
                                    <p:cond delay="250"/>
                                  </p:stCondLst>
                                  <p:childTnLst>
                                    <p:animEffect transition="out" filter="wheel(1)">
                                      <p:cBhvr>
                                        <p:cTn id="12" dur="1000"/>
                                        <p:tgtEl>
                                          <p:spTgt spid="3">
                                            <p:txEl>
                                              <p:pRg st="0" end="0"/>
                                            </p:txEl>
                                          </p:spTgt>
                                        </p:tgtEl>
                                      </p:cBhvr>
                                    </p:animEffect>
                                    <p:set>
                                      <p:cBhvr>
                                        <p:cTn id="13"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9" y="0"/>
            <a:ext cx="9144000" cy="6840760"/>
          </a:xfrm>
          <a:prstGeom prst="rect">
            <a:avLst/>
          </a:prstGeom>
        </p:spPr>
      </p:pic>
      <p:sp>
        <p:nvSpPr>
          <p:cNvPr id="2" name="Title 1"/>
          <p:cNvSpPr>
            <a:spLocks noGrp="1"/>
          </p:cNvSpPr>
          <p:nvPr>
            <p:ph type="ctrTitle"/>
          </p:nvPr>
        </p:nvSpPr>
        <p:spPr>
          <a:xfrm>
            <a:off x="1403648" y="2204864"/>
            <a:ext cx="6400800" cy="1295400"/>
          </a:xfrm>
        </p:spPr>
        <p:txBody>
          <a:bodyPr>
            <a:noAutofit/>
          </a:bodyPr>
          <a:lstStyle/>
          <a:p>
            <a:pPr algn="r"/>
            <a:r>
              <a:rPr lang="fa-IR" sz="5400" spc="0" dirty="0">
                <a:effectLst>
                  <a:outerShdw blurRad="38100" dist="38100" dir="2700000" algn="tl">
                    <a:srgbClr val="000000">
                      <a:alpha val="43137"/>
                    </a:srgbClr>
                  </a:outerShdw>
                </a:effectLst>
                <a:latin typeface="IranNastaliq" pitchFamily="18" charset="0"/>
                <a:cs typeface="IranNastaliq" pitchFamily="18" charset="0"/>
              </a:rPr>
              <a:t>همه ی مامی دانیم که مجلس ودولت به تنهایی نمی توانندجامعه را اداره کنندپس باید در جامعه مرجعی باشد که بر اجرای قوانین نظارت کند،با تخلفات بر خورد کندومتخلفان را به مجازات برساند.</a:t>
            </a:r>
          </a:p>
        </p:txBody>
      </p:sp>
      <p:sp>
        <p:nvSpPr>
          <p:cNvPr id="3" name="Subtitle 2"/>
          <p:cNvSpPr>
            <a:spLocks noGrp="1"/>
          </p:cNvSpPr>
          <p:nvPr>
            <p:ph type="subTitle" idx="1"/>
          </p:nvPr>
        </p:nvSpPr>
        <p:spPr/>
        <p:txBody>
          <a:bodyPr>
            <a:noAutofit/>
          </a:bodyPr>
          <a:lstStyle/>
          <a:p>
            <a:pPr algn="r"/>
            <a:r>
              <a:rPr lang="fa-IR" sz="5000" i="0" dirty="0" smtClean="0">
                <a:latin typeface="IranNastaliq" pitchFamily="18" charset="0"/>
                <a:cs typeface="IranNastaliq" pitchFamily="18" charset="0"/>
              </a:rPr>
              <a:t>در غیر این صورت جامعه دچار آشوب وفساد می شود:قوَانین ارزش خود را از دست می دهندوبی قانونی (هرج و مرج)حاکم                   می شود.</a:t>
            </a:r>
          </a:p>
          <a:p>
            <a:pPr algn="r"/>
            <a:endParaRPr lang="fa-IR" sz="5000" dirty="0">
              <a:latin typeface="IranNastaliq" pitchFamily="18" charset="0"/>
              <a:cs typeface="IranNastaliq"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35" y="5501950"/>
            <a:ext cx="2015268" cy="133881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74894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250"/>
                                  </p:stCondLst>
                                  <p:childTnLst>
                                    <p:animRot by="120000">
                                      <p:cBhvr>
                                        <p:cTn id="6" dur="1" fill="hold">
                                          <p:stCondLst>
                                            <p:cond delay="0"/>
                                          </p:stCondLst>
                                        </p:cTn>
                                        <p:tgtEl>
                                          <p:spTgt spid="2"/>
                                        </p:tgtEl>
                                        <p:attrNameLst>
                                          <p:attrName>r</p:attrName>
                                        </p:attrNameLst>
                                      </p:cBhvr>
                                    </p:animRot>
                                    <p:animRot by="-240000">
                                      <p:cBhvr>
                                        <p:cTn id="7" dur="2" fill="hold">
                                          <p:stCondLst>
                                            <p:cond delay="195"/>
                                          </p:stCondLst>
                                        </p:cTn>
                                        <p:tgtEl>
                                          <p:spTgt spid="2"/>
                                        </p:tgtEl>
                                        <p:attrNameLst>
                                          <p:attrName>r</p:attrName>
                                        </p:attrNameLst>
                                      </p:cBhvr>
                                    </p:animRot>
                                    <p:animRot by="240000">
                                      <p:cBhvr>
                                        <p:cTn id="8" dur="2" fill="hold">
                                          <p:stCondLst>
                                            <p:cond delay="391"/>
                                          </p:stCondLst>
                                        </p:cTn>
                                        <p:tgtEl>
                                          <p:spTgt spid="2"/>
                                        </p:tgtEl>
                                        <p:attrNameLst>
                                          <p:attrName>r</p:attrName>
                                        </p:attrNameLst>
                                      </p:cBhvr>
                                    </p:animRot>
                                    <p:animRot by="-240000">
                                      <p:cBhvr>
                                        <p:cTn id="9" dur="2" fill="hold">
                                          <p:stCondLst>
                                            <p:cond delay="586"/>
                                          </p:stCondLst>
                                        </p:cTn>
                                        <p:tgtEl>
                                          <p:spTgt spid="2"/>
                                        </p:tgtEl>
                                        <p:attrNameLst>
                                          <p:attrName>r</p:attrName>
                                        </p:attrNameLst>
                                      </p:cBhvr>
                                    </p:animRot>
                                    <p:animRot by="120000">
                                      <p:cBhvr>
                                        <p:cTn id="10" dur="2" fill="hold">
                                          <p:stCondLst>
                                            <p:cond delay="999"/>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25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noAutofit/>
          </a:bodyPr>
          <a:lstStyle/>
          <a:p>
            <a:pPr algn="r"/>
            <a:r>
              <a:rPr lang="fa-IR" sz="5400" spc="0" dirty="0">
                <a:effectLst>
                  <a:outerShdw blurRad="38100" dist="38100" dir="2700000" algn="tl">
                    <a:srgbClr val="000000">
                      <a:alpha val="43137"/>
                    </a:srgbClr>
                  </a:outerShdw>
                </a:effectLst>
                <a:latin typeface="IranNastaliq" pitchFamily="18" charset="0"/>
                <a:cs typeface="IranNastaliq" pitchFamily="18" charset="0"/>
              </a:rPr>
              <a:t>مرجعی که براجرای قوانین نظارت می کندقوه </a:t>
            </a:r>
            <a:r>
              <a:rPr lang="fa-IR" sz="5400" b="1" u="sng" spc="0" dirty="0">
                <a:effectLst>
                  <a:outerShdw blurRad="38100" dist="38100" dir="2700000" algn="tl">
                    <a:srgbClr val="000000">
                      <a:alpha val="43137"/>
                    </a:srgbClr>
                  </a:outerShdw>
                </a:effectLst>
                <a:latin typeface="IranNastaliq" pitchFamily="18" charset="0"/>
                <a:cs typeface="IranNastaliq" pitchFamily="18" charset="0"/>
              </a:rPr>
              <a:t>قضاییه </a:t>
            </a:r>
            <a:r>
              <a:rPr lang="fa-IR" sz="5400" spc="0" dirty="0">
                <a:effectLst>
                  <a:outerShdw blurRad="38100" dist="38100" dir="2700000" algn="tl">
                    <a:srgbClr val="000000">
                      <a:alpha val="43137"/>
                    </a:srgbClr>
                  </a:outerShdw>
                </a:effectLst>
                <a:latin typeface="IranNastaliq" pitchFamily="18" charset="0"/>
                <a:cs typeface="IranNastaliq" pitchFamily="18" charset="0"/>
              </a:rPr>
              <a:t>است.این قوه یکی از ارکان حکومت است وعدالت را بر جامعه حکم فرما می کند</a:t>
            </a:r>
          </a:p>
        </p:txBody>
      </p:sp>
      <p:sp>
        <p:nvSpPr>
          <p:cNvPr id="3" name="Subtitle 2"/>
          <p:cNvSpPr>
            <a:spLocks noGrp="1"/>
          </p:cNvSpPr>
          <p:nvPr>
            <p:ph type="subTitle" idx="1"/>
          </p:nvPr>
        </p:nvSpPr>
        <p:spPr/>
        <p:txBody>
          <a:bodyPr>
            <a:noAutofit/>
          </a:bodyPr>
          <a:lstStyle/>
          <a:p>
            <a:pPr algn="r"/>
            <a:r>
              <a:rPr lang="fa-IR" sz="5400" i="0" dirty="0">
                <a:latin typeface="IranNastaliq" pitchFamily="18" charset="0"/>
                <a:cs typeface="IranNastaliq" pitchFamily="18" charset="0"/>
              </a:rPr>
              <a:t>تا  هیچ کس نتواند حقوق دیگران را زیرپابگذاردو</a:t>
            </a:r>
            <a:br>
              <a:rPr lang="fa-IR" sz="5400" i="0" dirty="0">
                <a:latin typeface="IranNastaliq" pitchFamily="18" charset="0"/>
                <a:cs typeface="IranNastaliq" pitchFamily="18" charset="0"/>
              </a:rPr>
            </a:br>
            <a:r>
              <a:rPr lang="fa-IR" sz="5400" i="0" dirty="0">
                <a:latin typeface="IranNastaliq" pitchFamily="18" charset="0"/>
                <a:cs typeface="IranNastaliq" pitchFamily="18" charset="0"/>
              </a:rPr>
              <a:t>کاراصلی این قوه نظارت بر خوب اجراشدن قانون است</a:t>
            </a:r>
          </a:p>
          <a:p>
            <a:pPr algn="r"/>
            <a:endParaRPr lang="fa-IR" sz="5400" dirty="0">
              <a:latin typeface="IranNastaliq" pitchFamily="18" charset="0"/>
              <a:cs typeface="IranNastaliq"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3" y="5471462"/>
            <a:ext cx="1763688" cy="132276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39666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25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4" y="0"/>
            <a:ext cx="9144000" cy="6858000"/>
          </a:xfrm>
          <a:prstGeom prst="rect">
            <a:avLst/>
          </a:prstGeom>
        </p:spPr>
      </p:pic>
      <p:sp>
        <p:nvSpPr>
          <p:cNvPr id="2" name="Title 1"/>
          <p:cNvSpPr>
            <a:spLocks noGrp="1"/>
          </p:cNvSpPr>
          <p:nvPr>
            <p:ph type="ctrTitle"/>
          </p:nvPr>
        </p:nvSpPr>
        <p:spPr>
          <a:xfrm>
            <a:off x="1187624" y="3501380"/>
            <a:ext cx="6400800" cy="1295400"/>
          </a:xfrm>
        </p:spPr>
        <p:txBody>
          <a:bodyPr>
            <a:noAutofit/>
          </a:bodyPr>
          <a:lstStyle/>
          <a:p>
            <a:pPr algn="r"/>
            <a:r>
              <a:rPr lang="fa-IR" sz="6000" b="1" spc="0" dirty="0">
                <a:latin typeface="IranNastaliq" pitchFamily="18" charset="0"/>
                <a:cs typeface="IranNastaliq" pitchFamily="18" charset="0"/>
              </a:rPr>
              <a:t>وظایف قوه قضاییه:</a:t>
            </a:r>
            <a:r>
              <a:rPr lang="fa-IR" sz="6000" spc="0" dirty="0">
                <a:latin typeface="IranNastaliq" pitchFamily="18" charset="0"/>
                <a:cs typeface="IranNastaliq" pitchFamily="18" charset="0"/>
              </a:rPr>
              <a:t/>
            </a:r>
            <a:br>
              <a:rPr lang="fa-IR" sz="6000" spc="0" dirty="0">
                <a:latin typeface="IranNastaliq" pitchFamily="18" charset="0"/>
                <a:cs typeface="IranNastaliq" pitchFamily="18" charset="0"/>
              </a:rPr>
            </a:br>
            <a:r>
              <a:rPr lang="fa-IR" sz="6000" spc="0" dirty="0">
                <a:latin typeface="IranNastaliq" pitchFamily="18" charset="0"/>
                <a:cs typeface="IranNastaliq" pitchFamily="18" charset="0"/>
              </a:rPr>
              <a:t>1-رسیدگی به شکایات مردم                      </a:t>
            </a:r>
            <a:r>
              <a:rPr lang="fa-IR" sz="6000" spc="0" dirty="0" smtClean="0">
                <a:latin typeface="IranNastaliq" pitchFamily="18" charset="0"/>
                <a:cs typeface="IranNastaliq" pitchFamily="18" charset="0"/>
              </a:rPr>
              <a:t>                                                                                      </a:t>
            </a:r>
            <a:r>
              <a:rPr lang="fa-IR" sz="6000" spc="0" dirty="0">
                <a:latin typeface="IranNastaliq" pitchFamily="18" charset="0"/>
                <a:cs typeface="IranNastaliq" pitchFamily="18" charset="0"/>
              </a:rPr>
              <a:t>2-گسترش عدالت وآزادی های مشروع</a:t>
            </a:r>
            <a:br>
              <a:rPr lang="fa-IR" sz="6000" spc="0" dirty="0">
                <a:latin typeface="IranNastaliq" pitchFamily="18" charset="0"/>
                <a:cs typeface="IranNastaliq" pitchFamily="18" charset="0"/>
              </a:rPr>
            </a:br>
            <a:r>
              <a:rPr lang="fa-IR" sz="6000" spc="0" dirty="0">
                <a:latin typeface="IranNastaliq" pitchFamily="18" charset="0"/>
                <a:cs typeface="IranNastaliq" pitchFamily="18" charset="0"/>
              </a:rPr>
              <a:t>3-کشف جرم،تعقیب ومجازات مجرمان</a:t>
            </a:r>
            <a:br>
              <a:rPr lang="fa-IR" sz="6000" spc="0" dirty="0">
                <a:latin typeface="IranNastaliq" pitchFamily="18" charset="0"/>
                <a:cs typeface="IranNastaliq" pitchFamily="18" charset="0"/>
              </a:rPr>
            </a:br>
            <a:endParaRPr lang="fa-IR" sz="6000" spc="0" dirty="0">
              <a:latin typeface="IranNastaliq" pitchFamily="18" charset="0"/>
              <a:cs typeface="IranNastaliq" pitchFamily="18" charset="0"/>
            </a:endParaRPr>
          </a:p>
        </p:txBody>
      </p:sp>
      <p:sp>
        <p:nvSpPr>
          <p:cNvPr id="3" name="Subtitle 2"/>
          <p:cNvSpPr>
            <a:spLocks noGrp="1"/>
          </p:cNvSpPr>
          <p:nvPr>
            <p:ph type="subTitle" idx="1"/>
          </p:nvPr>
        </p:nvSpPr>
        <p:spPr>
          <a:xfrm>
            <a:off x="1382464" y="3501380"/>
            <a:ext cx="6400800" cy="762000"/>
          </a:xfrm>
        </p:spPr>
        <p:txBody>
          <a:bodyPr>
            <a:noAutofit/>
          </a:bodyPr>
          <a:lstStyle/>
          <a:p>
            <a:pPr algn="r"/>
            <a:r>
              <a:rPr lang="fa-IR" sz="6000" i="0" dirty="0">
                <a:latin typeface="IranNastaliq" pitchFamily="18" charset="0"/>
                <a:cs typeface="IranNastaliq" pitchFamily="18" charset="0"/>
              </a:rPr>
              <a:t>4-پیش گیری ازوقوع جرم واصلاح مجرمان</a:t>
            </a:r>
            <a:br>
              <a:rPr lang="fa-IR" sz="6000" i="0" dirty="0">
                <a:latin typeface="IranNastaliq" pitchFamily="18" charset="0"/>
                <a:cs typeface="IranNastaliq" pitchFamily="18" charset="0"/>
              </a:rPr>
            </a:br>
            <a:r>
              <a:rPr lang="fa-IR" sz="6000" i="0" dirty="0">
                <a:latin typeface="IranNastaliq" pitchFamily="18" charset="0"/>
                <a:cs typeface="IranNastaliq" pitchFamily="18" charset="0"/>
              </a:rPr>
              <a:t>5 –نظارت بر حسن اجرای قوانین</a:t>
            </a:r>
          </a:p>
          <a:p>
            <a:pPr algn="r"/>
            <a:endParaRPr lang="fa-IR" sz="6000" dirty="0">
              <a:latin typeface="IranNastaliq" pitchFamily="18" charset="0"/>
              <a:cs typeface="IranNastaliq"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328690"/>
            <a:ext cx="1907704" cy="14307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060210"/>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250"/>
                                  </p:stCondLst>
                                  <p:iterate type="lt">
                                    <p:tmPct val="10000"/>
                                  </p:iterate>
                                  <p:childTnLst>
                                    <p:animMotion origin="layout" path="M 0.70087 -0.00324 L 0.70087 -0.07538 " pathEditMode="relative" rAng="0" ptsTypes="AA">
                                      <p:cBhvr>
                                        <p:cTn id="6" dur="500" accel="50000" decel="50000" autoRev="1" fill="hold">
                                          <p:stCondLst>
                                            <p:cond delay="0"/>
                                          </p:stCondLst>
                                        </p:cTn>
                                        <p:tgtEl>
                                          <p:spTgt spid="2"/>
                                        </p:tgtEl>
                                        <p:attrNameLst>
                                          <p:attrName>ppt_x</p:attrName>
                                          <p:attrName>ppt_y</p:attrName>
                                        </p:attrNameLst>
                                      </p:cBhvr>
                                      <p:rCtr x="0" y="-3607"/>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par>
                                <p:cTn id="11" presetID="34" presetClass="emph" presetSubtype="0" fill="hold" grpId="0" nodeType="withEffect">
                                  <p:stCondLst>
                                    <p:cond delay="250"/>
                                  </p:stCondLst>
                                  <p:iterate type="lt">
                                    <p:tmPct val="10000"/>
                                  </p:iterate>
                                  <p:childTnLst>
                                    <p:animMotion origin="layout" path="M 0.65885 -0.0333 L 0.65885 -0.10544 " pathEditMode="relative" rAng="0" ptsTypes="AA">
                                      <p:cBhvr>
                                        <p:cTn id="12" dur="500" accel="50000" decel="50000" autoRev="1" fill="hold">
                                          <p:stCondLst>
                                            <p:cond delay="0"/>
                                          </p:stCondLst>
                                        </p:cTn>
                                        <p:tgtEl>
                                          <p:spTgt spid="3">
                                            <p:txEl>
                                              <p:pRg st="0" end="0"/>
                                            </p:txEl>
                                          </p:spTgt>
                                        </p:tgtEl>
                                        <p:attrNameLst>
                                          <p:attrName>ppt_x</p:attrName>
                                          <p:attrName>ppt_y</p:attrName>
                                        </p:attrNameLst>
                                      </p:cBhvr>
                                      <p:rCtr x="0" y="-3607"/>
                                    </p:animMotion>
                                    <p:animRot by="1500000">
                                      <p:cBhvr>
                                        <p:cTn id="13" dur="250" fill="hold">
                                          <p:stCondLst>
                                            <p:cond delay="0"/>
                                          </p:stCondLst>
                                        </p:cTn>
                                        <p:tgtEl>
                                          <p:spTgt spid="3">
                                            <p:txEl>
                                              <p:pRg st="0" end="0"/>
                                            </p:txEl>
                                          </p:spTgt>
                                        </p:tgtEl>
                                        <p:attrNameLst>
                                          <p:attrName>r</p:attrName>
                                        </p:attrNameLst>
                                      </p:cBhvr>
                                    </p:animRot>
                                    <p:animRot by="-1500000">
                                      <p:cBhvr>
                                        <p:cTn id="14" dur="250" fill="hold">
                                          <p:stCondLst>
                                            <p:cond delay="250"/>
                                          </p:stCondLst>
                                        </p:cTn>
                                        <p:tgtEl>
                                          <p:spTgt spid="3">
                                            <p:txEl>
                                              <p:pRg st="0" end="0"/>
                                            </p:txEl>
                                          </p:spTgt>
                                        </p:tgtEl>
                                        <p:attrNameLst>
                                          <p:attrName>r</p:attrName>
                                        </p:attrNameLst>
                                      </p:cBhvr>
                                    </p:animRot>
                                    <p:animRot by="-1500000">
                                      <p:cBhvr>
                                        <p:cTn id="15" dur="250" fill="hold">
                                          <p:stCondLst>
                                            <p:cond delay="500"/>
                                          </p:stCondLst>
                                        </p:cTn>
                                        <p:tgtEl>
                                          <p:spTgt spid="3">
                                            <p:txEl>
                                              <p:pRg st="0" end="0"/>
                                            </p:txEl>
                                          </p:spTgt>
                                        </p:tgtEl>
                                        <p:attrNameLst>
                                          <p:attrName>r</p:attrName>
                                        </p:attrNameLst>
                                      </p:cBhvr>
                                    </p:animRot>
                                    <p:animRot by="1500000">
                                      <p:cBhvr>
                                        <p:cTn id="16" dur="250" fill="hold">
                                          <p:stCondLst>
                                            <p:cond delay="75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403648" y="2132856"/>
            <a:ext cx="6400800" cy="1295400"/>
          </a:xfrm>
        </p:spPr>
        <p:txBody>
          <a:bodyPr>
            <a:noAutofit/>
          </a:bodyPr>
          <a:lstStyle/>
          <a:p>
            <a:pPr algn="r"/>
            <a:r>
              <a:rPr lang="fa-IR" sz="5400" b="1" spc="0" dirty="0">
                <a:latin typeface="IranNastaliq" pitchFamily="18" charset="0"/>
                <a:cs typeface="IranNastaliq" pitchFamily="18" charset="0"/>
              </a:rPr>
              <a:t>1-رسیدگی به شکایات مردم</a:t>
            </a:r>
            <a:r>
              <a:rPr lang="fa-IR" sz="5400" spc="0" dirty="0">
                <a:latin typeface="IranNastaliq" pitchFamily="18" charset="0"/>
                <a:cs typeface="IranNastaliq" pitchFamily="18" charset="0"/>
              </a:rPr>
              <a:t/>
            </a:r>
            <a:br>
              <a:rPr lang="fa-IR" sz="5400" spc="0" dirty="0">
                <a:latin typeface="IranNastaliq" pitchFamily="18" charset="0"/>
                <a:cs typeface="IranNastaliq" pitchFamily="18" charset="0"/>
              </a:rPr>
            </a:br>
            <a:r>
              <a:rPr lang="fa-IR" sz="5400" spc="0" dirty="0">
                <a:latin typeface="IranNastaliq" pitchFamily="18" charset="0"/>
                <a:cs typeface="IranNastaliq" pitchFamily="18" charset="0"/>
              </a:rPr>
              <a:t>در گذشته مردم به یک نفربزرگترکه موردپذیرش</a:t>
            </a:r>
            <a:br>
              <a:rPr lang="fa-IR" sz="5400" spc="0" dirty="0">
                <a:latin typeface="IranNastaliq" pitchFamily="18" charset="0"/>
                <a:cs typeface="IranNastaliq" pitchFamily="18" charset="0"/>
              </a:rPr>
            </a:br>
            <a:r>
              <a:rPr lang="fa-IR" sz="5400" spc="0" dirty="0">
                <a:latin typeface="IranNastaliq" pitchFamily="18" charset="0"/>
                <a:cs typeface="IranNastaliq" pitchFamily="18" charset="0"/>
              </a:rPr>
              <a:t>طرفین دعوا بود،مراجعه می کردندولی امروزه این کارراقوه ی قضاییه انجام می دهد.</a:t>
            </a:r>
          </a:p>
        </p:txBody>
      </p:sp>
      <p:sp>
        <p:nvSpPr>
          <p:cNvPr id="3" name="Subtitle 2"/>
          <p:cNvSpPr>
            <a:spLocks noGrp="1"/>
          </p:cNvSpPr>
          <p:nvPr>
            <p:ph type="subTitle" idx="1"/>
          </p:nvPr>
        </p:nvSpPr>
        <p:spPr/>
        <p:txBody>
          <a:bodyPr>
            <a:noAutofit/>
          </a:bodyPr>
          <a:lstStyle/>
          <a:p>
            <a:pPr algn="r"/>
            <a:r>
              <a:rPr lang="fa-IR" sz="3600" b="1" i="0" dirty="0">
                <a:latin typeface="IranNastaliq" pitchFamily="18" charset="0"/>
                <a:cs typeface="IranNastaliq" pitchFamily="18" charset="0"/>
              </a:rPr>
              <a:t>2-گسترش عدالت وآزادی های مشروع</a:t>
            </a:r>
          </a:p>
          <a:p>
            <a:pPr algn="r"/>
            <a:r>
              <a:rPr lang="fa-IR" sz="3600" i="0" dirty="0">
                <a:latin typeface="IranNastaliq" pitchFamily="18" charset="0"/>
                <a:cs typeface="IranNastaliq" pitchFamily="18" charset="0"/>
              </a:rPr>
              <a:t>قوه قضاییه وظیفه دارد قوانین را در موردهمه به طور</a:t>
            </a:r>
            <a:r>
              <a:rPr lang="fa-IR" sz="3600" i="0" u="sng" dirty="0">
                <a:latin typeface="IranNastaliq" pitchFamily="18" charset="0"/>
                <a:cs typeface="IranNastaliq" pitchFamily="18" charset="0"/>
              </a:rPr>
              <a:t>یکسان</a:t>
            </a:r>
            <a:r>
              <a:rPr lang="fa-IR" sz="3600" i="0" dirty="0">
                <a:latin typeface="IranNastaliq" pitchFamily="18" charset="0"/>
                <a:cs typeface="IranNastaliq" pitchFamily="18" charset="0"/>
              </a:rPr>
              <a:t> اجرا کندتا قدرتمندان نتوانند با استفاده از امکانات خودسواستفاده کنند.قوهی قضاییه با اجرای عدالت،محرومان را زیربار ستمگران نجات می دهند.</a:t>
            </a:r>
          </a:p>
          <a:p>
            <a:endParaRPr lang="fa-IR" sz="3600" dirty="0">
              <a:latin typeface="IranNastaliq" pitchFamily="18" charset="0"/>
              <a:cs typeface="IranNastaliq"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31350"/>
            <a:ext cx="1433672" cy="9560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503685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250"/>
                                  </p:stCondLst>
                                  <p:childTnLst>
                                    <p:animEffect transition="out" filter="fade">
                                      <p:cBhvr>
                                        <p:cTn id="6" dur="1000"/>
                                        <p:tgtEl>
                                          <p:spTgt spid="2"/>
                                        </p:tgtEl>
                                      </p:cBhvr>
                                    </p:animEffect>
                                    <p:anim calcmode="lin" valueType="num">
                                      <p:cBhvr>
                                        <p:cTn id="7" dur="1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1000"/>
                                        <p:tgtEl>
                                          <p:spTgt spid="2"/>
                                        </p:tgtEl>
                                        <p:attrNameLst>
                                          <p:attrName>ppt_h</p:attrName>
                                        </p:attrNameLst>
                                      </p:cBhvr>
                                      <p:tavLst>
                                        <p:tav tm="0">
                                          <p:val>
                                            <p:strVal val="ppt_h"/>
                                          </p:val>
                                        </p:tav>
                                        <p:tav tm="100000">
                                          <p:val>
                                            <p:strVal val="ppt_h"/>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250"/>
                                  </p:stCondLst>
                                  <p:childTnLst>
                                    <p:anim calcmode="lin" valueType="num">
                                      <p:cBhvr>
                                        <p:cTn id="13" dur="1000"/>
                                        <p:tgtEl>
                                          <p:spTgt spid="3">
                                            <p:txEl>
                                              <p:pRg st="0" end="0"/>
                                            </p:txEl>
                                          </p:spTgt>
                                        </p:tgtEl>
                                        <p:attrNameLst>
                                          <p:attrName>ppt_w</p:attrName>
                                        </p:attrNameLst>
                                      </p:cBhvr>
                                      <p:tavLst>
                                        <p:tav tm="0">
                                          <p:val>
                                            <p:strVal val="ppt_w"/>
                                          </p:val>
                                        </p:tav>
                                        <p:tav tm="100000">
                                          <p:val>
                                            <p:fltVal val="0"/>
                                          </p:val>
                                        </p:tav>
                                      </p:tavLst>
                                    </p:anim>
                                    <p:anim calcmode="lin" valueType="num">
                                      <p:cBhvr>
                                        <p:cTn id="14" dur="1000"/>
                                        <p:tgtEl>
                                          <p:spTgt spid="3">
                                            <p:txEl>
                                              <p:pRg st="0" end="0"/>
                                            </p:txEl>
                                          </p:spTgt>
                                        </p:tgtEl>
                                        <p:attrNameLst>
                                          <p:attrName>ppt_h</p:attrName>
                                        </p:attrNameLst>
                                      </p:cBhvr>
                                      <p:tavLst>
                                        <p:tav tm="0">
                                          <p:val>
                                            <p:strVal val="ppt_h"/>
                                          </p:val>
                                        </p:tav>
                                        <p:tav tm="100000">
                                          <p:val>
                                            <p:fltVal val="0"/>
                                          </p:val>
                                        </p:tav>
                                      </p:tavLst>
                                    </p:anim>
                                    <p:animEffect transition="out" filter="fade">
                                      <p:cBhvr>
                                        <p:cTn id="15" dur="1000"/>
                                        <p:tgtEl>
                                          <p:spTgt spid="3">
                                            <p:txEl>
                                              <p:pRg st="0" end="0"/>
                                            </p:txEl>
                                          </p:spTgt>
                                        </p:tgtEl>
                                      </p:cBhvr>
                                    </p:animEffect>
                                    <p:set>
                                      <p:cBhvr>
                                        <p:cTn id="16"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250"/>
                                  </p:stCondLst>
                                  <p:childTnLst>
                                    <p:anim calcmode="lin" valueType="num">
                                      <p:cBhvr>
                                        <p:cTn id="20" dur="1000"/>
                                        <p:tgtEl>
                                          <p:spTgt spid="3">
                                            <p:txEl>
                                              <p:pRg st="1" end="1"/>
                                            </p:txEl>
                                          </p:spTgt>
                                        </p:tgtEl>
                                        <p:attrNameLst>
                                          <p:attrName>ppt_w</p:attrName>
                                        </p:attrNameLst>
                                      </p:cBhvr>
                                      <p:tavLst>
                                        <p:tav tm="0">
                                          <p:val>
                                            <p:strVal val="ppt_w"/>
                                          </p:val>
                                        </p:tav>
                                        <p:tav tm="100000">
                                          <p:val>
                                            <p:fltVal val="0"/>
                                          </p:val>
                                        </p:tav>
                                      </p:tavLst>
                                    </p:anim>
                                    <p:anim calcmode="lin" valueType="num">
                                      <p:cBhvr>
                                        <p:cTn id="21" dur="1000"/>
                                        <p:tgtEl>
                                          <p:spTgt spid="3">
                                            <p:txEl>
                                              <p:pRg st="1" end="1"/>
                                            </p:txEl>
                                          </p:spTgt>
                                        </p:tgtEl>
                                        <p:attrNameLst>
                                          <p:attrName>ppt_h</p:attrName>
                                        </p:attrNameLst>
                                      </p:cBhvr>
                                      <p:tavLst>
                                        <p:tav tm="0">
                                          <p:val>
                                            <p:strVal val="ppt_h"/>
                                          </p:val>
                                        </p:tav>
                                        <p:tav tm="100000">
                                          <p:val>
                                            <p:fltVal val="0"/>
                                          </p:val>
                                        </p:tav>
                                      </p:tavLst>
                                    </p:anim>
                                    <p:animEffect transition="out" filter="fade">
                                      <p:cBhvr>
                                        <p:cTn id="22" dur="1000"/>
                                        <p:tgtEl>
                                          <p:spTgt spid="3">
                                            <p:txEl>
                                              <p:pRg st="1" end="1"/>
                                            </p:txEl>
                                          </p:spTgt>
                                        </p:tgtEl>
                                      </p:cBhvr>
                                    </p:animEffect>
                                    <p:set>
                                      <p:cBhvr>
                                        <p:cTn id="23"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31640" y="2276872"/>
            <a:ext cx="6400800" cy="1295400"/>
          </a:xfrm>
        </p:spPr>
        <p:txBody>
          <a:bodyPr>
            <a:noAutofit/>
          </a:bodyPr>
          <a:lstStyle/>
          <a:p>
            <a:pPr algn="r"/>
            <a:r>
              <a:rPr lang="fa-IR" sz="5400" b="1" spc="0" dirty="0">
                <a:latin typeface="IranNastaliq" pitchFamily="18" charset="0"/>
                <a:cs typeface="IranNastaliq" pitchFamily="18" charset="0"/>
              </a:rPr>
              <a:t>3-کشف جرم،تعقیب ومجازات مجرمان</a:t>
            </a:r>
            <a:r>
              <a:rPr lang="fa-IR" sz="5400" spc="0" dirty="0">
                <a:latin typeface="IranNastaliq" pitchFamily="18" charset="0"/>
                <a:cs typeface="IranNastaliq" pitchFamily="18" charset="0"/>
              </a:rPr>
              <a:t/>
            </a:r>
            <a:br>
              <a:rPr lang="fa-IR" sz="5400" spc="0" dirty="0">
                <a:latin typeface="IranNastaliq" pitchFamily="18" charset="0"/>
                <a:cs typeface="IranNastaliq" pitchFamily="18" charset="0"/>
              </a:rPr>
            </a:br>
            <a:r>
              <a:rPr lang="fa-IR" sz="5400" spc="0" dirty="0">
                <a:latin typeface="IranNastaliq" pitchFamily="18" charset="0"/>
                <a:cs typeface="IranNastaliq" pitchFamily="18" charset="0"/>
              </a:rPr>
              <a:t>قوه قضاییه وظیفه داردهرگونه تخلف از قوانین را شناسایی کندوبر اساس قوانین،برای متخلفان مجازات مناسب تعیین کند.</a:t>
            </a:r>
          </a:p>
        </p:txBody>
      </p:sp>
      <p:sp>
        <p:nvSpPr>
          <p:cNvPr id="3" name="Subtitle 2"/>
          <p:cNvSpPr>
            <a:spLocks noGrp="1"/>
          </p:cNvSpPr>
          <p:nvPr>
            <p:ph type="subTitle" idx="1"/>
          </p:nvPr>
        </p:nvSpPr>
        <p:spPr>
          <a:xfrm>
            <a:off x="1403648" y="3284984"/>
            <a:ext cx="6400800" cy="762000"/>
          </a:xfrm>
        </p:spPr>
        <p:txBody>
          <a:bodyPr>
            <a:noAutofit/>
          </a:bodyPr>
          <a:lstStyle/>
          <a:p>
            <a:pPr algn="r"/>
            <a:r>
              <a:rPr lang="fa-IR" sz="3600" b="1" i="0" dirty="0">
                <a:latin typeface="IranNastaliq" pitchFamily="18" charset="0"/>
                <a:cs typeface="IranNastaliq" pitchFamily="18" charset="0"/>
              </a:rPr>
              <a:t>4-پیش گیری ازوقوع جرم واصلاح مجرمان</a:t>
            </a:r>
          </a:p>
          <a:p>
            <a:pPr algn="r"/>
            <a:r>
              <a:rPr lang="fa-IR" sz="3600" i="0" dirty="0">
                <a:latin typeface="IranNastaliq" pitchFamily="18" charset="0"/>
                <a:cs typeface="IranNastaliq" pitchFamily="18" charset="0"/>
              </a:rPr>
              <a:t>پیشگیری ازوقوع جرم از مجازات جرم واصلاح اواهمیت بیشتری داردقوه قضاییه برای پیشگیری از وقوع جرم واصلاح مجرمان باید بکوشدتا علت تخلّف ازقوانین را شناسایی کندوبه رفع اشکالات موجود بپردازد</a:t>
            </a:r>
          </a:p>
          <a:p>
            <a:pPr algn="r"/>
            <a:endParaRPr lang="fa-IR" sz="3600" dirty="0">
              <a:latin typeface="IranNastaliq" pitchFamily="18" charset="0"/>
              <a:cs typeface="IranNastaliq" pitchFamily="18" charset="0"/>
            </a:endParaRPr>
          </a:p>
          <a:p>
            <a:pPr algn="r"/>
            <a:endParaRPr lang="fa-IR" sz="3600" dirty="0">
              <a:latin typeface="IranNastaliq" pitchFamily="18" charset="0"/>
              <a:cs typeface="IranNastaliq"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43246"/>
            <a:ext cx="1619672" cy="12147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83319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25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160</TotalTime>
  <Words>344</Words>
  <Application>Microsoft Office PowerPoint</Application>
  <PresentationFormat>On-screen Show (4:3)</PresentationFormat>
  <Paragraphs>26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Couture</vt:lpstr>
      <vt:lpstr>PowerPoint Presentation</vt:lpstr>
      <vt:lpstr>پاورپوینت درس هشتم</vt:lpstr>
      <vt:lpstr>درس8</vt:lpstr>
      <vt:lpstr>همه ی مادانش آموزان می دانیم که مجلس وظیفه قانون گذاری رابرعهده داردودولت نیز قوانین تصویب شده رابه اجرا درمی آورد</vt:lpstr>
      <vt:lpstr>همه ی مامی دانیم که مجلس ودولت به تنهایی نمی توانندجامعه را اداره کنندپس باید در جامعه مرجعی باشد که بر اجرای قوانین نظارت کند،با تخلفات بر خورد کندومتخلفان را به مجازات برساند.</vt:lpstr>
      <vt:lpstr>مرجعی که براجرای قوانین نظارت می کندقوه قضاییه است.این قوه یکی از ارکان حکومت است وعدالت را بر جامعه حکم فرما می کند</vt:lpstr>
      <vt:lpstr>وظایف قوه قضاییه: 1-رسیدگی به شکایات مردم                                                                                                            2-گسترش عدالت وآزادی های مشروع 3-کشف جرم،تعقیب ومجازات مجرمان </vt:lpstr>
      <vt:lpstr>1-رسیدگی به شکایات مردم در گذشته مردم به یک نفربزرگترکه موردپذیرش طرفین دعوا بود،مراجعه می کردندولی امروزه این کارراقوه ی قضاییه انجام می دهد.</vt:lpstr>
      <vt:lpstr>3-کشف جرم،تعقیب ومجازات مجرمان قوه قضاییه وظیفه داردهرگونه تخلف از قوانین را شناسایی کندوبر اساس قوانین،برای متخلفان مجازات مناسب تعیین کند.</vt:lpstr>
      <vt:lpstr>5 –نظارت بر حسن اجرای قوانین براساس حق نظاره قوه قضاییه نسبت به حسن جریان امورواجرای صحیح قوانین دردستگاه های اداری،سازمانی به نام ((سازمان بازرسی کل کشور))زیر نظر رییس قوه قضاییه تشکیل شده است.</vt:lpstr>
      <vt:lpstr>هدف ازانتخاب وکیل مدافع((درهمه ی دادگاه هاطرفین دعوا حق دارند فردصالحی راکه باقوانین حقوقی آشناست به عنوان وکیل مدافع انتخاب کنند وکیل قوانین را می شناسند ومی توانند از حقوق موکل خود دفاع کنند))</vt:lpstr>
      <vt:lpstr>دادگستری وزیر دادگستری ازمیان کسانی که رییس قوه قضاییه به رییس جمهورپیشنهاد می کند انتخاب می شود. </vt:lpstr>
      <vt:lpstr>باتشکر از شما دانش آموزان عزیز ودبیر محترم آقای خضر نژاد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پاورپوینت درس هشتم</dc:title>
  <dc:creator>Win7even</dc:creator>
  <cp:lastModifiedBy>Win7even</cp:lastModifiedBy>
  <cp:revision>42</cp:revision>
  <dcterms:created xsi:type="dcterms:W3CDTF">2013-11-07T07:20:25Z</dcterms:created>
  <dcterms:modified xsi:type="dcterms:W3CDTF">2013-11-11T10:11:11Z</dcterms:modified>
</cp:coreProperties>
</file>