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61" r:id="rId4"/>
    <p:sldId id="262" r:id="rId5"/>
    <p:sldId id="263" r:id="rId6"/>
    <p:sldId id="266" r:id="rId7"/>
    <p:sldId id="267" r:id="rId8"/>
    <p:sldId id="268" r:id="rId9"/>
    <p:sldId id="269" r:id="rId10"/>
    <p:sldId id="271" r:id="rId11"/>
    <p:sldId id="273" r:id="rId12"/>
    <p:sldId id="272" r:id="rId13"/>
    <p:sldId id="274" r:id="rId14"/>
    <p:sldId id="275" r:id="rId15"/>
    <p:sldId id="277" r:id="rId16"/>
    <p:sldId id="278" r:id="rId17"/>
    <p:sldId id="279" r:id="rId18"/>
    <p:sldId id="280" r:id="rId19"/>
    <p:sldId id="281" r:id="rId20"/>
    <p:sldId id="282" r:id="rId21"/>
    <p:sldId id="283" r:id="rId22"/>
    <p:sldId id="284" r:id="rId23"/>
    <p:sldId id="276" r:id="rId24"/>
    <p:sldId id="285" r:id="rId25"/>
    <p:sldId id="286" r:id="rId26"/>
    <p:sldId id="28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F38913-BD44-4224-AE49-0E7E6DDF63BF}" type="datetimeFigureOut">
              <a:rPr lang="en-US" smtClean="0"/>
              <a:pPr/>
              <a:t>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8913-BD44-4224-AE49-0E7E6DDF63BF}" type="datetimeFigureOut">
              <a:rPr lang="en-US" smtClean="0"/>
              <a:pPr/>
              <a:t>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8913-BD44-4224-AE49-0E7E6DDF63BF}" type="datetimeFigureOut">
              <a:rPr lang="en-US" smtClean="0"/>
              <a:pPr/>
              <a:t>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38913-BD44-4224-AE49-0E7E6DDF63BF}" type="datetimeFigureOut">
              <a:rPr lang="en-US" smtClean="0"/>
              <a:pPr/>
              <a:t>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38913-BD44-4224-AE49-0E7E6DDF63BF}" type="datetimeFigureOut">
              <a:rPr lang="en-US" smtClean="0"/>
              <a:pPr/>
              <a:t>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F38913-BD44-4224-AE49-0E7E6DDF63BF}" type="datetimeFigureOut">
              <a:rPr lang="en-US" smtClean="0"/>
              <a:pPr/>
              <a:t>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F38913-BD44-4224-AE49-0E7E6DDF63BF}" type="datetimeFigureOut">
              <a:rPr lang="en-US" smtClean="0"/>
              <a:pPr/>
              <a:t>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F38913-BD44-4224-AE49-0E7E6DDF63BF}" type="datetimeFigureOut">
              <a:rPr lang="en-US" smtClean="0"/>
              <a:pPr/>
              <a:t>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38913-BD44-4224-AE49-0E7E6DDF63BF}" type="datetimeFigureOut">
              <a:rPr lang="en-US" smtClean="0"/>
              <a:pPr/>
              <a:t>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8913-BD44-4224-AE49-0E7E6DDF63BF}" type="datetimeFigureOut">
              <a:rPr lang="en-US" smtClean="0"/>
              <a:pPr/>
              <a:t>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F38913-BD44-4224-AE49-0E7E6DDF63BF}" type="datetimeFigureOut">
              <a:rPr lang="en-US" smtClean="0"/>
              <a:pPr/>
              <a:t>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47780-2770-4E4B-9B23-A45969C27D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38913-BD44-4224-AE49-0E7E6DDF63BF}" type="datetimeFigureOut">
              <a:rPr lang="en-US" smtClean="0"/>
              <a:pPr/>
              <a:t>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47780-2770-4E4B-9B23-A45969C27D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en.wikipedia.org/wiki/Ernst_Haeckel"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cs typeface="B Nazanin" pitchFamily="2" charset="-78"/>
              </a:rPr>
              <a:t>تاریخ ریاضی</a:t>
            </a:r>
            <a:endParaRPr lang="en-US" dirty="0">
              <a:cs typeface="B Nazanin" pitchFamily="2" charset="-78"/>
            </a:endParaRPr>
          </a:p>
        </p:txBody>
      </p:sp>
      <p:sp>
        <p:nvSpPr>
          <p:cNvPr id="3" name="Subtitle 2"/>
          <p:cNvSpPr>
            <a:spLocks noGrp="1"/>
          </p:cNvSpPr>
          <p:nvPr>
            <p:ph type="subTitle" idx="1"/>
          </p:nvPr>
        </p:nvSpPr>
        <p:spPr/>
        <p:txBody>
          <a:bodyPr/>
          <a:lstStyle/>
          <a:p>
            <a:endParaRPr lang="fa-IR" dirty="0" smtClean="0"/>
          </a:p>
          <a:p>
            <a:r>
              <a:rPr lang="fa-IR" b="1" dirty="0" smtClean="0">
                <a:effectLst>
                  <a:outerShdw blurRad="38100" dist="38100" dir="2700000" algn="tl">
                    <a:srgbClr val="000000">
                      <a:alpha val="43137"/>
                    </a:srgbClr>
                  </a:outerShdw>
                </a:effectLst>
              </a:rPr>
              <a:t>مدرس: نادر گمنام</a:t>
            </a:r>
            <a:endParaRPr 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گالیله بزرگ 1638 </a:t>
            </a:r>
            <a:endParaRPr lang="en-US" dirty="0"/>
          </a:p>
        </p:txBody>
      </p:sp>
      <p:sp>
        <p:nvSpPr>
          <p:cNvPr id="4" name="Content Placeholder 3"/>
          <p:cNvSpPr>
            <a:spLocks noGrp="1"/>
          </p:cNvSpPr>
          <p:nvPr>
            <p:ph sz="half" idx="2"/>
          </p:nvPr>
        </p:nvSpPr>
        <p:spPr/>
        <p:txBody>
          <a:bodyPr>
            <a:normAutofit fontScale="70000" lnSpcReduction="20000"/>
          </a:bodyPr>
          <a:lstStyle/>
          <a:p>
            <a:pPr algn="just" rtl="1"/>
            <a:r>
              <a:rPr lang="fa-IR" b="1" dirty="0" smtClean="0">
                <a:cs typeface="B Nazanin" pitchFamily="2" charset="-78"/>
              </a:rPr>
              <a:t>سال ویاتی (سخنگوی گالیله): اکنون بگذار چیزی به تو بگویم که از تعجب شاخ در آوری و از آن لذت مفرط بری.اگر دو میخ را در راستایی افقی به دیوار بکوبی و از این دو میخ زنجیری را آویزان کنی، زنجیر آویزان به شکل سهمی است</a:t>
            </a:r>
            <a:r>
              <a:rPr lang="fa-IR" dirty="0" smtClean="0">
                <a:cs typeface="B Nazanin" pitchFamily="2" charset="-78"/>
              </a:rPr>
              <a:t>. </a:t>
            </a:r>
            <a:endParaRPr lang="en-US" dirty="0" smtClean="0">
              <a:cs typeface="B Nazanin" pitchFamily="2" charset="-78"/>
            </a:endParaRPr>
          </a:p>
          <a:p>
            <a:pPr algn="just" rtl="1"/>
            <a:endParaRPr lang="en-US" dirty="0" smtClean="0">
              <a:cs typeface="B Nazanin" pitchFamily="2" charset="-78"/>
            </a:endParaRPr>
          </a:p>
          <a:p>
            <a:pPr algn="just" rtl="1"/>
            <a:r>
              <a:rPr lang="fa-IR" b="1" dirty="0" smtClean="0">
                <a:cs typeface="B Nazanin" pitchFamily="2" charset="-78"/>
              </a:rPr>
              <a:t>ساگردو: پس با یک زنجیر می توان به راحتی سهمی های بسیار کشید. </a:t>
            </a:r>
          </a:p>
          <a:p>
            <a:pPr algn="just" rtl="1"/>
            <a:endParaRPr lang="en-US" dirty="0" smtClean="0">
              <a:cs typeface="B Nazanin" pitchFamily="2" charset="-78"/>
            </a:endParaRPr>
          </a:p>
          <a:p>
            <a:pPr algn="just" rtl="1"/>
            <a:r>
              <a:rPr lang="fa-IR" dirty="0" smtClean="0">
                <a:cs typeface="B Nazanin" pitchFamily="2" charset="-78"/>
              </a:rPr>
              <a:t> </a:t>
            </a:r>
            <a:r>
              <a:rPr lang="fa-IR" b="1" dirty="0" smtClean="0">
                <a:cs typeface="B Nazanin" pitchFamily="2" charset="-78"/>
              </a:rPr>
              <a:t>سال ویاتی:  بله بدون شک این چنین است و من آنرا به تو نشان خواهم داد. ولی نه امروز چرا که امروز بسیار خسته ایم. پس آنرا موکول می کنیم به زمانی که سر حال تریم.</a:t>
            </a:r>
            <a:endParaRPr lang="en-US" b="1" dirty="0">
              <a:cs typeface="B Nazanin" pitchFamily="2" charset="-78"/>
            </a:endParaRPr>
          </a:p>
        </p:txBody>
      </p:sp>
      <p:pic>
        <p:nvPicPr>
          <p:cNvPr id="24578" name="Picture 2" descr="D:\Asghari\History\220px-Galileo_facing_the_Roman_Inquisition.jpg"/>
          <p:cNvPicPr>
            <a:picLocks noGrp="1" noChangeAspect="1" noChangeArrowheads="1"/>
          </p:cNvPicPr>
          <p:nvPr>
            <p:ph sz="half" idx="1"/>
          </p:nvPr>
        </p:nvPicPr>
        <p:blipFill>
          <a:blip r:embed="rId2"/>
          <a:srcRect/>
          <a:stretch>
            <a:fillRect/>
          </a:stretch>
        </p:blipFill>
        <p:spPr bwMode="auto">
          <a:xfrm>
            <a:off x="411133" y="1571612"/>
            <a:ext cx="3803677" cy="457203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683031" y="2857496"/>
            <a:ext cx="846097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7200" algn="r" defTabSz="914400" rtl="1" eaLnBrk="1" fontAlgn="base" latinLnBrk="0" hangingPunct="1">
              <a:lnSpc>
                <a:spcPct val="100000"/>
              </a:lnSpc>
              <a:spcBef>
                <a:spcPct val="0"/>
              </a:spcBef>
              <a:spcAft>
                <a:spcPct val="0"/>
              </a:spcAft>
              <a:buClrTx/>
              <a:buSzTx/>
              <a:buFontTx/>
              <a:buNone/>
              <a:tabLst/>
            </a:pPr>
            <a:r>
              <a:rPr kumimoji="0" lang="fa-IR" sz="3600" b="1" i="0" u="none" strike="noStrike" cap="none" normalizeH="0" baseline="0" dirty="0" smtClean="0">
                <a:ln>
                  <a:noFill/>
                </a:ln>
                <a:solidFill>
                  <a:schemeClr val="tx1"/>
                </a:solidFill>
                <a:effectLst/>
                <a:latin typeface="Arial" pitchFamily="34" charset="0"/>
                <a:ea typeface="Times New Roman" pitchFamily="18" charset="0"/>
                <a:cs typeface="B Nazanin" pitchFamily="2" charset="-78"/>
              </a:rPr>
              <a:t>زمان سر حالی نیامد چرا که گالیله قبل از آن مرد!! </a:t>
            </a:r>
            <a:endParaRPr kumimoji="0" lang="fa-IR" sz="3600" b="1" i="0" u="none" strike="noStrike" cap="none" normalizeH="0" baseline="0" dirty="0" smtClean="0">
              <a:ln>
                <a:noFill/>
              </a:ln>
              <a:solidFill>
                <a:schemeClr val="tx1"/>
              </a:solidFill>
              <a:effectLst/>
              <a:latin typeface="Arial" pitchFamily="34" charset="0"/>
              <a:cs typeface="B Nazanin" pitchFamily="2"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Girard (French Mathematician)</a:t>
            </a:r>
            <a:br>
              <a:rPr lang="en-US" dirty="0" smtClean="0"/>
            </a:br>
            <a:r>
              <a:rPr lang="en-US" dirty="0" smtClean="0"/>
              <a:t>1617</a:t>
            </a:r>
            <a:endParaRPr lang="en-US" dirty="0"/>
          </a:p>
        </p:txBody>
      </p:sp>
      <p:sp>
        <p:nvSpPr>
          <p:cNvPr id="3" name="Content Placeholder 2"/>
          <p:cNvSpPr>
            <a:spLocks noGrp="1"/>
          </p:cNvSpPr>
          <p:nvPr>
            <p:ph idx="1"/>
          </p:nvPr>
        </p:nvSpPr>
        <p:spPr/>
        <p:txBody>
          <a:bodyPr/>
          <a:lstStyle/>
          <a:p>
            <a:r>
              <a:rPr lang="en-US" b="1" dirty="0" smtClean="0"/>
              <a:t>I have not yet have time to engage in it!</a:t>
            </a:r>
          </a:p>
          <a:p>
            <a:pPr algn="r" rtl="1"/>
            <a:endParaRPr lang="fa-IR" dirty="0" smtClean="0"/>
          </a:p>
          <a:p>
            <a:pPr algn="r" rtl="1"/>
            <a:endParaRPr lang="fa-IR" dirty="0" smtClean="0"/>
          </a:p>
          <a:p>
            <a:pPr algn="r" rtl="1"/>
            <a:endParaRPr lang="fa-IR" dirty="0" smtClean="0"/>
          </a:p>
          <a:p>
            <a:pPr algn="r" rtl="1"/>
            <a:r>
              <a:rPr lang="en-GB" dirty="0" smtClean="0"/>
              <a:t>  </a:t>
            </a:r>
            <a:r>
              <a:rPr lang="fa-IR" b="1" dirty="0" smtClean="0"/>
              <a:t>اثباتم را وقتی ارایه خواهم داد که به یاری خدا تحقیق در علوم بسیار ارزشمند خواهد بود، چیزی که الان نیست.</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algn="ctr"/>
            <a:r>
              <a:rPr lang="fa-IR" dirty="0" smtClean="0"/>
              <a:t>مرسن </a:t>
            </a:r>
            <a:endParaRPr lang="en-US" dirty="0"/>
          </a:p>
        </p:txBody>
      </p:sp>
      <p:sp>
        <p:nvSpPr>
          <p:cNvPr id="5" name="Text Placeholder 4"/>
          <p:cNvSpPr>
            <a:spLocks noGrp="1"/>
          </p:cNvSpPr>
          <p:nvPr>
            <p:ph type="body" sz="quarter" idx="3"/>
          </p:nvPr>
        </p:nvSpPr>
        <p:spPr/>
        <p:txBody>
          <a:bodyPr/>
          <a:lstStyle/>
          <a:p>
            <a:pPr algn="ctr"/>
            <a:r>
              <a:rPr lang="fa-IR" dirty="0" smtClean="0"/>
              <a:t>هویگنس</a:t>
            </a:r>
            <a:endParaRPr lang="en-US" dirty="0"/>
          </a:p>
        </p:txBody>
      </p:sp>
      <p:pic>
        <p:nvPicPr>
          <p:cNvPr id="32770" name="Picture 2" descr="D:\Asghari\History\170px-Christiaan-huygens4.jpg"/>
          <p:cNvPicPr>
            <a:picLocks noGrp="1" noChangeAspect="1" noChangeArrowheads="1"/>
          </p:cNvPicPr>
          <p:nvPr>
            <p:ph sz="quarter" idx="4"/>
          </p:nvPr>
        </p:nvPicPr>
        <p:blipFill>
          <a:blip r:embed="rId2"/>
          <a:srcRect/>
          <a:stretch>
            <a:fillRect/>
          </a:stretch>
        </p:blipFill>
        <p:spPr bwMode="auto">
          <a:xfrm>
            <a:off x="5072066" y="2143116"/>
            <a:ext cx="3214709" cy="4071966"/>
          </a:xfrm>
          <a:prstGeom prst="rect">
            <a:avLst/>
          </a:prstGeom>
          <a:noFill/>
        </p:spPr>
      </p:pic>
      <p:pic>
        <p:nvPicPr>
          <p:cNvPr id="32771" name="Picture 3" descr="D:\Asghari\History\220px-MarinMersenne.jpg"/>
          <p:cNvPicPr>
            <a:picLocks noGrp="1" noChangeAspect="1" noChangeArrowheads="1"/>
          </p:cNvPicPr>
          <p:nvPr>
            <p:ph sz="half" idx="2"/>
          </p:nvPr>
        </p:nvPicPr>
        <p:blipFill>
          <a:blip r:embed="rId3"/>
          <a:srcRect/>
          <a:stretch>
            <a:fillRect/>
          </a:stretch>
        </p:blipFill>
        <p:spPr bwMode="auto">
          <a:xfrm>
            <a:off x="928662" y="2143116"/>
            <a:ext cx="3214710" cy="404314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68412"/>
          </a:xfrm>
        </p:spPr>
        <p:txBody>
          <a:bodyPr>
            <a:normAutofit fontScale="90000"/>
          </a:bodyPr>
          <a:lstStyle/>
          <a:p>
            <a:r>
              <a:rPr lang="fa-IR" b="1" dirty="0" smtClean="0">
                <a:cs typeface="B Nazanin" pitchFamily="2" charset="-78"/>
              </a:rPr>
              <a:t>کوتاه زمانی پس از مرگ گالیله</a:t>
            </a:r>
            <a:br>
              <a:rPr lang="fa-IR" b="1" dirty="0" smtClean="0">
                <a:cs typeface="B Nazanin" pitchFamily="2" charset="-78"/>
              </a:rPr>
            </a:br>
            <a:r>
              <a:rPr lang="fa-IR" b="1" dirty="0" smtClean="0">
                <a:cs typeface="B Nazanin" pitchFamily="2" charset="-78"/>
              </a:rPr>
              <a:t>هویگنس 17 ساله است</a:t>
            </a:r>
            <a:endParaRPr lang="en-US" b="1" dirty="0">
              <a:cs typeface="B Nazanin" pitchFamily="2" charset="-78"/>
            </a:endParaRPr>
          </a:p>
        </p:txBody>
      </p:sp>
      <p:sp>
        <p:nvSpPr>
          <p:cNvPr id="3" name="Content Placeholder 2"/>
          <p:cNvSpPr>
            <a:spLocks noGrp="1"/>
          </p:cNvSpPr>
          <p:nvPr>
            <p:ph sz="half" idx="1"/>
          </p:nvPr>
        </p:nvSpPr>
        <p:spPr/>
        <p:txBody>
          <a:bodyPr/>
          <a:lstStyle/>
          <a:p>
            <a:pPr algn="just" rtl="1"/>
            <a:r>
              <a:rPr lang="fa-IR" b="1" dirty="0" smtClean="0">
                <a:cs typeface="B Nazanin" pitchFamily="2" charset="-78"/>
              </a:rPr>
              <a:t>خوشحال خواهم شد اثبات چیزی را ببینم خلاف آنرا گالیله مطرح کرده است، و اگر نشان دهی که چگونه می توان سهمی ساخت از خودت هم جلو زده ای!</a:t>
            </a:r>
            <a:endParaRPr lang="en-US" b="1" dirty="0">
              <a:cs typeface="B Nazanin" pitchFamily="2" charset="-78"/>
            </a:endParaRPr>
          </a:p>
        </p:txBody>
      </p:sp>
      <p:sp>
        <p:nvSpPr>
          <p:cNvPr id="4" name="Content Placeholder 3"/>
          <p:cNvSpPr>
            <a:spLocks noGrp="1"/>
          </p:cNvSpPr>
          <p:nvPr>
            <p:ph sz="half" idx="2"/>
          </p:nvPr>
        </p:nvSpPr>
        <p:spPr/>
        <p:txBody>
          <a:bodyPr/>
          <a:lstStyle/>
          <a:p>
            <a:pPr algn="just" rtl="1"/>
            <a:r>
              <a:rPr lang="fa-IR" b="1" dirty="0" smtClean="0"/>
              <a:t>بزودی نامه ای به شما خواهم فرستاد که در آن اثبات خوام کرد که زنجیر آویزان سهمی نیست و نشان خواهم داد که چگونه با فشار مناسب می توان آن را سهمی ساخت. من این اثبات را به تازگی پیدا کردم. </a:t>
            </a:r>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cs typeface="B Nazanin" pitchFamily="2" charset="-78"/>
              </a:rPr>
              <a:t>و نامه را فرستاد.</a:t>
            </a:r>
            <a:endParaRPr lang="en-US" b="1" dirty="0">
              <a:cs typeface="B Nazanin" pitchFamily="2" charset="-78"/>
            </a:endParaRP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یاکوب برنولی (1690)</a:t>
            </a:r>
            <a:endParaRPr lang="en-US" dirty="0">
              <a:cs typeface="B Nazanin" pitchFamily="2" charset="-78"/>
            </a:endParaRPr>
          </a:p>
        </p:txBody>
      </p:sp>
      <p:sp>
        <p:nvSpPr>
          <p:cNvPr id="4" name="Content Placeholder 3"/>
          <p:cNvSpPr>
            <a:spLocks noGrp="1"/>
          </p:cNvSpPr>
          <p:nvPr>
            <p:ph sz="half" idx="2"/>
          </p:nvPr>
        </p:nvSpPr>
        <p:spPr/>
        <p:txBody>
          <a:bodyPr/>
          <a:lstStyle/>
          <a:p>
            <a:r>
              <a:rPr lang="en-GB" dirty="0" smtClean="0"/>
              <a:t> </a:t>
            </a:r>
            <a:r>
              <a:rPr lang="en-GB" dirty="0" err="1" smtClean="0"/>
              <a:t>Acta</a:t>
            </a:r>
            <a:r>
              <a:rPr lang="en-GB" dirty="0" smtClean="0"/>
              <a:t> </a:t>
            </a:r>
            <a:r>
              <a:rPr lang="en-GB" dirty="0" err="1" smtClean="0"/>
              <a:t>Eruditorum</a:t>
            </a:r>
            <a:endParaRPr lang="en-GB" dirty="0" smtClean="0"/>
          </a:p>
          <a:p>
            <a:pPr algn="just" rtl="1"/>
            <a:r>
              <a:rPr lang="fa-IR" b="1" dirty="0" smtClean="0">
                <a:cs typeface="B Nazanin" pitchFamily="2" charset="-78"/>
              </a:rPr>
              <a:t>و اکنون اجازه دهید که این مساله را پیشنهاد کنم: خم حاصل از  زنجیری را پیدا کنید به طور آزادانه از دو نقطه ثابت آویزان است. </a:t>
            </a:r>
            <a:endParaRPr lang="en-US" b="1" dirty="0" smtClean="0">
              <a:cs typeface="B Nazanin" pitchFamily="2" charset="-78"/>
            </a:endParaRPr>
          </a:p>
          <a:p>
            <a:pPr algn="r" rtl="1"/>
            <a:endParaRPr lang="en-US" dirty="0"/>
          </a:p>
        </p:txBody>
      </p:sp>
      <p:pic>
        <p:nvPicPr>
          <p:cNvPr id="33794" name="Picture 2" descr="D:\Asghari\History\200px-Jakob_Bernoulli.jpg"/>
          <p:cNvPicPr>
            <a:picLocks noGrp="1" noChangeAspect="1" noChangeArrowheads="1"/>
          </p:cNvPicPr>
          <p:nvPr>
            <p:ph sz="half" idx="1"/>
          </p:nvPr>
        </p:nvPicPr>
        <p:blipFill>
          <a:blip r:embed="rId2"/>
          <a:srcRect/>
          <a:stretch>
            <a:fillRect/>
          </a:stretch>
        </p:blipFill>
        <p:spPr bwMode="auto">
          <a:xfrm>
            <a:off x="430456" y="1571612"/>
            <a:ext cx="4082172" cy="457203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en-GB" dirty="0" smtClean="0">
                <a:cs typeface="B Nazanin" pitchFamily="2" charset="-78"/>
              </a:rPr>
              <a:t> </a:t>
            </a:r>
            <a:r>
              <a:rPr lang="fa-IR" dirty="0" smtClean="0">
                <a:cs typeface="B Nazanin" pitchFamily="2" charset="-78"/>
              </a:rPr>
              <a:t>(1691) یوهان برنولی </a:t>
            </a:r>
            <a:endParaRPr lang="en-US" dirty="0">
              <a:cs typeface="B Nazanin" pitchFamily="2" charset="-78"/>
            </a:endParaRPr>
          </a:p>
        </p:txBody>
      </p:sp>
      <p:sp>
        <p:nvSpPr>
          <p:cNvPr id="4" name="Content Placeholder 3"/>
          <p:cNvSpPr>
            <a:spLocks noGrp="1"/>
          </p:cNvSpPr>
          <p:nvPr>
            <p:ph sz="half" idx="2"/>
          </p:nvPr>
        </p:nvSpPr>
        <p:spPr/>
        <p:txBody>
          <a:bodyPr>
            <a:normAutofit/>
          </a:bodyPr>
          <a:lstStyle/>
          <a:p>
            <a:pPr algn="just" rtl="1"/>
            <a:r>
              <a:rPr lang="fa-IR" sz="3600" b="1" dirty="0" smtClean="0">
                <a:cs typeface="B Nazanin" pitchFamily="2" charset="-78"/>
              </a:rPr>
              <a:t>یوهان و دو نفر دیگر به طور مستقل راه حل را پیشنهاد می کنند: لایپنیتز و البته هویگنس.  </a:t>
            </a:r>
            <a:endParaRPr lang="en-US" sz="3600" b="1" dirty="0">
              <a:cs typeface="B Nazanin" pitchFamily="2" charset="-78"/>
            </a:endParaRPr>
          </a:p>
        </p:txBody>
      </p:sp>
      <p:pic>
        <p:nvPicPr>
          <p:cNvPr id="34818" name="Picture 2" descr="D:\Asghari\History\220px-Johann_Bernoulli2.jpg"/>
          <p:cNvPicPr>
            <a:picLocks noGrp="1" noChangeAspect="1" noChangeArrowheads="1"/>
          </p:cNvPicPr>
          <p:nvPr>
            <p:ph sz="half" idx="1"/>
          </p:nvPr>
        </p:nvPicPr>
        <p:blipFill>
          <a:blip r:embed="rId2"/>
          <a:srcRect/>
          <a:stretch>
            <a:fillRect/>
          </a:stretch>
        </p:blipFill>
        <p:spPr bwMode="auto">
          <a:xfrm>
            <a:off x="642909" y="1587863"/>
            <a:ext cx="3671325" cy="455578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Nazanin" pitchFamily="2" charset="-78"/>
              </a:rPr>
              <a:t>بیست و هفت سال بعد </a:t>
            </a:r>
            <a:br>
              <a:rPr lang="fa-IR" dirty="0" smtClean="0">
                <a:cs typeface="B Nazanin" pitchFamily="2" charset="-78"/>
              </a:rPr>
            </a:br>
            <a:r>
              <a:rPr lang="fa-IR" dirty="0" smtClean="0">
                <a:cs typeface="B Nazanin" pitchFamily="2" charset="-78"/>
              </a:rPr>
              <a:t>(سالها پس از مرگ یاکوب)</a:t>
            </a:r>
            <a:endParaRPr lang="en-US" dirty="0">
              <a:cs typeface="B Nazanin" pitchFamily="2" charset="-78"/>
            </a:endParaRPr>
          </a:p>
        </p:txBody>
      </p:sp>
      <p:sp>
        <p:nvSpPr>
          <p:cNvPr id="3" name="Content Placeholder 2"/>
          <p:cNvSpPr>
            <a:spLocks noGrp="1"/>
          </p:cNvSpPr>
          <p:nvPr>
            <p:ph idx="1"/>
          </p:nvPr>
        </p:nvSpPr>
        <p:spPr/>
        <p:txBody>
          <a:bodyPr>
            <a:normAutofit lnSpcReduction="10000"/>
          </a:bodyPr>
          <a:lstStyle/>
          <a:p>
            <a:pPr algn="just" rtl="1"/>
            <a:r>
              <a:rPr lang="fa-IR" b="1" dirty="0" smtClean="0">
                <a:cs typeface="B Nazanin" pitchFamily="2" charset="-78"/>
              </a:rPr>
              <a:t>شما می گویید که برادر من این مساله را پیشنهاد کرده است؛ بله این حقیقت دارد، ولی آیا این به این معنی است که او راه حل آن را هم می دانست؟ نه به هیچ وجه. وقتی که او مساله را ارائه کرد (آن هم به پیشنهاد من چون من اولین کسی بودم که به آن فکر کردم) هیچ کدام از ما قادر به حل آن نبود؛ ما از حل آن ناامید شده بودیم تا اینکه </a:t>
            </a:r>
            <a:r>
              <a:rPr lang="fa-IR" b="1" i="1" dirty="0" smtClean="0">
                <a:cs typeface="B Nazanin" pitchFamily="2" charset="-78"/>
              </a:rPr>
              <a:t>آقای لایپنیتز اعلام کرد که آنرا حل کرده است ولی برای آنکه به دیگران هم فرصتی داده باشد حل خود را منتشر نمی کند.</a:t>
            </a:r>
            <a:r>
              <a:rPr lang="fa-IR" b="1" dirty="0" smtClean="0">
                <a:cs typeface="B Nazanin" pitchFamily="2" charset="-78"/>
              </a:rPr>
              <a:t> این ما را تشویق کرد که  دوباره روی مساله کار کنیم.</a:t>
            </a:r>
            <a:endParaRPr lang="en-US" b="1" dirty="0" smtClean="0">
              <a:cs typeface="B Nazanin" pitchFamily="2" charset="-78"/>
            </a:endParaRPr>
          </a:p>
          <a:p>
            <a:pPr algn="r" rtl="1"/>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دست نگهدار!  دست نگهدار!</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rtl="1"/>
            <a:r>
              <a:rPr lang="fa-IR" dirty="0" smtClean="0"/>
              <a:t>تلاشهای برادر من هیچ موفقیتی به همراه نداشت. ولی بخت با من بیشتر یار بود چرا که من مهارت لازم را برای حل این مساله بدست آورده بودم (من قصد خودستایی ندارم، فقط حقیقت را بیان می کنم). شبی من مساله را کامل حل کردم. صبح با شادی فراوان به نزد برادرم رفتم که همچنان با بدبختی فراوان با این مسئله سخت کلنجار می رفت وهمچنان همچون گالیله فکر می کرد که زنجیر آویزان یک سهمی است. من فریاد کشیدم: </a:t>
            </a:r>
            <a:endParaRPr lang="en-US" dirty="0" smtClean="0"/>
          </a:p>
          <a:p>
            <a:pPr rtl="1"/>
            <a:endParaRPr lang="en-US" dirty="0" smtClean="0"/>
          </a:p>
          <a:p>
            <a:pPr rtl="1"/>
            <a:r>
              <a:rPr lang="fa-IR" dirty="0" smtClean="0"/>
              <a:t>خود را با تلاش برای اثبات اینکه زنجیر آویزان یک سهمی است بیش از این شکنجه نکن چون این فکر کاملا غلط است.</a:t>
            </a:r>
            <a:endParaRPr lang="en-US" dirty="0" smtClean="0"/>
          </a:p>
          <a:p>
            <a:pPr algn="r" rt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srcRect/>
          <a:stretch>
            <a:fillRect/>
          </a:stretch>
        </p:blipFill>
        <p:spPr bwMode="auto">
          <a:xfrm>
            <a:off x="0" y="357166"/>
            <a:ext cx="8842816" cy="6143668"/>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دست نگهدار!  دست نگهدار!</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gn="just" rtl="1">
              <a:lnSpc>
                <a:spcPct val="200000"/>
              </a:lnSpc>
            </a:pPr>
            <a:r>
              <a:rPr lang="fa-IR" b="1" dirty="0" smtClean="0">
                <a:cs typeface="B Nazanin" pitchFamily="2" charset="-78"/>
              </a:rPr>
              <a:t>خود را با تلاش برای اثبات اینکه زنجیر آویزان یک سهمی است بیش از این شکنجه نکن چون این فکر کاملا غلط است.</a:t>
            </a:r>
            <a:endParaRPr lang="en-US" b="1" dirty="0" smtClean="0">
              <a:cs typeface="B Nazanin" pitchFamily="2" charset="-78"/>
            </a:endParaRPr>
          </a:p>
          <a:p>
            <a:pPr algn="r" rtl="1">
              <a:lnSpc>
                <a:spcPct val="200000"/>
              </a:lnSpc>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نادر گمنام</a:t>
            </a:r>
            <a:endParaRPr lang="en-US" dirty="0">
              <a:cs typeface="B Nazanin" pitchFamily="2" charset="-78"/>
            </a:endParaRPr>
          </a:p>
        </p:txBody>
      </p:sp>
      <p:sp>
        <p:nvSpPr>
          <p:cNvPr id="3" name="Content Placeholder 2"/>
          <p:cNvSpPr>
            <a:spLocks noGrp="1"/>
          </p:cNvSpPr>
          <p:nvPr>
            <p:ph idx="1"/>
          </p:nvPr>
        </p:nvSpPr>
        <p:spPr/>
        <p:txBody>
          <a:bodyPr/>
          <a:lstStyle/>
          <a:p>
            <a:pPr algn="just"/>
            <a:r>
              <a:rPr lang="en-US" dirty="0" smtClean="0">
                <a:cs typeface="+mj-cs"/>
              </a:rPr>
              <a:t>“The other method of drawing the desired curve. . . is the following: Drive</a:t>
            </a:r>
            <a:r>
              <a:rPr lang="fa-IR" dirty="0" smtClean="0">
                <a:cs typeface="+mj-cs"/>
              </a:rPr>
              <a:t> </a:t>
            </a:r>
            <a:r>
              <a:rPr lang="en-US" dirty="0" smtClean="0">
                <a:cs typeface="+mj-cs"/>
              </a:rPr>
              <a:t>two nails into a wall at a convenient height and at the same level. . . . Over these two</a:t>
            </a:r>
            <a:r>
              <a:rPr lang="fa-IR" dirty="0" smtClean="0">
                <a:cs typeface="+mj-cs"/>
              </a:rPr>
              <a:t> </a:t>
            </a:r>
            <a:r>
              <a:rPr lang="en-US" dirty="0" smtClean="0">
                <a:cs typeface="+mj-cs"/>
              </a:rPr>
              <a:t>nails hang a light chain. . . . This chain will assume the form of a parabola. . . .” (</a:t>
            </a:r>
            <a:r>
              <a:rPr lang="en-US" dirty="0" err="1" smtClean="0">
                <a:cs typeface="+mj-cs"/>
              </a:rPr>
              <a:t>Bukowski</a:t>
            </a:r>
            <a:r>
              <a:rPr lang="en-US" dirty="0" smtClean="0">
                <a:cs typeface="+mj-cs"/>
              </a:rPr>
              <a:t>, 2008, THE COLLEGE MATHEMATICS JOURNAL)</a:t>
            </a:r>
            <a:endParaRPr lang="en-US" dirty="0">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 امیر اصغری</a:t>
            </a:r>
            <a:endParaRPr lang="en-US" dirty="0">
              <a:cs typeface="B Nazanin" pitchFamily="2" charset="-78"/>
            </a:endParaRPr>
          </a:p>
        </p:txBody>
      </p:sp>
      <p:sp>
        <p:nvSpPr>
          <p:cNvPr id="3" name="Content Placeholder 2"/>
          <p:cNvSpPr>
            <a:spLocks noGrp="1"/>
          </p:cNvSpPr>
          <p:nvPr>
            <p:ph idx="1"/>
          </p:nvPr>
        </p:nvSpPr>
        <p:spPr/>
        <p:txBody>
          <a:bodyPr/>
          <a:lstStyle/>
          <a:p>
            <a:pPr algn="just" rtl="1">
              <a:lnSpc>
                <a:spcPct val="200000"/>
              </a:lnSpc>
            </a:pPr>
            <a:r>
              <a:rPr lang="fa-IR" b="1" dirty="0" smtClean="0">
                <a:cs typeface="B Nazanin" pitchFamily="2" charset="-78"/>
              </a:rPr>
              <a:t>سال ویاتی (روز چهارم): اگر فاصله دو میخ را چنان انتخاب کنی که چهار برابر شکم سهمی باشد، زنجیر و سهمی به اندازه یک مو با هم اختلاف خواهند داشت.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2500299" y="548041"/>
            <a:ext cx="4023804" cy="559560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2062163" y="966788"/>
            <a:ext cx="5019675" cy="492442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714500" y="2781300"/>
            <a:ext cx="5715000" cy="12954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cs typeface="B Nazanin" pitchFamily="2" charset="-78"/>
              </a:rPr>
              <a:t>پروژ</a:t>
            </a:r>
            <a:r>
              <a:rPr lang="fa-IR" dirty="0" smtClean="0">
                <a:cs typeface="B Nazanin" pitchFamily="2" charset="-78"/>
              </a:rPr>
              <a:t>ک</a:t>
            </a:r>
            <a:endParaRPr lang="en-US" dirty="0">
              <a:cs typeface="B Nazanin" pitchFamily="2" charset="-78"/>
            </a:endParaRPr>
          </a:p>
        </p:txBody>
      </p:sp>
      <p:sp>
        <p:nvSpPr>
          <p:cNvPr id="3" name="Content Placeholder 2"/>
          <p:cNvSpPr>
            <a:spLocks noGrp="1"/>
          </p:cNvSpPr>
          <p:nvPr>
            <p:ph idx="1"/>
          </p:nvPr>
        </p:nvSpPr>
        <p:spPr/>
        <p:txBody>
          <a:bodyPr/>
          <a:lstStyle/>
          <a:p>
            <a:pPr algn="just" rtl="1"/>
            <a:r>
              <a:rPr lang="fa-IR" dirty="0" smtClean="0"/>
              <a:t>(برای چند آدم شجاع). اثبات هویگنس را به طور جذابی در کلاس ارایه دهید. </a:t>
            </a:r>
          </a:p>
          <a:p>
            <a:pPr algn="just" rtl="1"/>
            <a:r>
              <a:rPr lang="fa-IR" dirty="0" smtClean="0"/>
              <a:t>(برای چند آدم خوره ریاضیات). اگر راست می‌گین، نشان دهید که حرف گالیله درست است. </a:t>
            </a:r>
          </a:p>
          <a:p>
            <a:pPr algn="just" rtl="1"/>
            <a:r>
              <a:rPr lang="fa-IR" dirty="0" smtClean="0"/>
              <a:t>(برای چند آدم علاقه‌مند به تاریخ ایران). موقعی که هویگنس داشت ثابت می‌کرد که شکل زنجیر آویزان سهمی نیست، ایرانی‌ها چی‌کار می‌کردند.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a:cs typeface="B Nazanin" pitchFamily="2" charset="-78"/>
              </a:rPr>
              <a:t>چگونه </a:t>
            </a:r>
            <a:r>
              <a:rPr lang="ar-SA" dirty="0" smtClean="0">
                <a:cs typeface="B Nazanin" pitchFamily="2" charset="-78"/>
              </a:rPr>
              <a:t>تاریخ </a:t>
            </a:r>
            <a:r>
              <a:rPr lang="fa-IR" dirty="0" smtClean="0">
                <a:cs typeface="B Nazanin" pitchFamily="2" charset="-78"/>
              </a:rPr>
              <a:t>نخوانیم</a:t>
            </a:r>
            <a:r>
              <a:rPr lang="ar-SA" dirty="0" smtClean="0">
                <a:cs typeface="B Nazanin" pitchFamily="2" charset="-78"/>
              </a:rPr>
              <a:t>!!</a:t>
            </a:r>
            <a:endParaRPr lang="en-US" dirty="0">
              <a:cs typeface="B Nazanin" pitchFamily="2" charset="-78"/>
            </a:endParaRPr>
          </a:p>
        </p:txBody>
      </p:sp>
      <p:pic>
        <p:nvPicPr>
          <p:cNvPr id="3074" name="Picture 2" descr="page19"/>
          <p:cNvPicPr>
            <a:picLocks noChangeAspect="1" noChangeArrowheads="1"/>
          </p:cNvPicPr>
          <p:nvPr/>
        </p:nvPicPr>
        <p:blipFill>
          <a:blip r:embed="rId2"/>
          <a:srcRect/>
          <a:stretch>
            <a:fillRect/>
          </a:stretch>
        </p:blipFill>
        <p:spPr bwMode="auto">
          <a:xfrm>
            <a:off x="0" y="1428735"/>
            <a:ext cx="9144000" cy="549909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کوکب خانوم</a:t>
            </a:r>
            <a:endParaRPr lang="en-US" dirty="0"/>
          </a:p>
        </p:txBody>
      </p:sp>
      <p:sp>
        <p:nvSpPr>
          <p:cNvPr id="4" name="Content Placeholder 3"/>
          <p:cNvSpPr>
            <a:spLocks noGrp="1"/>
          </p:cNvSpPr>
          <p:nvPr>
            <p:ph sz="half" idx="2"/>
          </p:nvPr>
        </p:nvSpPr>
        <p:spPr/>
        <p:txBody>
          <a:bodyPr>
            <a:noAutofit/>
          </a:bodyPr>
          <a:lstStyle/>
          <a:p>
            <a:pPr algn="just"/>
            <a:r>
              <a:rPr lang="fa-IR" sz="2000" dirty="0" smtClean="0">
                <a:cs typeface="B Nazanin" pitchFamily="2" charset="-78"/>
              </a:rPr>
              <a:t>کوکب خانم زن پاکیزه و باسلیقه ای است. سطل شیر را همیشه درجای خنک نگاه میدارد. روی سطل پارچه ای می اندازد تا گرد و خاک بر آن ننشیند و پاکیزه بماند.</a:t>
            </a:r>
            <a:br>
              <a:rPr lang="fa-IR" sz="2000" dirty="0" smtClean="0">
                <a:cs typeface="B Nazanin" pitchFamily="2" charset="-78"/>
              </a:rPr>
            </a:br>
            <a:r>
              <a:rPr lang="fa-IR" sz="2000" dirty="0" smtClean="0">
                <a:cs typeface="B Nazanin" pitchFamily="2" charset="-78"/>
              </a:rPr>
              <a:t/>
            </a:r>
            <a:br>
              <a:rPr lang="fa-IR" sz="2000" dirty="0" smtClean="0">
                <a:cs typeface="B Nazanin" pitchFamily="2" charset="-78"/>
              </a:rPr>
            </a:br>
            <a:r>
              <a:rPr lang="fa-IR" sz="2000" dirty="0" smtClean="0">
                <a:cs typeface="B Nazanin" pitchFamily="2" charset="-78"/>
              </a:rPr>
              <a:t>کوکب خانم هر روز از شیرگاو چیزی درست میکند. گاهی به آن مایه ی پنیر میزند و پنیر درست میکند. گاهی مایه ی ماست میزند و ماست میبندد و از ماست کره میگیرد.</a:t>
            </a:r>
            <a:br>
              <a:rPr lang="fa-IR" sz="2000" dirty="0" smtClean="0">
                <a:cs typeface="B Nazanin" pitchFamily="2" charset="-78"/>
              </a:rPr>
            </a:br>
            <a:r>
              <a:rPr lang="fa-IR" sz="2000" dirty="0" smtClean="0">
                <a:cs typeface="B Nazanin" pitchFamily="2" charset="-78"/>
              </a:rPr>
              <a:t/>
            </a:r>
            <a:br>
              <a:rPr lang="fa-IR" sz="2000" dirty="0" smtClean="0">
                <a:cs typeface="B Nazanin" pitchFamily="2" charset="-78"/>
              </a:rPr>
            </a:br>
            <a:r>
              <a:rPr lang="fa-IR" sz="2000" dirty="0" smtClean="0">
                <a:cs typeface="B Nazanin" pitchFamily="2" charset="-78"/>
              </a:rPr>
              <a:t>روزی عده ای از ده دیگر سرزده* به خانه ی آنها آمدند. کوکب خانم با تخم مرغ تازه و روغن نیمرو درست کرد. نان و کره وماست و پنیر هم سر سفره گذاشت.همه از مهمان نوازی وسلیقه ی کوکب خانم تعریف کردند.</a:t>
            </a:r>
            <a:br>
              <a:rPr lang="fa-IR" sz="2000" dirty="0" smtClean="0">
                <a:cs typeface="B Nazanin" pitchFamily="2" charset="-78"/>
              </a:rPr>
            </a:br>
            <a:r>
              <a:rPr lang="fa-IR" sz="2000" dirty="0" smtClean="0"/>
              <a:t/>
            </a:r>
            <a:br>
              <a:rPr lang="fa-IR" sz="2000" dirty="0" smtClean="0"/>
            </a:br>
            <a:endParaRPr lang="en-US" sz="2000" dirty="0"/>
          </a:p>
        </p:txBody>
      </p:sp>
      <p:pic>
        <p:nvPicPr>
          <p:cNvPr id="4098" name="Picture 2" descr="D:\Asghari\History\کوکب.jpg"/>
          <p:cNvPicPr>
            <a:picLocks noGrp="1" noChangeAspect="1" noChangeArrowheads="1"/>
          </p:cNvPicPr>
          <p:nvPr>
            <p:ph sz="half" idx="1"/>
          </p:nvPr>
        </p:nvPicPr>
        <p:blipFill>
          <a:blip r:embed="rId2"/>
          <a:srcRect/>
          <a:stretch>
            <a:fillRect/>
          </a:stretch>
        </p:blipFill>
        <p:spPr bwMode="auto">
          <a:xfrm>
            <a:off x="440224" y="1785926"/>
            <a:ext cx="3917461" cy="428627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252788" y="3186113"/>
          <a:ext cx="2638425" cy="485775"/>
        </p:xfrm>
        <a:graphic>
          <a:graphicData uri="http://schemas.openxmlformats.org/presentationml/2006/ole">
            <p:oleObj spid="_x0000_s6146" name="Package" r:id="rId3" imgW="2638440" imgH="485640" progId="Package">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Ontogeny recapitulates phylogeny</a:t>
            </a:r>
            <a:r>
              <a:rPr lang="fa-IR" i="1" dirty="0" smtClean="0"/>
              <a:t/>
            </a:r>
            <a:br>
              <a:rPr lang="fa-IR" i="1" dirty="0" smtClean="0"/>
            </a:br>
            <a:r>
              <a:rPr lang="en-US" dirty="0" smtClean="0"/>
              <a:t> </a:t>
            </a:r>
            <a:r>
              <a:rPr lang="en-US" sz="3100" dirty="0" smtClean="0"/>
              <a:t>German zoologist </a:t>
            </a:r>
            <a:r>
              <a:rPr lang="en-US" sz="3100" u="sng" dirty="0" smtClean="0">
                <a:hlinkClick r:id="rId2" tooltip="Ernst Haeckel"/>
              </a:rPr>
              <a:t>Ernst Haeckel</a:t>
            </a:r>
            <a:r>
              <a:rPr lang="en-US" sz="3100" dirty="0" smtClean="0"/>
              <a:t>, 1866</a:t>
            </a:r>
            <a:endParaRPr lang="en-US" sz="3100" dirty="0"/>
          </a:p>
        </p:txBody>
      </p:sp>
      <p:pic>
        <p:nvPicPr>
          <p:cNvPr id="7170" name="Picture 2" descr="D:\Asghari\History\170px-Editorial_cartoon_depicting_Charles_Darwin_as_an_ape_(1871)[1].jpg"/>
          <p:cNvPicPr>
            <a:picLocks noGrp="1" noChangeAspect="1" noChangeArrowheads="1"/>
          </p:cNvPicPr>
          <p:nvPr>
            <p:ph sz="half" idx="1"/>
          </p:nvPr>
        </p:nvPicPr>
        <p:blipFill>
          <a:blip r:embed="rId3"/>
          <a:srcRect/>
          <a:stretch>
            <a:fillRect/>
          </a:stretch>
        </p:blipFill>
        <p:spPr bwMode="auto">
          <a:xfrm>
            <a:off x="857224" y="1681921"/>
            <a:ext cx="3500462" cy="4522866"/>
          </a:xfrm>
          <a:prstGeom prst="rect">
            <a:avLst/>
          </a:prstGeom>
          <a:noFill/>
        </p:spPr>
      </p:pic>
      <p:pic>
        <p:nvPicPr>
          <p:cNvPr id="7171" name="Picture 3" descr="D:\Asghari\History\220px-ErnstHaeckel.jpg"/>
          <p:cNvPicPr>
            <a:picLocks noGrp="1" noChangeAspect="1" noChangeArrowheads="1"/>
          </p:cNvPicPr>
          <p:nvPr>
            <p:ph sz="half" idx="2"/>
          </p:nvPr>
        </p:nvPicPr>
        <p:blipFill>
          <a:blip r:embed="rId4"/>
          <a:srcRect/>
          <a:stretch>
            <a:fillRect/>
          </a:stretch>
        </p:blipFill>
        <p:spPr bwMode="auto">
          <a:xfrm>
            <a:off x="4714876" y="1731100"/>
            <a:ext cx="3712550" cy="448398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r>
              <a:rPr lang="fa-IR" sz="2700" dirty="0" smtClean="0"/>
              <a:t/>
            </a:r>
            <a:br>
              <a:rPr lang="fa-IR" sz="2700" dirty="0" smtClean="0"/>
            </a:br>
            <a:r>
              <a:rPr lang="fa-IR" sz="2700" dirty="0" smtClean="0"/>
              <a:t>رشد </a:t>
            </a:r>
            <a:r>
              <a:rPr lang="fa-IR" sz="2700" dirty="0"/>
              <a:t>جنینی یک موجود زنده (</a:t>
            </a:r>
            <a:r>
              <a:rPr lang="en-US" sz="2700" i="1" dirty="0"/>
              <a:t>Ontogeny</a:t>
            </a:r>
            <a:r>
              <a:rPr lang="fa-IR" sz="2700" dirty="0"/>
              <a:t>) تکرار همان مسیرتکاملی است که نوع آن موجود پیموده </a:t>
            </a:r>
            <a:r>
              <a:rPr lang="fa-IR" sz="2700" dirty="0" smtClean="0"/>
              <a:t>است (</a:t>
            </a:r>
            <a:r>
              <a:rPr lang="en-US" sz="2400" i="1" dirty="0" smtClean="0"/>
              <a:t>phylogeny</a:t>
            </a:r>
            <a:r>
              <a:rPr lang="fa-IR" sz="2700" dirty="0" smtClean="0"/>
              <a:t>).</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0" y="0"/>
            <a:ext cx="8972328"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رشد جنینی یک موجود زنده (</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Ontogeny</a:t>
            </a:r>
            <a:r>
              <a:rPr kumimoji="0" lang="fa-I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تکرار همان مسیرتکاملی است </a:t>
            </a:r>
          </a:p>
          <a:p>
            <a:pPr lvl="0" algn="ctr" rtl="1" fontAlgn="base">
              <a:spcBef>
                <a:spcPct val="0"/>
              </a:spcBef>
              <a:spcAft>
                <a:spcPct val="0"/>
              </a:spcAft>
            </a:pPr>
            <a:r>
              <a:rPr kumimoji="0" lang="fa-I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که نوع آن موجود پیموده است(</a:t>
            </a:r>
            <a:r>
              <a:rPr kumimoji="0" lang="en-US" sz="2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phylogeny</a:t>
            </a:r>
            <a:r>
              <a:rPr kumimoji="0" lang="fa-I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p:txBody>
      </p:sp>
      <p:pic>
        <p:nvPicPr>
          <p:cNvPr id="8196" name="Picture 4"/>
          <p:cNvPicPr>
            <a:picLocks noChangeAspect="1" noChangeArrowheads="1"/>
          </p:cNvPicPr>
          <p:nvPr/>
        </p:nvPicPr>
        <p:blipFill>
          <a:blip r:embed="rId2"/>
          <a:srcRect/>
          <a:stretch>
            <a:fillRect/>
          </a:stretch>
        </p:blipFill>
        <p:spPr bwMode="auto">
          <a:xfrm>
            <a:off x="1071538" y="1214422"/>
            <a:ext cx="6786610" cy="52609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پوانکاره (1899</a:t>
            </a:r>
            <a:r>
              <a:rPr lang="fa-IR" dirty="0" smtClean="0">
                <a:cs typeface="B Nazanin" pitchFamily="2" charset="-78"/>
              </a:rPr>
              <a:t>)</a:t>
            </a:r>
            <a:endParaRPr lang="en-US" dirty="0">
              <a:cs typeface="B Nazanin" pitchFamily="2" charset="-78"/>
            </a:endParaRPr>
          </a:p>
        </p:txBody>
      </p:sp>
      <p:sp>
        <p:nvSpPr>
          <p:cNvPr id="4" name="Content Placeholder 3"/>
          <p:cNvSpPr>
            <a:spLocks noGrp="1"/>
          </p:cNvSpPr>
          <p:nvPr>
            <p:ph sz="half" idx="2"/>
          </p:nvPr>
        </p:nvSpPr>
        <p:spPr/>
        <p:txBody>
          <a:bodyPr>
            <a:normAutofit/>
          </a:bodyPr>
          <a:lstStyle/>
          <a:p>
            <a:pPr algn="just" rtl="1"/>
            <a:r>
              <a:rPr lang="fa-IR" sz="2400" dirty="0">
                <a:cs typeface="B Nazanin" pitchFamily="2" charset="-78"/>
              </a:rPr>
              <a:t>جانورشناسان ادعا می کنند که رشد جنینی جانوران در یک زمان بسیار کوتاه همه تاریخ تکامل پیشینیان انها را به نمایش می گذارد. به نظر می رسد که اتفاق یکسانی برای رشد ذهن می افتد. [بنابر این] وظیفه  آموزشگر این است که دانش آموزان را وادارد که مسیری را طی کنند که توسط پدران آنها طی شده است با گذشتن از همه مراحل بدون حذف کردن هیچ کدام از آنها. این چنین است که تاریخ علم باید راهنمای ما باشد.</a:t>
            </a:r>
            <a:endParaRPr lang="en-US" sz="2400" dirty="0">
              <a:cs typeface="B Nazanin" pitchFamily="2" charset="-78"/>
            </a:endParaRPr>
          </a:p>
        </p:txBody>
      </p:sp>
      <p:pic>
        <p:nvPicPr>
          <p:cNvPr id="23554" name="Picture 2" descr="D:\Asghari\History\200px-Young_Poincare.jpg"/>
          <p:cNvPicPr>
            <a:picLocks noGrp="1" noChangeAspect="1" noChangeArrowheads="1"/>
          </p:cNvPicPr>
          <p:nvPr>
            <p:ph sz="half" idx="1"/>
          </p:nvPr>
        </p:nvPicPr>
        <p:blipFill>
          <a:blip r:embed="rId2"/>
          <a:srcRect/>
          <a:stretch>
            <a:fillRect/>
          </a:stretch>
        </p:blipFill>
        <p:spPr bwMode="auto">
          <a:xfrm>
            <a:off x="857224" y="1644773"/>
            <a:ext cx="3286148" cy="450202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875</Words>
  <Application>Microsoft Office PowerPoint</Application>
  <PresentationFormat>On-screen Show (4:3)</PresentationFormat>
  <Paragraphs>52</Paragraphs>
  <Slides>26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Package</vt:lpstr>
      <vt:lpstr>تاریخ ریاضی</vt:lpstr>
      <vt:lpstr>Slide 2</vt:lpstr>
      <vt:lpstr>چگونه تاریخ نخوانیم!!</vt:lpstr>
      <vt:lpstr>کوکب خانوم</vt:lpstr>
      <vt:lpstr>Slide 5</vt:lpstr>
      <vt:lpstr>Ontogeny recapitulates phylogeny  German zoologist Ernst Haeckel, 1866</vt:lpstr>
      <vt:lpstr> رشد جنینی یک موجود زنده (Ontogeny) تکرار همان مسیرتکاملی است که نوع آن موجود پیموده است (phylogeny). </vt:lpstr>
      <vt:lpstr>Slide 8</vt:lpstr>
      <vt:lpstr>پوانکاره (1899)</vt:lpstr>
      <vt:lpstr>گالیله بزرگ 1638 </vt:lpstr>
      <vt:lpstr>Slide 11</vt:lpstr>
      <vt:lpstr> Girard (French Mathematician) 1617</vt:lpstr>
      <vt:lpstr>Slide 13</vt:lpstr>
      <vt:lpstr>کوتاه زمانی پس از مرگ گالیله هویگنس 17 ساله است</vt:lpstr>
      <vt:lpstr>و نامه را فرستاد.</vt:lpstr>
      <vt:lpstr>یاکوب برنولی (1690)</vt:lpstr>
      <vt:lpstr> (1691) یوهان برنولی </vt:lpstr>
      <vt:lpstr>بیست و هفت سال بعد  (سالها پس از مرگ یاکوب)</vt:lpstr>
      <vt:lpstr>دست نگهدار!  دست نگهدار! </vt:lpstr>
      <vt:lpstr>دست نگهدار!  دست نگهدار! </vt:lpstr>
      <vt:lpstr>نادر گمنام</vt:lpstr>
      <vt:lpstr> امیر اصغری</vt:lpstr>
      <vt:lpstr>Slide 23</vt:lpstr>
      <vt:lpstr>Slide 24</vt:lpstr>
      <vt:lpstr>Slide 25</vt:lpstr>
      <vt:lpstr>پروژک</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تاریخ ریاضی</dc:title>
  <dc:creator>MRT</dc:creator>
  <cp:lastModifiedBy>MRT</cp:lastModifiedBy>
  <cp:revision>32</cp:revision>
  <dcterms:created xsi:type="dcterms:W3CDTF">2012-09-17T13:11:43Z</dcterms:created>
  <dcterms:modified xsi:type="dcterms:W3CDTF">2013-02-09T05:12:53Z</dcterms:modified>
</cp:coreProperties>
</file>