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56" r:id="rId1"/>
  </p:sldMasterIdLst>
  <p:notesMasterIdLst>
    <p:notesMasterId r:id="rId28"/>
  </p:notesMasterIdLst>
  <p:handoutMasterIdLst>
    <p:handoutMasterId r:id="rId29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86" r:id="rId13"/>
    <p:sldId id="267" r:id="rId14"/>
    <p:sldId id="268" r:id="rId15"/>
    <p:sldId id="269" r:id="rId16"/>
    <p:sldId id="270" r:id="rId17"/>
    <p:sldId id="271" r:id="rId18"/>
    <p:sldId id="272" r:id="rId19"/>
    <p:sldId id="274" r:id="rId20"/>
    <p:sldId id="275" r:id="rId21"/>
    <p:sldId id="279" r:id="rId22"/>
    <p:sldId id="284" r:id="rId23"/>
    <p:sldId id="280" r:id="rId24"/>
    <p:sldId id="281" r:id="rId25"/>
    <p:sldId id="285" r:id="rId26"/>
    <p:sldId id="282" r:id="rId27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79" autoAdjust="0"/>
    <p:restoredTop sz="99424" autoAdjust="0"/>
  </p:normalViewPr>
  <p:slideViewPr>
    <p:cSldViewPr>
      <p:cViewPr>
        <p:scale>
          <a:sx n="90" d="100"/>
          <a:sy n="90" d="100"/>
        </p:scale>
        <p:origin x="-91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r>
              <a:rPr lang="fa-IR" smtClean="0"/>
              <a:t>استراتژی اقیانوس آبی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1901CEFC-6F8D-451C-8549-CF76752AD7E1}" type="datetime1">
              <a:rPr lang="en-US" smtClean="0"/>
              <a:t>12/8/2013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r>
              <a:rPr lang="fa-IR" smtClean="0"/>
              <a:t>1</a:t>
            </a:r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C277DF69-284D-4FC2-9B41-254EBFC3A653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55660417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r>
              <a:rPr lang="fa-IR" smtClean="0"/>
              <a:t>استراتژی اقیانوس آبی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DD32FB5E-65C6-470E-80EE-EFDE439F3EE3}" type="datetime1">
              <a:rPr lang="en-US" smtClean="0"/>
              <a:t>12/8/2013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r>
              <a:rPr lang="fa-IR" smtClean="0"/>
              <a:t>1</a:t>
            </a:r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839E0A37-F309-46F2-BE1E-1B0457E7D5F2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26544419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0984477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550AE-ABFE-4FF7-8083-C4C163451A6E}" type="datetime8">
              <a:rPr lang="fa-IR" smtClean="0"/>
              <a:t>13/دسامبر/8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EAF62-DDB0-4292-B93C-31E0D65BE59B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971E6-D325-4FD4-8D8E-AF7A55C59AAA}" type="datetime8">
              <a:rPr lang="fa-IR" smtClean="0"/>
              <a:t>13/دسامبر/8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EAF62-DDB0-4292-B93C-31E0D65BE59B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F9890-F344-46F2-927C-3D4EF6CCB9EE}" type="datetime8">
              <a:rPr lang="fa-IR" smtClean="0"/>
              <a:t>13/دسامبر/8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EAF62-DDB0-4292-B93C-31E0D65BE59B}" type="slidenum">
              <a:rPr lang="fa-IR" smtClean="0"/>
              <a:t>‹#›</a:t>
            </a:fld>
            <a:endParaRPr lang="fa-IR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993E0-0F1A-489E-BDB1-809E389F33C2}" type="datetime8">
              <a:rPr lang="fa-IR" smtClean="0"/>
              <a:t>13/دسامبر/8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EAF62-DDB0-4292-B93C-31E0D65BE59B}" type="slidenum">
              <a:rPr lang="fa-IR" smtClean="0"/>
              <a:t>‹#›</a:t>
            </a:fld>
            <a:endParaRPr lang="fa-IR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9EF22-2766-49AB-9FA2-B50BEFA37912}" type="datetime8">
              <a:rPr lang="fa-IR" smtClean="0"/>
              <a:t>13/دسامبر/8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EAF62-DDB0-4292-B93C-31E0D65BE59B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64241-5D05-4B9F-9FF8-D550E07FBC04}" type="datetime8">
              <a:rPr lang="fa-IR" smtClean="0"/>
              <a:t>13/دسامبر/8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EAF62-DDB0-4292-B93C-31E0D65BE59B}" type="slidenum">
              <a:rPr lang="fa-IR" smtClean="0"/>
              <a:t>‹#›</a:t>
            </a:fld>
            <a:endParaRPr lang="fa-I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8C9C1-6588-432B-AF06-13BACD795F89}" type="datetime8">
              <a:rPr lang="fa-IR" smtClean="0"/>
              <a:t>13/دسامبر/8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EAF62-DDB0-4292-B93C-31E0D65BE59B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B6314-6092-44D7-B87C-20ABA8136FC0}" type="datetime8">
              <a:rPr lang="fa-IR" smtClean="0"/>
              <a:t>13/دسامبر/8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EAF62-DDB0-4292-B93C-31E0D65BE59B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FD42E-FD4E-4C6E-B54F-0854F95B458E}" type="datetime8">
              <a:rPr lang="fa-IR" smtClean="0"/>
              <a:t>13/دسامبر/8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EAF62-DDB0-4292-B93C-31E0D65BE59B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EF3F8-9FEB-47F7-A2C1-4911161FE127}" type="datetime8">
              <a:rPr lang="fa-IR" smtClean="0"/>
              <a:t>13/دسامبر/8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EAF62-DDB0-4292-B93C-31E0D65BE59B}" type="slidenum">
              <a:rPr lang="fa-IR" smtClean="0"/>
              <a:t>‹#›</a:t>
            </a:fld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07737-6243-41A0-B1C3-7D9CE53317CD}" type="datetime8">
              <a:rPr lang="fa-IR" smtClean="0"/>
              <a:t>13/دسامبر/8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EAF62-DDB0-4292-B93C-31E0D65BE59B}" type="slidenum">
              <a:rPr lang="fa-IR" smtClean="0"/>
              <a:t>‹#›</a:t>
            </a:fld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4D8C822-8531-429E-B111-B02657B35C99}" type="datetime8">
              <a:rPr lang="fa-IR" smtClean="0"/>
              <a:t>13/دسامبر/8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07DEAF62-DDB0-4292-B93C-31E0D65BE59B}" type="slidenum">
              <a:rPr lang="fa-IR" smtClean="0"/>
              <a:t>‹#›</a:t>
            </a:fld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sldNum="0" hdr="0" ftr="0" dt="0"/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274320" indent="-274320" algn="r" defTabSz="914400" rtl="1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r" defTabSz="914400" rtl="1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r" defTabSz="914400" rtl="1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r" defTabSz="914400" rtl="1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r" defTabSz="914400" rtl="1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r" defTabSz="914400" rtl="1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r" defTabSz="914400" rtl="1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r" defTabSz="914400" rtl="1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r" defTabSz="914400" rtl="1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blue-ocean-strategy-book-cover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22170" y="1772815"/>
            <a:ext cx="2317982" cy="3533233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1475656" y="446021"/>
            <a:ext cx="648072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a-IR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استراتژی اقیانوس آبی</a:t>
            </a:r>
            <a:endParaRPr lang="fa-IR" sz="6000" dirty="0">
              <a:cs typeface="B Nazanin" pitchFamily="2" charset="-7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3528" y="324442"/>
            <a:ext cx="1152128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sz="1400" b="1" dirty="0" smtClean="0">
                <a:cs typeface="B Nazanin" pitchFamily="2" charset="-78"/>
              </a:rPr>
              <a:t>اقیانوس آبی</a:t>
            </a:r>
            <a:endParaRPr lang="fa-IR" sz="1400" b="1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011061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 dir="r"/>
      </p:transition>
    </mc:Choice>
    <mc:Fallback xmlns="">
      <p:transition spd="slow">
        <p:wipe dir="r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6488668"/>
            <a:ext cx="97805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dirty="0" smtClean="0">
                <a:cs typeface="B Nazanin" pitchFamily="2" charset="-78"/>
              </a:rPr>
              <a:t>8/ </a:t>
            </a:r>
            <a:r>
              <a:rPr lang="fa-IR" dirty="0">
                <a:cs typeface="B Nazanin" pitchFamily="2" charset="-78"/>
              </a:rPr>
              <a:t>23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ltGray">
          <a:xfrm>
            <a:off x="2051720" y="574846"/>
            <a:ext cx="6746195" cy="609600"/>
          </a:xfrm>
          <a:prstGeom prst="rect">
            <a:avLst/>
          </a:prstGeom>
        </p:spPr>
        <p:txBody>
          <a:bodyPr vert="horz" wrap="square" lIns="91440" tIns="45720" rIns="91440" bIns="45720" rtlCol="0" anchor="b">
            <a:noAutofit/>
          </a:bodyPr>
          <a:lstStyle/>
          <a:p>
            <a:pPr algn="just">
              <a:lnSpc>
                <a:spcPct val="110000"/>
              </a:lnSpc>
            </a:pPr>
            <a:r>
              <a:rPr lang="fa-IR" sz="2200" b="1" dirty="0">
                <a:solidFill>
                  <a:srgbClr val="000000"/>
                </a:solidFill>
                <a:latin typeface="Calibri"/>
                <a:ea typeface="Times New Roman"/>
                <a:cs typeface="B Nazanin" pitchFamily="2" charset="-78"/>
              </a:rPr>
              <a:t>شش اصل تدوین و اجرای موفق استراتژی اقیانوس آبی</a:t>
            </a:r>
            <a:endParaRPr lang="en-US" sz="2200" b="1" dirty="0">
              <a:latin typeface="Times New Roman"/>
              <a:ea typeface="Times New Roman"/>
              <a:cs typeface="B Nazanin" pitchFamily="2" charset="-78"/>
            </a:endParaRPr>
          </a:p>
        </p:txBody>
      </p:sp>
      <p:pic>
        <p:nvPicPr>
          <p:cNvPr id="9" name="table"/>
          <p:cNvPicPr/>
          <p:nvPr/>
        </p:nvPicPr>
        <p:blipFill>
          <a:blip r:embed="rId2"/>
          <a:stretch>
            <a:fillRect/>
          </a:stretch>
        </p:blipFill>
        <p:spPr>
          <a:xfrm>
            <a:off x="1259632" y="2564903"/>
            <a:ext cx="7200800" cy="414036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23528" y="324442"/>
            <a:ext cx="1152128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sz="1400" b="1" dirty="0" smtClean="0">
                <a:cs typeface="B Nazanin" pitchFamily="2" charset="-78"/>
              </a:rPr>
              <a:t>اقیانوس آبی</a:t>
            </a:r>
            <a:endParaRPr lang="fa-IR" sz="1400" b="1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15236736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6488668"/>
            <a:ext cx="97805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dirty="0" smtClean="0">
                <a:cs typeface="B Nazanin" pitchFamily="2" charset="-78"/>
              </a:rPr>
              <a:t>9/ </a:t>
            </a:r>
            <a:r>
              <a:rPr lang="fa-IR" dirty="0">
                <a:cs typeface="B Nazanin" pitchFamily="2" charset="-78"/>
              </a:rPr>
              <a:t>23</a:t>
            </a:r>
          </a:p>
        </p:txBody>
      </p:sp>
      <p:sp>
        <p:nvSpPr>
          <p:cNvPr id="7" name="Rectangle 6"/>
          <p:cNvSpPr/>
          <p:nvPr/>
        </p:nvSpPr>
        <p:spPr>
          <a:xfrm>
            <a:off x="4932040" y="764704"/>
            <a:ext cx="3834291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2200" b="1" dirty="0">
                <a:cs typeface="B Nazanin" pitchFamily="2" charset="-78"/>
              </a:rPr>
              <a:t>اصل </a:t>
            </a:r>
            <a:r>
              <a:rPr lang="fa-IR" sz="2200" b="1" dirty="0" smtClean="0">
                <a:cs typeface="B Nazanin" pitchFamily="2" charset="-78"/>
              </a:rPr>
              <a:t>اول : تجدید ساختار </a:t>
            </a:r>
            <a:r>
              <a:rPr lang="fa-IR" sz="2200" b="1" dirty="0">
                <a:cs typeface="B Nazanin" pitchFamily="2" charset="-78"/>
              </a:rPr>
              <a:t>مرزهای بازار</a:t>
            </a:r>
            <a:endParaRPr lang="en-US" sz="2200" b="1" dirty="0">
              <a:cs typeface="B Nazanin" pitchFamily="2" charset="-7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7504" y="2852936"/>
            <a:ext cx="8856984" cy="253915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 algn="just">
              <a:lnSpc>
                <a:spcPct val="150000"/>
              </a:lnSpc>
              <a:buClr>
                <a:srgbClr val="C00000"/>
              </a:buClr>
              <a:buSzPct val="80000"/>
              <a:buFont typeface="Wingdings" pitchFamily="2" charset="2"/>
              <a:buChar char="v"/>
            </a:pPr>
            <a:r>
              <a:rPr lang="fa-IR" sz="2000" b="1" dirty="0" smtClean="0">
                <a:cs typeface="B Nazanin" pitchFamily="2" charset="-78"/>
              </a:rPr>
              <a:t>نوسازی مرزهای بازار به منظور جدا شدن از رقابت و آفرینش اقیانوس های آبی.</a:t>
            </a:r>
          </a:p>
          <a:p>
            <a:pPr marL="285750" indent="-285750" algn="just">
              <a:lnSpc>
                <a:spcPct val="150000"/>
              </a:lnSpc>
              <a:buClr>
                <a:srgbClr val="C00000"/>
              </a:buClr>
              <a:buSzPct val="80000"/>
              <a:buFont typeface="Wingdings" pitchFamily="2" charset="2"/>
              <a:buChar char="v"/>
            </a:pPr>
            <a:endParaRPr lang="fa-IR" sz="900" b="1" dirty="0">
              <a:cs typeface="B Nazanin" pitchFamily="2" charset="-78"/>
            </a:endParaRPr>
          </a:p>
          <a:p>
            <a:pPr marL="285750" indent="-285750" algn="just">
              <a:lnSpc>
                <a:spcPct val="150000"/>
              </a:lnSpc>
              <a:buClr>
                <a:srgbClr val="C00000"/>
              </a:buClr>
              <a:buSzPct val="80000"/>
              <a:buFont typeface="Wingdings" pitchFamily="2" charset="2"/>
              <a:buChar char="v"/>
            </a:pPr>
            <a:r>
              <a:rPr lang="fa-IR" sz="2000" b="1" dirty="0" smtClean="0">
                <a:cs typeface="B Nazanin" pitchFamily="2" charset="-78"/>
              </a:rPr>
              <a:t>توجه به ریسک </a:t>
            </a:r>
            <a:r>
              <a:rPr lang="fa-IR" sz="2000" b="1" dirty="0">
                <a:cs typeface="B Nazanin" pitchFamily="2" charset="-78"/>
              </a:rPr>
              <a:t>جستجوی</a:t>
            </a:r>
            <a:r>
              <a:rPr lang="fa-IR" sz="2000" b="1" baseline="30000" dirty="0">
                <a:cs typeface="B Nazanin" pitchFamily="2" charset="-78"/>
              </a:rPr>
              <a:t> </a:t>
            </a:r>
            <a:r>
              <a:rPr lang="fa-IR" sz="2000" b="1" dirty="0">
                <a:cs typeface="B Nazanin" pitchFamily="2" charset="-78"/>
              </a:rPr>
              <a:t>اقیانوس های </a:t>
            </a:r>
            <a:r>
              <a:rPr lang="fa-IR" sz="2000" b="1" dirty="0" smtClean="0">
                <a:cs typeface="B Nazanin" pitchFamily="2" charset="-78"/>
              </a:rPr>
              <a:t>آبی.</a:t>
            </a:r>
            <a:endParaRPr lang="fa-IR" sz="800" b="1" dirty="0" smtClean="0">
              <a:cs typeface="B Nazanin" pitchFamily="2" charset="-78"/>
            </a:endParaRPr>
          </a:p>
          <a:p>
            <a:pPr marL="285750" indent="-285750" algn="just">
              <a:lnSpc>
                <a:spcPct val="150000"/>
              </a:lnSpc>
              <a:buClr>
                <a:srgbClr val="C00000"/>
              </a:buClr>
              <a:buSzPct val="80000"/>
              <a:buFont typeface="Wingdings" pitchFamily="2" charset="2"/>
              <a:buChar char="v"/>
            </a:pPr>
            <a:endParaRPr lang="fa-IR" sz="600" b="1" dirty="0">
              <a:cs typeface="B Nazanin" pitchFamily="2" charset="-78"/>
            </a:endParaRPr>
          </a:p>
          <a:p>
            <a:pPr marL="285750" indent="-285750" algn="just">
              <a:lnSpc>
                <a:spcPct val="150000"/>
              </a:lnSpc>
              <a:buClr>
                <a:srgbClr val="C00000"/>
              </a:buClr>
              <a:buSzPct val="80000"/>
              <a:buFont typeface="Wingdings" pitchFamily="2" charset="2"/>
              <a:buChar char="v"/>
            </a:pPr>
            <a:endParaRPr lang="fa-IR" sz="400" b="1" dirty="0">
              <a:cs typeface="B Nazanin" pitchFamily="2" charset="-78"/>
            </a:endParaRPr>
          </a:p>
          <a:p>
            <a:pPr marL="285750" indent="-285750" algn="just">
              <a:lnSpc>
                <a:spcPct val="150000"/>
              </a:lnSpc>
              <a:buClr>
                <a:srgbClr val="C00000"/>
              </a:buClr>
              <a:buSzPct val="80000"/>
              <a:buFont typeface="Wingdings" pitchFamily="2" charset="2"/>
              <a:buChar char="v"/>
            </a:pPr>
            <a:r>
              <a:rPr lang="fa-IR" sz="2000" b="1" dirty="0" smtClean="0">
                <a:cs typeface="B Nazanin" pitchFamily="2" charset="-78"/>
              </a:rPr>
              <a:t>شناسایی </a:t>
            </a:r>
            <a:r>
              <a:rPr lang="fa-IR" sz="2000" b="1" dirty="0">
                <a:cs typeface="B Nazanin" pitchFamily="2" charset="-78"/>
              </a:rPr>
              <a:t>و تعیین فرصت های تجاری مجاب کننده اقیانوس </a:t>
            </a:r>
            <a:r>
              <a:rPr lang="fa-IR" sz="2000" b="1" dirty="0" smtClean="0">
                <a:cs typeface="B Nazanin" pitchFamily="2" charset="-78"/>
              </a:rPr>
              <a:t>آبی.</a:t>
            </a:r>
          </a:p>
          <a:p>
            <a:pPr marL="285750" indent="-285750" algn="just">
              <a:lnSpc>
                <a:spcPct val="150000"/>
              </a:lnSpc>
              <a:buClr>
                <a:srgbClr val="C00000"/>
              </a:buClr>
              <a:buSzPct val="80000"/>
              <a:buFont typeface="Wingdings" pitchFamily="2" charset="2"/>
              <a:buChar char="v"/>
            </a:pPr>
            <a:endParaRPr lang="fa-IR" sz="700" b="1" dirty="0" smtClean="0">
              <a:cs typeface="B Nazanin" pitchFamily="2" charset="-78"/>
            </a:endParaRPr>
          </a:p>
          <a:p>
            <a:pPr marL="285750" indent="-285750" algn="just">
              <a:lnSpc>
                <a:spcPct val="150000"/>
              </a:lnSpc>
              <a:buClr>
                <a:srgbClr val="C00000"/>
              </a:buClr>
              <a:buSzPct val="80000"/>
              <a:buFont typeface="Wingdings" pitchFamily="2" charset="2"/>
              <a:buChar char="v"/>
            </a:pPr>
            <a:r>
              <a:rPr lang="fa-IR" sz="2000" b="1" dirty="0" smtClean="0">
                <a:cs typeface="B Nazanin" pitchFamily="2" charset="-78"/>
              </a:rPr>
              <a:t>شناسایی مسیرهایی که با آنها فضای بازار بی رقابتی را در حوزه های صنایع متنوع ایجاد می کنیم.</a:t>
            </a:r>
            <a:endParaRPr lang="fa-IR" sz="2000" b="1" dirty="0">
              <a:cs typeface="B Nazanin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3528" y="324442"/>
            <a:ext cx="1152128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sz="1400" b="1" dirty="0" smtClean="0">
                <a:cs typeface="B Nazanin" pitchFamily="2" charset="-78"/>
              </a:rPr>
              <a:t>اقیانوس آبی</a:t>
            </a:r>
            <a:endParaRPr lang="fa-IR" sz="1400" b="1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902260739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2780928"/>
            <a:ext cx="820891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FF0000"/>
              </a:buClr>
              <a:buSzPct val="70000"/>
              <a:buFont typeface="Wingdings" pitchFamily="2" charset="2"/>
              <a:buChar char="v"/>
            </a:pPr>
            <a:r>
              <a:rPr lang="fa-IR" sz="2400" dirty="0" smtClean="0">
                <a:cs typeface="B Nazanin" pitchFamily="2" charset="-78"/>
              </a:rPr>
              <a:t>مسیر 1 :   دیدن فراتر از صنایع جایگزین</a:t>
            </a:r>
          </a:p>
          <a:p>
            <a:pPr marL="342900" indent="-342900">
              <a:lnSpc>
                <a:spcPct val="150000"/>
              </a:lnSpc>
              <a:buClr>
                <a:srgbClr val="FF0000"/>
              </a:buClr>
              <a:buSzPct val="70000"/>
              <a:buFont typeface="Wingdings" pitchFamily="2" charset="2"/>
              <a:buChar char="v"/>
            </a:pPr>
            <a:r>
              <a:rPr lang="fa-IR" sz="2400" dirty="0" smtClean="0">
                <a:cs typeface="B Nazanin" pitchFamily="2" charset="-78"/>
              </a:rPr>
              <a:t>مسیر 2 :   در نظر گرفتن گروه های استراتژیک در صنایع</a:t>
            </a:r>
          </a:p>
          <a:p>
            <a:pPr marL="342900" indent="-342900">
              <a:lnSpc>
                <a:spcPct val="150000"/>
              </a:lnSpc>
              <a:buClr>
                <a:srgbClr val="FF0000"/>
              </a:buClr>
              <a:buSzPct val="70000"/>
              <a:buFont typeface="Wingdings" pitchFamily="2" charset="2"/>
              <a:buChar char="v"/>
            </a:pPr>
            <a:r>
              <a:rPr lang="fa-IR" sz="2400" dirty="0" smtClean="0">
                <a:cs typeface="B Nazanin" pitchFamily="2" charset="-78"/>
              </a:rPr>
              <a:t>مسیر 3 :   در نظر گرفتن زنجیره خریداران</a:t>
            </a:r>
          </a:p>
          <a:p>
            <a:pPr marL="342900" indent="-342900">
              <a:lnSpc>
                <a:spcPct val="150000"/>
              </a:lnSpc>
              <a:buClr>
                <a:srgbClr val="FF0000"/>
              </a:buClr>
              <a:buSzPct val="70000"/>
              <a:buFont typeface="Wingdings" pitchFamily="2" charset="2"/>
              <a:buChar char="v"/>
            </a:pPr>
            <a:r>
              <a:rPr lang="fa-IR" sz="2400" dirty="0" smtClean="0">
                <a:cs typeface="B Nazanin" pitchFamily="2" charset="-78"/>
              </a:rPr>
              <a:t>مسیر 4 :   در نظر گرفتن محصولات و خدمات مکمل</a:t>
            </a:r>
          </a:p>
          <a:p>
            <a:pPr marL="342900" indent="-342900">
              <a:lnSpc>
                <a:spcPct val="150000"/>
              </a:lnSpc>
              <a:buClr>
                <a:srgbClr val="FF0000"/>
              </a:buClr>
              <a:buSzPct val="70000"/>
              <a:buFont typeface="Wingdings" pitchFamily="2" charset="2"/>
              <a:buChar char="v"/>
            </a:pPr>
            <a:r>
              <a:rPr lang="fa-IR" sz="2400" dirty="0" smtClean="0">
                <a:cs typeface="B Nazanin" pitchFamily="2" charset="-78"/>
              </a:rPr>
              <a:t>مسیر 5 :   در نظر گرفتن جذابیت های کارکردی یا احساسی برای خریداران</a:t>
            </a:r>
          </a:p>
          <a:p>
            <a:pPr marL="342900" indent="-342900">
              <a:lnSpc>
                <a:spcPct val="150000"/>
              </a:lnSpc>
              <a:buClr>
                <a:srgbClr val="FF0000"/>
              </a:buClr>
              <a:buSzPct val="70000"/>
              <a:buFont typeface="Wingdings" pitchFamily="2" charset="2"/>
              <a:buChar char="v"/>
            </a:pPr>
            <a:r>
              <a:rPr lang="fa-IR" sz="2400" dirty="0" smtClean="0">
                <a:cs typeface="B Nazanin" pitchFamily="2" charset="-78"/>
              </a:rPr>
              <a:t>مسیر 6 :   در نظر گرفتن زمان</a:t>
            </a:r>
            <a:endParaRPr lang="en-US" sz="2400" dirty="0">
              <a:cs typeface="B Nazanin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6488668"/>
            <a:ext cx="97805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dirty="0" smtClean="0">
                <a:cs typeface="B Nazanin" pitchFamily="2" charset="-78"/>
              </a:rPr>
              <a:t>10/ </a:t>
            </a:r>
            <a:r>
              <a:rPr lang="fa-IR" dirty="0">
                <a:cs typeface="B Nazanin" pitchFamily="2" charset="-78"/>
              </a:rPr>
              <a:t>23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3528" y="324442"/>
            <a:ext cx="1152128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sz="1400" b="1" dirty="0" smtClean="0">
                <a:cs typeface="B Nazanin" pitchFamily="2" charset="-78"/>
              </a:rPr>
              <a:t>اقیانوس آبی</a:t>
            </a:r>
            <a:endParaRPr lang="fa-IR" sz="1400" b="1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928129640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6488668"/>
            <a:ext cx="97805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dirty="0" smtClean="0">
                <a:cs typeface="B Nazanin" pitchFamily="2" charset="-78"/>
              </a:rPr>
              <a:t>11/ </a:t>
            </a:r>
            <a:r>
              <a:rPr lang="fa-IR" dirty="0">
                <a:cs typeface="B Nazanin" pitchFamily="2" charset="-78"/>
              </a:rPr>
              <a:t>23</a:t>
            </a:r>
          </a:p>
        </p:txBody>
      </p:sp>
      <p:sp>
        <p:nvSpPr>
          <p:cNvPr id="7" name="Rectangle 6"/>
          <p:cNvSpPr/>
          <p:nvPr/>
        </p:nvSpPr>
        <p:spPr>
          <a:xfrm>
            <a:off x="3648723" y="697288"/>
            <a:ext cx="509306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sz="2200" b="1" dirty="0">
                <a:cs typeface="B Nazanin" pitchFamily="2" charset="-78"/>
              </a:rPr>
              <a:t>اصل </a:t>
            </a:r>
            <a:r>
              <a:rPr lang="fa-IR" sz="2200" b="1" dirty="0" smtClean="0">
                <a:cs typeface="B Nazanin" pitchFamily="2" charset="-78"/>
              </a:rPr>
              <a:t>دوم : تمرکز </a:t>
            </a:r>
            <a:r>
              <a:rPr lang="fa-IR" sz="2200" b="1" dirty="0">
                <a:cs typeface="B Nazanin" pitchFamily="2" charset="-78"/>
              </a:rPr>
              <a:t>بر </a:t>
            </a:r>
            <a:r>
              <a:rPr lang="fa-IR" sz="2200" b="1" dirty="0" smtClean="0">
                <a:cs typeface="B Nazanin" pitchFamily="2" charset="-78"/>
              </a:rPr>
              <a:t>تصویر کلان و </a:t>
            </a:r>
            <a:r>
              <a:rPr lang="fa-IR" sz="2200" b="1" dirty="0">
                <a:cs typeface="B Nazanin" pitchFamily="2" charset="-78"/>
              </a:rPr>
              <a:t>نه بر اعداد و ارقام</a:t>
            </a:r>
            <a:endParaRPr lang="en-US" sz="2200" b="1" dirty="0">
              <a:cs typeface="B Nazanin" pitchFamily="2" charset="-78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1456" y="389511"/>
            <a:ext cx="1152128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sz="1400" b="1" dirty="0" smtClean="0">
                <a:cs typeface="B Nazanin" pitchFamily="2" charset="-78"/>
              </a:rPr>
              <a:t>اقیانوس آبی</a:t>
            </a:r>
            <a:endParaRPr lang="fa-IR" sz="1400" b="1" dirty="0">
              <a:cs typeface="B Nazanin" pitchFamily="2" charset="-78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38522" y="2681705"/>
            <a:ext cx="8503262" cy="38472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342900" indent="-342900" algn="just">
              <a:lnSpc>
                <a:spcPct val="200000"/>
              </a:lnSpc>
              <a:buClr>
                <a:srgbClr val="C00000"/>
              </a:buClr>
              <a:buSzPct val="60000"/>
              <a:buFont typeface="Wingdings" pitchFamily="2" charset="2"/>
              <a:buChar char="q"/>
            </a:pPr>
            <a:r>
              <a:rPr lang="fa-IR" sz="2000" b="1" dirty="0">
                <a:cs typeface="B Nazanin" pitchFamily="2" charset="-78"/>
              </a:rPr>
              <a:t>تحریک شرکت ها به رقابت در مرزهای بازار فعلی توسط فرآیند برنامه ریزی </a:t>
            </a:r>
            <a:r>
              <a:rPr lang="fa-IR" sz="2000" b="1" dirty="0" smtClean="0">
                <a:cs typeface="B Nazanin" pitchFamily="2" charset="-78"/>
              </a:rPr>
              <a:t>استراتژیک</a:t>
            </a:r>
          </a:p>
          <a:p>
            <a:pPr marL="171450" indent="-171450" algn="just">
              <a:lnSpc>
                <a:spcPct val="200000"/>
              </a:lnSpc>
              <a:buClr>
                <a:srgbClr val="C00000"/>
              </a:buClr>
              <a:buSzPct val="60000"/>
              <a:buFont typeface="Wingdings" pitchFamily="2" charset="2"/>
              <a:buChar char="q"/>
            </a:pPr>
            <a:endParaRPr lang="fa-IR" sz="700" b="1" dirty="0">
              <a:cs typeface="B Nazanin" pitchFamily="2" charset="-78"/>
            </a:endParaRPr>
          </a:p>
          <a:p>
            <a:pPr marL="342900" indent="-342900" algn="just">
              <a:lnSpc>
                <a:spcPct val="200000"/>
              </a:lnSpc>
              <a:buClr>
                <a:srgbClr val="C00000"/>
              </a:buClr>
              <a:buSzPct val="60000"/>
              <a:buFont typeface="Wingdings" pitchFamily="2" charset="2"/>
              <a:buChar char="q"/>
            </a:pPr>
            <a:r>
              <a:rPr lang="fa-IR" sz="2000" b="1" dirty="0">
                <a:cs typeface="B Nazanin" pitchFamily="2" charset="-78"/>
              </a:rPr>
              <a:t>برنامه‌های استرات‍‍ژیک به هیچ عنوان دربرگیرنده یک استراتژی </a:t>
            </a:r>
            <a:r>
              <a:rPr lang="fa-IR" sz="2000" b="1" dirty="0" smtClean="0">
                <a:cs typeface="B Nazanin" pitchFamily="2" charset="-78"/>
              </a:rPr>
              <a:t>نبوده اند.</a:t>
            </a:r>
          </a:p>
          <a:p>
            <a:pPr marL="171450" indent="-171450" algn="just">
              <a:lnSpc>
                <a:spcPct val="200000"/>
              </a:lnSpc>
              <a:buClr>
                <a:srgbClr val="C00000"/>
              </a:buClr>
              <a:buSzPct val="60000"/>
              <a:buFont typeface="Wingdings" pitchFamily="2" charset="2"/>
              <a:buChar char="q"/>
            </a:pPr>
            <a:endParaRPr lang="fa-IR" sz="700" b="1" dirty="0">
              <a:cs typeface="B Nazanin" pitchFamily="2" charset="-78"/>
            </a:endParaRPr>
          </a:p>
          <a:p>
            <a:pPr marL="342900" indent="-342900" algn="just">
              <a:lnSpc>
                <a:spcPct val="200000"/>
              </a:lnSpc>
              <a:buClr>
                <a:srgbClr val="C00000"/>
              </a:buClr>
              <a:buSzPct val="60000"/>
              <a:buFont typeface="Wingdings" pitchFamily="2" charset="2"/>
              <a:buChar char="q"/>
            </a:pPr>
            <a:r>
              <a:rPr lang="fa-IR" sz="2000" b="1" dirty="0">
                <a:cs typeface="B Nazanin" pitchFamily="2" charset="-78"/>
              </a:rPr>
              <a:t>این اصل برای کاستن ریسک برنامه‌ریزی کلیدی </a:t>
            </a:r>
            <a:r>
              <a:rPr lang="fa-IR" sz="2000" b="1" dirty="0" smtClean="0">
                <a:cs typeface="B Nazanin" pitchFamily="2" charset="-78"/>
              </a:rPr>
              <a:t>است.</a:t>
            </a:r>
          </a:p>
          <a:p>
            <a:pPr marL="171450" indent="-171450" algn="just">
              <a:lnSpc>
                <a:spcPct val="200000"/>
              </a:lnSpc>
              <a:buClr>
                <a:srgbClr val="C00000"/>
              </a:buClr>
              <a:buSzPct val="60000"/>
              <a:buFont typeface="Wingdings" pitchFamily="2" charset="2"/>
              <a:buChar char="q"/>
            </a:pPr>
            <a:endParaRPr lang="fa-IR" sz="600" b="1" dirty="0">
              <a:cs typeface="B Nazanin" pitchFamily="2" charset="-78"/>
            </a:endParaRPr>
          </a:p>
          <a:p>
            <a:pPr marL="342900" indent="-342900" algn="just">
              <a:lnSpc>
                <a:spcPct val="200000"/>
              </a:lnSpc>
              <a:buClr>
                <a:srgbClr val="C00000"/>
              </a:buClr>
              <a:buSzPct val="60000"/>
              <a:buFont typeface="Wingdings" pitchFamily="2" charset="2"/>
              <a:buChar char="q"/>
            </a:pPr>
            <a:r>
              <a:rPr lang="fa-IR" sz="2000" b="1" dirty="0">
                <a:cs typeface="B Nazanin" pitchFamily="2" charset="-78"/>
              </a:rPr>
              <a:t>ریسک ، برنامه‌ریزی حاصل از سرمایه‌گذاری زمان و تلاش‌های فراوانی است که تنها منجر به تحویل حرکت‌های تاکتیکی اقیانوس قرمز می گردد.</a:t>
            </a:r>
          </a:p>
        </p:txBody>
      </p:sp>
    </p:spTree>
    <p:extLst>
      <p:ext uri="{BB962C8B-B14F-4D97-AF65-F5344CB8AC3E}">
        <p14:creationId xmlns:p14="http://schemas.microsoft.com/office/powerpoint/2010/main" val="4077825760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6488668"/>
            <a:ext cx="97805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dirty="0" smtClean="0">
                <a:cs typeface="B Nazanin" pitchFamily="2" charset="-78"/>
              </a:rPr>
              <a:t>12/ </a:t>
            </a:r>
            <a:r>
              <a:rPr lang="fa-IR" dirty="0">
                <a:cs typeface="B Nazanin" pitchFamily="2" charset="-78"/>
              </a:rPr>
              <a:t>23</a:t>
            </a:r>
          </a:p>
        </p:txBody>
      </p:sp>
      <p:sp>
        <p:nvSpPr>
          <p:cNvPr id="7" name="Rectangle 6"/>
          <p:cNvSpPr/>
          <p:nvPr/>
        </p:nvSpPr>
        <p:spPr>
          <a:xfrm>
            <a:off x="3633326" y="764704"/>
            <a:ext cx="5052985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sz="2200" b="1" dirty="0">
                <a:cs typeface="B Nazanin" pitchFamily="2" charset="-78"/>
              </a:rPr>
              <a:t>اصل سوم: دستیابی به تقاضای فراسوی وضع موجود</a:t>
            </a:r>
          </a:p>
        </p:txBody>
      </p:sp>
      <p:sp>
        <p:nvSpPr>
          <p:cNvPr id="8" name="Rectangle 7"/>
          <p:cNvSpPr/>
          <p:nvPr/>
        </p:nvSpPr>
        <p:spPr>
          <a:xfrm>
            <a:off x="1691680" y="2605052"/>
            <a:ext cx="712879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2000" b="1" dirty="0" smtClean="0">
                <a:cs typeface="B Nazanin" pitchFamily="2" charset="-78"/>
              </a:rPr>
              <a:t>دو رویه مرسوم استراتژی برای دستیابی به منابع تقاضای فراسوی منابع موجود :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7774" y="3140967"/>
            <a:ext cx="8402698" cy="313932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lvl="0" indent="-285750" algn="just">
              <a:buClr>
                <a:srgbClr val="FF0000"/>
              </a:buClr>
              <a:buSzPct val="80000"/>
              <a:buFont typeface="Wingdings" pitchFamily="2" charset="2"/>
              <a:buChar char="v"/>
            </a:pPr>
            <a:r>
              <a:rPr lang="fa-IR" sz="2400" b="1" dirty="0" smtClean="0">
                <a:cs typeface="B Nazanin" pitchFamily="2" charset="-78"/>
              </a:rPr>
              <a:t>تمرکز </a:t>
            </a:r>
            <a:r>
              <a:rPr lang="fa-IR" sz="2400" b="1" dirty="0">
                <a:cs typeface="B Nazanin" pitchFamily="2" charset="-78"/>
              </a:rPr>
              <a:t>بر مشتریان </a:t>
            </a:r>
            <a:r>
              <a:rPr lang="fa-IR" sz="2400" b="1" dirty="0" smtClean="0">
                <a:cs typeface="B Nazanin" pitchFamily="2" charset="-78"/>
              </a:rPr>
              <a:t>فعلی </a:t>
            </a:r>
          </a:p>
          <a:p>
            <a:pPr marL="285750" lvl="0" indent="-285750" algn="just">
              <a:buClr>
                <a:srgbClr val="FF0000"/>
              </a:buClr>
              <a:buSzPct val="80000"/>
              <a:buFont typeface="Wingdings" pitchFamily="2" charset="2"/>
              <a:buChar char="v"/>
            </a:pPr>
            <a:endParaRPr lang="fa-IR" sz="2400" b="1" dirty="0" smtClean="0">
              <a:cs typeface="B Nazanin" pitchFamily="2" charset="-78"/>
            </a:endParaRPr>
          </a:p>
          <a:p>
            <a:pPr marL="285750" lvl="0" indent="-285750" algn="just">
              <a:buClr>
                <a:srgbClr val="FF0000"/>
              </a:buClr>
              <a:buSzPct val="80000"/>
              <a:buFont typeface="Wingdings" pitchFamily="2" charset="2"/>
              <a:buChar char="v"/>
            </a:pPr>
            <a:r>
              <a:rPr lang="fa-IR" sz="2400" b="1" dirty="0" smtClean="0">
                <a:cs typeface="B Nazanin" pitchFamily="2" charset="-78"/>
              </a:rPr>
              <a:t>تلاش </a:t>
            </a:r>
            <a:r>
              <a:rPr lang="fa-IR" sz="2400" b="1" dirty="0">
                <a:cs typeface="B Nazanin" pitchFamily="2" charset="-78"/>
              </a:rPr>
              <a:t>همه </a:t>
            </a:r>
            <a:r>
              <a:rPr lang="fa-IR" sz="2400" b="1" dirty="0" smtClean="0">
                <a:cs typeface="B Nazanin" pitchFamily="2" charset="-78"/>
              </a:rPr>
              <a:t>جانبه‌ در </a:t>
            </a:r>
            <a:r>
              <a:rPr lang="fa-IR" sz="2400" b="1" dirty="0">
                <a:cs typeface="B Nazanin" pitchFamily="2" charset="-78"/>
              </a:rPr>
              <a:t>زمینه بخش‌بندی </a:t>
            </a:r>
            <a:r>
              <a:rPr lang="fa-IR" sz="2400" b="1" dirty="0" smtClean="0">
                <a:cs typeface="B Nazanin" pitchFamily="2" charset="-78"/>
              </a:rPr>
              <a:t>بازار</a:t>
            </a:r>
          </a:p>
          <a:p>
            <a:pPr marL="285750" lvl="0" indent="-285750" algn="just">
              <a:buClr>
                <a:schemeClr val="accent4"/>
              </a:buClr>
              <a:buSzPct val="80000"/>
              <a:buFont typeface="Wingdings" pitchFamily="2" charset="2"/>
              <a:buChar char="v"/>
            </a:pPr>
            <a:endParaRPr lang="en-US" b="1" dirty="0">
              <a:cs typeface="B Nazanin" pitchFamily="2" charset="-78"/>
            </a:endParaRPr>
          </a:p>
          <a:p>
            <a:pPr lvl="0" algn="just"/>
            <a:r>
              <a:rPr lang="fa-IR" b="1" dirty="0">
                <a:cs typeface="B Nazanin" pitchFamily="2" charset="-78"/>
              </a:rPr>
              <a:t>شرکت‌ها معمولاً برای افزایش سهم بازار خود در تلاش‌اند تا مشتریان فعلی خود را حفظ کرده و همچنین آنها را توسعه دهند که این امر منجر به بخش‌بندی بازار و تطبیق محصولات و خدمات ارائه شده مطابق با سلایق مشتریان و </a:t>
            </a:r>
            <a:r>
              <a:rPr lang="fa-IR" b="1" dirty="0" smtClean="0">
                <a:cs typeface="B Nazanin" pitchFamily="2" charset="-78"/>
              </a:rPr>
              <a:t>برآورده‌ ساختن </a:t>
            </a:r>
            <a:r>
              <a:rPr lang="fa-IR" b="1" dirty="0">
                <a:cs typeface="B Nazanin" pitchFamily="2" charset="-78"/>
              </a:rPr>
              <a:t>بهتر اولویت‌های متفاوت مشتریان </a:t>
            </a:r>
            <a:r>
              <a:rPr lang="fa-IR" b="1" dirty="0" smtClean="0">
                <a:cs typeface="B Nazanin" pitchFamily="2" charset="-78"/>
              </a:rPr>
              <a:t>می‌گردد.</a:t>
            </a:r>
          </a:p>
          <a:p>
            <a:pPr lvl="0" algn="just"/>
            <a:endParaRPr lang="en-US" b="1" dirty="0">
              <a:cs typeface="B Nazanin" pitchFamily="2" charset="-78"/>
            </a:endParaRPr>
          </a:p>
          <a:p>
            <a:pPr algn="just"/>
            <a:r>
              <a:rPr lang="fa-IR" b="1" dirty="0" smtClean="0">
                <a:cs typeface="B Nazanin" pitchFamily="2" charset="-78"/>
              </a:rPr>
              <a:t>در اقیانوس‌های </a:t>
            </a:r>
            <a:r>
              <a:rPr lang="fa-IR" b="1" dirty="0">
                <a:cs typeface="B Nazanin" pitchFamily="2" charset="-78"/>
              </a:rPr>
              <a:t>آبی ، شرکتها برای </a:t>
            </a:r>
            <a:r>
              <a:rPr lang="fa-IR" b="1" dirty="0">
                <a:solidFill>
                  <a:srgbClr val="7030A0"/>
                </a:solidFill>
                <a:cs typeface="B Nazanin" pitchFamily="2" charset="-78"/>
              </a:rPr>
              <a:t>دست یافتن به منابع </a:t>
            </a:r>
            <a:r>
              <a:rPr lang="fa-IR" b="1" dirty="0" smtClean="0">
                <a:solidFill>
                  <a:srgbClr val="7030A0"/>
                </a:solidFill>
                <a:cs typeface="B Nazanin" pitchFamily="2" charset="-78"/>
              </a:rPr>
              <a:t>تقاضای </a:t>
            </a:r>
            <a:r>
              <a:rPr lang="fa-IR" b="1" dirty="0">
                <a:solidFill>
                  <a:srgbClr val="7030A0"/>
                </a:solidFill>
                <a:cs typeface="B Nazanin" pitchFamily="2" charset="-78"/>
              </a:rPr>
              <a:t>فراتر از </a:t>
            </a:r>
            <a:r>
              <a:rPr lang="fa-IR" b="1" dirty="0" smtClean="0">
                <a:solidFill>
                  <a:srgbClr val="7030A0"/>
                </a:solidFill>
                <a:cs typeface="B Nazanin" pitchFamily="2" charset="-78"/>
              </a:rPr>
              <a:t>منابع موجود </a:t>
            </a:r>
            <a:r>
              <a:rPr lang="fa-IR" b="1" dirty="0" smtClean="0">
                <a:cs typeface="B Nazanin" pitchFamily="2" charset="-78"/>
              </a:rPr>
              <a:t>باید </a:t>
            </a:r>
            <a:r>
              <a:rPr lang="fa-IR" b="1" dirty="0">
                <a:cs typeface="B Nazanin" pitchFamily="2" charset="-78"/>
              </a:rPr>
              <a:t>پیش از مشتریان به غیرمشتریان ، پیش از تفاوت‌ها به مشترکات و پیش از بخش‌بندی بازار در رابطه با یکپارچگی تفکر </a:t>
            </a:r>
            <a:r>
              <a:rPr lang="fa-IR" b="1" dirty="0" smtClean="0">
                <a:cs typeface="B Nazanin" pitchFamily="2" charset="-78"/>
              </a:rPr>
              <a:t>کنند </a:t>
            </a:r>
            <a:r>
              <a:rPr lang="fa-IR" b="1" dirty="0">
                <a:cs typeface="B Nazanin" pitchFamily="2" charset="-78"/>
              </a:rPr>
              <a:t>. </a:t>
            </a:r>
            <a:endParaRPr lang="en-US" b="1" dirty="0">
              <a:cs typeface="B Nazanin" pitchFamily="2" charset="-78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23528" y="324442"/>
            <a:ext cx="1152128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sz="1400" b="1" dirty="0" smtClean="0">
                <a:cs typeface="B Nazanin" pitchFamily="2" charset="-78"/>
              </a:rPr>
              <a:t>اقیانوس آبی</a:t>
            </a:r>
            <a:endParaRPr lang="fa-IR" sz="1400" b="1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123831329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6488668"/>
            <a:ext cx="97805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dirty="0" smtClean="0">
                <a:cs typeface="B Nazanin" pitchFamily="2" charset="-78"/>
              </a:rPr>
              <a:t>13/ </a:t>
            </a:r>
            <a:r>
              <a:rPr lang="fa-IR" dirty="0">
                <a:cs typeface="B Nazanin" pitchFamily="2" charset="-78"/>
              </a:rPr>
              <a:t>23</a:t>
            </a:r>
          </a:p>
        </p:txBody>
      </p:sp>
      <p:sp>
        <p:nvSpPr>
          <p:cNvPr id="7" name="Rectangle 6"/>
          <p:cNvSpPr/>
          <p:nvPr/>
        </p:nvSpPr>
        <p:spPr>
          <a:xfrm>
            <a:off x="5980685" y="911374"/>
            <a:ext cx="247215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a-IR" sz="2400" b="1" dirty="0">
                <a:cs typeface="B Nazanin" pitchFamily="2" charset="-78"/>
              </a:rPr>
              <a:t>گروه اول غیرمشتریان</a:t>
            </a:r>
            <a:endParaRPr lang="en-US" sz="2400" b="1" dirty="0">
              <a:cs typeface="B Nazanin" pitchFamily="2" charset="-7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9512" y="2567239"/>
            <a:ext cx="8712968" cy="392415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lvl="0" indent="-285750" algn="just">
              <a:lnSpc>
                <a:spcPct val="150000"/>
              </a:lnSpc>
              <a:buClr>
                <a:srgbClr val="FF0000"/>
              </a:buClr>
              <a:buSzPct val="80000"/>
              <a:buFont typeface="Wingdings" pitchFamily="2" charset="2"/>
              <a:buChar char="q"/>
            </a:pPr>
            <a:r>
              <a:rPr lang="fa-IR" b="1" dirty="0">
                <a:cs typeface="B Nazanin" pitchFamily="2" charset="-78"/>
              </a:rPr>
              <a:t>این گروه از غیرمشتریان </a:t>
            </a:r>
            <a:r>
              <a:rPr lang="fa-IR" b="1" dirty="0" smtClean="0">
                <a:cs typeface="B Nazanin" pitchFamily="2" charset="-78"/>
              </a:rPr>
              <a:t> به </a:t>
            </a:r>
            <a:r>
              <a:rPr lang="fa-IR" b="1" dirty="0">
                <a:cs typeface="B Nazanin" pitchFamily="2" charset="-78"/>
              </a:rPr>
              <a:t>بازار شما </a:t>
            </a:r>
            <a:r>
              <a:rPr lang="fa-IR" b="1" dirty="0" smtClean="0">
                <a:cs typeface="B Nazanin" pitchFamily="2" charset="-78"/>
              </a:rPr>
              <a:t>نزدیک‌اند.</a:t>
            </a:r>
          </a:p>
          <a:p>
            <a:pPr marL="171450" lvl="0" indent="-171450" algn="just">
              <a:lnSpc>
                <a:spcPct val="150000"/>
              </a:lnSpc>
              <a:buClr>
                <a:srgbClr val="FF0000"/>
              </a:buClr>
              <a:buSzPct val="80000"/>
              <a:buFont typeface="Wingdings" pitchFamily="2" charset="2"/>
              <a:buChar char="q"/>
            </a:pPr>
            <a:endParaRPr lang="fa-IR" sz="700" b="1" dirty="0">
              <a:cs typeface="B Nazanin" pitchFamily="2" charset="-78"/>
            </a:endParaRPr>
          </a:p>
          <a:p>
            <a:pPr marL="285750" lvl="0" indent="-285750" algn="just">
              <a:lnSpc>
                <a:spcPct val="150000"/>
              </a:lnSpc>
              <a:buClr>
                <a:srgbClr val="FF0000"/>
              </a:buClr>
              <a:buSzPct val="80000"/>
              <a:buFont typeface="Wingdings" pitchFamily="2" charset="2"/>
              <a:buChar char="q"/>
            </a:pPr>
            <a:r>
              <a:rPr lang="fa-IR" b="1" dirty="0" smtClean="0">
                <a:cs typeface="B Nazanin" pitchFamily="2" charset="-78"/>
              </a:rPr>
              <a:t>آنها </a:t>
            </a:r>
            <a:r>
              <a:rPr lang="fa-IR" b="1" dirty="0">
                <a:cs typeface="B Nazanin" pitchFamily="2" charset="-78"/>
              </a:rPr>
              <a:t>خریدارانی هستند که از محصولات </a:t>
            </a:r>
            <a:r>
              <a:rPr lang="fa-IR" b="1" dirty="0" smtClean="0">
                <a:cs typeface="B Nazanin" pitchFamily="2" charset="-78"/>
              </a:rPr>
              <a:t>(خدمات) </a:t>
            </a:r>
            <a:r>
              <a:rPr lang="fa-IR" b="1" dirty="0">
                <a:cs typeface="B Nazanin" pitchFamily="2" charset="-78"/>
              </a:rPr>
              <a:t>بازار فعلی به دفعات محدود استفاده کرده ، اما از لحاظ فکری غیرمشتریان آن صنعت محسوب </a:t>
            </a:r>
            <a:r>
              <a:rPr lang="fa-IR" b="1" dirty="0" smtClean="0">
                <a:cs typeface="B Nazanin" pitchFamily="2" charset="-78"/>
              </a:rPr>
              <a:t>میشوند.</a:t>
            </a:r>
          </a:p>
          <a:p>
            <a:pPr marL="171450" lvl="0" indent="-171450" algn="just">
              <a:lnSpc>
                <a:spcPct val="150000"/>
              </a:lnSpc>
              <a:buClr>
                <a:srgbClr val="FF0000"/>
              </a:buClr>
              <a:buSzPct val="80000"/>
              <a:buFont typeface="Wingdings" pitchFamily="2" charset="2"/>
              <a:buChar char="q"/>
            </a:pPr>
            <a:endParaRPr lang="fa-IR" sz="500" b="1" dirty="0">
              <a:cs typeface="B Nazanin" pitchFamily="2" charset="-78"/>
            </a:endParaRPr>
          </a:p>
          <a:p>
            <a:pPr marL="285750" lvl="0" indent="-285750" algn="just">
              <a:lnSpc>
                <a:spcPct val="150000"/>
              </a:lnSpc>
              <a:buClr>
                <a:srgbClr val="FF0000"/>
              </a:buClr>
              <a:buSzPct val="80000"/>
              <a:buFont typeface="Wingdings" pitchFamily="2" charset="2"/>
              <a:buChar char="q"/>
            </a:pPr>
            <a:r>
              <a:rPr lang="fa-IR" b="1" dirty="0" smtClean="0">
                <a:cs typeface="B Nazanin" pitchFamily="2" charset="-78"/>
              </a:rPr>
              <a:t>با </a:t>
            </a:r>
            <a:r>
              <a:rPr lang="fa-IR" b="1" dirty="0">
                <a:cs typeface="B Nazanin" pitchFamily="2" charset="-78"/>
              </a:rPr>
              <a:t>افزایش تعداد این گروه ، بازار کساد و راکد شده و رشد بازار با مشکل مواجه خواهد شد . </a:t>
            </a:r>
            <a:endParaRPr lang="fa-IR" b="1" dirty="0" smtClean="0">
              <a:cs typeface="B Nazanin" pitchFamily="2" charset="-78"/>
            </a:endParaRPr>
          </a:p>
          <a:p>
            <a:pPr lvl="0" algn="just">
              <a:lnSpc>
                <a:spcPct val="150000"/>
              </a:lnSpc>
            </a:pPr>
            <a:endParaRPr lang="fa-IR" sz="800" dirty="0">
              <a:cs typeface="B Nazanin" pitchFamily="2" charset="-78"/>
            </a:endParaRPr>
          </a:p>
          <a:p>
            <a:pPr lvl="0" algn="just">
              <a:lnSpc>
                <a:spcPct val="150000"/>
              </a:lnSpc>
            </a:pPr>
            <a:r>
              <a:rPr lang="fa-IR" sz="2000" b="1" dirty="0" smtClean="0">
                <a:cs typeface="B Nazanin" pitchFamily="2" charset="-78"/>
              </a:rPr>
              <a:t>برای اجتناب  </a:t>
            </a:r>
            <a:r>
              <a:rPr lang="fa-IR" sz="2000" b="1" dirty="0">
                <a:cs typeface="B Nazanin" pitchFamily="2" charset="-78"/>
              </a:rPr>
              <a:t>از ترک </a:t>
            </a:r>
            <a:r>
              <a:rPr lang="fa-IR" sz="2000" b="1" dirty="0" smtClean="0">
                <a:cs typeface="B Nazanin" pitchFamily="2" charset="-78"/>
              </a:rPr>
              <a:t>صنعت  </a:t>
            </a:r>
            <a:r>
              <a:rPr lang="fa-IR" sz="2000" b="1" dirty="0">
                <a:cs typeface="B Nazanin" pitchFamily="2" charset="-78"/>
              </a:rPr>
              <a:t>و </a:t>
            </a:r>
            <a:r>
              <a:rPr lang="fa-IR" sz="2000" b="1" dirty="0" smtClean="0">
                <a:cs typeface="B Nazanin" pitchFamily="2" charset="-78"/>
              </a:rPr>
              <a:t> بازار </a:t>
            </a:r>
            <a:r>
              <a:rPr lang="fa-IR" sz="2000" b="1" dirty="0">
                <a:cs typeface="B Nazanin" pitchFamily="2" charset="-78"/>
              </a:rPr>
              <a:t>توسط </a:t>
            </a:r>
            <a:r>
              <a:rPr lang="fa-IR" sz="2000" b="1" dirty="0" smtClean="0">
                <a:cs typeface="B Nazanin" pitchFamily="2" charset="-78"/>
              </a:rPr>
              <a:t> گروه  </a:t>
            </a:r>
            <a:r>
              <a:rPr lang="fa-IR" sz="2000" b="1" dirty="0">
                <a:cs typeface="B Nazanin" pitchFamily="2" charset="-78"/>
              </a:rPr>
              <a:t>اول </a:t>
            </a:r>
            <a:r>
              <a:rPr lang="fa-IR" sz="2000" b="1" dirty="0" smtClean="0">
                <a:cs typeface="B Nazanin" pitchFamily="2" charset="-78"/>
              </a:rPr>
              <a:t>:</a:t>
            </a:r>
          </a:p>
          <a:p>
            <a:pPr lvl="0" algn="just">
              <a:lnSpc>
                <a:spcPct val="150000"/>
              </a:lnSpc>
            </a:pPr>
            <a:endParaRPr lang="en-US" sz="800" dirty="0">
              <a:cs typeface="B Nazanin" pitchFamily="2" charset="-78"/>
            </a:endParaRPr>
          </a:p>
          <a:p>
            <a:pPr marL="809625" lvl="0" indent="-266700" algn="just">
              <a:lnSpc>
                <a:spcPct val="150000"/>
              </a:lnSpc>
              <a:buClr>
                <a:srgbClr val="FF0000"/>
              </a:buClr>
              <a:buSzPct val="80000"/>
              <a:buFont typeface="Wingdings" pitchFamily="2" charset="2"/>
              <a:buChar char="ü"/>
            </a:pPr>
            <a:r>
              <a:rPr lang="fa-IR" b="1" dirty="0" smtClean="0">
                <a:cs typeface="B Nazanin" pitchFamily="2" charset="-78"/>
              </a:rPr>
              <a:t>بررسی </a:t>
            </a:r>
            <a:r>
              <a:rPr lang="fa-IR" b="1" dirty="0">
                <a:cs typeface="B Nazanin" pitchFamily="2" charset="-78"/>
              </a:rPr>
              <a:t>خصیصه‌های مشترک در میان نیازها و عادات خرید این </a:t>
            </a:r>
            <a:r>
              <a:rPr lang="fa-IR" b="1" dirty="0" smtClean="0">
                <a:cs typeface="B Nazanin" pitchFamily="2" charset="-78"/>
              </a:rPr>
              <a:t>گروه</a:t>
            </a:r>
          </a:p>
          <a:p>
            <a:pPr marL="171450" lvl="0" indent="-171450" algn="just">
              <a:lnSpc>
                <a:spcPct val="150000"/>
              </a:lnSpc>
              <a:buClr>
                <a:srgbClr val="FF0000"/>
              </a:buClr>
              <a:buSzPct val="80000"/>
              <a:buFont typeface="Wingdings" pitchFamily="2" charset="2"/>
              <a:buChar char="ü"/>
            </a:pPr>
            <a:endParaRPr lang="en-US" sz="600" b="1" dirty="0">
              <a:cs typeface="B Nazanin" pitchFamily="2" charset="-78"/>
            </a:endParaRPr>
          </a:p>
          <a:p>
            <a:pPr marL="809625" lvl="0" indent="-266700" algn="just">
              <a:lnSpc>
                <a:spcPct val="150000"/>
              </a:lnSpc>
              <a:buClr>
                <a:srgbClr val="FF0000"/>
              </a:buClr>
              <a:buSzPct val="80000"/>
              <a:buFont typeface="Wingdings" pitchFamily="2" charset="2"/>
              <a:buChar char="ü"/>
            </a:pPr>
            <a:r>
              <a:rPr lang="fa-IR" sz="1600" b="1" dirty="0" smtClean="0">
                <a:cs typeface="B Nazanin" pitchFamily="2" charset="-78"/>
              </a:rPr>
              <a:t>توجه</a:t>
            </a:r>
            <a:r>
              <a:rPr lang="fa-IR" b="1" dirty="0" smtClean="0">
                <a:cs typeface="B Nazanin" pitchFamily="2" charset="-78"/>
              </a:rPr>
              <a:t> </a:t>
            </a:r>
            <a:r>
              <a:rPr lang="fa-IR" b="1" dirty="0">
                <a:cs typeface="B Nazanin" pitchFamily="2" charset="-78"/>
              </a:rPr>
              <a:t>بر خصیصه‌های مشترک بجای تمرکز بر بخش‌بندی بازار و تعیین جایگاه محصول برای هر بخش</a:t>
            </a:r>
            <a:endParaRPr lang="en-US" b="1" dirty="0">
              <a:cs typeface="B Nazanin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3528" y="324442"/>
            <a:ext cx="1152128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sz="1400" b="1" dirty="0" smtClean="0">
                <a:cs typeface="B Nazanin" pitchFamily="2" charset="-78"/>
              </a:rPr>
              <a:t>اقیانوس آبی</a:t>
            </a:r>
            <a:endParaRPr lang="fa-IR" sz="1400" b="1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891438227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6488668"/>
            <a:ext cx="97805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dirty="0" smtClean="0">
                <a:cs typeface="B Nazanin" pitchFamily="2" charset="-78"/>
              </a:rPr>
              <a:t>14/ </a:t>
            </a:r>
            <a:r>
              <a:rPr lang="fa-IR" dirty="0">
                <a:cs typeface="B Nazanin" pitchFamily="2" charset="-78"/>
              </a:rPr>
              <a:t>23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826400" y="806732"/>
            <a:ext cx="259228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2400" b="1" dirty="0">
                <a:cs typeface="B Nazanin" pitchFamily="2" charset="-78"/>
              </a:rPr>
              <a:t>گروه دوم غیرمشتریان</a:t>
            </a:r>
            <a:endParaRPr lang="en-US" sz="2400" b="1" dirty="0">
              <a:cs typeface="B Nazanin" pitchFamily="2" charset="-7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2622225"/>
            <a:ext cx="9036496" cy="345094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lvl="0" indent="-285750" algn="just">
              <a:lnSpc>
                <a:spcPct val="150000"/>
              </a:lnSpc>
              <a:buClr>
                <a:srgbClr val="FF0000"/>
              </a:buClr>
              <a:buSzPct val="80000"/>
              <a:buFont typeface="Wingdings" pitchFamily="2" charset="2"/>
              <a:buChar char="q"/>
            </a:pPr>
            <a:r>
              <a:rPr lang="fa-IR" sz="1700" b="1" dirty="0">
                <a:cs typeface="B Nazanin" pitchFamily="2" charset="-78"/>
              </a:rPr>
              <a:t>این گروه </a:t>
            </a:r>
            <a:r>
              <a:rPr lang="fa-IR" sz="1700" b="1" dirty="0" smtClean="0">
                <a:cs typeface="B Nazanin" pitchFamily="2" charset="-78"/>
              </a:rPr>
              <a:t>محصولات </a:t>
            </a:r>
            <a:r>
              <a:rPr lang="fa-IR" sz="1700" b="1" dirty="0">
                <a:cs typeface="B Nazanin" pitchFamily="2" charset="-78"/>
              </a:rPr>
              <a:t>و خدمات فعلی بازار شما را برای تأمین خواسته‌ها و نیازهایشان </a:t>
            </a:r>
            <a:r>
              <a:rPr lang="fa-IR" sz="1700" b="1" dirty="0" smtClean="0">
                <a:cs typeface="B Nazanin" pitchFamily="2" charset="-78"/>
              </a:rPr>
              <a:t>غیرقابل ‌قبول </a:t>
            </a:r>
            <a:r>
              <a:rPr lang="fa-IR" sz="1700" b="1" dirty="0">
                <a:cs typeface="B Nazanin" pitchFamily="2" charset="-78"/>
              </a:rPr>
              <a:t>دانسته و یا استطاعت مالی استفاده از محصولات </a:t>
            </a:r>
            <a:r>
              <a:rPr lang="fa-IR" sz="1700" b="1" dirty="0" smtClean="0">
                <a:cs typeface="B Nazanin" pitchFamily="2" charset="-78"/>
              </a:rPr>
              <a:t>(خدمات) </a:t>
            </a:r>
            <a:r>
              <a:rPr lang="fa-IR" sz="1700" b="1" dirty="0">
                <a:cs typeface="B Nazanin" pitchFamily="2" charset="-78"/>
              </a:rPr>
              <a:t>ارائه شده را </a:t>
            </a:r>
            <a:r>
              <a:rPr lang="fa-IR" sz="1700" b="1" dirty="0" smtClean="0">
                <a:cs typeface="B Nazanin" pitchFamily="2" charset="-78"/>
              </a:rPr>
              <a:t>ندارند.</a:t>
            </a:r>
          </a:p>
          <a:p>
            <a:pPr marL="171450" lvl="0" indent="-171450" algn="just">
              <a:lnSpc>
                <a:spcPct val="150000"/>
              </a:lnSpc>
              <a:buClr>
                <a:srgbClr val="FF0000"/>
              </a:buClr>
              <a:buSzPct val="80000"/>
              <a:buFont typeface="Wingdings" pitchFamily="2" charset="2"/>
              <a:buChar char="q"/>
            </a:pPr>
            <a:endParaRPr lang="fa-IR" sz="500" b="1" dirty="0">
              <a:cs typeface="B Nazanin" pitchFamily="2" charset="-78"/>
            </a:endParaRPr>
          </a:p>
          <a:p>
            <a:pPr marL="285750" lvl="0" indent="-285750" algn="just">
              <a:lnSpc>
                <a:spcPct val="150000"/>
              </a:lnSpc>
              <a:buClr>
                <a:srgbClr val="FF0000"/>
              </a:buClr>
              <a:buSzPct val="80000"/>
              <a:buFont typeface="Wingdings" pitchFamily="2" charset="2"/>
              <a:buChar char="q"/>
            </a:pPr>
            <a:r>
              <a:rPr lang="fa-IR" sz="1700" b="1" dirty="0" smtClean="0">
                <a:cs typeface="B Nazanin" pitchFamily="2" charset="-78"/>
              </a:rPr>
              <a:t>خواسته‌ها </a:t>
            </a:r>
            <a:r>
              <a:rPr lang="fa-IR" sz="1700" b="1" dirty="0">
                <a:cs typeface="B Nazanin" pitchFamily="2" charset="-78"/>
              </a:rPr>
              <a:t>و انتظارات این گروه یا توسط محصولات (</a:t>
            </a:r>
            <a:r>
              <a:rPr lang="fa-IR" sz="1700" b="1" dirty="0" smtClean="0">
                <a:cs typeface="B Nazanin" pitchFamily="2" charset="-78"/>
              </a:rPr>
              <a:t>خدمات) </a:t>
            </a:r>
            <a:r>
              <a:rPr lang="fa-IR" sz="1700" b="1" dirty="0">
                <a:cs typeface="B Nazanin" pitchFamily="2" charset="-78"/>
              </a:rPr>
              <a:t>صنایع دیگر برآورده شده و یا نادیده </a:t>
            </a:r>
            <a:r>
              <a:rPr lang="fa-IR" sz="1700" b="1" dirty="0" smtClean="0">
                <a:cs typeface="B Nazanin" pitchFamily="2" charset="-78"/>
              </a:rPr>
              <a:t>گرفته می شود.</a:t>
            </a:r>
            <a:endParaRPr lang="en-US" sz="1700" b="1" dirty="0">
              <a:cs typeface="B Nazanin" pitchFamily="2" charset="-78"/>
            </a:endParaRPr>
          </a:p>
          <a:p>
            <a:pPr lvl="0" algn="just">
              <a:lnSpc>
                <a:spcPct val="150000"/>
              </a:lnSpc>
            </a:pPr>
            <a:endParaRPr lang="fa-IR" sz="1000" dirty="0" smtClean="0">
              <a:cs typeface="B Nazanin" pitchFamily="2" charset="-78"/>
            </a:endParaRPr>
          </a:p>
          <a:p>
            <a:pPr lvl="0" algn="just">
              <a:lnSpc>
                <a:spcPct val="150000"/>
              </a:lnSpc>
            </a:pPr>
            <a:r>
              <a:rPr lang="fa-IR" sz="2000" b="1" dirty="0">
                <a:cs typeface="B Nazanin" pitchFamily="2" charset="-78"/>
              </a:rPr>
              <a:t>برای اجتناب  از ترک صنعت  و  بازار توسط  </a:t>
            </a:r>
            <a:r>
              <a:rPr lang="fa-IR" sz="2000" b="1" dirty="0" smtClean="0">
                <a:cs typeface="B Nazanin" pitchFamily="2" charset="-78"/>
              </a:rPr>
              <a:t>این گروه:</a:t>
            </a:r>
          </a:p>
          <a:p>
            <a:pPr lvl="0" algn="just">
              <a:lnSpc>
                <a:spcPct val="150000"/>
              </a:lnSpc>
            </a:pPr>
            <a:endParaRPr lang="en-US" sz="1050" dirty="0">
              <a:cs typeface="B Nazanin" pitchFamily="2" charset="-78"/>
            </a:endParaRPr>
          </a:p>
          <a:p>
            <a:pPr marL="714375" lvl="0" indent="-352425" algn="just" defTabSz="714375">
              <a:lnSpc>
                <a:spcPct val="150000"/>
              </a:lnSpc>
              <a:buClr>
                <a:srgbClr val="FF0000"/>
              </a:buClr>
              <a:buSzPct val="80000"/>
              <a:buFont typeface="Wingdings" pitchFamily="2" charset="2"/>
              <a:buChar char="ü"/>
            </a:pPr>
            <a:r>
              <a:rPr lang="fa-IR" b="1" dirty="0">
                <a:cs typeface="B Nazanin" pitchFamily="2" charset="-78"/>
              </a:rPr>
              <a:t>بررسی خصیصه‌های مشترک در میان نیازها و عادات خرید </a:t>
            </a:r>
            <a:r>
              <a:rPr lang="fa-IR" b="1" dirty="0" smtClean="0">
                <a:cs typeface="B Nazanin" pitchFamily="2" charset="-78"/>
              </a:rPr>
              <a:t>آنها</a:t>
            </a:r>
          </a:p>
          <a:p>
            <a:pPr marL="714375" lvl="0" indent="-352425" algn="just" defTabSz="714375">
              <a:lnSpc>
                <a:spcPct val="150000"/>
              </a:lnSpc>
              <a:buClr>
                <a:srgbClr val="FF0000"/>
              </a:buClr>
              <a:buSzPct val="80000"/>
              <a:buFont typeface="Wingdings" pitchFamily="2" charset="2"/>
              <a:buChar char="ü"/>
            </a:pPr>
            <a:endParaRPr lang="en-US" sz="1100" b="1" dirty="0">
              <a:cs typeface="B Nazanin" pitchFamily="2" charset="-78"/>
            </a:endParaRPr>
          </a:p>
          <a:p>
            <a:pPr marL="714375" lvl="0" indent="-352425" algn="just" defTabSz="714375">
              <a:lnSpc>
                <a:spcPct val="150000"/>
              </a:lnSpc>
              <a:buClr>
                <a:srgbClr val="FF0000"/>
              </a:buClr>
              <a:buSzPct val="80000"/>
              <a:buFont typeface="Wingdings" pitchFamily="2" charset="2"/>
              <a:buChar char="ü"/>
            </a:pPr>
            <a:r>
              <a:rPr lang="fa-IR" b="1" dirty="0">
                <a:cs typeface="B Nazanin" pitchFamily="2" charset="-78"/>
              </a:rPr>
              <a:t>توجه بر خصیصه‌های مشترک بجای تمرکز بر بخش بندی بازار و تعیین جایگاه محصول برای هر بخش</a:t>
            </a:r>
            <a:endParaRPr lang="en-US" b="1" dirty="0">
              <a:cs typeface="B Nazanin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3528" y="324442"/>
            <a:ext cx="1152128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sz="1400" b="1" dirty="0" smtClean="0">
                <a:cs typeface="B Nazanin" pitchFamily="2" charset="-78"/>
              </a:rPr>
              <a:t>اقیانوس آبی</a:t>
            </a:r>
            <a:endParaRPr lang="fa-IR" sz="1400" b="1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775932216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6488668"/>
            <a:ext cx="97805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dirty="0" smtClean="0">
                <a:cs typeface="B Nazanin" pitchFamily="2" charset="-78"/>
              </a:rPr>
              <a:t>15/ </a:t>
            </a:r>
            <a:r>
              <a:rPr lang="fa-IR" dirty="0">
                <a:cs typeface="B Nazanin" pitchFamily="2" charset="-78"/>
              </a:rPr>
              <a:t>23</a:t>
            </a:r>
          </a:p>
        </p:txBody>
      </p:sp>
      <p:sp>
        <p:nvSpPr>
          <p:cNvPr id="7" name="Rectangle 6"/>
          <p:cNvSpPr/>
          <p:nvPr/>
        </p:nvSpPr>
        <p:spPr>
          <a:xfrm>
            <a:off x="6012160" y="764704"/>
            <a:ext cx="265522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2400" b="1" dirty="0">
                <a:cs typeface="B Nazanin" pitchFamily="2" charset="-78"/>
              </a:rPr>
              <a:t>گروه سوم غیرمشتریان</a:t>
            </a:r>
            <a:endParaRPr lang="en-US" sz="2400" b="1" dirty="0">
              <a:cs typeface="B Nazanin" pitchFamily="2" charset="-7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79512" y="2708920"/>
            <a:ext cx="8784976" cy="170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lnSpc>
                <a:spcPct val="150000"/>
              </a:lnSpc>
              <a:buClr>
                <a:srgbClr val="FF0000"/>
              </a:buClr>
              <a:buSzPct val="80000"/>
              <a:buFont typeface="Wingdings" pitchFamily="2" charset="2"/>
              <a:buChar char="q"/>
            </a:pPr>
            <a:r>
              <a:rPr lang="fa-IR" sz="1600" b="1" dirty="0">
                <a:cs typeface="B Nazanin" pitchFamily="2" charset="-78"/>
              </a:rPr>
              <a:t>این گروه از غیرمشتریان </a:t>
            </a:r>
            <a:r>
              <a:rPr lang="fa-IR" sz="1600" b="1" dirty="0" smtClean="0">
                <a:cs typeface="B Nazanin" pitchFamily="2" charset="-78"/>
              </a:rPr>
              <a:t>دور دست‌ترین </a:t>
            </a:r>
            <a:r>
              <a:rPr lang="fa-IR" sz="1600" b="1" dirty="0">
                <a:cs typeface="B Nazanin" pitchFamily="2" charset="-78"/>
              </a:rPr>
              <a:t>گروه نسبت به مشتریان </a:t>
            </a:r>
            <a:r>
              <a:rPr lang="fa-IR" sz="1600" b="1" dirty="0" smtClean="0">
                <a:cs typeface="B Nazanin" pitchFamily="2" charset="-78"/>
              </a:rPr>
              <a:t>فعلی (بازار) </a:t>
            </a:r>
            <a:r>
              <a:rPr lang="fa-IR" sz="1600" b="1" dirty="0">
                <a:cs typeface="B Nazanin" pitchFamily="2" charset="-78"/>
              </a:rPr>
              <a:t>شما </a:t>
            </a:r>
            <a:r>
              <a:rPr lang="fa-IR" sz="1600" b="1" dirty="0" smtClean="0">
                <a:cs typeface="B Nazanin" pitchFamily="2" charset="-78"/>
              </a:rPr>
              <a:t>می‌باشند.</a:t>
            </a:r>
          </a:p>
          <a:p>
            <a:pPr marL="342900" lvl="0" indent="-342900" algn="just">
              <a:lnSpc>
                <a:spcPct val="150000"/>
              </a:lnSpc>
              <a:buClr>
                <a:srgbClr val="FF0000"/>
              </a:buClr>
              <a:buSzPct val="80000"/>
              <a:buFont typeface="Wingdings" pitchFamily="2" charset="2"/>
              <a:buChar char="q"/>
            </a:pPr>
            <a:endParaRPr lang="fa-IR" sz="1100" b="1" dirty="0">
              <a:cs typeface="B Nazanin" pitchFamily="2" charset="-78"/>
            </a:endParaRPr>
          </a:p>
          <a:p>
            <a:pPr marL="285750" lvl="0" indent="-285750" algn="just">
              <a:lnSpc>
                <a:spcPct val="150000"/>
              </a:lnSpc>
              <a:buClr>
                <a:srgbClr val="FF0000"/>
              </a:buClr>
              <a:buSzPct val="80000"/>
              <a:buFont typeface="Wingdings" pitchFamily="2" charset="2"/>
              <a:buChar char="q"/>
            </a:pPr>
            <a:r>
              <a:rPr lang="fa-IR" sz="1600" b="1" dirty="0" smtClean="0">
                <a:cs typeface="B Nazanin" pitchFamily="2" charset="-78"/>
              </a:rPr>
              <a:t>آنها هیچگاه محصولات (خدمات) </a:t>
            </a:r>
            <a:r>
              <a:rPr lang="fa-IR" sz="1600" b="1" dirty="0">
                <a:cs typeface="B Nazanin" pitchFamily="2" charset="-78"/>
              </a:rPr>
              <a:t>صنعت شما را به عنوان یک گزینه ممکن برای تأمین نیازهایشان در نظر نگرفته‌اند </a:t>
            </a:r>
            <a:r>
              <a:rPr lang="fa-IR" sz="1600" b="1" dirty="0" smtClean="0">
                <a:cs typeface="B Nazanin" pitchFamily="2" charset="-78"/>
              </a:rPr>
              <a:t>.</a:t>
            </a:r>
          </a:p>
          <a:p>
            <a:pPr marL="342900" lvl="0" indent="-342900" algn="just">
              <a:lnSpc>
                <a:spcPct val="150000"/>
              </a:lnSpc>
              <a:buClr>
                <a:srgbClr val="FF0000"/>
              </a:buClr>
              <a:buSzPct val="80000"/>
              <a:buFont typeface="Wingdings" pitchFamily="2" charset="2"/>
              <a:buChar char="q"/>
            </a:pPr>
            <a:endParaRPr lang="fa-IR" sz="1100" b="1" dirty="0">
              <a:cs typeface="B Nazanin" pitchFamily="2" charset="-78"/>
            </a:endParaRPr>
          </a:p>
          <a:p>
            <a:pPr marL="285750" lvl="0" indent="-285750" algn="just">
              <a:lnSpc>
                <a:spcPct val="150000"/>
              </a:lnSpc>
              <a:buClr>
                <a:srgbClr val="FF0000"/>
              </a:buClr>
              <a:buSzPct val="80000"/>
              <a:buFont typeface="Wingdings" pitchFamily="2" charset="2"/>
              <a:buChar char="q"/>
            </a:pPr>
            <a:r>
              <a:rPr lang="fa-IR" sz="1600" b="1" dirty="0" smtClean="0">
                <a:cs typeface="B Nazanin" pitchFamily="2" charset="-78"/>
              </a:rPr>
              <a:t> </a:t>
            </a:r>
            <a:r>
              <a:rPr lang="fa-IR" sz="1600" b="1" dirty="0">
                <a:cs typeface="B Nazanin" pitchFamily="2" charset="-78"/>
              </a:rPr>
              <a:t>معمولاً هیچ یک از نقش آفرینان </a:t>
            </a:r>
            <a:r>
              <a:rPr lang="fa-IR" sz="1600" b="1" dirty="0" smtClean="0">
                <a:cs typeface="B Nazanin" pitchFamily="2" charset="-78"/>
              </a:rPr>
              <a:t>صنعت، </a:t>
            </a:r>
            <a:r>
              <a:rPr lang="fa-IR" sz="1600" b="1" dirty="0">
                <a:cs typeface="B Nazanin" pitchFamily="2" charset="-78"/>
              </a:rPr>
              <a:t>این گروه را به عنوان مشتریان هدف و یا مشتریان بالقوه در نظر نمی‌گیرد . </a:t>
            </a:r>
            <a:endParaRPr lang="en-US" sz="1600" b="1" dirty="0">
              <a:cs typeface="B Nazanin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3528" y="324442"/>
            <a:ext cx="1152128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sz="1400" b="1" dirty="0" smtClean="0">
                <a:cs typeface="B Nazanin" pitchFamily="2" charset="-78"/>
              </a:rPr>
              <a:t>اقیانوس آبی</a:t>
            </a:r>
            <a:endParaRPr lang="fa-IR" sz="1400" b="1" dirty="0">
              <a:cs typeface="B Nazanin" pitchFamily="2" charset="-78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70546" y="4791277"/>
            <a:ext cx="5510618" cy="169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776441535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6488668"/>
            <a:ext cx="97805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dirty="0" smtClean="0">
                <a:cs typeface="B Nazanin" pitchFamily="2" charset="-78"/>
              </a:rPr>
              <a:t>16/ </a:t>
            </a:r>
            <a:r>
              <a:rPr lang="fa-IR" dirty="0">
                <a:cs typeface="B Nazanin" pitchFamily="2" charset="-78"/>
              </a:rPr>
              <a:t>23</a:t>
            </a:r>
          </a:p>
        </p:txBody>
      </p:sp>
      <p:sp>
        <p:nvSpPr>
          <p:cNvPr id="7" name="Rectangle 6"/>
          <p:cNvSpPr/>
          <p:nvPr/>
        </p:nvSpPr>
        <p:spPr>
          <a:xfrm>
            <a:off x="3347864" y="725915"/>
            <a:ext cx="5362316" cy="44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2200" b="1" dirty="0" smtClean="0">
                <a:cs typeface="B Nazanin" pitchFamily="2" charset="-78"/>
              </a:rPr>
              <a:t>اصل چهارم : پایه ریزی صحیح مراحل استراتژیک</a:t>
            </a:r>
            <a:endParaRPr lang="fa-IR" sz="2200" b="1" dirty="0">
              <a:cs typeface="B Nazanin" pitchFamily="2" charset="-7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57597" y="3013501"/>
            <a:ext cx="8640960" cy="8887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lnSpc>
                <a:spcPct val="150000"/>
              </a:lnSpc>
              <a:buClr>
                <a:srgbClr val="FF0000"/>
              </a:buClr>
              <a:buSzPct val="80000"/>
              <a:buFont typeface="Wingdings" pitchFamily="2" charset="2"/>
              <a:buChar char="q"/>
            </a:pPr>
            <a:r>
              <a:rPr lang="fa-IR" b="1" dirty="0" smtClean="0">
                <a:cs typeface="B Nazanin" pitchFamily="2" charset="-78"/>
              </a:rPr>
              <a:t>ایجاد </a:t>
            </a:r>
            <a:r>
              <a:rPr lang="fa-IR" b="1" dirty="0">
                <a:cs typeface="B Nazanin" pitchFamily="2" charset="-78"/>
              </a:rPr>
              <a:t>یک مدل کسب و کار مستحکم </a:t>
            </a:r>
            <a:r>
              <a:rPr lang="fa-IR" b="1" dirty="0" smtClean="0">
                <a:cs typeface="B Nazanin" pitchFamily="2" charset="-78"/>
              </a:rPr>
              <a:t>تا </a:t>
            </a:r>
            <a:r>
              <a:rPr lang="fa-IR" b="1" dirty="0">
                <a:cs typeface="B Nazanin" pitchFamily="2" charset="-78"/>
              </a:rPr>
              <a:t>براساس </a:t>
            </a:r>
            <a:r>
              <a:rPr lang="fa-IR" b="1" dirty="0" smtClean="0">
                <a:cs typeface="B Nazanin" pitchFamily="2" charset="-78"/>
              </a:rPr>
              <a:t>آن اطمینان </a:t>
            </a:r>
            <a:r>
              <a:rPr lang="fa-IR" b="1" dirty="0">
                <a:cs typeface="B Nazanin" pitchFamily="2" charset="-78"/>
              </a:rPr>
              <a:t>حاصل شود که ایده اقیانوس آبی به رشدی سودآور منجر خواهد شد. </a:t>
            </a:r>
            <a:endParaRPr lang="en-US" b="1" dirty="0">
              <a:cs typeface="B Nazanin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3528" y="324442"/>
            <a:ext cx="1152128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sz="1400" b="1" dirty="0" smtClean="0">
                <a:cs typeface="B Nazanin" pitchFamily="2" charset="-78"/>
              </a:rPr>
              <a:t>اقیانوس آبی</a:t>
            </a:r>
            <a:endParaRPr lang="fa-IR" sz="1400" b="1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359358357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6488668"/>
            <a:ext cx="97805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dirty="0" smtClean="0">
                <a:cs typeface="B Nazanin" pitchFamily="2" charset="-78"/>
              </a:rPr>
              <a:t>17/ </a:t>
            </a:r>
            <a:r>
              <a:rPr lang="fa-IR" dirty="0">
                <a:cs typeface="B Nazanin" pitchFamily="2" charset="-78"/>
              </a:rPr>
              <a:t>23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373463" y="549260"/>
            <a:ext cx="4320480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2200" b="1" dirty="0">
                <a:cs typeface="B Nazanin" pitchFamily="2" charset="-78"/>
              </a:rPr>
              <a:t>اصل پنجم: غلبه بر موانع کلیدی سازمان</a:t>
            </a:r>
            <a:endParaRPr lang="en-US" sz="2200" b="1" dirty="0">
              <a:cs typeface="B Nazanin" pitchFamily="2" charset="-7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3528" y="324442"/>
            <a:ext cx="1152128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sz="1400" b="1" dirty="0" smtClean="0">
                <a:cs typeface="B Nazanin" pitchFamily="2" charset="-78"/>
              </a:rPr>
              <a:t>اقیانوس آبی</a:t>
            </a:r>
            <a:endParaRPr lang="fa-IR" sz="1400" b="1" dirty="0">
              <a:cs typeface="B Nazanin" pitchFamily="2" charset="-78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814" y="1700808"/>
            <a:ext cx="8600713" cy="460940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841851970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00375" y="3760480"/>
            <a:ext cx="468052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sz="2400" b="1" dirty="0" smtClean="0">
                <a:cs typeface="B Nazanin" pitchFamily="2" charset="-78"/>
              </a:rPr>
              <a:t>تهیه کننده : مصطفی فدایی</a:t>
            </a:r>
            <a:endParaRPr lang="fa-IR" sz="2400" b="1" dirty="0">
              <a:cs typeface="B Nazanin" pitchFamily="2" charset="-7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323145" y="4653136"/>
            <a:ext cx="485775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sz="2800" b="1" dirty="0" smtClean="0">
                <a:cs typeface="B Nazanin" pitchFamily="2" charset="-78"/>
              </a:rPr>
              <a:t>استاد راهنما: آقای دکتر فرزین فرحبد</a:t>
            </a:r>
            <a:endParaRPr lang="fa-IR" sz="2800" b="1" dirty="0">
              <a:cs typeface="B Nazanin" pitchFamily="2" charset="-7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472483" y="5708443"/>
            <a:ext cx="273630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sz="2000" b="1" dirty="0" smtClean="0">
                <a:cs typeface="B Nazanin" pitchFamily="2" charset="-78"/>
              </a:rPr>
              <a:t>پاییز 93 - 92</a:t>
            </a:r>
            <a:endParaRPr lang="fa-IR" sz="2000" b="1" dirty="0">
              <a:cs typeface="B Nazanin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3528" y="324442"/>
            <a:ext cx="1152128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sz="1400" b="1" dirty="0" smtClean="0">
                <a:cs typeface="B Nazanin" pitchFamily="2" charset="-78"/>
              </a:rPr>
              <a:t>اقیانوس آبی</a:t>
            </a:r>
            <a:endParaRPr lang="fa-IR" sz="1400" b="1" dirty="0">
              <a:cs typeface="B Nazanin" pitchFamily="2" charset="-7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69869" y="2786213"/>
            <a:ext cx="4536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3200" b="1" dirty="0">
                <a:cs typeface="B Nazanin" pitchFamily="2" charset="-78"/>
              </a:rPr>
              <a:t>نام درس : مدیریت استراتژیک</a:t>
            </a:r>
            <a:endParaRPr lang="en-US" sz="3200" b="1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98590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 dir="r"/>
      </p:transition>
    </mc:Choice>
    <mc:Fallback xmlns="">
      <p:transition spd="slow">
        <p:wipe dir="r"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6488668"/>
            <a:ext cx="97805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dirty="0" smtClean="0">
                <a:cs typeface="B Nazanin" pitchFamily="2" charset="-78"/>
              </a:rPr>
              <a:t>18/ </a:t>
            </a:r>
            <a:r>
              <a:rPr lang="fa-IR" dirty="0">
                <a:cs typeface="B Nazanin" pitchFamily="2" charset="-78"/>
              </a:rPr>
              <a:t>23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75656" y="692696"/>
            <a:ext cx="7272808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just"/>
            <a:r>
              <a:rPr lang="fa-IR" sz="2200" b="1" dirty="0">
                <a:cs typeface="B Nazanin" pitchFamily="2" charset="-78"/>
              </a:rPr>
              <a:t>اصل </a:t>
            </a:r>
            <a:r>
              <a:rPr lang="fa-IR" sz="2200" b="1" dirty="0" smtClean="0">
                <a:cs typeface="B Nazanin" pitchFamily="2" charset="-78"/>
              </a:rPr>
              <a:t>ششم : تعبیه </a:t>
            </a:r>
            <a:r>
              <a:rPr lang="fa-IR" sz="2200" b="1" dirty="0">
                <a:cs typeface="B Nazanin" pitchFamily="2" charset="-78"/>
              </a:rPr>
              <a:t>فرآیند اجرای استراتژی در فرآیند تدوین استراتژی</a:t>
            </a:r>
            <a:endParaRPr lang="en-US" sz="2200" b="1" dirty="0">
              <a:cs typeface="B Nazanin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3528" y="324442"/>
            <a:ext cx="1152128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sz="1400" b="1" dirty="0" smtClean="0">
                <a:cs typeface="B Nazanin" pitchFamily="2" charset="-78"/>
              </a:rPr>
              <a:t>اقیانوس آبی</a:t>
            </a:r>
            <a:endParaRPr lang="fa-IR" sz="1400" b="1" dirty="0">
              <a:cs typeface="B Nazanin" pitchFamily="2" charset="-7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63964" y="3068960"/>
            <a:ext cx="885698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Clr>
                <a:srgbClr val="FF0000"/>
              </a:buClr>
              <a:buSzPct val="80000"/>
              <a:buFont typeface="Wingdings" pitchFamily="2" charset="2"/>
              <a:buChar char="Ø"/>
            </a:pPr>
            <a:r>
              <a:rPr lang="fa-IR" b="1" dirty="0" smtClean="0">
                <a:cs typeface="B Nazanin" pitchFamily="2" charset="-78"/>
              </a:rPr>
              <a:t>شرکت به عنوان یک مجری سازگار و ثابت قدم در صورتی که کلیه کارکنان با استراتژی همسو شده و از آن پیروی کنند.</a:t>
            </a:r>
          </a:p>
          <a:p>
            <a:pPr marL="171450" indent="-171450">
              <a:lnSpc>
                <a:spcPct val="150000"/>
              </a:lnSpc>
              <a:buClr>
                <a:srgbClr val="FF0000"/>
              </a:buClr>
              <a:buSzPct val="80000"/>
              <a:buFont typeface="Wingdings" pitchFamily="2" charset="2"/>
              <a:buChar char="Ø"/>
            </a:pPr>
            <a:endParaRPr lang="fa-IR" sz="600" b="1" dirty="0" smtClean="0">
              <a:cs typeface="B Nazanin" pitchFamily="2" charset="-78"/>
            </a:endParaRPr>
          </a:p>
          <a:p>
            <a:pPr marL="171450" indent="-171450">
              <a:lnSpc>
                <a:spcPct val="150000"/>
              </a:lnSpc>
              <a:buClr>
                <a:srgbClr val="FF0000"/>
              </a:buClr>
              <a:buSzPct val="80000"/>
              <a:buFont typeface="Wingdings" pitchFamily="2" charset="2"/>
              <a:buChar char="Ø"/>
            </a:pPr>
            <a:endParaRPr lang="fa-IR" sz="600" b="1" dirty="0">
              <a:cs typeface="B Nazanin" pitchFamily="2" charset="-78"/>
            </a:endParaRPr>
          </a:p>
          <a:p>
            <a:pPr marL="285750" indent="-285750">
              <a:lnSpc>
                <a:spcPct val="150000"/>
              </a:lnSpc>
              <a:buClr>
                <a:srgbClr val="FF0000"/>
              </a:buClr>
              <a:buSzPct val="80000"/>
              <a:buFont typeface="Wingdings" pitchFamily="2" charset="2"/>
              <a:buChar char="Ø"/>
            </a:pPr>
            <a:r>
              <a:rPr lang="fa-IR" b="1" dirty="0" smtClean="0">
                <a:cs typeface="B Nazanin" pitchFamily="2" charset="-78"/>
              </a:rPr>
              <a:t>ایجاد فرهنگ تعهد، مسولیت پذیری و اطمینان در سازمان برای برانگیخته شدن کارکنان به اجرای استراتژی .</a:t>
            </a:r>
          </a:p>
          <a:p>
            <a:pPr marL="171450" indent="-171450">
              <a:lnSpc>
                <a:spcPct val="150000"/>
              </a:lnSpc>
              <a:buClr>
                <a:srgbClr val="FF0000"/>
              </a:buClr>
              <a:buSzPct val="80000"/>
              <a:buFont typeface="Wingdings" pitchFamily="2" charset="2"/>
              <a:buChar char="Ø"/>
            </a:pPr>
            <a:endParaRPr lang="fa-IR" sz="800" b="1" dirty="0" smtClean="0">
              <a:cs typeface="B Nazanin" pitchFamily="2" charset="-78"/>
            </a:endParaRPr>
          </a:p>
          <a:p>
            <a:pPr marL="171450" indent="-171450">
              <a:lnSpc>
                <a:spcPct val="150000"/>
              </a:lnSpc>
              <a:buClr>
                <a:srgbClr val="FF0000"/>
              </a:buClr>
              <a:buSzPct val="80000"/>
              <a:buFont typeface="Wingdings" pitchFamily="2" charset="2"/>
              <a:buChar char="Ø"/>
            </a:pPr>
            <a:endParaRPr lang="fa-IR" sz="800" b="1" dirty="0">
              <a:cs typeface="B Nazanin" pitchFamily="2" charset="-78"/>
            </a:endParaRPr>
          </a:p>
          <a:p>
            <a:pPr marL="285750" lvl="0" indent="-285750">
              <a:lnSpc>
                <a:spcPct val="150000"/>
              </a:lnSpc>
              <a:buClr>
                <a:srgbClr val="FF0000"/>
              </a:buClr>
              <a:buSzPct val="80000"/>
              <a:buFont typeface="Wingdings" pitchFamily="2" charset="2"/>
              <a:buChar char="Ø"/>
            </a:pPr>
            <a:r>
              <a:rPr lang="fa-IR" b="1" dirty="0" smtClean="0">
                <a:cs typeface="B Nazanin" pitchFamily="2" charset="-78"/>
              </a:rPr>
              <a:t>کمینه ساختن ریسک </a:t>
            </a:r>
            <a:r>
              <a:rPr lang="fa-IR" b="1" dirty="0">
                <a:cs typeface="B Nazanin" pitchFamily="2" charset="-78"/>
              </a:rPr>
              <a:t>مدیریتی بی اعتمادی، عدم همکاری و حتی کارشکنی </a:t>
            </a:r>
            <a:r>
              <a:rPr lang="fa-IR" b="1" dirty="0" smtClean="0">
                <a:cs typeface="B Nazanin" pitchFamily="2" charset="-78"/>
              </a:rPr>
              <a:t>کارکنان.</a:t>
            </a:r>
            <a:endParaRPr lang="fa-IR" b="1" dirty="0" smtClean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07521164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9701" y="2996952"/>
            <a:ext cx="8451336" cy="178510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/>
            <a:r>
              <a:rPr lang="fa-IR" sz="2000" b="1" dirty="0" smtClean="0">
                <a:cs typeface="B Nazanin" pitchFamily="2" charset="-78"/>
              </a:rPr>
              <a:t>خلق </a:t>
            </a:r>
            <a:r>
              <a:rPr lang="fa-IR" sz="2000" b="1" dirty="0">
                <a:cs typeface="B Nazanin" pitchFamily="2" charset="-78"/>
              </a:rPr>
              <a:t>یک اقیانوس آبی یک دستاورد استاتیک و ثابت نیست بلکه یک فرآیند پویاست</a:t>
            </a:r>
            <a:r>
              <a:rPr lang="fa-IR" sz="2000" b="1" dirty="0" smtClean="0">
                <a:cs typeface="B Nazanin" pitchFamily="2" charset="-78"/>
              </a:rPr>
              <a:t>.</a:t>
            </a:r>
          </a:p>
          <a:p>
            <a:pPr lvl="0"/>
            <a:endParaRPr lang="fa-IR" sz="2000" b="1" dirty="0">
              <a:cs typeface="B Nazanin" pitchFamily="2" charset="-78"/>
            </a:endParaRPr>
          </a:p>
          <a:p>
            <a:pPr lvl="0"/>
            <a:endParaRPr lang="en-US" sz="1000" b="1" dirty="0">
              <a:cs typeface="B Nazanin" pitchFamily="2" charset="-78"/>
            </a:endParaRPr>
          </a:p>
          <a:p>
            <a:pPr lvl="0">
              <a:lnSpc>
                <a:spcPct val="150000"/>
              </a:lnSpc>
            </a:pPr>
            <a:r>
              <a:rPr lang="fa-IR" sz="2000" b="1" dirty="0" smtClean="0">
                <a:cs typeface="B Nazanin" pitchFamily="2" charset="-78"/>
              </a:rPr>
              <a:t>زمانی که </a:t>
            </a:r>
            <a:r>
              <a:rPr lang="fa-IR" sz="2000" b="1" dirty="0">
                <a:cs typeface="B Nazanin" pitchFamily="2" charset="-78"/>
              </a:rPr>
              <a:t>یک شرکت یک اقیانوس آبی ایجاد می کند و نتایج </a:t>
            </a:r>
            <a:r>
              <a:rPr lang="fa-IR" sz="2000" b="1" dirty="0" smtClean="0">
                <a:cs typeface="B Nazanin" pitchFamily="2" charset="-78"/>
              </a:rPr>
              <a:t>عملکرد استراتژی </a:t>
            </a:r>
            <a:r>
              <a:rPr lang="fa-IR" sz="2000" b="1" dirty="0">
                <a:cs typeface="B Nazanin" pitchFamily="2" charset="-78"/>
              </a:rPr>
              <a:t>آشکار می گردد، تقلیدگران به صحنه وارد می شوند</a:t>
            </a:r>
            <a:r>
              <a:rPr lang="fa-IR" sz="2000" b="1" dirty="0" smtClean="0">
                <a:cs typeface="B Nazanin" pitchFamily="2" charset="-78"/>
              </a:rPr>
              <a:t>.</a:t>
            </a:r>
            <a:endParaRPr lang="en-US" sz="2000" b="1" dirty="0">
              <a:cs typeface="B Nazanin" pitchFamily="2" charset="-7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6488668"/>
            <a:ext cx="97805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dirty="0" smtClean="0">
                <a:cs typeface="B Nazanin" pitchFamily="2" charset="-78"/>
              </a:rPr>
              <a:t>19/ </a:t>
            </a:r>
            <a:r>
              <a:rPr lang="fa-IR" dirty="0">
                <a:cs typeface="B Nazanin" pitchFamily="2" charset="-78"/>
              </a:rPr>
              <a:t>23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851920" y="877362"/>
            <a:ext cx="482453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2400" b="1" dirty="0">
                <a:cs typeface="B Nazanin" pitchFamily="2" charset="-78"/>
              </a:rPr>
              <a:t>دوام </a:t>
            </a:r>
            <a:r>
              <a:rPr lang="fa-IR" sz="2400" b="1" dirty="0" smtClean="0">
                <a:cs typeface="B Nazanin" pitchFamily="2" charset="-78"/>
              </a:rPr>
              <a:t>پذیری  </a:t>
            </a:r>
            <a:r>
              <a:rPr lang="fa-IR" sz="2400" b="1" dirty="0">
                <a:cs typeface="B Nazanin" pitchFamily="2" charset="-78"/>
              </a:rPr>
              <a:t>و تجدید استراتژی اقیانوس آبی</a:t>
            </a:r>
            <a:endParaRPr lang="en-US" sz="2400" dirty="0">
              <a:cs typeface="B Nazanin" pitchFamily="2" charset="-7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3528" y="324442"/>
            <a:ext cx="1152128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sz="1400" b="1" dirty="0" smtClean="0">
                <a:cs typeface="B Nazanin" pitchFamily="2" charset="-78"/>
              </a:rPr>
              <a:t>اقیانوس آبی</a:t>
            </a:r>
            <a:endParaRPr lang="fa-IR" sz="1400" b="1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755633003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959" y="2333684"/>
            <a:ext cx="9001000" cy="403187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180975" lvl="0" indent="-180975" algn="just">
              <a:lnSpc>
                <a:spcPct val="200000"/>
              </a:lnSpc>
              <a:buClr>
                <a:srgbClr val="C00000"/>
              </a:buClr>
              <a:buSzPct val="70000"/>
              <a:buFont typeface="Wingdings" pitchFamily="2" charset="2"/>
              <a:buChar char="Ø"/>
            </a:pPr>
            <a:r>
              <a:rPr lang="fa-IR" sz="2000" b="1" dirty="0" smtClean="0">
                <a:cs typeface="B Nazanin" pitchFamily="2" charset="-78"/>
              </a:rPr>
              <a:t>نوآوری </a:t>
            </a:r>
            <a:r>
              <a:rPr lang="fa-IR" sz="2000" b="1" dirty="0">
                <a:cs typeface="B Nazanin" pitchFamily="2" charset="-78"/>
              </a:rPr>
              <a:t>ارزش </a:t>
            </a:r>
            <a:r>
              <a:rPr lang="fa-IR" sz="2000" dirty="0">
                <a:cs typeface="B Nazanin" pitchFamily="2" charset="-78"/>
              </a:rPr>
              <a:t>معمولاً مطـابق با منطق مرسوم شرکتها نبوده و برای مدیران قابل درک نیست</a:t>
            </a:r>
            <a:r>
              <a:rPr lang="fa-IR" sz="2000" dirty="0" smtClean="0">
                <a:cs typeface="B Nazanin" pitchFamily="2" charset="-78"/>
              </a:rPr>
              <a:t>.</a:t>
            </a:r>
            <a:endParaRPr lang="en-US" sz="2000" dirty="0">
              <a:cs typeface="B Nazanin" pitchFamily="2" charset="-78"/>
            </a:endParaRPr>
          </a:p>
          <a:p>
            <a:pPr marL="180975" lvl="0" indent="-180975" algn="just">
              <a:lnSpc>
                <a:spcPct val="200000"/>
              </a:lnSpc>
              <a:buClr>
                <a:srgbClr val="C00000"/>
              </a:buClr>
              <a:buSzPct val="70000"/>
              <a:buFont typeface="Wingdings" pitchFamily="2" charset="2"/>
              <a:buChar char="Ø"/>
            </a:pPr>
            <a:r>
              <a:rPr lang="fa-IR" sz="2000" dirty="0">
                <a:cs typeface="B Nazanin" pitchFamily="2" charset="-78"/>
              </a:rPr>
              <a:t>استراتژی اقیانوس آبی ممکن است با </a:t>
            </a:r>
            <a:r>
              <a:rPr lang="fa-IR" sz="2000" b="1" dirty="0">
                <a:cs typeface="B Nazanin" pitchFamily="2" charset="-78"/>
              </a:rPr>
              <a:t>تصویر و نشان تجاری </a:t>
            </a:r>
            <a:r>
              <a:rPr lang="fa-IR" sz="2000" dirty="0">
                <a:cs typeface="B Nazanin" pitchFamily="2" charset="-78"/>
              </a:rPr>
              <a:t>شرکت های دیگر تضاد و ناسازگاری داشته باشد</a:t>
            </a:r>
            <a:r>
              <a:rPr lang="fa-IR" sz="2000" dirty="0" smtClean="0">
                <a:cs typeface="B Nazanin" pitchFamily="2" charset="-78"/>
              </a:rPr>
              <a:t>.</a:t>
            </a:r>
            <a:endParaRPr lang="en-US" sz="2000" dirty="0">
              <a:cs typeface="B Nazanin" pitchFamily="2" charset="-78"/>
            </a:endParaRPr>
          </a:p>
          <a:p>
            <a:pPr marL="180975" lvl="0" indent="-180975" algn="just">
              <a:lnSpc>
                <a:spcPct val="200000"/>
              </a:lnSpc>
              <a:buClr>
                <a:srgbClr val="C00000"/>
              </a:buClr>
              <a:buSzPct val="70000"/>
              <a:buFont typeface="Wingdings" pitchFamily="2" charset="2"/>
              <a:buChar char="Ø"/>
            </a:pPr>
            <a:r>
              <a:rPr lang="fa-IR" sz="2000" b="1" dirty="0">
                <a:cs typeface="B Nazanin" pitchFamily="2" charset="-78"/>
              </a:rPr>
              <a:t>حق انحصار طبیعی: </a:t>
            </a:r>
            <a:r>
              <a:rPr lang="fa-IR" sz="2000" dirty="0">
                <a:cs typeface="B Nazanin" pitchFamily="2" charset="-78"/>
              </a:rPr>
              <a:t>بازار غالباً نمی تواند از یک بازیگر دیگر پشتیبانی </a:t>
            </a:r>
            <a:r>
              <a:rPr lang="fa-IR" sz="2000" dirty="0" smtClean="0">
                <a:cs typeface="B Nazanin" pitchFamily="2" charset="-78"/>
              </a:rPr>
              <a:t>کند.</a:t>
            </a:r>
          </a:p>
          <a:p>
            <a:pPr marL="180975" lvl="0" indent="-180975" algn="just">
              <a:lnSpc>
                <a:spcPct val="200000"/>
              </a:lnSpc>
              <a:buClr>
                <a:srgbClr val="C00000"/>
              </a:buClr>
              <a:buSzPct val="70000"/>
              <a:buFont typeface="Wingdings" pitchFamily="2" charset="2"/>
              <a:buChar char="Ø"/>
            </a:pPr>
            <a:r>
              <a:rPr lang="fa-IR" sz="2000" b="1" dirty="0" smtClean="0">
                <a:cs typeface="B Nazanin" pitchFamily="2" charset="-78"/>
              </a:rPr>
              <a:t>حق اختراع یا مجوزهای قانونی </a:t>
            </a:r>
            <a:r>
              <a:rPr lang="fa-IR" sz="2000" dirty="0" smtClean="0">
                <a:cs typeface="B Nazanin" pitchFamily="2" charset="-78"/>
              </a:rPr>
              <a:t>از تقلید و نسخه برداری جلوگیری می کند.</a:t>
            </a:r>
            <a:endParaRPr lang="fa-IR" sz="2000" dirty="0">
              <a:cs typeface="B Nazanin" pitchFamily="2" charset="-78"/>
            </a:endParaRPr>
          </a:p>
          <a:p>
            <a:pPr marL="180975" lvl="0" indent="-180975" algn="just">
              <a:lnSpc>
                <a:spcPct val="150000"/>
              </a:lnSpc>
              <a:buClr>
                <a:srgbClr val="C00000"/>
              </a:buClr>
              <a:buSzPct val="70000"/>
              <a:buFont typeface="Wingdings" pitchFamily="2" charset="2"/>
              <a:buChar char="Ø"/>
            </a:pPr>
            <a:r>
              <a:rPr lang="fa-IR" sz="2000" b="1" dirty="0" smtClean="0">
                <a:cs typeface="B Nazanin" pitchFamily="2" charset="-78"/>
              </a:rPr>
              <a:t>حجم </a:t>
            </a:r>
            <a:r>
              <a:rPr lang="fa-IR" sz="2000" b="1" dirty="0">
                <a:cs typeface="B Nazanin" pitchFamily="2" charset="-78"/>
              </a:rPr>
              <a:t>تولید (فروش) بالا </a:t>
            </a:r>
            <a:r>
              <a:rPr lang="fa-IR" sz="2000" dirty="0">
                <a:cs typeface="B Nazanin" pitchFamily="2" charset="-78"/>
              </a:rPr>
              <a:t>شرکت نوآور باعث دستیابی سریع به منافع هزینه ای می گردد و از ورود متقلدین به بازار جلوگیری می کند</a:t>
            </a:r>
            <a:r>
              <a:rPr lang="fa-IR" sz="2000" dirty="0" smtClean="0">
                <a:cs typeface="B Nazanin" pitchFamily="2" charset="-78"/>
              </a:rPr>
              <a:t>.</a:t>
            </a:r>
          </a:p>
          <a:p>
            <a:pPr marL="180975" lvl="0" indent="-180975" algn="just">
              <a:lnSpc>
                <a:spcPct val="150000"/>
              </a:lnSpc>
              <a:buClr>
                <a:srgbClr val="C00000"/>
              </a:buClr>
              <a:buSzPct val="70000"/>
              <a:buFont typeface="Wingdings" pitchFamily="2" charset="2"/>
              <a:buChar char="Ø"/>
            </a:pPr>
            <a:r>
              <a:rPr lang="fa-IR" sz="2400" dirty="0" smtClean="0">
                <a:cs typeface="B Nazanin" pitchFamily="2" charset="-78"/>
              </a:rPr>
              <a:t>تقلید </a:t>
            </a:r>
            <a:r>
              <a:rPr lang="fa-IR" sz="2400" dirty="0">
                <a:cs typeface="B Nazanin" pitchFamily="2" charset="-78"/>
              </a:rPr>
              <a:t>و نسخه برداری معمولاً نیازمند </a:t>
            </a:r>
            <a:r>
              <a:rPr lang="fa-IR" sz="2400" b="1" dirty="0">
                <a:cs typeface="B Nazanin" pitchFamily="2" charset="-78"/>
              </a:rPr>
              <a:t>تغییرات </a:t>
            </a:r>
            <a:r>
              <a:rPr lang="fa-IR" sz="2000" b="1" dirty="0">
                <a:cs typeface="B Nazanin" pitchFamily="2" charset="-78"/>
              </a:rPr>
              <a:t>سیاسی</a:t>
            </a:r>
            <a:r>
              <a:rPr lang="fa-IR" sz="2000" b="1" dirty="0" smtClean="0">
                <a:cs typeface="B Nazanin" pitchFamily="2" charset="-78"/>
              </a:rPr>
              <a:t>، عملیاتی  و  </a:t>
            </a:r>
            <a:r>
              <a:rPr lang="fa-IR" sz="2000" b="1" dirty="0">
                <a:cs typeface="B Nazanin" pitchFamily="2" charset="-78"/>
              </a:rPr>
              <a:t>فرهنگی </a:t>
            </a:r>
            <a:r>
              <a:rPr lang="fa-IR" sz="2000" dirty="0">
                <a:cs typeface="B Nazanin" pitchFamily="2" charset="-78"/>
              </a:rPr>
              <a:t>است.</a:t>
            </a:r>
            <a:endParaRPr lang="en-US" sz="2000" dirty="0">
              <a:cs typeface="B Nazanin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43808" y="695078"/>
            <a:ext cx="59046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2400" b="1" dirty="0">
                <a:cs typeface="B Nazanin" pitchFamily="2" charset="-78"/>
              </a:rPr>
              <a:t>موانع تقلید و نسخه برداری استراتژی اقیانوس </a:t>
            </a:r>
            <a:r>
              <a:rPr lang="fa-IR" sz="2400" b="1" dirty="0" smtClean="0">
                <a:cs typeface="B Nazanin" pitchFamily="2" charset="-78"/>
              </a:rPr>
              <a:t>آبی</a:t>
            </a:r>
            <a:endParaRPr lang="fa-IR" sz="2400" b="1" dirty="0">
              <a:cs typeface="B Nazanin" pitchFamily="2" charset="-7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3528" y="324442"/>
            <a:ext cx="1152128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sz="1400" b="1" dirty="0" smtClean="0">
                <a:cs typeface="B Nazanin" pitchFamily="2" charset="-78"/>
              </a:rPr>
              <a:t>اقیانوس آبی</a:t>
            </a:r>
            <a:endParaRPr lang="fa-IR" sz="1400" b="1" dirty="0">
              <a:cs typeface="B Nazanin" pitchFamily="2" charset="-7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6488668"/>
            <a:ext cx="97805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dirty="0" smtClean="0">
                <a:cs typeface="B Nazanin" pitchFamily="2" charset="-78"/>
              </a:rPr>
              <a:t>20</a:t>
            </a:r>
            <a:r>
              <a:rPr lang="fa-IR" dirty="0">
                <a:cs typeface="B Nazanin" pitchFamily="2" charset="-78"/>
              </a:rPr>
              <a:t>/ 23</a:t>
            </a:r>
          </a:p>
        </p:txBody>
      </p:sp>
    </p:spTree>
    <p:extLst>
      <p:ext uri="{BB962C8B-B14F-4D97-AF65-F5344CB8AC3E}">
        <p14:creationId xmlns:p14="http://schemas.microsoft.com/office/powerpoint/2010/main" val="3464723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2605016"/>
            <a:ext cx="8712968" cy="39703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fa-IR" dirty="0" smtClean="0">
                <a:cs typeface="B Nazanin" pitchFamily="2" charset="-78"/>
              </a:rPr>
              <a:t>تجزیه </a:t>
            </a:r>
            <a:r>
              <a:rPr lang="fa-IR" dirty="0">
                <a:cs typeface="B Nazanin" pitchFamily="2" charset="-78"/>
              </a:rPr>
              <a:t>و تحلیل بر روي </a:t>
            </a:r>
            <a:r>
              <a:rPr lang="fa-IR" b="1" dirty="0">
                <a:cs typeface="B Nazanin" pitchFamily="2" charset="-78"/>
              </a:rPr>
              <a:t>30 صنعتی </a:t>
            </a:r>
            <a:r>
              <a:rPr lang="fa-IR" dirty="0">
                <a:cs typeface="B Nazanin" pitchFamily="2" charset="-78"/>
              </a:rPr>
              <a:t>که در دنیا استراتژي اقیانوس آبی را اجرا کرده اند نشان می دهد که استراتژي اقیانوس آبی توسط </a:t>
            </a:r>
            <a:r>
              <a:rPr lang="fa-IR" b="1" dirty="0">
                <a:cs typeface="B Nazanin" pitchFamily="2" charset="-78"/>
              </a:rPr>
              <a:t>شرکت هاي بزرگ و کوچک ، شرکت هاي دولتی و خصوصی، شرکتهاي انتفاعی و غیرانتفاعی</a:t>
            </a:r>
            <a:r>
              <a:rPr lang="fa-IR" dirty="0">
                <a:cs typeface="B Nazanin" pitchFamily="2" charset="-78"/>
              </a:rPr>
              <a:t>، شرکتهایی که در صنایع با تکنولوژي پیشرفته </a:t>
            </a:r>
            <a:r>
              <a:rPr lang="fa-IR" dirty="0" smtClean="0">
                <a:cs typeface="B Nazanin" pitchFamily="2" charset="-78"/>
              </a:rPr>
              <a:t>و </a:t>
            </a:r>
            <a:r>
              <a:rPr lang="fa-IR" dirty="0">
                <a:cs typeface="B Nazanin" pitchFamily="2" charset="-78"/>
              </a:rPr>
              <a:t>تکنولوژي پایین </a:t>
            </a:r>
            <a:r>
              <a:rPr lang="fa-IR" dirty="0" smtClean="0">
                <a:cs typeface="B Nazanin" pitchFamily="2" charset="-78"/>
              </a:rPr>
              <a:t>فعالیت </a:t>
            </a:r>
            <a:r>
              <a:rPr lang="fa-IR" dirty="0">
                <a:cs typeface="B Nazanin" pitchFamily="2" charset="-78"/>
              </a:rPr>
              <a:t>می کنند و شرکتهایی که </a:t>
            </a:r>
            <a:r>
              <a:rPr lang="fa-IR" dirty="0" smtClean="0">
                <a:cs typeface="B Nazanin" pitchFamily="2" charset="-78"/>
              </a:rPr>
              <a:t>در </a:t>
            </a:r>
            <a:r>
              <a:rPr lang="fa-IR" dirty="0">
                <a:cs typeface="B Nazanin" pitchFamily="2" charset="-78"/>
              </a:rPr>
              <a:t>صنایع </a:t>
            </a:r>
            <a:r>
              <a:rPr lang="fa-IR" dirty="0" smtClean="0">
                <a:cs typeface="B Nazanin" pitchFamily="2" charset="-78"/>
              </a:rPr>
              <a:t>به ظاهر جذاب </a:t>
            </a:r>
            <a:r>
              <a:rPr lang="fa-IR" dirty="0">
                <a:cs typeface="B Nazanin" pitchFamily="2" charset="-78"/>
              </a:rPr>
              <a:t>و غیر جذاب کار می کنند، می تواند با موفقیت </a:t>
            </a:r>
            <a:r>
              <a:rPr lang="fa-IR" dirty="0" smtClean="0">
                <a:cs typeface="B Nazanin" pitchFamily="2" charset="-78"/>
              </a:rPr>
              <a:t> </a:t>
            </a:r>
            <a:r>
              <a:rPr lang="fa-IR" dirty="0">
                <a:cs typeface="B Nazanin" pitchFamily="2" charset="-78"/>
              </a:rPr>
              <a:t>باشد.</a:t>
            </a:r>
            <a:endParaRPr lang="en-US" dirty="0">
              <a:cs typeface="B Nazanin" pitchFamily="2" charset="-78"/>
            </a:endParaRPr>
          </a:p>
          <a:p>
            <a:pPr algn="just">
              <a:lnSpc>
                <a:spcPct val="200000"/>
              </a:lnSpc>
            </a:pPr>
            <a:r>
              <a:rPr lang="fa-IR" dirty="0">
                <a:cs typeface="B Nazanin" pitchFamily="2" charset="-78"/>
              </a:rPr>
              <a:t>بسیاري از تحلیلگران، موفقیت </a:t>
            </a:r>
            <a:r>
              <a:rPr lang="fa-IR" b="1" dirty="0">
                <a:cs typeface="B Nazanin" pitchFamily="2" charset="-78"/>
              </a:rPr>
              <a:t>شرکتهاي کره اي مانند هیونداي، کیا و سامسونگ </a:t>
            </a:r>
            <a:r>
              <a:rPr lang="fa-IR" dirty="0">
                <a:cs typeface="B Nazanin" pitchFamily="2" charset="-78"/>
              </a:rPr>
              <a:t>را مدیون استفاده گسترده شرکتها از رویکرد استراتژي اقیانوس آبی می دانند. </a:t>
            </a:r>
            <a:r>
              <a:rPr lang="fa-IR" b="1" dirty="0">
                <a:cs typeface="B Nazanin" pitchFamily="2" charset="-78"/>
              </a:rPr>
              <a:t>این رویکرد ، طی 5 سال گذشته، مهم ترین رویکرد تدوین استراتژي در شرکتهاي بزرگ و موفق دنیا بوده است</a:t>
            </a:r>
            <a:r>
              <a:rPr lang="fa-IR" b="1" dirty="0" smtClean="0">
                <a:cs typeface="B Nazanin" pitchFamily="2" charset="-78"/>
              </a:rPr>
              <a:t>.</a:t>
            </a:r>
            <a:endParaRPr lang="en-US" b="1" dirty="0">
              <a:cs typeface="B Nazanin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6488668"/>
            <a:ext cx="97805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dirty="0" smtClean="0">
                <a:cs typeface="B Nazanin" pitchFamily="2" charset="-78"/>
              </a:rPr>
              <a:t>21</a:t>
            </a:r>
            <a:r>
              <a:rPr lang="fa-IR" dirty="0">
                <a:cs typeface="B Nazanin" pitchFamily="2" charset="-78"/>
              </a:rPr>
              <a:t>/ 23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3528" y="324442"/>
            <a:ext cx="1152128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sz="1400" b="1" dirty="0" smtClean="0">
                <a:cs typeface="B Nazanin" pitchFamily="2" charset="-78"/>
              </a:rPr>
              <a:t>اقیانوس آبی</a:t>
            </a:r>
            <a:endParaRPr lang="fa-IR" sz="1400" b="1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68632461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2953913"/>
              </p:ext>
            </p:extLst>
          </p:nvPr>
        </p:nvGraphicFramePr>
        <p:xfrm>
          <a:off x="323528" y="2564904"/>
          <a:ext cx="8568951" cy="3876271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5976664"/>
                <a:gridCol w="2088232"/>
                <a:gridCol w="504055"/>
              </a:tblGrid>
              <a:tr h="407383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a-IR" sz="2000" dirty="0">
                          <a:effectLst/>
                          <a:cs typeface="B Nazanin" pitchFamily="2" charset="-78"/>
                        </a:rPr>
                        <a:t>تویوتا، هیونداي، کیا، مرسدس بنز، رنو</a:t>
                      </a:r>
                      <a:r>
                        <a:rPr lang="fa-IR" sz="2000" b="0" dirty="0">
                          <a:effectLst/>
                          <a:cs typeface="B Nazanin" pitchFamily="2" charset="-78"/>
                        </a:rPr>
                        <a:t>، تاتا موتورز، نابی (اتوبوس)</a:t>
                      </a:r>
                      <a:endParaRPr lang="en-US" sz="1800" b="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48552" marR="4855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a-IR" sz="2000" dirty="0">
                          <a:effectLst/>
                          <a:cs typeface="B Nazanin" pitchFamily="2" charset="-78"/>
                        </a:rPr>
                        <a:t>صنایع خودرو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48552" marR="4855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a-IR" sz="1600" b="0" dirty="0" smtClean="0"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1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48552" marR="48552" marT="0" marB="0" anchor="ctr"/>
                </a:tc>
              </a:tr>
              <a:tr h="458151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a-IR" sz="2000" b="1" dirty="0">
                          <a:effectLst/>
                          <a:cs typeface="B Nazanin" pitchFamily="2" charset="-78"/>
                        </a:rPr>
                        <a:t>کوکا کولا</a:t>
                      </a:r>
                      <a:r>
                        <a:rPr lang="fa-IR" sz="2000" b="0" dirty="0">
                          <a:effectLst/>
                          <a:cs typeface="B Nazanin" pitchFamily="2" charset="-78"/>
                        </a:rPr>
                        <a:t>، مک دونالد، یلوتیل، پرت اي منجر، نوو نوردیسک، </a:t>
                      </a:r>
                      <a:r>
                        <a:rPr lang="en-US" sz="2000" b="0" dirty="0">
                          <a:effectLst/>
                          <a:cs typeface="B Nazanin" pitchFamily="2" charset="-78"/>
                        </a:rPr>
                        <a:t>KFC</a:t>
                      </a:r>
                      <a:endParaRPr lang="en-US" sz="1800" b="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48552" marR="4855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a-IR" sz="1800" b="0" dirty="0">
                          <a:effectLst/>
                          <a:cs typeface="B Nazanin" pitchFamily="2" charset="-78"/>
                        </a:rPr>
                        <a:t>صنایع غذایی و دارویی</a:t>
                      </a:r>
                      <a:endParaRPr lang="en-US" sz="1600" b="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48552" marR="4855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a-IR" sz="1600" b="0" dirty="0" smtClean="0"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2</a:t>
                      </a:r>
                      <a:endParaRPr lang="en-US" sz="1600" b="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48552" marR="48552" marT="0" marB="0" anchor="ctr"/>
                </a:tc>
              </a:tr>
              <a:tr h="41988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a-IR" sz="2000" b="1" dirty="0">
                          <a:effectLst/>
                          <a:cs typeface="B Nazanin" pitchFamily="2" charset="-78"/>
                        </a:rPr>
                        <a:t>اپل</a:t>
                      </a:r>
                      <a:r>
                        <a:rPr lang="fa-IR" sz="2000" b="0" dirty="0">
                          <a:effectLst/>
                          <a:cs typeface="B Nazanin" pitchFamily="2" charset="-78"/>
                        </a:rPr>
                        <a:t>، </a:t>
                      </a:r>
                      <a:r>
                        <a:rPr lang="fa-IR" sz="2000" b="1" dirty="0">
                          <a:effectLst/>
                          <a:cs typeface="B Nazanin" pitchFamily="2" charset="-78"/>
                        </a:rPr>
                        <a:t>سامسونگ</a:t>
                      </a:r>
                      <a:r>
                        <a:rPr lang="fa-IR" sz="2000" b="0" dirty="0">
                          <a:effectLst/>
                          <a:cs typeface="B Nazanin" pitchFamily="2" charset="-78"/>
                        </a:rPr>
                        <a:t>، </a:t>
                      </a:r>
                      <a:r>
                        <a:rPr lang="fa-IR" sz="2000" b="1" dirty="0">
                          <a:effectLst/>
                          <a:cs typeface="B Nazanin" pitchFamily="2" charset="-78"/>
                        </a:rPr>
                        <a:t>نوکیا</a:t>
                      </a:r>
                      <a:r>
                        <a:rPr lang="fa-IR" sz="2000" b="0" dirty="0">
                          <a:effectLst/>
                          <a:cs typeface="B Nazanin" pitchFamily="2" charset="-78"/>
                        </a:rPr>
                        <a:t>، فیلیپس، </a:t>
                      </a:r>
                      <a:r>
                        <a:rPr lang="fa-IR" sz="2000" b="1" dirty="0">
                          <a:effectLst/>
                          <a:cs typeface="B Nazanin" pitchFamily="2" charset="-78"/>
                        </a:rPr>
                        <a:t>سونی</a:t>
                      </a:r>
                      <a:r>
                        <a:rPr lang="fa-IR" sz="2000" b="0" dirty="0">
                          <a:effectLst/>
                          <a:cs typeface="B Nazanin" pitchFamily="2" charset="-78"/>
                        </a:rPr>
                        <a:t>، ان تی تی، کانن، دل</a:t>
                      </a:r>
                      <a:endParaRPr lang="en-US" sz="1800" b="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48552" marR="4855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a-IR" sz="1800" b="0" dirty="0">
                          <a:effectLst/>
                          <a:cs typeface="B Nazanin" pitchFamily="2" charset="-78"/>
                        </a:rPr>
                        <a:t>صنایع الکترونیک</a:t>
                      </a:r>
                      <a:endParaRPr lang="en-US" sz="1600" b="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48552" marR="48552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600" b="0" dirty="0" smtClean="0"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3</a:t>
                      </a:r>
                      <a:endParaRPr lang="en-US" sz="1600" b="0" dirty="0" smtClean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48552" marR="48552" marT="0" marB="0" anchor="ctr"/>
                </a:tc>
              </a:tr>
              <a:tr h="41988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a-IR" sz="2000" b="1" dirty="0">
                          <a:effectLst/>
                          <a:cs typeface="B Nazanin" pitchFamily="2" charset="-78"/>
                        </a:rPr>
                        <a:t>آمازون</a:t>
                      </a:r>
                      <a:r>
                        <a:rPr lang="fa-IR" sz="2000" b="0" dirty="0">
                          <a:effectLst/>
                          <a:cs typeface="B Nazanin" pitchFamily="2" charset="-78"/>
                        </a:rPr>
                        <a:t>، اي بی، سیسکو، اوراکل، </a:t>
                      </a:r>
                      <a:r>
                        <a:rPr lang="fa-IR" sz="2000" b="1" dirty="0">
                          <a:effectLst/>
                          <a:cs typeface="B Nazanin" pitchFamily="2" charset="-78"/>
                        </a:rPr>
                        <a:t>مایکروسافت</a:t>
                      </a:r>
                      <a:r>
                        <a:rPr lang="fa-IR" sz="2000" b="0" dirty="0">
                          <a:effectLst/>
                          <a:cs typeface="B Nazanin" pitchFamily="2" charset="-78"/>
                        </a:rPr>
                        <a:t>، </a:t>
                      </a:r>
                      <a:r>
                        <a:rPr lang="en-US" sz="2000" b="0" dirty="0">
                          <a:effectLst/>
                          <a:cs typeface="B Nazanin" pitchFamily="2" charset="-78"/>
                        </a:rPr>
                        <a:t>SAP</a:t>
                      </a:r>
                      <a:endParaRPr lang="en-US" sz="1800" b="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48552" marR="4855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a-IR" sz="1800" b="0" dirty="0">
                          <a:effectLst/>
                          <a:cs typeface="B Nazanin" pitchFamily="2" charset="-78"/>
                        </a:rPr>
                        <a:t>صنایع نرم افزار</a:t>
                      </a:r>
                      <a:endParaRPr lang="en-US" sz="1600" b="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48552" marR="48552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600" b="0" dirty="0" smtClean="0"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4</a:t>
                      </a:r>
                      <a:endParaRPr lang="en-US" sz="1600" b="0" dirty="0" smtClean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48552" marR="48552" marT="0" marB="0" anchor="ctr"/>
                </a:tc>
              </a:tr>
              <a:tr h="458151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a-IR" sz="2000" b="0" dirty="0">
                          <a:effectLst/>
                          <a:cs typeface="B Nazanin" pitchFamily="2" charset="-78"/>
                        </a:rPr>
                        <a:t>بانک ملی کانادا، بلومبرگ، خدمات مالی اروپا، بانک مالی آسیایی، رویال بانک</a:t>
                      </a:r>
                      <a:endParaRPr lang="en-US" sz="1800" b="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48552" marR="4855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a-IR" sz="1800" b="0" dirty="0">
                          <a:effectLst/>
                          <a:cs typeface="B Nazanin" pitchFamily="2" charset="-78"/>
                        </a:rPr>
                        <a:t>صنایع مالی و بانکی</a:t>
                      </a:r>
                      <a:endParaRPr lang="en-US" sz="1600" b="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48552" marR="48552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600" b="0" dirty="0" smtClean="0"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5</a:t>
                      </a:r>
                      <a:endParaRPr lang="en-US" sz="1600" b="0" dirty="0" smtClean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48552" marR="48552" marT="0" marB="0" anchor="ctr"/>
                </a:tc>
              </a:tr>
              <a:tr h="41988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a-IR" sz="2000" b="1" dirty="0">
                          <a:effectLst/>
                          <a:cs typeface="B Nazanin" pitchFamily="2" charset="-78"/>
                        </a:rPr>
                        <a:t>ساوت وست ایرلاین</a:t>
                      </a:r>
                      <a:r>
                        <a:rPr lang="fa-IR" sz="2000" b="0" dirty="0">
                          <a:effectLst/>
                          <a:cs typeface="B Nazanin" pitchFamily="2" charset="-78"/>
                        </a:rPr>
                        <a:t>، نت جتز، خطوط هوایی آسیا و چین، تراولیستا</a:t>
                      </a:r>
                      <a:endParaRPr lang="en-US" sz="1800" b="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48552" marR="4855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a-IR" sz="1800" b="0" dirty="0">
                          <a:effectLst/>
                          <a:cs typeface="B Nazanin" pitchFamily="2" charset="-78"/>
                        </a:rPr>
                        <a:t>صنایع هوایی</a:t>
                      </a:r>
                      <a:endParaRPr lang="en-US" sz="1600" b="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48552" marR="48552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600" b="0" dirty="0" smtClean="0"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6</a:t>
                      </a:r>
                      <a:endParaRPr lang="en-US" sz="1600" b="0" dirty="0" smtClean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48552" marR="48552" marT="0" marB="0" anchor="ctr"/>
                </a:tc>
              </a:tr>
              <a:tr h="458151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a-IR" sz="2000" b="0" dirty="0" smtClean="0">
                          <a:effectLst/>
                          <a:cs typeface="B Nazanin" pitchFamily="2" charset="-78"/>
                        </a:rPr>
                        <a:t>ال </a:t>
                      </a:r>
                      <a:r>
                        <a:rPr lang="fa-IR" sz="2000" b="0" dirty="0">
                          <a:effectLst/>
                          <a:cs typeface="B Nazanin" pitchFamily="2" charset="-78"/>
                        </a:rPr>
                        <a:t>جی، توتال، گلف، بتا، اي سی اي، شرکت نفت مالزي</a:t>
                      </a:r>
                      <a:r>
                        <a:rPr lang="en-US" sz="2000" b="0" dirty="0">
                          <a:effectLst/>
                          <a:cs typeface="B Nazanin" pitchFamily="2" charset="-78"/>
                        </a:rPr>
                        <a:t>BP</a:t>
                      </a:r>
                      <a:endParaRPr lang="en-US" sz="1800" b="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48552" marR="4855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a-IR" sz="1800" b="0" dirty="0">
                          <a:effectLst/>
                          <a:cs typeface="B Nazanin" pitchFamily="2" charset="-78"/>
                        </a:rPr>
                        <a:t>صنایع نفت و پتروشیمی</a:t>
                      </a:r>
                      <a:endParaRPr lang="en-US" sz="1600" b="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48552" marR="48552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600" b="0" dirty="0" smtClean="0"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7</a:t>
                      </a:r>
                      <a:endParaRPr lang="en-US" sz="1600" b="0" dirty="0" smtClean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48552" marR="48552" marT="0" marB="0" anchor="ctr"/>
                </a:tc>
              </a:tr>
              <a:tr h="41488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a-IR" sz="2000" b="0" dirty="0">
                          <a:effectLst/>
                          <a:cs typeface="B Nazanin" pitchFamily="2" charset="-78"/>
                        </a:rPr>
                        <a:t>نیروي دریایی و نیروي هوایی امریکا، پلیس فدرال امریکا</a:t>
                      </a:r>
                      <a:endParaRPr lang="en-US" sz="1800" b="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48552" marR="4855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a-IR" sz="1800" b="0" dirty="0">
                          <a:effectLst/>
                          <a:cs typeface="B Nazanin" pitchFamily="2" charset="-78"/>
                        </a:rPr>
                        <a:t>نظامی</a:t>
                      </a:r>
                      <a:endParaRPr lang="en-US" sz="1600" b="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48552" marR="48552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600" b="0" dirty="0" smtClean="0"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8</a:t>
                      </a:r>
                      <a:endParaRPr lang="en-US" sz="1600" b="0" dirty="0" smtClean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48552" marR="48552" marT="0" marB="0" anchor="ctr"/>
                </a:tc>
              </a:tr>
              <a:tr h="41988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a-IR" sz="2000" b="0" dirty="0">
                          <a:effectLst/>
                          <a:cs typeface="B Nazanin" pitchFamily="2" charset="-78"/>
                        </a:rPr>
                        <a:t>دهها شرکت در بیش از 30 صنعت</a:t>
                      </a:r>
                      <a:endParaRPr lang="en-US" sz="1800" b="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48552" marR="4855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a-IR" sz="1800" b="0" dirty="0">
                          <a:effectLst/>
                          <a:cs typeface="B Nazanin" pitchFamily="2" charset="-78"/>
                        </a:rPr>
                        <a:t>سایر صنایع</a:t>
                      </a:r>
                      <a:endParaRPr lang="en-US" sz="1600" b="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48552" marR="4855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a-IR" sz="1600" b="0" dirty="0" smtClean="0"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9</a:t>
                      </a:r>
                      <a:endParaRPr lang="en-US" sz="1600" b="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48552" marR="48552" marT="0" marB="0"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644008" y="836712"/>
            <a:ext cx="3816424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2200" b="1" dirty="0">
                <a:cs typeface="B Nazanin" pitchFamily="2" charset="-78"/>
              </a:rPr>
              <a:t>تعدادي از </a:t>
            </a:r>
            <a:r>
              <a:rPr lang="fa-IR" sz="2200" b="1" dirty="0" smtClean="0">
                <a:cs typeface="B Nazanin" pitchFamily="2" charset="-78"/>
              </a:rPr>
              <a:t>شرکتها </a:t>
            </a:r>
            <a:r>
              <a:rPr lang="fa-IR" sz="2200" b="1" dirty="0">
                <a:cs typeface="B Nazanin" pitchFamily="2" charset="-78"/>
              </a:rPr>
              <a:t>در صنایع مختلف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6534006"/>
            <a:ext cx="97805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dirty="0" smtClean="0">
                <a:cs typeface="B Nazanin" pitchFamily="2" charset="-78"/>
              </a:rPr>
              <a:t>22/ 23</a:t>
            </a:r>
            <a:endParaRPr lang="fa-IR" dirty="0">
              <a:cs typeface="B Nazanin" pitchFamily="2" charset="-7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3528" y="324442"/>
            <a:ext cx="1152128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sz="1400" b="1" dirty="0" smtClean="0">
                <a:cs typeface="B Nazanin" pitchFamily="2" charset="-78"/>
              </a:rPr>
              <a:t>اقیانوس آبی</a:t>
            </a:r>
            <a:endParaRPr lang="fa-IR" sz="1400" b="1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98681842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71800" y="812988"/>
            <a:ext cx="60486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2000" b="1" dirty="0" smtClean="0">
                <a:cs typeface="B Nazanin" pitchFamily="2" charset="-78"/>
              </a:rPr>
              <a:t>آخرین رده بندی 50 متفکر اقتصادی جهان در سال </a:t>
            </a:r>
            <a:r>
              <a:rPr lang="fa-IR" sz="2400" dirty="0" smtClean="0">
                <a:cs typeface="B Nazanin" pitchFamily="2" charset="-78"/>
              </a:rPr>
              <a:t>2013</a:t>
            </a:r>
            <a:endParaRPr lang="en-US" sz="2400" dirty="0">
              <a:cs typeface="B Nazanin" pitchFamily="2" charset="-78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1922296"/>
              </p:ext>
            </p:extLst>
          </p:nvPr>
        </p:nvGraphicFramePr>
        <p:xfrm>
          <a:off x="251520" y="2636912"/>
          <a:ext cx="8640960" cy="3726408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4758789"/>
                <a:gridCol w="3130783"/>
                <a:gridCol w="75138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a-IR" sz="1800" dirty="0" smtClean="0">
                          <a:cs typeface="B Nazanin" pitchFamily="2" charset="-78"/>
                        </a:rPr>
                        <a:t>پروفسور دانشکده اقتصاد هاروارد</a:t>
                      </a:r>
                      <a:endParaRPr lang="en-US" sz="1800" dirty="0">
                        <a:cs typeface="B Nazani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b="1" dirty="0" smtClean="0">
                          <a:cs typeface="B Nazanin" pitchFamily="2" charset="-78"/>
                        </a:rPr>
                        <a:t>کلینتون کریستین</a:t>
                      </a:r>
                      <a:endParaRPr lang="en-US" sz="1800" b="1" dirty="0">
                        <a:cs typeface="B Nazani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600" dirty="0" smtClean="0">
                          <a:cs typeface="B Nazanin" pitchFamily="2" charset="-78"/>
                        </a:rPr>
                        <a:t>1</a:t>
                      </a:r>
                      <a:endParaRPr lang="en-US" sz="1600" dirty="0">
                        <a:cs typeface="B Nazanin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fa-IR" sz="1800" b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B Nazanin" pitchFamily="2" charset="-78"/>
                        </a:rPr>
                        <a:t>اساتید دانشکده اقتصاد اینسید </a:t>
                      </a:r>
                      <a:endParaRPr lang="en-US" sz="1800" b="1" kern="1200" dirty="0">
                        <a:solidFill>
                          <a:srgbClr val="7030A0"/>
                        </a:solidFill>
                        <a:latin typeface="+mn-lt"/>
                        <a:ea typeface="+mn-ea"/>
                        <a:cs typeface="B Nazani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b="1" dirty="0" smtClean="0">
                          <a:solidFill>
                            <a:srgbClr val="7030A0"/>
                          </a:solidFill>
                          <a:cs typeface="B Nazanin" pitchFamily="2" charset="-78"/>
                        </a:rPr>
                        <a:t>چان کیم </a:t>
                      </a:r>
                      <a:r>
                        <a:rPr lang="fa-IR" sz="1800" b="1" dirty="0" smtClean="0">
                          <a:solidFill>
                            <a:srgbClr val="7030A0"/>
                          </a:solidFill>
                          <a:cs typeface="B Nazanin" pitchFamily="2" charset="-78"/>
                        </a:rPr>
                        <a:t> و  </a:t>
                      </a:r>
                      <a:r>
                        <a:rPr lang="fa-IR" sz="1800" b="1" dirty="0" smtClean="0">
                          <a:solidFill>
                            <a:srgbClr val="7030A0"/>
                          </a:solidFill>
                          <a:cs typeface="B Nazanin" pitchFamily="2" charset="-78"/>
                        </a:rPr>
                        <a:t>رنه مابورن</a:t>
                      </a:r>
                      <a:endParaRPr lang="en-US" sz="1800" b="1" dirty="0">
                        <a:solidFill>
                          <a:srgbClr val="7030A0"/>
                        </a:solidFill>
                        <a:cs typeface="B Nazani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600" dirty="0" smtClean="0">
                          <a:cs typeface="B Nazanin" pitchFamily="2" charset="-78"/>
                        </a:rPr>
                        <a:t>2</a:t>
                      </a:r>
                      <a:endParaRPr lang="en-US" sz="1600" dirty="0">
                        <a:cs typeface="B Nazanin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fa-IR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Nazanin" pitchFamily="2" charset="-78"/>
                        </a:rPr>
                        <a:t>رئیس سابق دانشکده مدیریت روتمن</a:t>
                      </a:r>
                      <a:endParaRPr lang="en-US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b="1" dirty="0" smtClean="0">
                          <a:cs typeface="B Nazanin" pitchFamily="2" charset="-78"/>
                        </a:rPr>
                        <a:t>راجر مارتین</a:t>
                      </a:r>
                      <a:endParaRPr lang="en-US" sz="1800" b="1" dirty="0">
                        <a:cs typeface="B Nazani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600" dirty="0" smtClean="0">
                          <a:cs typeface="B Nazanin" pitchFamily="2" charset="-78"/>
                        </a:rPr>
                        <a:t>3</a:t>
                      </a:r>
                      <a:endParaRPr lang="en-US" sz="1600" dirty="0">
                        <a:cs typeface="B Nazanin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fa-IR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Nazanin" pitchFamily="2" charset="-78"/>
                        </a:rPr>
                        <a:t>استاد اقتصاد دانشگاه ترنت</a:t>
                      </a:r>
                      <a:endParaRPr lang="en-US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b="1" dirty="0" smtClean="0">
                          <a:cs typeface="B Nazanin" pitchFamily="2" charset="-78"/>
                        </a:rPr>
                        <a:t>دان </a:t>
                      </a:r>
                      <a:r>
                        <a:rPr lang="fa-IR" sz="1800" b="1" dirty="0" smtClean="0">
                          <a:cs typeface="B Nazanin" pitchFamily="2" charset="-78"/>
                        </a:rPr>
                        <a:t>تاپسکات</a:t>
                      </a:r>
                      <a:endParaRPr lang="en-US" sz="1800" b="1" dirty="0">
                        <a:cs typeface="B Nazani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600" dirty="0" smtClean="0">
                          <a:cs typeface="B Nazanin" pitchFamily="2" charset="-78"/>
                        </a:rPr>
                        <a:t>4</a:t>
                      </a:r>
                      <a:endParaRPr lang="en-US" sz="1600" dirty="0">
                        <a:cs typeface="B Nazanin" pitchFamily="2" charset="-78"/>
                      </a:endParaRPr>
                    </a:p>
                  </a:txBody>
                  <a:tcPr/>
                </a:tc>
              </a:tr>
              <a:tr h="388848"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fa-IR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Nazanin" pitchFamily="2" charset="-78"/>
                        </a:rPr>
                        <a:t>استاد دانشکده اقتصاد دارتموث</a:t>
                      </a:r>
                      <a:endParaRPr lang="en-US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b="1" dirty="0" smtClean="0">
                          <a:cs typeface="B Nazanin" pitchFamily="2" charset="-78"/>
                        </a:rPr>
                        <a:t>ویجی گاوینداراجان</a:t>
                      </a:r>
                      <a:endParaRPr lang="en-US" sz="1800" b="1" dirty="0">
                        <a:cs typeface="B Nazani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600" dirty="0" smtClean="0">
                          <a:cs typeface="B Nazanin" pitchFamily="2" charset="-78"/>
                        </a:rPr>
                        <a:t>5</a:t>
                      </a:r>
                      <a:endParaRPr lang="en-US" sz="1600" dirty="0">
                        <a:cs typeface="B Nazanin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fa-IR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Nazanin" pitchFamily="2" charset="-78"/>
                        </a:rPr>
                        <a:t>استاد اقتصاد دانشگاه کلمبیا</a:t>
                      </a:r>
                      <a:endParaRPr lang="en-US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b="1" dirty="0" smtClean="0">
                          <a:cs typeface="B Nazanin" pitchFamily="2" charset="-78"/>
                        </a:rPr>
                        <a:t>ریتا</a:t>
                      </a:r>
                      <a:r>
                        <a:rPr lang="fa-IR" sz="1800" b="1" baseline="0" dirty="0" smtClean="0">
                          <a:cs typeface="B Nazanin" pitchFamily="2" charset="-78"/>
                        </a:rPr>
                        <a:t> مک گرات</a:t>
                      </a:r>
                      <a:endParaRPr lang="en-US" sz="1800" b="1" dirty="0">
                        <a:cs typeface="B Nazani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600" dirty="0" smtClean="0">
                          <a:cs typeface="B Nazanin" pitchFamily="2" charset="-78"/>
                        </a:rPr>
                        <a:t>6</a:t>
                      </a:r>
                      <a:endParaRPr lang="en-US" sz="1600" dirty="0">
                        <a:cs typeface="B Nazanin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fa-IR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Nazanin" pitchFamily="2" charset="-78"/>
                        </a:rPr>
                        <a:t>استاد اقتصاد دانشگاه هاروارد</a:t>
                      </a:r>
                      <a:endParaRPr lang="en-US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b="1" dirty="0" smtClean="0">
                          <a:cs typeface="B Nazanin" pitchFamily="2" charset="-78"/>
                        </a:rPr>
                        <a:t>مایکل پورتر</a:t>
                      </a:r>
                      <a:endParaRPr lang="en-US" sz="1800" b="1" dirty="0">
                        <a:cs typeface="B Nazani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600" dirty="0" smtClean="0">
                          <a:cs typeface="B Nazanin" pitchFamily="2" charset="-78"/>
                        </a:rPr>
                        <a:t>7</a:t>
                      </a:r>
                      <a:endParaRPr lang="en-US" sz="1600" dirty="0">
                        <a:cs typeface="B Nazanin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Nazanin" pitchFamily="2" charset="-78"/>
                        </a:rPr>
                        <a:t>استاد اقتصاد دانشگاه هاروارد</a:t>
                      </a:r>
                      <a:endParaRPr lang="en-US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b="1" dirty="0" smtClean="0">
                          <a:cs typeface="B Nazanin" pitchFamily="2" charset="-78"/>
                        </a:rPr>
                        <a:t>لیندا</a:t>
                      </a:r>
                      <a:r>
                        <a:rPr lang="fa-IR" sz="1800" b="1" baseline="0" dirty="0" smtClean="0">
                          <a:cs typeface="B Nazanin" pitchFamily="2" charset="-78"/>
                        </a:rPr>
                        <a:t> </a:t>
                      </a:r>
                      <a:r>
                        <a:rPr lang="fa-IR" sz="1800" b="1" baseline="0" dirty="0" smtClean="0">
                          <a:cs typeface="B Nazanin" pitchFamily="2" charset="-78"/>
                        </a:rPr>
                        <a:t> هیل</a:t>
                      </a:r>
                      <a:endParaRPr lang="en-US" sz="1800" b="1" dirty="0">
                        <a:cs typeface="B Nazani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600" dirty="0" smtClean="0">
                          <a:cs typeface="B Nazanin" pitchFamily="2" charset="-78"/>
                        </a:rPr>
                        <a:t>8</a:t>
                      </a:r>
                      <a:endParaRPr lang="en-US" sz="1600" dirty="0">
                        <a:cs typeface="B Nazanin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fa-IR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Nazanin" pitchFamily="2" charset="-78"/>
                        </a:rPr>
                        <a:t>استاد دانشکده اینسید</a:t>
                      </a:r>
                      <a:endParaRPr lang="en-US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b="1" dirty="0" smtClean="0">
                          <a:cs typeface="B Nazanin" pitchFamily="2" charset="-78"/>
                        </a:rPr>
                        <a:t>هرمینیا  </a:t>
                      </a:r>
                      <a:r>
                        <a:rPr lang="fa-IR" sz="1800" b="1" dirty="0" smtClean="0">
                          <a:cs typeface="B Nazanin" pitchFamily="2" charset="-78"/>
                        </a:rPr>
                        <a:t>ایبارا</a:t>
                      </a:r>
                      <a:endParaRPr lang="en-US" sz="1800" b="1" dirty="0">
                        <a:cs typeface="B Nazani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600" dirty="0" smtClean="0">
                          <a:cs typeface="B Nazanin" pitchFamily="2" charset="-78"/>
                        </a:rPr>
                        <a:t>9</a:t>
                      </a:r>
                      <a:endParaRPr lang="en-US" sz="1600" dirty="0">
                        <a:cs typeface="B Nazanin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Nazanin" pitchFamily="2" charset="-78"/>
                        </a:rPr>
                        <a:t>استاد دانشکده اقتصاد دارتموث</a:t>
                      </a:r>
                      <a:endParaRPr lang="en-US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b="1" dirty="0" smtClean="0">
                          <a:cs typeface="B Nazanin" pitchFamily="2" charset="-78"/>
                        </a:rPr>
                        <a:t>مارشال</a:t>
                      </a:r>
                      <a:r>
                        <a:rPr lang="fa-IR" sz="1800" b="1" baseline="0" dirty="0" smtClean="0">
                          <a:cs typeface="B Nazanin" pitchFamily="2" charset="-78"/>
                        </a:rPr>
                        <a:t> گلداسمیت</a:t>
                      </a:r>
                      <a:endParaRPr lang="en-US" sz="1800" b="1" dirty="0">
                        <a:cs typeface="B Nazanin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600" dirty="0" smtClean="0">
                          <a:cs typeface="B Nazanin" pitchFamily="2" charset="-78"/>
                        </a:rPr>
                        <a:t>10</a:t>
                      </a:r>
                      <a:endParaRPr lang="en-US" sz="1600" dirty="0">
                        <a:cs typeface="B Nazanin" pitchFamily="2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0" y="6488668"/>
            <a:ext cx="97805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dirty="0" smtClean="0">
                <a:cs typeface="B Nazanin" pitchFamily="2" charset="-78"/>
              </a:rPr>
              <a:t>23/ 23</a:t>
            </a:r>
            <a:endParaRPr lang="fa-IR" dirty="0">
              <a:cs typeface="B Nazanin" pitchFamily="2" charset="-7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3528" y="324442"/>
            <a:ext cx="1152128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sz="1400" b="1" dirty="0" smtClean="0">
                <a:cs typeface="B Nazanin" pitchFamily="2" charset="-78"/>
              </a:rPr>
              <a:t>اقیانوس آبی</a:t>
            </a:r>
            <a:endParaRPr lang="fa-IR" sz="1400" b="1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25254256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588224" y="779512"/>
            <a:ext cx="172819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sz="2800" b="1" dirty="0" smtClean="0">
                <a:cs typeface="B Nazanin" pitchFamily="2" charset="-78"/>
              </a:rPr>
              <a:t>منابع :</a:t>
            </a:r>
            <a:endParaRPr lang="fa-IR" sz="2800" b="1" dirty="0">
              <a:cs typeface="B Nazanin" pitchFamily="2" charset="-7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89025" y="2780928"/>
            <a:ext cx="8313487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>
              <a:buClr>
                <a:srgbClr val="FF0000"/>
              </a:buClr>
              <a:buFont typeface="Arial" pitchFamily="34" charset="0"/>
              <a:buChar char="•"/>
            </a:pPr>
            <a:r>
              <a:rPr lang="fa-IR" b="1" dirty="0" smtClean="0">
                <a:cs typeface="B Nazanin" pitchFamily="2" charset="-78"/>
              </a:rPr>
              <a:t>کیم، چان و مابورن، رنه (1387)، ترجمه مجید گلپایگانی و شهناز پیروزفر : استراتژی اقیانوس آبی : راهی برای بی رقیب ساختن تجارت و بی اثر کردن رقابت، انتشارات مهرامیر المومنین.</a:t>
            </a:r>
            <a:endParaRPr lang="fa-IR" b="1" dirty="0">
              <a:cs typeface="B Nazanin" pitchFamily="2" charset="-7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3528" y="324442"/>
            <a:ext cx="1152128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sz="1400" b="1" dirty="0" smtClean="0">
                <a:cs typeface="B Nazanin" pitchFamily="2" charset="-78"/>
              </a:rPr>
              <a:t>اقیانوس آبی</a:t>
            </a:r>
            <a:endParaRPr lang="fa-IR" sz="1400" b="1" dirty="0">
              <a:cs typeface="B Nazanin" pitchFamily="2" charset="-7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166658" y="4594286"/>
            <a:ext cx="26463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r">
              <a:buClr>
                <a:srgbClr val="FF0000"/>
              </a:buClr>
              <a:buFont typeface="Arial" pitchFamily="34" charset="0"/>
              <a:buChar char="•"/>
            </a:pPr>
            <a:r>
              <a:rPr lang="en-US" sz="1600" b="1" dirty="0">
                <a:cs typeface="B Nazanin" pitchFamily="2" charset="-78"/>
              </a:rPr>
              <a:t>www.bamdadsoft.ir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17754" y="3789040"/>
            <a:ext cx="7974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FF0000"/>
              </a:buClr>
              <a:buFont typeface="Arial" pitchFamily="34" charset="0"/>
              <a:buChar char="•"/>
            </a:pPr>
            <a:r>
              <a:rPr lang="fa-IR" b="1" dirty="0">
                <a:cs typeface="B Nazanin" pitchFamily="2" charset="-78"/>
              </a:rPr>
              <a:t>روزنامه دنیای اقتصاد، شماره 3096، صفحه </a:t>
            </a:r>
            <a:r>
              <a:rPr lang="fa-IR" dirty="0" smtClean="0">
                <a:cs typeface="B Nazanin" pitchFamily="2" charset="-78"/>
              </a:rPr>
              <a:t>30</a:t>
            </a:r>
            <a:endParaRPr lang="en-US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34765536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75700" y="2733827"/>
            <a:ext cx="806489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342900" indent="-342900" algn="just">
              <a:buClr>
                <a:srgbClr val="FF0000"/>
              </a:buClr>
              <a:buSzPct val="90000"/>
              <a:buFont typeface="Wingdings" pitchFamily="2" charset="2"/>
              <a:buChar char="Ø"/>
            </a:pPr>
            <a:r>
              <a:rPr lang="fa-IR" sz="2000" dirty="0" smtClean="0">
                <a:cs typeface="B Nazanin" pitchFamily="2" charset="-78"/>
              </a:rPr>
              <a:t>انتشار کتاب استراتژی اقیانوس آبی در سال 2005 توسط چان کیم و رنه مابورن</a:t>
            </a:r>
            <a:endParaRPr lang="en-US" sz="2000" dirty="0" smtClean="0">
              <a:solidFill>
                <a:schemeClr val="tx1"/>
              </a:solidFill>
              <a:cs typeface="B Nazanin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63525" y="5445224"/>
            <a:ext cx="8280919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342900" indent="-342900" algn="just">
              <a:buClr>
                <a:srgbClr val="FF0000"/>
              </a:buClr>
              <a:buSzPct val="90000"/>
              <a:buFont typeface="Wingdings" pitchFamily="2" charset="2"/>
              <a:buChar char="Ø"/>
            </a:pPr>
            <a:r>
              <a:rPr lang="fa-IR" sz="2000" dirty="0" smtClean="0">
                <a:cs typeface="B Nazanin" pitchFamily="2" charset="-78"/>
              </a:rPr>
              <a:t>انتقاد از الگوی حاکم بر تفکر استراتژیک </a:t>
            </a:r>
            <a:r>
              <a:rPr lang="fa-IR" sz="2000" dirty="0" smtClean="0">
                <a:cs typeface="B Nazanin" pitchFamily="2" charset="-78"/>
              </a:rPr>
              <a:t>و </a:t>
            </a:r>
            <a:r>
              <a:rPr lang="fa-IR" sz="2000" dirty="0" smtClean="0">
                <a:cs typeface="B Nazanin" pitchFamily="2" charset="-78"/>
              </a:rPr>
              <a:t>پیشنهاد فلسفه </a:t>
            </a:r>
            <a:r>
              <a:rPr lang="fa-IR" sz="2000" dirty="0" smtClean="0">
                <a:cs typeface="B Nazanin" pitchFamily="2" charset="-78"/>
              </a:rPr>
              <a:t>جدیدی </a:t>
            </a:r>
            <a:r>
              <a:rPr lang="fa-IR" sz="2000" dirty="0" smtClean="0">
                <a:cs typeface="B Nazanin" pitchFamily="2" charset="-78"/>
              </a:rPr>
              <a:t>که </a:t>
            </a:r>
            <a:r>
              <a:rPr lang="fa-IR" sz="2000" dirty="0" smtClean="0">
                <a:cs typeface="B Nazanin" pitchFamily="2" charset="-78"/>
              </a:rPr>
              <a:t>بر مبنای </a:t>
            </a:r>
            <a:r>
              <a:rPr lang="fa-IR" sz="2000" dirty="0" smtClean="0">
                <a:cs typeface="B Nazanin" pitchFamily="2" charset="-78"/>
              </a:rPr>
              <a:t>آن کسب و کار در شرایط مسالمت آمیز </a:t>
            </a:r>
            <a:r>
              <a:rPr lang="fa-IR" sz="2000" dirty="0" smtClean="0">
                <a:cs typeface="B Nazanin" pitchFamily="2" charset="-78"/>
              </a:rPr>
              <a:t>صورت می گیرد.</a:t>
            </a:r>
            <a:endParaRPr lang="fa-IR" sz="2000" dirty="0" smtClean="0">
              <a:cs typeface="B Nazanin" pitchFamily="2" charset="-7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6488668"/>
            <a:ext cx="97805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dirty="0" smtClean="0">
                <a:cs typeface="B Nazanin" pitchFamily="2" charset="-78"/>
              </a:rPr>
              <a:t>1/ </a:t>
            </a:r>
            <a:r>
              <a:rPr lang="fa-IR" dirty="0">
                <a:cs typeface="B Nazanin" pitchFamily="2" charset="-78"/>
              </a:rPr>
              <a:t>23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23528" y="324442"/>
            <a:ext cx="1152128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sz="1400" b="1" dirty="0" smtClean="0">
                <a:cs typeface="B Nazanin" pitchFamily="2" charset="-78"/>
              </a:rPr>
              <a:t>اقیانوس آبی</a:t>
            </a:r>
            <a:endParaRPr lang="fa-IR" sz="1400" b="1" dirty="0">
              <a:cs typeface="B Nazanin" pitchFamily="2" charset="-78"/>
            </a:endParaRP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7621" y="3384127"/>
            <a:ext cx="1354853" cy="18064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20072" y="3366197"/>
            <a:ext cx="1368301" cy="1824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740198738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627784" y="2636912"/>
            <a:ext cx="6048672" cy="184665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2200" b="1" dirty="0">
                <a:cs typeface="B Nazanin" pitchFamily="2" charset="-78"/>
              </a:rPr>
              <a:t>بازار جهانی از دو دسته اقیانوس تشکیل شده </a:t>
            </a:r>
            <a:r>
              <a:rPr lang="fa-IR" sz="2200" b="1" dirty="0" smtClean="0">
                <a:cs typeface="B Nazanin" pitchFamily="2" charset="-78"/>
              </a:rPr>
              <a:t>است :</a:t>
            </a:r>
          </a:p>
          <a:p>
            <a:endParaRPr lang="fa-IR" dirty="0">
              <a:cs typeface="B Nazanin" pitchFamily="2" charset="-78"/>
            </a:endParaRPr>
          </a:p>
          <a:p>
            <a:pPr marL="714375" indent="-268288">
              <a:buClr>
                <a:schemeClr val="accent3">
                  <a:lumMod val="50000"/>
                </a:schemeClr>
              </a:buClr>
              <a:buSzPct val="80000"/>
              <a:buFont typeface="Wingdings" pitchFamily="2" charset="2"/>
              <a:buChar char="v"/>
            </a:pPr>
            <a:r>
              <a:rPr lang="fa-IR" dirty="0" smtClean="0">
                <a:cs typeface="B Nazanin" pitchFamily="2" charset="-78"/>
              </a:rPr>
              <a:t>اقیانوس </a:t>
            </a:r>
            <a:r>
              <a:rPr lang="fa-IR" dirty="0" smtClean="0">
                <a:solidFill>
                  <a:srgbClr val="C00000"/>
                </a:solidFill>
                <a:cs typeface="B Nazanin" pitchFamily="2" charset="-78"/>
              </a:rPr>
              <a:t>قرمز</a:t>
            </a:r>
          </a:p>
          <a:p>
            <a:pPr marL="714375" indent="-268288">
              <a:buClr>
                <a:schemeClr val="accent3">
                  <a:lumMod val="50000"/>
                </a:schemeClr>
              </a:buClr>
              <a:buSzPct val="80000"/>
              <a:buFont typeface="Wingdings" pitchFamily="2" charset="2"/>
              <a:buChar char="v"/>
            </a:pPr>
            <a:endParaRPr lang="fa-IR" dirty="0" smtClean="0">
              <a:cs typeface="B Nazanin" pitchFamily="2" charset="-78"/>
            </a:endParaRPr>
          </a:p>
          <a:p>
            <a:pPr marL="714375" indent="-268288">
              <a:buClr>
                <a:schemeClr val="accent3">
                  <a:lumMod val="50000"/>
                </a:schemeClr>
              </a:buClr>
              <a:buSzPct val="80000"/>
              <a:buFont typeface="Wingdings" pitchFamily="2" charset="2"/>
              <a:buChar char="v"/>
            </a:pPr>
            <a:r>
              <a:rPr lang="fa-IR" dirty="0" smtClean="0">
                <a:cs typeface="B Nazanin" pitchFamily="2" charset="-78"/>
              </a:rPr>
              <a:t>اقیانوس </a:t>
            </a:r>
            <a:r>
              <a:rPr lang="fa-IR" dirty="0" smtClean="0">
                <a:solidFill>
                  <a:srgbClr val="0070C0"/>
                </a:solidFill>
                <a:cs typeface="B Nazanin" pitchFamily="2" charset="-78"/>
              </a:rPr>
              <a:t>آبی</a:t>
            </a:r>
          </a:p>
          <a:p>
            <a:pPr marL="285750" indent="-285750">
              <a:buClr>
                <a:schemeClr val="accent3">
                  <a:lumMod val="50000"/>
                </a:schemeClr>
              </a:buClr>
              <a:buSzPct val="80000"/>
              <a:buFont typeface="Wingdings" pitchFamily="2" charset="2"/>
              <a:buChar char="v"/>
            </a:pPr>
            <a:endParaRPr lang="fa-IR" dirty="0" smtClean="0">
              <a:cs typeface="B Nazanin" pitchFamily="2" charset="-7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69136" y="4391237"/>
            <a:ext cx="784887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93663" indent="-93663" algn="just"/>
            <a:r>
              <a:rPr lang="en-US" i="1" dirty="0">
                <a:cs typeface="B Nazanin" pitchFamily="2" charset="-78"/>
              </a:rPr>
              <a:t> </a:t>
            </a:r>
            <a:r>
              <a:rPr lang="fa-IR" dirty="0">
                <a:cs typeface="B Nazanin" pitchFamily="2" charset="-78"/>
              </a:rPr>
              <a:t>اقیانوس های </a:t>
            </a:r>
            <a:r>
              <a:rPr lang="fa-IR" dirty="0">
                <a:solidFill>
                  <a:srgbClr val="C00000"/>
                </a:solidFill>
                <a:cs typeface="B Nazanin" pitchFamily="2" charset="-78"/>
              </a:rPr>
              <a:t>قرمز</a:t>
            </a:r>
            <a:r>
              <a:rPr lang="fa-IR" dirty="0">
                <a:cs typeface="B Nazanin" pitchFamily="2" charset="-78"/>
              </a:rPr>
              <a:t> معرف کلیه صنایعی هستند که امروزه وجود دارند.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9136" y="5054740"/>
            <a:ext cx="780732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just"/>
            <a:r>
              <a:rPr lang="fa-IR" dirty="0">
                <a:cs typeface="B Nazanin" pitchFamily="2" charset="-78"/>
              </a:rPr>
              <a:t>استراتژی اقیانوس </a:t>
            </a:r>
            <a:r>
              <a:rPr lang="fa-IR" dirty="0">
                <a:solidFill>
                  <a:srgbClr val="0070C0"/>
                </a:solidFill>
                <a:cs typeface="B Nazanin" pitchFamily="2" charset="-78"/>
              </a:rPr>
              <a:t>آبی</a:t>
            </a:r>
            <a:r>
              <a:rPr lang="fa-IR" dirty="0">
                <a:cs typeface="B Nazanin" pitchFamily="2" charset="-78"/>
              </a:rPr>
              <a:t> مربوط به صنایعی است که امروز وجود ندارد. اینها فضاهای شناخته نشده بازار می باشند و در آینده به وجود می </a:t>
            </a:r>
            <a:r>
              <a:rPr lang="fa-IR" dirty="0" smtClean="0">
                <a:cs typeface="B Nazanin" pitchFamily="2" charset="-78"/>
              </a:rPr>
              <a:t>آیند. </a:t>
            </a:r>
            <a:endParaRPr lang="fa-IR" dirty="0">
              <a:cs typeface="B Nazanin" pitchFamily="2" charset="-7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6488668"/>
            <a:ext cx="97805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dirty="0" smtClean="0">
                <a:cs typeface="B Nazanin" pitchFamily="2" charset="-78"/>
              </a:rPr>
              <a:t>2/ </a:t>
            </a:r>
            <a:r>
              <a:rPr lang="fa-IR" dirty="0">
                <a:cs typeface="B Nazanin" pitchFamily="2" charset="-78"/>
              </a:rPr>
              <a:t>23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23528" y="324442"/>
            <a:ext cx="1152128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sz="1400" b="1" dirty="0" smtClean="0">
                <a:cs typeface="B Nazanin" pitchFamily="2" charset="-78"/>
              </a:rPr>
              <a:t>اقیانوس آبی</a:t>
            </a:r>
            <a:endParaRPr lang="fa-IR" sz="1400" b="1" dirty="0">
              <a:cs typeface="B Nazanin" pitchFamily="2" charset="-78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987824" y="5877272"/>
            <a:ext cx="568909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2000" dirty="0" smtClean="0">
                <a:cs typeface="B Nazanin" pitchFamily="2" charset="-78"/>
              </a:rPr>
              <a:t>مانند تلفن همراه و بیوتکنولوژی ، تکنولوژی نانو و بازاریابی اینترنتی</a:t>
            </a:r>
            <a:endParaRPr lang="fa-IR" sz="2000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334066764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60851" y="3556389"/>
            <a:ext cx="859799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>
              <a:buClr>
                <a:srgbClr val="00B050"/>
              </a:buClr>
              <a:buSzPct val="80000"/>
              <a:buFont typeface="Wingdings" pitchFamily="2" charset="2"/>
              <a:buChar char="v"/>
            </a:pPr>
            <a:r>
              <a:rPr lang="fa-IR" dirty="0" smtClean="0">
                <a:cs typeface="B Nazanin" pitchFamily="2" charset="-78"/>
              </a:rPr>
              <a:t>محدودیت ها و حد و مرزهای صنایع تعریف شده است و قوانین بازی رقابت مشخص هستند.</a:t>
            </a:r>
            <a:endParaRPr lang="fa-IR" dirty="0">
              <a:cs typeface="B Nazanin" pitchFamily="2" charset="-7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4457359"/>
            <a:ext cx="8958847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>
              <a:buClr>
                <a:srgbClr val="00B050"/>
              </a:buClr>
              <a:buSzPct val="80000"/>
              <a:buFont typeface="Wingdings" pitchFamily="2" charset="2"/>
              <a:buChar char="v"/>
            </a:pPr>
            <a:r>
              <a:rPr lang="fa-IR" dirty="0" smtClean="0">
                <a:cs typeface="B Nazanin" pitchFamily="2" charset="-78"/>
              </a:rPr>
              <a:t>شرکت ها سعی می کنند به عملکرد بهتری نسبت به رقبا دست  یافته  و سهم بیشتری از تقاضای بازار از آن خود می کنند.</a:t>
            </a:r>
            <a:endParaRPr lang="fa-IR" dirty="0">
              <a:cs typeface="B Nazanin" pitchFamily="2" charset="-7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60851" y="5321455"/>
            <a:ext cx="859799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>
              <a:buClr>
                <a:srgbClr val="00B050"/>
              </a:buClr>
              <a:buSzPct val="80000"/>
              <a:buFont typeface="Wingdings" pitchFamily="2" charset="2"/>
              <a:buChar char="v"/>
            </a:pPr>
            <a:r>
              <a:rPr lang="fa-IR" dirty="0" smtClean="0">
                <a:cs typeface="B Nazanin" pitchFamily="2" charset="-78"/>
              </a:rPr>
              <a:t>پر جمعیت اند ( صنایعی که در آن رقبای زیادی وجود دارد ) به همین دلیل احتمال سودآوری و رشد در آنها کم است.</a:t>
            </a:r>
            <a:endParaRPr lang="fa-IR" dirty="0">
              <a:cs typeface="B Nazanin" pitchFamily="2" charset="-7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96136" y="2705318"/>
            <a:ext cx="3168352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2200" b="1" dirty="0" smtClean="0">
                <a:cs typeface="B Nazanin" pitchFamily="2" charset="-78"/>
              </a:rPr>
              <a:t>ویژگی های اقیانوس </a:t>
            </a:r>
            <a:r>
              <a:rPr lang="fa-IR" sz="2200" b="1" dirty="0" smtClean="0">
                <a:solidFill>
                  <a:srgbClr val="FF0000"/>
                </a:solidFill>
                <a:cs typeface="B Nazanin" pitchFamily="2" charset="-78"/>
              </a:rPr>
              <a:t>قرمز</a:t>
            </a:r>
            <a:r>
              <a:rPr lang="fa-IR" sz="2200" b="1" dirty="0" smtClean="0">
                <a:cs typeface="B Nazanin" pitchFamily="2" charset="-78"/>
              </a:rPr>
              <a:t> :</a:t>
            </a:r>
            <a:endParaRPr lang="fa-IR" sz="2200" b="1" dirty="0">
              <a:cs typeface="B Nazanin" pitchFamily="2" charset="-78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6488668"/>
            <a:ext cx="97805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dirty="0" smtClean="0">
                <a:cs typeface="B Nazanin" pitchFamily="2" charset="-78"/>
              </a:rPr>
              <a:t>3/ </a:t>
            </a:r>
            <a:r>
              <a:rPr lang="fa-IR" dirty="0">
                <a:cs typeface="B Nazanin" pitchFamily="2" charset="-78"/>
              </a:rPr>
              <a:t>23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23528" y="324442"/>
            <a:ext cx="1152128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sz="1400" b="1" dirty="0" smtClean="0">
                <a:cs typeface="B Nazanin" pitchFamily="2" charset="-78"/>
              </a:rPr>
              <a:t>اقیانوس آبی</a:t>
            </a:r>
            <a:endParaRPr lang="fa-IR" sz="1400" b="1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831542343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33706" y="3460358"/>
            <a:ext cx="8146426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>
              <a:buClr>
                <a:srgbClr val="00B050"/>
              </a:buClr>
              <a:buSzPct val="80000"/>
              <a:buFont typeface="Wingdings" pitchFamily="2" charset="2"/>
              <a:buChar char="v"/>
            </a:pPr>
            <a:r>
              <a:rPr lang="fa-IR" sz="2000" dirty="0" smtClean="0">
                <a:cs typeface="B Nazanin" pitchFamily="2" charset="-78"/>
              </a:rPr>
              <a:t>از اقیانوس های آ</a:t>
            </a:r>
            <a:r>
              <a:rPr lang="fa-IR" sz="2000" dirty="0" smtClean="0">
                <a:solidFill>
                  <a:srgbClr val="0070C0"/>
                </a:solidFill>
                <a:cs typeface="B Nazanin" pitchFamily="2" charset="-78"/>
              </a:rPr>
              <a:t>بی</a:t>
            </a:r>
            <a:r>
              <a:rPr lang="fa-IR" sz="2000" dirty="0" smtClean="0">
                <a:cs typeface="B Nazanin" pitchFamily="2" charset="-78"/>
              </a:rPr>
              <a:t> </a:t>
            </a:r>
            <a:r>
              <a:rPr lang="fa-IR" sz="2000" b="1" dirty="0" smtClean="0">
                <a:cs typeface="B Nazanin" pitchFamily="2" charset="-78"/>
              </a:rPr>
              <a:t>هیچ بهره برداری صورت نگرفته</a:t>
            </a:r>
            <a:r>
              <a:rPr lang="fa-IR" sz="2000" dirty="0" smtClean="0">
                <a:cs typeface="B Nazanin" pitchFamily="2" charset="-78"/>
              </a:rPr>
              <a:t> است .</a:t>
            </a:r>
            <a:endParaRPr lang="fa-IR" sz="2000" dirty="0">
              <a:cs typeface="B Nazanin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7504" y="4252446"/>
            <a:ext cx="847262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>
              <a:buClr>
                <a:srgbClr val="00B050"/>
              </a:buClr>
              <a:buSzPct val="80000"/>
              <a:buFont typeface="Wingdings" pitchFamily="2" charset="2"/>
              <a:buChar char="v"/>
            </a:pPr>
            <a:r>
              <a:rPr lang="fa-IR" sz="2000" b="1" dirty="0" smtClean="0">
                <a:cs typeface="B Nazanin" pitchFamily="2" charset="-78"/>
              </a:rPr>
              <a:t>پتانسیل بالایی برای رشد و سودآوری وجود داشته </a:t>
            </a:r>
            <a:r>
              <a:rPr lang="fa-IR" sz="2000" dirty="0" smtClean="0">
                <a:cs typeface="B Nazanin" pitchFamily="2" charset="-78"/>
              </a:rPr>
              <a:t>و تقاضای زیادی برای محصولات آن وجود دارد.</a:t>
            </a:r>
            <a:endParaRPr lang="fa-IR" sz="2000" dirty="0">
              <a:cs typeface="B Nazanin" pitchFamily="2" charset="-7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45570" y="4972526"/>
            <a:ext cx="6934561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>
              <a:buClr>
                <a:srgbClr val="00B050"/>
              </a:buClr>
              <a:buSzPct val="80000"/>
              <a:buFont typeface="Wingdings" pitchFamily="2" charset="2"/>
              <a:buChar char="v"/>
            </a:pPr>
            <a:r>
              <a:rPr lang="fa-IR" sz="2000" dirty="0" smtClean="0">
                <a:cs typeface="B Nazanin" pitchFamily="2" charset="-78"/>
              </a:rPr>
              <a:t>اقیانوس </a:t>
            </a:r>
            <a:r>
              <a:rPr lang="fa-IR" sz="2000" dirty="0" smtClean="0">
                <a:solidFill>
                  <a:srgbClr val="0070C0"/>
                </a:solidFill>
                <a:cs typeface="B Nazanin" pitchFamily="2" charset="-78"/>
              </a:rPr>
              <a:t>آبی</a:t>
            </a:r>
            <a:r>
              <a:rPr lang="fa-IR" sz="2000" dirty="0" smtClean="0">
                <a:cs typeface="B Nazanin" pitchFamily="2" charset="-78"/>
              </a:rPr>
              <a:t> خود می تواند </a:t>
            </a:r>
            <a:r>
              <a:rPr lang="fa-IR" sz="2000" b="1" dirty="0" smtClean="0">
                <a:cs typeface="B Nazanin" pitchFamily="2" charset="-78"/>
              </a:rPr>
              <a:t>قوانین و حد و مرزهای صنعت </a:t>
            </a:r>
            <a:r>
              <a:rPr lang="fa-IR" sz="2000" dirty="0" smtClean="0">
                <a:cs typeface="B Nazanin" pitchFamily="2" charset="-78"/>
              </a:rPr>
              <a:t>را مشخص کند.</a:t>
            </a:r>
            <a:endParaRPr lang="fa-IR" sz="2000" dirty="0">
              <a:cs typeface="B Nazanin" pitchFamily="2" charset="-7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03009" y="5806104"/>
            <a:ext cx="7877123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>
              <a:buClr>
                <a:srgbClr val="00B050"/>
              </a:buClr>
              <a:buSzPct val="80000"/>
              <a:buFont typeface="Wingdings" pitchFamily="2" charset="2"/>
              <a:buChar char="v"/>
            </a:pPr>
            <a:r>
              <a:rPr lang="fa-IR" sz="2000" dirty="0" smtClean="0">
                <a:cs typeface="B Nazanin" pitchFamily="2" charset="-78"/>
              </a:rPr>
              <a:t>رقابت بی معناست زیرا </a:t>
            </a:r>
            <a:r>
              <a:rPr lang="fa-IR" sz="2000" b="1" dirty="0" smtClean="0">
                <a:cs typeface="B Nazanin" pitchFamily="2" charset="-78"/>
              </a:rPr>
              <a:t>قوانین بازی هنوز تنظیم و تدوین نشده اند</a:t>
            </a:r>
            <a:r>
              <a:rPr lang="fa-IR" sz="2000" dirty="0" smtClean="0">
                <a:cs typeface="B Nazanin" pitchFamily="2" charset="-78"/>
              </a:rPr>
              <a:t>.</a:t>
            </a:r>
            <a:endParaRPr lang="fa-IR" sz="2000" dirty="0">
              <a:cs typeface="B Nazanin" pitchFamily="2" charset="-7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580112" y="2646204"/>
            <a:ext cx="3168352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2200" b="1" dirty="0" smtClean="0">
                <a:cs typeface="B Nazanin" pitchFamily="2" charset="-78"/>
              </a:rPr>
              <a:t>ویژگی های اقیانوس </a:t>
            </a:r>
            <a:r>
              <a:rPr lang="fa-IR" sz="2200" b="1" dirty="0" smtClean="0">
                <a:solidFill>
                  <a:srgbClr val="0070C0"/>
                </a:solidFill>
                <a:cs typeface="B Nazanin" pitchFamily="2" charset="-78"/>
              </a:rPr>
              <a:t>آبی</a:t>
            </a:r>
            <a:r>
              <a:rPr lang="fa-IR" sz="2200" b="1" dirty="0" smtClean="0">
                <a:cs typeface="B Nazanin" pitchFamily="2" charset="-78"/>
              </a:rPr>
              <a:t> :</a:t>
            </a:r>
            <a:endParaRPr lang="fa-IR" sz="2200" b="1" dirty="0">
              <a:cs typeface="B Nazanin" pitchFamily="2" charset="-7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6488668"/>
            <a:ext cx="97805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dirty="0" smtClean="0">
                <a:cs typeface="B Nazanin" pitchFamily="2" charset="-78"/>
              </a:rPr>
              <a:t>4/ </a:t>
            </a:r>
            <a:r>
              <a:rPr lang="fa-IR" dirty="0">
                <a:cs typeface="B Nazanin" pitchFamily="2" charset="-78"/>
              </a:rPr>
              <a:t>23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23528" y="324442"/>
            <a:ext cx="1152128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sz="1400" b="1" dirty="0" smtClean="0">
                <a:cs typeface="B Nazanin" pitchFamily="2" charset="-78"/>
              </a:rPr>
              <a:t>اقیانوس آبی</a:t>
            </a:r>
            <a:endParaRPr lang="fa-IR" sz="1400" b="1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992365302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67944" y="764703"/>
            <a:ext cx="432048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2400" b="1" dirty="0" smtClean="0">
                <a:cs typeface="B Nazanin" pitchFamily="2" charset="-78"/>
              </a:rPr>
              <a:t>تفاوت اقیانوس </a:t>
            </a:r>
            <a:r>
              <a:rPr lang="fa-IR" sz="2400" b="1" dirty="0" smtClean="0">
                <a:solidFill>
                  <a:srgbClr val="002060"/>
                </a:solidFill>
                <a:cs typeface="B Nazanin" pitchFamily="2" charset="-78"/>
              </a:rPr>
              <a:t>آبی</a:t>
            </a:r>
            <a:r>
              <a:rPr lang="fa-IR" sz="2400" b="1" dirty="0" smtClean="0">
                <a:solidFill>
                  <a:srgbClr val="0070C0"/>
                </a:solidFill>
                <a:cs typeface="B Nazanin" pitchFamily="2" charset="-78"/>
              </a:rPr>
              <a:t>  </a:t>
            </a:r>
            <a:r>
              <a:rPr lang="fa-IR" sz="2400" b="1" dirty="0" smtClean="0">
                <a:cs typeface="B Nazanin" pitchFamily="2" charset="-78"/>
              </a:rPr>
              <a:t>و اقیانوس </a:t>
            </a:r>
            <a:r>
              <a:rPr lang="fa-IR" sz="2400" b="1" dirty="0" smtClean="0">
                <a:solidFill>
                  <a:srgbClr val="C00000"/>
                </a:solidFill>
                <a:cs typeface="B Nazanin" pitchFamily="2" charset="-78"/>
              </a:rPr>
              <a:t>قرمز </a:t>
            </a:r>
            <a:r>
              <a:rPr lang="fa-IR" sz="2400" b="1" dirty="0" smtClean="0">
                <a:cs typeface="B Nazanin" pitchFamily="2" charset="-78"/>
              </a:rPr>
              <a:t>:</a:t>
            </a:r>
            <a:endParaRPr lang="fa-IR" sz="2400" b="1" dirty="0">
              <a:cs typeface="B Nazanin" pitchFamily="2" charset="-78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0982488"/>
              </p:ext>
            </p:extLst>
          </p:nvPr>
        </p:nvGraphicFramePr>
        <p:xfrm>
          <a:off x="251520" y="2780928"/>
          <a:ext cx="8610476" cy="3349028"/>
        </p:xfrm>
        <a:graphic>
          <a:graphicData uri="http://schemas.openxmlformats.org/drawingml/2006/table">
            <a:tbl>
              <a:tblPr rtl="1" firstRow="1" bandRow="1">
                <a:tableStyleId>{F5AB1C69-6EDB-4FF4-983F-18BD219EF322}</a:tableStyleId>
              </a:tblPr>
              <a:tblGrid>
                <a:gridCol w="4305238"/>
                <a:gridCol w="4305238"/>
              </a:tblGrid>
              <a:tr h="396148"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 smtClean="0">
                          <a:cs typeface="B Nazanin" pitchFamily="2" charset="-78"/>
                        </a:rPr>
                        <a:t>استراتژی اقیانوس</a:t>
                      </a:r>
                      <a:r>
                        <a:rPr lang="fa-IR" sz="2000" baseline="0" dirty="0" smtClean="0">
                          <a:cs typeface="B Nazanin" pitchFamily="2" charset="-78"/>
                        </a:rPr>
                        <a:t> </a:t>
                      </a:r>
                      <a:r>
                        <a:rPr lang="fa-IR" sz="2000" baseline="0" dirty="0" smtClean="0">
                          <a:solidFill>
                            <a:srgbClr val="0070C0"/>
                          </a:solidFill>
                          <a:cs typeface="B Nazanin" pitchFamily="2" charset="-78"/>
                        </a:rPr>
                        <a:t>آبی</a:t>
                      </a:r>
                      <a:endParaRPr lang="fa-IR" sz="2000" dirty="0">
                        <a:solidFill>
                          <a:srgbClr val="0070C0"/>
                        </a:solidFill>
                        <a:cs typeface="B Nazanin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 smtClean="0">
                          <a:cs typeface="B Nazanin" pitchFamily="2" charset="-78"/>
                        </a:rPr>
                        <a:t>استراتژی</a:t>
                      </a:r>
                      <a:r>
                        <a:rPr lang="fa-IR" sz="2000" baseline="0" dirty="0" smtClean="0">
                          <a:cs typeface="B Nazanin" pitchFamily="2" charset="-78"/>
                        </a:rPr>
                        <a:t> اقیانوس </a:t>
                      </a:r>
                      <a:r>
                        <a:rPr lang="fa-IR" sz="2000" baseline="0" dirty="0" smtClean="0">
                          <a:solidFill>
                            <a:srgbClr val="C00000"/>
                          </a:solidFill>
                          <a:cs typeface="B Nazanin" pitchFamily="2" charset="-78"/>
                        </a:rPr>
                        <a:t>قرمز</a:t>
                      </a:r>
                      <a:endParaRPr lang="fa-IR" sz="2000" dirty="0">
                        <a:solidFill>
                          <a:srgbClr val="C00000"/>
                        </a:solidFill>
                        <a:cs typeface="B Nazanin" pitchFamily="2" charset="-78"/>
                      </a:endParaRPr>
                    </a:p>
                  </a:txBody>
                  <a:tcPr anchor="ctr"/>
                </a:tc>
              </a:tr>
              <a:tr h="396148"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 smtClean="0">
                          <a:cs typeface="B Nazanin" pitchFamily="2" charset="-78"/>
                        </a:rPr>
                        <a:t>خلق بازار جدید</a:t>
                      </a:r>
                      <a:endParaRPr lang="fa-IR" sz="2000" dirty="0">
                        <a:cs typeface="B Nazanin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 smtClean="0">
                          <a:cs typeface="B Nazanin" pitchFamily="2" charset="-78"/>
                        </a:rPr>
                        <a:t>رقابت در بازار فعلی</a:t>
                      </a:r>
                      <a:endParaRPr lang="fa-IR" sz="2000" dirty="0">
                        <a:cs typeface="B Nazanin" pitchFamily="2" charset="-78"/>
                      </a:endParaRPr>
                    </a:p>
                  </a:txBody>
                  <a:tcPr anchor="ctr"/>
                </a:tc>
              </a:tr>
              <a:tr h="396148"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 smtClean="0">
                          <a:cs typeface="B Nazanin" pitchFamily="2" charset="-78"/>
                        </a:rPr>
                        <a:t>بی اثر</a:t>
                      </a:r>
                      <a:r>
                        <a:rPr lang="fa-IR" sz="2000" baseline="0" dirty="0" smtClean="0">
                          <a:cs typeface="B Nazanin" pitchFamily="2" charset="-78"/>
                        </a:rPr>
                        <a:t> کردن</a:t>
                      </a:r>
                      <a:r>
                        <a:rPr lang="fa-IR" sz="2000" dirty="0" smtClean="0">
                          <a:cs typeface="B Nazanin" pitchFamily="2" charset="-78"/>
                        </a:rPr>
                        <a:t> رقابت</a:t>
                      </a:r>
                      <a:endParaRPr lang="fa-IR" sz="2000" dirty="0">
                        <a:cs typeface="B Nazanin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 smtClean="0">
                          <a:cs typeface="B Nazanin" pitchFamily="2" charset="-78"/>
                        </a:rPr>
                        <a:t>نبرد در</a:t>
                      </a:r>
                      <a:r>
                        <a:rPr lang="fa-IR" sz="2000" baseline="0" dirty="0" smtClean="0">
                          <a:cs typeface="B Nazanin" pitchFamily="2" charset="-78"/>
                        </a:rPr>
                        <a:t> رقابت</a:t>
                      </a:r>
                      <a:endParaRPr lang="fa-IR" sz="2000" dirty="0">
                        <a:cs typeface="B Nazanin" pitchFamily="2" charset="-78"/>
                      </a:endParaRPr>
                    </a:p>
                  </a:txBody>
                  <a:tcPr anchor="ctr"/>
                </a:tc>
              </a:tr>
              <a:tr h="396148"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 smtClean="0">
                          <a:cs typeface="B Nazanin" pitchFamily="2" charset="-78"/>
                        </a:rPr>
                        <a:t>خلق و تصرف منابع تقاضای جدید</a:t>
                      </a:r>
                      <a:endParaRPr lang="fa-IR" sz="2000" dirty="0">
                        <a:cs typeface="B Nazanin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 smtClean="0">
                          <a:cs typeface="B Nazanin" pitchFamily="2" charset="-78"/>
                        </a:rPr>
                        <a:t>بهره برداری از تقاضای موجود </a:t>
                      </a:r>
                      <a:endParaRPr lang="fa-IR" sz="2000" dirty="0">
                        <a:cs typeface="B Nazanin" pitchFamily="2" charset="-78"/>
                      </a:endParaRPr>
                    </a:p>
                  </a:txBody>
                  <a:tcPr anchor="ctr"/>
                </a:tc>
              </a:tr>
              <a:tr h="396148"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 smtClean="0">
                          <a:cs typeface="B Nazanin" pitchFamily="2" charset="-78"/>
                        </a:rPr>
                        <a:t>شکستن رابطه</a:t>
                      </a:r>
                      <a:r>
                        <a:rPr lang="fa-IR" sz="2000" baseline="0" dirty="0" smtClean="0">
                          <a:cs typeface="B Nazanin" pitchFamily="2" charset="-78"/>
                        </a:rPr>
                        <a:t> جایگزینی ارزش - هزینه</a:t>
                      </a:r>
                      <a:endParaRPr lang="fa-IR" sz="2000" dirty="0">
                        <a:cs typeface="B Nazanin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 smtClean="0">
                          <a:cs typeface="B Nazanin" pitchFamily="2" charset="-78"/>
                        </a:rPr>
                        <a:t>ایجاد</a:t>
                      </a:r>
                      <a:r>
                        <a:rPr lang="fa-IR" sz="2000" baseline="0" dirty="0" smtClean="0">
                          <a:cs typeface="B Nazanin" pitchFamily="2" charset="-78"/>
                        </a:rPr>
                        <a:t> رابطه جایگزینی ارزش - هزینه</a:t>
                      </a:r>
                      <a:endParaRPr lang="fa-IR" sz="2000" dirty="0">
                        <a:cs typeface="B Nazanin" pitchFamily="2" charset="-78"/>
                      </a:endParaRPr>
                    </a:p>
                  </a:txBody>
                  <a:tcPr anchor="ctr"/>
                </a:tc>
              </a:tr>
              <a:tr h="467532"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 smtClean="0">
                          <a:cs typeface="B Nazanin" pitchFamily="2" charset="-78"/>
                        </a:rPr>
                        <a:t>پیگیری همزمان از دو عامل ارزش و هزینه</a:t>
                      </a:r>
                      <a:endParaRPr lang="fa-IR" sz="2000" dirty="0">
                        <a:cs typeface="B Nazanin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 smtClean="0">
                          <a:cs typeface="B Nazanin" pitchFamily="2" charset="-78"/>
                        </a:rPr>
                        <a:t>انتخاب میان ارزش و هزینه</a:t>
                      </a:r>
                      <a:endParaRPr lang="fa-IR" sz="2000" dirty="0">
                        <a:cs typeface="B Nazanin" pitchFamily="2" charset="-78"/>
                      </a:endParaRPr>
                    </a:p>
                  </a:txBody>
                  <a:tcPr anchor="ctr"/>
                </a:tc>
              </a:tr>
              <a:tr h="504056"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 smtClean="0">
                          <a:cs typeface="B Nazanin" pitchFamily="2" charset="-78"/>
                        </a:rPr>
                        <a:t>تعیین حدود و استانداردها توسط کاشفین و خالقین</a:t>
                      </a:r>
                      <a:endParaRPr lang="fa-IR" sz="2000" dirty="0">
                        <a:cs typeface="B Nazanin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 smtClean="0">
                          <a:cs typeface="B Nazanin" pitchFamily="2" charset="-78"/>
                        </a:rPr>
                        <a:t>وجود استانداردها</a:t>
                      </a:r>
                      <a:r>
                        <a:rPr lang="fa-IR" sz="2000" baseline="0" dirty="0" smtClean="0">
                          <a:cs typeface="B Nazanin" pitchFamily="2" charset="-78"/>
                        </a:rPr>
                        <a:t> و مقررات از پیش تعیین شده</a:t>
                      </a:r>
                      <a:endParaRPr lang="fa-IR" sz="2000" dirty="0">
                        <a:cs typeface="B Nazanin" pitchFamily="2" charset="-78"/>
                      </a:endParaRPr>
                    </a:p>
                  </a:txBody>
                  <a:tcPr anchor="ctr"/>
                </a:tc>
              </a:tr>
              <a:tr h="396148"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 smtClean="0">
                          <a:cs typeface="B Nazanin" pitchFamily="2" charset="-78"/>
                        </a:rPr>
                        <a:t>عدم وجود تلاطم و</a:t>
                      </a:r>
                      <a:r>
                        <a:rPr lang="fa-IR" sz="2000" baseline="0" dirty="0" smtClean="0">
                          <a:cs typeface="B Nazanin" pitchFamily="2" charset="-78"/>
                        </a:rPr>
                        <a:t> آرامش نسبی</a:t>
                      </a:r>
                      <a:endParaRPr lang="fa-IR" sz="2000" dirty="0">
                        <a:cs typeface="B Nazanin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dirty="0" smtClean="0">
                          <a:cs typeface="B Nazanin" pitchFamily="2" charset="-78"/>
                        </a:rPr>
                        <a:t>تلاطم شدید</a:t>
                      </a:r>
                      <a:endParaRPr lang="fa-IR" sz="2000" dirty="0">
                        <a:cs typeface="B Nazanin" pitchFamily="2" charset="-78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0" y="6488668"/>
            <a:ext cx="97805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dirty="0" smtClean="0">
                <a:cs typeface="B Nazanin" pitchFamily="2" charset="-78"/>
              </a:rPr>
              <a:t>5/ </a:t>
            </a:r>
            <a:r>
              <a:rPr lang="fa-IR" dirty="0">
                <a:cs typeface="B Nazanin" pitchFamily="2" charset="-78"/>
              </a:rPr>
              <a:t>23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3528" y="324442"/>
            <a:ext cx="1152128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sz="1400" b="1" dirty="0" smtClean="0">
                <a:cs typeface="B Nazanin" pitchFamily="2" charset="-78"/>
              </a:rPr>
              <a:t>اقیانوس آبی</a:t>
            </a:r>
            <a:endParaRPr lang="fa-IR" sz="1400" b="1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038629236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910631" y="836712"/>
            <a:ext cx="3672408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2200" b="1" dirty="0" smtClean="0">
                <a:cs typeface="B Nazanin" pitchFamily="2" charset="-78"/>
              </a:rPr>
              <a:t>سنگ بنای استراتژی اقیانوس </a:t>
            </a:r>
            <a:r>
              <a:rPr lang="fa-IR" sz="2200" b="1" dirty="0" smtClean="0">
                <a:solidFill>
                  <a:srgbClr val="0070C0"/>
                </a:solidFill>
                <a:cs typeface="B Nazanin" pitchFamily="2" charset="-78"/>
              </a:rPr>
              <a:t>آبی</a:t>
            </a:r>
            <a:endParaRPr lang="fa-IR" sz="2200" b="1" dirty="0">
              <a:solidFill>
                <a:srgbClr val="0070C0"/>
              </a:solidFill>
              <a:cs typeface="B Nazanin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3884" y="2924944"/>
            <a:ext cx="8498976" cy="88870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just">
              <a:lnSpc>
                <a:spcPct val="150000"/>
              </a:lnSpc>
              <a:buClr>
                <a:schemeClr val="accent4"/>
              </a:buClr>
              <a:buSzPct val="80000"/>
            </a:pPr>
            <a:r>
              <a:rPr lang="fa-IR" b="1" dirty="0" smtClean="0">
                <a:cs typeface="B Nazanin" pitchFamily="2" charset="-78"/>
              </a:rPr>
              <a:t>استفاده از یک منطق استراتژیک با عنوان نوآوری ارزش ( </a:t>
            </a:r>
            <a:r>
              <a:rPr lang="en-US" b="1" dirty="0" smtClean="0">
                <a:cs typeface="B Nazanin" pitchFamily="2" charset="-78"/>
              </a:rPr>
              <a:t>Value Innovation</a:t>
            </a:r>
            <a:r>
              <a:rPr lang="fa-IR" b="1" dirty="0" smtClean="0">
                <a:cs typeface="B Nazanin" pitchFamily="2" charset="-78"/>
              </a:rPr>
              <a:t>) که اساس استراتژی اقیانوس </a:t>
            </a:r>
            <a:r>
              <a:rPr lang="fa-IR" b="1" dirty="0" smtClean="0">
                <a:solidFill>
                  <a:srgbClr val="0070C0"/>
                </a:solidFill>
                <a:cs typeface="B Nazanin" pitchFamily="2" charset="-78"/>
              </a:rPr>
              <a:t>آبی</a:t>
            </a:r>
            <a:r>
              <a:rPr lang="fa-IR" b="1" dirty="0" smtClean="0">
                <a:cs typeface="B Nazanin" pitchFamily="2" charset="-78"/>
              </a:rPr>
              <a:t> است.</a:t>
            </a:r>
            <a:endParaRPr lang="fa-IR" b="1" dirty="0">
              <a:cs typeface="B Nazanin" pitchFamily="2" charset="-7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84679" y="4221088"/>
            <a:ext cx="646818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>
              <a:buClr>
                <a:schemeClr val="accent4"/>
              </a:buClr>
              <a:buSzPct val="80000"/>
              <a:buFont typeface="Wingdings" pitchFamily="2" charset="2"/>
              <a:buChar char="v"/>
            </a:pPr>
            <a:r>
              <a:rPr lang="fa-IR" b="1" dirty="0" smtClean="0">
                <a:cs typeface="B Nazanin" pitchFamily="2" charset="-78"/>
              </a:rPr>
              <a:t>نوآوری ارزش، بر روی هر دو مولفه نوآوری و ارزش تاکید یکسانی می نماید.</a:t>
            </a:r>
            <a:endParaRPr lang="fa-IR" b="1" dirty="0">
              <a:cs typeface="B Nazanin" pitchFamily="2" charset="-7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75984" y="5097979"/>
            <a:ext cx="797687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>
              <a:buClr>
                <a:schemeClr val="accent4"/>
              </a:buClr>
              <a:buSzPct val="80000"/>
              <a:buFont typeface="Wingdings" pitchFamily="2" charset="2"/>
              <a:buChar char="v"/>
            </a:pPr>
            <a:r>
              <a:rPr lang="fa-IR" b="1" dirty="0" smtClean="0">
                <a:cs typeface="B Nazanin" pitchFamily="2" charset="-78"/>
              </a:rPr>
              <a:t>ارزش آفرینی شرطی لازم برای موفقیت شرکت بوده اما برای برجسته  ماندن در بازار کافی نیست.</a:t>
            </a:r>
            <a:endParaRPr lang="fa-IR" b="1" dirty="0">
              <a:cs typeface="B Nazanin" pitchFamily="2" charset="-78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6488668"/>
            <a:ext cx="97805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dirty="0" smtClean="0">
                <a:cs typeface="B Nazanin" pitchFamily="2" charset="-78"/>
              </a:rPr>
              <a:t>6/ </a:t>
            </a:r>
            <a:r>
              <a:rPr lang="fa-IR" dirty="0">
                <a:cs typeface="B Nazanin" pitchFamily="2" charset="-78"/>
              </a:rPr>
              <a:t>23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23528" y="324442"/>
            <a:ext cx="1152128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sz="1400" b="1" dirty="0" smtClean="0">
                <a:cs typeface="B Nazanin" pitchFamily="2" charset="-78"/>
              </a:rPr>
              <a:t>اقیانوس آبی</a:t>
            </a:r>
            <a:endParaRPr lang="fa-IR" sz="1400" b="1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51922793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108520" y="6488668"/>
            <a:ext cx="97805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dirty="0" smtClean="0">
                <a:cs typeface="B Nazanin" pitchFamily="2" charset="-78"/>
              </a:rPr>
              <a:t>7/ </a:t>
            </a:r>
            <a:r>
              <a:rPr lang="fa-IR" dirty="0">
                <a:cs typeface="B Nazanin" pitchFamily="2" charset="-78"/>
              </a:rPr>
              <a:t>23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99992" y="660997"/>
            <a:ext cx="4320480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a-IR" sz="2200" b="1" dirty="0">
                <a:cs typeface="B Nazanin" pitchFamily="2" charset="-78"/>
              </a:rPr>
              <a:t>اثرات ناشی از آفرینش اقیانوس های </a:t>
            </a:r>
            <a:r>
              <a:rPr lang="fa-IR" sz="2200" b="1" dirty="0">
                <a:solidFill>
                  <a:schemeClr val="tx2"/>
                </a:solidFill>
                <a:cs typeface="B Nazanin" pitchFamily="2" charset="-78"/>
              </a:rPr>
              <a:t>آبی</a:t>
            </a:r>
            <a:endParaRPr lang="fa-IR" sz="2200" dirty="0">
              <a:solidFill>
                <a:schemeClr val="tx2"/>
              </a:solidFill>
              <a:cs typeface="B Nazanin" pitchFamily="2" charset="-7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9512" y="2586763"/>
            <a:ext cx="8640960" cy="240835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just"/>
            <a:r>
              <a:rPr lang="fa-IR" sz="2000" b="1" dirty="0" smtClean="0">
                <a:cs typeface="B Nazanin" pitchFamily="2" charset="-78"/>
              </a:rPr>
              <a:t>نتایج بررسی نحوه آغاز به کار 108 شرکت </a:t>
            </a:r>
            <a:r>
              <a:rPr lang="fa-IR" sz="2000" b="1" dirty="0">
                <a:cs typeface="B Nazanin" pitchFamily="2" charset="-78"/>
              </a:rPr>
              <a:t>:</a:t>
            </a:r>
            <a:endParaRPr lang="fa-IR" sz="2000" b="1" dirty="0" smtClean="0">
              <a:cs typeface="B Nazanin" pitchFamily="2" charset="-78"/>
            </a:endParaRPr>
          </a:p>
          <a:p>
            <a:pPr lvl="0" algn="just"/>
            <a:endParaRPr lang="en-US" sz="1050" dirty="0">
              <a:cs typeface="B Nazanin" pitchFamily="2" charset="-78"/>
            </a:endParaRPr>
          </a:p>
          <a:p>
            <a:pPr lvl="0" algn="just">
              <a:lnSpc>
                <a:spcPct val="150000"/>
              </a:lnSpc>
            </a:pPr>
            <a:r>
              <a:rPr lang="fa-IR" dirty="0" smtClean="0">
                <a:cs typeface="B Nazanin" pitchFamily="2" charset="-78"/>
              </a:rPr>
              <a:t>آغاز </a:t>
            </a:r>
            <a:r>
              <a:rPr lang="fa-IR" dirty="0">
                <a:cs typeface="B Nazanin" pitchFamily="2" charset="-78"/>
              </a:rPr>
              <a:t>به کار 86 درصد شرکت ها در </a:t>
            </a:r>
            <a:r>
              <a:rPr lang="fa-IR" dirty="0" smtClean="0">
                <a:cs typeface="B Nazanin" pitchFamily="2" charset="-78"/>
              </a:rPr>
              <a:t>داخل بازار فعلی بوده که </a:t>
            </a:r>
            <a:r>
              <a:rPr lang="fa-IR" dirty="0">
                <a:cs typeface="B Nazanin" pitchFamily="2" charset="-78"/>
              </a:rPr>
              <a:t>تنها 62 درصد از کل درآمد </a:t>
            </a:r>
            <a:r>
              <a:rPr lang="fa-IR" dirty="0" smtClean="0">
                <a:cs typeface="B Nazanin" pitchFamily="2" charset="-78"/>
              </a:rPr>
              <a:t> </a:t>
            </a:r>
            <a:r>
              <a:rPr lang="fa-IR" dirty="0">
                <a:cs typeface="B Nazanin" pitchFamily="2" charset="-78"/>
              </a:rPr>
              <a:t>و 39 درصد از کل سود را از آن خود کرده اند</a:t>
            </a:r>
            <a:r>
              <a:rPr lang="fa-IR" dirty="0" smtClean="0">
                <a:cs typeface="B Nazanin" pitchFamily="2" charset="-78"/>
              </a:rPr>
              <a:t>.</a:t>
            </a:r>
          </a:p>
          <a:p>
            <a:pPr lvl="0" algn="just">
              <a:lnSpc>
                <a:spcPct val="150000"/>
              </a:lnSpc>
            </a:pPr>
            <a:endParaRPr lang="en-US" sz="500" dirty="0">
              <a:cs typeface="B Nazanin" pitchFamily="2" charset="-78"/>
            </a:endParaRPr>
          </a:p>
          <a:p>
            <a:pPr lvl="0" algn="just">
              <a:lnSpc>
                <a:spcPct val="150000"/>
              </a:lnSpc>
            </a:pPr>
            <a:r>
              <a:rPr lang="fa-IR" dirty="0" smtClean="0">
                <a:cs typeface="B Nazanin" pitchFamily="2" charset="-78"/>
              </a:rPr>
              <a:t>آغاز به کار </a:t>
            </a:r>
            <a:r>
              <a:rPr lang="fa-IR" dirty="0">
                <a:cs typeface="B Nazanin" pitchFamily="2" charset="-78"/>
              </a:rPr>
              <a:t>14 درصد باقی مانده شرکت ها از طریق خلق اقیانوس های آبی بوده </a:t>
            </a:r>
            <a:r>
              <a:rPr lang="fa-IR" dirty="0" smtClean="0">
                <a:cs typeface="B Nazanin" pitchFamily="2" charset="-78"/>
              </a:rPr>
              <a:t>که 38 </a:t>
            </a:r>
            <a:r>
              <a:rPr lang="fa-IR" dirty="0">
                <a:cs typeface="B Nazanin" pitchFamily="2" charset="-78"/>
              </a:rPr>
              <a:t>درصد از کل درآمد و 61 درصد از کل سود را به دست آورده اند. </a:t>
            </a:r>
          </a:p>
        </p:txBody>
      </p:sp>
      <p:pic>
        <p:nvPicPr>
          <p:cNvPr id="7" name="Picture 6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29633" y="5013176"/>
            <a:ext cx="6940717" cy="1763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Box 7"/>
          <p:cNvSpPr txBox="1"/>
          <p:nvPr/>
        </p:nvSpPr>
        <p:spPr>
          <a:xfrm>
            <a:off x="323528" y="324442"/>
            <a:ext cx="1152128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sz="1400" b="1" dirty="0" smtClean="0">
                <a:cs typeface="B Nazanin" pitchFamily="2" charset="-78"/>
              </a:rPr>
              <a:t>اقیانوس آبی</a:t>
            </a:r>
            <a:endParaRPr lang="fa-IR" sz="1400" b="1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379963656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Office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2939</TotalTime>
  <Words>1875</Words>
  <Application>Microsoft Office PowerPoint</Application>
  <PresentationFormat>On-screen Show (4:3)</PresentationFormat>
  <Paragraphs>249</Paragraphs>
  <Slides>26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Waveform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mostafa</dc:creator>
  <cp:lastModifiedBy>mostafa</cp:lastModifiedBy>
  <cp:revision>142</cp:revision>
  <dcterms:created xsi:type="dcterms:W3CDTF">2013-10-19T12:18:37Z</dcterms:created>
  <dcterms:modified xsi:type="dcterms:W3CDTF">2013-12-08T12:56:29Z</dcterms:modified>
</cp:coreProperties>
</file>